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9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298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F5854-FCE4-4675-A222-DFF3718A6AB8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669C6-B9B2-4C89-B895-8CA2810A4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FCEFC1F2-5DC0-4BBB-B3C4-2845AE2E65B6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0BCCA258-CCA3-4E60-90FE-5EFF948FDBC2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611C602-F422-4253-9EAB-754A3D2283A8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B693B0D-BFE4-41D8-BB80-881E20AA26C4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CC3BFEFB-4442-4400-A4A9-C092525EF538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8CB01B44-C0E8-4C45-8FB2-101E394291C6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3FDCEB38-262D-47A4-97A7-12A4E4CB88BE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7F011F58-EC78-4902-8C74-A05C8CA68003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BAB3071-200A-4462-8004-D6BFFEAD683C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EB8AF136-0A20-4114-A4E3-AD8F1E845AB3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0A9C78E-82EE-4248-928F-D862C202095E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83D37C3F-1278-4111-A794-50A6B1BAAC09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5552169-B062-45EA-8634-CE5A10B8C07A}" type="slidenum">
              <a:rPr lang="en-US" sz="1200" smtClean="0"/>
              <a:pPr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A51EB02C-9154-4D51-9714-40D75DE14FE3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C632F52B-2A6B-40F9-A90A-AD8D7D36D046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EFAF49-221D-4B15-A346-81B28849DC60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22B295ED-DB40-4996-8DA9-1C8D1113A210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8E659516-C6D6-4AED-A96B-E7DD502688FF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286B765-C763-4880-B707-37194B220A69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F0D8080A-808E-4B2B-A8C8-1D497C578AF8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566C4A87-C662-4CB0-B0A3-23AC69C87E7B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90CF6-23E5-4010-90B2-6A2EE90C21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6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897AA-17CC-4D76-AE30-97F82B1509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0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47890-9C1C-4298-8B96-59553DA81F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7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C6E8-98E1-4849-A5C4-247ED1CA1D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6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567FD-A1B8-4B53-A624-7FCEE13D0D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4706-0546-493E-923A-98A35F104A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88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3DAA7-E244-4517-9B2E-CD6BF9604C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8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6E276-9713-4133-941C-9249351D61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1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05D5-1FFD-429D-9865-006AF6AD01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811-17F5-41B9-871D-E41556B747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90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                T102.03            10 - 2011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50B0C-BCCF-4117-A201-7F4CD6596B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4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iteenchallenge.org</a:t>
            </a:r>
            <a:r>
              <a:rPr lang="en-US" dirty="0" smtClean="0">
                <a:solidFill>
                  <a:srgbClr val="000000"/>
                </a:solidFill>
              </a:rPr>
              <a:t>                </a:t>
            </a:r>
            <a:r>
              <a:rPr lang="en-US" dirty="0" smtClean="0">
                <a:solidFill>
                  <a:schemeClr val="bg1"/>
                </a:solidFill>
              </a:rPr>
              <a:t>T102.03            10 - 2011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345F714-FEF3-4A48-827D-492AA418E35A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9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7"/>
          <p:cNvSpPr>
            <a:spLocks noGrp="1"/>
          </p:cNvSpPr>
          <p:nvPr>
            <p:ph type="title"/>
          </p:nvPr>
        </p:nvSpPr>
        <p:spPr>
          <a:xfrm>
            <a:off x="736751" y="1295400"/>
            <a:ext cx="7772400" cy="1600200"/>
          </a:xfrm>
        </p:spPr>
        <p:txBody>
          <a:bodyPr/>
          <a:lstStyle/>
          <a:p>
            <a:r>
              <a:rPr lang="en-US" sz="5400" dirty="0">
                <a:solidFill>
                  <a:srgbClr val="FFFFCC"/>
                </a:solidFill>
              </a:rPr>
              <a:t>How to Grow a Leader</a:t>
            </a:r>
            <a:r>
              <a:rPr lang="en-US" sz="2800">
                <a:solidFill>
                  <a:srgbClr val="FFFFCC"/>
                </a:solidFill>
              </a:rPr>
              <a:t/>
            </a:r>
            <a:br>
              <a:rPr lang="en-US" sz="2800">
                <a:solidFill>
                  <a:srgbClr val="FFFFCC"/>
                </a:solidFill>
              </a:rPr>
            </a:br>
            <a:r>
              <a:rPr lang="en-US" sz="2800">
                <a:solidFill>
                  <a:srgbClr val="FFFFCC"/>
                </a:solidFill>
              </a:rPr>
              <a:t>What It Takes to Develop Other Leaders in Your Organization</a:t>
            </a:r>
            <a:r>
              <a:rPr lang="en-US" sz="2800" dirty="0" smtClean="0">
                <a:solidFill>
                  <a:srgbClr val="FFFFCC"/>
                </a:solidFill>
              </a:rPr>
              <a:t/>
            </a:r>
            <a:br>
              <a:rPr lang="en-US" sz="2800" dirty="0" smtClean="0">
                <a:solidFill>
                  <a:srgbClr val="FFFFCC"/>
                </a:solidFill>
              </a:rPr>
            </a:br>
            <a:r>
              <a:rPr lang="en-US" sz="2000" dirty="0" smtClean="0">
                <a:solidFill>
                  <a:srgbClr val="FFFFCC"/>
                </a:solidFill>
              </a:rPr>
              <a:t/>
            </a:r>
            <a:br>
              <a:rPr lang="en-US" sz="2000" dirty="0" smtClean="0">
                <a:solidFill>
                  <a:srgbClr val="FFFFCC"/>
                </a:solidFill>
              </a:rPr>
            </a:br>
            <a:r>
              <a:rPr lang="en-US" sz="2000" dirty="0" smtClean="0">
                <a:solidFill>
                  <a:srgbClr val="FFFFCC"/>
                </a:solidFill>
              </a:rPr>
              <a:t>by EQUIP Ministries founded by John Maxwell</a:t>
            </a:r>
            <a:br>
              <a:rPr lang="en-US" sz="2000" dirty="0" smtClean="0">
                <a:solidFill>
                  <a:srgbClr val="FFFFCC"/>
                </a:solidFill>
              </a:rPr>
            </a:br>
            <a:endParaRPr lang="en-US" dirty="0" smtClean="0">
              <a:solidFill>
                <a:srgbClr val="FFFFC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181600"/>
            <a:ext cx="2343911" cy="1362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5257800"/>
            <a:ext cx="2533205" cy="11258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302" y="2895600"/>
            <a:ext cx="3657298" cy="2035896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5299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600" b="1" smtClean="0">
                <a:solidFill>
                  <a:schemeClr val="bg1"/>
                </a:solidFill>
              </a:rPr>
              <a:t>How to Identify a Leader</a:t>
            </a:r>
          </a:p>
          <a:p>
            <a:endParaRPr lang="en-US" sz="600" smtClean="0">
              <a:solidFill>
                <a:schemeClr val="bg1"/>
              </a:solidFill>
            </a:endParaRPr>
          </a:p>
          <a:p>
            <a:r>
              <a:rPr lang="en-US" sz="1600" smtClean="0">
                <a:solidFill>
                  <a:schemeClr val="bg1"/>
                </a:solidFill>
              </a:rPr>
              <a:t>Potential leaders will…</a:t>
            </a:r>
          </a:p>
          <a:p>
            <a:endParaRPr lang="en-US" sz="16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4"/>
            </a:pPr>
            <a:r>
              <a:rPr lang="en-US" sz="1600" b="1" smtClean="0">
                <a:solidFill>
                  <a:schemeClr val="bg1"/>
                </a:solidFill>
              </a:rPr>
              <a:t>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Leaders will not experience long-term success unless a lot of people support them.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Potential leaders have learned the value of people and can connect with them.</a:t>
            </a:r>
          </a:p>
          <a:p>
            <a:endParaRPr lang="en-US" sz="16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5"/>
            </a:pPr>
            <a:r>
              <a:rPr lang="en-US" sz="1600" b="1" smtClean="0">
                <a:solidFill>
                  <a:schemeClr val="bg1"/>
                </a:solidFill>
              </a:rPr>
              <a:t>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Their value lies in what they can do and what they can endure. You will notice potential leaders have the ability to thrive under pressure.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6"/>
            </a:pPr>
            <a:r>
              <a:rPr lang="en-US" sz="1600" b="1" smtClean="0">
                <a:solidFill>
                  <a:schemeClr val="bg1"/>
                </a:solidFill>
              </a:rPr>
              <a:t>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You can judge a leader by the size of the problems he handles. People almost always pick a problem their own size.</a:t>
            </a:r>
          </a:p>
          <a:p>
            <a:endParaRPr lang="en-US" sz="160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66800" y="3124200"/>
            <a:ext cx="2362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Relate Well with People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4572000"/>
            <a:ext cx="2667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Work Well under Pressure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5562600"/>
            <a:ext cx="2590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Solve Problems Well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6323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How to Identify a Leader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r>
              <a:rPr lang="en-US" sz="1600" smtClean="0">
                <a:solidFill>
                  <a:schemeClr val="bg1"/>
                </a:solidFill>
              </a:rPr>
              <a:t>Potential leaders will… </a:t>
            </a:r>
          </a:p>
          <a:p>
            <a:endParaRPr lang="en-US" sz="16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7"/>
            </a:pPr>
            <a:r>
              <a:rPr lang="en-US" sz="1600" b="1" smtClean="0">
                <a:solidFill>
                  <a:schemeClr val="bg1"/>
                </a:solidFill>
              </a:rPr>
              <a:t>________________________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When they communicate, they get people to think, feel and act differently.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8"/>
            </a:pPr>
            <a:r>
              <a:rPr lang="en-US" sz="1600" b="1" smtClean="0">
                <a:solidFill>
                  <a:schemeClr val="bg1"/>
                </a:solidFill>
              </a:rPr>
              <a:t>_________________________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Potential leaders believe they can make a difference and want to prove it.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9"/>
            </a:pPr>
            <a:r>
              <a:rPr lang="en-US" sz="1600" b="1" smtClean="0">
                <a:solidFill>
                  <a:schemeClr val="bg1"/>
                </a:solidFill>
              </a:rPr>
              <a:t>_________________________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Leadership has more to do with attitude than position. Potential leaders have a positive attitude, a servant's attitude and a persistent attitude.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10"/>
            </a:pPr>
            <a:r>
              <a:rPr lang="en-US" sz="1600" b="1" smtClean="0">
                <a:solidFill>
                  <a:schemeClr val="bg1"/>
                </a:solidFill>
              </a:rPr>
              <a:t>_________________________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Leaders want to be respected for their production, not their position.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3276600"/>
            <a:ext cx="2209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Solve Problems Well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6800" y="39624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Be Confident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4724400"/>
            <a:ext cx="2743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Possess a Positive Attitude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5715000"/>
            <a:ext cx="3352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Want to be Evaluated by Results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3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83972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Questions To Ask Yourself Before You Grow a Leader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Is my life an example for others to follow?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Am I willing to pour my life into another?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How will I pass on my strengths to them?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What is the potential of the one I choose?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Are we compatible in personality and mission?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What type of person does this potential leader influence now?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8371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Seven Steps to Developing Leaders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US" sz="2000" b="1" smtClean="0">
                <a:solidFill>
                  <a:srgbClr val="FFFFCC"/>
                </a:solidFill>
              </a:rPr>
              <a:t>Choose Them Wisely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When selecting potential leaders to develop, choose people with great:</a:t>
            </a:r>
          </a:p>
          <a:p>
            <a:pPr lvl="1"/>
            <a:r>
              <a:rPr lang="en-US" sz="2000" smtClean="0">
                <a:solidFill>
                  <a:schemeClr val="bg1"/>
                </a:solidFill>
              </a:rPr>
              <a:t>Desire to make a difference. (They must be hungry to grow.)</a:t>
            </a:r>
            <a:endParaRPr lang="en-US" sz="1600" smtClean="0">
              <a:solidFill>
                <a:schemeClr val="bg1"/>
              </a:solidFill>
            </a:endParaRPr>
          </a:p>
          <a:p>
            <a:pPr lvl="1"/>
            <a:r>
              <a:rPr lang="en-US" sz="2000" smtClean="0">
                <a:solidFill>
                  <a:schemeClr val="bg1"/>
                </a:solidFill>
              </a:rPr>
              <a:t>Potential to make a difference. (A “5” will not lead a “10”.)</a:t>
            </a:r>
          </a:p>
          <a:p>
            <a:pPr lvl="1"/>
            <a:endParaRPr lang="en-US" sz="2000" i="1" smtClean="0">
              <a:solidFill>
                <a:schemeClr val="bg1"/>
              </a:solidFill>
            </a:endParaRPr>
          </a:p>
          <a:p>
            <a:r>
              <a:rPr lang="en-US" sz="2400" i="1" smtClean="0">
                <a:solidFill>
                  <a:schemeClr val="bg1"/>
                </a:solidFill>
              </a:rPr>
              <a:t>Who are some potential leaders you could offer to develop in your ministry?</a:t>
            </a:r>
            <a:endParaRPr lang="en-US" sz="2400" smtClean="0">
              <a:solidFill>
                <a:schemeClr val="bg1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9395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Seven Steps to Developing Leaders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2"/>
            </a:pPr>
            <a:r>
              <a:rPr lang="en-US" sz="2000" b="1" smtClean="0">
                <a:solidFill>
                  <a:srgbClr val="FFFFCC"/>
                </a:solidFill>
              </a:rPr>
              <a:t>Challenge Them Appropriately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Potential leaders need to be challenged, not just taught. Give them a problem to solve. 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The challenge should be personal, attainable, measurable and important.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Unless a person is stretched, it is impossible to assess his potential.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i="1" smtClean="0">
                <a:solidFill>
                  <a:schemeClr val="bg1"/>
                </a:solidFill>
              </a:rPr>
              <a:t>What are some challenges you could offer potential leaders?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60419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Seven Steps to Developing Leaders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3"/>
            </a:pPr>
            <a:r>
              <a:rPr lang="en-US" sz="2000" b="1" smtClean="0">
                <a:solidFill>
                  <a:srgbClr val="FFFFCC"/>
                </a:solidFill>
              </a:rPr>
              <a:t>Invest Resources Into Them Generously</a:t>
            </a:r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You'll make a great statement to potential leaders if you generously put resources in their hands. This could be books, ideas, mentors, recordings, or training. 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A good resource can sustain what is learned at a conference or meeting.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i="1" smtClean="0">
                <a:solidFill>
                  <a:schemeClr val="bg1"/>
                </a:solidFill>
              </a:rPr>
              <a:t>What are some resources you could invest in potential leaders?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61443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Seven Steps to Developing Leaders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4"/>
            </a:pPr>
            <a:r>
              <a:rPr lang="en-US" sz="2000" b="1" smtClean="0">
                <a:solidFill>
                  <a:srgbClr val="FFFFCC"/>
                </a:solidFill>
              </a:rPr>
              <a:t>Allow Them to Accompany You and Watch You Lead</a:t>
            </a:r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People do what people see. Let them see you model what you want them to learn.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Be an example of people skills, decision making, good planning, and vision casting.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i="1" smtClean="0">
                <a:solidFill>
                  <a:schemeClr val="bg1"/>
                </a:solidFill>
              </a:rPr>
              <a:t>Where are some places you could take potential leaders to watch you at work?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37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62467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Seven Steps to Developing Leaders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5"/>
            </a:pPr>
            <a:r>
              <a:rPr lang="en-US" sz="2000" b="1" smtClean="0">
                <a:solidFill>
                  <a:srgbClr val="FFFFCC"/>
                </a:solidFill>
              </a:rPr>
              <a:t>Identify Their Strengths and Encourage Them Often</a:t>
            </a:r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Locate their God-given gifts and encourage them to lead from those gifts. Affirm what you see. </a:t>
            </a:r>
          </a:p>
          <a:p>
            <a:r>
              <a:rPr lang="en-US" sz="2000" smtClean="0">
                <a:solidFill>
                  <a:schemeClr val="bg1"/>
                </a:solidFill>
              </a:rPr>
              <a:t>Encouragement is the oxygen of the soul.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i="1" smtClean="0">
                <a:solidFill>
                  <a:schemeClr val="bg1"/>
                </a:solidFill>
              </a:rPr>
              <a:t>How can you identify talents in potential leaders and affirm them?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2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63491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Seven Steps to Developing Leaders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6"/>
            </a:pPr>
            <a:r>
              <a:rPr lang="en-US" sz="2000" b="1" smtClean="0">
                <a:solidFill>
                  <a:srgbClr val="FFFFCC"/>
                </a:solidFill>
              </a:rPr>
              <a:t>Give Them Responsibility and Authority For Some Task</a:t>
            </a:r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Potential leaders eventually must be given responsibility for a task; they must do more than follow you. Give them ownership of a task and the authority to do it.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i="1" smtClean="0">
                <a:solidFill>
                  <a:schemeClr val="bg1"/>
                </a:solidFill>
              </a:rPr>
              <a:t>What are some responsibilities you could delegate to potential leaders?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64515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Seven Steps to Developing Leaders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7"/>
            </a:pPr>
            <a:r>
              <a:rPr lang="en-US" sz="2000" b="1" smtClean="0">
                <a:solidFill>
                  <a:srgbClr val="FFFFCC"/>
                </a:solidFill>
              </a:rPr>
              <a:t>Evaluate Them on a Regular Basis</a:t>
            </a:r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Balance your expectation with your inspection. Potential leaders must hear your assessment of their growth and their progress on the job. Try this checklist:</a:t>
            </a:r>
          </a:p>
          <a:p>
            <a:pPr lvl="1"/>
            <a:r>
              <a:rPr lang="en-US" sz="1600" smtClean="0">
                <a:solidFill>
                  <a:schemeClr val="bg1"/>
                </a:solidFill>
              </a:rPr>
              <a:t>Are they doing what is expected?</a:t>
            </a:r>
          </a:p>
          <a:p>
            <a:pPr lvl="1"/>
            <a:r>
              <a:rPr lang="en-US" sz="1600" smtClean="0">
                <a:solidFill>
                  <a:schemeClr val="bg1"/>
                </a:solidFill>
              </a:rPr>
              <a:t>Are they learning while they are doing?</a:t>
            </a:r>
          </a:p>
          <a:p>
            <a:pPr lvl="1"/>
            <a:r>
              <a:rPr lang="en-US" sz="1600" smtClean="0">
                <a:solidFill>
                  <a:schemeClr val="bg1"/>
                </a:solidFill>
              </a:rPr>
              <a:t>Are they effective with people?</a:t>
            </a:r>
          </a:p>
          <a:p>
            <a:pPr lvl="1"/>
            <a:r>
              <a:rPr lang="en-US" sz="1600" smtClean="0">
                <a:solidFill>
                  <a:schemeClr val="bg1"/>
                </a:solidFill>
              </a:rPr>
              <a:t>Are they ready for new challenges?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CC"/>
                </a:solidFill>
              </a:rPr>
              <a:t>How to Grow a Leader</a:t>
            </a:r>
            <a:r>
              <a:rPr lang="en-US" dirty="0" smtClean="0">
                <a:solidFill>
                  <a:srgbClr val="FFFFCC"/>
                </a:solidFill>
              </a:rPr>
              <a:t/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sz="2000" dirty="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dirty="0" smtClean="0">
              <a:solidFill>
                <a:srgbClr val="FFFFCC"/>
              </a:solidFill>
            </a:endParaRPr>
          </a:p>
        </p:txBody>
      </p:sp>
      <p:sp>
        <p:nvSpPr>
          <p:cNvPr id="47108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i="1" smtClean="0">
                <a:solidFill>
                  <a:srgbClr val="FFFF99"/>
                </a:solidFill>
              </a:rPr>
              <a:t>“Shepherd the flock of God among you, exercising oversight not under compulsion, but voluntarily, according to the will of God; and not for selfish gain, but with eagerness; nor yet as lording over those allotted to your charge, but proving to be examples to the flock.” </a:t>
            </a:r>
          </a:p>
          <a:p>
            <a:pPr algn="ctr">
              <a:buFontTx/>
              <a:buNone/>
            </a:pPr>
            <a:r>
              <a:rPr lang="en-US" sz="1400" i="1" smtClean="0">
                <a:solidFill>
                  <a:srgbClr val="FFFF99"/>
                </a:solidFill>
              </a:rPr>
              <a:t>(I Peter 5:2-30)</a:t>
            </a:r>
            <a:endParaRPr lang="en-US" smtClean="0">
              <a:solidFill>
                <a:srgbClr val="FFFF99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65539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i="1" smtClean="0">
                <a:solidFill>
                  <a:schemeClr val="bg1"/>
                </a:solidFill>
              </a:rPr>
              <a:t>ASSESSMENT: </a:t>
            </a:r>
            <a:r>
              <a:rPr lang="en-US" sz="2000" i="1" smtClean="0">
                <a:solidFill>
                  <a:schemeClr val="bg1"/>
                </a:solidFill>
              </a:rPr>
              <a:t>Answer the questions from the list above. Where are you strong? Where are you weak?</a:t>
            </a:r>
          </a:p>
          <a:p>
            <a:endParaRPr lang="en-US" sz="2000" i="1" smtClean="0">
              <a:solidFill>
                <a:schemeClr val="bg1"/>
              </a:solidFill>
            </a:endParaRPr>
          </a:p>
          <a:p>
            <a:endParaRPr lang="en-US" sz="2000" i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sz="2000" b="1" i="1" smtClean="0">
                <a:solidFill>
                  <a:schemeClr val="bg1"/>
                </a:solidFill>
              </a:rPr>
              <a:t>APPLICATION: </a:t>
            </a:r>
            <a:r>
              <a:rPr lang="en-US" sz="2000" i="1" smtClean="0">
                <a:solidFill>
                  <a:schemeClr val="bg1"/>
                </a:solidFill>
              </a:rPr>
              <a:t>Who are some potential leaders you will begin developing?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66564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i="1" dirty="0" smtClean="0">
                <a:solidFill>
                  <a:srgbClr val="FFFF99"/>
                </a:solidFill>
              </a:rPr>
              <a:t>“Shepherd the flock of God among you, exercising oversight not under compulsion, but voluntarily, according to the will of God; and not for selfish gain, but with eagerness; nor yet as lording over those allotted to your charge, but proving to be examples to the flock.” </a:t>
            </a:r>
          </a:p>
          <a:p>
            <a:pPr algn="ctr">
              <a:buFontTx/>
              <a:buNone/>
            </a:pPr>
            <a:r>
              <a:rPr lang="en-US" sz="1400" i="1" dirty="0" smtClean="0">
                <a:solidFill>
                  <a:srgbClr val="FFFF99"/>
                </a:solidFill>
              </a:rPr>
              <a:t>(I Peter 5:2-30)</a:t>
            </a:r>
          </a:p>
          <a:p>
            <a:pPr algn="ctr">
              <a:buFontTx/>
              <a:buNone/>
            </a:pPr>
            <a:endParaRPr lang="en-US" sz="1400" i="1" dirty="0" smtClean="0">
              <a:solidFill>
                <a:srgbClr val="FFFF99"/>
              </a:solidFill>
            </a:endParaRPr>
          </a:p>
          <a:p>
            <a:pPr algn="ctr">
              <a:buFontTx/>
              <a:buNone/>
            </a:pPr>
            <a:r>
              <a:rPr lang="en-US" sz="1400" i="1" dirty="0" smtClean="0">
                <a:solidFill>
                  <a:srgbClr val="FFFF99"/>
                </a:solidFill>
              </a:rPr>
              <a:t>Next Session: Characteristics of a Giant Killer</a:t>
            </a:r>
            <a:endParaRPr lang="en-US" dirty="0" smtClean="0">
              <a:solidFill>
                <a:srgbClr val="FFFF99"/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2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286000"/>
            <a:ext cx="7772400" cy="4114800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None/>
              <a:defRPr/>
            </a:pPr>
            <a: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more information about this course and other training resources:</a:t>
            </a:r>
            <a:b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</a:t>
            </a:r>
            <a:b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Global Teen Challenge at</a:t>
            </a:r>
            <a:b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GTC@Globaltc.org</a:t>
            </a:r>
            <a:b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 visit our training website at</a:t>
            </a:r>
            <a:b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b="1" kern="1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iTeenChallenge.org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51" y="381000"/>
            <a:ext cx="3657298" cy="2035896"/>
          </a:xfrm>
          <a:prstGeom prst="rect">
            <a:avLst/>
          </a:prstGeom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1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48131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sz="2000" b="1" smtClean="0">
                <a:solidFill>
                  <a:schemeClr val="bg1"/>
                </a:solidFill>
              </a:rPr>
              <a:t>A Leader Who Develops Followers ______________.</a:t>
            </a:r>
          </a:p>
          <a:p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b="1" smtClean="0">
                <a:solidFill>
                  <a:schemeClr val="bg1"/>
                </a:solidFill>
              </a:rPr>
              <a:t>A Leader Who Develops Leaders _______________.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0200" y="21336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rgbClr val="FFFFCC"/>
                </a:solidFill>
              </a:rPr>
              <a:t>ADDS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05400" y="28956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rgbClr val="FFFFCC"/>
                </a:solidFill>
              </a:rPr>
              <a:t>MULTIPLIES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49155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How To Grow a Leader</a:t>
            </a:r>
          </a:p>
          <a:p>
            <a:pPr algn="ctr">
              <a:buFontTx/>
              <a:buNone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US" sz="2000" b="1" smtClean="0">
                <a:solidFill>
                  <a:schemeClr val="bg1"/>
                </a:solidFill>
              </a:rPr>
              <a:t>___________ – It takes one to know one. True leaders can identify them.</a:t>
            </a:r>
          </a:p>
          <a:p>
            <a:pPr>
              <a:buFontTx/>
              <a:buAutoNum type="arabicPeriod"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US" sz="2000" b="1" smtClean="0">
                <a:solidFill>
                  <a:schemeClr val="bg1"/>
                </a:solidFill>
              </a:rPr>
              <a:t>___________ – It takes one to show one. True leaders are models.</a:t>
            </a:r>
          </a:p>
          <a:p>
            <a:pPr>
              <a:buFontTx/>
              <a:buAutoNum type="arabicPeriod"/>
            </a:pPr>
            <a:endParaRPr lang="en-US" sz="2000" b="1" smtClean="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US" sz="2000" b="1" smtClean="0">
                <a:solidFill>
                  <a:schemeClr val="bg1"/>
                </a:solidFill>
              </a:rPr>
              <a:t>___________ – It takes one to grow one. True leaders equip other leaders.</a:t>
            </a:r>
          </a:p>
          <a:p>
            <a:pPr>
              <a:buFontTx/>
              <a:buAutoNum type="arabicPeriod"/>
            </a:pPr>
            <a:endParaRPr lang="en-US" sz="2000" b="1" smtClean="0">
              <a:solidFill>
                <a:schemeClr val="bg1"/>
              </a:solidFill>
            </a:endParaRPr>
          </a:p>
          <a:p>
            <a:r>
              <a:rPr lang="en-US" sz="2000" i="1" smtClean="0">
                <a:solidFill>
                  <a:schemeClr val="bg1"/>
                </a:solidFill>
              </a:rPr>
              <a:t>“The Law of Reproduction: It takes a leader to develop a leader.” (Dr. John Maxwell)</a:t>
            </a:r>
            <a:endParaRPr lang="en-US" sz="200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28956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rgbClr val="FFFFCC"/>
                </a:solidFill>
              </a:rPr>
              <a:t>Discern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39624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rgbClr val="FFFFCC"/>
                </a:solidFill>
              </a:rPr>
              <a:t>Demonstrate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4953000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2000">
                <a:solidFill>
                  <a:srgbClr val="FFFFCC"/>
                </a:solidFill>
              </a:rPr>
              <a:t>Develop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4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0179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II Timothy 2:1-26</a:t>
            </a:r>
          </a:p>
          <a:p>
            <a:pPr algn="ctr">
              <a:buFontTx/>
              <a:buNone/>
            </a:pPr>
            <a:endParaRPr lang="en-US" sz="800" b="1" smtClean="0">
              <a:solidFill>
                <a:schemeClr val="bg1"/>
              </a:solidFill>
            </a:endParaRPr>
          </a:p>
          <a:p>
            <a:r>
              <a:rPr lang="en-US" sz="1800" smtClean="0">
                <a:solidFill>
                  <a:schemeClr val="bg1"/>
                </a:solidFill>
              </a:rPr>
              <a:t>So why don't we do it? Why do leaders not develop more leaders? Because it is hard work! Note the pictures the Apostle Paul gives us for the task of leadership: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US" sz="1800" b="1" smtClean="0">
                <a:solidFill>
                  <a:schemeClr val="bg1"/>
                </a:solidFill>
              </a:rPr>
              <a:t>TRAINER</a:t>
            </a:r>
          </a:p>
          <a:p>
            <a:r>
              <a:rPr lang="en-US" sz="1800" smtClean="0">
                <a:solidFill>
                  <a:schemeClr val="bg1"/>
                </a:solidFill>
              </a:rPr>
              <a:t>We are to train and equip faithful men to do what we have done. (vv.1-2)</a:t>
            </a:r>
          </a:p>
          <a:p>
            <a:pPr>
              <a:buFontTx/>
              <a:buAutoNum type="arabicPeriod" startAt="2"/>
            </a:pPr>
            <a:endParaRPr lang="en-US" sz="7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2"/>
            </a:pPr>
            <a:r>
              <a:rPr lang="en-US" sz="1800" b="1" smtClean="0">
                <a:solidFill>
                  <a:schemeClr val="bg1"/>
                </a:solidFill>
              </a:rPr>
              <a:t>SOLDIER</a:t>
            </a:r>
          </a:p>
          <a:p>
            <a:r>
              <a:rPr lang="en-US" sz="1800" smtClean="0">
                <a:solidFill>
                  <a:schemeClr val="bg1"/>
                </a:solidFill>
              </a:rPr>
              <a:t>We are to endure hardship and stay focused on our mission. (vv.3-4)</a:t>
            </a:r>
          </a:p>
          <a:p>
            <a:pPr>
              <a:buFontTx/>
              <a:buNone/>
            </a:pPr>
            <a:endParaRPr lang="en-US" sz="1800" b="1" smtClean="0">
              <a:solidFill>
                <a:schemeClr val="bg1"/>
              </a:solidFill>
            </a:endParaRPr>
          </a:p>
          <a:p>
            <a:pPr>
              <a:buFontTx/>
              <a:buAutoNum type="arabicPeriod" startAt="3"/>
            </a:pPr>
            <a:r>
              <a:rPr lang="en-US" sz="1800" b="1" smtClean="0">
                <a:solidFill>
                  <a:schemeClr val="bg1"/>
                </a:solidFill>
              </a:rPr>
              <a:t>ATHLETE</a:t>
            </a:r>
          </a:p>
          <a:p>
            <a:r>
              <a:rPr lang="en-US" sz="1800" smtClean="0">
                <a:solidFill>
                  <a:schemeClr val="bg1"/>
                </a:solidFill>
              </a:rPr>
              <a:t>We are to be disciplined and lead others with integrity. (v.5)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1203" name="Content Placeholder 8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 smtClean="0">
                <a:solidFill>
                  <a:schemeClr val="bg1"/>
                </a:solidFill>
              </a:rPr>
              <a:t>II Timothy 2:1-26</a:t>
            </a:r>
          </a:p>
          <a:p>
            <a:pPr>
              <a:buFontTx/>
              <a:buAutoNum type="arabicPeriod" startAt="4"/>
            </a:pPr>
            <a:r>
              <a:rPr lang="en-US" sz="1800" b="1" smtClean="0">
                <a:solidFill>
                  <a:schemeClr val="bg1"/>
                </a:solidFill>
              </a:rPr>
              <a:t>FARMER</a:t>
            </a:r>
          </a:p>
          <a:p>
            <a:r>
              <a:rPr lang="en-US" sz="1800" smtClean="0">
                <a:solidFill>
                  <a:schemeClr val="bg1"/>
                </a:solidFill>
              </a:rPr>
              <a:t>We are to work hard like farmers, growing the people in our care. (vv.6-7)</a:t>
            </a:r>
          </a:p>
          <a:p>
            <a:endParaRPr lang="en-US" sz="1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5"/>
            </a:pPr>
            <a:r>
              <a:rPr lang="en-US" sz="1800" b="1" smtClean="0">
                <a:solidFill>
                  <a:schemeClr val="bg1"/>
                </a:solidFill>
              </a:rPr>
              <a:t>WORKER</a:t>
            </a:r>
          </a:p>
          <a:p>
            <a:r>
              <a:rPr lang="en-US" sz="1800" smtClean="0">
                <a:solidFill>
                  <a:schemeClr val="bg1"/>
                </a:solidFill>
              </a:rPr>
              <a:t>We are to study and labor to handle God's Word accurately. (v.15)</a:t>
            </a:r>
          </a:p>
          <a:p>
            <a:endParaRPr lang="en-US" sz="1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6"/>
            </a:pPr>
            <a:r>
              <a:rPr lang="en-US" sz="1800" b="1" smtClean="0">
                <a:solidFill>
                  <a:schemeClr val="bg1"/>
                </a:solidFill>
              </a:rPr>
              <a:t>VESSEL</a:t>
            </a:r>
          </a:p>
          <a:p>
            <a:r>
              <a:rPr lang="en-US" sz="1800" smtClean="0">
                <a:solidFill>
                  <a:schemeClr val="bg1"/>
                </a:solidFill>
              </a:rPr>
              <a:t>We are to stay pure so God can use us for His highest purposes. (vv.20-21)</a:t>
            </a:r>
          </a:p>
          <a:p>
            <a:endParaRPr lang="en-US" sz="1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7"/>
            </a:pPr>
            <a:r>
              <a:rPr lang="en-US" sz="1800" b="1" smtClean="0">
                <a:solidFill>
                  <a:schemeClr val="bg1"/>
                </a:solidFill>
              </a:rPr>
              <a:t>BONDERVANT</a:t>
            </a:r>
          </a:p>
          <a:p>
            <a:r>
              <a:rPr lang="en-US" sz="1800" smtClean="0">
                <a:solidFill>
                  <a:schemeClr val="bg1"/>
                </a:solidFill>
              </a:rPr>
              <a:t>We are to submit and stay humble, being kind to all people. (vv.24-26)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5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2227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600" smtClean="0">
                <a:solidFill>
                  <a:schemeClr val="bg1"/>
                </a:solidFill>
              </a:rPr>
              <a:t>Effective leadership is not an easy task, and the most challenging task of all the leadership tasks is to grow more leaders. 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Potential leaders are challenging to find; they are challenging to guide; they are challenging to train, but we must do it. 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The future of the Church will be impacted by our ability to grow more and better leaders! So, the issue is not </a:t>
            </a:r>
            <a:r>
              <a:rPr lang="en-US" sz="1600" i="1" smtClean="0">
                <a:solidFill>
                  <a:schemeClr val="bg1"/>
                </a:solidFill>
              </a:rPr>
              <a:t>addition to the Church, but multiplication.</a:t>
            </a:r>
            <a:endParaRPr lang="en-US" sz="1600" smtClean="0">
              <a:solidFill>
                <a:schemeClr val="bg1"/>
              </a:solidFill>
            </a:endParaRPr>
          </a:p>
        </p:txBody>
      </p:sp>
      <p:pic>
        <p:nvPicPr>
          <p:cNvPr id="52228" name="Picture 6" descr="http://peaceandleadership.org/images/leadership%20with%20gee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405765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70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3251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 smtClean="0">
                <a:solidFill>
                  <a:schemeClr val="bg1"/>
                </a:solidFill>
              </a:rPr>
              <a:t>Leaders Who Develop Followers</a:t>
            </a:r>
          </a:p>
          <a:p>
            <a:pPr>
              <a:buFontTx/>
              <a:buNone/>
            </a:pPr>
            <a:endParaRPr lang="en-US" sz="18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Insecure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Vision no bigger than self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Selfish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Natural leader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Chief enjoyment: praise of others</a:t>
            </a:r>
          </a:p>
        </p:txBody>
      </p:sp>
      <p:sp>
        <p:nvSpPr>
          <p:cNvPr id="53252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 smtClean="0">
                <a:solidFill>
                  <a:schemeClr val="bg1"/>
                </a:solidFill>
              </a:rPr>
              <a:t>Leaders Who Develop Leaders</a:t>
            </a:r>
          </a:p>
          <a:p>
            <a:pPr>
              <a:buFontTx/>
              <a:buNone/>
            </a:pPr>
            <a:endParaRPr lang="en-US" sz="1800" b="1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Secure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Vision bigger than self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Unselfish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Learned leadership</a:t>
            </a:r>
          </a:p>
          <a:p>
            <a:endParaRPr lang="en-US" sz="2000" smtClean="0">
              <a:solidFill>
                <a:schemeClr val="bg1"/>
              </a:solidFill>
            </a:endParaRPr>
          </a:p>
          <a:p>
            <a:r>
              <a:rPr lang="en-US" sz="2000" smtClean="0">
                <a:solidFill>
                  <a:schemeClr val="bg1"/>
                </a:solidFill>
              </a:rPr>
              <a:t>Chief enjoyment: growth of others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FFFFCC"/>
                </a:solidFill>
              </a:rPr>
              <a:t>How to Grow a Leader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2000" smtClean="0">
                <a:solidFill>
                  <a:srgbClr val="FFFFCC"/>
                </a:solidFill>
              </a:rPr>
              <a:t>What It Takes to Develop Other Leaders in Your Organization</a:t>
            </a:r>
            <a:endParaRPr lang="en-US" sz="3600" smtClean="0">
              <a:solidFill>
                <a:srgbClr val="FFFFCC"/>
              </a:solidFill>
            </a:endParaRPr>
          </a:p>
        </p:txBody>
      </p:sp>
      <p:sp>
        <p:nvSpPr>
          <p:cNvPr id="54275" name="Content Placeholder 8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1600" b="1" smtClean="0">
                <a:solidFill>
                  <a:schemeClr val="bg1"/>
                </a:solidFill>
              </a:rPr>
              <a:t>How to Identify a Leader</a:t>
            </a:r>
          </a:p>
          <a:p>
            <a:endParaRPr lang="en-US" sz="600" smtClean="0">
              <a:solidFill>
                <a:schemeClr val="bg1"/>
              </a:solidFill>
            </a:endParaRPr>
          </a:p>
          <a:p>
            <a:r>
              <a:rPr lang="en-US" sz="1600" smtClean="0">
                <a:solidFill>
                  <a:schemeClr val="bg1"/>
                </a:solidFill>
              </a:rPr>
              <a:t>Potential leaders will…</a:t>
            </a:r>
          </a:p>
          <a:p>
            <a:endParaRPr lang="en-US" sz="1600" b="1" smtClean="0">
              <a:solidFill>
                <a:schemeClr val="bg1"/>
              </a:solidFill>
            </a:endParaRPr>
          </a:p>
          <a:p>
            <a:pPr>
              <a:buFontTx/>
              <a:buAutoNum type="arabicPeriod"/>
            </a:pPr>
            <a:r>
              <a:rPr lang="en-US" sz="1600" b="1" smtClean="0">
                <a:solidFill>
                  <a:schemeClr val="bg1"/>
                </a:solidFill>
              </a:rPr>
              <a:t>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This is the most consistent fact about leaders. Note who they influence, how many they influence, and when they influence others.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2"/>
            </a:pPr>
            <a:r>
              <a:rPr lang="en-US" sz="1600" b="1" smtClean="0">
                <a:solidFill>
                  <a:schemeClr val="bg1"/>
                </a:solidFill>
              </a:rPr>
              <a:t>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They are hungry to make things better and are willing to change. They enjoy making progress and become restless when things remain static.</a:t>
            </a:r>
          </a:p>
          <a:p>
            <a:endParaRPr lang="en-US" sz="800" smtClean="0">
              <a:solidFill>
                <a:schemeClr val="bg1"/>
              </a:solidFill>
            </a:endParaRPr>
          </a:p>
          <a:p>
            <a:pPr>
              <a:buFontTx/>
              <a:buAutoNum type="arabicPeriod" startAt="3"/>
            </a:pPr>
            <a:r>
              <a:rPr lang="en-US" sz="1600" b="1" smtClean="0">
                <a:solidFill>
                  <a:schemeClr val="bg1"/>
                </a:solidFill>
              </a:rPr>
              <a:t>___________________</a:t>
            </a:r>
          </a:p>
          <a:p>
            <a:r>
              <a:rPr lang="en-US" sz="1600" smtClean="0">
                <a:solidFill>
                  <a:schemeClr val="bg1"/>
                </a:solidFill>
              </a:rPr>
              <a:t>They can get others excited about their dreams. The person with a vision talks little but does a lot. They have a fire inside of them to fulfill a dream.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3124200"/>
            <a:ext cx="1905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Influence Others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411480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Challenge the Process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5105400"/>
            <a:ext cx="2286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en-US" sz="1600">
                <a:solidFill>
                  <a:srgbClr val="FFFFCC"/>
                </a:solidFill>
              </a:rPr>
              <a:t>Be Driven by a Vision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81200" y="6553200"/>
            <a:ext cx="5181600" cy="304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Lesson: T201.05           iteenchallenge.org               01 - 2012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F45EC6E8-98E1-4849-A5C4-247ED1CA1DE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38c13194c9df4b4e341df175e6d9d7f27b8c75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1642</Words>
  <Application>Microsoft Office PowerPoint</Application>
  <PresentationFormat>On-screen Show (4:3)</PresentationFormat>
  <Paragraphs>278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How to Grow a Leader What It Takes to Develop Other Leaders in Your Organization  by EQUIP Ministries founded by John Maxwell 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How to Grow a Leader What It Takes to Develop Other Leaders in Your Organization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Gregg</dc:creator>
  <cp:lastModifiedBy>Gregg</cp:lastModifiedBy>
  <cp:revision>27</cp:revision>
  <dcterms:created xsi:type="dcterms:W3CDTF">2011-10-20T15:18:26Z</dcterms:created>
  <dcterms:modified xsi:type="dcterms:W3CDTF">2012-01-26T21:54:20Z</dcterms:modified>
</cp:coreProperties>
</file>