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298"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88"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02CD997-487B-4C69-8E00-1E19FF24FA49}"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3B85D6A9-A87C-401E-8087-33251D743764}"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78901B5D-96E7-471C-9144-8139A8A39473}"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378356F-DE42-4E72-B5E9-7B8683A0EA44}"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928A5D-233C-48DE-A870-7E00AFCCF964}"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DCDF227-A1EC-4CB4-B0AD-99A6C8B3E2A4}"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4F604CB-856A-41F8-9149-84C6248CFFF3}"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7B97DE8-55CB-4814-87F6-A42566F09CD6}"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B9F32F3-CC8C-47FE-B11A-583D294E7508}"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8057D3E-8BCA-4AEF-8B75-D71EE7970C8D}"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D4BBD02E-E385-449E-8842-F401A67C7981}"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B630D45F-CE3C-4D44-A992-E8DB1E18ECE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652B9A2-A540-449A-83CE-08253F59EDAB}"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8E367132-9E66-437B-AC53-785714902BDD}" type="slidenum">
              <a:rPr lang="en-US" sz="1200" smtClean="0"/>
              <a:pPr/>
              <a:t>22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BC48A66-4292-4981-9843-E47B51D6A9AA}"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CF19373-B4D7-4EA7-84C2-A371AD0136F6}"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93795A8-6799-4343-93FB-EAE2E97EBA5D}"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EDA01DB1-2657-4886-A592-2AAFC0356BEF}"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D7072D7-4813-4D37-A2B3-26CA176E242B}"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697B227-7479-4104-934A-1811889278E3}"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26C2A81-1D5A-459D-A38F-28A9DED21EDD}"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Discovering Your Spiritual Gifts</a:t>
            </a:r>
            <a:r>
              <a:rPr lang="en-US" sz="2800" dirty="0">
                <a:solidFill>
                  <a:srgbClr val="FFFFCC"/>
                </a:solidFill>
              </a:rPr>
              <a:t/>
            </a:r>
            <a:br>
              <a:rPr lang="en-US" sz="2800" dirty="0">
                <a:solidFill>
                  <a:srgbClr val="FFFFCC"/>
                </a:solidFill>
              </a:rPr>
            </a:br>
            <a:r>
              <a:rPr lang="en-US" sz="2800" dirty="0">
                <a:solidFill>
                  <a:srgbClr val="FFFFCC"/>
                </a:solidFill>
              </a:rPr>
              <a:t>Identifying Your Primary Gift and Role in the Body of Christ</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58167" y="3289166"/>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1267"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Don't Be Confused…</a:t>
            </a:r>
          </a:p>
          <a:p>
            <a:r>
              <a:rPr lang="en-US" sz="2000" smtClean="0">
                <a:solidFill>
                  <a:schemeClr val="bg1"/>
                </a:solidFill>
              </a:rPr>
              <a:t>Don't confuse spiritual gifts with…</a:t>
            </a:r>
          </a:p>
          <a:p>
            <a:endParaRPr lang="en-US" sz="2000" b="1" smtClean="0">
              <a:solidFill>
                <a:schemeClr val="bg1"/>
              </a:solidFill>
            </a:endParaRPr>
          </a:p>
          <a:p>
            <a:pPr>
              <a:buFontTx/>
              <a:buAutoNum type="arabicPeriod" startAt="2"/>
            </a:pPr>
            <a:r>
              <a:rPr lang="en-US" sz="2000" b="1" smtClean="0">
                <a:solidFill>
                  <a:srgbClr val="FFFFCC"/>
                </a:solidFill>
              </a:rPr>
              <a:t>Fruit of the Spirit</a:t>
            </a:r>
          </a:p>
          <a:p>
            <a:r>
              <a:rPr lang="en-US" sz="2000" smtClean="0">
                <a:solidFill>
                  <a:schemeClr val="bg1"/>
                </a:solidFill>
              </a:rPr>
              <a:t>There is a difference between the fruit of the Spirit and the gifts of the Spirit. God determines what gifts we possess. We determine what fruit we will bear, based on our obedience and faithfulness. We will be judged by the fruit we bore, not the volume of our gifts. Gifts are temporal, but fruit is forever. Don't compare or judge others' gifts; that is up to God. We should be focusing on bearing fruit and glorifying our Father in heaven.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152140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2291"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Don't Be Confused…</a:t>
            </a:r>
          </a:p>
          <a:p>
            <a:r>
              <a:rPr lang="en-US" sz="2000" smtClean="0">
                <a:solidFill>
                  <a:schemeClr val="bg1"/>
                </a:solidFill>
              </a:rPr>
              <a:t>Don't confuse spiritual gifts with…</a:t>
            </a:r>
          </a:p>
          <a:p>
            <a:pPr>
              <a:buFontTx/>
              <a:buNone/>
            </a:pPr>
            <a:endParaRPr lang="en-US" sz="2000" b="1" smtClean="0">
              <a:solidFill>
                <a:schemeClr val="bg1"/>
              </a:solidFill>
            </a:endParaRPr>
          </a:p>
          <a:p>
            <a:pPr>
              <a:buFontTx/>
              <a:buAutoNum type="arabicPeriod" startAt="3"/>
            </a:pPr>
            <a:r>
              <a:rPr lang="en-US" sz="2000" b="1" smtClean="0">
                <a:solidFill>
                  <a:srgbClr val="FFFFCC"/>
                </a:solidFill>
              </a:rPr>
              <a:t>Christian Roles</a:t>
            </a:r>
          </a:p>
          <a:p>
            <a:r>
              <a:rPr lang="en-US" sz="2000" smtClean="0">
                <a:solidFill>
                  <a:schemeClr val="bg1"/>
                </a:solidFill>
              </a:rPr>
              <a:t>Although every believer has a primary gift, we are all called to fulfill the roles of evangelism, prayer and giving. Some Christians may do more evangelism than others because they are gifted in that area, but all of us are called to be witnesses. We cannot say: “I cannot do that, it is not my gift.”We all must give of our money and pray for others, even if we don't have the gifts of giving or intercession.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88797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3315"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Don't Be Confused…</a:t>
            </a:r>
          </a:p>
          <a:p>
            <a:r>
              <a:rPr lang="en-US" sz="2000" smtClean="0">
                <a:solidFill>
                  <a:schemeClr val="bg1"/>
                </a:solidFill>
              </a:rPr>
              <a:t>Don't confuse spiritual gifts with…</a:t>
            </a:r>
          </a:p>
          <a:p>
            <a:endParaRPr lang="en-US" sz="2000" b="1" smtClean="0">
              <a:solidFill>
                <a:schemeClr val="bg1"/>
              </a:solidFill>
            </a:endParaRPr>
          </a:p>
          <a:p>
            <a:pPr>
              <a:buFontTx/>
              <a:buAutoNum type="arabicPeriod" startAt="4"/>
            </a:pPr>
            <a:r>
              <a:rPr lang="en-US" sz="2000" b="1" smtClean="0">
                <a:solidFill>
                  <a:srgbClr val="FFFFCC"/>
                </a:solidFill>
              </a:rPr>
              <a:t>Counterfeit Gifts</a:t>
            </a:r>
          </a:p>
          <a:p>
            <a:r>
              <a:rPr lang="en-US" sz="2000" smtClean="0">
                <a:solidFill>
                  <a:schemeClr val="bg1"/>
                </a:solidFill>
              </a:rPr>
              <a:t>Be careful. The enemy is at work, and he will counterfeit these gifts. That's how we know they are important. A criminal only counterfeits money because he knows it is important! Beware of what Jesus spoke of in Matthew 7:22-23. He said that many will come to Him on the judgment day boasting about the ministry they did, but they are counterfeits. He will say: “I never knew you.” All of our gifts should operate out of a loving relationship with Jesus Christ.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800979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7172" name="Content Placeholder 8"/>
          <p:cNvSpPr>
            <a:spLocks noGrp="1"/>
          </p:cNvSpPr>
          <p:nvPr>
            <p:ph idx="1"/>
          </p:nvPr>
        </p:nvSpPr>
        <p:spPr>
          <a:xfrm>
            <a:off x="685800" y="2209800"/>
            <a:ext cx="7772400" cy="3886200"/>
          </a:xfrm>
        </p:spPr>
        <p:txBody>
          <a:bodyPr/>
          <a:lstStyle/>
          <a:p>
            <a:pPr algn="ctr">
              <a:buFontTx/>
              <a:buNone/>
              <a:defRPr/>
            </a:pPr>
            <a:r>
              <a:rPr lang="en-US" sz="2400" b="1" dirty="0" smtClean="0">
                <a:solidFill>
                  <a:schemeClr val="bg1"/>
                </a:solidFill>
              </a:rPr>
              <a:t>Have You Discovered Your Gift?</a:t>
            </a:r>
          </a:p>
          <a:p>
            <a:pPr algn="ctr">
              <a:buFontTx/>
              <a:buNone/>
              <a:defRPr/>
            </a:pPr>
            <a:endParaRPr lang="en-US" sz="2400" b="1" dirty="0" smtClean="0">
              <a:solidFill>
                <a:schemeClr val="bg1"/>
              </a:solidFill>
            </a:endParaRPr>
          </a:p>
          <a:p>
            <a:pPr>
              <a:defRPr/>
            </a:pPr>
            <a:r>
              <a:rPr lang="en-US" sz="2400" dirty="0" smtClean="0">
                <a:solidFill>
                  <a:schemeClr val="bg1"/>
                </a:solidFill>
              </a:rPr>
              <a:t>You will not discover or develop your gift if…</a:t>
            </a:r>
          </a:p>
          <a:p>
            <a:pPr lvl="1">
              <a:defRPr/>
            </a:pPr>
            <a:r>
              <a:rPr lang="en-US" sz="2000" dirty="0" smtClean="0">
                <a:solidFill>
                  <a:schemeClr val="bg1"/>
                </a:solidFill>
                <a:cs typeface="+mn-cs"/>
              </a:rPr>
              <a:t>there remains an unresolved difference between you and God.</a:t>
            </a:r>
          </a:p>
          <a:p>
            <a:pPr lvl="1">
              <a:defRPr/>
            </a:pPr>
            <a:r>
              <a:rPr lang="en-US" sz="2000" dirty="0" smtClean="0">
                <a:solidFill>
                  <a:schemeClr val="bg1"/>
                </a:solidFill>
                <a:cs typeface="+mn-cs"/>
              </a:rPr>
              <a:t>you never step out and do something in obedience to God.</a:t>
            </a:r>
          </a:p>
          <a:p>
            <a:pPr lvl="1">
              <a:defRPr/>
            </a:pPr>
            <a:r>
              <a:rPr lang="en-US" sz="2000" dirty="0" smtClean="0">
                <a:solidFill>
                  <a:schemeClr val="bg1"/>
                </a:solidFill>
                <a:cs typeface="+mn-cs"/>
              </a:rPr>
              <a:t>you are attempting to imitate someone else's gift.</a:t>
            </a:r>
          </a:p>
          <a:p>
            <a:pPr lvl="1">
              <a:defRPr/>
            </a:pPr>
            <a:r>
              <a:rPr lang="en-US" sz="2000" dirty="0" smtClean="0">
                <a:solidFill>
                  <a:schemeClr val="bg1"/>
                </a:solidFill>
                <a:cs typeface="+mn-cs"/>
              </a:rPr>
              <a:t>you are constantly living in the flesh.</a:t>
            </a:r>
            <a:endParaRPr lang="en-US" sz="2000"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3180653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additive="base">
                                        <p:cTn id="7" dur="500" fill="hold"/>
                                        <p:tgtEl>
                                          <p:spTgt spid="71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2">
                                            <p:txEl>
                                              <p:pRg st="2" end="2"/>
                                            </p:txEl>
                                          </p:spTgt>
                                        </p:tgtEl>
                                        <p:attrNameLst>
                                          <p:attrName>style.visibility</p:attrName>
                                        </p:attrNameLst>
                                      </p:cBhvr>
                                      <p:to>
                                        <p:strVal val="visible"/>
                                      </p:to>
                                    </p:set>
                                    <p:anim calcmode="lin" valueType="num">
                                      <p:cBhvr additive="base">
                                        <p:cTn id="13" dur="500" fill="hold"/>
                                        <p:tgtEl>
                                          <p:spTgt spid="717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anim calcmode="lin" valueType="num">
                                      <p:cBhvr additive="base">
                                        <p:cTn id="19" dur="500" fill="hold"/>
                                        <p:tgtEl>
                                          <p:spTgt spid="717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2">
                                            <p:txEl>
                                              <p:pRg st="4" end="4"/>
                                            </p:txEl>
                                          </p:spTgt>
                                        </p:tgtEl>
                                        <p:attrNameLst>
                                          <p:attrName>style.visibility</p:attrName>
                                        </p:attrNameLst>
                                      </p:cBhvr>
                                      <p:to>
                                        <p:strVal val="visible"/>
                                      </p:to>
                                    </p:set>
                                    <p:anim calcmode="lin" valueType="num">
                                      <p:cBhvr additive="base">
                                        <p:cTn id="25" dur="5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2">
                                            <p:txEl>
                                              <p:pRg st="5" end="5"/>
                                            </p:txEl>
                                          </p:spTgt>
                                        </p:tgtEl>
                                        <p:attrNameLst>
                                          <p:attrName>style.visibility</p:attrName>
                                        </p:attrNameLst>
                                      </p:cBhvr>
                                      <p:to>
                                        <p:strVal val="visible"/>
                                      </p:to>
                                    </p:set>
                                    <p:anim calcmode="lin" valueType="num">
                                      <p:cBhvr additive="base">
                                        <p:cTn id="31" dur="500" fill="hold"/>
                                        <p:tgtEl>
                                          <p:spTgt spid="717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2">
                                            <p:txEl>
                                              <p:pRg st="6" end="6"/>
                                            </p:txEl>
                                          </p:spTgt>
                                        </p:tgtEl>
                                        <p:attrNameLst>
                                          <p:attrName>style.visibility</p:attrName>
                                        </p:attrNameLst>
                                      </p:cBhvr>
                                      <p:to>
                                        <p:strVal val="visible"/>
                                      </p:to>
                                    </p:set>
                                    <p:anim calcmode="lin" valueType="num">
                                      <p:cBhvr additive="base">
                                        <p:cTn id="37" dur="5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5363"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Are You a Thief? (I Peter 4:7-11)</a:t>
            </a:r>
          </a:p>
          <a:p>
            <a:pPr algn="ctr">
              <a:buFontTx/>
              <a:buNone/>
            </a:pPr>
            <a:endParaRPr lang="en-US" sz="2000" b="1" smtClean="0">
              <a:solidFill>
                <a:schemeClr val="bg1"/>
              </a:solidFill>
            </a:endParaRPr>
          </a:p>
          <a:p>
            <a:r>
              <a:rPr lang="en-US" sz="2000" smtClean="0">
                <a:solidFill>
                  <a:schemeClr val="bg1"/>
                </a:solidFill>
              </a:rPr>
              <a:t>We must take the risk of using our gifts in ministry. If we don't, we fail to obey God. In this passage, we are commanded to employ our gifts to serve people. If we fail to step out and do so, there are three results…</a:t>
            </a:r>
          </a:p>
          <a:p>
            <a:pPr>
              <a:buFontTx/>
              <a:buAutoNum type="alphaLcPeriod"/>
            </a:pPr>
            <a:r>
              <a:rPr lang="en-US" sz="2000" smtClean="0">
                <a:solidFill>
                  <a:schemeClr val="bg1"/>
                </a:solidFill>
              </a:rPr>
              <a:t>You rob ________ of being in God's will. (v. 10)</a:t>
            </a:r>
          </a:p>
          <a:p>
            <a:pPr>
              <a:buFontTx/>
              <a:buAutoNum type="alphaLcPeriod"/>
            </a:pPr>
            <a:r>
              <a:rPr lang="en-US" sz="2000" smtClean="0">
                <a:solidFill>
                  <a:schemeClr val="bg1"/>
                </a:solidFill>
              </a:rPr>
              <a:t>You rob the ____________of the benefit of that gift. (v. 10)</a:t>
            </a:r>
          </a:p>
          <a:p>
            <a:pPr>
              <a:buFontTx/>
              <a:buAutoNum type="alphaLcPeriod"/>
            </a:pPr>
            <a:r>
              <a:rPr lang="en-US" sz="2000" smtClean="0">
                <a:solidFill>
                  <a:schemeClr val="bg1"/>
                </a:solidFill>
              </a:rPr>
              <a:t>You rob _______ of the glory He deserves. (v. 11)</a:t>
            </a:r>
          </a:p>
        </p:txBody>
      </p:sp>
      <p:sp>
        <p:nvSpPr>
          <p:cNvPr id="4" name="TextBox 3"/>
          <p:cNvSpPr txBox="1">
            <a:spLocks noChangeArrowheads="1"/>
          </p:cNvSpPr>
          <p:nvPr/>
        </p:nvSpPr>
        <p:spPr bwMode="auto">
          <a:xfrm>
            <a:off x="2133600" y="41910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Yourself</a:t>
            </a:r>
          </a:p>
        </p:txBody>
      </p:sp>
      <p:sp>
        <p:nvSpPr>
          <p:cNvPr id="5" name="TextBox 4"/>
          <p:cNvSpPr txBox="1">
            <a:spLocks noChangeArrowheads="1"/>
          </p:cNvSpPr>
          <p:nvPr/>
        </p:nvSpPr>
        <p:spPr bwMode="auto">
          <a:xfrm>
            <a:off x="2514600" y="45720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Body of Christ</a:t>
            </a:r>
          </a:p>
        </p:txBody>
      </p:sp>
      <p:sp>
        <p:nvSpPr>
          <p:cNvPr id="6" name="TextBox 5"/>
          <p:cNvSpPr txBox="1">
            <a:spLocks noChangeArrowheads="1"/>
          </p:cNvSpPr>
          <p:nvPr/>
        </p:nvSpPr>
        <p:spPr bwMode="auto">
          <a:xfrm>
            <a:off x="2133600" y="49530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God</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879537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6387"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Steps to Discover and Develop Your Gifts</a:t>
            </a:r>
          </a:p>
          <a:p>
            <a:pPr algn="ctr">
              <a:buFontTx/>
              <a:buNone/>
            </a:pPr>
            <a:endParaRPr lang="en-US" sz="2000" b="1" smtClean="0">
              <a:solidFill>
                <a:schemeClr val="bg1"/>
              </a:solidFill>
            </a:endParaRPr>
          </a:p>
          <a:p>
            <a:pPr>
              <a:buFontTx/>
              <a:buAutoNum type="arabicPeriod"/>
            </a:pPr>
            <a:r>
              <a:rPr lang="en-US" sz="2000" b="1" smtClean="0">
                <a:solidFill>
                  <a:schemeClr val="bg1"/>
                </a:solidFill>
              </a:rPr>
              <a:t>________ the possibilities.</a:t>
            </a:r>
          </a:p>
          <a:p>
            <a:pPr>
              <a:buFontTx/>
              <a:buAutoNum type="arabicPeriod"/>
            </a:pPr>
            <a:endParaRPr lang="en-US" sz="2000" b="1" smtClean="0">
              <a:solidFill>
                <a:schemeClr val="bg1"/>
              </a:solidFill>
            </a:endParaRPr>
          </a:p>
          <a:p>
            <a:r>
              <a:rPr lang="en-US" sz="2000" smtClean="0">
                <a:solidFill>
                  <a:schemeClr val="bg1"/>
                </a:solidFill>
              </a:rPr>
              <a:t>Get familiar with what the Scripture teaches on spiritual gifts and recognize that your gift may be the way God will allow you to impact your world in the most profound way.</a:t>
            </a:r>
          </a:p>
          <a:p>
            <a:r>
              <a:rPr lang="en-US" sz="2000" smtClean="0">
                <a:solidFill>
                  <a:schemeClr val="bg1"/>
                </a:solidFill>
              </a:rPr>
              <a:t>Ask yourself, “Do I understand the New Testament gifts and opportunities available?”</a:t>
            </a:r>
          </a:p>
        </p:txBody>
      </p:sp>
      <p:sp>
        <p:nvSpPr>
          <p:cNvPr id="4" name="TextBox 3"/>
          <p:cNvSpPr txBox="1">
            <a:spLocks noChangeArrowheads="1"/>
          </p:cNvSpPr>
          <p:nvPr/>
        </p:nvSpPr>
        <p:spPr bwMode="auto">
          <a:xfrm>
            <a:off x="1143000" y="2895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solidFill>
                  <a:srgbClr val="FFFFCC"/>
                </a:solidFill>
              </a:rPr>
              <a:t>Explore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702536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7411"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Steps to Discover and Develop Your Gifts…</a:t>
            </a:r>
          </a:p>
          <a:p>
            <a:endParaRPr lang="en-US" sz="2000" b="1" smtClean="0">
              <a:solidFill>
                <a:schemeClr val="bg1"/>
              </a:solidFill>
            </a:endParaRPr>
          </a:p>
          <a:p>
            <a:pPr>
              <a:buFontTx/>
              <a:buAutoNum type="arabicPeriod" startAt="2"/>
            </a:pPr>
            <a:r>
              <a:rPr lang="en-US" sz="2000" b="1" smtClean="0">
                <a:solidFill>
                  <a:schemeClr val="bg1"/>
                </a:solidFill>
              </a:rPr>
              <a:t>_______________ as much as possible.</a:t>
            </a:r>
          </a:p>
          <a:p>
            <a:pPr>
              <a:buFontTx/>
              <a:buAutoNum type="arabicPeriod" startAt="2"/>
            </a:pPr>
            <a:endParaRPr lang="en-US" sz="2000" b="1" smtClean="0">
              <a:solidFill>
                <a:schemeClr val="bg1"/>
              </a:solidFill>
            </a:endParaRPr>
          </a:p>
          <a:p>
            <a:r>
              <a:rPr lang="en-US" sz="2000" smtClean="0">
                <a:solidFill>
                  <a:schemeClr val="bg1"/>
                </a:solidFill>
              </a:rPr>
              <a:t>Allow the church to be a laboratory where you and others can experiment with your gifts as you serve people. Make it a safe place for people to try out ministry opportunities.</a:t>
            </a:r>
          </a:p>
          <a:p>
            <a:r>
              <a:rPr lang="en-US" sz="2000" smtClean="0">
                <a:solidFill>
                  <a:schemeClr val="bg1"/>
                </a:solidFill>
              </a:rPr>
              <a:t>Ask yourself, “Am I doing something to discover my calling and gifts?”</a:t>
            </a:r>
          </a:p>
        </p:txBody>
      </p:sp>
      <p:sp>
        <p:nvSpPr>
          <p:cNvPr id="4" name="TextBox 3"/>
          <p:cNvSpPr txBox="1">
            <a:spLocks noChangeArrowheads="1"/>
          </p:cNvSpPr>
          <p:nvPr/>
        </p:nvSpPr>
        <p:spPr bwMode="auto">
          <a:xfrm>
            <a:off x="1143000" y="2895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solidFill>
                  <a:srgbClr val="FFFFCC"/>
                </a:solidFill>
              </a:rPr>
              <a:t>Experiment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4009526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8435"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Steps to Discover and Develop Your Gifts</a:t>
            </a:r>
          </a:p>
          <a:p>
            <a:pPr algn="ctr">
              <a:buFontTx/>
              <a:buNone/>
            </a:pPr>
            <a:endParaRPr lang="en-US" sz="2000" b="1" smtClean="0">
              <a:solidFill>
                <a:schemeClr val="bg1"/>
              </a:solidFill>
            </a:endParaRPr>
          </a:p>
          <a:p>
            <a:pPr>
              <a:buFontTx/>
              <a:buAutoNum type="arabicPeriod" startAt="3"/>
            </a:pPr>
            <a:r>
              <a:rPr lang="en-US" sz="2000" b="1" smtClean="0">
                <a:solidFill>
                  <a:schemeClr val="bg1"/>
                </a:solidFill>
              </a:rPr>
              <a:t>_________ how you feel.</a:t>
            </a:r>
          </a:p>
          <a:p>
            <a:pPr>
              <a:buFontTx/>
              <a:buAutoNum type="arabicPeriod" startAt="3"/>
            </a:pPr>
            <a:endParaRPr lang="en-US" sz="2000" b="1" smtClean="0">
              <a:solidFill>
                <a:schemeClr val="bg1"/>
              </a:solidFill>
            </a:endParaRPr>
          </a:p>
          <a:p>
            <a:r>
              <a:rPr lang="en-US" sz="2000" smtClean="0">
                <a:solidFill>
                  <a:schemeClr val="bg1"/>
                </a:solidFill>
              </a:rPr>
              <a:t>When you try some new ministry, are you fulfilled doing it? Do you sense that it fits your abilities and skills? Does it satisfy you down in your soul?</a:t>
            </a:r>
          </a:p>
          <a:p>
            <a:r>
              <a:rPr lang="en-US" sz="2000" smtClean="0">
                <a:solidFill>
                  <a:schemeClr val="bg1"/>
                </a:solidFill>
              </a:rPr>
              <a:t>Ask yourself, “Am I fulfilled in what I am doing?”</a:t>
            </a:r>
          </a:p>
        </p:txBody>
      </p:sp>
      <p:sp>
        <p:nvSpPr>
          <p:cNvPr id="4" name="TextBox 3"/>
          <p:cNvSpPr txBox="1">
            <a:spLocks noChangeArrowheads="1"/>
          </p:cNvSpPr>
          <p:nvPr/>
        </p:nvSpPr>
        <p:spPr bwMode="auto">
          <a:xfrm>
            <a:off x="1143000" y="2895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solidFill>
                  <a:srgbClr val="FFFFCC"/>
                </a:solidFill>
              </a:rPr>
              <a:t>Examine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2315771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9459"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Steps to Discover and Develop Your Gifts</a:t>
            </a:r>
          </a:p>
          <a:p>
            <a:pPr algn="ctr">
              <a:buFontTx/>
              <a:buNone/>
            </a:pPr>
            <a:endParaRPr lang="en-US" sz="2000" b="1" smtClean="0">
              <a:solidFill>
                <a:schemeClr val="bg1"/>
              </a:solidFill>
            </a:endParaRPr>
          </a:p>
          <a:p>
            <a:pPr>
              <a:buFontTx/>
              <a:buAutoNum type="arabicPeriod" startAt="4"/>
            </a:pPr>
            <a:r>
              <a:rPr lang="en-US" sz="2000" b="1" smtClean="0">
                <a:solidFill>
                  <a:schemeClr val="bg1"/>
                </a:solidFill>
              </a:rPr>
              <a:t>___________ your effectiveness.</a:t>
            </a:r>
          </a:p>
          <a:p>
            <a:pPr>
              <a:buFontTx/>
              <a:buAutoNum type="arabicPeriod" startAt="4"/>
            </a:pPr>
            <a:endParaRPr lang="en-US" sz="2000" b="1" smtClean="0">
              <a:solidFill>
                <a:schemeClr val="bg1"/>
              </a:solidFill>
            </a:endParaRPr>
          </a:p>
          <a:p>
            <a:r>
              <a:rPr lang="en-US" sz="2000" smtClean="0">
                <a:solidFill>
                  <a:schemeClr val="bg1"/>
                </a:solidFill>
              </a:rPr>
              <a:t>As you reflect on what you did, using your gifts, how did you do? Were you good at it? Did you see any fruit borne? Did you get results and see God's Kingdom move forward?</a:t>
            </a:r>
          </a:p>
          <a:p>
            <a:r>
              <a:rPr lang="en-US" sz="2000" smtClean="0">
                <a:solidFill>
                  <a:schemeClr val="bg1"/>
                </a:solidFill>
              </a:rPr>
              <a:t>Ask yourself, “Am I good at the ministry I am doing? Are there results?”</a:t>
            </a:r>
          </a:p>
        </p:txBody>
      </p:sp>
      <p:sp>
        <p:nvSpPr>
          <p:cNvPr id="4" name="TextBox 3"/>
          <p:cNvSpPr txBox="1">
            <a:spLocks noChangeArrowheads="1"/>
          </p:cNvSpPr>
          <p:nvPr/>
        </p:nvSpPr>
        <p:spPr bwMode="auto">
          <a:xfrm>
            <a:off x="1143000" y="2895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solidFill>
                  <a:srgbClr val="FFFFCC"/>
                </a:solidFill>
              </a:rPr>
              <a:t>Evaluate</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2625656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20483"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Steps to Discover and Develop Your Gifts</a:t>
            </a:r>
          </a:p>
          <a:p>
            <a:pPr algn="ctr">
              <a:buFontTx/>
              <a:buNone/>
            </a:pPr>
            <a:endParaRPr lang="en-US" sz="2000" b="1" smtClean="0">
              <a:solidFill>
                <a:schemeClr val="bg1"/>
              </a:solidFill>
            </a:endParaRPr>
          </a:p>
          <a:p>
            <a:pPr>
              <a:buFontTx/>
              <a:buAutoNum type="arabicPeriod" startAt="5"/>
            </a:pPr>
            <a:r>
              <a:rPr lang="en-US" sz="2000" b="1" smtClean="0">
                <a:solidFill>
                  <a:schemeClr val="bg1"/>
                </a:solidFill>
              </a:rPr>
              <a:t>_____________ confirmation from the Body of Christ.</a:t>
            </a:r>
          </a:p>
          <a:p>
            <a:pPr>
              <a:buFontTx/>
              <a:buAutoNum type="arabicPeriod" startAt="5"/>
            </a:pPr>
            <a:endParaRPr lang="en-US" sz="2000" b="1" smtClean="0">
              <a:solidFill>
                <a:schemeClr val="bg1"/>
              </a:solidFill>
            </a:endParaRPr>
          </a:p>
          <a:p>
            <a:r>
              <a:rPr lang="en-US" sz="2000" smtClean="0">
                <a:solidFill>
                  <a:schemeClr val="bg1"/>
                </a:solidFill>
              </a:rPr>
              <a:t>As you serve, do other Christians confirm that you are gifted in that area? What do the mature members of the Body of Christ say as they watch you serve? Listen for the response of others.</a:t>
            </a:r>
          </a:p>
          <a:p>
            <a:r>
              <a:rPr lang="en-US" sz="2000" smtClean="0">
                <a:solidFill>
                  <a:schemeClr val="bg1"/>
                </a:solidFill>
              </a:rPr>
              <a:t>Ask yourself, “Do the Christians around me recognize this strength in me?”</a:t>
            </a:r>
          </a:p>
        </p:txBody>
      </p:sp>
      <p:sp>
        <p:nvSpPr>
          <p:cNvPr id="4" name="TextBox 3"/>
          <p:cNvSpPr txBox="1">
            <a:spLocks noChangeArrowheads="1"/>
          </p:cNvSpPr>
          <p:nvPr/>
        </p:nvSpPr>
        <p:spPr bwMode="auto">
          <a:xfrm>
            <a:off x="1143000" y="2895600"/>
            <a:ext cx="182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solidFill>
                  <a:srgbClr val="FFFFCC"/>
                </a:solidFill>
              </a:rPr>
              <a:t>Expect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922205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7"/>
          <p:cNvSpPr>
            <a:spLocks noGrp="1"/>
          </p:cNvSpPr>
          <p:nvPr>
            <p:ph type="title"/>
          </p:nvPr>
        </p:nvSpPr>
        <p:spPr/>
        <p:txBody>
          <a:bodyPr/>
          <a:lstStyle/>
          <a:p>
            <a:r>
              <a:rPr lang="en-US" sz="3200" dirty="0" smtClean="0">
                <a:solidFill>
                  <a:srgbClr val="FFFFCC"/>
                </a:solidFill>
              </a:rPr>
              <a:t>Discovering Your Spiritual Gifts</a:t>
            </a:r>
            <a:r>
              <a:rPr lang="en-US" dirty="0" smtClean="0">
                <a:solidFill>
                  <a:srgbClr val="FFFFCC"/>
                </a:solidFill>
              </a:rPr>
              <a:t/>
            </a:r>
            <a:br>
              <a:rPr lang="en-US" dirty="0" smtClean="0">
                <a:solidFill>
                  <a:srgbClr val="FFFFCC"/>
                </a:solidFill>
              </a:rPr>
            </a:br>
            <a:r>
              <a:rPr lang="en-US" sz="2000" dirty="0" smtClean="0">
                <a:solidFill>
                  <a:srgbClr val="FFFFCC"/>
                </a:solidFill>
              </a:rPr>
              <a:t>Identifying Your Primary Gift and Role in the Body of Christ</a:t>
            </a:r>
            <a:endParaRPr lang="en-US" sz="3600" dirty="0" smtClean="0">
              <a:solidFill>
                <a:srgbClr val="FFFFCC"/>
              </a:solidFill>
            </a:endParaRPr>
          </a:p>
        </p:txBody>
      </p:sp>
      <p:sp>
        <p:nvSpPr>
          <p:cNvPr id="3076" name="Content Placeholder 8"/>
          <p:cNvSpPr>
            <a:spLocks noGrp="1"/>
          </p:cNvSpPr>
          <p:nvPr>
            <p:ph idx="1"/>
          </p:nvPr>
        </p:nvSpPr>
        <p:spPr>
          <a:xfrm>
            <a:off x="685800" y="2209800"/>
            <a:ext cx="7772400" cy="3886200"/>
          </a:xfrm>
        </p:spPr>
        <p:txBody>
          <a:bodyPr/>
          <a:lstStyle/>
          <a:p>
            <a:pPr algn="ctr">
              <a:buFontTx/>
              <a:buNone/>
            </a:pPr>
            <a:r>
              <a:rPr lang="en-US" sz="2800" i="1" smtClean="0">
                <a:solidFill>
                  <a:srgbClr val="FFFF99"/>
                </a:solidFill>
              </a:rPr>
              <a:t>“As each one has received a special gift, employ it in serving one another, as good stewards of the manifold grace of God.” </a:t>
            </a:r>
          </a:p>
          <a:p>
            <a:pPr algn="ctr">
              <a:buFontTx/>
              <a:buNone/>
            </a:pPr>
            <a:r>
              <a:rPr lang="en-US" sz="1400" i="1" smtClean="0">
                <a:solidFill>
                  <a:srgbClr val="FFFF99"/>
                </a:solidFill>
              </a:rPr>
              <a:t>(I Peter 4:10)</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680776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21507"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Conclusion…</a:t>
            </a:r>
          </a:p>
          <a:p>
            <a:r>
              <a:rPr lang="en-US" sz="2000" smtClean="0">
                <a:solidFill>
                  <a:schemeClr val="bg1"/>
                </a:solidFill>
              </a:rPr>
              <a:t>Remember-God would never place a gift inside of you and then tell you to let it sit dormant. If He gives you any resources (time, talents, money), He expects you to use them (Matthew 25:14-30). </a:t>
            </a:r>
          </a:p>
          <a:p>
            <a:r>
              <a:rPr lang="en-US" sz="2000" smtClean="0">
                <a:solidFill>
                  <a:schemeClr val="bg1"/>
                </a:solidFill>
              </a:rPr>
              <a:t>If you are serving now in some ministry but do not sense fulfillment, or do not see fruit, or don't hear any confirmation from others that your ministry fits you well…stay alert. You may have yet to find the place where your gifts lie.</a:t>
            </a:r>
          </a:p>
          <a:p>
            <a:r>
              <a:rPr lang="en-US" sz="2000" smtClean="0">
                <a:solidFill>
                  <a:schemeClr val="bg1"/>
                </a:solidFill>
              </a:rPr>
              <a:t>When you find your gifts, you will see fruit for God's Kingdom, and inside your heart you will sense, “This is what I was built to do!”</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4189256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22531" name="Content Placeholder 8"/>
          <p:cNvSpPr>
            <a:spLocks noGrp="1"/>
          </p:cNvSpPr>
          <p:nvPr>
            <p:ph idx="1"/>
          </p:nvPr>
        </p:nvSpPr>
        <p:spPr>
          <a:xfrm>
            <a:off x="685800" y="2209800"/>
            <a:ext cx="7772400" cy="3886200"/>
          </a:xfrm>
        </p:spPr>
        <p:txBody>
          <a:bodyPr/>
          <a:lstStyle/>
          <a:p>
            <a:pPr>
              <a:buFontTx/>
              <a:buNone/>
            </a:pPr>
            <a:r>
              <a:rPr lang="en-US" sz="2000" b="1" i="1" smtClean="0">
                <a:solidFill>
                  <a:schemeClr val="bg1"/>
                </a:solidFill>
              </a:rPr>
              <a:t>ASSESSMENT: </a:t>
            </a:r>
          </a:p>
          <a:p>
            <a:r>
              <a:rPr lang="en-US" sz="2000" i="1" smtClean="0">
                <a:solidFill>
                  <a:schemeClr val="bg1"/>
                </a:solidFill>
              </a:rPr>
              <a:t>Based on this lesson, what do you believe is your primary spiritual gift?</a:t>
            </a:r>
          </a:p>
          <a:p>
            <a:r>
              <a:rPr lang="en-US" sz="2000" i="1" smtClean="0">
                <a:solidFill>
                  <a:schemeClr val="bg1"/>
                </a:solidFill>
              </a:rPr>
              <a:t>How and where do you believe you can best use it?</a:t>
            </a:r>
          </a:p>
          <a:p>
            <a:endParaRPr lang="en-US" sz="2000" b="1" i="1" smtClean="0">
              <a:solidFill>
                <a:schemeClr val="bg1"/>
              </a:solidFill>
            </a:endParaRPr>
          </a:p>
          <a:p>
            <a:pPr>
              <a:buFontTx/>
              <a:buNone/>
            </a:pPr>
            <a:r>
              <a:rPr lang="en-US" sz="2000" b="1" i="1" smtClean="0">
                <a:solidFill>
                  <a:schemeClr val="bg1"/>
                </a:solidFill>
              </a:rPr>
              <a:t>APPLICATION: </a:t>
            </a:r>
            <a:r>
              <a:rPr lang="en-US" sz="2000" i="1" smtClean="0">
                <a:solidFill>
                  <a:schemeClr val="bg1"/>
                </a:solidFill>
              </a:rPr>
              <a:t>Use the Spiritual Gifts Discovery Tool on the next few pages of this notebook.</a:t>
            </a:r>
          </a:p>
          <a:p>
            <a:r>
              <a:rPr lang="en-US" sz="2000" i="1" smtClean="0">
                <a:solidFill>
                  <a:schemeClr val="bg1"/>
                </a:solidFill>
              </a:rPr>
              <a:t>Which are your top three gifts? </a:t>
            </a:r>
          </a:p>
          <a:p>
            <a:r>
              <a:rPr lang="en-US" sz="2000" i="1" smtClean="0">
                <a:solidFill>
                  <a:schemeClr val="bg1"/>
                </a:solidFill>
              </a:rPr>
              <a:t>Next, follow the five steps above and experiment with those gifts. What do you discover when you follow the five steps?</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594857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23556" name="Content Placeholder 8"/>
          <p:cNvSpPr>
            <a:spLocks noGrp="1"/>
          </p:cNvSpPr>
          <p:nvPr>
            <p:ph idx="1"/>
          </p:nvPr>
        </p:nvSpPr>
        <p:spPr>
          <a:xfrm>
            <a:off x="685800" y="2209800"/>
            <a:ext cx="7772400" cy="3886200"/>
          </a:xfrm>
        </p:spPr>
        <p:txBody>
          <a:bodyPr/>
          <a:lstStyle/>
          <a:p>
            <a:pPr algn="ctr">
              <a:buFontTx/>
              <a:buNone/>
            </a:pPr>
            <a:r>
              <a:rPr lang="en-US" sz="2800" i="1" smtClean="0">
                <a:solidFill>
                  <a:srgbClr val="FFFF99"/>
                </a:solidFill>
              </a:rPr>
              <a:t>“As each one has received a special gift, employ it in serving one another, as good stewards of the manifold grace of God.” </a:t>
            </a:r>
          </a:p>
          <a:p>
            <a:pPr algn="ctr">
              <a:buFontTx/>
              <a:buNone/>
            </a:pPr>
            <a:r>
              <a:rPr lang="en-US" sz="1400" i="1" smtClean="0">
                <a:solidFill>
                  <a:srgbClr val="FFFF99"/>
                </a:solidFill>
              </a:rPr>
              <a:t>(I Peter 4:10)</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I like Your Style</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2319803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4099" name="Content Placeholder 4"/>
          <p:cNvSpPr>
            <a:spLocks noGrp="1"/>
          </p:cNvSpPr>
          <p:nvPr>
            <p:ph sz="half" idx="1"/>
          </p:nvPr>
        </p:nvSpPr>
        <p:spPr>
          <a:xfrm>
            <a:off x="457200" y="1981200"/>
            <a:ext cx="4038600" cy="4114800"/>
          </a:xfrm>
        </p:spPr>
        <p:txBody>
          <a:bodyPr/>
          <a:lstStyle/>
          <a:p>
            <a:r>
              <a:rPr lang="en-US" sz="1700" smtClean="0">
                <a:solidFill>
                  <a:schemeClr val="bg1"/>
                </a:solidFill>
              </a:rPr>
              <a:t>One of the most important discoveries you will make as a Christian leader is the discovery of the “gifts” that God has placed inside of you as a believer.</a:t>
            </a:r>
          </a:p>
          <a:p>
            <a:r>
              <a:rPr lang="en-US" sz="1700" smtClean="0">
                <a:solidFill>
                  <a:schemeClr val="bg1"/>
                </a:solidFill>
              </a:rPr>
              <a:t>These gifts, or spiritual abilities, are given to every believer. They are to be discovered, developed and distributed for the purpose of serving others. </a:t>
            </a:r>
          </a:p>
          <a:p>
            <a:r>
              <a:rPr lang="en-US" sz="1700" smtClean="0">
                <a:solidFill>
                  <a:schemeClr val="bg1"/>
                </a:solidFill>
              </a:rPr>
              <a:t>You will discover your most fruitful role in the Body of Christ. </a:t>
            </a:r>
          </a:p>
          <a:p>
            <a:r>
              <a:rPr lang="en-US" sz="1700" smtClean="0">
                <a:solidFill>
                  <a:schemeClr val="bg1"/>
                </a:solidFill>
              </a:rPr>
              <a:t>Our focus will be the primary (or motivational) gifts listed in Romans 12.</a:t>
            </a:r>
          </a:p>
        </p:txBody>
      </p:sp>
      <p:pic>
        <p:nvPicPr>
          <p:cNvPr id="4100" name="Picture 6" descr="http://kkilmer.files.wordpress.com/2010/01/spiritual_gift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133600"/>
            <a:ext cx="29718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4419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5123" name="Content Placeholder 8"/>
          <p:cNvSpPr>
            <a:spLocks noGrp="1"/>
          </p:cNvSpPr>
          <p:nvPr>
            <p:ph idx="1"/>
          </p:nvPr>
        </p:nvSpPr>
        <p:spPr>
          <a:xfrm>
            <a:off x="609600" y="2057400"/>
            <a:ext cx="8001000" cy="4038600"/>
          </a:xfrm>
        </p:spPr>
        <p:txBody>
          <a:bodyPr/>
          <a:lstStyle/>
          <a:p>
            <a:pPr algn="ctr">
              <a:buFontTx/>
              <a:buNone/>
            </a:pPr>
            <a:r>
              <a:rPr lang="en-US" sz="2000" b="1" smtClean="0">
                <a:solidFill>
                  <a:schemeClr val="bg1"/>
                </a:solidFill>
              </a:rPr>
              <a:t>A Foundation for Spiritual Gifts (Romans 12:3-8)</a:t>
            </a:r>
          </a:p>
          <a:p>
            <a:pPr algn="ctr">
              <a:buFontTx/>
              <a:buNone/>
            </a:pPr>
            <a:endParaRPr lang="en-US" sz="800" b="1" smtClean="0">
              <a:solidFill>
                <a:schemeClr val="bg1"/>
              </a:solidFill>
            </a:endParaRPr>
          </a:p>
          <a:p>
            <a:r>
              <a:rPr lang="en-US" sz="1800" smtClean="0">
                <a:solidFill>
                  <a:schemeClr val="bg1"/>
                </a:solidFill>
              </a:rPr>
              <a:t>The foundational truth of this passage is that God has placed a primary gift inside of every believer. This gift will play an important role in how you approach your leadership position. </a:t>
            </a:r>
          </a:p>
          <a:p>
            <a:endParaRPr lang="en-US" sz="800" smtClean="0">
              <a:solidFill>
                <a:schemeClr val="bg1"/>
              </a:solidFill>
            </a:endParaRPr>
          </a:p>
          <a:p>
            <a:pPr>
              <a:buFontTx/>
              <a:buNone/>
            </a:pPr>
            <a:r>
              <a:rPr lang="en-US" sz="1800" smtClean="0">
                <a:solidFill>
                  <a:schemeClr val="bg1"/>
                </a:solidFill>
              </a:rPr>
              <a:t>Let's establish a foundation for spiritual gifts:</a:t>
            </a:r>
          </a:p>
          <a:p>
            <a:pPr>
              <a:buFontTx/>
              <a:buAutoNum type="arabicPeriod"/>
            </a:pPr>
            <a:r>
              <a:rPr lang="en-US" sz="2000" smtClean="0">
                <a:solidFill>
                  <a:schemeClr val="bg1"/>
                </a:solidFill>
              </a:rPr>
              <a:t>The New Testament lists a wide _______ of spiritual gifts. (</a:t>
            </a:r>
            <a:r>
              <a:rPr lang="en-US" sz="1600" smtClean="0">
                <a:solidFill>
                  <a:schemeClr val="bg1"/>
                </a:solidFill>
              </a:rPr>
              <a:t>I Corinthians 12:4-11, Ephesians 4:11-16, I Peter 4:10-11, Romans 12:3-8)</a:t>
            </a:r>
          </a:p>
          <a:p>
            <a:pPr lvl="1"/>
            <a:endParaRPr lang="en-US" sz="800" smtClean="0">
              <a:solidFill>
                <a:schemeClr val="bg1"/>
              </a:solidFill>
            </a:endParaRPr>
          </a:p>
          <a:p>
            <a:pPr>
              <a:buFontTx/>
              <a:buAutoNum type="arabicPeriod"/>
            </a:pPr>
            <a:r>
              <a:rPr lang="en-US" sz="2000" smtClean="0">
                <a:solidFill>
                  <a:schemeClr val="bg1"/>
                </a:solidFill>
              </a:rPr>
              <a:t>Each Christian has a __________, where they should focus their time. </a:t>
            </a:r>
            <a:r>
              <a:rPr lang="en-US" sz="1600" smtClean="0">
                <a:solidFill>
                  <a:schemeClr val="bg1"/>
                </a:solidFill>
              </a:rPr>
              <a:t>(Romans 12:6-8)</a:t>
            </a:r>
          </a:p>
          <a:p>
            <a:pPr lvl="1"/>
            <a:endParaRPr lang="en-US" sz="800" smtClean="0">
              <a:solidFill>
                <a:schemeClr val="bg1"/>
              </a:solidFill>
            </a:endParaRPr>
          </a:p>
          <a:p>
            <a:pPr>
              <a:buFontTx/>
              <a:buAutoNum type="arabicPeriod"/>
            </a:pPr>
            <a:r>
              <a:rPr lang="en-US" sz="2000" smtClean="0">
                <a:solidFill>
                  <a:schemeClr val="bg1"/>
                </a:solidFill>
              </a:rPr>
              <a:t>The Holy Spirit wants to supernaturally reveal _________ through these gifts. </a:t>
            </a:r>
            <a:r>
              <a:rPr lang="en-US" sz="1600" smtClean="0">
                <a:solidFill>
                  <a:schemeClr val="bg1"/>
                </a:solidFill>
              </a:rPr>
              <a:t>(John 16:13-15)</a:t>
            </a:r>
          </a:p>
        </p:txBody>
      </p:sp>
      <p:sp>
        <p:nvSpPr>
          <p:cNvPr id="4" name="TextBox 3"/>
          <p:cNvSpPr txBox="1">
            <a:spLocks noChangeArrowheads="1"/>
          </p:cNvSpPr>
          <p:nvPr/>
        </p:nvSpPr>
        <p:spPr bwMode="auto">
          <a:xfrm>
            <a:off x="4800600" y="38862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variety</a:t>
            </a:r>
          </a:p>
        </p:txBody>
      </p:sp>
      <p:sp>
        <p:nvSpPr>
          <p:cNvPr id="5" name="TextBox 4"/>
          <p:cNvSpPr txBox="1">
            <a:spLocks noChangeArrowheads="1"/>
          </p:cNvSpPr>
          <p:nvPr/>
        </p:nvSpPr>
        <p:spPr bwMode="auto">
          <a:xfrm>
            <a:off x="3505200" y="4648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primary gift</a:t>
            </a:r>
          </a:p>
        </p:txBody>
      </p:sp>
      <p:sp>
        <p:nvSpPr>
          <p:cNvPr id="6" name="TextBox 5"/>
          <p:cNvSpPr txBox="1">
            <a:spLocks noChangeArrowheads="1"/>
          </p:cNvSpPr>
          <p:nvPr/>
        </p:nvSpPr>
        <p:spPr bwMode="auto">
          <a:xfrm>
            <a:off x="6324600" y="54864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Jesus</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75139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6147" name="Content Placeholder 8"/>
          <p:cNvSpPr>
            <a:spLocks noGrp="1"/>
          </p:cNvSpPr>
          <p:nvPr>
            <p:ph idx="1"/>
          </p:nvPr>
        </p:nvSpPr>
        <p:spPr>
          <a:xfrm>
            <a:off x="685800" y="2209800"/>
            <a:ext cx="7924800" cy="3886200"/>
          </a:xfrm>
        </p:spPr>
        <p:txBody>
          <a:bodyPr/>
          <a:lstStyle/>
          <a:p>
            <a:pPr algn="ctr">
              <a:buFontTx/>
              <a:buNone/>
            </a:pPr>
            <a:r>
              <a:rPr lang="en-US" sz="2000" b="1" smtClean="0">
                <a:solidFill>
                  <a:schemeClr val="bg1"/>
                </a:solidFill>
              </a:rPr>
              <a:t>A Foundation for Spiritual Gifts (Romans 12:3-8)</a:t>
            </a:r>
          </a:p>
          <a:p>
            <a:pPr algn="ctr">
              <a:buFontTx/>
              <a:buNone/>
            </a:pPr>
            <a:endParaRPr lang="en-US" sz="800" b="1" smtClean="0">
              <a:solidFill>
                <a:schemeClr val="bg1"/>
              </a:solidFill>
            </a:endParaRPr>
          </a:p>
          <a:p>
            <a:pPr>
              <a:buFontTx/>
              <a:buAutoNum type="arabicPeriod" startAt="4"/>
            </a:pPr>
            <a:r>
              <a:rPr lang="en-US" sz="2000" smtClean="0">
                <a:solidFill>
                  <a:schemeClr val="bg1"/>
                </a:solidFill>
              </a:rPr>
              <a:t>Like muscles in our body, gifts can be present but ___________. </a:t>
            </a:r>
            <a:r>
              <a:rPr lang="en-US" sz="1600" smtClean="0">
                <a:solidFill>
                  <a:schemeClr val="bg1"/>
                </a:solidFill>
              </a:rPr>
              <a:t>(I Corinthians 12:12-16)</a:t>
            </a:r>
          </a:p>
          <a:p>
            <a:pPr lvl="1"/>
            <a:endParaRPr lang="en-US" sz="1600" smtClean="0">
              <a:solidFill>
                <a:schemeClr val="bg1"/>
              </a:solidFill>
            </a:endParaRPr>
          </a:p>
          <a:p>
            <a:pPr>
              <a:buFontTx/>
              <a:buAutoNum type="arabicPeriod" startAt="5"/>
            </a:pPr>
            <a:r>
              <a:rPr lang="en-US" sz="2000" smtClean="0">
                <a:solidFill>
                  <a:schemeClr val="bg1"/>
                </a:solidFill>
              </a:rPr>
              <a:t>Every one of these gifts is important and has a _________. Each works like a position on a team or a muscle in the body. </a:t>
            </a:r>
            <a:r>
              <a:rPr lang="en-US" sz="1600" smtClean="0">
                <a:solidFill>
                  <a:schemeClr val="bg1"/>
                </a:solidFill>
              </a:rPr>
              <a:t>(I Corinthians 12:18-25)</a:t>
            </a:r>
          </a:p>
          <a:p>
            <a:pPr lvl="1"/>
            <a:endParaRPr lang="en-US" sz="1600" smtClean="0">
              <a:solidFill>
                <a:schemeClr val="bg1"/>
              </a:solidFill>
            </a:endParaRPr>
          </a:p>
          <a:p>
            <a:pPr>
              <a:buFontTx/>
              <a:buAutoNum type="arabicPeriod" startAt="6"/>
            </a:pPr>
            <a:r>
              <a:rPr lang="en-US" sz="2000" smtClean="0">
                <a:solidFill>
                  <a:schemeClr val="bg1"/>
                </a:solidFill>
              </a:rPr>
              <a:t>God's primary _________ for them is to advance His Kingdom. </a:t>
            </a:r>
            <a:r>
              <a:rPr lang="en-US" sz="1600" smtClean="0">
                <a:solidFill>
                  <a:schemeClr val="bg1"/>
                </a:solidFill>
              </a:rPr>
              <a:t>(Ephesians 4:11-13)</a:t>
            </a:r>
          </a:p>
        </p:txBody>
      </p:sp>
      <p:sp>
        <p:nvSpPr>
          <p:cNvPr id="4" name="TextBox 3"/>
          <p:cNvSpPr txBox="1">
            <a:spLocks noChangeArrowheads="1"/>
          </p:cNvSpPr>
          <p:nvPr/>
        </p:nvSpPr>
        <p:spPr bwMode="auto">
          <a:xfrm>
            <a:off x="6781800" y="2743200"/>
            <a:ext cx="175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undeveloped</a:t>
            </a:r>
          </a:p>
        </p:txBody>
      </p:sp>
      <p:sp>
        <p:nvSpPr>
          <p:cNvPr id="5" name="TextBox 4"/>
          <p:cNvSpPr txBox="1">
            <a:spLocks noChangeArrowheads="1"/>
          </p:cNvSpPr>
          <p:nvPr/>
        </p:nvSpPr>
        <p:spPr bwMode="auto">
          <a:xfrm>
            <a:off x="6477000" y="35814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function</a:t>
            </a:r>
          </a:p>
        </p:txBody>
      </p:sp>
      <p:sp>
        <p:nvSpPr>
          <p:cNvPr id="6" name="TextBox 5"/>
          <p:cNvSpPr txBox="1">
            <a:spLocks noChangeArrowheads="1"/>
          </p:cNvSpPr>
          <p:nvPr/>
        </p:nvSpPr>
        <p:spPr bwMode="auto">
          <a:xfrm>
            <a:off x="2819400" y="48006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purpose</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4147769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7171"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Motivational Gifts</a:t>
            </a:r>
          </a:p>
          <a:p>
            <a:pPr algn="ctr">
              <a:buFontTx/>
              <a:buNone/>
            </a:pPr>
            <a:endParaRPr lang="en-US" sz="2400" b="1" smtClean="0">
              <a:solidFill>
                <a:schemeClr val="bg1"/>
              </a:solidFill>
            </a:endParaRPr>
          </a:p>
          <a:p>
            <a:pPr>
              <a:buFontTx/>
              <a:buNone/>
            </a:pPr>
            <a:r>
              <a:rPr lang="en-US" sz="2400" smtClean="0">
                <a:solidFill>
                  <a:schemeClr val="bg1"/>
                </a:solidFill>
              </a:rPr>
              <a:t>In Romans 12:3-8, we read about these primary gifts:</a:t>
            </a:r>
          </a:p>
          <a:p>
            <a:pPr>
              <a:buFontTx/>
              <a:buNone/>
            </a:pPr>
            <a:endParaRPr lang="en-US" sz="2400" smtClean="0">
              <a:solidFill>
                <a:schemeClr val="bg1"/>
              </a:solidFill>
            </a:endParaRPr>
          </a:p>
          <a:p>
            <a:r>
              <a:rPr lang="en-US" sz="2400" smtClean="0">
                <a:solidFill>
                  <a:schemeClr val="bg1"/>
                </a:solidFill>
              </a:rPr>
              <a:t>1. The gift of Prophecy (Declaring God's truth concerning present and future direction)</a:t>
            </a:r>
          </a:p>
          <a:p>
            <a:endParaRPr lang="en-US" sz="2400" smtClean="0">
              <a:solidFill>
                <a:schemeClr val="bg1"/>
              </a:solidFill>
            </a:endParaRPr>
          </a:p>
          <a:p>
            <a:r>
              <a:rPr lang="en-US" sz="2400" smtClean="0">
                <a:solidFill>
                  <a:schemeClr val="bg1"/>
                </a:solidFill>
              </a:rPr>
              <a:t>2. The gift of Service (Ministering to others by meeting whatever needs they have)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699833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8195" name="Content Placeholder 8"/>
          <p:cNvSpPr>
            <a:spLocks noGrp="1"/>
          </p:cNvSpPr>
          <p:nvPr>
            <p:ph idx="1"/>
          </p:nvPr>
        </p:nvSpPr>
        <p:spPr>
          <a:xfrm>
            <a:off x="685800" y="2209800"/>
            <a:ext cx="7772400" cy="3886200"/>
          </a:xfrm>
        </p:spPr>
        <p:txBody>
          <a:bodyPr/>
          <a:lstStyle/>
          <a:p>
            <a:pPr marL="457200" indent="-457200">
              <a:buFontTx/>
              <a:buAutoNum type="arabicPeriod" startAt="3"/>
            </a:pPr>
            <a:r>
              <a:rPr lang="en-US" sz="2000" smtClean="0">
                <a:solidFill>
                  <a:schemeClr val="bg1"/>
                </a:solidFill>
              </a:rPr>
              <a:t>The gift of Teaching (Equipping the Body of Christ to know and obey God)</a:t>
            </a:r>
          </a:p>
          <a:p>
            <a:pPr marL="457200" indent="-457200">
              <a:buFontTx/>
              <a:buAutoNum type="arabicPeriod" startAt="3"/>
            </a:pPr>
            <a:endParaRPr lang="en-US" sz="800" smtClean="0">
              <a:solidFill>
                <a:schemeClr val="bg1"/>
              </a:solidFill>
            </a:endParaRPr>
          </a:p>
          <a:p>
            <a:pPr marL="457200" indent="-457200">
              <a:buFontTx/>
              <a:buAutoNum type="arabicPeriod" startAt="3"/>
            </a:pPr>
            <a:r>
              <a:rPr lang="en-US" sz="2000" smtClean="0">
                <a:solidFill>
                  <a:schemeClr val="bg1"/>
                </a:solidFill>
              </a:rPr>
              <a:t>The gift of Exhortation (Sharing words of encouragement; challenging others to act)</a:t>
            </a:r>
          </a:p>
          <a:p>
            <a:pPr marL="457200" indent="-457200">
              <a:buFontTx/>
              <a:buAutoNum type="arabicPeriod" startAt="3"/>
            </a:pPr>
            <a:endParaRPr lang="en-US" sz="800" smtClean="0">
              <a:solidFill>
                <a:schemeClr val="bg1"/>
              </a:solidFill>
            </a:endParaRPr>
          </a:p>
          <a:p>
            <a:pPr marL="457200" indent="-457200">
              <a:buFontTx/>
              <a:buAutoNum type="arabicPeriod" startAt="3"/>
            </a:pPr>
            <a:r>
              <a:rPr lang="en-US" sz="2000" smtClean="0">
                <a:solidFill>
                  <a:schemeClr val="bg1"/>
                </a:solidFill>
              </a:rPr>
              <a:t>The gift of Giving (Generously sharing resources so that God's work can advance) </a:t>
            </a:r>
          </a:p>
          <a:p>
            <a:pPr marL="457200" indent="-457200">
              <a:buFontTx/>
              <a:buAutoNum type="arabicPeriod" startAt="3"/>
            </a:pPr>
            <a:endParaRPr lang="en-US" sz="800" smtClean="0">
              <a:solidFill>
                <a:schemeClr val="bg1"/>
              </a:solidFill>
            </a:endParaRPr>
          </a:p>
          <a:p>
            <a:pPr marL="457200" indent="-457200">
              <a:buFontTx/>
              <a:buAutoNum type="arabicPeriod" startAt="3"/>
            </a:pPr>
            <a:r>
              <a:rPr lang="en-US" sz="2000" smtClean="0">
                <a:solidFill>
                  <a:schemeClr val="bg1"/>
                </a:solidFill>
              </a:rPr>
              <a:t>The gift of Leadership (Providing vision, direction and empowerment to others) </a:t>
            </a:r>
          </a:p>
          <a:p>
            <a:pPr marL="457200" indent="-457200">
              <a:buFontTx/>
              <a:buAutoNum type="arabicPeriod" startAt="3"/>
            </a:pPr>
            <a:endParaRPr lang="en-US" sz="800" smtClean="0">
              <a:solidFill>
                <a:schemeClr val="bg1"/>
              </a:solidFill>
            </a:endParaRPr>
          </a:p>
          <a:p>
            <a:pPr marL="457200" indent="-457200">
              <a:buFontTx/>
              <a:buAutoNum type="arabicPeriod" startAt="3"/>
            </a:pPr>
            <a:r>
              <a:rPr lang="en-US" sz="2000" smtClean="0">
                <a:solidFill>
                  <a:schemeClr val="bg1"/>
                </a:solidFill>
              </a:rPr>
              <a:t>The gift of Mercy (Demonstrating God's grace to those who struggle or suffer)</a:t>
            </a:r>
          </a:p>
          <a:p>
            <a:pPr marL="457200" indent="-457200" algn="ctr">
              <a:buFontTx/>
              <a:buNone/>
            </a:pP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486528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7172" name="Content Placeholder 8"/>
          <p:cNvSpPr>
            <a:spLocks noGrp="1"/>
          </p:cNvSpPr>
          <p:nvPr>
            <p:ph idx="1"/>
          </p:nvPr>
        </p:nvSpPr>
        <p:spPr>
          <a:xfrm>
            <a:off x="685800" y="2209800"/>
            <a:ext cx="7772400" cy="3886200"/>
          </a:xfrm>
        </p:spPr>
        <p:txBody>
          <a:bodyPr/>
          <a:lstStyle/>
          <a:p>
            <a:pPr>
              <a:defRPr/>
            </a:pPr>
            <a:r>
              <a:rPr lang="en-US" sz="1800" dirty="0" smtClean="0">
                <a:solidFill>
                  <a:schemeClr val="bg1"/>
                </a:solidFill>
              </a:rPr>
              <a:t>While most leaders have a cluster of spiritual gifts, we believe each leader has one primary gift that brings the most value to the Body of Christ.  The cluster of gifts could be called a gift-set. </a:t>
            </a:r>
          </a:p>
          <a:p>
            <a:pPr>
              <a:defRPr/>
            </a:pPr>
            <a:endParaRPr lang="en-US" sz="800" dirty="0" smtClean="0">
              <a:solidFill>
                <a:schemeClr val="bg1"/>
              </a:solidFill>
            </a:endParaRPr>
          </a:p>
          <a:p>
            <a:pPr>
              <a:defRPr/>
            </a:pPr>
            <a:r>
              <a:rPr lang="en-US" sz="1800" dirty="0" smtClean="0">
                <a:solidFill>
                  <a:schemeClr val="bg1"/>
                </a:solidFill>
              </a:rPr>
              <a:t>The primary gift becomes the center of the wheel around which the other gifts revolve.</a:t>
            </a:r>
          </a:p>
          <a:p>
            <a:pPr lvl="1">
              <a:defRPr/>
            </a:pPr>
            <a:r>
              <a:rPr lang="en-US" sz="1400" dirty="0" smtClean="0">
                <a:solidFill>
                  <a:schemeClr val="bg1"/>
                </a:solidFill>
                <a:cs typeface="+mn-cs"/>
              </a:rPr>
              <a:t>For instance, one leader might have the gift of teaching. In addition, he might also possess the gift of administration and the gift of helps. (I Corinthians 12:28) Those gifts may serve to influence the way this leader does his teaching, but the teaching will likely be the primary gift in his life. </a:t>
            </a:r>
          </a:p>
          <a:p>
            <a:pPr lvl="1">
              <a:defRPr/>
            </a:pPr>
            <a:endParaRPr lang="en-US" sz="800" dirty="0" smtClean="0">
              <a:solidFill>
                <a:schemeClr val="bg1"/>
              </a:solidFill>
              <a:cs typeface="+mn-cs"/>
            </a:endParaRPr>
          </a:p>
          <a:p>
            <a:pPr>
              <a:defRPr/>
            </a:pPr>
            <a:r>
              <a:rPr lang="en-US" sz="1800" dirty="0" smtClean="0">
                <a:solidFill>
                  <a:schemeClr val="bg1"/>
                </a:solidFill>
              </a:rPr>
              <a:t>This means, regardless of the ministry position he may possess in the future, somewhere in his work will be the act of teaching. The key is to find your primary gift.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102618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p:txBody>
          <a:bodyPr/>
          <a:lstStyle/>
          <a:p>
            <a:r>
              <a:rPr lang="en-US" sz="3200" smtClean="0">
                <a:solidFill>
                  <a:srgbClr val="FFFFCC"/>
                </a:solidFill>
              </a:rPr>
              <a:t>Discovering Your Spiritual Gifts</a:t>
            </a:r>
            <a:r>
              <a:rPr lang="en-US" smtClean="0">
                <a:solidFill>
                  <a:srgbClr val="FFFFCC"/>
                </a:solidFill>
              </a:rPr>
              <a:t/>
            </a:r>
            <a:br>
              <a:rPr lang="en-US" smtClean="0">
                <a:solidFill>
                  <a:srgbClr val="FFFFCC"/>
                </a:solidFill>
              </a:rPr>
            </a:br>
            <a:r>
              <a:rPr lang="en-US" sz="2000" smtClean="0">
                <a:solidFill>
                  <a:srgbClr val="FFFFCC"/>
                </a:solidFill>
              </a:rPr>
              <a:t>Identifying Your Primary Gift and Role in the Body of Christ</a:t>
            </a:r>
            <a:endParaRPr lang="en-US" sz="3600" smtClean="0">
              <a:solidFill>
                <a:srgbClr val="FFFFCC"/>
              </a:solidFill>
            </a:endParaRPr>
          </a:p>
        </p:txBody>
      </p:sp>
      <p:sp>
        <p:nvSpPr>
          <p:cNvPr id="10243"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Don't Be Confused…</a:t>
            </a:r>
          </a:p>
          <a:p>
            <a:r>
              <a:rPr lang="en-US" sz="2000" smtClean="0">
                <a:solidFill>
                  <a:schemeClr val="bg1"/>
                </a:solidFill>
              </a:rPr>
              <a:t>It is easy to become confused about spiritual gifts. There are counterfeits that appear to be gifts, but they are not. Don't confuse spiritual gifts with…</a:t>
            </a:r>
          </a:p>
          <a:p>
            <a:pPr>
              <a:buFontTx/>
              <a:buNone/>
            </a:pPr>
            <a:endParaRPr lang="en-US" sz="2000" b="1" smtClean="0">
              <a:solidFill>
                <a:schemeClr val="bg1"/>
              </a:solidFill>
            </a:endParaRPr>
          </a:p>
          <a:p>
            <a:pPr>
              <a:buFontTx/>
              <a:buAutoNum type="arabicPeriod"/>
            </a:pPr>
            <a:r>
              <a:rPr lang="en-US" sz="2000" b="1" smtClean="0">
                <a:solidFill>
                  <a:srgbClr val="FFFFCC"/>
                </a:solidFill>
              </a:rPr>
              <a:t>Natural Talents</a:t>
            </a:r>
          </a:p>
          <a:p>
            <a:r>
              <a:rPr lang="en-US" sz="2000" smtClean="0">
                <a:solidFill>
                  <a:schemeClr val="bg1"/>
                </a:solidFill>
              </a:rPr>
              <a:t>Most of us possess natural talents as well as spiritual gifts. We receive natural talents at our first birth, our natural birth. We receive spiritual gifts at our second birth, our spiritual birth.</a:t>
            </a:r>
          </a:p>
          <a:p>
            <a:r>
              <a:rPr lang="en-US" sz="2000" smtClean="0">
                <a:solidFill>
                  <a:schemeClr val="bg1"/>
                </a:solidFill>
              </a:rPr>
              <a:t>Atheists have natural talents, but they do not possess spiritual gifts. Both are abilities that are God-given, but the sole purpose for spiritual gifts is not to make money or entertain people, but to advance God's rule and reign on earth.</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T303.01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4861108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2054</Words>
  <Application>Microsoft Office PowerPoint</Application>
  <PresentationFormat>On-screen Show (4:3)</PresentationFormat>
  <Paragraphs>230</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Discovering Your Spiritual Gifts Identifying Your Primary Gift and Role in the Body of Christ  by EQUIP Ministries founded by John Maxwell </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Discovering Your Spiritual Gifts Identifying Your Primary Gift and Role in the Body of Christ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25</cp:revision>
  <dcterms:created xsi:type="dcterms:W3CDTF">2011-10-20T15:18:26Z</dcterms:created>
  <dcterms:modified xsi:type="dcterms:W3CDTF">2012-01-26T21:46:29Z</dcterms:modified>
</cp:coreProperties>
</file>