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298"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02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2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DD85957-3026-4EB0-9508-0DD78E2C59F7}"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ln/>
        </p:spPr>
      </p:sp>
      <p:sp>
        <p:nvSpPr>
          <p:cNvPr id="303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3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DE59F14-9A7A-427C-807D-8509319551D2}"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ln/>
        </p:spPr>
      </p:sp>
      <p:sp>
        <p:nvSpPr>
          <p:cNvPr id="304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4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B31E0DD-1E92-4BF1-A7E0-53CDA89E88A5}"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05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5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459EBE5-D60E-4CE1-BD14-83757306A524}"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ln/>
        </p:spPr>
      </p:sp>
      <p:sp>
        <p:nvSpPr>
          <p:cNvPr id="306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6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D017D9C-1D4C-4C2C-B9DB-8CE5F35D1272}"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ln/>
        </p:spPr>
      </p:sp>
      <p:sp>
        <p:nvSpPr>
          <p:cNvPr id="307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7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D30E9F1-E29D-4A61-9698-EFD009539FE5}"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a:ln/>
        </p:spPr>
      </p:sp>
      <p:sp>
        <p:nvSpPr>
          <p:cNvPr id="308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8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90FFB63-728E-41D8-A00F-A2F0B7CACBD5}"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a:ln/>
        </p:spPr>
      </p:sp>
      <p:sp>
        <p:nvSpPr>
          <p:cNvPr id="309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9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800F438-01D2-4A08-8F16-04B336065CF5}"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a:ln/>
        </p:spPr>
      </p:sp>
      <p:sp>
        <p:nvSpPr>
          <p:cNvPr id="310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10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12F6EFF-6114-4B2A-AF70-848BA77DCDC2}"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11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11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A9462BA-D684-4CEF-8B8C-97126980F950}"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3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BA306C6-8A03-46F8-954C-0807EE0ECDBD}"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a:ln/>
        </p:spPr>
      </p:sp>
      <p:sp>
        <p:nvSpPr>
          <p:cNvPr id="312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12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5D643DF-16AA-4556-B8F7-71F0EA153DFE}"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ln/>
        </p:spPr>
      </p:sp>
      <p:sp>
        <p:nvSpPr>
          <p:cNvPr id="313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13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FE512BF-52A5-4FE2-89C4-46E938C5CCA1}"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a:ln/>
        </p:spPr>
      </p:sp>
      <p:sp>
        <p:nvSpPr>
          <p:cNvPr id="314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14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D750B3D-913C-472A-B79E-257ED92E15BC}"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5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B016690-953B-4910-ABB9-75168C53E7D0}" type="slidenum">
              <a:rPr lang="en-US" sz="1200" smtClean="0"/>
              <a:pPr/>
              <a:t>23</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ln/>
        </p:spPr>
      </p:sp>
      <p:sp>
        <p:nvSpPr>
          <p:cNvPr id="294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94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C258AA8-C881-48F1-A817-38EE007C08E4}"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a:ln/>
        </p:spPr>
      </p:sp>
      <p:sp>
        <p:nvSpPr>
          <p:cNvPr id="295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95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7DA8CE2-A276-45A0-8765-C7E283523534}"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ln/>
        </p:spPr>
      </p:sp>
      <p:sp>
        <p:nvSpPr>
          <p:cNvPr id="296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96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18CEB82-159A-433F-A0A8-E248627CD6EA}"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a:ln/>
        </p:spPr>
      </p:sp>
      <p:sp>
        <p:nvSpPr>
          <p:cNvPr id="297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97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3716BA0-381E-483C-AC44-6B4A978E1C1F}"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a:ln/>
        </p:spPr>
      </p:sp>
      <p:sp>
        <p:nvSpPr>
          <p:cNvPr id="299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99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972C887-45FF-4767-96E0-98F636FA0998}"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a:ln/>
        </p:spPr>
      </p:sp>
      <p:sp>
        <p:nvSpPr>
          <p:cNvPr id="300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0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69BB0E5-1846-41AC-A130-DAB099AACCD8}"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01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01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3DE7F29-96A9-4376-9083-27DBA1F7137E}"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Principles of Leadership/Five </a:t>
            </a:r>
            <a:r>
              <a:rPr lang="en-US" sz="5400" dirty="0" smtClean="0">
                <a:solidFill>
                  <a:srgbClr val="FFFFCC"/>
                </a:solidFill>
              </a:rPr>
              <a:t>Levels</a:t>
            </a:r>
            <a:r>
              <a:rPr lang="en-US" sz="2800" dirty="0">
                <a:solidFill>
                  <a:srgbClr val="FFFFCC"/>
                </a:solidFill>
              </a:rPr>
              <a:t/>
            </a:r>
            <a:br>
              <a:rPr lang="en-US" sz="2800" dirty="0">
                <a:solidFill>
                  <a:srgbClr val="FFFFCC"/>
                </a:solidFill>
              </a:rPr>
            </a:br>
            <a:r>
              <a:rPr lang="en-US" sz="2800" dirty="0">
                <a:solidFill>
                  <a:srgbClr val="FFFFCC"/>
                </a:solidFill>
              </a:rPr>
              <a:t>From the Book of Nehemiah</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0051" name="Content Placeholder 2"/>
          <p:cNvSpPr>
            <a:spLocks noGrp="1"/>
          </p:cNvSpPr>
          <p:nvPr>
            <p:ph idx="1"/>
          </p:nvPr>
        </p:nvSpPr>
        <p:spPr/>
        <p:txBody>
          <a:bodyPr/>
          <a:lstStyle/>
          <a:p>
            <a:pPr algn="ctr">
              <a:buFontTx/>
              <a:buNone/>
            </a:pPr>
            <a:r>
              <a:rPr lang="en-US" sz="2400" b="1" smtClean="0">
                <a:solidFill>
                  <a:schemeClr val="bg1"/>
                </a:solidFill>
              </a:rPr>
              <a:t>	THE FIVE LEVELS OF LEADERSHIP</a:t>
            </a:r>
            <a:endParaRPr lang="en-US" sz="2400" smtClean="0">
              <a:solidFill>
                <a:schemeClr val="bg1"/>
              </a:solidFill>
            </a:endParaRPr>
          </a:p>
          <a:p>
            <a:pPr algn="ctr">
              <a:buFontTx/>
              <a:buNone/>
            </a:pPr>
            <a:r>
              <a:rPr lang="en-US" sz="2400" smtClean="0">
                <a:solidFill>
                  <a:schemeClr val="bg1"/>
                </a:solidFill>
              </a:rPr>
              <a:t>(A Look at Why People Follow Their Leaders)</a:t>
            </a:r>
          </a:p>
          <a:p>
            <a:endParaRPr lang="en-US" sz="2400" smtClean="0">
              <a:solidFill>
                <a:schemeClr val="bg1"/>
              </a:solidFill>
            </a:endParaRPr>
          </a:p>
          <a:p>
            <a:pPr>
              <a:buFontTx/>
              <a:buNone/>
            </a:pPr>
            <a:r>
              <a:rPr lang="en-US" sz="2400" b="1" smtClean="0">
                <a:solidFill>
                  <a:schemeClr val="bg1"/>
                </a:solidFill>
              </a:rPr>
              <a:t>	_________________		RELATIONSHIPS</a:t>
            </a:r>
            <a:r>
              <a:rPr lang="en-US" sz="2400" smtClean="0">
                <a:solidFill>
                  <a:schemeClr val="bg1"/>
                </a:solidFill>
              </a:rPr>
              <a:t>                            </a:t>
            </a:r>
          </a:p>
          <a:p>
            <a:r>
              <a:rPr lang="en-US" sz="2400" smtClean="0">
                <a:solidFill>
                  <a:schemeClr val="bg1"/>
                </a:solidFill>
              </a:rPr>
              <a:t>People follow because they want to.</a:t>
            </a:r>
          </a:p>
          <a:p>
            <a:endParaRPr lang="en-US" sz="1000" smtClean="0">
              <a:solidFill>
                <a:schemeClr val="bg1"/>
              </a:solidFill>
            </a:endParaRPr>
          </a:p>
          <a:p>
            <a:r>
              <a:rPr lang="en-US" sz="2400" u="sng" smtClean="0">
                <a:solidFill>
                  <a:schemeClr val="bg1"/>
                </a:solidFill>
              </a:rPr>
              <a:t>Note:</a:t>
            </a:r>
            <a:r>
              <a:rPr lang="en-US" sz="2400" smtClean="0">
                <a:solidFill>
                  <a:schemeClr val="bg1"/>
                </a:solidFill>
              </a:rPr>
              <a:t>  People will follow you beyond your stated authority.  This level allows work and ministry to be fun and joyful.  Caution:  If you stay too long on this level without rising, you will cause highly motivated people to become restless.</a:t>
            </a:r>
          </a:p>
        </p:txBody>
      </p:sp>
      <p:sp>
        <p:nvSpPr>
          <p:cNvPr id="5" name="TextBox 4"/>
          <p:cNvSpPr txBox="1">
            <a:spLocks noChangeArrowheads="1"/>
          </p:cNvSpPr>
          <p:nvPr/>
        </p:nvSpPr>
        <p:spPr bwMode="auto">
          <a:xfrm>
            <a:off x="1066800" y="3276600"/>
            <a:ext cx="228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Permission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772394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1075" name="Content Placeholder 2"/>
          <p:cNvSpPr>
            <a:spLocks noGrp="1"/>
          </p:cNvSpPr>
          <p:nvPr>
            <p:ph idx="1"/>
          </p:nvPr>
        </p:nvSpPr>
        <p:spPr/>
        <p:txBody>
          <a:bodyPr/>
          <a:lstStyle/>
          <a:p>
            <a:pPr algn="ctr">
              <a:buFontTx/>
              <a:buNone/>
            </a:pPr>
            <a:r>
              <a:rPr lang="en-US" sz="2400" b="1" smtClean="0">
                <a:solidFill>
                  <a:schemeClr val="bg1"/>
                </a:solidFill>
              </a:rPr>
              <a:t>	THE FIVE LEVELS OF LEADERSHIP</a:t>
            </a:r>
            <a:endParaRPr lang="en-US" sz="2400" smtClean="0">
              <a:solidFill>
                <a:schemeClr val="bg1"/>
              </a:solidFill>
            </a:endParaRPr>
          </a:p>
          <a:p>
            <a:pPr algn="ctr">
              <a:buFontTx/>
              <a:buNone/>
            </a:pPr>
            <a:r>
              <a:rPr lang="en-US" sz="2400" smtClean="0">
                <a:solidFill>
                  <a:schemeClr val="bg1"/>
                </a:solidFill>
              </a:rPr>
              <a:t>(A Look at Why People Follow Their Leaders)</a:t>
            </a:r>
          </a:p>
          <a:p>
            <a:endParaRPr lang="en-US" sz="2400" smtClean="0">
              <a:solidFill>
                <a:schemeClr val="bg1"/>
              </a:solidFill>
            </a:endParaRPr>
          </a:p>
          <a:p>
            <a:pPr>
              <a:buFontTx/>
              <a:buNone/>
            </a:pPr>
            <a:r>
              <a:rPr lang="en-US" sz="2400" b="1" smtClean="0">
                <a:solidFill>
                  <a:schemeClr val="bg1"/>
                </a:solidFill>
              </a:rPr>
              <a:t>	______________	___	RIGHTS</a:t>
            </a:r>
            <a:r>
              <a:rPr lang="en-US" sz="2400" smtClean="0">
                <a:solidFill>
                  <a:schemeClr val="bg1"/>
                </a:solidFill>
              </a:rPr>
              <a:t>                            </a:t>
            </a:r>
          </a:p>
          <a:p>
            <a:r>
              <a:rPr lang="en-US" sz="2400" smtClean="0">
                <a:solidFill>
                  <a:schemeClr val="bg1"/>
                </a:solidFill>
              </a:rPr>
              <a:t>People follow you because they have to.</a:t>
            </a:r>
          </a:p>
          <a:p>
            <a:endParaRPr lang="en-US" sz="1000" smtClean="0">
              <a:solidFill>
                <a:schemeClr val="bg1"/>
              </a:solidFill>
            </a:endParaRPr>
          </a:p>
          <a:p>
            <a:r>
              <a:rPr lang="en-US" sz="2400" u="sng" smtClean="0">
                <a:solidFill>
                  <a:schemeClr val="bg1"/>
                </a:solidFill>
              </a:rPr>
              <a:t>Note:</a:t>
            </a:r>
            <a:r>
              <a:rPr lang="en-US" sz="2400" smtClean="0">
                <a:solidFill>
                  <a:schemeClr val="bg1"/>
                </a:solidFill>
              </a:rPr>
              <a:t>  Your influence on this level will not extend beyond the lines of your job description.  The only authority you have is what your title gives you.  The longer you stay at this level, the higher the turnover rate and the lower the morale of the people.</a:t>
            </a:r>
          </a:p>
        </p:txBody>
      </p:sp>
      <p:sp>
        <p:nvSpPr>
          <p:cNvPr id="5" name="TextBox 4"/>
          <p:cNvSpPr txBox="1">
            <a:spLocks noChangeArrowheads="1"/>
          </p:cNvSpPr>
          <p:nvPr/>
        </p:nvSpPr>
        <p:spPr bwMode="auto">
          <a:xfrm>
            <a:off x="1066800" y="3276600"/>
            <a:ext cx="228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Position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794173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pic>
        <p:nvPicPr>
          <p:cNvPr id="132099" name="Picture 2" descr="C:\Users\dreamgivers\AppData\Local\Microsoft\Windows\Temporary Internet Files\Content.IE5\8LQX4QBQ\MC9000535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905000"/>
            <a:ext cx="3810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0" name="TextBox 7"/>
          <p:cNvSpPr txBox="1">
            <a:spLocks noChangeArrowheads="1"/>
          </p:cNvSpPr>
          <p:nvPr/>
        </p:nvSpPr>
        <p:spPr bwMode="auto">
          <a:xfrm>
            <a:off x="1524000" y="51816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Position (Rights)</a:t>
            </a:r>
          </a:p>
        </p:txBody>
      </p:sp>
      <p:sp>
        <p:nvSpPr>
          <p:cNvPr id="132101" name="TextBox 8"/>
          <p:cNvSpPr txBox="1">
            <a:spLocks noChangeArrowheads="1"/>
          </p:cNvSpPr>
          <p:nvPr/>
        </p:nvSpPr>
        <p:spPr bwMode="auto">
          <a:xfrm>
            <a:off x="1981200" y="4648200"/>
            <a:ext cx="571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Permission (Relationships)</a:t>
            </a:r>
          </a:p>
        </p:txBody>
      </p:sp>
      <p:sp>
        <p:nvSpPr>
          <p:cNvPr id="132102" name="TextBox 9"/>
          <p:cNvSpPr txBox="1">
            <a:spLocks noChangeArrowheads="1"/>
          </p:cNvSpPr>
          <p:nvPr/>
        </p:nvSpPr>
        <p:spPr bwMode="auto">
          <a:xfrm>
            <a:off x="2590800" y="4114800"/>
            <a:ext cx="441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Production (Results)</a:t>
            </a:r>
          </a:p>
        </p:txBody>
      </p:sp>
      <p:sp>
        <p:nvSpPr>
          <p:cNvPr id="132103" name="TextBox 10"/>
          <p:cNvSpPr txBox="1">
            <a:spLocks noChangeArrowheads="1"/>
          </p:cNvSpPr>
          <p:nvPr/>
        </p:nvSpPr>
        <p:spPr bwMode="auto">
          <a:xfrm>
            <a:off x="3124200" y="3581400"/>
            <a:ext cx="586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People Development (Reproduction)</a:t>
            </a:r>
          </a:p>
        </p:txBody>
      </p:sp>
      <p:sp>
        <p:nvSpPr>
          <p:cNvPr id="132104" name="TextBox 11"/>
          <p:cNvSpPr txBox="1">
            <a:spLocks noChangeArrowheads="1"/>
          </p:cNvSpPr>
          <p:nvPr/>
        </p:nvSpPr>
        <p:spPr bwMode="auto">
          <a:xfrm>
            <a:off x="3657600" y="31242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Personhood (Respect)</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378169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6147" name="Content Placeholder 2"/>
          <p:cNvSpPr>
            <a:spLocks noGrp="1"/>
          </p:cNvSpPr>
          <p:nvPr>
            <p:ph idx="1"/>
          </p:nvPr>
        </p:nvSpPr>
        <p:spPr/>
        <p:txBody>
          <a:bodyPr/>
          <a:lstStyle/>
          <a:p>
            <a:pPr algn="ctr">
              <a:buFontTx/>
              <a:buNone/>
              <a:defRPr/>
            </a:pPr>
            <a:r>
              <a:rPr lang="en-US" sz="2400" b="1" dirty="0" smtClean="0">
                <a:solidFill>
                  <a:schemeClr val="bg1"/>
                </a:solidFill>
              </a:rPr>
              <a:t>Climbing the Steps of Leadership</a:t>
            </a:r>
            <a:endParaRPr lang="en-US" sz="2400" dirty="0" smtClean="0">
              <a:solidFill>
                <a:schemeClr val="bg1"/>
              </a:solidFill>
            </a:endParaRPr>
          </a:p>
          <a:p>
            <a:pPr>
              <a:defRPr/>
            </a:pPr>
            <a:endParaRPr lang="en-US" sz="2400" dirty="0" smtClean="0">
              <a:solidFill>
                <a:schemeClr val="bg1"/>
              </a:solidFill>
            </a:endParaRPr>
          </a:p>
          <a:p>
            <a:pPr>
              <a:defRPr/>
            </a:pPr>
            <a:r>
              <a:rPr lang="en-US" sz="1800" dirty="0" smtClean="0">
                <a:solidFill>
                  <a:schemeClr val="bg1"/>
                </a:solidFill>
              </a:rPr>
              <a:t>The following are truths that will enable you to better interpret the “Steps of Leadership” diagram on the previous page.  Consider them, as you think about what level you are on with the people you lead.</a:t>
            </a:r>
          </a:p>
          <a:p>
            <a:pPr lvl="1">
              <a:defRPr/>
            </a:pPr>
            <a:r>
              <a:rPr lang="en-US" sz="1600" dirty="0" smtClean="0">
                <a:solidFill>
                  <a:schemeClr val="bg1"/>
                </a:solidFill>
                <a:cs typeface="+mn-cs"/>
              </a:rPr>
              <a:t>The higher you go, the longer it takes.</a:t>
            </a:r>
          </a:p>
          <a:p>
            <a:pPr lvl="1">
              <a:defRPr/>
            </a:pPr>
            <a:r>
              <a:rPr lang="en-US" sz="1600" dirty="0" smtClean="0">
                <a:solidFill>
                  <a:schemeClr val="bg1"/>
                </a:solidFill>
                <a:cs typeface="+mn-cs"/>
              </a:rPr>
              <a:t>The higher you go, the higher the level of commitment.</a:t>
            </a:r>
          </a:p>
          <a:p>
            <a:pPr lvl="1">
              <a:defRPr/>
            </a:pPr>
            <a:r>
              <a:rPr lang="en-US" sz="1600" dirty="0" smtClean="0">
                <a:solidFill>
                  <a:schemeClr val="bg1"/>
                </a:solidFill>
                <a:cs typeface="+mn-cs"/>
              </a:rPr>
              <a:t>The higher you go, the easier it is to lead.</a:t>
            </a:r>
          </a:p>
          <a:p>
            <a:pPr lvl="1">
              <a:defRPr/>
            </a:pPr>
            <a:r>
              <a:rPr lang="en-US" sz="1600" dirty="0" smtClean="0">
                <a:solidFill>
                  <a:schemeClr val="bg1"/>
                </a:solidFill>
                <a:cs typeface="+mn-cs"/>
              </a:rPr>
              <a:t>The higher you go, the greater the growth.</a:t>
            </a:r>
          </a:p>
          <a:p>
            <a:pPr lvl="1">
              <a:defRPr/>
            </a:pPr>
            <a:r>
              <a:rPr lang="en-US" sz="1600" dirty="0" smtClean="0">
                <a:solidFill>
                  <a:schemeClr val="bg1"/>
                </a:solidFill>
                <a:cs typeface="+mn-cs"/>
              </a:rPr>
              <a:t>You never leave the base level, or the levels below where you are.</a:t>
            </a:r>
          </a:p>
          <a:p>
            <a:pPr lvl="1">
              <a:defRPr/>
            </a:pPr>
            <a:r>
              <a:rPr lang="en-US" sz="1600" dirty="0" smtClean="0">
                <a:solidFill>
                  <a:schemeClr val="bg1"/>
                </a:solidFill>
                <a:cs typeface="+mn-cs"/>
              </a:rPr>
              <a:t>As a leader, you won’t be on the same level with all of your people.</a:t>
            </a:r>
          </a:p>
          <a:p>
            <a:pPr lvl="1">
              <a:defRPr/>
            </a:pPr>
            <a:r>
              <a:rPr lang="en-US" sz="1600" dirty="0" smtClean="0">
                <a:solidFill>
                  <a:schemeClr val="bg1"/>
                </a:solidFill>
                <a:cs typeface="+mn-cs"/>
              </a:rPr>
              <a:t>You must work to carry other leaders with you up the steps.</a:t>
            </a:r>
          </a:p>
          <a:p>
            <a:pPr eaLnBrk="1" hangingPunct="1">
              <a:defRPr/>
            </a:pPr>
            <a:endParaRPr lang="en-US" sz="1800"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381498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additive="base">
                                        <p:cTn id="1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additive="base">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additive="base">
                                        <p:cTn id="25"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 calcmode="lin" valueType="num">
                                      <p:cBhvr additive="base">
                                        <p:cTn id="29"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147">
                                            <p:txEl>
                                              <p:pRg st="7" end="7"/>
                                            </p:txEl>
                                          </p:spTgt>
                                        </p:tgtEl>
                                        <p:attrNameLst>
                                          <p:attrName>style.visibility</p:attrName>
                                        </p:attrNameLst>
                                      </p:cBhvr>
                                      <p:to>
                                        <p:strVal val="visible"/>
                                      </p:to>
                                    </p:set>
                                    <p:anim calcmode="lin" valueType="num">
                                      <p:cBhvr additive="base">
                                        <p:cTn id="33"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147">
                                            <p:txEl>
                                              <p:pRg st="8" end="8"/>
                                            </p:txEl>
                                          </p:spTgt>
                                        </p:tgtEl>
                                        <p:attrNameLst>
                                          <p:attrName>style.visibility</p:attrName>
                                        </p:attrNameLst>
                                      </p:cBhvr>
                                      <p:to>
                                        <p:strVal val="visible"/>
                                      </p:to>
                                    </p:set>
                                    <p:anim calcmode="lin" valueType="num">
                                      <p:cBhvr additive="base">
                                        <p:cTn id="37"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147">
                                            <p:txEl>
                                              <p:pRg st="9" end="9"/>
                                            </p:txEl>
                                          </p:spTgt>
                                        </p:tgtEl>
                                        <p:attrNameLst>
                                          <p:attrName>style.visibility</p:attrName>
                                        </p:attrNameLst>
                                      </p:cBhvr>
                                      <p:to>
                                        <p:strVal val="visible"/>
                                      </p:to>
                                    </p:set>
                                    <p:anim calcmode="lin" valueType="num">
                                      <p:cBhvr additive="base">
                                        <p:cTn id="41"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6147" name="Content Placeholder 2"/>
          <p:cNvSpPr>
            <a:spLocks noGrp="1"/>
          </p:cNvSpPr>
          <p:nvPr>
            <p:ph idx="1"/>
          </p:nvPr>
        </p:nvSpPr>
        <p:spPr/>
        <p:txBody>
          <a:bodyPr/>
          <a:lstStyle/>
          <a:p>
            <a:pPr algn="ctr">
              <a:buFontTx/>
              <a:buNone/>
              <a:defRPr/>
            </a:pPr>
            <a:r>
              <a:rPr lang="en-US" sz="2400" b="1" dirty="0" smtClean="0">
                <a:solidFill>
                  <a:schemeClr val="bg1"/>
                </a:solidFill>
              </a:rPr>
              <a:t>How Do We Climb the Leadership Steps?</a:t>
            </a:r>
            <a:endParaRPr lang="en-US" sz="2400" dirty="0" smtClean="0">
              <a:solidFill>
                <a:schemeClr val="bg1"/>
              </a:solidFill>
            </a:endParaRPr>
          </a:p>
          <a:p>
            <a:pPr>
              <a:defRPr/>
            </a:pPr>
            <a:endParaRPr lang="en-US" sz="1600" dirty="0" smtClean="0">
              <a:solidFill>
                <a:schemeClr val="bg1"/>
              </a:solidFill>
            </a:endParaRPr>
          </a:p>
          <a:p>
            <a:pPr>
              <a:defRPr/>
            </a:pPr>
            <a:r>
              <a:rPr lang="en-US" sz="1800" dirty="0" smtClean="0">
                <a:solidFill>
                  <a:schemeClr val="bg1"/>
                </a:solidFill>
              </a:rPr>
              <a:t>As you consider becoming a deeper and more effective leader, let me suggest the following steps you can take to climb the “leadership steps”:</a:t>
            </a:r>
          </a:p>
          <a:p>
            <a:pPr lvl="1">
              <a:defRPr/>
            </a:pPr>
            <a:r>
              <a:rPr lang="en-US" sz="1400" dirty="0" smtClean="0">
                <a:solidFill>
                  <a:schemeClr val="bg1"/>
                </a:solidFill>
                <a:cs typeface="+mn-cs"/>
              </a:rPr>
              <a:t>Consistently ask God to build you into a more effective leader.</a:t>
            </a:r>
          </a:p>
          <a:p>
            <a:pPr lvl="1">
              <a:defRPr/>
            </a:pPr>
            <a:r>
              <a:rPr lang="en-US" sz="1400" dirty="0" smtClean="0">
                <a:solidFill>
                  <a:schemeClr val="bg1"/>
                </a:solidFill>
                <a:cs typeface="+mn-cs"/>
              </a:rPr>
              <a:t>Develop confidence in your people skills.</a:t>
            </a:r>
          </a:p>
          <a:p>
            <a:pPr lvl="1">
              <a:defRPr/>
            </a:pPr>
            <a:r>
              <a:rPr lang="en-US" sz="1400" dirty="0" smtClean="0">
                <a:solidFill>
                  <a:schemeClr val="bg1"/>
                </a:solidFill>
                <a:cs typeface="+mn-cs"/>
              </a:rPr>
              <a:t>See every relationship you have as a chance to develop that person.</a:t>
            </a:r>
          </a:p>
          <a:p>
            <a:pPr lvl="1">
              <a:defRPr/>
            </a:pPr>
            <a:r>
              <a:rPr lang="en-US" sz="1400" dirty="0" smtClean="0">
                <a:solidFill>
                  <a:schemeClr val="bg1"/>
                </a:solidFill>
                <a:cs typeface="+mn-cs"/>
              </a:rPr>
              <a:t>Walk slowly through the crowds.</a:t>
            </a:r>
          </a:p>
          <a:p>
            <a:pPr lvl="1">
              <a:defRPr/>
            </a:pPr>
            <a:r>
              <a:rPr lang="en-US" sz="1400" dirty="0" smtClean="0">
                <a:solidFill>
                  <a:schemeClr val="bg1"/>
                </a:solidFill>
                <a:cs typeface="+mn-cs"/>
              </a:rPr>
              <a:t>Constantly keep a list of potential leaders you can invest in.</a:t>
            </a:r>
          </a:p>
          <a:p>
            <a:pPr lvl="1">
              <a:defRPr/>
            </a:pPr>
            <a:r>
              <a:rPr lang="en-US" sz="1400" dirty="0" smtClean="0">
                <a:solidFill>
                  <a:schemeClr val="bg1"/>
                </a:solidFill>
                <a:cs typeface="+mn-cs"/>
              </a:rPr>
              <a:t>Prioritize discipleship:  find systematic ways to train people.</a:t>
            </a:r>
          </a:p>
          <a:p>
            <a:pPr lvl="1">
              <a:defRPr/>
            </a:pPr>
            <a:r>
              <a:rPr lang="en-US" sz="1400" dirty="0" smtClean="0">
                <a:solidFill>
                  <a:schemeClr val="bg1"/>
                </a:solidFill>
                <a:cs typeface="+mn-cs"/>
              </a:rPr>
              <a:t>Select and develop (mentor) key leaders.</a:t>
            </a:r>
          </a:p>
          <a:p>
            <a:pPr lvl="1">
              <a:defRPr/>
            </a:pPr>
            <a:r>
              <a:rPr lang="en-US" sz="1400" dirty="0" smtClean="0">
                <a:solidFill>
                  <a:schemeClr val="bg1"/>
                </a:solidFill>
                <a:cs typeface="+mn-cs"/>
              </a:rPr>
              <a:t>Live a model life that others would want to imitate.</a:t>
            </a:r>
          </a:p>
          <a:p>
            <a:pPr lvl="1">
              <a:defRPr/>
            </a:pPr>
            <a:r>
              <a:rPr lang="en-US" sz="1400" dirty="0" smtClean="0">
                <a:solidFill>
                  <a:schemeClr val="bg1"/>
                </a:solidFill>
                <a:cs typeface="+mn-cs"/>
              </a:rPr>
              <a:t>Recognize that people are your most valuable asset.</a:t>
            </a:r>
          </a:p>
          <a:p>
            <a:pPr eaLnBrk="1" hangingPunct="1">
              <a:defRPr/>
            </a:pPr>
            <a:endParaRPr lang="en-US" sz="1600" dirty="0" smtClean="0">
              <a:solidFill>
                <a:schemeClr val="bg1"/>
              </a:solidFill>
            </a:endParaRPr>
          </a:p>
        </p:txBody>
      </p:sp>
      <p:sp>
        <p:nvSpPr>
          <p:cNvPr id="134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0F0BFD8-854C-456B-9C3B-508F6C1EC178}" type="slidenum">
              <a:rPr lang="en-US" sz="1400" smtClean="0"/>
              <a:pPr/>
              <a:t>14</a:t>
            </a:fld>
            <a:endParaRPr lang="en-US" sz="1400" smtClean="0"/>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807995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additive="base">
                                        <p:cTn id="1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additive="base">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additive="base">
                                        <p:cTn id="25"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 calcmode="lin" valueType="num">
                                      <p:cBhvr additive="base">
                                        <p:cTn id="29"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147">
                                            <p:txEl>
                                              <p:pRg st="7" end="7"/>
                                            </p:txEl>
                                          </p:spTgt>
                                        </p:tgtEl>
                                        <p:attrNameLst>
                                          <p:attrName>style.visibility</p:attrName>
                                        </p:attrNameLst>
                                      </p:cBhvr>
                                      <p:to>
                                        <p:strVal val="visible"/>
                                      </p:to>
                                    </p:set>
                                    <p:anim calcmode="lin" valueType="num">
                                      <p:cBhvr additive="base">
                                        <p:cTn id="33"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147">
                                            <p:txEl>
                                              <p:pRg st="8" end="8"/>
                                            </p:txEl>
                                          </p:spTgt>
                                        </p:tgtEl>
                                        <p:attrNameLst>
                                          <p:attrName>style.visibility</p:attrName>
                                        </p:attrNameLst>
                                      </p:cBhvr>
                                      <p:to>
                                        <p:strVal val="visible"/>
                                      </p:to>
                                    </p:set>
                                    <p:anim calcmode="lin" valueType="num">
                                      <p:cBhvr additive="base">
                                        <p:cTn id="37"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147">
                                            <p:txEl>
                                              <p:pRg st="9" end="9"/>
                                            </p:txEl>
                                          </p:spTgt>
                                        </p:tgtEl>
                                        <p:attrNameLst>
                                          <p:attrName>style.visibility</p:attrName>
                                        </p:attrNameLst>
                                      </p:cBhvr>
                                      <p:to>
                                        <p:strVal val="visible"/>
                                      </p:to>
                                    </p:set>
                                    <p:anim calcmode="lin" valueType="num">
                                      <p:cBhvr additive="base">
                                        <p:cTn id="41"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147">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147">
                                            <p:txEl>
                                              <p:pRg st="10" end="10"/>
                                            </p:txEl>
                                          </p:spTgt>
                                        </p:tgtEl>
                                        <p:attrNameLst>
                                          <p:attrName>style.visibility</p:attrName>
                                        </p:attrNameLst>
                                      </p:cBhvr>
                                      <p:to>
                                        <p:strVal val="visible"/>
                                      </p:to>
                                    </p:set>
                                    <p:anim calcmode="lin" valueType="num">
                                      <p:cBhvr additive="base">
                                        <p:cTn id="45" dur="5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147">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147">
                                            <p:txEl>
                                              <p:pRg st="11" end="11"/>
                                            </p:txEl>
                                          </p:spTgt>
                                        </p:tgtEl>
                                        <p:attrNameLst>
                                          <p:attrName>style.visibility</p:attrName>
                                        </p:attrNameLst>
                                      </p:cBhvr>
                                      <p:to>
                                        <p:strVal val="visible"/>
                                      </p:to>
                                    </p:set>
                                    <p:anim calcmode="lin" valueType="num">
                                      <p:cBhvr additive="base">
                                        <p:cTn id="49" dur="500" fill="hold"/>
                                        <p:tgtEl>
                                          <p:spTgt spid="6147">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5171" name="Content Placeholder 2"/>
          <p:cNvSpPr>
            <a:spLocks noGrp="1"/>
          </p:cNvSpPr>
          <p:nvPr>
            <p:ph idx="1"/>
          </p:nvPr>
        </p:nvSpPr>
        <p:spPr/>
        <p:txBody>
          <a:bodyPr/>
          <a:lstStyle/>
          <a:p>
            <a:pPr algn="ctr">
              <a:buFontTx/>
              <a:buNone/>
            </a:pPr>
            <a:r>
              <a:rPr lang="en-US" sz="2400" b="1" smtClean="0">
                <a:solidFill>
                  <a:schemeClr val="bg1"/>
                </a:solidFill>
              </a:rPr>
              <a:t>Three Things Jesus Did To Develop Disciples:</a:t>
            </a:r>
            <a:endParaRPr lang="en-US" sz="2400" smtClean="0">
              <a:solidFill>
                <a:schemeClr val="bg1"/>
              </a:solidFill>
            </a:endParaRPr>
          </a:p>
          <a:p>
            <a:pPr>
              <a:buFontTx/>
              <a:buNone/>
            </a:pPr>
            <a:endParaRPr lang="en-US" sz="2400" smtClean="0">
              <a:solidFill>
                <a:schemeClr val="bg1"/>
              </a:solidFill>
            </a:endParaRPr>
          </a:p>
          <a:p>
            <a:pPr>
              <a:buFontTx/>
              <a:buAutoNum type="arabicPeriod"/>
            </a:pPr>
            <a:r>
              <a:rPr lang="en-US" sz="2400" u="sng" smtClean="0">
                <a:solidFill>
                  <a:schemeClr val="bg1"/>
                </a:solidFill>
              </a:rPr>
              <a:t>__________</a:t>
            </a:r>
            <a:r>
              <a:rPr lang="en-US" sz="2400" smtClean="0">
                <a:solidFill>
                  <a:schemeClr val="bg1"/>
                </a:solidFill>
              </a:rPr>
              <a:t> them.</a:t>
            </a:r>
          </a:p>
          <a:p>
            <a:pPr>
              <a:buFontTx/>
              <a:buAutoNum type="arabicPeriod"/>
            </a:pPr>
            <a:endParaRPr lang="en-US" sz="2400" smtClean="0">
              <a:solidFill>
                <a:schemeClr val="bg1"/>
              </a:solidFill>
            </a:endParaRPr>
          </a:p>
          <a:p>
            <a:pPr>
              <a:buFontTx/>
              <a:buAutoNum type="arabicPeriod"/>
            </a:pPr>
            <a:r>
              <a:rPr lang="en-US" sz="2400" u="sng" smtClean="0">
                <a:solidFill>
                  <a:schemeClr val="bg1"/>
                </a:solidFill>
              </a:rPr>
              <a:t>__________</a:t>
            </a:r>
            <a:r>
              <a:rPr lang="en-US" sz="2400" smtClean="0">
                <a:solidFill>
                  <a:schemeClr val="bg1"/>
                </a:solidFill>
              </a:rPr>
              <a:t> them.</a:t>
            </a:r>
          </a:p>
          <a:p>
            <a:pPr>
              <a:buFontTx/>
              <a:buAutoNum type="arabicPeriod"/>
            </a:pPr>
            <a:endParaRPr lang="en-US" sz="2400" smtClean="0">
              <a:solidFill>
                <a:schemeClr val="bg1"/>
              </a:solidFill>
            </a:endParaRPr>
          </a:p>
          <a:p>
            <a:pPr>
              <a:buFontTx/>
              <a:buAutoNum type="arabicPeriod"/>
            </a:pPr>
            <a:r>
              <a:rPr lang="en-US" sz="2400" u="sng" smtClean="0">
                <a:solidFill>
                  <a:schemeClr val="bg1"/>
                </a:solidFill>
              </a:rPr>
              <a:t>__________</a:t>
            </a:r>
            <a:r>
              <a:rPr lang="en-US" sz="2400" smtClean="0">
                <a:solidFill>
                  <a:schemeClr val="bg1"/>
                </a:solidFill>
              </a:rPr>
              <a:t> them.</a:t>
            </a:r>
          </a:p>
          <a:p>
            <a:pPr eaLnBrk="1" hangingPunct="1"/>
            <a:endParaRPr lang="en-US" sz="2400" smtClean="0">
              <a:solidFill>
                <a:schemeClr val="bg1"/>
              </a:solidFill>
            </a:endParaRPr>
          </a:p>
        </p:txBody>
      </p:sp>
      <p:sp>
        <p:nvSpPr>
          <p:cNvPr id="13517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CA868A4-2822-40D9-8460-C49318D0E043}" type="slidenum">
              <a:rPr lang="en-US" sz="1400" smtClean="0"/>
              <a:pPr/>
              <a:t>15</a:t>
            </a:fld>
            <a:endParaRPr lang="en-US" sz="1400" smtClean="0"/>
          </a:p>
        </p:txBody>
      </p:sp>
      <p:sp>
        <p:nvSpPr>
          <p:cNvPr id="5" name="TextBox 4"/>
          <p:cNvSpPr txBox="1">
            <a:spLocks noChangeArrowheads="1"/>
          </p:cNvSpPr>
          <p:nvPr/>
        </p:nvSpPr>
        <p:spPr bwMode="auto">
          <a:xfrm>
            <a:off x="1219200" y="2819400"/>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Inspired</a:t>
            </a:r>
          </a:p>
        </p:txBody>
      </p:sp>
      <p:sp>
        <p:nvSpPr>
          <p:cNvPr id="6" name="TextBox 5"/>
          <p:cNvSpPr txBox="1">
            <a:spLocks noChangeArrowheads="1"/>
          </p:cNvSpPr>
          <p:nvPr/>
        </p:nvSpPr>
        <p:spPr bwMode="auto">
          <a:xfrm>
            <a:off x="1219200" y="3657600"/>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Instructed</a:t>
            </a:r>
          </a:p>
        </p:txBody>
      </p:sp>
      <p:sp>
        <p:nvSpPr>
          <p:cNvPr id="8" name="TextBox 7"/>
          <p:cNvSpPr txBox="1">
            <a:spLocks noChangeArrowheads="1"/>
          </p:cNvSpPr>
          <p:nvPr/>
        </p:nvSpPr>
        <p:spPr bwMode="auto">
          <a:xfrm>
            <a:off x="1219200" y="4572000"/>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Involved</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593172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8"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6195"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b="1">
                <a:solidFill>
                  <a:srgbClr val="FFFFFF"/>
                </a:solidFill>
              </a:rPr>
              <a:t>EMPOWERING PEOPLE</a:t>
            </a:r>
            <a:endParaRPr lang="en-US" sz="1100"/>
          </a:p>
          <a:p>
            <a:endParaRPr lang="en-US"/>
          </a:p>
        </p:txBody>
      </p:sp>
      <p:graphicFrame>
        <p:nvGraphicFramePr>
          <p:cNvPr id="9" name="Table 8"/>
          <p:cNvGraphicFramePr>
            <a:graphicFrameLocks noGrp="1"/>
          </p:cNvGraphicFramePr>
          <p:nvPr/>
        </p:nvGraphicFramePr>
        <p:xfrm>
          <a:off x="609600" y="1752600"/>
          <a:ext cx="8305800" cy="4876800"/>
        </p:xfrm>
        <a:graphic>
          <a:graphicData uri="http://schemas.openxmlformats.org/drawingml/2006/table">
            <a:tbl>
              <a:tblPr firstRow="1" bandRow="1">
                <a:tableStyleId>{5C22544A-7EE6-4342-B048-85BDC9FD1C3A}</a:tableStyleId>
              </a:tblPr>
              <a:tblGrid>
                <a:gridCol w="2768600"/>
                <a:gridCol w="2768600"/>
                <a:gridCol w="2768600"/>
              </a:tblGrid>
              <a:tr h="295275">
                <a:tc>
                  <a:txBody>
                    <a:bodyPr/>
                    <a:lstStyle/>
                    <a:p>
                      <a:r>
                        <a:rPr lang="en-US" sz="1400" dirty="0" smtClean="0">
                          <a:solidFill>
                            <a:schemeClr val="tx1"/>
                          </a:solidFill>
                        </a:rPr>
                        <a:t>Shepherding</a:t>
                      </a:r>
                      <a:endParaRPr lang="en-US" sz="1400" dirty="0">
                        <a:solidFill>
                          <a:schemeClr val="tx1"/>
                        </a:solidFill>
                      </a:endParaRPr>
                    </a:p>
                  </a:txBody>
                  <a:tcPr/>
                </a:tc>
                <a:tc>
                  <a:txBody>
                    <a:bodyPr/>
                    <a:lstStyle/>
                    <a:p>
                      <a:r>
                        <a:rPr lang="en-US" sz="1400" dirty="0" smtClean="0">
                          <a:solidFill>
                            <a:schemeClr val="tx1"/>
                          </a:solidFill>
                        </a:rPr>
                        <a:t>Equipping</a:t>
                      </a:r>
                      <a:endParaRPr lang="en-US" sz="1400" dirty="0">
                        <a:solidFill>
                          <a:schemeClr val="tx1"/>
                        </a:solidFill>
                      </a:endParaRPr>
                    </a:p>
                  </a:txBody>
                  <a:tcPr/>
                </a:tc>
                <a:tc>
                  <a:txBody>
                    <a:bodyPr/>
                    <a:lstStyle/>
                    <a:p>
                      <a:r>
                        <a:rPr lang="en-US" sz="1400" dirty="0" smtClean="0">
                          <a:solidFill>
                            <a:schemeClr val="tx1"/>
                          </a:solidFill>
                        </a:rPr>
                        <a:t>Developing</a:t>
                      </a:r>
                      <a:endParaRPr lang="en-US" sz="1400" dirty="0">
                        <a:solidFill>
                          <a:schemeClr val="tx1"/>
                        </a:solidFill>
                      </a:endParaRPr>
                    </a:p>
                  </a:txBody>
                  <a:tcPr/>
                </a:tc>
              </a:tr>
              <a:tr h="295275">
                <a:tc>
                  <a:txBody>
                    <a:bodyPr/>
                    <a:lstStyle/>
                    <a:p>
                      <a:r>
                        <a:rPr lang="en-US" sz="1400" dirty="0" smtClean="0">
                          <a:solidFill>
                            <a:schemeClr val="tx1"/>
                          </a:solidFill>
                        </a:rPr>
                        <a:t>Care</a:t>
                      </a:r>
                      <a:endParaRPr lang="en-US" sz="1400" dirty="0">
                        <a:solidFill>
                          <a:schemeClr val="tx1"/>
                        </a:solidFill>
                      </a:endParaRPr>
                    </a:p>
                  </a:txBody>
                  <a:tcPr/>
                </a:tc>
                <a:tc>
                  <a:txBody>
                    <a:bodyPr/>
                    <a:lstStyle/>
                    <a:p>
                      <a:r>
                        <a:rPr lang="en-US" sz="1400" dirty="0" smtClean="0">
                          <a:solidFill>
                            <a:schemeClr val="tx1"/>
                          </a:solidFill>
                        </a:rPr>
                        <a:t>Training for ministry</a:t>
                      </a:r>
                      <a:endParaRPr lang="en-US" sz="1400" dirty="0">
                        <a:solidFill>
                          <a:schemeClr val="tx1"/>
                        </a:solidFill>
                      </a:endParaRPr>
                    </a:p>
                  </a:txBody>
                  <a:tcPr/>
                </a:tc>
                <a:tc>
                  <a:txBody>
                    <a:bodyPr/>
                    <a:lstStyle/>
                    <a:p>
                      <a:r>
                        <a:rPr lang="en-US" sz="1400" dirty="0" smtClean="0">
                          <a:solidFill>
                            <a:schemeClr val="tx1"/>
                          </a:solidFill>
                        </a:rPr>
                        <a:t>Training</a:t>
                      </a:r>
                      <a:r>
                        <a:rPr lang="en-US" sz="1400" baseline="0" dirty="0" smtClean="0">
                          <a:solidFill>
                            <a:schemeClr val="tx1"/>
                          </a:solidFill>
                        </a:rPr>
                        <a:t> for personal growth</a:t>
                      </a:r>
                      <a:endParaRPr lang="en-US" sz="1400" dirty="0">
                        <a:solidFill>
                          <a:schemeClr val="tx1"/>
                        </a:solidFill>
                      </a:endParaRPr>
                    </a:p>
                  </a:txBody>
                  <a:tcPr/>
                </a:tc>
              </a:tr>
              <a:tr h="295275">
                <a:tc>
                  <a:txBody>
                    <a:bodyPr/>
                    <a:lstStyle/>
                    <a:p>
                      <a:r>
                        <a:rPr lang="en-US" sz="1400" dirty="0" smtClean="0">
                          <a:solidFill>
                            <a:schemeClr val="tx1"/>
                          </a:solidFill>
                        </a:rPr>
                        <a:t>Immediate need focus</a:t>
                      </a:r>
                      <a:endParaRPr lang="en-US" sz="1400" dirty="0">
                        <a:solidFill>
                          <a:schemeClr val="tx1"/>
                        </a:solidFill>
                      </a:endParaRPr>
                    </a:p>
                  </a:txBody>
                  <a:tcPr/>
                </a:tc>
                <a:tc>
                  <a:txBody>
                    <a:bodyPr/>
                    <a:lstStyle/>
                    <a:p>
                      <a:r>
                        <a:rPr lang="en-US" sz="1400" dirty="0" smtClean="0">
                          <a:solidFill>
                            <a:schemeClr val="tx1"/>
                          </a:solidFill>
                        </a:rPr>
                        <a:t>Task focus</a:t>
                      </a:r>
                      <a:endParaRPr lang="en-US" sz="1400" dirty="0">
                        <a:solidFill>
                          <a:schemeClr val="tx1"/>
                        </a:solidFill>
                      </a:endParaRPr>
                    </a:p>
                  </a:txBody>
                  <a:tcPr/>
                </a:tc>
                <a:tc>
                  <a:txBody>
                    <a:bodyPr/>
                    <a:lstStyle/>
                    <a:p>
                      <a:r>
                        <a:rPr lang="en-US" sz="1400" dirty="0" smtClean="0">
                          <a:solidFill>
                            <a:schemeClr val="tx1"/>
                          </a:solidFill>
                        </a:rPr>
                        <a:t>Person focus</a:t>
                      </a:r>
                      <a:endParaRPr lang="en-US" sz="1400" dirty="0">
                        <a:solidFill>
                          <a:schemeClr val="tx1"/>
                        </a:solidFill>
                      </a:endParaRPr>
                    </a:p>
                  </a:txBody>
                  <a:tcPr/>
                </a:tc>
              </a:tr>
              <a:tr h="295275">
                <a:tc>
                  <a:txBody>
                    <a:bodyPr/>
                    <a:lstStyle/>
                    <a:p>
                      <a:r>
                        <a:rPr lang="en-US" sz="1400" dirty="0" smtClean="0">
                          <a:solidFill>
                            <a:schemeClr val="tx1"/>
                          </a:solidFill>
                        </a:rPr>
                        <a:t>Relational</a:t>
                      </a:r>
                      <a:endParaRPr lang="en-US" sz="1400" dirty="0">
                        <a:solidFill>
                          <a:schemeClr val="tx1"/>
                        </a:solidFill>
                      </a:endParaRPr>
                    </a:p>
                  </a:txBody>
                  <a:tcPr/>
                </a:tc>
                <a:tc>
                  <a:txBody>
                    <a:bodyPr/>
                    <a:lstStyle/>
                    <a:p>
                      <a:r>
                        <a:rPr lang="en-US" sz="1400" dirty="0" smtClean="0">
                          <a:solidFill>
                            <a:schemeClr val="tx1"/>
                          </a:solidFill>
                        </a:rPr>
                        <a:t>Transactional</a:t>
                      </a:r>
                      <a:endParaRPr lang="en-US" sz="1400" dirty="0">
                        <a:solidFill>
                          <a:schemeClr val="tx1"/>
                        </a:solidFill>
                      </a:endParaRPr>
                    </a:p>
                  </a:txBody>
                  <a:tcPr/>
                </a:tc>
                <a:tc>
                  <a:txBody>
                    <a:bodyPr/>
                    <a:lstStyle/>
                    <a:p>
                      <a:r>
                        <a:rPr lang="en-US" sz="1400" dirty="0" smtClean="0">
                          <a:solidFill>
                            <a:schemeClr val="tx1"/>
                          </a:solidFill>
                        </a:rPr>
                        <a:t>Transformational</a:t>
                      </a:r>
                      <a:endParaRPr lang="en-US" sz="1400" dirty="0">
                        <a:solidFill>
                          <a:schemeClr val="tx1"/>
                        </a:solidFill>
                      </a:endParaRPr>
                    </a:p>
                  </a:txBody>
                  <a:tcPr/>
                </a:tc>
              </a:tr>
              <a:tr h="295275">
                <a:tc>
                  <a:txBody>
                    <a:bodyPr/>
                    <a:lstStyle/>
                    <a:p>
                      <a:r>
                        <a:rPr lang="en-US" sz="1400" dirty="0" smtClean="0">
                          <a:solidFill>
                            <a:schemeClr val="tx1"/>
                          </a:solidFill>
                        </a:rPr>
                        <a:t>Service</a:t>
                      </a:r>
                      <a:endParaRPr lang="en-US" sz="1400" dirty="0">
                        <a:solidFill>
                          <a:schemeClr val="tx1"/>
                        </a:solidFill>
                      </a:endParaRPr>
                    </a:p>
                  </a:txBody>
                  <a:tcPr/>
                </a:tc>
                <a:tc>
                  <a:txBody>
                    <a:bodyPr/>
                    <a:lstStyle/>
                    <a:p>
                      <a:r>
                        <a:rPr lang="en-US" sz="1400" dirty="0" smtClean="0">
                          <a:solidFill>
                            <a:schemeClr val="tx1"/>
                          </a:solidFill>
                        </a:rPr>
                        <a:t>Management</a:t>
                      </a:r>
                      <a:endParaRPr lang="en-US" sz="1400" dirty="0">
                        <a:solidFill>
                          <a:schemeClr val="tx1"/>
                        </a:solidFill>
                      </a:endParaRPr>
                    </a:p>
                  </a:txBody>
                  <a:tcPr/>
                </a:tc>
                <a:tc>
                  <a:txBody>
                    <a:bodyPr/>
                    <a:lstStyle/>
                    <a:p>
                      <a:r>
                        <a:rPr lang="en-US" sz="1400" dirty="0" smtClean="0">
                          <a:solidFill>
                            <a:schemeClr val="tx1"/>
                          </a:solidFill>
                        </a:rPr>
                        <a:t>Leadership</a:t>
                      </a:r>
                      <a:endParaRPr lang="en-US" sz="1400" dirty="0">
                        <a:solidFill>
                          <a:schemeClr val="tx1"/>
                        </a:solidFill>
                      </a:endParaRPr>
                    </a:p>
                  </a:txBody>
                  <a:tcPr/>
                </a:tc>
              </a:tr>
              <a:tr h="295275">
                <a:tc>
                  <a:txBody>
                    <a:bodyPr/>
                    <a:lstStyle/>
                    <a:p>
                      <a:r>
                        <a:rPr lang="en-US" sz="1400" dirty="0" smtClean="0">
                          <a:solidFill>
                            <a:schemeClr val="tx1"/>
                          </a:solidFill>
                        </a:rPr>
                        <a:t>Ministry</a:t>
                      </a:r>
                      <a:endParaRPr lang="en-US" sz="1400" dirty="0">
                        <a:solidFill>
                          <a:schemeClr val="tx1"/>
                        </a:solidFill>
                      </a:endParaRPr>
                    </a:p>
                  </a:txBody>
                  <a:tcPr/>
                </a:tc>
                <a:tc>
                  <a:txBody>
                    <a:bodyPr/>
                    <a:lstStyle/>
                    <a:p>
                      <a:r>
                        <a:rPr lang="en-US" sz="1400" dirty="0" smtClean="0">
                          <a:solidFill>
                            <a:schemeClr val="tx1"/>
                          </a:solidFill>
                        </a:rPr>
                        <a:t>Ministry</a:t>
                      </a:r>
                      <a:r>
                        <a:rPr lang="en-US" sz="1400" baseline="0" dirty="0" smtClean="0">
                          <a:solidFill>
                            <a:schemeClr val="tx1"/>
                          </a:solidFill>
                        </a:rPr>
                        <a:t> by addition</a:t>
                      </a:r>
                      <a:endParaRPr lang="en-US" sz="1400" dirty="0">
                        <a:solidFill>
                          <a:schemeClr val="tx1"/>
                        </a:solidFill>
                      </a:endParaRPr>
                    </a:p>
                  </a:txBody>
                  <a:tcPr/>
                </a:tc>
                <a:tc>
                  <a:txBody>
                    <a:bodyPr/>
                    <a:lstStyle/>
                    <a:p>
                      <a:r>
                        <a:rPr lang="en-US" sz="1400" dirty="0" smtClean="0">
                          <a:solidFill>
                            <a:schemeClr val="tx1"/>
                          </a:solidFill>
                        </a:rPr>
                        <a:t>Ministry</a:t>
                      </a:r>
                      <a:r>
                        <a:rPr lang="en-US" sz="1400" baseline="0" dirty="0" smtClean="0">
                          <a:solidFill>
                            <a:schemeClr val="tx1"/>
                          </a:solidFill>
                        </a:rPr>
                        <a:t> by multiplication</a:t>
                      </a:r>
                      <a:endParaRPr lang="en-US" sz="1400" dirty="0">
                        <a:solidFill>
                          <a:schemeClr val="tx1"/>
                        </a:solidFill>
                      </a:endParaRPr>
                    </a:p>
                  </a:txBody>
                  <a:tcPr/>
                </a:tc>
              </a:tr>
              <a:tr h="295275">
                <a:tc>
                  <a:txBody>
                    <a:bodyPr/>
                    <a:lstStyle/>
                    <a:p>
                      <a:r>
                        <a:rPr lang="en-US" sz="1400" dirty="0" smtClean="0">
                          <a:solidFill>
                            <a:schemeClr val="tx1"/>
                          </a:solidFill>
                        </a:rPr>
                        <a:t>Immediate</a:t>
                      </a:r>
                      <a:endParaRPr lang="en-US" sz="1400" dirty="0">
                        <a:solidFill>
                          <a:schemeClr val="tx1"/>
                        </a:solidFill>
                      </a:endParaRPr>
                    </a:p>
                  </a:txBody>
                  <a:tcPr/>
                </a:tc>
                <a:tc>
                  <a:txBody>
                    <a:bodyPr/>
                    <a:lstStyle/>
                    <a:p>
                      <a:r>
                        <a:rPr lang="en-US" sz="1400" dirty="0" smtClean="0">
                          <a:solidFill>
                            <a:schemeClr val="tx1"/>
                          </a:solidFill>
                        </a:rPr>
                        <a:t>Short term</a:t>
                      </a:r>
                      <a:endParaRPr lang="en-US" sz="1400" dirty="0">
                        <a:solidFill>
                          <a:schemeClr val="tx1"/>
                        </a:solidFill>
                      </a:endParaRPr>
                    </a:p>
                  </a:txBody>
                  <a:tcPr/>
                </a:tc>
                <a:tc>
                  <a:txBody>
                    <a:bodyPr/>
                    <a:lstStyle/>
                    <a:p>
                      <a:r>
                        <a:rPr lang="en-US" sz="1400" dirty="0" smtClean="0">
                          <a:solidFill>
                            <a:schemeClr val="tx1"/>
                          </a:solidFill>
                        </a:rPr>
                        <a:t>Long term</a:t>
                      </a:r>
                      <a:endParaRPr lang="en-US" sz="1400" dirty="0">
                        <a:solidFill>
                          <a:schemeClr val="tx1"/>
                        </a:solidFill>
                      </a:endParaRPr>
                    </a:p>
                  </a:txBody>
                  <a:tcPr/>
                </a:tc>
              </a:tr>
              <a:tr h="295275">
                <a:tc>
                  <a:txBody>
                    <a:bodyPr/>
                    <a:lstStyle/>
                    <a:p>
                      <a:r>
                        <a:rPr lang="en-US" sz="1400" dirty="0" smtClean="0">
                          <a:solidFill>
                            <a:schemeClr val="tx1"/>
                          </a:solidFill>
                        </a:rPr>
                        <a:t>Feeling better</a:t>
                      </a:r>
                      <a:endParaRPr lang="en-US" sz="1400" dirty="0">
                        <a:solidFill>
                          <a:schemeClr val="tx1"/>
                        </a:solidFill>
                      </a:endParaRPr>
                    </a:p>
                  </a:txBody>
                  <a:tcPr/>
                </a:tc>
                <a:tc>
                  <a:txBody>
                    <a:bodyPr/>
                    <a:lstStyle/>
                    <a:p>
                      <a:r>
                        <a:rPr lang="en-US" sz="1400" dirty="0" smtClean="0">
                          <a:solidFill>
                            <a:schemeClr val="tx1"/>
                          </a:solidFill>
                        </a:rPr>
                        <a:t>Unleashing</a:t>
                      </a:r>
                      <a:endParaRPr lang="en-US" sz="1400" dirty="0">
                        <a:solidFill>
                          <a:schemeClr val="tx1"/>
                        </a:solidFill>
                      </a:endParaRPr>
                    </a:p>
                  </a:txBody>
                  <a:tcPr/>
                </a:tc>
                <a:tc>
                  <a:txBody>
                    <a:bodyPr/>
                    <a:lstStyle/>
                    <a:p>
                      <a:r>
                        <a:rPr lang="en-US" sz="1400" dirty="0" smtClean="0">
                          <a:solidFill>
                            <a:schemeClr val="tx1"/>
                          </a:solidFill>
                        </a:rPr>
                        <a:t>Empowering</a:t>
                      </a:r>
                      <a:endParaRPr lang="en-US" sz="1400" dirty="0">
                        <a:solidFill>
                          <a:schemeClr val="tx1"/>
                        </a:solidFill>
                      </a:endParaRPr>
                    </a:p>
                  </a:txBody>
                  <a:tcPr/>
                </a:tc>
              </a:tr>
              <a:tr h="295275">
                <a:tc>
                  <a:txBody>
                    <a:bodyPr/>
                    <a:lstStyle/>
                    <a:p>
                      <a:r>
                        <a:rPr lang="en-US" sz="1400" dirty="0" smtClean="0">
                          <a:solidFill>
                            <a:schemeClr val="tx1"/>
                          </a:solidFill>
                        </a:rPr>
                        <a:t>Availability</a:t>
                      </a:r>
                      <a:endParaRPr lang="en-US" sz="1400" dirty="0">
                        <a:solidFill>
                          <a:schemeClr val="tx1"/>
                        </a:solidFill>
                      </a:endParaRPr>
                    </a:p>
                  </a:txBody>
                  <a:tcPr/>
                </a:tc>
                <a:tc>
                  <a:txBody>
                    <a:bodyPr/>
                    <a:lstStyle/>
                    <a:p>
                      <a:r>
                        <a:rPr lang="en-US" sz="1400" dirty="0" smtClean="0">
                          <a:solidFill>
                            <a:schemeClr val="tx1"/>
                          </a:solidFill>
                        </a:rPr>
                        <a:t>Teaching</a:t>
                      </a:r>
                      <a:endParaRPr lang="en-US" sz="1400" dirty="0">
                        <a:solidFill>
                          <a:schemeClr val="tx1"/>
                        </a:solidFill>
                      </a:endParaRPr>
                    </a:p>
                  </a:txBody>
                  <a:tcPr/>
                </a:tc>
                <a:tc>
                  <a:txBody>
                    <a:bodyPr/>
                    <a:lstStyle/>
                    <a:p>
                      <a:r>
                        <a:rPr lang="en-US" sz="1400" dirty="0" smtClean="0">
                          <a:solidFill>
                            <a:schemeClr val="tx1"/>
                          </a:solidFill>
                        </a:rPr>
                        <a:t>Mentoring</a:t>
                      </a:r>
                      <a:endParaRPr lang="en-US" sz="1400" dirty="0">
                        <a:solidFill>
                          <a:schemeClr val="tx1"/>
                        </a:solidFill>
                      </a:endParaRPr>
                    </a:p>
                  </a:txBody>
                  <a:tcPr/>
                </a:tc>
              </a:tr>
              <a:tr h="295275">
                <a:tc>
                  <a:txBody>
                    <a:bodyPr/>
                    <a:lstStyle/>
                    <a:p>
                      <a:r>
                        <a:rPr lang="en-US" sz="1400" dirty="0" smtClean="0">
                          <a:solidFill>
                            <a:schemeClr val="tx1"/>
                          </a:solidFill>
                        </a:rPr>
                        <a:t>Focus on nurture</a:t>
                      </a:r>
                      <a:endParaRPr lang="en-US" sz="1400" dirty="0">
                        <a:solidFill>
                          <a:schemeClr val="tx1"/>
                        </a:solidFill>
                      </a:endParaRPr>
                    </a:p>
                  </a:txBody>
                  <a:tcPr/>
                </a:tc>
                <a:tc>
                  <a:txBody>
                    <a:bodyPr/>
                    <a:lstStyle/>
                    <a:p>
                      <a:r>
                        <a:rPr lang="en-US" sz="1400" dirty="0" smtClean="0">
                          <a:solidFill>
                            <a:schemeClr val="tx1"/>
                          </a:solidFill>
                        </a:rPr>
                        <a:t>Focus on specific</a:t>
                      </a:r>
                      <a:r>
                        <a:rPr lang="en-US" sz="1400" baseline="0" dirty="0" smtClean="0">
                          <a:solidFill>
                            <a:schemeClr val="tx1"/>
                          </a:solidFill>
                        </a:rPr>
                        <a:t> ministry</a:t>
                      </a:r>
                      <a:endParaRPr lang="en-US" sz="1400" dirty="0">
                        <a:solidFill>
                          <a:schemeClr val="tx1"/>
                        </a:solidFill>
                      </a:endParaRPr>
                    </a:p>
                  </a:txBody>
                  <a:tcPr/>
                </a:tc>
                <a:tc>
                  <a:txBody>
                    <a:bodyPr/>
                    <a:lstStyle/>
                    <a:p>
                      <a:r>
                        <a:rPr lang="en-US" sz="1400" dirty="0" smtClean="0">
                          <a:solidFill>
                            <a:schemeClr val="tx1"/>
                          </a:solidFill>
                        </a:rPr>
                        <a:t>Focus on specific leader</a:t>
                      </a:r>
                      <a:endParaRPr lang="en-US" sz="1400" dirty="0">
                        <a:solidFill>
                          <a:schemeClr val="tx1"/>
                        </a:solidFill>
                      </a:endParaRPr>
                    </a:p>
                  </a:txBody>
                  <a:tcPr/>
                </a:tc>
              </a:tr>
              <a:tr h="295275">
                <a:tc>
                  <a:txBody>
                    <a:bodyPr/>
                    <a:lstStyle/>
                    <a:p>
                      <a:r>
                        <a:rPr lang="en-US" sz="1400" dirty="0" smtClean="0">
                          <a:solidFill>
                            <a:schemeClr val="tx1"/>
                          </a:solidFill>
                        </a:rPr>
                        <a:t>No curriculum</a:t>
                      </a:r>
                      <a:endParaRPr lang="en-US" sz="1400" dirty="0">
                        <a:solidFill>
                          <a:schemeClr val="tx1"/>
                        </a:solidFill>
                      </a:endParaRPr>
                    </a:p>
                  </a:txBody>
                  <a:tcPr/>
                </a:tc>
                <a:tc>
                  <a:txBody>
                    <a:bodyPr/>
                    <a:lstStyle/>
                    <a:p>
                      <a:r>
                        <a:rPr lang="en-US" sz="1400" dirty="0" smtClean="0">
                          <a:solidFill>
                            <a:schemeClr val="tx1"/>
                          </a:solidFill>
                        </a:rPr>
                        <a:t>Curriculum</a:t>
                      </a:r>
                      <a:r>
                        <a:rPr lang="en-US" sz="1400" baseline="0" dirty="0" smtClean="0">
                          <a:solidFill>
                            <a:schemeClr val="tx1"/>
                          </a:solidFill>
                        </a:rPr>
                        <a:t> set</a:t>
                      </a:r>
                      <a:endParaRPr lang="en-US" sz="1400" dirty="0">
                        <a:solidFill>
                          <a:schemeClr val="tx1"/>
                        </a:solidFill>
                      </a:endParaRPr>
                    </a:p>
                  </a:txBody>
                  <a:tcPr/>
                </a:tc>
                <a:tc>
                  <a:txBody>
                    <a:bodyPr/>
                    <a:lstStyle/>
                    <a:p>
                      <a:r>
                        <a:rPr lang="en-US" sz="1400" dirty="0" smtClean="0">
                          <a:solidFill>
                            <a:schemeClr val="tx1"/>
                          </a:solidFill>
                        </a:rPr>
                        <a:t>Curriculum flexible</a:t>
                      </a:r>
                      <a:endParaRPr lang="en-US" sz="1400" dirty="0">
                        <a:solidFill>
                          <a:schemeClr val="tx1"/>
                        </a:solidFill>
                      </a:endParaRPr>
                    </a:p>
                  </a:txBody>
                  <a:tcPr/>
                </a:tc>
              </a:tr>
              <a:tr h="295275">
                <a:tc>
                  <a:txBody>
                    <a:bodyPr/>
                    <a:lstStyle/>
                    <a:p>
                      <a:r>
                        <a:rPr lang="en-US" sz="1400" dirty="0" smtClean="0">
                          <a:solidFill>
                            <a:schemeClr val="tx1"/>
                          </a:solidFill>
                        </a:rPr>
                        <a:t>Need oriented</a:t>
                      </a:r>
                      <a:endParaRPr lang="en-US" sz="1400" dirty="0">
                        <a:solidFill>
                          <a:schemeClr val="tx1"/>
                        </a:solidFill>
                      </a:endParaRPr>
                    </a:p>
                  </a:txBody>
                  <a:tcPr/>
                </a:tc>
                <a:tc>
                  <a:txBody>
                    <a:bodyPr/>
                    <a:lstStyle/>
                    <a:p>
                      <a:r>
                        <a:rPr lang="en-US" sz="1400" dirty="0" smtClean="0">
                          <a:solidFill>
                            <a:schemeClr val="tx1"/>
                          </a:solidFill>
                        </a:rPr>
                        <a:t>Skill oriented</a:t>
                      </a:r>
                      <a:endParaRPr lang="en-US" sz="1400" dirty="0">
                        <a:solidFill>
                          <a:schemeClr val="tx1"/>
                        </a:solidFill>
                      </a:endParaRPr>
                    </a:p>
                  </a:txBody>
                  <a:tcPr/>
                </a:tc>
                <a:tc>
                  <a:txBody>
                    <a:bodyPr/>
                    <a:lstStyle/>
                    <a:p>
                      <a:r>
                        <a:rPr lang="en-US" sz="1400" dirty="0" smtClean="0">
                          <a:solidFill>
                            <a:schemeClr val="tx1"/>
                          </a:solidFill>
                        </a:rPr>
                        <a:t>Character oriented</a:t>
                      </a:r>
                      <a:endParaRPr lang="en-US" sz="1400" dirty="0">
                        <a:solidFill>
                          <a:schemeClr val="tx1"/>
                        </a:solidFill>
                      </a:endParaRPr>
                    </a:p>
                  </a:txBody>
                  <a:tcPr/>
                </a:tc>
              </a:tr>
              <a:tr h="295275">
                <a:tc>
                  <a:txBody>
                    <a:bodyPr/>
                    <a:lstStyle/>
                    <a:p>
                      <a:r>
                        <a:rPr lang="en-US" sz="1400" dirty="0" smtClean="0">
                          <a:solidFill>
                            <a:schemeClr val="tx1"/>
                          </a:solidFill>
                        </a:rPr>
                        <a:t>Maintenance</a:t>
                      </a:r>
                      <a:endParaRPr lang="en-US" sz="1400" dirty="0">
                        <a:solidFill>
                          <a:schemeClr val="tx1"/>
                        </a:solidFill>
                      </a:endParaRPr>
                    </a:p>
                  </a:txBody>
                  <a:tcPr/>
                </a:tc>
                <a:tc>
                  <a:txBody>
                    <a:bodyPr/>
                    <a:lstStyle/>
                    <a:p>
                      <a:r>
                        <a:rPr lang="en-US" sz="1400" dirty="0" smtClean="0">
                          <a:solidFill>
                            <a:schemeClr val="tx1"/>
                          </a:solidFill>
                        </a:rPr>
                        <a:t>Doing</a:t>
                      </a:r>
                      <a:endParaRPr lang="en-US" sz="1400" dirty="0">
                        <a:solidFill>
                          <a:schemeClr val="tx1"/>
                        </a:solidFill>
                      </a:endParaRPr>
                    </a:p>
                  </a:txBody>
                  <a:tcPr/>
                </a:tc>
                <a:tc>
                  <a:txBody>
                    <a:bodyPr/>
                    <a:lstStyle/>
                    <a:p>
                      <a:r>
                        <a:rPr lang="en-US" sz="1400" dirty="0" smtClean="0">
                          <a:solidFill>
                            <a:schemeClr val="tx1"/>
                          </a:solidFill>
                        </a:rPr>
                        <a:t>Being</a:t>
                      </a:r>
                      <a:endParaRPr lang="en-US" sz="1400" dirty="0">
                        <a:solidFill>
                          <a:schemeClr val="tx1"/>
                        </a:solidFill>
                      </a:endParaRPr>
                    </a:p>
                  </a:txBody>
                  <a:tcPr/>
                </a:tc>
              </a:tr>
              <a:tr h="295275">
                <a:tc>
                  <a:txBody>
                    <a:bodyPr/>
                    <a:lstStyle/>
                    <a:p>
                      <a:r>
                        <a:rPr lang="en-US" sz="1400" dirty="0" smtClean="0">
                          <a:solidFill>
                            <a:schemeClr val="tx1"/>
                          </a:solidFill>
                        </a:rPr>
                        <a:t>What is the problem?</a:t>
                      </a:r>
                      <a:endParaRPr lang="en-US" sz="1400" dirty="0">
                        <a:solidFill>
                          <a:schemeClr val="tx1"/>
                        </a:solidFill>
                      </a:endParaRPr>
                    </a:p>
                  </a:txBody>
                  <a:tcPr/>
                </a:tc>
                <a:tc>
                  <a:txBody>
                    <a:bodyPr/>
                    <a:lstStyle/>
                    <a:p>
                      <a:r>
                        <a:rPr lang="en-US" sz="1400" dirty="0" smtClean="0">
                          <a:solidFill>
                            <a:schemeClr val="tx1"/>
                          </a:solidFill>
                        </a:rPr>
                        <a:t>What do I</a:t>
                      </a:r>
                      <a:r>
                        <a:rPr lang="en-US" sz="1400" baseline="0" dirty="0" smtClean="0">
                          <a:solidFill>
                            <a:schemeClr val="tx1"/>
                          </a:solidFill>
                        </a:rPr>
                        <a:t> need?</a:t>
                      </a:r>
                      <a:endParaRPr lang="en-US" sz="1400" dirty="0">
                        <a:solidFill>
                          <a:schemeClr val="tx1"/>
                        </a:solidFill>
                      </a:endParaRPr>
                    </a:p>
                  </a:txBody>
                  <a:tcPr/>
                </a:tc>
                <a:tc>
                  <a:txBody>
                    <a:bodyPr/>
                    <a:lstStyle/>
                    <a:p>
                      <a:r>
                        <a:rPr lang="en-US" sz="1400" dirty="0" smtClean="0">
                          <a:solidFill>
                            <a:schemeClr val="tx1"/>
                          </a:solidFill>
                        </a:rPr>
                        <a:t>What do they need?</a:t>
                      </a:r>
                      <a:endParaRPr lang="en-US" sz="1400" dirty="0">
                        <a:solidFill>
                          <a:schemeClr val="tx1"/>
                        </a:solidFill>
                      </a:endParaRPr>
                    </a:p>
                  </a:txBody>
                  <a:tcPr/>
                </a:tc>
              </a:tr>
              <a:tr h="295275">
                <a:tc>
                  <a:txBody>
                    <a:bodyPr/>
                    <a:lstStyle/>
                    <a:p>
                      <a:r>
                        <a:rPr lang="en-US" sz="1400" dirty="0" smtClean="0">
                          <a:solidFill>
                            <a:schemeClr val="tx1"/>
                          </a:solidFill>
                        </a:rPr>
                        <a:t>Problem focused</a:t>
                      </a:r>
                      <a:endParaRPr lang="en-US" sz="1400" dirty="0">
                        <a:solidFill>
                          <a:schemeClr val="tx1"/>
                        </a:solidFill>
                      </a:endParaRPr>
                    </a:p>
                  </a:txBody>
                  <a:tcPr/>
                </a:tc>
                <a:tc>
                  <a:txBody>
                    <a:bodyPr/>
                    <a:lstStyle/>
                    <a:p>
                      <a:r>
                        <a:rPr lang="en-US" sz="1400" dirty="0" smtClean="0">
                          <a:solidFill>
                            <a:schemeClr val="tx1"/>
                          </a:solidFill>
                        </a:rPr>
                        <a:t>Purpose focused</a:t>
                      </a:r>
                      <a:endParaRPr lang="en-US" sz="1400" dirty="0">
                        <a:solidFill>
                          <a:schemeClr val="tx1"/>
                        </a:solidFill>
                      </a:endParaRPr>
                    </a:p>
                  </a:txBody>
                  <a:tcPr/>
                </a:tc>
                <a:tc>
                  <a:txBody>
                    <a:bodyPr/>
                    <a:lstStyle/>
                    <a:p>
                      <a:r>
                        <a:rPr lang="en-US" sz="1400" dirty="0" smtClean="0">
                          <a:solidFill>
                            <a:schemeClr val="tx1"/>
                          </a:solidFill>
                        </a:rPr>
                        <a:t>Person focused</a:t>
                      </a:r>
                      <a:endParaRPr lang="en-US" sz="1400" dirty="0">
                        <a:solidFill>
                          <a:schemeClr val="tx1"/>
                        </a:solidFill>
                      </a:endParaRPr>
                    </a:p>
                  </a:txBody>
                  <a:tcPr/>
                </a:tc>
              </a:tr>
              <a:tr h="295275">
                <a:tc>
                  <a:txBody>
                    <a:bodyPr/>
                    <a:lstStyle/>
                    <a:p>
                      <a:r>
                        <a:rPr lang="en-US" sz="1400" dirty="0" smtClean="0">
                          <a:solidFill>
                            <a:schemeClr val="tx1"/>
                          </a:solidFill>
                        </a:rPr>
                        <a:t>They begin</a:t>
                      </a:r>
                      <a:r>
                        <a:rPr lang="en-US" sz="1400" baseline="0" dirty="0" smtClean="0">
                          <a:solidFill>
                            <a:schemeClr val="tx1"/>
                          </a:solidFill>
                        </a:rPr>
                        <a:t> to walk</a:t>
                      </a:r>
                      <a:endParaRPr lang="en-US" sz="1400" dirty="0">
                        <a:solidFill>
                          <a:schemeClr val="tx1"/>
                        </a:solidFill>
                      </a:endParaRPr>
                    </a:p>
                  </a:txBody>
                  <a:tcPr/>
                </a:tc>
                <a:tc>
                  <a:txBody>
                    <a:bodyPr/>
                    <a:lstStyle/>
                    <a:p>
                      <a:r>
                        <a:rPr lang="en-US" sz="1400" dirty="0" smtClean="0">
                          <a:solidFill>
                            <a:schemeClr val="tx1"/>
                          </a:solidFill>
                        </a:rPr>
                        <a:t>They will walk the first mile</a:t>
                      </a:r>
                      <a:endParaRPr lang="en-US" sz="1400" dirty="0">
                        <a:solidFill>
                          <a:schemeClr val="tx1"/>
                        </a:solidFill>
                      </a:endParaRPr>
                    </a:p>
                  </a:txBody>
                  <a:tcPr/>
                </a:tc>
                <a:tc>
                  <a:txBody>
                    <a:bodyPr/>
                    <a:lstStyle/>
                    <a:p>
                      <a:r>
                        <a:rPr lang="en-US" sz="1400" dirty="0" smtClean="0">
                          <a:solidFill>
                            <a:schemeClr val="tx1"/>
                          </a:solidFill>
                        </a:rPr>
                        <a:t>They will walk the 2</a:t>
                      </a:r>
                      <a:r>
                        <a:rPr lang="en-US" sz="1400" baseline="30000" dirty="0" smtClean="0">
                          <a:solidFill>
                            <a:schemeClr val="tx1"/>
                          </a:solidFill>
                        </a:rPr>
                        <a:t>nd</a:t>
                      </a:r>
                      <a:r>
                        <a:rPr lang="en-US" sz="1400" dirty="0" smtClean="0">
                          <a:solidFill>
                            <a:schemeClr val="tx1"/>
                          </a:solidFill>
                        </a:rPr>
                        <a:t> mile</a:t>
                      </a:r>
                      <a:endParaRPr lang="en-US" sz="1400" dirty="0">
                        <a:solidFill>
                          <a:schemeClr val="tx1"/>
                        </a:solidFill>
                      </a:endParaRPr>
                    </a:p>
                  </a:txBody>
                  <a:tcPr/>
                </a:tc>
              </a:tr>
            </a:tbl>
          </a:graphicData>
        </a:graphic>
      </p:graphicFrame>
      <p:sp>
        <p:nvSpPr>
          <p:cNvPr id="10" name="TextBox 9"/>
          <p:cNvSpPr txBox="1"/>
          <p:nvPr/>
        </p:nvSpPr>
        <p:spPr>
          <a:xfrm>
            <a:off x="0" y="1828800"/>
            <a:ext cx="492443" cy="3733800"/>
          </a:xfrm>
          <a:prstGeom prst="rect">
            <a:avLst/>
          </a:prstGeom>
          <a:noFill/>
        </p:spPr>
        <p:txBody>
          <a:bodyPr vert="vert270">
            <a:spAutoFit/>
          </a:bodyPr>
          <a:lstStyle/>
          <a:p>
            <a:pPr>
              <a:defRPr/>
            </a:pPr>
            <a:r>
              <a:rPr lang="en-US" sz="2000" dirty="0">
                <a:solidFill>
                  <a:schemeClr val="bg1"/>
                </a:solidFill>
                <a:latin typeface="Arial" charset="0"/>
              </a:rPr>
              <a:t>Empowering People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3861200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7219" name="Content Placeholder 2"/>
          <p:cNvSpPr>
            <a:spLocks noGrp="1"/>
          </p:cNvSpPr>
          <p:nvPr>
            <p:ph idx="1"/>
          </p:nvPr>
        </p:nvSpPr>
        <p:spPr/>
        <p:txBody>
          <a:bodyPr/>
          <a:lstStyle/>
          <a:p>
            <a:pPr algn="ctr">
              <a:buFontTx/>
              <a:buNone/>
            </a:pPr>
            <a:r>
              <a:rPr lang="en-US" sz="2000" b="1" smtClean="0">
                <a:solidFill>
                  <a:schemeClr val="bg1"/>
                </a:solidFill>
              </a:rPr>
              <a:t>Foundational Principles for New Testament Leadership</a:t>
            </a:r>
            <a:endParaRPr lang="en-US" sz="2000" smtClean="0">
              <a:solidFill>
                <a:schemeClr val="bg1"/>
              </a:solidFill>
            </a:endParaRPr>
          </a:p>
          <a:p>
            <a:endParaRPr lang="en-US" sz="2400" smtClean="0">
              <a:solidFill>
                <a:schemeClr val="bg1"/>
              </a:solidFill>
            </a:endParaRPr>
          </a:p>
          <a:p>
            <a:r>
              <a:rPr lang="en-US" sz="2400" smtClean="0">
                <a:solidFill>
                  <a:schemeClr val="bg1"/>
                </a:solidFill>
              </a:rPr>
              <a:t>Leaders transfer </a:t>
            </a:r>
            <a:r>
              <a:rPr lang="en-US" sz="2400" u="sng" smtClean="0">
                <a:solidFill>
                  <a:schemeClr val="bg1"/>
                </a:solidFill>
              </a:rPr>
              <a:t>_________</a:t>
            </a:r>
            <a:r>
              <a:rPr lang="en-US" sz="2400" smtClean="0">
                <a:solidFill>
                  <a:schemeClr val="bg1"/>
                </a:solidFill>
              </a:rPr>
              <a:t>for work to those who execute the work.  </a:t>
            </a:r>
          </a:p>
          <a:p>
            <a:endParaRPr lang="en-US" sz="2400" smtClean="0">
              <a:solidFill>
                <a:schemeClr val="bg1"/>
              </a:solidFill>
            </a:endParaRPr>
          </a:p>
          <a:p>
            <a:r>
              <a:rPr lang="en-US" sz="2400" smtClean="0">
                <a:solidFill>
                  <a:schemeClr val="bg1"/>
                </a:solidFill>
              </a:rPr>
              <a:t>Leaders create the ___________for ownership where each person wants to be responsible.</a:t>
            </a:r>
          </a:p>
          <a:p>
            <a:pPr>
              <a:buFontTx/>
              <a:buNone/>
            </a:pPr>
            <a:r>
              <a:rPr lang="en-US" sz="2400" smtClean="0">
                <a:solidFill>
                  <a:schemeClr val="bg1"/>
                </a:solidFill>
              </a:rPr>
              <a:t> </a:t>
            </a:r>
          </a:p>
          <a:p>
            <a:r>
              <a:rPr lang="en-US" sz="2400" smtClean="0">
                <a:solidFill>
                  <a:schemeClr val="bg1"/>
                </a:solidFill>
              </a:rPr>
              <a:t>Leaders </a:t>
            </a:r>
            <a:r>
              <a:rPr lang="en-US" sz="2400" u="sng" smtClean="0">
                <a:solidFill>
                  <a:schemeClr val="bg1"/>
                </a:solidFill>
              </a:rPr>
              <a:t>_______</a:t>
            </a:r>
            <a:r>
              <a:rPr lang="en-US" sz="2400" smtClean="0">
                <a:solidFill>
                  <a:schemeClr val="bg1"/>
                </a:solidFill>
              </a:rPr>
              <a:t>the abilities in others.</a:t>
            </a:r>
          </a:p>
          <a:p>
            <a:pPr eaLnBrk="1" hangingPunct="1"/>
            <a:endParaRPr lang="en-US" sz="2400" smtClean="0">
              <a:solidFill>
                <a:schemeClr val="bg1"/>
              </a:solidFill>
            </a:endParaRPr>
          </a:p>
        </p:txBody>
      </p:sp>
      <p:sp>
        <p:nvSpPr>
          <p:cNvPr id="13722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642939F-9123-4F3C-8DA0-46CE0CF81111}" type="slidenum">
              <a:rPr lang="en-US" sz="1400" smtClean="0"/>
              <a:pPr/>
              <a:t>17</a:t>
            </a:fld>
            <a:endParaRPr lang="en-US" sz="1400" smtClean="0"/>
          </a:p>
        </p:txBody>
      </p:sp>
      <p:sp>
        <p:nvSpPr>
          <p:cNvPr id="5" name="TextBox 4"/>
          <p:cNvSpPr txBox="1">
            <a:spLocks noChangeArrowheads="1"/>
          </p:cNvSpPr>
          <p:nvPr/>
        </p:nvSpPr>
        <p:spPr bwMode="auto">
          <a:xfrm>
            <a:off x="3352800" y="2743200"/>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ownership</a:t>
            </a:r>
          </a:p>
        </p:txBody>
      </p:sp>
      <p:sp>
        <p:nvSpPr>
          <p:cNvPr id="6" name="TextBox 5"/>
          <p:cNvSpPr txBox="1">
            <a:spLocks noChangeArrowheads="1"/>
          </p:cNvSpPr>
          <p:nvPr/>
        </p:nvSpPr>
        <p:spPr bwMode="auto">
          <a:xfrm>
            <a:off x="3657600" y="4038600"/>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environment</a:t>
            </a:r>
          </a:p>
        </p:txBody>
      </p:sp>
      <p:sp>
        <p:nvSpPr>
          <p:cNvPr id="8" name="TextBox 7"/>
          <p:cNvSpPr txBox="1">
            <a:spLocks noChangeArrowheads="1"/>
          </p:cNvSpPr>
          <p:nvPr/>
        </p:nvSpPr>
        <p:spPr bwMode="auto">
          <a:xfrm>
            <a:off x="2286000" y="5257800"/>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develop</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0"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2040456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8"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8243" name="Content Placeholder 2"/>
          <p:cNvSpPr>
            <a:spLocks noGrp="1"/>
          </p:cNvSpPr>
          <p:nvPr>
            <p:ph idx="1"/>
          </p:nvPr>
        </p:nvSpPr>
        <p:spPr/>
        <p:txBody>
          <a:bodyPr/>
          <a:lstStyle/>
          <a:p>
            <a:pPr algn="ctr">
              <a:buFontTx/>
              <a:buNone/>
            </a:pPr>
            <a:r>
              <a:rPr lang="en-US" sz="2400" b="1" smtClean="0">
                <a:solidFill>
                  <a:schemeClr val="bg1"/>
                </a:solidFill>
              </a:rPr>
              <a:t>Leaders Who Develop Leaders vs. Followers</a:t>
            </a:r>
            <a:endParaRPr lang="en-US" sz="2400" smtClean="0">
              <a:solidFill>
                <a:schemeClr val="bg1"/>
              </a:solidFill>
            </a:endParaRPr>
          </a:p>
          <a:p>
            <a:pPr>
              <a:buFontTx/>
              <a:buNone/>
            </a:pPr>
            <a:r>
              <a:rPr lang="en-US" sz="2400" smtClean="0">
                <a:solidFill>
                  <a:schemeClr val="bg1"/>
                </a:solidFill>
              </a:rPr>
              <a:t> </a:t>
            </a:r>
          </a:p>
          <a:p>
            <a:r>
              <a:rPr lang="en-US" sz="2000" smtClean="0">
                <a:solidFill>
                  <a:schemeClr val="bg1"/>
                </a:solidFill>
              </a:rPr>
              <a:t>Leaders who develop followers need to be ________.</a:t>
            </a:r>
          </a:p>
          <a:p>
            <a:r>
              <a:rPr lang="en-US" sz="2000" smtClean="0">
                <a:solidFill>
                  <a:schemeClr val="bg1"/>
                </a:solidFill>
              </a:rPr>
              <a:t>Leaders who develop leaders want to be __________.</a:t>
            </a:r>
          </a:p>
          <a:p>
            <a:pPr>
              <a:buFontTx/>
              <a:buNone/>
            </a:pPr>
            <a:endParaRPr lang="en-US" sz="2000" smtClean="0">
              <a:solidFill>
                <a:schemeClr val="bg1"/>
              </a:solidFill>
            </a:endParaRPr>
          </a:p>
          <a:p>
            <a:r>
              <a:rPr lang="en-US" sz="2000" smtClean="0">
                <a:solidFill>
                  <a:schemeClr val="bg1"/>
                </a:solidFill>
              </a:rPr>
              <a:t>Leaders who develop followers want to be __________.</a:t>
            </a:r>
          </a:p>
          <a:p>
            <a:r>
              <a:rPr lang="en-US" sz="2000" smtClean="0">
                <a:solidFill>
                  <a:schemeClr val="bg1"/>
                </a:solidFill>
              </a:rPr>
              <a:t>Leaders who develop leaders want to be ________.</a:t>
            </a:r>
          </a:p>
          <a:p>
            <a:endParaRPr lang="en-US" sz="2000" smtClean="0">
              <a:solidFill>
                <a:schemeClr val="bg1"/>
              </a:solidFill>
            </a:endParaRPr>
          </a:p>
          <a:p>
            <a:r>
              <a:rPr lang="en-US" sz="2000" smtClean="0">
                <a:solidFill>
                  <a:schemeClr val="bg1"/>
                </a:solidFill>
              </a:rPr>
              <a:t>Leaders who develop followers focus on the __________ of the people.</a:t>
            </a:r>
          </a:p>
          <a:p>
            <a:r>
              <a:rPr lang="en-US" sz="2000" smtClean="0">
                <a:solidFill>
                  <a:schemeClr val="bg1"/>
                </a:solidFill>
              </a:rPr>
              <a:t>Leaders who develop leaders focus on the ________ of the people.</a:t>
            </a:r>
          </a:p>
        </p:txBody>
      </p:sp>
      <p:sp>
        <p:nvSpPr>
          <p:cNvPr id="13824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4AF774A-AB42-4085-8733-9E42690611A2}" type="slidenum">
              <a:rPr lang="en-US" sz="1400" smtClean="0"/>
              <a:pPr/>
              <a:t>18</a:t>
            </a:fld>
            <a:endParaRPr lang="en-US" sz="1400" smtClean="0"/>
          </a:p>
        </p:txBody>
      </p:sp>
      <p:sp>
        <p:nvSpPr>
          <p:cNvPr id="5" name="TextBox 4"/>
          <p:cNvSpPr txBox="1">
            <a:spLocks noChangeArrowheads="1"/>
          </p:cNvSpPr>
          <p:nvPr/>
        </p:nvSpPr>
        <p:spPr bwMode="auto">
          <a:xfrm>
            <a:off x="5867400" y="2819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needed</a:t>
            </a:r>
          </a:p>
        </p:txBody>
      </p:sp>
      <p:sp>
        <p:nvSpPr>
          <p:cNvPr id="12" name="TextBox 11"/>
          <p:cNvSpPr txBox="1">
            <a:spLocks noChangeArrowheads="1"/>
          </p:cNvSpPr>
          <p:nvPr/>
        </p:nvSpPr>
        <p:spPr bwMode="auto">
          <a:xfrm>
            <a:off x="5638800" y="3200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succeeded</a:t>
            </a:r>
          </a:p>
        </p:txBody>
      </p:sp>
      <p:sp>
        <p:nvSpPr>
          <p:cNvPr id="13" name="TextBox 12"/>
          <p:cNvSpPr txBox="1">
            <a:spLocks noChangeArrowheads="1"/>
          </p:cNvSpPr>
          <p:nvPr/>
        </p:nvSpPr>
        <p:spPr bwMode="auto">
          <a:xfrm>
            <a:off x="5867400" y="3886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recognized</a:t>
            </a:r>
          </a:p>
        </p:txBody>
      </p:sp>
      <p:sp>
        <p:nvSpPr>
          <p:cNvPr id="14" name="TextBox 13"/>
          <p:cNvSpPr txBox="1">
            <a:spLocks noChangeArrowheads="1"/>
          </p:cNvSpPr>
          <p:nvPr/>
        </p:nvSpPr>
        <p:spPr bwMode="auto">
          <a:xfrm>
            <a:off x="5638800" y="4267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replaced</a:t>
            </a:r>
          </a:p>
        </p:txBody>
      </p:sp>
      <p:sp>
        <p:nvSpPr>
          <p:cNvPr id="15" name="TextBox 14"/>
          <p:cNvSpPr txBox="1">
            <a:spLocks noChangeArrowheads="1"/>
          </p:cNvSpPr>
          <p:nvPr/>
        </p:nvSpPr>
        <p:spPr bwMode="auto">
          <a:xfrm>
            <a:off x="6019800" y="5029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weaknesses</a:t>
            </a:r>
          </a:p>
        </p:txBody>
      </p:sp>
      <p:sp>
        <p:nvSpPr>
          <p:cNvPr id="16" name="TextBox 15"/>
          <p:cNvSpPr txBox="1">
            <a:spLocks noChangeArrowheads="1"/>
          </p:cNvSpPr>
          <p:nvPr/>
        </p:nvSpPr>
        <p:spPr bwMode="auto">
          <a:xfrm>
            <a:off x="5867400" y="5715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strengths</a:t>
            </a: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851489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additive="base">
                                        <p:cTn id="2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 calcmode="lin" valueType="num">
                                      <p:cBhvr additive="base">
                                        <p:cTn id="3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 calcmode="lin" valueType="num">
                                      <p:cBhvr additive="base">
                                        <p:cTn id="3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2" grpId="0" build="allAtOnce"/>
      <p:bldP spid="13" grpId="0" build="allAtOnce"/>
      <p:bldP spid="14" grpId="0" build="allAtOnce"/>
      <p:bldP spid="15" grpId="0" build="allAtOnce"/>
      <p:bldP spid="1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39267" name="Content Placeholder 2"/>
          <p:cNvSpPr>
            <a:spLocks noGrp="1"/>
          </p:cNvSpPr>
          <p:nvPr>
            <p:ph idx="1"/>
          </p:nvPr>
        </p:nvSpPr>
        <p:spPr/>
        <p:txBody>
          <a:bodyPr/>
          <a:lstStyle/>
          <a:p>
            <a:pPr algn="ctr">
              <a:buFontTx/>
              <a:buNone/>
            </a:pPr>
            <a:r>
              <a:rPr lang="en-US" sz="2400" b="1" smtClean="0">
                <a:solidFill>
                  <a:schemeClr val="bg1"/>
                </a:solidFill>
              </a:rPr>
              <a:t>Leaders Who Develop Leaders vs. Followers</a:t>
            </a:r>
            <a:endParaRPr lang="en-US" sz="2400" smtClean="0">
              <a:solidFill>
                <a:schemeClr val="bg1"/>
              </a:solidFill>
            </a:endParaRPr>
          </a:p>
          <a:p>
            <a:pPr>
              <a:buFontTx/>
              <a:buNone/>
            </a:pPr>
            <a:r>
              <a:rPr lang="en-US" sz="2400" smtClean="0">
                <a:solidFill>
                  <a:schemeClr val="bg1"/>
                </a:solidFill>
              </a:rPr>
              <a:t> </a:t>
            </a:r>
          </a:p>
          <a:p>
            <a:r>
              <a:rPr lang="en-US" sz="2000" smtClean="0">
                <a:solidFill>
                  <a:schemeClr val="bg1"/>
                </a:solidFill>
              </a:rPr>
              <a:t>Leaders who develop followers ________ position and power.</a:t>
            </a:r>
          </a:p>
          <a:p>
            <a:r>
              <a:rPr lang="en-US" sz="2000" smtClean="0">
                <a:solidFill>
                  <a:schemeClr val="bg1"/>
                </a:solidFill>
              </a:rPr>
              <a:t>Leaders who develop leaders _________ position and power.</a:t>
            </a:r>
          </a:p>
          <a:p>
            <a:pPr>
              <a:buFontTx/>
              <a:buNone/>
            </a:pPr>
            <a:endParaRPr lang="en-US" sz="2000" smtClean="0">
              <a:solidFill>
                <a:schemeClr val="bg1"/>
              </a:solidFill>
            </a:endParaRPr>
          </a:p>
          <a:p>
            <a:r>
              <a:rPr lang="en-US" sz="2000" smtClean="0">
                <a:solidFill>
                  <a:schemeClr val="bg1"/>
                </a:solidFill>
              </a:rPr>
              <a:t>Leaders who develop followers grow their ministry by __________ more followers.</a:t>
            </a:r>
          </a:p>
          <a:p>
            <a:r>
              <a:rPr lang="en-US" sz="2000" smtClean="0">
                <a:solidFill>
                  <a:schemeClr val="bg1"/>
                </a:solidFill>
              </a:rPr>
              <a:t>Leaders who develop leaders grow their ministry by ________ more leaders.</a:t>
            </a:r>
            <a:endParaRPr lang="en-US" sz="2400" smtClean="0">
              <a:solidFill>
                <a:schemeClr val="bg1"/>
              </a:solidFill>
            </a:endParaRPr>
          </a:p>
          <a:p>
            <a:pPr eaLnBrk="1" hangingPunct="1"/>
            <a:endParaRPr lang="en-US" sz="2400" smtClean="0">
              <a:solidFill>
                <a:schemeClr val="bg1"/>
              </a:solidFill>
            </a:endParaRPr>
          </a:p>
        </p:txBody>
      </p:sp>
      <p:sp>
        <p:nvSpPr>
          <p:cNvPr id="13926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E94E1A7-16DB-4295-8001-322A804AB1DC}" type="slidenum">
              <a:rPr lang="en-US" sz="1400" smtClean="0"/>
              <a:pPr/>
              <a:t>19</a:t>
            </a:fld>
            <a:endParaRPr lang="en-US" sz="1400" smtClean="0"/>
          </a:p>
        </p:txBody>
      </p:sp>
      <p:sp>
        <p:nvSpPr>
          <p:cNvPr id="5" name="TextBox 4"/>
          <p:cNvSpPr txBox="1">
            <a:spLocks noChangeArrowheads="1"/>
          </p:cNvSpPr>
          <p:nvPr/>
        </p:nvSpPr>
        <p:spPr bwMode="auto">
          <a:xfrm>
            <a:off x="4648200" y="2819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hold onto</a:t>
            </a:r>
          </a:p>
        </p:txBody>
      </p:sp>
      <p:sp>
        <p:nvSpPr>
          <p:cNvPr id="12" name="TextBox 11"/>
          <p:cNvSpPr txBox="1">
            <a:spLocks noChangeArrowheads="1"/>
          </p:cNvSpPr>
          <p:nvPr/>
        </p:nvSpPr>
        <p:spPr bwMode="auto">
          <a:xfrm>
            <a:off x="4419600" y="3200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give away</a:t>
            </a:r>
          </a:p>
        </p:txBody>
      </p:sp>
      <p:sp>
        <p:nvSpPr>
          <p:cNvPr id="13" name="TextBox 12"/>
          <p:cNvSpPr txBox="1">
            <a:spLocks noChangeArrowheads="1"/>
          </p:cNvSpPr>
          <p:nvPr/>
        </p:nvSpPr>
        <p:spPr bwMode="auto">
          <a:xfrm>
            <a:off x="1066800" y="4191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attracting</a:t>
            </a:r>
          </a:p>
        </p:txBody>
      </p:sp>
      <p:sp>
        <p:nvSpPr>
          <p:cNvPr id="14" name="TextBox 13"/>
          <p:cNvSpPr txBox="1">
            <a:spLocks noChangeArrowheads="1"/>
          </p:cNvSpPr>
          <p:nvPr/>
        </p:nvSpPr>
        <p:spPr bwMode="auto">
          <a:xfrm>
            <a:off x="6934200" y="4572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training</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0"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708959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additive="base">
                                        <p:cTn id="2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2" grpId="0" build="allAtOnce"/>
      <p:bldP spid="13" grpId="0" build="allAtOnce"/>
      <p:bldP spid="1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itle 7"/>
          <p:cNvSpPr>
            <a:spLocks noGrp="1"/>
          </p:cNvSpPr>
          <p:nvPr>
            <p:ph type="title"/>
          </p:nvPr>
        </p:nvSpPr>
        <p:spPr/>
        <p:txBody>
          <a:bodyPr/>
          <a:lstStyle/>
          <a:p>
            <a:r>
              <a:rPr lang="en-US" sz="3200" dirty="0" smtClean="0">
                <a:solidFill>
                  <a:srgbClr val="FFFFCC"/>
                </a:solidFill>
              </a:rPr>
              <a:t>Principles of Leadership/Five Levels</a:t>
            </a:r>
            <a:r>
              <a:rPr lang="en-US" dirty="0" smtClean="0">
                <a:solidFill>
                  <a:srgbClr val="FFFFCC"/>
                </a:solidFill>
              </a:rPr>
              <a:t/>
            </a:r>
            <a:br>
              <a:rPr lang="en-US" dirty="0" smtClean="0">
                <a:solidFill>
                  <a:srgbClr val="FFFFCC"/>
                </a:solidFill>
              </a:rPr>
            </a:br>
            <a:r>
              <a:rPr lang="en-US" sz="2000" dirty="0" smtClean="0">
                <a:solidFill>
                  <a:srgbClr val="FFFFCC"/>
                </a:solidFill>
              </a:rPr>
              <a:t>From the Book of Nehemiah</a:t>
            </a:r>
            <a:endParaRPr lang="en-US" sz="3600" dirty="0" smtClean="0">
              <a:solidFill>
                <a:srgbClr val="FFFFCC"/>
              </a:solidFill>
            </a:endParaRPr>
          </a:p>
        </p:txBody>
      </p:sp>
      <p:sp>
        <p:nvSpPr>
          <p:cNvPr id="121860" name="Content Placeholder 8"/>
          <p:cNvSpPr>
            <a:spLocks noGrp="1"/>
          </p:cNvSpPr>
          <p:nvPr>
            <p:ph idx="1"/>
          </p:nvPr>
        </p:nvSpPr>
        <p:spPr>
          <a:xfrm>
            <a:off x="685800" y="2209800"/>
            <a:ext cx="7772400" cy="3886200"/>
          </a:xfrm>
        </p:spPr>
        <p:txBody>
          <a:bodyPr/>
          <a:lstStyle/>
          <a:p>
            <a:endParaRPr lang="en-US"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4241138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40291" name="Content Placeholder 2"/>
          <p:cNvSpPr>
            <a:spLocks noGrp="1"/>
          </p:cNvSpPr>
          <p:nvPr>
            <p:ph idx="1"/>
          </p:nvPr>
        </p:nvSpPr>
        <p:spPr/>
        <p:txBody>
          <a:bodyPr/>
          <a:lstStyle/>
          <a:p>
            <a:pPr algn="ctr">
              <a:buFontTx/>
              <a:buNone/>
            </a:pPr>
            <a:r>
              <a:rPr lang="en-US" sz="2400" b="1" smtClean="0">
                <a:solidFill>
                  <a:schemeClr val="bg1"/>
                </a:solidFill>
              </a:rPr>
              <a:t>Leaders Who Develop Leaders vs. Followers</a:t>
            </a:r>
            <a:endParaRPr lang="en-US" sz="2400" smtClean="0">
              <a:solidFill>
                <a:schemeClr val="bg1"/>
              </a:solidFill>
            </a:endParaRPr>
          </a:p>
          <a:p>
            <a:pPr>
              <a:buFontTx/>
              <a:buNone/>
            </a:pPr>
            <a:r>
              <a:rPr lang="en-US" sz="2400" smtClean="0">
                <a:solidFill>
                  <a:schemeClr val="bg1"/>
                </a:solidFill>
              </a:rPr>
              <a:t> </a:t>
            </a:r>
          </a:p>
          <a:p>
            <a:r>
              <a:rPr lang="en-US" sz="2000" smtClean="0">
                <a:solidFill>
                  <a:schemeClr val="bg1"/>
                </a:solidFill>
              </a:rPr>
              <a:t>Leaders who develop followers grow through _______.</a:t>
            </a:r>
          </a:p>
          <a:p>
            <a:r>
              <a:rPr lang="en-US" sz="2000" smtClean="0">
                <a:solidFill>
                  <a:schemeClr val="bg1"/>
                </a:solidFill>
              </a:rPr>
              <a:t> Leaders who develop leaders grow through _______________.</a:t>
            </a:r>
          </a:p>
          <a:p>
            <a:endParaRPr lang="en-US" sz="2000" smtClean="0">
              <a:solidFill>
                <a:schemeClr val="bg1"/>
              </a:solidFill>
            </a:endParaRPr>
          </a:p>
          <a:p>
            <a:r>
              <a:rPr lang="en-US" sz="2000" smtClean="0">
                <a:solidFill>
                  <a:schemeClr val="bg1"/>
                </a:solidFill>
              </a:rPr>
              <a:t>Leaders who develop followers grow ________. </a:t>
            </a:r>
          </a:p>
          <a:p>
            <a:r>
              <a:rPr lang="en-US" sz="2000" smtClean="0">
                <a:solidFill>
                  <a:schemeClr val="bg1"/>
                </a:solidFill>
              </a:rPr>
              <a:t>Leaders who develop leaders grow ________.</a:t>
            </a:r>
          </a:p>
          <a:p>
            <a:endParaRPr lang="en-US" sz="2000" smtClean="0">
              <a:solidFill>
                <a:schemeClr val="bg1"/>
              </a:solidFill>
            </a:endParaRPr>
          </a:p>
          <a:p>
            <a:r>
              <a:rPr lang="en-US" sz="2000" smtClean="0">
                <a:solidFill>
                  <a:schemeClr val="bg1"/>
                </a:solidFill>
              </a:rPr>
              <a:t>“Outside in” growth feeds off of _________.</a:t>
            </a:r>
          </a:p>
          <a:p>
            <a:r>
              <a:rPr lang="en-US" sz="2000" smtClean="0">
                <a:solidFill>
                  <a:schemeClr val="bg1"/>
                </a:solidFill>
              </a:rPr>
              <a:t>“Inside out” growth feeds off of ___________.</a:t>
            </a:r>
          </a:p>
        </p:txBody>
      </p:sp>
      <p:sp>
        <p:nvSpPr>
          <p:cNvPr id="14029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1E79636-600A-42CE-844D-1453E94C9F1A}" type="slidenum">
              <a:rPr lang="en-US" sz="1400" smtClean="0"/>
              <a:pPr/>
              <a:t>20</a:t>
            </a:fld>
            <a:endParaRPr lang="en-US" sz="1400" smtClean="0"/>
          </a:p>
        </p:txBody>
      </p:sp>
      <p:sp>
        <p:nvSpPr>
          <p:cNvPr id="5" name="TextBox 4"/>
          <p:cNvSpPr txBox="1">
            <a:spLocks noChangeArrowheads="1"/>
          </p:cNvSpPr>
          <p:nvPr/>
        </p:nvSpPr>
        <p:spPr bwMode="auto">
          <a:xfrm>
            <a:off x="6172200" y="2819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events</a:t>
            </a:r>
          </a:p>
        </p:txBody>
      </p:sp>
      <p:sp>
        <p:nvSpPr>
          <p:cNvPr id="12" name="TextBox 11"/>
          <p:cNvSpPr txBox="1">
            <a:spLocks noChangeArrowheads="1"/>
          </p:cNvSpPr>
          <p:nvPr/>
        </p:nvSpPr>
        <p:spPr bwMode="auto">
          <a:xfrm>
            <a:off x="6019800" y="3200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developing people</a:t>
            </a:r>
          </a:p>
        </p:txBody>
      </p:sp>
      <p:sp>
        <p:nvSpPr>
          <p:cNvPr id="13" name="TextBox 12"/>
          <p:cNvSpPr txBox="1">
            <a:spLocks noChangeArrowheads="1"/>
          </p:cNvSpPr>
          <p:nvPr/>
        </p:nvSpPr>
        <p:spPr bwMode="auto">
          <a:xfrm>
            <a:off x="5181600" y="3886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outside in</a:t>
            </a:r>
          </a:p>
        </p:txBody>
      </p:sp>
      <p:sp>
        <p:nvSpPr>
          <p:cNvPr id="14" name="TextBox 13"/>
          <p:cNvSpPr txBox="1">
            <a:spLocks noChangeArrowheads="1"/>
          </p:cNvSpPr>
          <p:nvPr/>
        </p:nvSpPr>
        <p:spPr bwMode="auto">
          <a:xfrm>
            <a:off x="5029200" y="4267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inside out</a:t>
            </a:r>
          </a:p>
        </p:txBody>
      </p:sp>
      <p:sp>
        <p:nvSpPr>
          <p:cNvPr id="9" name="TextBox 8"/>
          <p:cNvSpPr txBox="1">
            <a:spLocks noChangeArrowheads="1"/>
          </p:cNvSpPr>
          <p:nvPr/>
        </p:nvSpPr>
        <p:spPr bwMode="auto">
          <a:xfrm>
            <a:off x="4572000" y="5029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charisma</a:t>
            </a:r>
          </a:p>
        </p:txBody>
      </p:sp>
      <p:sp>
        <p:nvSpPr>
          <p:cNvPr id="10" name="TextBox 9"/>
          <p:cNvSpPr txBox="1">
            <a:spLocks noChangeArrowheads="1"/>
          </p:cNvSpPr>
          <p:nvPr/>
        </p:nvSpPr>
        <p:spPr bwMode="auto">
          <a:xfrm>
            <a:off x="4572000" y="5410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commitment</a:t>
            </a: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335905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additive="base">
                                        <p:cTn id="2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2" grpId="0" build="allAtOnce"/>
      <p:bldP spid="13" grpId="0" build="allAtOnce"/>
      <p:bldP spid="14" grpId="0" build="allAtOnce"/>
      <p:bldP spid="9" grpId="0" build="allAtOnce"/>
      <p:bldP spid="10"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41315" name="Content Placeholder 2"/>
          <p:cNvSpPr>
            <a:spLocks noGrp="1"/>
          </p:cNvSpPr>
          <p:nvPr>
            <p:ph idx="1"/>
          </p:nvPr>
        </p:nvSpPr>
        <p:spPr/>
        <p:txBody>
          <a:bodyPr/>
          <a:lstStyle/>
          <a:p>
            <a:pPr algn="ctr">
              <a:buFontTx/>
              <a:buNone/>
            </a:pPr>
            <a:r>
              <a:rPr lang="en-US" sz="2400" b="1" smtClean="0">
                <a:solidFill>
                  <a:schemeClr val="bg1"/>
                </a:solidFill>
              </a:rPr>
              <a:t>Leaders Who Develop Leaders vs. Followers</a:t>
            </a:r>
            <a:endParaRPr lang="en-US" sz="2400" smtClean="0">
              <a:solidFill>
                <a:schemeClr val="bg1"/>
              </a:solidFill>
            </a:endParaRPr>
          </a:p>
          <a:p>
            <a:pPr>
              <a:buFontTx/>
              <a:buNone/>
            </a:pPr>
            <a:r>
              <a:rPr lang="en-US" sz="2400" smtClean="0">
                <a:solidFill>
                  <a:schemeClr val="bg1"/>
                </a:solidFill>
              </a:rPr>
              <a:t> </a:t>
            </a:r>
          </a:p>
          <a:p>
            <a:r>
              <a:rPr lang="en-US" sz="2000" smtClean="0">
                <a:solidFill>
                  <a:schemeClr val="bg1"/>
                </a:solidFill>
              </a:rPr>
              <a:t>If you develop followers, you ____.</a:t>
            </a:r>
          </a:p>
          <a:p>
            <a:r>
              <a:rPr lang="en-US" sz="2000" smtClean="0">
                <a:solidFill>
                  <a:schemeClr val="bg1"/>
                </a:solidFill>
              </a:rPr>
              <a:t>If you develop leaders, you _______.</a:t>
            </a:r>
          </a:p>
          <a:p>
            <a:pPr>
              <a:buFontTx/>
              <a:buNone/>
            </a:pPr>
            <a:endParaRPr lang="en-US" sz="2000" smtClean="0">
              <a:solidFill>
                <a:schemeClr val="bg1"/>
              </a:solidFill>
            </a:endParaRPr>
          </a:p>
          <a:p>
            <a:r>
              <a:rPr lang="en-US" sz="2000" smtClean="0">
                <a:solidFill>
                  <a:schemeClr val="bg1"/>
                </a:solidFill>
              </a:rPr>
              <a:t>Leaders who develop followers impact only the people they __________.</a:t>
            </a:r>
          </a:p>
          <a:p>
            <a:r>
              <a:rPr lang="en-US" sz="2000" smtClean="0">
                <a:solidFill>
                  <a:schemeClr val="bg1"/>
                </a:solidFill>
              </a:rPr>
              <a:t>Leaders who develop leaders impact people _______ themselves.</a:t>
            </a:r>
            <a:endParaRPr lang="en-US" sz="2400" smtClean="0">
              <a:solidFill>
                <a:schemeClr val="bg1"/>
              </a:solidFill>
            </a:endParaRPr>
          </a:p>
          <a:p>
            <a:pPr eaLnBrk="1" hangingPunct="1"/>
            <a:endParaRPr lang="en-US" sz="2400" smtClean="0">
              <a:solidFill>
                <a:schemeClr val="bg1"/>
              </a:solidFill>
            </a:endParaRPr>
          </a:p>
        </p:txBody>
      </p:sp>
      <p:sp>
        <p:nvSpPr>
          <p:cNvPr id="14131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5DEF46A-2389-4746-9FA1-9EF94E989656}" type="slidenum">
              <a:rPr lang="en-US" sz="1400" smtClean="0"/>
              <a:pPr/>
              <a:t>21</a:t>
            </a:fld>
            <a:endParaRPr lang="en-US" sz="1400" smtClean="0"/>
          </a:p>
        </p:txBody>
      </p:sp>
      <p:sp>
        <p:nvSpPr>
          <p:cNvPr id="5" name="TextBox 4"/>
          <p:cNvSpPr txBox="1">
            <a:spLocks noChangeArrowheads="1"/>
          </p:cNvSpPr>
          <p:nvPr/>
        </p:nvSpPr>
        <p:spPr bwMode="auto">
          <a:xfrm>
            <a:off x="4343400" y="2819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add</a:t>
            </a:r>
          </a:p>
        </p:txBody>
      </p:sp>
      <p:sp>
        <p:nvSpPr>
          <p:cNvPr id="12" name="TextBox 11"/>
          <p:cNvSpPr txBox="1">
            <a:spLocks noChangeArrowheads="1"/>
          </p:cNvSpPr>
          <p:nvPr/>
        </p:nvSpPr>
        <p:spPr bwMode="auto">
          <a:xfrm>
            <a:off x="4191000" y="32004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multiply</a:t>
            </a:r>
          </a:p>
        </p:txBody>
      </p:sp>
      <p:sp>
        <p:nvSpPr>
          <p:cNvPr id="13" name="TextBox 12"/>
          <p:cNvSpPr txBox="1">
            <a:spLocks noChangeArrowheads="1"/>
          </p:cNvSpPr>
          <p:nvPr/>
        </p:nvSpPr>
        <p:spPr bwMode="auto">
          <a:xfrm>
            <a:off x="1143000" y="4191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touch</a:t>
            </a:r>
          </a:p>
        </p:txBody>
      </p:sp>
      <p:sp>
        <p:nvSpPr>
          <p:cNvPr id="14" name="TextBox 13"/>
          <p:cNvSpPr txBox="1">
            <a:spLocks noChangeArrowheads="1"/>
          </p:cNvSpPr>
          <p:nvPr/>
        </p:nvSpPr>
        <p:spPr bwMode="auto">
          <a:xfrm>
            <a:off x="6096000" y="45720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beyond</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0"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1795133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additive="base">
                                        <p:cTn id="2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2" grpId="0" build="allAtOnce"/>
      <p:bldP spid="13" grpId="0" build="allAtOnce"/>
      <p:bldP spid="14"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42339" name="Content Placeholder 2"/>
          <p:cNvSpPr>
            <a:spLocks noGrp="1"/>
          </p:cNvSpPr>
          <p:nvPr>
            <p:ph idx="1"/>
          </p:nvPr>
        </p:nvSpPr>
        <p:spPr/>
        <p:txBody>
          <a:bodyPr/>
          <a:lstStyle/>
          <a:p>
            <a:pPr algn="ctr" eaLnBrk="1" hangingPunct="1">
              <a:buFontTx/>
              <a:buNone/>
            </a:pPr>
            <a:r>
              <a:rPr lang="en-US" sz="2400" smtClean="0">
                <a:solidFill>
                  <a:schemeClr val="bg1"/>
                </a:solidFill>
              </a:rPr>
              <a:t>Reflect and Respond</a:t>
            </a:r>
          </a:p>
          <a:p>
            <a:pPr algn="ctr" eaLnBrk="1" hangingPunct="1">
              <a:buFontTx/>
              <a:buNone/>
            </a:pPr>
            <a:endParaRPr lang="en-US" sz="2400" smtClean="0">
              <a:solidFill>
                <a:schemeClr val="bg1"/>
              </a:solidFill>
            </a:endParaRPr>
          </a:p>
          <a:p>
            <a:pPr eaLnBrk="1" hangingPunct="1">
              <a:buFontTx/>
              <a:buNone/>
            </a:pPr>
            <a:r>
              <a:rPr lang="en-US" sz="2400" i="1" smtClean="0">
                <a:solidFill>
                  <a:schemeClr val="bg1"/>
                </a:solidFill>
              </a:rPr>
              <a:t>What are some specific steps you can take this week to begin to apply in your own life the principles of leadership taught in this course?</a:t>
            </a:r>
          </a:p>
          <a:p>
            <a:pPr eaLnBrk="1" hangingPunct="1">
              <a:buFontTx/>
              <a:buNone/>
            </a:pPr>
            <a:endParaRPr lang="en-US" sz="2400" i="1" smtClean="0">
              <a:solidFill>
                <a:schemeClr val="bg1"/>
              </a:solidFill>
            </a:endParaRPr>
          </a:p>
        </p:txBody>
      </p:sp>
      <p:sp>
        <p:nvSpPr>
          <p:cNvPr id="1423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0A6D461-16F8-4374-91FF-2698D9A9D631}" type="slidenum">
              <a:rPr lang="en-US" sz="1400" smtClean="0"/>
              <a:pPr/>
              <a:t>22</a:t>
            </a:fld>
            <a:endParaRPr lang="en-US" sz="1400" smtClean="0"/>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3119429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7"/>
          <p:cNvSpPr>
            <a:spLocks noGrp="1"/>
          </p:cNvSpPr>
          <p:nvPr>
            <p:ph type="title"/>
          </p:nvPr>
        </p:nvSpPr>
        <p:spPr/>
        <p:txBody>
          <a:bodyPr/>
          <a:lstStyle/>
          <a:p>
            <a:r>
              <a:rPr lang="en-US" sz="3200" smtClean="0">
                <a:solidFill>
                  <a:srgbClr val="FFFFCC"/>
                </a:solidFill>
              </a:rPr>
              <a:t>Principles of Leadership/Five Levels</a:t>
            </a:r>
            <a:r>
              <a:rPr lang="en-US" smtClean="0">
                <a:solidFill>
                  <a:srgbClr val="FFFFCC"/>
                </a:solidFill>
              </a:rPr>
              <a:t/>
            </a:r>
            <a:br>
              <a:rPr lang="en-US" smtClean="0">
                <a:solidFill>
                  <a:srgbClr val="FFFFCC"/>
                </a:solidFill>
              </a:rPr>
            </a:br>
            <a:r>
              <a:rPr lang="en-US" sz="2000" smtClean="0">
                <a:solidFill>
                  <a:srgbClr val="FFFFCC"/>
                </a:solidFill>
              </a:rPr>
              <a:t>From the Book of Nehemiah</a:t>
            </a:r>
            <a:endParaRPr lang="en-US" sz="3600" smtClean="0">
              <a:solidFill>
                <a:srgbClr val="FFFFCC"/>
              </a:solidFill>
            </a:endParaRPr>
          </a:p>
        </p:txBody>
      </p:sp>
      <p:sp>
        <p:nvSpPr>
          <p:cNvPr id="143364" name="Content Placeholder 8"/>
          <p:cNvSpPr>
            <a:spLocks noGrp="1"/>
          </p:cNvSpPr>
          <p:nvPr>
            <p:ph idx="1"/>
          </p:nvPr>
        </p:nvSpPr>
        <p:spPr>
          <a:xfrm>
            <a:off x="685800" y="2209800"/>
            <a:ext cx="7772400" cy="3886200"/>
          </a:xfrm>
        </p:spPr>
        <p:txBody>
          <a:bodyPr/>
          <a:lstStyle/>
          <a:p>
            <a:pPr algn="ctr">
              <a:buFontTx/>
              <a:buNone/>
            </a:pPr>
            <a:endParaRPr lang="en-US" sz="1800" smtClean="0">
              <a:solidFill>
                <a:srgbClr val="FFFF99"/>
              </a:solidFill>
            </a:endParaRPr>
          </a:p>
          <a:p>
            <a:pPr algn="ctr">
              <a:buFontTx/>
              <a:buNone/>
            </a:pPr>
            <a:endParaRPr lang="en-US" sz="1800" smtClean="0">
              <a:solidFill>
                <a:srgbClr val="FFFF99"/>
              </a:solidFill>
            </a:endParaRPr>
          </a:p>
          <a:p>
            <a:pPr algn="ctr">
              <a:buFontTx/>
              <a:buNone/>
            </a:pPr>
            <a:r>
              <a:rPr lang="en-US" sz="1800" smtClean="0">
                <a:solidFill>
                  <a:srgbClr val="FFFF99"/>
                </a:solidFill>
              </a:rPr>
              <a:t>Next Session: The Art of the Basin and the Towel</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192566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2883" name="Content Placeholder 2"/>
          <p:cNvSpPr>
            <a:spLocks noGrp="1"/>
          </p:cNvSpPr>
          <p:nvPr>
            <p:ph idx="1"/>
          </p:nvPr>
        </p:nvSpPr>
        <p:spPr/>
        <p:txBody>
          <a:bodyPr/>
          <a:lstStyle/>
          <a:p>
            <a:pPr eaLnBrk="1" hangingPunct="1"/>
            <a:r>
              <a:rPr lang="en-US" sz="2400" smtClean="0">
                <a:solidFill>
                  <a:schemeClr val="bg1"/>
                </a:solidFill>
              </a:rPr>
              <a:t>You are a leader.  This means the primary responsibility (under God) for the TC Program rests with you.  </a:t>
            </a:r>
          </a:p>
          <a:p>
            <a:pPr eaLnBrk="1" hangingPunct="1"/>
            <a:r>
              <a:rPr lang="en-US" sz="2400" smtClean="0">
                <a:solidFill>
                  <a:schemeClr val="bg1"/>
                </a:solidFill>
              </a:rPr>
              <a:t>So often, we make the mistake of thinking that the more spiritual we are, the more we will be able to lead our church to growth. This is not true.  </a:t>
            </a:r>
          </a:p>
          <a:p>
            <a:pPr eaLnBrk="1" hangingPunct="1"/>
            <a:r>
              <a:rPr lang="en-US" sz="2400" smtClean="0">
                <a:solidFill>
                  <a:schemeClr val="bg1"/>
                </a:solidFill>
              </a:rPr>
              <a:t>Some of the most mature, deeply spiritual Christians I know – are not the best leaders.  No doubt, we want to be both:  spiritually mature and effective leaders.</a:t>
            </a:r>
          </a:p>
          <a:p>
            <a:pPr eaLnBrk="1" hangingPunct="1"/>
            <a:endParaRPr lang="en-US" sz="24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639688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3907" name="Content Placeholder 2"/>
          <p:cNvSpPr>
            <a:spLocks noGrp="1"/>
          </p:cNvSpPr>
          <p:nvPr>
            <p:ph idx="1"/>
          </p:nvPr>
        </p:nvSpPr>
        <p:spPr/>
        <p:txBody>
          <a:bodyPr/>
          <a:lstStyle/>
          <a:p>
            <a:pPr algn="ctr" eaLnBrk="1" hangingPunct="1">
              <a:buFontTx/>
              <a:buNone/>
            </a:pPr>
            <a:r>
              <a:rPr lang="en-US" sz="2400" smtClean="0">
                <a:solidFill>
                  <a:schemeClr val="bg1"/>
                </a:solidFill>
              </a:rPr>
              <a:t>Principles for Leadership from Nehemiah</a:t>
            </a:r>
          </a:p>
          <a:p>
            <a:pPr algn="ctr" eaLnBrk="1" hangingPunct="1">
              <a:buFontTx/>
              <a:buNone/>
            </a:pPr>
            <a:endParaRPr lang="en-US" sz="2400" smtClean="0">
              <a:solidFill>
                <a:schemeClr val="bg1"/>
              </a:solidFill>
            </a:endParaRPr>
          </a:p>
          <a:p>
            <a:r>
              <a:rPr lang="en-US" sz="2000" smtClean="0">
                <a:solidFill>
                  <a:schemeClr val="bg1"/>
                </a:solidFill>
              </a:rPr>
              <a:t>The following list contains principles for leadership from Nehemiah.  In this world of constant change, these principles are time-tested, proven, and universal.  Let’s begin our journey into leadership training with this simple, but profound list of truths on leadership.  </a:t>
            </a:r>
          </a:p>
          <a:p>
            <a:endParaRPr lang="en-US" sz="2400" smtClean="0">
              <a:solidFill>
                <a:schemeClr val="bg1"/>
              </a:solidFill>
            </a:endParaRPr>
          </a:p>
          <a:p>
            <a:pPr>
              <a:buFontTx/>
              <a:buNone/>
            </a:pPr>
            <a:r>
              <a:rPr lang="en-US" sz="2400" b="1" smtClean="0">
                <a:solidFill>
                  <a:schemeClr val="bg1"/>
                </a:solidFill>
              </a:rPr>
              <a:t>Leadership is _________.</a:t>
            </a:r>
            <a:endParaRPr lang="en-US" sz="2400" smtClean="0">
              <a:solidFill>
                <a:schemeClr val="bg1"/>
              </a:solidFill>
            </a:endParaRPr>
          </a:p>
          <a:p>
            <a:pPr>
              <a:buFontTx/>
              <a:buNone/>
            </a:pPr>
            <a:r>
              <a:rPr lang="en-US" sz="2400" smtClean="0">
                <a:solidFill>
                  <a:schemeClr val="bg1"/>
                </a:solidFill>
              </a:rPr>
              <a:t>Nehemiah 2:5-8, 16-18 / Acts 27</a:t>
            </a:r>
          </a:p>
          <a:p>
            <a:pPr algn="ctr" eaLnBrk="1" hangingPunct="1">
              <a:buFontTx/>
              <a:buNone/>
            </a:pPr>
            <a:endParaRPr lang="en-US" sz="2400" smtClean="0">
              <a:solidFill>
                <a:schemeClr val="bg1"/>
              </a:solidFill>
            </a:endParaRPr>
          </a:p>
        </p:txBody>
      </p:sp>
      <p:sp>
        <p:nvSpPr>
          <p:cNvPr id="5" name="TextBox 4"/>
          <p:cNvSpPr txBox="1">
            <a:spLocks noChangeArrowheads="1"/>
          </p:cNvSpPr>
          <p:nvPr/>
        </p:nvSpPr>
        <p:spPr bwMode="auto">
          <a:xfrm>
            <a:off x="2819400" y="4876800"/>
            <a:ext cx="1419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influence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1600844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4931" name="Content Placeholder 2"/>
          <p:cNvSpPr>
            <a:spLocks noGrp="1"/>
          </p:cNvSpPr>
          <p:nvPr>
            <p:ph idx="1"/>
          </p:nvPr>
        </p:nvSpPr>
        <p:spPr>
          <a:xfrm>
            <a:off x="457200" y="1981200"/>
            <a:ext cx="8001000" cy="4114800"/>
          </a:xfrm>
        </p:spPr>
        <p:txBody>
          <a:bodyPr/>
          <a:lstStyle/>
          <a:p>
            <a:pPr algn="ctr" eaLnBrk="1" hangingPunct="1">
              <a:buFontTx/>
              <a:buNone/>
            </a:pPr>
            <a:r>
              <a:rPr lang="en-US" sz="2400" smtClean="0">
                <a:solidFill>
                  <a:schemeClr val="bg1"/>
                </a:solidFill>
              </a:rPr>
              <a:t>Principles for Leadership from Nehemiah</a:t>
            </a:r>
          </a:p>
          <a:p>
            <a:pPr algn="ctr" eaLnBrk="1" hangingPunct="1">
              <a:buFontTx/>
              <a:buNone/>
            </a:pPr>
            <a:endParaRPr lang="en-US" sz="2400" smtClean="0">
              <a:solidFill>
                <a:schemeClr val="bg1"/>
              </a:solidFill>
            </a:endParaRPr>
          </a:p>
          <a:p>
            <a:pPr>
              <a:buFontTx/>
              <a:buNone/>
            </a:pPr>
            <a:r>
              <a:rPr lang="en-US" sz="2000" b="1" smtClean="0">
                <a:solidFill>
                  <a:schemeClr val="bg1"/>
                </a:solidFill>
              </a:rPr>
              <a:t>Everything rises and falls on ________________.</a:t>
            </a:r>
            <a:endParaRPr lang="en-US" sz="2000" smtClean="0">
              <a:solidFill>
                <a:schemeClr val="bg1"/>
              </a:solidFill>
            </a:endParaRPr>
          </a:p>
          <a:p>
            <a:pPr>
              <a:buFontTx/>
              <a:buNone/>
            </a:pPr>
            <a:r>
              <a:rPr lang="en-US" sz="2000" smtClean="0">
                <a:solidFill>
                  <a:schemeClr val="bg1"/>
                </a:solidFill>
              </a:rPr>
              <a:t>Nehemiah 4:9-15 / 2 Samuel 24: 10-17</a:t>
            </a:r>
          </a:p>
          <a:p>
            <a:pPr>
              <a:buFontTx/>
              <a:buNone/>
            </a:pPr>
            <a:endParaRPr lang="en-US" sz="2000" smtClean="0">
              <a:solidFill>
                <a:schemeClr val="bg1"/>
              </a:solidFill>
            </a:endParaRPr>
          </a:p>
          <a:p>
            <a:pPr>
              <a:buFontTx/>
              <a:buNone/>
            </a:pPr>
            <a:r>
              <a:rPr lang="en-US" sz="2000" b="1" smtClean="0">
                <a:solidFill>
                  <a:schemeClr val="bg1"/>
                </a:solidFill>
              </a:rPr>
              <a:t>Leadership takes __</a:t>
            </a:r>
            <a:r>
              <a:rPr lang="en-US" sz="2000" b="1" u="sng" smtClean="0">
                <a:solidFill>
                  <a:schemeClr val="bg1"/>
                </a:solidFill>
              </a:rPr>
              <a:t>___________ </a:t>
            </a:r>
            <a:r>
              <a:rPr lang="en-US" sz="2000" b="1" smtClean="0">
                <a:solidFill>
                  <a:schemeClr val="bg1"/>
                </a:solidFill>
              </a:rPr>
              <a:t>for every area of the task.</a:t>
            </a:r>
            <a:endParaRPr lang="en-US" sz="2000" smtClean="0">
              <a:solidFill>
                <a:schemeClr val="bg1"/>
              </a:solidFill>
            </a:endParaRPr>
          </a:p>
          <a:p>
            <a:pPr>
              <a:buFontTx/>
              <a:buNone/>
            </a:pPr>
            <a:r>
              <a:rPr lang="en-US" sz="2000" smtClean="0">
                <a:solidFill>
                  <a:schemeClr val="bg1"/>
                </a:solidFill>
              </a:rPr>
              <a:t>Nehemiah 6: 1-14 / 2 Corinthians 11:24-28</a:t>
            </a:r>
          </a:p>
          <a:p>
            <a:pPr>
              <a:buFontTx/>
              <a:buNone/>
            </a:pPr>
            <a:endParaRPr lang="en-US" sz="2000" smtClean="0">
              <a:solidFill>
                <a:schemeClr val="bg1"/>
              </a:solidFill>
            </a:endParaRPr>
          </a:p>
          <a:p>
            <a:pPr>
              <a:buFontTx/>
              <a:buNone/>
            </a:pPr>
            <a:r>
              <a:rPr lang="en-US" sz="2000" b="1" smtClean="0">
                <a:solidFill>
                  <a:schemeClr val="bg1"/>
                </a:solidFill>
              </a:rPr>
              <a:t>The most important ingredient to good leadership is__________.</a:t>
            </a:r>
            <a:endParaRPr lang="en-US" sz="2000" smtClean="0">
              <a:solidFill>
                <a:schemeClr val="bg1"/>
              </a:solidFill>
            </a:endParaRPr>
          </a:p>
          <a:p>
            <a:pPr>
              <a:buFontTx/>
              <a:buNone/>
            </a:pPr>
            <a:r>
              <a:rPr lang="en-US" sz="2000" smtClean="0">
                <a:solidFill>
                  <a:schemeClr val="bg1"/>
                </a:solidFill>
              </a:rPr>
              <a:t>Nehemiah 5:14-19 / 1 Corinthians 11:1-2</a:t>
            </a:r>
          </a:p>
        </p:txBody>
      </p:sp>
      <p:sp>
        <p:nvSpPr>
          <p:cNvPr id="5" name="TextBox 4"/>
          <p:cNvSpPr txBox="1">
            <a:spLocks noChangeArrowheads="1"/>
          </p:cNvSpPr>
          <p:nvPr/>
        </p:nvSpPr>
        <p:spPr bwMode="auto">
          <a:xfrm>
            <a:off x="4267200" y="2743200"/>
            <a:ext cx="160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leadership</a:t>
            </a:r>
          </a:p>
        </p:txBody>
      </p:sp>
      <p:sp>
        <p:nvSpPr>
          <p:cNvPr id="6" name="TextBox 5"/>
          <p:cNvSpPr txBox="1">
            <a:spLocks noChangeArrowheads="1"/>
          </p:cNvSpPr>
          <p:nvPr/>
        </p:nvSpPr>
        <p:spPr bwMode="auto">
          <a:xfrm>
            <a:off x="2667000" y="3886200"/>
            <a:ext cx="1966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responsibility</a:t>
            </a:r>
          </a:p>
        </p:txBody>
      </p:sp>
      <p:sp>
        <p:nvSpPr>
          <p:cNvPr id="8" name="TextBox 7"/>
          <p:cNvSpPr txBox="1">
            <a:spLocks noChangeArrowheads="1"/>
          </p:cNvSpPr>
          <p:nvPr/>
        </p:nvSpPr>
        <p:spPr bwMode="auto">
          <a:xfrm>
            <a:off x="6858000" y="4953000"/>
            <a:ext cx="147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credibility</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259501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8"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5955" name="Content Placeholder 2"/>
          <p:cNvSpPr>
            <a:spLocks noGrp="1"/>
          </p:cNvSpPr>
          <p:nvPr>
            <p:ph idx="1"/>
          </p:nvPr>
        </p:nvSpPr>
        <p:spPr>
          <a:xfrm>
            <a:off x="457200" y="1981200"/>
            <a:ext cx="8001000" cy="4114800"/>
          </a:xfrm>
        </p:spPr>
        <p:txBody>
          <a:bodyPr/>
          <a:lstStyle/>
          <a:p>
            <a:pPr algn="ctr" eaLnBrk="1" hangingPunct="1">
              <a:buFontTx/>
              <a:buNone/>
            </a:pPr>
            <a:r>
              <a:rPr lang="en-US" sz="2400" smtClean="0">
                <a:solidFill>
                  <a:schemeClr val="bg1"/>
                </a:solidFill>
              </a:rPr>
              <a:t>Principles for Leadership from Nehemiah</a:t>
            </a:r>
          </a:p>
          <a:p>
            <a:pPr algn="ctr" eaLnBrk="1" hangingPunct="1">
              <a:buFontTx/>
              <a:buNone/>
            </a:pPr>
            <a:endParaRPr lang="en-US" sz="1000" smtClean="0">
              <a:solidFill>
                <a:schemeClr val="bg1"/>
              </a:solidFill>
            </a:endParaRPr>
          </a:p>
          <a:p>
            <a:pPr>
              <a:buFontTx/>
              <a:buNone/>
            </a:pPr>
            <a:r>
              <a:rPr lang="en-US" sz="2000" b="1" smtClean="0">
                <a:solidFill>
                  <a:schemeClr val="bg1"/>
                </a:solidFill>
              </a:rPr>
              <a:t>Leaders possess tremendous _____ in people.</a:t>
            </a:r>
            <a:endParaRPr lang="en-US" sz="2000" smtClean="0">
              <a:solidFill>
                <a:schemeClr val="bg1"/>
              </a:solidFill>
            </a:endParaRPr>
          </a:p>
          <a:p>
            <a:pPr>
              <a:buFontTx/>
              <a:buNone/>
            </a:pPr>
            <a:r>
              <a:rPr lang="en-US" sz="2000" smtClean="0">
                <a:solidFill>
                  <a:schemeClr val="bg1"/>
                </a:solidFill>
              </a:rPr>
              <a:t>Nehemiah 3:1-32 / Philippians 1:3-8</a:t>
            </a:r>
          </a:p>
          <a:p>
            <a:pPr>
              <a:buFontTx/>
              <a:buNone/>
            </a:pPr>
            <a:endParaRPr lang="en-US" sz="1200" smtClean="0">
              <a:solidFill>
                <a:schemeClr val="bg1"/>
              </a:solidFill>
            </a:endParaRPr>
          </a:p>
          <a:p>
            <a:pPr>
              <a:buFontTx/>
              <a:buNone/>
            </a:pPr>
            <a:r>
              <a:rPr lang="en-US" sz="2000" b="1" smtClean="0">
                <a:solidFill>
                  <a:schemeClr val="bg1"/>
                </a:solidFill>
              </a:rPr>
              <a:t>Leadership can be ________.</a:t>
            </a:r>
            <a:endParaRPr lang="en-US" sz="2000" smtClean="0">
              <a:solidFill>
                <a:schemeClr val="bg1"/>
              </a:solidFill>
            </a:endParaRPr>
          </a:p>
          <a:p>
            <a:pPr>
              <a:buFontTx/>
              <a:buNone/>
            </a:pPr>
            <a:r>
              <a:rPr lang="en-US" sz="2000" smtClean="0">
                <a:solidFill>
                  <a:schemeClr val="bg1"/>
                </a:solidFill>
              </a:rPr>
              <a:t>Nehemiah 4:21-23 / 2 Timothy 2:2</a:t>
            </a:r>
          </a:p>
          <a:p>
            <a:pPr>
              <a:buFontTx/>
              <a:buNone/>
            </a:pPr>
            <a:endParaRPr lang="en-US" sz="1200" smtClean="0">
              <a:solidFill>
                <a:schemeClr val="bg1"/>
              </a:solidFill>
            </a:endParaRPr>
          </a:p>
          <a:p>
            <a:pPr>
              <a:buFontTx/>
              <a:buNone/>
            </a:pPr>
            <a:r>
              <a:rPr lang="en-US" sz="2000" b="1" smtClean="0">
                <a:solidFill>
                  <a:schemeClr val="bg1"/>
                </a:solidFill>
              </a:rPr>
              <a:t>Great leaders are effective __</a:t>
            </a:r>
            <a:r>
              <a:rPr lang="en-US" sz="2000" b="1" u="sng" smtClean="0">
                <a:solidFill>
                  <a:schemeClr val="bg1"/>
                </a:solidFill>
              </a:rPr>
              <a:t>_____________</a:t>
            </a:r>
            <a:r>
              <a:rPr lang="en-US" sz="2000" b="1" smtClean="0">
                <a:solidFill>
                  <a:schemeClr val="bg1"/>
                </a:solidFill>
              </a:rPr>
              <a:t> of vision.</a:t>
            </a:r>
          </a:p>
          <a:p>
            <a:pPr>
              <a:buFontTx/>
              <a:buNone/>
            </a:pPr>
            <a:r>
              <a:rPr lang="en-US" sz="2000" smtClean="0">
                <a:solidFill>
                  <a:schemeClr val="bg1"/>
                </a:solidFill>
              </a:rPr>
              <a:t>Nehemiah 2:17-18 / Acts 26:26-28</a:t>
            </a:r>
          </a:p>
          <a:p>
            <a:pPr>
              <a:buFontTx/>
              <a:buNone/>
            </a:pPr>
            <a:endParaRPr lang="en-US" sz="1200" smtClean="0">
              <a:solidFill>
                <a:schemeClr val="bg1"/>
              </a:solidFill>
            </a:endParaRPr>
          </a:p>
          <a:p>
            <a:pPr>
              <a:buFontTx/>
              <a:buNone/>
            </a:pPr>
            <a:r>
              <a:rPr lang="en-US" sz="2000" b="1" smtClean="0">
                <a:solidFill>
                  <a:schemeClr val="bg1"/>
                </a:solidFill>
              </a:rPr>
              <a:t>Great leadership is always assisted by _</a:t>
            </a:r>
            <a:r>
              <a:rPr lang="en-US" sz="2000" b="1" u="sng" smtClean="0">
                <a:solidFill>
                  <a:schemeClr val="bg1"/>
                </a:solidFill>
              </a:rPr>
              <a:t>__________</a:t>
            </a:r>
            <a:r>
              <a:rPr lang="en-US" sz="2000" b="1" smtClean="0">
                <a:solidFill>
                  <a:schemeClr val="bg1"/>
                </a:solidFill>
              </a:rPr>
              <a:t>__.</a:t>
            </a:r>
            <a:endParaRPr lang="en-US" sz="2000" smtClean="0">
              <a:solidFill>
                <a:schemeClr val="bg1"/>
              </a:solidFill>
            </a:endParaRPr>
          </a:p>
          <a:p>
            <a:pPr>
              <a:buFontTx/>
              <a:buNone/>
            </a:pPr>
            <a:r>
              <a:rPr lang="en-US" sz="2000" smtClean="0">
                <a:solidFill>
                  <a:schemeClr val="bg1"/>
                </a:solidFill>
              </a:rPr>
              <a:t>Nehemiah 3:1-32 / 1 Thessalonians / Titus 1:5</a:t>
            </a:r>
          </a:p>
        </p:txBody>
      </p:sp>
      <p:sp>
        <p:nvSpPr>
          <p:cNvPr id="5" name="TextBox 4"/>
          <p:cNvSpPr txBox="1">
            <a:spLocks noChangeArrowheads="1"/>
          </p:cNvSpPr>
          <p:nvPr/>
        </p:nvSpPr>
        <p:spPr bwMode="auto">
          <a:xfrm>
            <a:off x="4191000" y="2514600"/>
            <a:ext cx="766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faith</a:t>
            </a:r>
          </a:p>
        </p:txBody>
      </p:sp>
      <p:sp>
        <p:nvSpPr>
          <p:cNvPr id="6" name="TextBox 5"/>
          <p:cNvSpPr txBox="1">
            <a:spLocks noChangeArrowheads="1"/>
          </p:cNvSpPr>
          <p:nvPr/>
        </p:nvSpPr>
        <p:spPr bwMode="auto">
          <a:xfrm>
            <a:off x="2895600" y="3429000"/>
            <a:ext cx="104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taught</a:t>
            </a:r>
          </a:p>
        </p:txBody>
      </p:sp>
      <p:sp>
        <p:nvSpPr>
          <p:cNvPr id="8" name="TextBox 7"/>
          <p:cNvSpPr txBox="1">
            <a:spLocks noChangeArrowheads="1"/>
          </p:cNvSpPr>
          <p:nvPr/>
        </p:nvSpPr>
        <p:spPr bwMode="auto">
          <a:xfrm>
            <a:off x="3733800" y="4419600"/>
            <a:ext cx="2273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communicators</a:t>
            </a:r>
          </a:p>
        </p:txBody>
      </p:sp>
      <p:sp>
        <p:nvSpPr>
          <p:cNvPr id="7" name="TextBox 6"/>
          <p:cNvSpPr txBox="1">
            <a:spLocks noChangeArrowheads="1"/>
          </p:cNvSpPr>
          <p:nvPr/>
        </p:nvSpPr>
        <p:spPr bwMode="auto">
          <a:xfrm>
            <a:off x="5181600" y="5334000"/>
            <a:ext cx="1898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other people</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186700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8" grpId="0" build="allAtOnce"/>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6979" name="Content Placeholder 2"/>
          <p:cNvSpPr>
            <a:spLocks noGrp="1"/>
          </p:cNvSpPr>
          <p:nvPr>
            <p:ph idx="1"/>
          </p:nvPr>
        </p:nvSpPr>
        <p:spPr/>
        <p:txBody>
          <a:bodyPr/>
          <a:lstStyle/>
          <a:p>
            <a:pPr algn="ctr">
              <a:buFontTx/>
              <a:buNone/>
            </a:pPr>
            <a:r>
              <a:rPr lang="en-US" sz="2400" b="1" smtClean="0">
                <a:solidFill>
                  <a:schemeClr val="bg1"/>
                </a:solidFill>
              </a:rPr>
              <a:t>	THE FIVE LEVELS OF LEADERSHIP</a:t>
            </a:r>
            <a:endParaRPr lang="en-US" sz="2400" smtClean="0">
              <a:solidFill>
                <a:schemeClr val="bg1"/>
              </a:solidFill>
            </a:endParaRPr>
          </a:p>
          <a:p>
            <a:pPr algn="ctr">
              <a:buFontTx/>
              <a:buNone/>
            </a:pPr>
            <a:r>
              <a:rPr lang="en-US" sz="2400" smtClean="0">
                <a:solidFill>
                  <a:schemeClr val="bg1"/>
                </a:solidFill>
              </a:rPr>
              <a:t>(A Look at Why People Follow Their Leaders)</a:t>
            </a:r>
          </a:p>
          <a:p>
            <a:endParaRPr lang="en-US" sz="2400" smtClean="0">
              <a:solidFill>
                <a:schemeClr val="bg1"/>
              </a:solidFill>
            </a:endParaRPr>
          </a:p>
          <a:p>
            <a:pPr>
              <a:buFontTx/>
              <a:buNone/>
            </a:pPr>
            <a:r>
              <a:rPr lang="en-US" sz="2400" b="1" smtClean="0">
                <a:solidFill>
                  <a:schemeClr val="bg1"/>
                </a:solidFill>
              </a:rPr>
              <a:t>	______________	___	RESPECT</a:t>
            </a:r>
            <a:r>
              <a:rPr lang="en-US" sz="2400" smtClean="0">
                <a:solidFill>
                  <a:schemeClr val="bg1"/>
                </a:solidFill>
              </a:rPr>
              <a:t>                            </a:t>
            </a:r>
          </a:p>
          <a:p>
            <a:r>
              <a:rPr lang="en-US" sz="2400" smtClean="0">
                <a:solidFill>
                  <a:schemeClr val="bg1"/>
                </a:solidFill>
              </a:rPr>
              <a:t>People follow because of who you are and what you represent.</a:t>
            </a:r>
          </a:p>
          <a:p>
            <a:endParaRPr lang="en-US" sz="1000" smtClean="0">
              <a:solidFill>
                <a:schemeClr val="bg1"/>
              </a:solidFill>
            </a:endParaRPr>
          </a:p>
          <a:p>
            <a:r>
              <a:rPr lang="en-US" sz="2400" u="sng" smtClean="0">
                <a:solidFill>
                  <a:schemeClr val="bg1"/>
                </a:solidFill>
              </a:rPr>
              <a:t>Note:</a:t>
            </a:r>
            <a:r>
              <a:rPr lang="en-US" sz="2400" smtClean="0">
                <a:solidFill>
                  <a:schemeClr val="bg1"/>
                </a:solidFill>
              </a:rPr>
              <a:t>  This step is reserved for leaders who have spent years growing people and organizations.  Few make it to this level.</a:t>
            </a:r>
          </a:p>
          <a:p>
            <a:pPr eaLnBrk="1" hangingPunct="1"/>
            <a:endParaRPr lang="en-US" sz="2400" smtClean="0">
              <a:solidFill>
                <a:schemeClr val="bg1"/>
              </a:solidFill>
            </a:endParaRPr>
          </a:p>
        </p:txBody>
      </p:sp>
      <p:sp>
        <p:nvSpPr>
          <p:cNvPr id="5" name="TextBox 4"/>
          <p:cNvSpPr txBox="1">
            <a:spLocks noChangeArrowheads="1"/>
          </p:cNvSpPr>
          <p:nvPr/>
        </p:nvSpPr>
        <p:spPr bwMode="auto">
          <a:xfrm>
            <a:off x="1066800" y="3276600"/>
            <a:ext cx="228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Personhood</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995504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8003" name="Content Placeholder 2"/>
          <p:cNvSpPr>
            <a:spLocks noGrp="1"/>
          </p:cNvSpPr>
          <p:nvPr>
            <p:ph idx="1"/>
          </p:nvPr>
        </p:nvSpPr>
        <p:spPr/>
        <p:txBody>
          <a:bodyPr/>
          <a:lstStyle/>
          <a:p>
            <a:pPr algn="ctr">
              <a:buFontTx/>
              <a:buNone/>
            </a:pPr>
            <a:r>
              <a:rPr lang="en-US" sz="2400" b="1" smtClean="0">
                <a:solidFill>
                  <a:schemeClr val="bg1"/>
                </a:solidFill>
              </a:rPr>
              <a:t>	THE FIVE LEVELS OF LEADERSHIP</a:t>
            </a:r>
            <a:endParaRPr lang="en-US" sz="2400" smtClean="0">
              <a:solidFill>
                <a:schemeClr val="bg1"/>
              </a:solidFill>
            </a:endParaRPr>
          </a:p>
          <a:p>
            <a:pPr algn="ctr">
              <a:buFontTx/>
              <a:buNone/>
            </a:pPr>
            <a:r>
              <a:rPr lang="en-US" sz="2400" smtClean="0">
                <a:solidFill>
                  <a:schemeClr val="bg1"/>
                </a:solidFill>
              </a:rPr>
              <a:t>(A Look at Why People Follow Their Leaders)</a:t>
            </a:r>
          </a:p>
          <a:p>
            <a:endParaRPr lang="en-US" sz="2400" smtClean="0">
              <a:solidFill>
                <a:schemeClr val="bg1"/>
              </a:solidFill>
            </a:endParaRPr>
          </a:p>
          <a:p>
            <a:pPr>
              <a:buFontTx/>
              <a:buNone/>
            </a:pPr>
            <a:r>
              <a:rPr lang="en-US" sz="2400" b="1" smtClean="0">
                <a:solidFill>
                  <a:schemeClr val="bg1"/>
                </a:solidFill>
              </a:rPr>
              <a:t>	_________________	RERODUCTION</a:t>
            </a:r>
            <a:r>
              <a:rPr lang="en-US" sz="2400" smtClean="0">
                <a:solidFill>
                  <a:schemeClr val="bg1"/>
                </a:solidFill>
              </a:rPr>
              <a:t>                            </a:t>
            </a:r>
          </a:p>
          <a:p>
            <a:r>
              <a:rPr lang="en-US" sz="2400" smtClean="0">
                <a:solidFill>
                  <a:schemeClr val="bg1"/>
                </a:solidFill>
              </a:rPr>
              <a:t>People follow because of what you have done for them.</a:t>
            </a:r>
          </a:p>
          <a:p>
            <a:endParaRPr lang="en-US" sz="1000" smtClean="0">
              <a:solidFill>
                <a:schemeClr val="bg1"/>
              </a:solidFill>
            </a:endParaRPr>
          </a:p>
          <a:p>
            <a:r>
              <a:rPr lang="en-US" sz="2400" u="sng" smtClean="0">
                <a:solidFill>
                  <a:schemeClr val="bg1"/>
                </a:solidFill>
              </a:rPr>
              <a:t>Note:</a:t>
            </a:r>
            <a:r>
              <a:rPr lang="en-US" sz="2400" smtClean="0">
                <a:solidFill>
                  <a:schemeClr val="bg1"/>
                </a:solidFill>
              </a:rPr>
              <a:t>  This is where long range growth occurs.  Your commitment to developing leaders will insure ongoing growth to the church and to individuals.</a:t>
            </a:r>
          </a:p>
          <a:p>
            <a:pPr eaLnBrk="1" hangingPunct="1"/>
            <a:endParaRPr lang="en-US" sz="2400" smtClean="0">
              <a:solidFill>
                <a:schemeClr val="bg1"/>
              </a:solidFill>
            </a:endParaRPr>
          </a:p>
        </p:txBody>
      </p:sp>
      <p:sp>
        <p:nvSpPr>
          <p:cNvPr id="5" name="TextBox 4"/>
          <p:cNvSpPr txBox="1">
            <a:spLocks noChangeArrowheads="1"/>
          </p:cNvSpPr>
          <p:nvPr/>
        </p:nvSpPr>
        <p:spPr bwMode="auto">
          <a:xfrm>
            <a:off x="1066800" y="32766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People Development</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1375316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pPr eaLnBrk="1" hangingPunct="1"/>
            <a:r>
              <a:rPr lang="en-US" sz="3200" smtClean="0">
                <a:solidFill>
                  <a:srgbClr val="FFFFCC"/>
                </a:solidFill>
              </a:rPr>
              <a:t>Principles of Leadership/Five Levels</a:t>
            </a:r>
            <a:br>
              <a:rPr lang="en-US" sz="3200" smtClean="0">
                <a:solidFill>
                  <a:srgbClr val="FFFFCC"/>
                </a:solidFill>
              </a:rPr>
            </a:br>
            <a:r>
              <a:rPr lang="en-US" sz="2000" smtClean="0">
                <a:solidFill>
                  <a:srgbClr val="FFFFCC"/>
                </a:solidFill>
              </a:rPr>
              <a:t>From the Book of Nehemiah</a:t>
            </a:r>
            <a:endParaRPr lang="en-US" sz="2000" smtClean="0"/>
          </a:p>
        </p:txBody>
      </p:sp>
      <p:sp>
        <p:nvSpPr>
          <p:cNvPr id="129027" name="Content Placeholder 2"/>
          <p:cNvSpPr>
            <a:spLocks noGrp="1"/>
          </p:cNvSpPr>
          <p:nvPr>
            <p:ph idx="1"/>
          </p:nvPr>
        </p:nvSpPr>
        <p:spPr/>
        <p:txBody>
          <a:bodyPr/>
          <a:lstStyle/>
          <a:p>
            <a:pPr algn="ctr">
              <a:buFontTx/>
              <a:buNone/>
            </a:pPr>
            <a:r>
              <a:rPr lang="en-US" sz="2400" b="1" smtClean="0">
                <a:solidFill>
                  <a:schemeClr val="bg1"/>
                </a:solidFill>
              </a:rPr>
              <a:t>	THE FIVE LEVELS OF LEADERSHIP</a:t>
            </a:r>
            <a:endParaRPr lang="en-US" sz="2400" smtClean="0">
              <a:solidFill>
                <a:schemeClr val="bg1"/>
              </a:solidFill>
            </a:endParaRPr>
          </a:p>
          <a:p>
            <a:pPr algn="ctr">
              <a:buFontTx/>
              <a:buNone/>
            </a:pPr>
            <a:r>
              <a:rPr lang="en-US" sz="2400" smtClean="0">
                <a:solidFill>
                  <a:schemeClr val="bg1"/>
                </a:solidFill>
              </a:rPr>
              <a:t>(A Look at Why People Follow Their Leaders)</a:t>
            </a:r>
          </a:p>
          <a:p>
            <a:endParaRPr lang="en-US" sz="2400" smtClean="0">
              <a:solidFill>
                <a:schemeClr val="bg1"/>
              </a:solidFill>
            </a:endParaRPr>
          </a:p>
          <a:p>
            <a:pPr>
              <a:buFontTx/>
              <a:buNone/>
            </a:pPr>
            <a:r>
              <a:rPr lang="en-US" sz="2400" b="1" smtClean="0">
                <a:solidFill>
                  <a:schemeClr val="bg1"/>
                </a:solidFill>
              </a:rPr>
              <a:t>	_________________		RESULTS</a:t>
            </a:r>
            <a:r>
              <a:rPr lang="en-US" sz="2400" smtClean="0">
                <a:solidFill>
                  <a:schemeClr val="bg1"/>
                </a:solidFill>
              </a:rPr>
              <a:t>                        </a:t>
            </a:r>
          </a:p>
          <a:p>
            <a:r>
              <a:rPr lang="en-US" sz="2400" smtClean="0">
                <a:solidFill>
                  <a:schemeClr val="bg1"/>
                </a:solidFill>
              </a:rPr>
              <a:t>People follow because of what you have done for the organization or the church.</a:t>
            </a:r>
          </a:p>
          <a:p>
            <a:endParaRPr lang="en-US" sz="1000" smtClean="0">
              <a:solidFill>
                <a:schemeClr val="bg1"/>
              </a:solidFill>
            </a:endParaRPr>
          </a:p>
          <a:p>
            <a:r>
              <a:rPr lang="en-US" sz="2400" u="sng" smtClean="0">
                <a:solidFill>
                  <a:schemeClr val="bg1"/>
                </a:solidFill>
              </a:rPr>
              <a:t>Note:</a:t>
            </a:r>
            <a:r>
              <a:rPr lang="en-US" sz="2400" smtClean="0">
                <a:solidFill>
                  <a:schemeClr val="bg1"/>
                </a:solidFill>
              </a:rPr>
              <a:t>  This is where success is sensed by most people.  They like you and like what you are doing.  Problems are fixed with little effort because of momentum.  People sense godly success for the church.</a:t>
            </a:r>
          </a:p>
        </p:txBody>
      </p:sp>
      <p:sp>
        <p:nvSpPr>
          <p:cNvPr id="5" name="TextBox 4"/>
          <p:cNvSpPr txBox="1">
            <a:spLocks noChangeArrowheads="1"/>
          </p:cNvSpPr>
          <p:nvPr/>
        </p:nvSpPr>
        <p:spPr bwMode="auto">
          <a:xfrm>
            <a:off x="1066800" y="3276600"/>
            <a:ext cx="228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Production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236038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1136</Words>
  <Application>Microsoft Office PowerPoint</Application>
  <PresentationFormat>On-screen Show (4:3)</PresentationFormat>
  <Paragraphs>339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Principles of Leadership/Five Levels From the Book of Nehemiah  by EQUIP Ministries founded by John Maxwell </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Principles of Leadership/Five Levels From the Book of Nehemiah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Charles A. Williams</cp:lastModifiedBy>
  <cp:revision>20</cp:revision>
  <dcterms:created xsi:type="dcterms:W3CDTF">2011-10-20T15:18:26Z</dcterms:created>
  <dcterms:modified xsi:type="dcterms:W3CDTF">2012-01-12T18:15:11Z</dcterms:modified>
</cp:coreProperties>
</file>