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9" r:id="rId2"/>
    <p:sldId id="299"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298" r:id="rId30"/>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0F5854-FCE4-4675-A222-DFF3718A6AB8}" type="datetimeFigureOut">
              <a:rPr lang="en-US" smtClean="0"/>
              <a:pPr/>
              <a:t>1/12/2012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669C6-B9B2-4C89-B895-8CA2810A4C37}" type="slidenum">
              <a:rPr lang="en-US" smtClean="0"/>
              <a:pPr/>
              <a:t>‹#›</a:t>
            </a:fld>
            <a:endParaRPr lang="en-US"/>
          </a:p>
        </p:txBody>
      </p:sp>
    </p:spTree>
    <p:extLst>
      <p:ext uri="{BB962C8B-B14F-4D97-AF65-F5344CB8AC3E}">
        <p14:creationId xmlns:p14="http://schemas.microsoft.com/office/powerpoint/2010/main" val="921931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FCEFC1F2-5DC0-4BBB-B3C4-2845AE2E65B6}" type="slidenum">
              <a:rPr lang="en-US" sz="1200">
                <a:solidFill>
                  <a:prstClr val="black"/>
                </a:solidFill>
              </a:rPr>
              <a:pPr/>
              <a:t>1</a:t>
            </a:fld>
            <a:endParaRPr lang="en-US"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80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18E1B99-F6BA-4972-A8A6-390A55263B32}" type="slidenum">
              <a:rPr lang="en-US" sz="1200" smtClean="0"/>
              <a:pPr/>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81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42FEA58-4805-4E3B-BCCB-E3EA9CB5E802}" type="slidenum">
              <a:rPr lang="en-US" sz="1200" smtClean="0"/>
              <a:pPr/>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82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3C2AB8E6-7451-49E8-B107-6805E7F60CE2}" type="slidenum">
              <a:rPr lang="en-US" sz="1200" smtClean="0"/>
              <a:pPr/>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83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65001F47-E5B3-48EE-9616-6813623B14C8}" type="slidenum">
              <a:rPr lang="en-US" sz="1200" smtClean="0"/>
              <a:pPr/>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84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120C9923-49F7-44A5-9B99-56EA3F1C6A56}" type="slidenum">
              <a:rPr lang="en-US" sz="1200" smtClean="0"/>
              <a:pPr/>
              <a:t>14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85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487A8270-6F87-4B9C-8A36-5284FED80724}" type="slidenum">
              <a:rPr lang="en-US" sz="1200" smtClean="0"/>
              <a:pPr/>
              <a:t>15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86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03EA2E9-E72D-4029-91DD-6E3C69F4AE42}" type="slidenum">
              <a:rPr lang="en-US" sz="1200" smtClean="0"/>
              <a:pPr/>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87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30800A40-D2C8-4672-9274-7A52E2B8FD24}" type="slidenum">
              <a:rPr lang="en-US" sz="1200" smtClean="0"/>
              <a:pPr/>
              <a:t>17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88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5A8B9305-B232-4872-8953-EED99C747DB6}" type="slidenum">
              <a:rPr lang="en-US" sz="1200" smtClean="0"/>
              <a:pPr/>
              <a:t>18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89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1C8C523C-FAE7-465A-9B96-B190029CF3F4}" type="slidenum">
              <a:rPr lang="en-US" sz="1200" smtClean="0"/>
              <a:pPr/>
              <a:t>19</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72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5E6D090A-E762-4A55-9CB0-0DB51A3F4EEE}" type="slidenum">
              <a:rPr lang="en-US" sz="1200" smtClean="0"/>
              <a:pPr/>
              <a:t>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90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05C154B4-83B6-48DA-A4A5-AAA531879A47}" type="slidenum">
              <a:rPr lang="en-US" sz="1200" smtClean="0"/>
              <a:pPr/>
              <a:t>20</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91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D169FFCA-DBA4-42C6-8177-B9DF2143E322}" type="slidenum">
              <a:rPr lang="en-US" sz="1200" smtClean="0"/>
              <a:pPr/>
              <a:t>21</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92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60E62CA0-B676-471E-A838-EDCDCD5B91F2}" type="slidenum">
              <a:rPr lang="en-US" sz="1200" smtClean="0"/>
              <a:pPr/>
              <a:t>22</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93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652EE098-9718-4EFC-BF53-C5B972871CC7}" type="slidenum">
              <a:rPr lang="en-US" sz="1200" smtClean="0"/>
              <a:pPr/>
              <a:t>23</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94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030ACFE3-9B9E-4E6A-AADA-AC67BACE336B}" type="slidenum">
              <a:rPr lang="en-US" sz="1200" smtClean="0"/>
              <a:pPr/>
              <a:t>24</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95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CBDF03C-2294-47A3-B1A5-0253461678A1}" type="slidenum">
              <a:rPr lang="en-US" sz="1200" smtClean="0"/>
              <a:pPr/>
              <a:t>25</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96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86CF5D2-D8C2-42ED-8008-33E58E8EBE8F}" type="slidenum">
              <a:rPr lang="en-US" sz="1200" smtClean="0"/>
              <a:pPr/>
              <a:t>26</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97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B9755784-A6D4-49E5-A2CB-74BD4062AA9A}" type="slidenum">
              <a:rPr lang="en-US" sz="1200" smtClean="0"/>
              <a:pPr/>
              <a:t>27</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99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C12B1D00-3041-466F-BFAE-C4772399E2C5}" type="slidenum">
              <a:rPr lang="en-US" sz="1200" smtClean="0"/>
              <a:pPr/>
              <a:t>28</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73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C4360D5B-F118-4007-805A-3ACDD7F66A59}" type="slidenum">
              <a:rPr lang="en-US" sz="1200" smtClean="0"/>
              <a:pPr/>
              <a:t>3</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74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67BFE984-A0A2-436D-8B8D-F8AC0589AEF9}" type="slidenum">
              <a:rPr lang="en-US" sz="1200" smtClean="0"/>
              <a:pPr/>
              <a:t>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3FD2E8C7-5F6A-4B11-8F39-BEE17F2743A9}" type="slidenum">
              <a:rPr lang="en-US" sz="1200" smtClean="0"/>
              <a:pPr/>
              <a:t>5</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76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E422E8B-0D43-4C33-B60F-C3A84039832E}" type="slidenum">
              <a:rPr lang="en-US" sz="1200" smtClean="0"/>
              <a:pPr/>
              <a:t>6</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77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5F5600C7-922A-4E5D-B426-9EDEA840A21C}" type="slidenum">
              <a:rPr lang="en-US" sz="1200" smtClean="0"/>
              <a:pPr/>
              <a:t>7</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78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3F9AB964-BE8E-45A4-85D2-5FE6862314A2}" type="slidenum">
              <a:rPr lang="en-US" sz="1200" smtClean="0"/>
              <a:pPr/>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279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DC4D5B17-B05F-4CAB-9765-BBD0E336CCC8}" type="slidenum">
              <a:rPr lang="en-US" sz="1200" smtClean="0"/>
              <a:pPr/>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iteenchallenge.org                T102.03            10 - 2011</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A90CF6-23E5-4010-90B2-6A2EE90C21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2160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iteenchallenge.org                T102.03            10 - 2011</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E897AA-17CC-4D76-AE30-97F82B1509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80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iteenchallenge.org                T102.03            10 - 2011</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547890-9C1C-4298-8B96-59553DA81F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157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iteenchallenge.org                T102.03            10 - 2011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5EC6E8-98E1-4849-A5C4-247ED1CA1D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636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iteenchallenge.org                T102.03            10 - 2011</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9567FD-A1B8-4B53-A624-7FCEE13D0D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05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iteenchallenge.org                T102.03            10 - 2011</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C34706-0546-493E-923A-98A35F104A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588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iteenchallenge.org                T102.03            10 - 2011</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93DAA7-E244-4517-9B2E-CD6BF9604C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78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iteenchallenge.org                T102.03            10 - 2011</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96E276-9713-4133-941C-9249351D61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9613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iteenchallenge.org                T102.03            10 - 2011</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0F05D5-1FFD-429D-9865-006AF6AD01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662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iteenchallenge.org                T102.03            10 - 2011</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F39811-17F5-41B9-871D-E41556B747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4901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iteenchallenge.org                T102.03            10 - 2011</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150B0C-BCCF-4117-A201-7F4CD6596B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0046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4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eaLnBrk="0" fontAlgn="base" hangingPunct="0">
              <a:spcBef>
                <a:spcPct val="0"/>
              </a:spcBef>
              <a:spcAft>
                <a:spcPct val="0"/>
              </a:spcAft>
              <a:defRPr/>
            </a:pPr>
            <a:r>
              <a:rPr lang="en-US" dirty="0" smtClean="0">
                <a:solidFill>
                  <a:schemeClr val="bg1"/>
                </a:solidFill>
              </a:rPr>
              <a:t>iteenchallenge.org</a:t>
            </a:r>
            <a:r>
              <a:rPr lang="en-US" dirty="0" smtClean="0">
                <a:solidFill>
                  <a:srgbClr val="000000"/>
                </a:solidFill>
              </a:rPr>
              <a:t>                </a:t>
            </a:r>
            <a:r>
              <a:rPr lang="en-US" dirty="0" smtClean="0">
                <a:solidFill>
                  <a:schemeClr val="bg1"/>
                </a:solidFill>
              </a:rPr>
              <a:t>T102.03            10 - 2011</a:t>
            </a:r>
            <a:endParaRPr lang="en-US" dirty="0">
              <a:solidFill>
                <a:schemeClr val="bg1"/>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eaLnBrk="0" fontAlgn="base" hangingPunct="0">
              <a:spcBef>
                <a:spcPct val="0"/>
              </a:spcBef>
              <a:spcAft>
                <a:spcPct val="0"/>
              </a:spcAft>
              <a:defRPr/>
            </a:pPr>
            <a:fld id="{C345F714-FEF3-4A48-827D-492AA418E35A}"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49492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7"/>
          <p:cNvSpPr>
            <a:spLocks noGrp="1"/>
          </p:cNvSpPr>
          <p:nvPr>
            <p:ph type="title"/>
          </p:nvPr>
        </p:nvSpPr>
        <p:spPr>
          <a:xfrm>
            <a:off x="736751" y="1295400"/>
            <a:ext cx="7772400" cy="1600200"/>
          </a:xfrm>
        </p:spPr>
        <p:txBody>
          <a:bodyPr/>
          <a:lstStyle/>
          <a:p>
            <a:r>
              <a:rPr lang="en-US" sz="5400" dirty="0">
                <a:solidFill>
                  <a:srgbClr val="FFFFCC"/>
                </a:solidFill>
              </a:rPr>
              <a:t>Teamwork Makes the Dream Work</a:t>
            </a:r>
            <a:r>
              <a:rPr lang="en-US" sz="2800">
                <a:solidFill>
                  <a:srgbClr val="FFFFCC"/>
                </a:solidFill>
              </a:rPr>
              <a:t/>
            </a:r>
            <a:br>
              <a:rPr lang="en-US" sz="2800">
                <a:solidFill>
                  <a:srgbClr val="FFFFCC"/>
                </a:solidFill>
              </a:rPr>
            </a:br>
            <a:r>
              <a:rPr lang="en-US" sz="2800">
                <a:solidFill>
                  <a:srgbClr val="FFFFCC"/>
                </a:solidFill>
              </a:rPr>
              <a:t>The Characteristics of a Great Team</a:t>
            </a:r>
            <a:r>
              <a:rPr lang="en-US" sz="2800" dirty="0" smtClean="0">
                <a:solidFill>
                  <a:srgbClr val="FFFFCC"/>
                </a:solidFill>
              </a:rPr>
              <a:t/>
            </a:r>
            <a:br>
              <a:rPr lang="en-US" sz="2800" dirty="0" smtClean="0">
                <a:solidFill>
                  <a:srgbClr val="FFFFCC"/>
                </a:solidFill>
              </a:rPr>
            </a:br>
            <a:r>
              <a:rPr lang="en-US" sz="2000" dirty="0" smtClean="0">
                <a:solidFill>
                  <a:srgbClr val="FFFFCC"/>
                </a:solidFill>
              </a:rPr>
              <a:t/>
            </a:r>
            <a:br>
              <a:rPr lang="en-US" sz="2000" dirty="0" smtClean="0">
                <a:solidFill>
                  <a:srgbClr val="FFFFCC"/>
                </a:solidFill>
              </a:rPr>
            </a:br>
            <a:r>
              <a:rPr lang="en-US" sz="2000" dirty="0" smtClean="0">
                <a:solidFill>
                  <a:srgbClr val="FFFFCC"/>
                </a:solidFill>
              </a:rPr>
              <a:t>by EQUIP Ministries founded by John Maxwell</a:t>
            </a:r>
            <a:br>
              <a:rPr lang="en-US" sz="2000" dirty="0" smtClean="0">
                <a:solidFill>
                  <a:srgbClr val="FFFFCC"/>
                </a:solidFill>
              </a:rPr>
            </a:br>
            <a:endParaRPr lang="en-US" dirty="0" smtClean="0">
              <a:solidFill>
                <a:srgbClr val="FFFFCC"/>
              </a:solidFill>
            </a:endParaRPr>
          </a:p>
        </p:txBody>
      </p:sp>
      <p:sp>
        <p:nvSpPr>
          <p:cNvPr id="3" name="Slide Number Placeholder 2"/>
          <p:cNvSpPr>
            <a:spLocks noGrp="1"/>
          </p:cNvSpPr>
          <p:nvPr>
            <p:ph type="sldNum" sz="quarter" idx="12"/>
          </p:nvPr>
        </p:nvSpPr>
        <p:spPr/>
        <p:txBody>
          <a:bodyPr/>
          <a:lstStyle/>
          <a:p>
            <a:pPr>
              <a:defRPr/>
            </a:pPr>
            <a:fld id="{F45EC6E8-98E1-4849-A5C4-247ED1CA1DED}" type="slidenum">
              <a:rPr lang="en-US" smtClean="0">
                <a:solidFill>
                  <a:srgbClr val="000000"/>
                </a:solidFill>
              </a:rPr>
              <a:pPr>
                <a:defRPr/>
              </a:pPr>
              <a:t>1</a:t>
            </a:fld>
            <a:endParaRPr lang="en-US">
              <a:solidFill>
                <a:srgbClr val="0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5257800"/>
            <a:ext cx="2343911" cy="136273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799" y="5257800"/>
            <a:ext cx="2533205" cy="112586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4302" y="2895600"/>
            <a:ext cx="3657298" cy="2035896"/>
          </a:xfrm>
          <a:prstGeom prst="rect">
            <a:avLst/>
          </a:prstGeom>
        </p:spPr>
      </p:pic>
      <p:sp>
        <p:nvSpPr>
          <p:cNvPr id="8"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a:t>
            </a:r>
            <a:r>
              <a:rPr lang="en-US" dirty="0">
                <a:solidFill>
                  <a:schemeClr val="bg1"/>
                </a:solidFill>
              </a:rPr>
              <a:t>201.01</a:t>
            </a:r>
            <a:r>
              <a:rPr lang="en-US" dirty="0" smtClean="0">
                <a:solidFill>
                  <a:schemeClr val="bg1"/>
                </a:solidFill>
              </a:rPr>
              <a:t>           iteenchallenge.org               01 - 2012</a:t>
            </a:r>
            <a:endParaRPr lang="en-US" dirty="0">
              <a:solidFill>
                <a:schemeClr val="bg1"/>
              </a:solidFill>
            </a:endParaRPr>
          </a:p>
        </p:txBody>
      </p:sp>
      <p:sp>
        <p:nvSpPr>
          <p:cNvPr id="9" name="Slide Number Placeholder 4"/>
          <p:cNvSpPr txBox="1">
            <a:spLocks/>
          </p:cNvSpPr>
          <p:nvPr/>
        </p:nvSpPr>
        <p:spPr bwMode="auto">
          <a:xfrm>
            <a:off x="67056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45EC6E8-98E1-4849-A5C4-247ED1CA1DED}"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93335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02403" name="Content Placeholder 8"/>
          <p:cNvSpPr>
            <a:spLocks noGrp="1"/>
          </p:cNvSpPr>
          <p:nvPr>
            <p:ph idx="1"/>
          </p:nvPr>
        </p:nvSpPr>
        <p:spPr>
          <a:xfrm>
            <a:off x="685800" y="2286000"/>
            <a:ext cx="7772400" cy="3810000"/>
          </a:xfrm>
        </p:spPr>
        <p:txBody>
          <a:bodyPr/>
          <a:lstStyle/>
          <a:p>
            <a:pPr algn="ctr">
              <a:buFontTx/>
              <a:buNone/>
            </a:pPr>
            <a:r>
              <a:rPr lang="en-US" sz="2000" b="1" smtClean="0">
                <a:solidFill>
                  <a:schemeClr val="bg1"/>
                </a:solidFill>
              </a:rPr>
              <a:t>What Makes an Effective Team?</a:t>
            </a:r>
            <a:endParaRPr lang="en-US" sz="2000" smtClean="0">
              <a:solidFill>
                <a:schemeClr val="bg1"/>
              </a:solidFill>
            </a:endParaRPr>
          </a:p>
          <a:p>
            <a:pPr>
              <a:buFontTx/>
              <a:buNone/>
            </a:pPr>
            <a:endParaRPr lang="en-US" sz="800" smtClean="0">
              <a:solidFill>
                <a:schemeClr val="bg1"/>
              </a:solidFill>
            </a:endParaRPr>
          </a:p>
          <a:p>
            <a:pPr>
              <a:buFontTx/>
              <a:buNone/>
            </a:pPr>
            <a:r>
              <a:rPr lang="en-US" sz="1600" smtClean="0">
                <a:solidFill>
                  <a:schemeClr val="bg1"/>
                </a:solidFill>
              </a:rPr>
              <a:t>An effective team ________________________________.</a:t>
            </a:r>
          </a:p>
          <a:p>
            <a:endParaRPr lang="en-US" sz="1000" smtClean="0">
              <a:solidFill>
                <a:schemeClr val="bg1"/>
              </a:solidFill>
            </a:endParaRPr>
          </a:p>
          <a:p>
            <a:pPr algn="ctr">
              <a:buFontTx/>
              <a:buNone/>
            </a:pPr>
            <a:r>
              <a:rPr lang="en-US" sz="1600" i="1" smtClean="0">
                <a:solidFill>
                  <a:schemeClr val="bg1"/>
                </a:solidFill>
              </a:rPr>
              <a:t>The right “chemistry” happens on a team when…</a:t>
            </a:r>
          </a:p>
          <a:p>
            <a:pPr>
              <a:buFontTx/>
              <a:buNone/>
            </a:pPr>
            <a:endParaRPr lang="en-US" sz="1000" smtClean="0">
              <a:solidFill>
                <a:schemeClr val="bg1"/>
              </a:solidFill>
            </a:endParaRPr>
          </a:p>
          <a:p>
            <a:pPr>
              <a:buFontTx/>
              <a:buNone/>
            </a:pPr>
            <a:r>
              <a:rPr lang="en-US" sz="1800" smtClean="0">
                <a:solidFill>
                  <a:schemeClr val="bg1"/>
                </a:solidFill>
              </a:rPr>
              <a:t>___________ are strong</a:t>
            </a:r>
          </a:p>
          <a:p>
            <a:pPr>
              <a:buFontTx/>
              <a:buNone/>
            </a:pPr>
            <a:r>
              <a:rPr lang="en-US" sz="1800" smtClean="0">
                <a:solidFill>
                  <a:schemeClr val="bg1"/>
                </a:solidFill>
              </a:rPr>
              <a:t>___________ are similar</a:t>
            </a:r>
          </a:p>
          <a:p>
            <a:pPr>
              <a:buFontTx/>
              <a:buNone/>
            </a:pPr>
            <a:r>
              <a:rPr lang="en-US" sz="1800" smtClean="0">
                <a:solidFill>
                  <a:schemeClr val="bg1"/>
                </a:solidFill>
              </a:rPr>
              <a:t>___________ is evident</a:t>
            </a:r>
          </a:p>
          <a:p>
            <a:pPr>
              <a:buFontTx/>
              <a:buNone/>
            </a:pPr>
            <a:r>
              <a:rPr lang="en-US" sz="1800" smtClean="0">
                <a:solidFill>
                  <a:schemeClr val="bg1"/>
                </a:solidFill>
              </a:rPr>
              <a:t>___________ are clear</a:t>
            </a:r>
          </a:p>
          <a:p>
            <a:pPr>
              <a:buFontTx/>
              <a:buNone/>
            </a:pPr>
            <a:r>
              <a:rPr lang="en-US" sz="1800" smtClean="0">
                <a:solidFill>
                  <a:schemeClr val="bg1"/>
                </a:solidFill>
              </a:rPr>
              <a:t>___________ are complimentary</a:t>
            </a:r>
          </a:p>
        </p:txBody>
      </p:sp>
      <p:sp>
        <p:nvSpPr>
          <p:cNvPr id="4" name="TextBox 3"/>
          <p:cNvSpPr txBox="1">
            <a:spLocks noChangeArrowheads="1"/>
          </p:cNvSpPr>
          <p:nvPr/>
        </p:nvSpPr>
        <p:spPr bwMode="auto">
          <a:xfrm>
            <a:off x="2438400" y="27432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Has chemistry that fits</a:t>
            </a:r>
          </a:p>
        </p:txBody>
      </p:sp>
      <p:sp>
        <p:nvSpPr>
          <p:cNvPr id="7" name="TextBox 6"/>
          <p:cNvSpPr txBox="1">
            <a:spLocks noChangeArrowheads="1"/>
          </p:cNvSpPr>
          <p:nvPr/>
        </p:nvSpPr>
        <p:spPr bwMode="auto">
          <a:xfrm>
            <a:off x="762000" y="37338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Relationships</a:t>
            </a:r>
          </a:p>
        </p:txBody>
      </p:sp>
      <p:sp>
        <p:nvSpPr>
          <p:cNvPr id="8" name="TextBox 7"/>
          <p:cNvSpPr txBox="1">
            <a:spLocks noChangeArrowheads="1"/>
          </p:cNvSpPr>
          <p:nvPr/>
        </p:nvSpPr>
        <p:spPr bwMode="auto">
          <a:xfrm>
            <a:off x="762000" y="40386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Desire</a:t>
            </a:r>
          </a:p>
        </p:txBody>
      </p:sp>
      <p:sp>
        <p:nvSpPr>
          <p:cNvPr id="9" name="TextBox 8"/>
          <p:cNvSpPr txBox="1">
            <a:spLocks noChangeArrowheads="1"/>
          </p:cNvSpPr>
          <p:nvPr/>
        </p:nvSpPr>
        <p:spPr bwMode="auto">
          <a:xfrm>
            <a:off x="762000" y="43434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Trust</a:t>
            </a:r>
          </a:p>
        </p:txBody>
      </p:sp>
      <p:sp>
        <p:nvSpPr>
          <p:cNvPr id="10" name="TextBox 9"/>
          <p:cNvSpPr txBox="1">
            <a:spLocks noChangeArrowheads="1"/>
          </p:cNvSpPr>
          <p:nvPr/>
        </p:nvSpPr>
        <p:spPr bwMode="auto">
          <a:xfrm>
            <a:off x="762000" y="47244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Roles</a:t>
            </a:r>
          </a:p>
        </p:txBody>
      </p:sp>
      <p:sp>
        <p:nvSpPr>
          <p:cNvPr id="11" name="TextBox 10"/>
          <p:cNvSpPr txBox="1">
            <a:spLocks noChangeArrowheads="1"/>
          </p:cNvSpPr>
          <p:nvPr/>
        </p:nvSpPr>
        <p:spPr bwMode="auto">
          <a:xfrm>
            <a:off x="762000" y="50292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Abilities</a:t>
            </a:r>
          </a:p>
        </p:txBody>
      </p:sp>
      <p:sp>
        <p:nvSpPr>
          <p:cNvPr id="12"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13"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2810310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additive="base">
                                        <p:cTn id="3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7" grpId="0" build="allAtOnce"/>
      <p:bldP spid="8" grpId="0" build="allAtOnce"/>
      <p:bldP spid="9" grpId="0" build="allAtOnce"/>
      <p:bldP spid="10" grpId="0" build="allAtOnce"/>
      <p:bldP spid="11"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03427" name="Content Placeholder 4"/>
          <p:cNvSpPr>
            <a:spLocks noGrp="1"/>
          </p:cNvSpPr>
          <p:nvPr>
            <p:ph sz="half" idx="2"/>
          </p:nvPr>
        </p:nvSpPr>
        <p:spPr/>
        <p:txBody>
          <a:bodyPr/>
          <a:lstStyle/>
          <a:p>
            <a:pPr algn="ctr">
              <a:buFontTx/>
              <a:buNone/>
            </a:pPr>
            <a:r>
              <a:rPr lang="en-US" b="1" smtClean="0">
                <a:solidFill>
                  <a:schemeClr val="bg1"/>
                </a:solidFill>
              </a:rPr>
              <a:t>EVALUATION</a:t>
            </a:r>
          </a:p>
          <a:p>
            <a:pPr algn="ctr">
              <a:buFontTx/>
              <a:buNone/>
            </a:pPr>
            <a:r>
              <a:rPr lang="en-US" smtClean="0">
                <a:solidFill>
                  <a:schemeClr val="bg1"/>
                </a:solidFill>
              </a:rPr>
              <a:t>  </a:t>
            </a:r>
          </a:p>
          <a:p>
            <a:pPr algn="ctr">
              <a:buFontTx/>
              <a:buNone/>
            </a:pPr>
            <a:r>
              <a:rPr lang="en-US" smtClean="0">
                <a:solidFill>
                  <a:schemeClr val="bg1"/>
                </a:solidFill>
              </a:rPr>
              <a:t>As a team, do we have the right chemistry?</a:t>
            </a:r>
          </a:p>
          <a:p>
            <a:endParaRPr lang="en-US" smtClean="0">
              <a:solidFill>
                <a:schemeClr val="bg1"/>
              </a:solidFill>
            </a:endParaRPr>
          </a:p>
        </p:txBody>
      </p:sp>
      <p:sp>
        <p:nvSpPr>
          <p:cNvPr id="103428" name="Content Placeholder 8"/>
          <p:cNvSpPr>
            <a:spLocks noGrp="1"/>
          </p:cNvSpPr>
          <p:nvPr>
            <p:ph sz="half" idx="1"/>
          </p:nvPr>
        </p:nvSpPr>
        <p:spPr/>
        <p:txBody>
          <a:bodyPr/>
          <a:lstStyle/>
          <a:p>
            <a:pPr algn="ctr">
              <a:buFontTx/>
              <a:buNone/>
            </a:pPr>
            <a:r>
              <a:rPr lang="en-US" sz="1600" i="1" smtClean="0">
                <a:solidFill>
                  <a:schemeClr val="bg1"/>
                </a:solidFill>
              </a:rPr>
              <a:t>The right “chemistry” happens on a team when…</a:t>
            </a:r>
          </a:p>
          <a:p>
            <a:pPr>
              <a:buFontTx/>
              <a:buNone/>
            </a:pPr>
            <a:endParaRPr lang="en-US" sz="1000" smtClean="0">
              <a:solidFill>
                <a:schemeClr val="bg1"/>
              </a:solidFill>
            </a:endParaRPr>
          </a:p>
          <a:p>
            <a:pPr>
              <a:buFontTx/>
              <a:buNone/>
            </a:pPr>
            <a:r>
              <a:rPr lang="en-US" sz="1800" smtClean="0">
                <a:solidFill>
                  <a:schemeClr val="bg1"/>
                </a:solidFill>
              </a:rPr>
              <a:t>___________ are appreciated</a:t>
            </a:r>
          </a:p>
          <a:p>
            <a:pPr>
              <a:buFontTx/>
              <a:buNone/>
            </a:pPr>
            <a:r>
              <a:rPr lang="en-US" sz="1800" smtClean="0">
                <a:solidFill>
                  <a:schemeClr val="bg1"/>
                </a:solidFill>
              </a:rPr>
              <a:t>___________ is high</a:t>
            </a:r>
          </a:p>
          <a:p>
            <a:pPr>
              <a:buFontTx/>
              <a:buNone/>
            </a:pPr>
            <a:r>
              <a:rPr lang="en-US" sz="1800" smtClean="0">
                <a:solidFill>
                  <a:schemeClr val="bg1"/>
                </a:solidFill>
              </a:rPr>
              <a:t>___________ are frequent</a:t>
            </a:r>
          </a:p>
          <a:p>
            <a:pPr>
              <a:buFontTx/>
              <a:buNone/>
            </a:pPr>
            <a:r>
              <a:rPr lang="en-US" sz="1800" smtClean="0">
                <a:solidFill>
                  <a:schemeClr val="bg1"/>
                </a:solidFill>
              </a:rPr>
              <a:t>___________ are pure</a:t>
            </a:r>
          </a:p>
          <a:p>
            <a:pPr>
              <a:buFontTx/>
              <a:buNone/>
            </a:pPr>
            <a:r>
              <a:rPr lang="en-US" sz="1800" smtClean="0">
                <a:solidFill>
                  <a:schemeClr val="bg1"/>
                </a:solidFill>
              </a:rPr>
              <a:t>___________ are received by all</a:t>
            </a:r>
          </a:p>
        </p:txBody>
      </p:sp>
      <p:sp>
        <p:nvSpPr>
          <p:cNvPr id="7" name="TextBox 6"/>
          <p:cNvSpPr txBox="1">
            <a:spLocks noChangeArrowheads="1"/>
          </p:cNvSpPr>
          <p:nvPr/>
        </p:nvSpPr>
        <p:spPr bwMode="auto">
          <a:xfrm>
            <a:off x="762000" y="26670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Players</a:t>
            </a:r>
          </a:p>
        </p:txBody>
      </p:sp>
      <p:sp>
        <p:nvSpPr>
          <p:cNvPr id="8" name="TextBox 7"/>
          <p:cNvSpPr txBox="1">
            <a:spLocks noChangeArrowheads="1"/>
          </p:cNvSpPr>
          <p:nvPr/>
        </p:nvSpPr>
        <p:spPr bwMode="auto">
          <a:xfrm>
            <a:off x="762000" y="30480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Morale</a:t>
            </a:r>
          </a:p>
        </p:txBody>
      </p:sp>
      <p:sp>
        <p:nvSpPr>
          <p:cNvPr id="9" name="TextBox 8"/>
          <p:cNvSpPr txBox="1">
            <a:spLocks noChangeArrowheads="1"/>
          </p:cNvSpPr>
          <p:nvPr/>
        </p:nvSpPr>
        <p:spPr bwMode="auto">
          <a:xfrm>
            <a:off x="762000" y="33528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Wins</a:t>
            </a:r>
          </a:p>
        </p:txBody>
      </p:sp>
      <p:sp>
        <p:nvSpPr>
          <p:cNvPr id="10" name="TextBox 9"/>
          <p:cNvSpPr txBox="1">
            <a:spLocks noChangeArrowheads="1"/>
          </p:cNvSpPr>
          <p:nvPr/>
        </p:nvSpPr>
        <p:spPr bwMode="auto">
          <a:xfrm>
            <a:off x="762000" y="37338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Motives</a:t>
            </a:r>
          </a:p>
        </p:txBody>
      </p:sp>
      <p:sp>
        <p:nvSpPr>
          <p:cNvPr id="11" name="TextBox 10"/>
          <p:cNvSpPr txBox="1">
            <a:spLocks noChangeArrowheads="1"/>
          </p:cNvSpPr>
          <p:nvPr/>
        </p:nvSpPr>
        <p:spPr bwMode="auto">
          <a:xfrm>
            <a:off x="762000" y="40386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Benefits</a:t>
            </a:r>
          </a:p>
        </p:txBody>
      </p:sp>
      <p:sp>
        <p:nvSpPr>
          <p:cNvPr id="12"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13"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3777165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9" grpId="0" build="allAtOnce"/>
      <p:bldP spid="10" grpId="0" build="allAtOnce"/>
      <p:bldP spid="11"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93540" name="Content Placeholder 8"/>
          <p:cNvSpPr>
            <a:spLocks noGrp="1"/>
          </p:cNvSpPr>
          <p:nvPr>
            <p:ph idx="1"/>
          </p:nvPr>
        </p:nvSpPr>
        <p:spPr>
          <a:xfrm>
            <a:off x="533400" y="2286000"/>
            <a:ext cx="8229600" cy="3810000"/>
          </a:xfrm>
        </p:spPr>
        <p:txBody>
          <a:bodyPr/>
          <a:lstStyle/>
          <a:p>
            <a:pPr algn="ctr">
              <a:buFontTx/>
              <a:buNone/>
              <a:defRPr/>
            </a:pPr>
            <a:r>
              <a:rPr lang="en-US" sz="2000" b="1" dirty="0" smtClean="0">
                <a:solidFill>
                  <a:schemeClr val="bg1"/>
                </a:solidFill>
              </a:rPr>
              <a:t>What Makes an Effective Team?</a:t>
            </a:r>
            <a:endParaRPr lang="en-US" sz="2000" dirty="0" smtClean="0">
              <a:solidFill>
                <a:schemeClr val="bg1"/>
              </a:solidFill>
            </a:endParaRPr>
          </a:p>
          <a:p>
            <a:pPr>
              <a:buFontTx/>
              <a:buNone/>
              <a:defRPr/>
            </a:pPr>
            <a:endParaRPr lang="en-US" sz="800" dirty="0" smtClean="0">
              <a:solidFill>
                <a:schemeClr val="bg1"/>
              </a:solidFill>
            </a:endParaRPr>
          </a:p>
          <a:p>
            <a:pPr>
              <a:buFontTx/>
              <a:buNone/>
              <a:defRPr/>
            </a:pPr>
            <a:r>
              <a:rPr lang="en-US" sz="1600" dirty="0" smtClean="0">
                <a:solidFill>
                  <a:schemeClr val="bg1"/>
                </a:solidFill>
              </a:rPr>
              <a:t>An effective team ________________________________.</a:t>
            </a:r>
          </a:p>
          <a:p>
            <a:pPr>
              <a:defRPr/>
            </a:pPr>
            <a:endParaRPr lang="en-US" sz="1000" dirty="0" smtClean="0">
              <a:solidFill>
                <a:schemeClr val="bg1"/>
              </a:solidFill>
            </a:endParaRPr>
          </a:p>
          <a:p>
            <a:pPr algn="ctr">
              <a:buFontTx/>
              <a:buNone/>
              <a:defRPr/>
            </a:pPr>
            <a:r>
              <a:rPr lang="en-US" sz="1400" i="1" dirty="0" smtClean="0">
                <a:solidFill>
                  <a:schemeClr val="bg1"/>
                </a:solidFill>
              </a:rPr>
              <a:t>The truth in a nutshell: individualism wins trophies, but teamwork wins championships.</a:t>
            </a:r>
          </a:p>
          <a:p>
            <a:pPr>
              <a:buFontTx/>
              <a:buNone/>
              <a:defRPr/>
            </a:pPr>
            <a:endParaRPr lang="en-US" sz="1000" dirty="0" smtClean="0">
              <a:solidFill>
                <a:schemeClr val="bg1"/>
              </a:solidFill>
            </a:endParaRPr>
          </a:p>
          <a:p>
            <a:pPr>
              <a:buFontTx/>
              <a:buNone/>
              <a:defRPr/>
            </a:pPr>
            <a:r>
              <a:rPr lang="en-US" sz="1800" b="1" dirty="0" smtClean="0">
                <a:solidFill>
                  <a:schemeClr val="bg1"/>
                </a:solidFill>
              </a:rPr>
              <a:t>A Code of Cooperation…</a:t>
            </a:r>
            <a:endParaRPr lang="en-US" sz="1800" dirty="0" smtClean="0">
              <a:solidFill>
                <a:schemeClr val="bg1"/>
              </a:solidFill>
            </a:endParaRPr>
          </a:p>
          <a:p>
            <a:pPr>
              <a:buFontTx/>
              <a:buNone/>
              <a:defRPr/>
            </a:pPr>
            <a:endParaRPr lang="en-US" sz="1800" dirty="0" smtClean="0">
              <a:solidFill>
                <a:schemeClr val="bg1"/>
              </a:solidFill>
            </a:endParaRPr>
          </a:p>
          <a:p>
            <a:pPr>
              <a:buFontTx/>
              <a:buNone/>
              <a:defRPr/>
            </a:pPr>
            <a:r>
              <a:rPr lang="en-US" sz="1600" dirty="0" smtClean="0">
                <a:solidFill>
                  <a:schemeClr val="bg1"/>
                </a:solidFill>
              </a:rPr>
              <a:t>…carry your load.		    	 …see the big picture.</a:t>
            </a:r>
          </a:p>
          <a:p>
            <a:pPr>
              <a:buFontTx/>
              <a:buNone/>
              <a:defRPr/>
            </a:pPr>
            <a:r>
              <a:rPr lang="en-US" sz="1600" dirty="0" smtClean="0">
                <a:solidFill>
                  <a:schemeClr val="bg1"/>
                </a:solidFill>
              </a:rPr>
              <a:t>…respect other team members.    	 …give up your rights.</a:t>
            </a:r>
          </a:p>
          <a:p>
            <a:pPr>
              <a:buFontTx/>
              <a:buNone/>
              <a:defRPr/>
            </a:pPr>
            <a:r>
              <a:rPr lang="en-US" sz="1600" dirty="0" smtClean="0">
                <a:solidFill>
                  <a:schemeClr val="bg1"/>
                </a:solidFill>
              </a:rPr>
              <a:t>…understand their value.	 	 …represent the team’s position, not yours.                                                                            </a:t>
            </a:r>
          </a:p>
          <a:p>
            <a:pPr>
              <a:buFontTx/>
              <a:buNone/>
              <a:defRPr/>
            </a:pPr>
            <a:r>
              <a:rPr lang="en-US" sz="1600" dirty="0" smtClean="0">
                <a:solidFill>
                  <a:schemeClr val="bg1"/>
                </a:solidFill>
              </a:rPr>
              <a:t>…look for ways to add value to them. 	 …privately and publicly affirm one another.</a:t>
            </a:r>
          </a:p>
          <a:p>
            <a:pPr>
              <a:buFontTx/>
              <a:buNone/>
              <a:defRPr/>
            </a:pPr>
            <a:r>
              <a:rPr lang="en-US" sz="1600" dirty="0" smtClean="0">
                <a:solidFill>
                  <a:schemeClr val="bg1"/>
                </a:solidFill>
              </a:rPr>
              <a:t>…come together ready to contribute.	 …accept responsibility for the team’s standings.</a:t>
            </a:r>
          </a:p>
          <a:p>
            <a:pPr marL="400050">
              <a:buFontTx/>
              <a:buNone/>
              <a:defRPr/>
            </a:pPr>
            <a:r>
              <a:rPr lang="en-US" sz="1600" dirty="0" smtClean="0">
                <a:solidFill>
                  <a:schemeClr val="bg1"/>
                </a:solidFill>
              </a:rPr>
              <a:t>	</a:t>
            </a:r>
          </a:p>
          <a:p>
            <a:pPr>
              <a:buFontTx/>
              <a:buNone/>
              <a:defRPr/>
            </a:pPr>
            <a:endParaRPr lang="en-US" sz="1600" i="1" dirty="0" smtClean="0">
              <a:solidFill>
                <a:schemeClr val="bg1"/>
              </a:solidFill>
            </a:endParaRPr>
          </a:p>
        </p:txBody>
      </p:sp>
      <p:sp>
        <p:nvSpPr>
          <p:cNvPr id="4" name="TextBox 3"/>
          <p:cNvSpPr txBox="1">
            <a:spLocks noChangeArrowheads="1"/>
          </p:cNvSpPr>
          <p:nvPr/>
        </p:nvSpPr>
        <p:spPr bwMode="auto">
          <a:xfrm>
            <a:off x="2362200" y="2743200"/>
            <a:ext cx="3733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Places individual rights below the team</a:t>
            </a:r>
          </a:p>
        </p:txBody>
      </p:sp>
      <p:sp>
        <p:nvSpPr>
          <p:cNvPr id="5"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6"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1129206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05475" name="Content Placeholder 4"/>
          <p:cNvSpPr>
            <a:spLocks noGrp="1"/>
          </p:cNvSpPr>
          <p:nvPr>
            <p:ph sz="half" idx="2"/>
          </p:nvPr>
        </p:nvSpPr>
        <p:spPr/>
        <p:txBody>
          <a:bodyPr/>
          <a:lstStyle/>
          <a:p>
            <a:pPr algn="ctr">
              <a:buFontTx/>
              <a:buNone/>
            </a:pPr>
            <a:r>
              <a:rPr lang="en-US" b="1" smtClean="0">
                <a:solidFill>
                  <a:schemeClr val="bg1"/>
                </a:solidFill>
              </a:rPr>
              <a:t>EVALUATION</a:t>
            </a:r>
          </a:p>
          <a:p>
            <a:pPr algn="ctr">
              <a:buFontTx/>
              <a:buNone/>
            </a:pPr>
            <a:r>
              <a:rPr lang="en-US" smtClean="0">
                <a:solidFill>
                  <a:schemeClr val="bg1"/>
                </a:solidFill>
              </a:rPr>
              <a:t>  </a:t>
            </a:r>
          </a:p>
          <a:p>
            <a:pPr algn="ctr">
              <a:buFontTx/>
              <a:buNone/>
            </a:pPr>
            <a:r>
              <a:rPr lang="en-US" smtClean="0">
                <a:solidFill>
                  <a:schemeClr val="bg1"/>
                </a:solidFill>
              </a:rPr>
              <a:t>As a team, do we place the team’s interest above our own?</a:t>
            </a:r>
          </a:p>
          <a:p>
            <a:endParaRPr lang="en-US" smtClean="0">
              <a:solidFill>
                <a:schemeClr val="bg1"/>
              </a:solidFill>
            </a:endParaRPr>
          </a:p>
        </p:txBody>
      </p:sp>
      <p:pic>
        <p:nvPicPr>
          <p:cNvPr id="105476" name="Picture 8" descr="http://3.bp.blogspot.com/-qdnPj2MA8ME/TWGfM49w-DI/AAAAAAAABpI/afsY76nfnlM/s1600/176018_760193668841_21014426_45094016_899309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0"/>
            <a:ext cx="460692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6"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1358742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06499" name="Content Placeholder 8"/>
          <p:cNvSpPr>
            <a:spLocks noGrp="1"/>
          </p:cNvSpPr>
          <p:nvPr>
            <p:ph idx="1"/>
          </p:nvPr>
        </p:nvSpPr>
        <p:spPr>
          <a:xfrm>
            <a:off x="685800" y="2286000"/>
            <a:ext cx="7772400" cy="3810000"/>
          </a:xfrm>
        </p:spPr>
        <p:txBody>
          <a:bodyPr/>
          <a:lstStyle/>
          <a:p>
            <a:pPr algn="ctr">
              <a:buFontTx/>
              <a:buNone/>
            </a:pPr>
            <a:r>
              <a:rPr lang="en-US" sz="2000" b="1" smtClean="0">
                <a:solidFill>
                  <a:schemeClr val="bg1"/>
                </a:solidFill>
              </a:rPr>
              <a:t>What Makes an Effective Team?</a:t>
            </a:r>
            <a:endParaRPr lang="en-US" sz="2000" smtClean="0">
              <a:solidFill>
                <a:schemeClr val="bg1"/>
              </a:solidFill>
            </a:endParaRPr>
          </a:p>
          <a:p>
            <a:pPr>
              <a:buFontTx/>
              <a:buNone/>
            </a:pPr>
            <a:endParaRPr lang="en-US" sz="800" smtClean="0">
              <a:solidFill>
                <a:schemeClr val="bg1"/>
              </a:solidFill>
            </a:endParaRPr>
          </a:p>
          <a:p>
            <a:pPr>
              <a:buFontTx/>
              <a:buNone/>
            </a:pPr>
            <a:r>
              <a:rPr lang="en-US" sz="1600" smtClean="0">
                <a:solidFill>
                  <a:schemeClr val="bg1"/>
                </a:solidFill>
              </a:rPr>
              <a:t>An effective team ________________________________.</a:t>
            </a:r>
          </a:p>
          <a:p>
            <a:endParaRPr lang="en-US" sz="1000" smtClean="0">
              <a:solidFill>
                <a:schemeClr val="bg1"/>
              </a:solidFill>
            </a:endParaRPr>
          </a:p>
          <a:p>
            <a:pPr algn="ctr">
              <a:buFontTx/>
              <a:buNone/>
            </a:pPr>
            <a:r>
              <a:rPr lang="en-US" sz="1400" i="1" smtClean="0">
                <a:solidFill>
                  <a:schemeClr val="bg1"/>
                </a:solidFill>
              </a:rPr>
              <a:t>The “Niche Principle”: people who occupy a special place on the team feel special and perform in a special way.  Team niches humanize teamwork. (Philip VanAuken)</a:t>
            </a:r>
          </a:p>
          <a:p>
            <a:pPr>
              <a:buFontTx/>
              <a:buNone/>
            </a:pPr>
            <a:endParaRPr lang="en-US" sz="1000" smtClean="0">
              <a:solidFill>
                <a:schemeClr val="bg1"/>
              </a:solidFill>
            </a:endParaRPr>
          </a:p>
          <a:p>
            <a:pPr>
              <a:buFontTx/>
              <a:buNone/>
            </a:pPr>
            <a:r>
              <a:rPr lang="en-US" sz="1800" smtClean="0">
                <a:solidFill>
                  <a:schemeClr val="bg1"/>
                </a:solidFill>
              </a:rPr>
              <a:t>List your team members and identify their roles.</a:t>
            </a:r>
          </a:p>
          <a:p>
            <a:pPr>
              <a:buFontTx/>
              <a:buNone/>
            </a:pPr>
            <a:endParaRPr lang="en-US" sz="1800" smtClean="0">
              <a:solidFill>
                <a:schemeClr val="bg1"/>
              </a:solidFill>
            </a:endParaRPr>
          </a:p>
          <a:p>
            <a:pPr>
              <a:buFontTx/>
              <a:buNone/>
            </a:pPr>
            <a:r>
              <a:rPr lang="en-US" sz="1800" smtClean="0">
                <a:solidFill>
                  <a:schemeClr val="bg1"/>
                </a:solidFill>
              </a:rPr>
              <a:t>What is your unique role on the team?</a:t>
            </a:r>
          </a:p>
        </p:txBody>
      </p:sp>
      <p:sp>
        <p:nvSpPr>
          <p:cNvPr id="4" name="TextBox 3"/>
          <p:cNvSpPr txBox="1">
            <a:spLocks noChangeArrowheads="1"/>
          </p:cNvSpPr>
          <p:nvPr/>
        </p:nvSpPr>
        <p:spPr bwMode="auto">
          <a:xfrm>
            <a:off x="2362200" y="2743200"/>
            <a:ext cx="3657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Realizes everyone plays a special role</a:t>
            </a:r>
          </a:p>
        </p:txBody>
      </p:sp>
      <p:sp>
        <p:nvSpPr>
          <p:cNvPr id="5"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6"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2975499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07523" name="Content Placeholder 4"/>
          <p:cNvSpPr>
            <a:spLocks noGrp="1"/>
          </p:cNvSpPr>
          <p:nvPr>
            <p:ph sz="half" idx="2"/>
          </p:nvPr>
        </p:nvSpPr>
        <p:spPr/>
        <p:txBody>
          <a:bodyPr/>
          <a:lstStyle/>
          <a:p>
            <a:pPr algn="ctr">
              <a:buFontTx/>
              <a:buNone/>
            </a:pPr>
            <a:r>
              <a:rPr lang="en-US" b="1" smtClean="0">
                <a:solidFill>
                  <a:schemeClr val="bg1"/>
                </a:solidFill>
              </a:rPr>
              <a:t>EVALUATION</a:t>
            </a:r>
          </a:p>
          <a:p>
            <a:pPr algn="ctr">
              <a:buFontTx/>
              <a:buNone/>
            </a:pPr>
            <a:r>
              <a:rPr lang="en-US" smtClean="0">
                <a:solidFill>
                  <a:schemeClr val="bg1"/>
                </a:solidFill>
              </a:rPr>
              <a:t>  </a:t>
            </a:r>
          </a:p>
          <a:p>
            <a:pPr algn="ctr">
              <a:buFontTx/>
              <a:buNone/>
            </a:pPr>
            <a:r>
              <a:rPr lang="en-US" smtClean="0">
                <a:solidFill>
                  <a:schemeClr val="bg1"/>
                </a:solidFill>
              </a:rPr>
              <a:t>As a team, do we understand and appreciate the role of others?</a:t>
            </a:r>
          </a:p>
          <a:p>
            <a:endParaRPr lang="en-US" smtClean="0">
              <a:solidFill>
                <a:schemeClr val="bg1"/>
              </a:solidFill>
            </a:endParaRPr>
          </a:p>
        </p:txBody>
      </p:sp>
      <p:pic>
        <p:nvPicPr>
          <p:cNvPr id="107524" name="Picture 6" descr="http://ahelpmeetsheart.files.wordpress.com/2011/03/ireland-1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6"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2271612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08547" name="Content Placeholder 8"/>
          <p:cNvSpPr>
            <a:spLocks noGrp="1"/>
          </p:cNvSpPr>
          <p:nvPr>
            <p:ph idx="1"/>
          </p:nvPr>
        </p:nvSpPr>
        <p:spPr>
          <a:xfrm>
            <a:off x="685800" y="2286000"/>
            <a:ext cx="7772400" cy="3810000"/>
          </a:xfrm>
        </p:spPr>
        <p:txBody>
          <a:bodyPr/>
          <a:lstStyle/>
          <a:p>
            <a:pPr algn="ctr">
              <a:buFontTx/>
              <a:buNone/>
            </a:pPr>
            <a:r>
              <a:rPr lang="en-US" sz="2000" b="1" smtClean="0">
                <a:solidFill>
                  <a:schemeClr val="bg1"/>
                </a:solidFill>
              </a:rPr>
              <a:t>What Makes an Effective Team?</a:t>
            </a:r>
            <a:endParaRPr lang="en-US" sz="2000" smtClean="0">
              <a:solidFill>
                <a:schemeClr val="bg1"/>
              </a:solidFill>
            </a:endParaRPr>
          </a:p>
          <a:p>
            <a:pPr>
              <a:buFontTx/>
              <a:buNone/>
            </a:pPr>
            <a:endParaRPr lang="en-US" sz="800" smtClean="0">
              <a:solidFill>
                <a:schemeClr val="bg1"/>
              </a:solidFill>
            </a:endParaRPr>
          </a:p>
          <a:p>
            <a:pPr>
              <a:buFontTx/>
              <a:buNone/>
            </a:pPr>
            <a:r>
              <a:rPr lang="en-US" sz="1600" smtClean="0">
                <a:solidFill>
                  <a:schemeClr val="bg1"/>
                </a:solidFill>
              </a:rPr>
              <a:t>An effective team ________________________________.</a:t>
            </a:r>
          </a:p>
          <a:p>
            <a:endParaRPr lang="en-US" sz="1200" smtClean="0">
              <a:solidFill>
                <a:schemeClr val="bg1"/>
              </a:solidFill>
            </a:endParaRPr>
          </a:p>
          <a:p>
            <a:pPr algn="ctr">
              <a:buFontTx/>
              <a:buNone/>
            </a:pPr>
            <a:r>
              <a:rPr lang="en-US" sz="2000" i="1" smtClean="0">
                <a:solidFill>
                  <a:schemeClr val="bg1"/>
                </a:solidFill>
              </a:rPr>
              <a:t>In ministry, a BENCH represents…</a:t>
            </a:r>
          </a:p>
          <a:p>
            <a:pPr>
              <a:buFontTx/>
              <a:buNone/>
            </a:pPr>
            <a:endParaRPr lang="en-US" sz="1000" smtClean="0">
              <a:solidFill>
                <a:schemeClr val="bg1"/>
              </a:solidFill>
            </a:endParaRPr>
          </a:p>
          <a:p>
            <a:pPr lvl="1">
              <a:buFontTx/>
              <a:buNone/>
            </a:pPr>
            <a:r>
              <a:rPr lang="en-US" sz="2400" smtClean="0">
                <a:solidFill>
                  <a:schemeClr val="bg1"/>
                </a:solidFill>
              </a:rPr>
              <a:t>Support Players		A Place for Rest</a:t>
            </a:r>
          </a:p>
          <a:p>
            <a:pPr lvl="1">
              <a:buFontTx/>
              <a:buNone/>
            </a:pPr>
            <a:r>
              <a:rPr lang="en-US" sz="2400" smtClean="0">
                <a:solidFill>
                  <a:schemeClr val="bg1"/>
                </a:solidFill>
              </a:rPr>
              <a:t>Special Role Players	A Place for Encouragement</a:t>
            </a:r>
          </a:p>
          <a:p>
            <a:pPr lvl="1">
              <a:buFontTx/>
              <a:buNone/>
            </a:pPr>
            <a:r>
              <a:rPr lang="en-US" sz="2400" smtClean="0">
                <a:solidFill>
                  <a:schemeClr val="bg1"/>
                </a:solidFill>
              </a:rPr>
              <a:t>A Place for Strategy	A Place for Assistance</a:t>
            </a:r>
          </a:p>
        </p:txBody>
      </p:sp>
      <p:sp>
        <p:nvSpPr>
          <p:cNvPr id="4" name="TextBox 3"/>
          <p:cNvSpPr txBox="1">
            <a:spLocks noChangeArrowheads="1"/>
          </p:cNvSpPr>
          <p:nvPr/>
        </p:nvSpPr>
        <p:spPr bwMode="auto">
          <a:xfrm>
            <a:off x="2438400" y="27432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Has a strong bench</a:t>
            </a:r>
          </a:p>
        </p:txBody>
      </p:sp>
      <p:sp>
        <p:nvSpPr>
          <p:cNvPr id="5"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6"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3361154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09571" name="Content Placeholder 3"/>
          <p:cNvSpPr>
            <a:spLocks noGrp="1"/>
          </p:cNvSpPr>
          <p:nvPr>
            <p:ph sz="half" idx="1"/>
          </p:nvPr>
        </p:nvSpPr>
        <p:spPr/>
        <p:txBody>
          <a:bodyPr/>
          <a:lstStyle/>
          <a:p>
            <a:r>
              <a:rPr lang="en-US" sz="3200" i="1" smtClean="0">
                <a:solidFill>
                  <a:schemeClr val="bg1"/>
                </a:solidFill>
              </a:rPr>
              <a:t>What areas should be on “our scoreboard”?  (i.e. conversions, giving, etc.)</a:t>
            </a:r>
            <a:endParaRPr lang="en-US" sz="3200" smtClean="0"/>
          </a:p>
        </p:txBody>
      </p:sp>
      <p:sp>
        <p:nvSpPr>
          <p:cNvPr id="5" name="Content Placeholder 4"/>
          <p:cNvSpPr>
            <a:spLocks noGrp="1"/>
          </p:cNvSpPr>
          <p:nvPr>
            <p:ph sz="half" idx="2"/>
          </p:nvPr>
        </p:nvSpPr>
        <p:spPr/>
        <p:txBody>
          <a:bodyPr/>
          <a:lstStyle/>
          <a:p>
            <a:pPr algn="ctr">
              <a:buFontTx/>
              <a:buNone/>
            </a:pPr>
            <a:r>
              <a:rPr lang="en-US" b="1" smtClean="0">
                <a:solidFill>
                  <a:schemeClr val="bg1"/>
                </a:solidFill>
              </a:rPr>
              <a:t>EVALUATION</a:t>
            </a:r>
          </a:p>
          <a:p>
            <a:pPr algn="ctr">
              <a:buFontTx/>
              <a:buNone/>
            </a:pPr>
            <a:r>
              <a:rPr lang="en-US" smtClean="0">
                <a:solidFill>
                  <a:schemeClr val="bg1"/>
                </a:solidFill>
              </a:rPr>
              <a:t>  </a:t>
            </a:r>
          </a:p>
          <a:p>
            <a:pPr algn="ctr">
              <a:buFontTx/>
              <a:buNone/>
            </a:pPr>
            <a:r>
              <a:rPr lang="en-US" smtClean="0">
                <a:solidFill>
                  <a:schemeClr val="bg1"/>
                </a:solidFill>
              </a:rPr>
              <a:t>As a team, do we score well in these areas?</a:t>
            </a:r>
          </a:p>
          <a:p>
            <a:endParaRPr lang="en-US" smtClean="0">
              <a:solidFill>
                <a:schemeClr val="bg1"/>
              </a:solidFill>
            </a:endParaRPr>
          </a:p>
        </p:txBody>
      </p:sp>
      <p:sp>
        <p:nvSpPr>
          <p:cNvPr id="6"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7"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2073613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10595" name="Content Placeholder 4"/>
          <p:cNvSpPr>
            <a:spLocks noGrp="1"/>
          </p:cNvSpPr>
          <p:nvPr>
            <p:ph sz="half" idx="2"/>
          </p:nvPr>
        </p:nvSpPr>
        <p:spPr/>
        <p:txBody>
          <a:bodyPr/>
          <a:lstStyle/>
          <a:p>
            <a:pPr algn="ctr">
              <a:buFontTx/>
              <a:buNone/>
            </a:pPr>
            <a:r>
              <a:rPr lang="en-US" b="1" smtClean="0">
                <a:solidFill>
                  <a:schemeClr val="bg1"/>
                </a:solidFill>
              </a:rPr>
              <a:t>EVALUATION</a:t>
            </a:r>
          </a:p>
          <a:p>
            <a:pPr algn="ctr">
              <a:buFontTx/>
              <a:buNone/>
            </a:pPr>
            <a:r>
              <a:rPr lang="en-US" smtClean="0">
                <a:solidFill>
                  <a:schemeClr val="bg1"/>
                </a:solidFill>
              </a:rPr>
              <a:t>  </a:t>
            </a:r>
          </a:p>
          <a:p>
            <a:pPr algn="ctr">
              <a:buFontTx/>
              <a:buNone/>
            </a:pPr>
            <a:r>
              <a:rPr lang="en-US" smtClean="0">
                <a:solidFill>
                  <a:schemeClr val="bg1"/>
                </a:solidFill>
              </a:rPr>
              <a:t>As a team, are we developing a strong bench?</a:t>
            </a:r>
          </a:p>
          <a:p>
            <a:endParaRPr lang="en-US" smtClean="0">
              <a:solidFill>
                <a:schemeClr val="bg1"/>
              </a:solidFill>
            </a:endParaRPr>
          </a:p>
        </p:txBody>
      </p:sp>
      <p:pic>
        <p:nvPicPr>
          <p:cNvPr id="110596" name="Picture 6" descr="http://3.bp.blogspot.com/-Blvbqid-g90/TjoyfSQ9FOI/AAAAAAAAAP0/LywTQp86K4s/s1600/IMAG01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905000"/>
            <a:ext cx="46926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6"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743578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11619" name="Content Placeholder 8"/>
          <p:cNvSpPr>
            <a:spLocks noGrp="1"/>
          </p:cNvSpPr>
          <p:nvPr>
            <p:ph idx="1"/>
          </p:nvPr>
        </p:nvSpPr>
        <p:spPr>
          <a:xfrm>
            <a:off x="685800" y="2286000"/>
            <a:ext cx="7772400" cy="3810000"/>
          </a:xfrm>
        </p:spPr>
        <p:txBody>
          <a:bodyPr/>
          <a:lstStyle/>
          <a:p>
            <a:pPr algn="ctr">
              <a:buFontTx/>
              <a:buNone/>
            </a:pPr>
            <a:r>
              <a:rPr lang="en-US" sz="2000" b="1" smtClean="0">
                <a:solidFill>
                  <a:schemeClr val="bg1"/>
                </a:solidFill>
              </a:rPr>
              <a:t>What Makes an Effective Team?</a:t>
            </a:r>
            <a:endParaRPr lang="en-US" sz="2000" smtClean="0">
              <a:solidFill>
                <a:schemeClr val="bg1"/>
              </a:solidFill>
            </a:endParaRPr>
          </a:p>
          <a:p>
            <a:pPr>
              <a:buFontTx/>
              <a:buNone/>
            </a:pPr>
            <a:endParaRPr lang="en-US" sz="800" smtClean="0">
              <a:solidFill>
                <a:schemeClr val="bg1"/>
              </a:solidFill>
            </a:endParaRPr>
          </a:p>
          <a:p>
            <a:pPr>
              <a:buFontTx/>
              <a:buNone/>
            </a:pPr>
            <a:r>
              <a:rPr lang="en-US" sz="1600" smtClean="0">
                <a:solidFill>
                  <a:schemeClr val="bg1"/>
                </a:solidFill>
              </a:rPr>
              <a:t>An effective team ________________________________.</a:t>
            </a:r>
          </a:p>
          <a:p>
            <a:pPr algn="ctr">
              <a:buFontTx/>
              <a:buNone/>
            </a:pPr>
            <a:endParaRPr lang="en-US" sz="1600" smtClean="0">
              <a:solidFill>
                <a:schemeClr val="bg1"/>
              </a:solidFill>
            </a:endParaRPr>
          </a:p>
          <a:p>
            <a:pPr algn="ctr">
              <a:buFontTx/>
              <a:buNone/>
            </a:pPr>
            <a:r>
              <a:rPr lang="en-US" sz="1600" smtClean="0">
                <a:solidFill>
                  <a:schemeClr val="bg1"/>
                </a:solidFill>
              </a:rPr>
              <a:t>The team knows where it stands because there is a scoreboard that everyone can see.  Players glance at the scoreboard continually during a game.  When the game 	is over, at least they know if they have won or lost.  </a:t>
            </a:r>
          </a:p>
          <a:p>
            <a:pPr algn="ctr">
              <a:buFontTx/>
              <a:buNone/>
            </a:pPr>
            <a:r>
              <a:rPr lang="en-US" sz="1600" smtClean="0">
                <a:solidFill>
                  <a:schemeClr val="bg1"/>
                </a:solidFill>
              </a:rPr>
              <a:t>(Many ministries do not enjoy this luxury!)</a:t>
            </a:r>
          </a:p>
          <a:p>
            <a:pPr>
              <a:buFontTx/>
              <a:buNone/>
            </a:pPr>
            <a:endParaRPr lang="en-US" sz="1600" smtClean="0">
              <a:solidFill>
                <a:schemeClr val="bg1"/>
              </a:solidFill>
            </a:endParaRPr>
          </a:p>
          <a:p>
            <a:pPr algn="ctr">
              <a:buFontTx/>
              <a:buNone/>
            </a:pPr>
            <a:endParaRPr lang="en-US" sz="1600" i="1" smtClean="0">
              <a:solidFill>
                <a:schemeClr val="bg1"/>
              </a:solidFill>
            </a:endParaRPr>
          </a:p>
          <a:p>
            <a:pPr>
              <a:buFontTx/>
              <a:buNone/>
            </a:pPr>
            <a:endParaRPr lang="en-US" sz="1000" smtClean="0">
              <a:solidFill>
                <a:schemeClr val="bg1"/>
              </a:solidFill>
            </a:endParaRPr>
          </a:p>
        </p:txBody>
      </p:sp>
      <p:sp>
        <p:nvSpPr>
          <p:cNvPr id="4" name="TextBox 3"/>
          <p:cNvSpPr txBox="1">
            <a:spLocks noChangeArrowheads="1"/>
          </p:cNvSpPr>
          <p:nvPr/>
        </p:nvSpPr>
        <p:spPr bwMode="auto">
          <a:xfrm>
            <a:off x="2438400" y="2743200"/>
            <a:ext cx="3657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Knows exactly where the team stands</a:t>
            </a:r>
          </a:p>
        </p:txBody>
      </p:sp>
      <p:sp>
        <p:nvSpPr>
          <p:cNvPr id="5"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6"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899958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5257800"/>
            <a:ext cx="2343911" cy="1362739"/>
          </a:xfrm>
          <a:prstGeom prst="rect">
            <a:avLst/>
          </a:prstGeom>
        </p:spPr>
      </p:pic>
      <p:sp>
        <p:nvSpPr>
          <p:cNvPr id="94211" name="Title 7"/>
          <p:cNvSpPr>
            <a:spLocks noGrp="1"/>
          </p:cNvSpPr>
          <p:nvPr>
            <p:ph type="title"/>
          </p:nvPr>
        </p:nvSpPr>
        <p:spPr/>
        <p:txBody>
          <a:bodyPr/>
          <a:lstStyle/>
          <a:p>
            <a:r>
              <a:rPr lang="en-US" sz="3600" dirty="0" smtClean="0">
                <a:solidFill>
                  <a:srgbClr val="FFFFCC"/>
                </a:solidFill>
              </a:rPr>
              <a:t>Teamwork Makes the Dream Work</a:t>
            </a:r>
            <a:r>
              <a:rPr lang="en-US" dirty="0" smtClean="0">
                <a:solidFill>
                  <a:srgbClr val="FFFFCC"/>
                </a:solidFill>
              </a:rPr>
              <a:t/>
            </a:r>
            <a:br>
              <a:rPr lang="en-US" dirty="0" smtClean="0">
                <a:solidFill>
                  <a:srgbClr val="FFFFCC"/>
                </a:solidFill>
              </a:rPr>
            </a:br>
            <a:r>
              <a:rPr lang="en-US" sz="2000" dirty="0" smtClean="0">
                <a:solidFill>
                  <a:srgbClr val="FFFFCC"/>
                </a:solidFill>
              </a:rPr>
              <a:t>The Characteristics of a Great Team</a:t>
            </a:r>
            <a:endParaRPr lang="en-US" sz="3600" dirty="0" smtClean="0">
              <a:solidFill>
                <a:srgbClr val="FFFFCC"/>
              </a:solidFill>
            </a:endParaRPr>
          </a:p>
        </p:txBody>
      </p:sp>
      <p:sp>
        <p:nvSpPr>
          <p:cNvPr id="94212" name="Content Placeholder 8"/>
          <p:cNvSpPr>
            <a:spLocks noGrp="1"/>
          </p:cNvSpPr>
          <p:nvPr>
            <p:ph idx="1"/>
          </p:nvPr>
        </p:nvSpPr>
        <p:spPr>
          <a:xfrm>
            <a:off x="685800" y="2286000"/>
            <a:ext cx="7772400" cy="3810000"/>
          </a:xfrm>
        </p:spPr>
        <p:txBody>
          <a:bodyPr/>
          <a:lstStyle/>
          <a:p>
            <a:pPr algn="ctr">
              <a:buFontTx/>
              <a:buNone/>
            </a:pPr>
            <a:r>
              <a:rPr lang="en-US" i="1" smtClean="0">
                <a:solidFill>
                  <a:srgbClr val="FFFF99"/>
                </a:solidFill>
              </a:rPr>
              <a:t>“Now there are varieties of gifts, but the same Spirit.  And there are varieties of ministries, and the same Lord…For even as the body is one and yet has many members, and all the members of the body, though they are many, are one body, so also is Christ.” </a:t>
            </a:r>
          </a:p>
          <a:p>
            <a:pPr algn="ctr">
              <a:buFontTx/>
              <a:buNone/>
            </a:pPr>
            <a:r>
              <a:rPr lang="en-US" sz="1400" i="1" smtClean="0">
                <a:solidFill>
                  <a:srgbClr val="FFFF99"/>
                </a:solidFill>
              </a:rPr>
              <a:t>I Corinthians 12:4-5, 12</a:t>
            </a:r>
            <a:endParaRPr lang="en-US" i="1" smtClean="0">
              <a:solidFill>
                <a:srgbClr val="FFFF99"/>
              </a:solidFill>
            </a:endParaRPr>
          </a:p>
        </p:txBody>
      </p:sp>
      <p:sp>
        <p:nvSpPr>
          <p:cNvPr id="5"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7"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2976549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12643" name="Content Placeholder 8"/>
          <p:cNvSpPr>
            <a:spLocks noGrp="1"/>
          </p:cNvSpPr>
          <p:nvPr>
            <p:ph idx="1"/>
          </p:nvPr>
        </p:nvSpPr>
        <p:spPr>
          <a:xfrm>
            <a:off x="685800" y="2286000"/>
            <a:ext cx="7772400" cy="3810000"/>
          </a:xfrm>
        </p:spPr>
        <p:txBody>
          <a:bodyPr/>
          <a:lstStyle/>
          <a:p>
            <a:pPr algn="ctr">
              <a:buFontTx/>
              <a:buNone/>
            </a:pPr>
            <a:r>
              <a:rPr lang="en-US" sz="2000" b="1" smtClean="0">
                <a:solidFill>
                  <a:schemeClr val="bg1"/>
                </a:solidFill>
              </a:rPr>
              <a:t>What Makes an Effective Team?</a:t>
            </a:r>
            <a:endParaRPr lang="en-US" sz="2000" smtClean="0">
              <a:solidFill>
                <a:schemeClr val="bg1"/>
              </a:solidFill>
            </a:endParaRPr>
          </a:p>
          <a:p>
            <a:pPr>
              <a:buFontTx/>
              <a:buNone/>
            </a:pPr>
            <a:endParaRPr lang="en-US" sz="800" smtClean="0">
              <a:solidFill>
                <a:schemeClr val="bg1"/>
              </a:solidFill>
            </a:endParaRPr>
          </a:p>
          <a:p>
            <a:pPr>
              <a:buFontTx/>
              <a:buNone/>
            </a:pPr>
            <a:r>
              <a:rPr lang="en-US" sz="1600" smtClean="0">
                <a:solidFill>
                  <a:schemeClr val="bg1"/>
                </a:solidFill>
              </a:rPr>
              <a:t>An effective team ________________________________.</a:t>
            </a:r>
          </a:p>
          <a:p>
            <a:endParaRPr lang="en-US" sz="1600" smtClean="0">
              <a:solidFill>
                <a:schemeClr val="bg1"/>
              </a:solidFill>
            </a:endParaRPr>
          </a:p>
          <a:p>
            <a:pPr algn="ctr">
              <a:buFontTx/>
              <a:buNone/>
            </a:pPr>
            <a:r>
              <a:rPr lang="en-US" sz="1800" smtClean="0">
                <a:solidFill>
                  <a:schemeClr val="bg1"/>
                </a:solidFill>
              </a:rPr>
              <a:t>There is no success without sacrifice.  If I succeed without sacrifice, then it is because someone who went before me made the sacrifice.  If I sacrifice and do not see success, then someone who follows will reap success from my sacrifice.</a:t>
            </a:r>
          </a:p>
          <a:p>
            <a:endParaRPr lang="en-US" sz="1600" smtClean="0">
              <a:solidFill>
                <a:schemeClr val="bg1"/>
              </a:solidFill>
            </a:endParaRPr>
          </a:p>
          <a:p>
            <a:pPr algn="ctr">
              <a:buFontTx/>
              <a:buNone/>
            </a:pPr>
            <a:r>
              <a:rPr lang="en-US" sz="1600" i="1" smtClean="0">
                <a:solidFill>
                  <a:schemeClr val="bg1"/>
                </a:solidFill>
              </a:rPr>
              <a:t>What blessings have we received that we did not pay for?  </a:t>
            </a:r>
          </a:p>
          <a:p>
            <a:pPr algn="ctr">
              <a:buFontTx/>
              <a:buNone/>
            </a:pPr>
            <a:r>
              <a:rPr lang="en-US" sz="1600" i="1" smtClean="0">
                <a:solidFill>
                  <a:schemeClr val="bg1"/>
                </a:solidFill>
              </a:rPr>
              <a:t>What sacrifice will we give so that the next generation will have success?</a:t>
            </a:r>
          </a:p>
        </p:txBody>
      </p:sp>
      <p:sp>
        <p:nvSpPr>
          <p:cNvPr id="4" name="TextBox 3"/>
          <p:cNvSpPr txBox="1">
            <a:spLocks noChangeArrowheads="1"/>
          </p:cNvSpPr>
          <p:nvPr/>
        </p:nvSpPr>
        <p:spPr bwMode="auto">
          <a:xfrm>
            <a:off x="2438400" y="27432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Pays the price</a:t>
            </a:r>
          </a:p>
        </p:txBody>
      </p:sp>
      <p:sp>
        <p:nvSpPr>
          <p:cNvPr id="5"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6"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4007581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13667" name="Content Placeholder 4"/>
          <p:cNvSpPr>
            <a:spLocks noGrp="1"/>
          </p:cNvSpPr>
          <p:nvPr>
            <p:ph sz="half" idx="2"/>
          </p:nvPr>
        </p:nvSpPr>
        <p:spPr/>
        <p:txBody>
          <a:bodyPr/>
          <a:lstStyle/>
          <a:p>
            <a:pPr algn="ctr">
              <a:buFontTx/>
              <a:buNone/>
            </a:pPr>
            <a:r>
              <a:rPr lang="en-US" b="1" smtClean="0">
                <a:solidFill>
                  <a:schemeClr val="bg1"/>
                </a:solidFill>
              </a:rPr>
              <a:t>EVALUATION</a:t>
            </a:r>
          </a:p>
          <a:p>
            <a:pPr algn="ctr">
              <a:buFontTx/>
              <a:buNone/>
            </a:pPr>
            <a:r>
              <a:rPr lang="en-US" smtClean="0">
                <a:solidFill>
                  <a:schemeClr val="bg1"/>
                </a:solidFill>
              </a:rPr>
              <a:t>  </a:t>
            </a:r>
          </a:p>
          <a:p>
            <a:pPr algn="ctr">
              <a:buFontTx/>
              <a:buNone/>
            </a:pPr>
            <a:r>
              <a:rPr lang="en-US" smtClean="0">
                <a:solidFill>
                  <a:schemeClr val="bg1"/>
                </a:solidFill>
              </a:rPr>
              <a:t>As a team, is our sacrifice sufficient to provide success to the next generation?</a:t>
            </a:r>
          </a:p>
          <a:p>
            <a:endParaRPr lang="en-US" smtClean="0">
              <a:solidFill>
                <a:schemeClr val="bg1"/>
              </a:solidFill>
            </a:endParaRPr>
          </a:p>
        </p:txBody>
      </p:sp>
      <p:pic>
        <p:nvPicPr>
          <p:cNvPr id="113668" name="Picture 6" descr="http://3.bp.blogspot.com/-YJZ8rNT8LpY/TgYH-1HX3YI/AAAAAAAACbs/zyI0AOQNo0o/s1600/IMG_23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2057400"/>
            <a:ext cx="46926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6"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1380955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14691" name="Content Placeholder 8"/>
          <p:cNvSpPr>
            <a:spLocks noGrp="1"/>
          </p:cNvSpPr>
          <p:nvPr>
            <p:ph idx="1"/>
          </p:nvPr>
        </p:nvSpPr>
        <p:spPr>
          <a:xfrm>
            <a:off x="685800" y="2286000"/>
            <a:ext cx="7772400" cy="3810000"/>
          </a:xfrm>
        </p:spPr>
        <p:txBody>
          <a:bodyPr/>
          <a:lstStyle/>
          <a:p>
            <a:pPr algn="ctr">
              <a:buFontTx/>
              <a:buNone/>
            </a:pPr>
            <a:r>
              <a:rPr lang="en-US" sz="2000" b="1" smtClean="0">
                <a:solidFill>
                  <a:schemeClr val="bg1"/>
                </a:solidFill>
              </a:rPr>
              <a:t>What Makes an Effective Team?</a:t>
            </a:r>
            <a:endParaRPr lang="en-US" sz="2000" smtClean="0">
              <a:solidFill>
                <a:schemeClr val="bg1"/>
              </a:solidFill>
            </a:endParaRPr>
          </a:p>
          <a:p>
            <a:pPr>
              <a:buFontTx/>
              <a:buNone/>
            </a:pPr>
            <a:endParaRPr lang="en-US" sz="800" smtClean="0">
              <a:solidFill>
                <a:schemeClr val="bg1"/>
              </a:solidFill>
            </a:endParaRPr>
          </a:p>
          <a:p>
            <a:pPr>
              <a:buFontTx/>
              <a:buNone/>
            </a:pPr>
            <a:r>
              <a:rPr lang="en-US" sz="1600" smtClean="0">
                <a:solidFill>
                  <a:schemeClr val="bg1"/>
                </a:solidFill>
              </a:rPr>
              <a:t>An effective team ____________________________________.</a:t>
            </a:r>
          </a:p>
          <a:p>
            <a:endParaRPr lang="en-US" sz="1600" smtClean="0">
              <a:solidFill>
                <a:schemeClr val="bg1"/>
              </a:solidFill>
            </a:endParaRPr>
          </a:p>
        </p:txBody>
      </p:sp>
      <p:sp>
        <p:nvSpPr>
          <p:cNvPr id="4" name="TextBox 3"/>
          <p:cNvSpPr txBox="1">
            <a:spLocks noChangeArrowheads="1"/>
          </p:cNvSpPr>
          <p:nvPr/>
        </p:nvSpPr>
        <p:spPr bwMode="auto">
          <a:xfrm>
            <a:off x="2438400" y="2743200"/>
            <a:ext cx="419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SAYS YES TO THE RIGHT QUESTIONS</a:t>
            </a:r>
          </a:p>
        </p:txBody>
      </p:sp>
      <p:sp>
        <p:nvSpPr>
          <p:cNvPr id="5"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6"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1497448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15715" name="Content Placeholder 4"/>
          <p:cNvSpPr>
            <a:spLocks noGrp="1"/>
          </p:cNvSpPr>
          <p:nvPr>
            <p:ph idx="1"/>
          </p:nvPr>
        </p:nvSpPr>
        <p:spPr>
          <a:xfrm>
            <a:off x="304800" y="1981200"/>
            <a:ext cx="8534400" cy="4114800"/>
          </a:xfrm>
        </p:spPr>
        <p:txBody>
          <a:bodyPr/>
          <a:lstStyle/>
          <a:p>
            <a:pPr algn="ctr">
              <a:buFontTx/>
              <a:buNone/>
            </a:pPr>
            <a:r>
              <a:rPr lang="en-US" sz="2800" b="1" smtClean="0">
                <a:solidFill>
                  <a:schemeClr val="bg1"/>
                </a:solidFill>
              </a:rPr>
              <a:t>TEN QUESTIONS THE TEAM SHOULD ASK:</a:t>
            </a:r>
          </a:p>
          <a:p>
            <a:pPr>
              <a:buFontTx/>
              <a:buNone/>
            </a:pPr>
            <a:r>
              <a:rPr lang="en-US" smtClean="0">
                <a:solidFill>
                  <a:schemeClr val="bg1"/>
                </a:solidFill>
              </a:rPr>
              <a:t> </a:t>
            </a:r>
            <a:endParaRPr lang="en-US" sz="1800" smtClean="0">
              <a:solidFill>
                <a:schemeClr val="bg1"/>
              </a:solidFill>
            </a:endParaRPr>
          </a:p>
          <a:p>
            <a:pPr>
              <a:buFontTx/>
              <a:buNone/>
            </a:pPr>
            <a:r>
              <a:rPr lang="en-US" sz="1800" smtClean="0">
                <a:solidFill>
                  <a:schemeClr val="bg1"/>
                </a:solidFill>
              </a:rPr>
              <a:t>Do we _______________ each other?</a:t>
            </a:r>
          </a:p>
          <a:p>
            <a:pPr>
              <a:buFontTx/>
              <a:buNone/>
            </a:pPr>
            <a:r>
              <a:rPr lang="en-US" sz="1800" i="1" smtClean="0">
                <a:solidFill>
                  <a:schemeClr val="bg1"/>
                </a:solidFill>
              </a:rPr>
              <a:t>Respect and trust go hand in hand.</a:t>
            </a:r>
          </a:p>
          <a:p>
            <a:pPr>
              <a:buFontTx/>
              <a:buNone/>
            </a:pPr>
            <a:r>
              <a:rPr lang="en-US" sz="1800" smtClean="0">
                <a:solidFill>
                  <a:schemeClr val="bg1"/>
                </a:solidFill>
              </a:rPr>
              <a:t> </a:t>
            </a:r>
          </a:p>
          <a:p>
            <a:pPr>
              <a:buFontTx/>
              <a:buNone/>
            </a:pPr>
            <a:r>
              <a:rPr lang="en-US" sz="1800" smtClean="0">
                <a:solidFill>
                  <a:schemeClr val="bg1"/>
                </a:solidFill>
              </a:rPr>
              <a:t>Do we have _______ for each other?</a:t>
            </a:r>
          </a:p>
          <a:p>
            <a:pPr>
              <a:buFontTx/>
              <a:buNone/>
            </a:pPr>
            <a:r>
              <a:rPr lang="en-US" sz="1800" i="1" smtClean="0">
                <a:solidFill>
                  <a:schemeClr val="bg1"/>
                </a:solidFill>
              </a:rPr>
              <a:t>Are you honestly interested in the welfare of your colleagues?</a:t>
            </a:r>
          </a:p>
          <a:p>
            <a:pPr>
              <a:buFontTx/>
              <a:buNone/>
            </a:pPr>
            <a:r>
              <a:rPr lang="en-US" sz="1800" smtClean="0">
                <a:solidFill>
                  <a:schemeClr val="bg1"/>
                </a:solidFill>
              </a:rPr>
              <a:t> </a:t>
            </a:r>
          </a:p>
          <a:p>
            <a:pPr>
              <a:buFontTx/>
              <a:buNone/>
            </a:pPr>
            <a:r>
              <a:rPr lang="en-US" sz="1800" smtClean="0">
                <a:solidFill>
                  <a:schemeClr val="bg1"/>
                </a:solidFill>
              </a:rPr>
              <a:t>Do team members feel free to ____________ openly?</a:t>
            </a:r>
          </a:p>
          <a:p>
            <a:pPr>
              <a:buFontTx/>
              <a:buNone/>
            </a:pPr>
            <a:r>
              <a:rPr lang="en-US" sz="1800" i="1" smtClean="0">
                <a:solidFill>
                  <a:schemeClr val="bg1"/>
                </a:solidFill>
              </a:rPr>
              <a:t>In an environment of open and free communication, a team can achieve anything.</a:t>
            </a:r>
          </a:p>
        </p:txBody>
      </p:sp>
      <p:sp>
        <p:nvSpPr>
          <p:cNvPr id="6" name="TextBox 5"/>
          <p:cNvSpPr txBox="1">
            <a:spLocks noChangeArrowheads="1"/>
          </p:cNvSpPr>
          <p:nvPr/>
        </p:nvSpPr>
        <p:spPr bwMode="auto">
          <a:xfrm>
            <a:off x="1066800" y="30480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800">
                <a:solidFill>
                  <a:srgbClr val="FFFFCC"/>
                </a:solidFill>
              </a:rPr>
              <a:t>respect and trust</a:t>
            </a:r>
          </a:p>
        </p:txBody>
      </p:sp>
      <p:sp>
        <p:nvSpPr>
          <p:cNvPr id="7" name="TextBox 6"/>
          <p:cNvSpPr txBox="1">
            <a:spLocks noChangeArrowheads="1"/>
          </p:cNvSpPr>
          <p:nvPr/>
        </p:nvSpPr>
        <p:spPr bwMode="auto">
          <a:xfrm>
            <a:off x="1600200" y="40386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800">
                <a:solidFill>
                  <a:srgbClr val="FFFFCC"/>
                </a:solidFill>
              </a:rPr>
              <a:t>concern</a:t>
            </a:r>
          </a:p>
        </p:txBody>
      </p:sp>
      <p:sp>
        <p:nvSpPr>
          <p:cNvPr id="8" name="TextBox 7"/>
          <p:cNvSpPr txBox="1">
            <a:spLocks noChangeArrowheads="1"/>
          </p:cNvSpPr>
          <p:nvPr/>
        </p:nvSpPr>
        <p:spPr bwMode="auto">
          <a:xfrm>
            <a:off x="3429000" y="50292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800">
                <a:solidFill>
                  <a:srgbClr val="FFFFCC"/>
                </a:solidFill>
              </a:rPr>
              <a:t>communicate</a:t>
            </a:r>
          </a:p>
        </p:txBody>
      </p:sp>
      <p:sp>
        <p:nvSpPr>
          <p:cNvPr id="9"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10"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2729273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16739" name="Content Placeholder 4"/>
          <p:cNvSpPr>
            <a:spLocks noGrp="1"/>
          </p:cNvSpPr>
          <p:nvPr>
            <p:ph idx="1"/>
          </p:nvPr>
        </p:nvSpPr>
        <p:spPr>
          <a:xfrm>
            <a:off x="304800" y="1981200"/>
            <a:ext cx="8534400" cy="4114800"/>
          </a:xfrm>
        </p:spPr>
        <p:txBody>
          <a:bodyPr/>
          <a:lstStyle/>
          <a:p>
            <a:pPr algn="ctr">
              <a:buFontTx/>
              <a:buNone/>
            </a:pPr>
            <a:r>
              <a:rPr lang="en-US" sz="2800" b="1" smtClean="0">
                <a:solidFill>
                  <a:schemeClr val="bg1"/>
                </a:solidFill>
              </a:rPr>
              <a:t>TEN QUESTIONS THE TEAM SHOULD ASK:</a:t>
            </a:r>
          </a:p>
          <a:p>
            <a:pPr>
              <a:buFontTx/>
              <a:buNone/>
            </a:pPr>
            <a:r>
              <a:rPr lang="en-US" sz="1000" smtClean="0">
                <a:solidFill>
                  <a:schemeClr val="bg1"/>
                </a:solidFill>
              </a:rPr>
              <a:t> </a:t>
            </a:r>
          </a:p>
          <a:p>
            <a:pPr>
              <a:buFontTx/>
              <a:buNone/>
            </a:pPr>
            <a:r>
              <a:rPr lang="en-US" sz="1800" smtClean="0">
                <a:solidFill>
                  <a:schemeClr val="bg1"/>
                </a:solidFill>
              </a:rPr>
              <a:t>Do we __________ our team’s goals?</a:t>
            </a:r>
          </a:p>
          <a:p>
            <a:pPr>
              <a:buFontTx/>
              <a:buNone/>
            </a:pPr>
            <a:r>
              <a:rPr lang="en-US" sz="1800" i="1" smtClean="0">
                <a:solidFill>
                  <a:schemeClr val="bg1"/>
                </a:solidFill>
              </a:rPr>
              <a:t>Without a clear focus on team goals, even the best teams will drift.</a:t>
            </a:r>
          </a:p>
          <a:p>
            <a:pPr>
              <a:buFontTx/>
              <a:buNone/>
            </a:pPr>
            <a:r>
              <a:rPr lang="en-US" sz="1800" i="1" smtClean="0">
                <a:solidFill>
                  <a:schemeClr val="bg1"/>
                </a:solidFill>
              </a:rPr>
              <a:t> </a:t>
            </a:r>
          </a:p>
          <a:p>
            <a:pPr>
              <a:buFontTx/>
              <a:buNone/>
            </a:pPr>
            <a:r>
              <a:rPr lang="en-US" sz="1800" smtClean="0">
                <a:solidFill>
                  <a:schemeClr val="bg1"/>
                </a:solidFill>
              </a:rPr>
              <a:t>Do we have a ____________ to those goals?</a:t>
            </a:r>
          </a:p>
          <a:p>
            <a:pPr>
              <a:buFontTx/>
              <a:buNone/>
            </a:pPr>
            <a:r>
              <a:rPr lang="en-US" sz="1800" i="1" smtClean="0">
                <a:solidFill>
                  <a:schemeClr val="bg1"/>
                </a:solidFill>
              </a:rPr>
              <a:t>Belief in goals should be concrete, not abstract.</a:t>
            </a:r>
          </a:p>
          <a:p>
            <a:pPr>
              <a:buFontTx/>
              <a:buNone/>
            </a:pPr>
            <a:r>
              <a:rPr lang="en-US" sz="1800" smtClean="0">
                <a:solidFill>
                  <a:schemeClr val="bg1"/>
                </a:solidFill>
              </a:rPr>
              <a:t> </a:t>
            </a:r>
          </a:p>
          <a:p>
            <a:pPr>
              <a:buFontTx/>
              <a:buNone/>
            </a:pPr>
            <a:r>
              <a:rPr lang="en-US" sz="1800" smtClean="0">
                <a:solidFill>
                  <a:schemeClr val="bg1"/>
                </a:solidFill>
              </a:rPr>
              <a:t>Do we make good use of each member’s _______?</a:t>
            </a:r>
          </a:p>
          <a:p>
            <a:pPr>
              <a:buFontTx/>
              <a:buNone/>
            </a:pPr>
            <a:r>
              <a:rPr lang="en-US" sz="1800" i="1" smtClean="0">
                <a:solidFill>
                  <a:schemeClr val="bg1"/>
                </a:solidFill>
              </a:rPr>
              <a:t>Do members feel they are making a worthwhile contribution?</a:t>
            </a:r>
          </a:p>
          <a:p>
            <a:pPr>
              <a:buFontTx/>
              <a:buNone/>
            </a:pPr>
            <a:r>
              <a:rPr lang="en-US" sz="1800" smtClean="0">
                <a:solidFill>
                  <a:schemeClr val="bg1"/>
                </a:solidFill>
              </a:rPr>
              <a:t> </a:t>
            </a:r>
          </a:p>
          <a:p>
            <a:pPr>
              <a:buFontTx/>
              <a:buNone/>
            </a:pPr>
            <a:r>
              <a:rPr lang="en-US" sz="1800" smtClean="0">
                <a:solidFill>
                  <a:schemeClr val="bg1"/>
                </a:solidFill>
              </a:rPr>
              <a:t>Do we handle _______successfully?</a:t>
            </a:r>
          </a:p>
          <a:p>
            <a:pPr>
              <a:buFontTx/>
              <a:buNone/>
            </a:pPr>
            <a:r>
              <a:rPr lang="en-US" sz="1800" i="1" smtClean="0">
                <a:solidFill>
                  <a:schemeClr val="bg1"/>
                </a:solidFill>
              </a:rPr>
              <a:t>Success is judged by how conflict is handled within the team as a whole. </a:t>
            </a:r>
          </a:p>
        </p:txBody>
      </p:sp>
      <p:sp>
        <p:nvSpPr>
          <p:cNvPr id="6" name="TextBox 5"/>
          <p:cNvSpPr txBox="1">
            <a:spLocks noChangeArrowheads="1"/>
          </p:cNvSpPr>
          <p:nvPr/>
        </p:nvSpPr>
        <p:spPr bwMode="auto">
          <a:xfrm>
            <a:off x="1066800" y="26670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800">
                <a:solidFill>
                  <a:srgbClr val="FFFFCC"/>
                </a:solidFill>
              </a:rPr>
              <a:t>understand</a:t>
            </a:r>
          </a:p>
        </p:txBody>
      </p:sp>
      <p:sp>
        <p:nvSpPr>
          <p:cNvPr id="7" name="TextBox 6"/>
          <p:cNvSpPr txBox="1">
            <a:spLocks noChangeArrowheads="1"/>
          </p:cNvSpPr>
          <p:nvPr/>
        </p:nvSpPr>
        <p:spPr bwMode="auto">
          <a:xfrm>
            <a:off x="1828800" y="36576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800">
                <a:solidFill>
                  <a:srgbClr val="FFFFCC"/>
                </a:solidFill>
              </a:rPr>
              <a:t>commitment</a:t>
            </a:r>
          </a:p>
        </p:txBody>
      </p:sp>
      <p:sp>
        <p:nvSpPr>
          <p:cNvPr id="8" name="TextBox 7"/>
          <p:cNvSpPr txBox="1">
            <a:spLocks noChangeArrowheads="1"/>
          </p:cNvSpPr>
          <p:nvPr/>
        </p:nvSpPr>
        <p:spPr bwMode="auto">
          <a:xfrm>
            <a:off x="4572000" y="46482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800">
                <a:solidFill>
                  <a:srgbClr val="FFFFCC"/>
                </a:solidFill>
              </a:rPr>
              <a:t>abilities</a:t>
            </a:r>
          </a:p>
        </p:txBody>
      </p:sp>
      <p:sp>
        <p:nvSpPr>
          <p:cNvPr id="9" name="TextBox 8"/>
          <p:cNvSpPr txBox="1">
            <a:spLocks noChangeArrowheads="1"/>
          </p:cNvSpPr>
          <p:nvPr/>
        </p:nvSpPr>
        <p:spPr bwMode="auto">
          <a:xfrm>
            <a:off x="1752600" y="56388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800">
                <a:solidFill>
                  <a:srgbClr val="FFFFCC"/>
                </a:solidFill>
              </a:rPr>
              <a:t>conflict</a:t>
            </a:r>
          </a:p>
        </p:txBody>
      </p:sp>
      <p:sp>
        <p:nvSpPr>
          <p:cNvPr id="10"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11"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2514945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P spid="9"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17763" name="Content Placeholder 4"/>
          <p:cNvSpPr>
            <a:spLocks noGrp="1"/>
          </p:cNvSpPr>
          <p:nvPr>
            <p:ph idx="1"/>
          </p:nvPr>
        </p:nvSpPr>
        <p:spPr>
          <a:xfrm>
            <a:off x="304800" y="1981200"/>
            <a:ext cx="8534400" cy="4114800"/>
          </a:xfrm>
        </p:spPr>
        <p:txBody>
          <a:bodyPr/>
          <a:lstStyle/>
          <a:p>
            <a:pPr algn="ctr">
              <a:buFontTx/>
              <a:buNone/>
            </a:pPr>
            <a:r>
              <a:rPr lang="en-US" sz="2800" b="1" smtClean="0">
                <a:solidFill>
                  <a:schemeClr val="bg1"/>
                </a:solidFill>
              </a:rPr>
              <a:t>TEN QUESTIONS THE TEAM SHOULD ASK:</a:t>
            </a:r>
          </a:p>
          <a:p>
            <a:pPr>
              <a:buFontTx/>
              <a:buNone/>
            </a:pPr>
            <a:r>
              <a:rPr lang="en-US" smtClean="0">
                <a:solidFill>
                  <a:schemeClr val="bg1"/>
                </a:solidFill>
              </a:rPr>
              <a:t> </a:t>
            </a:r>
            <a:endParaRPr lang="en-US" sz="1800" smtClean="0">
              <a:solidFill>
                <a:schemeClr val="bg1"/>
              </a:solidFill>
            </a:endParaRPr>
          </a:p>
          <a:p>
            <a:pPr>
              <a:buFontTx/>
              <a:buNone/>
            </a:pPr>
            <a:r>
              <a:rPr lang="en-US" sz="1800" smtClean="0">
                <a:solidFill>
                  <a:schemeClr val="bg1"/>
                </a:solidFill>
              </a:rPr>
              <a:t>Does _________ participate?</a:t>
            </a:r>
          </a:p>
          <a:p>
            <a:pPr>
              <a:buFontTx/>
              <a:buNone/>
            </a:pPr>
            <a:r>
              <a:rPr lang="en-US" sz="1800" i="1" smtClean="0">
                <a:solidFill>
                  <a:schemeClr val="bg1"/>
                </a:solidFill>
              </a:rPr>
              <a:t>The very word “team” implies that everyone participates.</a:t>
            </a:r>
          </a:p>
          <a:p>
            <a:pPr>
              <a:buFontTx/>
              <a:buNone/>
            </a:pPr>
            <a:r>
              <a:rPr lang="en-US" sz="1800" smtClean="0">
                <a:solidFill>
                  <a:schemeClr val="bg1"/>
                </a:solidFill>
              </a:rPr>
              <a:t> </a:t>
            </a:r>
          </a:p>
          <a:p>
            <a:pPr>
              <a:buFontTx/>
              <a:buNone/>
            </a:pPr>
            <a:r>
              <a:rPr lang="en-US" sz="1800" smtClean="0">
                <a:solidFill>
                  <a:schemeClr val="bg1"/>
                </a:solidFill>
              </a:rPr>
              <a:t>Do we respect our individual __________?</a:t>
            </a:r>
          </a:p>
          <a:p>
            <a:pPr>
              <a:buFontTx/>
              <a:buNone/>
            </a:pPr>
            <a:r>
              <a:rPr lang="en-US" sz="1800" i="1" smtClean="0">
                <a:solidFill>
                  <a:schemeClr val="bg1"/>
                </a:solidFill>
              </a:rPr>
              <a:t>Do you respect team members with whom you are not always in agreement?</a:t>
            </a:r>
          </a:p>
          <a:p>
            <a:pPr>
              <a:buFontTx/>
              <a:buNone/>
            </a:pPr>
            <a:r>
              <a:rPr lang="en-US" sz="1800" smtClean="0">
                <a:solidFill>
                  <a:schemeClr val="bg1"/>
                </a:solidFill>
              </a:rPr>
              <a:t> </a:t>
            </a:r>
          </a:p>
          <a:p>
            <a:pPr>
              <a:buFontTx/>
              <a:buNone/>
            </a:pPr>
            <a:r>
              <a:rPr lang="en-US" sz="1800" smtClean="0">
                <a:solidFill>
                  <a:schemeClr val="bg1"/>
                </a:solidFill>
              </a:rPr>
              <a:t>Do we _____ being members of this team?</a:t>
            </a:r>
          </a:p>
          <a:p>
            <a:pPr>
              <a:buFontTx/>
              <a:buNone/>
            </a:pPr>
            <a:r>
              <a:rPr lang="en-US" sz="1600" i="1" smtClean="0">
                <a:solidFill>
                  <a:schemeClr val="bg1"/>
                </a:solidFill>
              </a:rPr>
              <a:t>True success depends on enjoying what you do and that includes enjoying your team.  </a:t>
            </a:r>
          </a:p>
        </p:txBody>
      </p:sp>
      <p:sp>
        <p:nvSpPr>
          <p:cNvPr id="6" name="TextBox 5"/>
          <p:cNvSpPr txBox="1">
            <a:spLocks noChangeArrowheads="1"/>
          </p:cNvSpPr>
          <p:nvPr/>
        </p:nvSpPr>
        <p:spPr bwMode="auto">
          <a:xfrm>
            <a:off x="990600" y="30480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800">
                <a:solidFill>
                  <a:srgbClr val="FFFFCC"/>
                </a:solidFill>
              </a:rPr>
              <a:t>everyone</a:t>
            </a:r>
          </a:p>
        </p:txBody>
      </p:sp>
      <p:sp>
        <p:nvSpPr>
          <p:cNvPr id="7" name="TextBox 6"/>
          <p:cNvSpPr txBox="1">
            <a:spLocks noChangeArrowheads="1"/>
          </p:cNvSpPr>
          <p:nvPr/>
        </p:nvSpPr>
        <p:spPr bwMode="auto">
          <a:xfrm>
            <a:off x="3276600" y="40386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800">
                <a:solidFill>
                  <a:srgbClr val="FFFFCC"/>
                </a:solidFill>
              </a:rPr>
              <a:t>differences</a:t>
            </a:r>
          </a:p>
        </p:txBody>
      </p:sp>
      <p:sp>
        <p:nvSpPr>
          <p:cNvPr id="8" name="TextBox 7"/>
          <p:cNvSpPr txBox="1">
            <a:spLocks noChangeArrowheads="1"/>
          </p:cNvSpPr>
          <p:nvPr/>
        </p:nvSpPr>
        <p:spPr bwMode="auto">
          <a:xfrm>
            <a:off x="1066800" y="50292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800">
                <a:solidFill>
                  <a:srgbClr val="FFFFCC"/>
                </a:solidFill>
              </a:rPr>
              <a:t>enjoy</a:t>
            </a:r>
          </a:p>
        </p:txBody>
      </p:sp>
      <p:sp>
        <p:nvSpPr>
          <p:cNvPr id="9"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10"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2366493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18787" name="Content Placeholder 8"/>
          <p:cNvSpPr>
            <a:spLocks noGrp="1"/>
          </p:cNvSpPr>
          <p:nvPr>
            <p:ph idx="1"/>
          </p:nvPr>
        </p:nvSpPr>
        <p:spPr>
          <a:xfrm>
            <a:off x="685800" y="2286000"/>
            <a:ext cx="7772400" cy="3810000"/>
          </a:xfrm>
        </p:spPr>
        <p:txBody>
          <a:bodyPr/>
          <a:lstStyle/>
          <a:p>
            <a:pPr algn="ctr">
              <a:buFontTx/>
              <a:buNone/>
            </a:pPr>
            <a:r>
              <a:rPr lang="en-US" sz="1600" b="1" smtClean="0">
                <a:solidFill>
                  <a:schemeClr val="bg1"/>
                </a:solidFill>
              </a:rPr>
              <a:t>So Where Do I Begin?</a:t>
            </a:r>
            <a:endParaRPr lang="en-US" sz="1600" smtClean="0">
              <a:solidFill>
                <a:schemeClr val="bg1"/>
              </a:solidFill>
            </a:endParaRPr>
          </a:p>
          <a:p>
            <a:pPr>
              <a:buFontTx/>
              <a:buNone/>
            </a:pPr>
            <a:r>
              <a:rPr lang="en-US" sz="1600" b="1" smtClean="0">
                <a:solidFill>
                  <a:schemeClr val="bg1"/>
                </a:solidFill>
              </a:rPr>
              <a:t> </a:t>
            </a:r>
            <a:endParaRPr lang="en-US" sz="1600" smtClean="0">
              <a:solidFill>
                <a:schemeClr val="bg1"/>
              </a:solidFill>
            </a:endParaRPr>
          </a:p>
          <a:p>
            <a:pPr algn="ctr">
              <a:buFontTx/>
              <a:buNone/>
            </a:pPr>
            <a:r>
              <a:rPr lang="en-US" sz="1400" smtClean="0">
                <a:solidFill>
                  <a:schemeClr val="bg1"/>
                </a:solidFill>
              </a:rPr>
              <a:t>The kind of people you recruit should be determined by the goals you believe God has given you.  Look for appropriate gifts in people for each position.  In each person look for:</a:t>
            </a:r>
          </a:p>
          <a:p>
            <a:pPr>
              <a:buFontTx/>
              <a:buNone/>
            </a:pPr>
            <a:r>
              <a:rPr lang="en-US" sz="1600" smtClean="0">
                <a:solidFill>
                  <a:schemeClr val="bg1"/>
                </a:solidFill>
              </a:rPr>
              <a:t> </a:t>
            </a:r>
          </a:p>
          <a:p>
            <a:pPr>
              <a:buFontTx/>
              <a:buNone/>
            </a:pPr>
            <a:r>
              <a:rPr lang="en-US" sz="1600" b="1" smtClean="0">
                <a:solidFill>
                  <a:schemeClr val="bg1"/>
                </a:solidFill>
              </a:rPr>
              <a:t>G	GIFTED MEMBERS</a:t>
            </a:r>
            <a:endParaRPr lang="en-US" sz="1600" smtClean="0">
              <a:solidFill>
                <a:schemeClr val="bg1"/>
              </a:solidFill>
            </a:endParaRPr>
          </a:p>
          <a:p>
            <a:pPr>
              <a:buFontTx/>
              <a:buNone/>
            </a:pPr>
            <a:r>
              <a:rPr lang="en-US" sz="1600" smtClean="0">
                <a:solidFill>
                  <a:schemeClr val="bg1"/>
                </a:solidFill>
              </a:rPr>
              <a:t>	</a:t>
            </a:r>
            <a:r>
              <a:rPr lang="en-US" sz="1400" smtClean="0">
                <a:solidFill>
                  <a:schemeClr val="bg1"/>
                </a:solidFill>
              </a:rPr>
              <a:t>Look for specific gifts and abilities in other lay leaders that are crucial to achieve your goals.</a:t>
            </a:r>
            <a:endParaRPr lang="en-US" sz="1600" smtClean="0">
              <a:solidFill>
                <a:schemeClr val="bg1"/>
              </a:solidFill>
            </a:endParaRPr>
          </a:p>
          <a:p>
            <a:pPr>
              <a:buFontTx/>
              <a:buNone/>
            </a:pPr>
            <a:r>
              <a:rPr lang="en-US" sz="1600" smtClean="0">
                <a:solidFill>
                  <a:schemeClr val="bg1"/>
                </a:solidFill>
              </a:rPr>
              <a:t> </a:t>
            </a:r>
            <a:r>
              <a:rPr lang="en-US" sz="1600" b="1" smtClean="0">
                <a:solidFill>
                  <a:schemeClr val="bg1"/>
                </a:solidFill>
              </a:rPr>
              <a:t>I	INFLUENTIAL PEOPLE</a:t>
            </a:r>
            <a:endParaRPr lang="en-US" sz="1600" smtClean="0">
              <a:solidFill>
                <a:schemeClr val="bg1"/>
              </a:solidFill>
            </a:endParaRPr>
          </a:p>
          <a:p>
            <a:pPr>
              <a:buFontTx/>
              <a:buNone/>
            </a:pPr>
            <a:r>
              <a:rPr lang="en-US" sz="1600" smtClean="0">
                <a:solidFill>
                  <a:schemeClr val="bg1"/>
                </a:solidFill>
              </a:rPr>
              <a:t>	</a:t>
            </a:r>
            <a:r>
              <a:rPr lang="en-US" sz="1400" smtClean="0">
                <a:solidFill>
                  <a:schemeClr val="bg1"/>
                </a:solidFill>
              </a:rPr>
              <a:t>Look for lay leaders who have influence with others.  </a:t>
            </a:r>
            <a:endParaRPr lang="en-US" sz="1600" smtClean="0">
              <a:solidFill>
                <a:schemeClr val="bg1"/>
              </a:solidFill>
            </a:endParaRPr>
          </a:p>
          <a:p>
            <a:pPr>
              <a:buFontTx/>
              <a:buNone/>
            </a:pPr>
            <a:r>
              <a:rPr lang="en-US" sz="1600" smtClean="0">
                <a:solidFill>
                  <a:schemeClr val="bg1"/>
                </a:solidFill>
              </a:rPr>
              <a:t> </a:t>
            </a:r>
            <a:r>
              <a:rPr lang="en-US" sz="1600" b="1" smtClean="0">
                <a:solidFill>
                  <a:schemeClr val="bg1"/>
                </a:solidFill>
              </a:rPr>
              <a:t>F	FAITHFUL WORKERS</a:t>
            </a:r>
            <a:endParaRPr lang="en-US" sz="1600" smtClean="0">
              <a:solidFill>
                <a:schemeClr val="bg1"/>
              </a:solidFill>
            </a:endParaRPr>
          </a:p>
          <a:p>
            <a:pPr>
              <a:buFontTx/>
              <a:buNone/>
            </a:pPr>
            <a:r>
              <a:rPr lang="en-US" sz="1600" b="1" smtClean="0">
                <a:solidFill>
                  <a:schemeClr val="bg1"/>
                </a:solidFill>
              </a:rPr>
              <a:t>	</a:t>
            </a:r>
            <a:r>
              <a:rPr lang="en-US" sz="1400" smtClean="0">
                <a:solidFill>
                  <a:schemeClr val="bg1"/>
                </a:solidFill>
              </a:rPr>
              <a:t>Look for lay leaders who are already faithful to Christian commitments they have  made.</a:t>
            </a:r>
            <a:endParaRPr lang="en-US" sz="1600" smtClean="0">
              <a:solidFill>
                <a:schemeClr val="bg1"/>
              </a:solidFill>
            </a:endParaRPr>
          </a:p>
          <a:p>
            <a:pPr>
              <a:buFontTx/>
              <a:buNone/>
            </a:pPr>
            <a:r>
              <a:rPr lang="en-US" sz="1600" smtClean="0">
                <a:solidFill>
                  <a:schemeClr val="bg1"/>
                </a:solidFill>
              </a:rPr>
              <a:t> </a:t>
            </a:r>
            <a:r>
              <a:rPr lang="en-US" sz="1600" b="1" smtClean="0">
                <a:solidFill>
                  <a:schemeClr val="bg1"/>
                </a:solidFill>
              </a:rPr>
              <a:t>T	TEACHABLE SPIRIT</a:t>
            </a:r>
            <a:endParaRPr lang="en-US" sz="1600" smtClean="0">
              <a:solidFill>
                <a:schemeClr val="bg1"/>
              </a:solidFill>
            </a:endParaRPr>
          </a:p>
          <a:p>
            <a:pPr>
              <a:buFontTx/>
              <a:buNone/>
            </a:pPr>
            <a:r>
              <a:rPr lang="en-US" sz="1600" b="1" smtClean="0">
                <a:solidFill>
                  <a:schemeClr val="bg1"/>
                </a:solidFill>
              </a:rPr>
              <a:t>	</a:t>
            </a:r>
            <a:r>
              <a:rPr lang="en-US" sz="1400" smtClean="0">
                <a:solidFill>
                  <a:schemeClr val="bg1"/>
                </a:solidFill>
              </a:rPr>
              <a:t>Look for lay leaders who are willing to learn and be flexible with teammates.</a:t>
            </a:r>
          </a:p>
          <a:p>
            <a:pPr>
              <a:buFontTx/>
              <a:buNone/>
            </a:pPr>
            <a:r>
              <a:rPr lang="en-US" sz="1400" smtClean="0">
                <a:solidFill>
                  <a:schemeClr val="bg1"/>
                </a:solidFill>
              </a:rPr>
              <a:t> </a:t>
            </a:r>
            <a:r>
              <a:rPr lang="en-US" sz="1600" b="1" smtClean="0">
                <a:solidFill>
                  <a:schemeClr val="bg1"/>
                </a:solidFill>
              </a:rPr>
              <a:t>S	SERVANT’S HEART</a:t>
            </a:r>
            <a:endParaRPr lang="en-US" sz="1600" smtClean="0">
              <a:solidFill>
                <a:schemeClr val="bg1"/>
              </a:solidFill>
            </a:endParaRPr>
          </a:p>
          <a:p>
            <a:pPr>
              <a:buFontTx/>
              <a:buNone/>
            </a:pPr>
            <a:r>
              <a:rPr lang="en-US" sz="1600" smtClean="0">
                <a:solidFill>
                  <a:schemeClr val="bg1"/>
                </a:solidFill>
              </a:rPr>
              <a:t>	</a:t>
            </a:r>
            <a:r>
              <a:rPr lang="en-US" sz="1400" smtClean="0">
                <a:solidFill>
                  <a:schemeClr val="bg1"/>
                </a:solidFill>
              </a:rPr>
              <a:t>Look for lay leaders who want to serve others, not gain recognition.</a:t>
            </a:r>
          </a:p>
          <a:p>
            <a:pPr>
              <a:buFontTx/>
              <a:buNone/>
            </a:pPr>
            <a:r>
              <a:rPr lang="en-US" sz="1400" smtClean="0">
                <a:solidFill>
                  <a:schemeClr val="bg1"/>
                </a:solidFill>
              </a:rPr>
              <a:t> </a:t>
            </a:r>
            <a:endParaRPr lang="en-US" sz="1600" smtClean="0">
              <a:solidFill>
                <a:schemeClr val="bg1"/>
              </a:solidFill>
            </a:endParaRPr>
          </a:p>
          <a:p>
            <a:pPr>
              <a:buFontTx/>
              <a:buNone/>
            </a:pPr>
            <a:endParaRPr lang="en-US" sz="1600" i="1" smtClean="0">
              <a:solidFill>
                <a:schemeClr val="bg1"/>
              </a:solidFill>
            </a:endParaRPr>
          </a:p>
        </p:txBody>
      </p:sp>
      <p:sp>
        <p:nvSpPr>
          <p:cNvPr id="4"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5"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4087301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19811" name="Content Placeholder 8"/>
          <p:cNvSpPr>
            <a:spLocks noGrp="1"/>
          </p:cNvSpPr>
          <p:nvPr>
            <p:ph idx="1"/>
          </p:nvPr>
        </p:nvSpPr>
        <p:spPr>
          <a:xfrm>
            <a:off x="685800" y="2286000"/>
            <a:ext cx="7772400" cy="3810000"/>
          </a:xfrm>
        </p:spPr>
        <p:txBody>
          <a:bodyPr/>
          <a:lstStyle/>
          <a:p>
            <a:pPr>
              <a:buFontTx/>
              <a:buNone/>
            </a:pPr>
            <a:r>
              <a:rPr lang="en-US" sz="1100" b="1" smtClean="0">
                <a:solidFill>
                  <a:schemeClr val="bg1"/>
                </a:solidFill>
              </a:rPr>
              <a:t>TAKE AN EVALUATION OF TEAMWORK:			No         Somewhat           Yes</a:t>
            </a:r>
            <a:endParaRPr lang="en-US" sz="1100" smtClean="0">
              <a:solidFill>
                <a:schemeClr val="bg1"/>
              </a:solidFill>
            </a:endParaRPr>
          </a:p>
          <a:p>
            <a:pPr>
              <a:buFontTx/>
              <a:buNone/>
            </a:pPr>
            <a:r>
              <a:rPr lang="en-US" sz="1100" smtClean="0">
                <a:solidFill>
                  <a:schemeClr val="bg1"/>
                </a:solidFill>
              </a:rPr>
              <a:t> </a:t>
            </a:r>
          </a:p>
          <a:p>
            <a:pPr>
              <a:buFontTx/>
              <a:buNone/>
            </a:pPr>
            <a:r>
              <a:rPr lang="en-US" sz="1400" smtClean="0">
                <a:solidFill>
                  <a:schemeClr val="bg1"/>
                </a:solidFill>
              </a:rPr>
              <a:t>An effective team cares for one another.		1       2       3       4      5</a:t>
            </a:r>
          </a:p>
          <a:p>
            <a:pPr>
              <a:buFontTx/>
              <a:buNone/>
            </a:pPr>
            <a:r>
              <a:rPr lang="en-US" sz="1400" smtClean="0">
                <a:solidFill>
                  <a:schemeClr val="bg1"/>
                </a:solidFill>
              </a:rPr>
              <a:t>An effective team knows what is important.		1       2       3       4      5</a:t>
            </a:r>
          </a:p>
          <a:p>
            <a:pPr>
              <a:buFontTx/>
              <a:buNone/>
            </a:pPr>
            <a:r>
              <a:rPr lang="en-US" sz="1400" smtClean="0">
                <a:solidFill>
                  <a:schemeClr val="bg1"/>
                </a:solidFill>
              </a:rPr>
              <a:t>An effective team grows together.			1       2       3       4      5</a:t>
            </a:r>
          </a:p>
          <a:p>
            <a:pPr>
              <a:buFontTx/>
              <a:buNone/>
            </a:pPr>
            <a:r>
              <a:rPr lang="en-US" sz="1400" smtClean="0">
                <a:solidFill>
                  <a:schemeClr val="bg1"/>
                </a:solidFill>
              </a:rPr>
              <a:t>An effective team has a “team fit”.			1       2       3       4      5</a:t>
            </a:r>
          </a:p>
          <a:p>
            <a:pPr>
              <a:buFontTx/>
              <a:buNone/>
            </a:pPr>
            <a:r>
              <a:rPr lang="en-US" sz="1400" smtClean="0">
                <a:solidFill>
                  <a:schemeClr val="bg1"/>
                </a:solidFill>
              </a:rPr>
              <a:t>An effective team places individual rights below	1       2       3       4      5</a:t>
            </a:r>
          </a:p>
          <a:p>
            <a:pPr>
              <a:buFontTx/>
              <a:buNone/>
            </a:pPr>
            <a:r>
              <a:rPr lang="en-US" sz="1400" smtClean="0">
                <a:solidFill>
                  <a:schemeClr val="bg1"/>
                </a:solidFill>
              </a:rPr>
              <a:t>	the team’s best interest.			</a:t>
            </a:r>
          </a:p>
          <a:p>
            <a:pPr>
              <a:buFontTx/>
              <a:buNone/>
            </a:pPr>
            <a:r>
              <a:rPr lang="en-US" sz="1400" smtClean="0">
                <a:solidFill>
                  <a:schemeClr val="bg1"/>
                </a:solidFill>
              </a:rPr>
              <a:t>An effective team realizes that everyone plays a	1       2       3       4      5</a:t>
            </a:r>
          </a:p>
          <a:p>
            <a:pPr>
              <a:buFontTx/>
              <a:buNone/>
            </a:pPr>
            <a:r>
              <a:rPr lang="en-US" sz="1400" smtClean="0">
                <a:solidFill>
                  <a:schemeClr val="bg1"/>
                </a:solidFill>
              </a:rPr>
              <a:t>     special role.				</a:t>
            </a:r>
          </a:p>
          <a:p>
            <a:pPr>
              <a:buFontTx/>
              <a:buNone/>
            </a:pPr>
            <a:r>
              <a:rPr lang="en-US" sz="1400" smtClean="0">
                <a:solidFill>
                  <a:schemeClr val="bg1"/>
                </a:solidFill>
              </a:rPr>
              <a:t>An effective team has a strong bench.		1       2       3       4      5</a:t>
            </a:r>
          </a:p>
          <a:p>
            <a:pPr>
              <a:buFontTx/>
              <a:buNone/>
            </a:pPr>
            <a:r>
              <a:rPr lang="en-US" sz="1400" smtClean="0">
                <a:solidFill>
                  <a:schemeClr val="bg1"/>
                </a:solidFill>
              </a:rPr>
              <a:t>An effective team knows exactly where it stands.	1       2       3       4      5</a:t>
            </a:r>
          </a:p>
          <a:p>
            <a:pPr>
              <a:buFontTx/>
              <a:buNone/>
            </a:pPr>
            <a:r>
              <a:rPr lang="en-US" sz="1400" smtClean="0">
                <a:solidFill>
                  <a:schemeClr val="bg1"/>
                </a:solidFill>
              </a:rPr>
              <a:t>An effective team pays the price.			1       2       3       4      5</a:t>
            </a:r>
          </a:p>
          <a:p>
            <a:pPr>
              <a:buFontTx/>
              <a:buNone/>
            </a:pPr>
            <a:r>
              <a:rPr lang="en-US" sz="1400" smtClean="0">
                <a:solidFill>
                  <a:schemeClr val="bg1"/>
                </a:solidFill>
              </a:rPr>
              <a:t>An effective team says “yes” to the right questions. 	1       2       3       4      5</a:t>
            </a:r>
          </a:p>
          <a:p>
            <a:pPr>
              <a:buFontTx/>
              <a:buNone/>
            </a:pPr>
            <a:endParaRPr lang="en-US" sz="1400" i="1" smtClean="0">
              <a:solidFill>
                <a:schemeClr val="bg1"/>
              </a:solidFill>
            </a:endParaRPr>
          </a:p>
        </p:txBody>
      </p:sp>
      <p:sp>
        <p:nvSpPr>
          <p:cNvPr id="4"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5"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3986309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20835" name="Content Placeholder 8"/>
          <p:cNvSpPr>
            <a:spLocks noGrp="1"/>
          </p:cNvSpPr>
          <p:nvPr>
            <p:ph idx="1"/>
          </p:nvPr>
        </p:nvSpPr>
        <p:spPr>
          <a:xfrm>
            <a:off x="685800" y="2286000"/>
            <a:ext cx="7772400" cy="3810000"/>
          </a:xfrm>
        </p:spPr>
        <p:txBody>
          <a:bodyPr/>
          <a:lstStyle/>
          <a:p>
            <a:pPr algn="ctr">
              <a:buFontTx/>
              <a:buNone/>
            </a:pPr>
            <a:r>
              <a:rPr lang="en-US" sz="2800" i="1" smtClean="0">
                <a:solidFill>
                  <a:srgbClr val="FFFF99"/>
                </a:solidFill>
              </a:rPr>
              <a:t>“Now there are varieties of gifts, but the same Spirit.  And there are varieties of ministries, and the same Lord…For even as the body is one and yet has many members, and all the members of the body, though they are many, are one body, so also is Christ.” </a:t>
            </a:r>
          </a:p>
          <a:p>
            <a:pPr algn="ctr">
              <a:buFontTx/>
              <a:buNone/>
            </a:pPr>
            <a:r>
              <a:rPr lang="en-US" sz="1400" i="1" smtClean="0">
                <a:solidFill>
                  <a:srgbClr val="FFFF99"/>
                </a:solidFill>
              </a:rPr>
              <a:t>I Corinthians 12:4-5, 12</a:t>
            </a:r>
          </a:p>
          <a:p>
            <a:pPr algn="ctr">
              <a:buFontTx/>
              <a:buNone/>
            </a:pPr>
            <a:endParaRPr lang="en-US" sz="1400" i="1" smtClean="0">
              <a:solidFill>
                <a:srgbClr val="FFFF99"/>
              </a:solidFill>
            </a:endParaRPr>
          </a:p>
          <a:p>
            <a:pPr algn="ctr">
              <a:buFontTx/>
              <a:buNone/>
            </a:pPr>
            <a:r>
              <a:rPr lang="en-US" sz="1400" i="1" smtClean="0">
                <a:solidFill>
                  <a:srgbClr val="FFFF99"/>
                </a:solidFill>
              </a:rPr>
              <a:t>Next Session:  The Wisest Investment You’ll Ever Make</a:t>
            </a:r>
          </a:p>
          <a:p>
            <a:pPr algn="ctr">
              <a:buFontTx/>
              <a:buNone/>
            </a:pPr>
            <a:endParaRPr lang="en-US" i="1" smtClean="0">
              <a:solidFill>
                <a:srgbClr val="FFFF99"/>
              </a:solidFill>
            </a:endParaRPr>
          </a:p>
        </p:txBody>
      </p:sp>
      <p:sp>
        <p:nvSpPr>
          <p:cNvPr id="4"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5"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3880617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400" y="2286000"/>
            <a:ext cx="7772400" cy="4114800"/>
          </a:xfrm>
        </p:spPr>
        <p:txBody>
          <a:bodyPr/>
          <a:lstStyle/>
          <a:p>
            <a:pPr marL="0" lvl="0" indent="0" algn="ctr" eaLnBrk="1" hangingPunct="1">
              <a:spcBef>
                <a:spcPct val="0"/>
              </a:spcBef>
              <a:buNone/>
              <a:defRPr/>
            </a:pPr>
            <a:r>
              <a:rPr lang="en-US" b="1" kern="1200" dirty="0">
                <a:solidFill>
                  <a:srgbClr val="FFFFCC"/>
                </a:solidFill>
                <a:effectLst>
                  <a:outerShdw blurRad="38100" dist="38100" dir="2700000" algn="tl">
                    <a:srgbClr val="000000">
                      <a:alpha val="43137"/>
                    </a:srgbClr>
                  </a:outerShdw>
                </a:effectLst>
                <a:latin typeface="Arial" pitchFamily="34" charset="0"/>
                <a:cs typeface="Arial" pitchFamily="34" charset="0"/>
              </a:rPr>
              <a:t>For more information about this course and other training resources:</a:t>
            </a:r>
            <a:br>
              <a:rPr lang="en-US" b="1" kern="1200" dirty="0">
                <a:solidFill>
                  <a:srgbClr val="FFFFCC"/>
                </a:solidFill>
                <a:effectLst>
                  <a:outerShdw blurRad="38100" dist="38100" dir="2700000" algn="tl">
                    <a:srgbClr val="000000">
                      <a:alpha val="43137"/>
                    </a:srgbClr>
                  </a:outerShdw>
                </a:effectLst>
                <a:latin typeface="Arial" pitchFamily="34" charset="0"/>
                <a:cs typeface="Arial" pitchFamily="34" charset="0"/>
              </a:rPr>
            </a:br>
            <a:r>
              <a:rPr lang="en-US" b="1" kern="1200" dirty="0">
                <a:solidFill>
                  <a:srgbClr val="FFFFCC"/>
                </a:solidFill>
                <a:effectLst>
                  <a:outerShdw blurRad="38100" dist="38100" dir="2700000" algn="tl">
                    <a:srgbClr val="000000">
                      <a:alpha val="43137"/>
                    </a:srgbClr>
                  </a:outerShdw>
                </a:effectLst>
                <a:latin typeface="Arial" pitchFamily="34" charset="0"/>
                <a:cs typeface="Arial" pitchFamily="34" charset="0"/>
              </a:rPr>
              <a:t>Contact</a:t>
            </a:r>
            <a:br>
              <a:rPr lang="en-US" b="1" kern="1200" dirty="0">
                <a:solidFill>
                  <a:srgbClr val="FFFFCC"/>
                </a:solidFill>
                <a:effectLst>
                  <a:outerShdw blurRad="38100" dist="38100" dir="2700000" algn="tl">
                    <a:srgbClr val="000000">
                      <a:alpha val="43137"/>
                    </a:srgbClr>
                  </a:outerShdw>
                </a:effectLst>
                <a:latin typeface="Arial" pitchFamily="34" charset="0"/>
                <a:cs typeface="Arial" pitchFamily="34" charset="0"/>
              </a:rPr>
            </a:br>
            <a:r>
              <a:rPr lang="en-US" b="1" kern="1200" dirty="0">
                <a:solidFill>
                  <a:srgbClr val="FFFFCC"/>
                </a:solidFill>
                <a:effectLst>
                  <a:outerShdw blurRad="38100" dist="38100" dir="2700000" algn="tl">
                    <a:srgbClr val="000000">
                      <a:alpha val="43137"/>
                    </a:srgbClr>
                  </a:outerShdw>
                </a:effectLst>
                <a:latin typeface="Arial" pitchFamily="34" charset="0"/>
                <a:cs typeface="Arial" pitchFamily="34" charset="0"/>
              </a:rPr>
              <a:t>Global Teen Challenge at</a:t>
            </a:r>
            <a:br>
              <a:rPr lang="en-US" b="1" kern="1200" dirty="0">
                <a:solidFill>
                  <a:srgbClr val="FFFFCC"/>
                </a:solidFill>
                <a:effectLst>
                  <a:outerShdw blurRad="38100" dist="38100" dir="2700000" algn="tl">
                    <a:srgbClr val="000000">
                      <a:alpha val="43137"/>
                    </a:srgbClr>
                  </a:outerShdw>
                </a:effectLst>
                <a:latin typeface="Arial" pitchFamily="34" charset="0"/>
                <a:cs typeface="Arial" pitchFamily="34" charset="0"/>
              </a:rPr>
            </a:br>
            <a:r>
              <a:rPr lang="en-US" b="1" kern="1200" dirty="0">
                <a:solidFill>
                  <a:srgbClr val="FFFFCC"/>
                </a:solidFill>
                <a:effectLst>
                  <a:outerShdw blurRad="38100" dist="38100" dir="2700000" algn="tl">
                    <a:srgbClr val="000000">
                      <a:alpha val="43137"/>
                    </a:srgbClr>
                  </a:outerShdw>
                </a:effectLst>
                <a:latin typeface="Arial" pitchFamily="34" charset="0"/>
                <a:cs typeface="Arial" pitchFamily="34" charset="0"/>
              </a:rPr>
              <a:t>GTC@Globaltc.org</a:t>
            </a:r>
            <a:br>
              <a:rPr lang="en-US" b="1" kern="1200" dirty="0">
                <a:solidFill>
                  <a:srgbClr val="FFFFCC"/>
                </a:solidFill>
                <a:effectLst>
                  <a:outerShdw blurRad="38100" dist="38100" dir="2700000" algn="tl">
                    <a:srgbClr val="000000">
                      <a:alpha val="43137"/>
                    </a:srgbClr>
                  </a:outerShdw>
                </a:effectLst>
                <a:latin typeface="Arial" pitchFamily="34" charset="0"/>
                <a:cs typeface="Arial" pitchFamily="34" charset="0"/>
              </a:rPr>
            </a:br>
            <a:r>
              <a:rPr lang="en-US" b="1" kern="1200" dirty="0">
                <a:solidFill>
                  <a:srgbClr val="FFFFCC"/>
                </a:solidFill>
                <a:effectLst>
                  <a:outerShdw blurRad="38100" dist="38100" dir="2700000" algn="tl">
                    <a:srgbClr val="000000">
                      <a:alpha val="43137"/>
                    </a:srgbClr>
                  </a:outerShdw>
                </a:effectLst>
                <a:latin typeface="Arial" pitchFamily="34" charset="0"/>
                <a:cs typeface="Arial" pitchFamily="34" charset="0"/>
              </a:rPr>
              <a:t>Or visit our training website at</a:t>
            </a:r>
            <a:br>
              <a:rPr lang="en-US" b="1" kern="1200" dirty="0">
                <a:solidFill>
                  <a:srgbClr val="FFFFCC"/>
                </a:solidFill>
                <a:effectLst>
                  <a:outerShdw blurRad="38100" dist="38100" dir="2700000" algn="tl">
                    <a:srgbClr val="000000">
                      <a:alpha val="43137"/>
                    </a:srgbClr>
                  </a:outerShdw>
                </a:effectLst>
                <a:latin typeface="Arial" pitchFamily="34" charset="0"/>
                <a:cs typeface="Arial" pitchFamily="34" charset="0"/>
              </a:rPr>
            </a:br>
            <a:r>
              <a:rPr lang="en-US" b="1" kern="1200" dirty="0">
                <a:solidFill>
                  <a:srgbClr val="FFFFCC"/>
                </a:solidFill>
                <a:effectLst>
                  <a:outerShdw blurRad="38100" dist="38100" dir="2700000" algn="tl">
                    <a:srgbClr val="000000">
                      <a:alpha val="43137"/>
                    </a:srgbClr>
                  </a:outerShdw>
                </a:effectLst>
                <a:latin typeface="Arial" pitchFamily="34" charset="0"/>
                <a:cs typeface="Arial" pitchFamily="34" charset="0"/>
              </a:rPr>
              <a:t>iTeenChallenge.org </a:t>
            </a:r>
          </a:p>
          <a:p>
            <a:endParaRPr lang="en-US" dirty="0"/>
          </a:p>
        </p:txBody>
      </p:sp>
      <p:sp>
        <p:nvSpPr>
          <p:cNvPr id="5" name="Slide Number Placeholder 4"/>
          <p:cNvSpPr>
            <a:spLocks noGrp="1"/>
          </p:cNvSpPr>
          <p:nvPr>
            <p:ph type="sldNum" sz="quarter" idx="12"/>
          </p:nvPr>
        </p:nvSpPr>
        <p:spPr/>
        <p:txBody>
          <a:bodyPr/>
          <a:lstStyle/>
          <a:p>
            <a:pPr>
              <a:defRPr/>
            </a:pPr>
            <a:fld id="{F45EC6E8-98E1-4849-A5C4-247ED1CA1DED}" type="slidenum">
              <a:rPr lang="en-US" smtClean="0">
                <a:solidFill>
                  <a:srgbClr val="000000"/>
                </a:solidFill>
              </a:rPr>
              <a:pPr>
                <a:defRPr/>
              </a:pPr>
              <a:t>29</a:t>
            </a:fld>
            <a:endParaRPr lang="en-US" dirty="0">
              <a:solidFill>
                <a:srgbClr val="0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951" y="381000"/>
            <a:ext cx="3657298" cy="2035896"/>
          </a:xfrm>
          <a:prstGeom prst="rect">
            <a:avLst/>
          </a:prstGeom>
        </p:spPr>
      </p:pic>
      <p:sp>
        <p:nvSpPr>
          <p:cNvPr id="7"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a:t>
            </a:r>
            <a:r>
              <a:rPr lang="en-US" smtClean="0">
                <a:solidFill>
                  <a:schemeClr val="bg1"/>
                </a:solidFill>
              </a:rPr>
              <a:t>: </a:t>
            </a:r>
            <a:r>
              <a:rPr lang="en-US">
                <a:solidFill>
                  <a:schemeClr val="bg1"/>
                </a:solidFill>
              </a:rPr>
              <a:t>T201.01           </a:t>
            </a:r>
            <a:r>
              <a:rPr lang="en-US" dirty="0" smtClean="0">
                <a:solidFill>
                  <a:schemeClr val="bg1"/>
                </a:solidFill>
              </a:rPr>
              <a:t>iteenchallenge.org               01 - 2012</a:t>
            </a:r>
            <a:endParaRPr lang="en-US" dirty="0">
              <a:solidFill>
                <a:schemeClr val="bg1"/>
              </a:solidFill>
            </a:endParaRPr>
          </a:p>
        </p:txBody>
      </p:sp>
    </p:spTree>
    <p:extLst>
      <p:ext uri="{BB962C8B-B14F-4D97-AF65-F5344CB8AC3E}">
        <p14:creationId xmlns:p14="http://schemas.microsoft.com/office/powerpoint/2010/main" val="171781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95235" name="Content Placeholder 8"/>
          <p:cNvSpPr>
            <a:spLocks noGrp="1"/>
          </p:cNvSpPr>
          <p:nvPr>
            <p:ph idx="1"/>
          </p:nvPr>
        </p:nvSpPr>
        <p:spPr>
          <a:xfrm>
            <a:off x="685800" y="2286000"/>
            <a:ext cx="7772400" cy="3810000"/>
          </a:xfrm>
        </p:spPr>
        <p:txBody>
          <a:bodyPr/>
          <a:lstStyle/>
          <a:p>
            <a:pPr algn="ctr">
              <a:buFontTx/>
              <a:buNone/>
            </a:pPr>
            <a:r>
              <a:rPr lang="en-US" sz="2800" b="1" smtClean="0">
                <a:solidFill>
                  <a:schemeClr val="bg1"/>
                </a:solidFill>
              </a:rPr>
              <a:t>Great Teams Possess</a:t>
            </a:r>
          </a:p>
          <a:p>
            <a:pPr algn="ctr">
              <a:buFontTx/>
              <a:buNone/>
            </a:pPr>
            <a:endParaRPr lang="en-US" sz="2800" smtClean="0">
              <a:solidFill>
                <a:schemeClr val="bg1"/>
              </a:solidFill>
            </a:endParaRPr>
          </a:p>
          <a:p>
            <a:pPr>
              <a:buFontTx/>
              <a:buAutoNum type="arabicPeriod"/>
            </a:pPr>
            <a:r>
              <a:rPr lang="en-US" sz="2800" smtClean="0">
                <a:solidFill>
                  <a:schemeClr val="bg1"/>
                </a:solidFill>
              </a:rPr>
              <a:t>_______________________</a:t>
            </a:r>
          </a:p>
          <a:p>
            <a:pPr>
              <a:buFontTx/>
              <a:buAutoNum type="arabicPeriod"/>
            </a:pPr>
            <a:endParaRPr lang="en-US" sz="2800" smtClean="0">
              <a:solidFill>
                <a:schemeClr val="bg1"/>
              </a:solidFill>
            </a:endParaRPr>
          </a:p>
          <a:p>
            <a:pPr>
              <a:buFontTx/>
              <a:buAutoNum type="arabicPeriod"/>
            </a:pPr>
            <a:r>
              <a:rPr lang="en-US" sz="2800" i="1" smtClean="0">
                <a:solidFill>
                  <a:schemeClr val="bg1"/>
                </a:solidFill>
              </a:rPr>
              <a:t>_______________________</a:t>
            </a:r>
          </a:p>
          <a:p>
            <a:pPr>
              <a:buFontTx/>
              <a:buAutoNum type="arabicPeriod"/>
            </a:pPr>
            <a:endParaRPr lang="en-US" sz="2800" i="1" smtClean="0">
              <a:solidFill>
                <a:schemeClr val="bg1"/>
              </a:solidFill>
            </a:endParaRPr>
          </a:p>
          <a:p>
            <a:pPr>
              <a:buFontTx/>
              <a:buAutoNum type="arabicPeriod"/>
            </a:pPr>
            <a:r>
              <a:rPr lang="en-US" sz="2800" i="1" smtClean="0">
                <a:solidFill>
                  <a:schemeClr val="bg1"/>
                </a:solidFill>
              </a:rPr>
              <a:t>_______________________</a:t>
            </a:r>
          </a:p>
        </p:txBody>
      </p:sp>
      <p:sp>
        <p:nvSpPr>
          <p:cNvPr id="5" name="TextBox 4"/>
          <p:cNvSpPr txBox="1">
            <a:spLocks noChangeArrowheads="1"/>
          </p:cNvSpPr>
          <p:nvPr/>
        </p:nvSpPr>
        <p:spPr bwMode="auto">
          <a:xfrm>
            <a:off x="1295400" y="3276600"/>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solidFill>
                  <a:srgbClr val="FFFFCC"/>
                </a:solidFill>
              </a:rPr>
              <a:t>A common goal (vision)</a:t>
            </a:r>
          </a:p>
        </p:txBody>
      </p:sp>
      <p:sp>
        <p:nvSpPr>
          <p:cNvPr id="6" name="TextBox 5"/>
          <p:cNvSpPr txBox="1">
            <a:spLocks noChangeArrowheads="1"/>
          </p:cNvSpPr>
          <p:nvPr/>
        </p:nvSpPr>
        <p:spPr bwMode="auto">
          <a:xfrm>
            <a:off x="1295400" y="4343400"/>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solidFill>
                  <a:srgbClr val="FFFFCC"/>
                </a:solidFill>
              </a:rPr>
              <a:t>Diverse skills contribution</a:t>
            </a:r>
          </a:p>
        </p:txBody>
      </p:sp>
      <p:sp>
        <p:nvSpPr>
          <p:cNvPr id="7" name="TextBox 6"/>
          <p:cNvSpPr txBox="1">
            <a:spLocks noChangeArrowheads="1"/>
          </p:cNvSpPr>
          <p:nvPr/>
        </p:nvSpPr>
        <p:spPr bwMode="auto">
          <a:xfrm>
            <a:off x="1295400" y="5334000"/>
            <a:ext cx="548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solidFill>
                  <a:srgbClr val="FFFFCC"/>
                </a:solidFill>
              </a:rPr>
              <a:t>Strong coaching communication</a:t>
            </a:r>
          </a:p>
        </p:txBody>
      </p:sp>
      <p:sp>
        <p:nvSpPr>
          <p:cNvPr id="8"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9"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157546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96259" name="Content Placeholder 8"/>
          <p:cNvSpPr>
            <a:spLocks noGrp="1"/>
          </p:cNvSpPr>
          <p:nvPr>
            <p:ph idx="1"/>
          </p:nvPr>
        </p:nvSpPr>
        <p:spPr>
          <a:xfrm>
            <a:off x="685800" y="2286000"/>
            <a:ext cx="7772400" cy="3810000"/>
          </a:xfrm>
        </p:spPr>
        <p:txBody>
          <a:bodyPr/>
          <a:lstStyle/>
          <a:p>
            <a:pPr algn="ctr">
              <a:buFontTx/>
              <a:buNone/>
            </a:pPr>
            <a:r>
              <a:rPr lang="en-US" sz="2000" b="1" smtClean="0">
                <a:solidFill>
                  <a:schemeClr val="bg1"/>
                </a:solidFill>
              </a:rPr>
              <a:t>What Makes an Effective Team?</a:t>
            </a:r>
            <a:endParaRPr lang="en-US" sz="2000" smtClean="0">
              <a:solidFill>
                <a:schemeClr val="bg1"/>
              </a:solidFill>
            </a:endParaRPr>
          </a:p>
          <a:p>
            <a:pPr>
              <a:buFontTx/>
              <a:buNone/>
            </a:pPr>
            <a:endParaRPr lang="en-US" sz="800" smtClean="0">
              <a:solidFill>
                <a:schemeClr val="bg1"/>
              </a:solidFill>
            </a:endParaRPr>
          </a:p>
          <a:p>
            <a:pPr>
              <a:buFontTx/>
              <a:buNone/>
            </a:pPr>
            <a:r>
              <a:rPr lang="en-US" sz="1600" smtClean="0">
                <a:solidFill>
                  <a:schemeClr val="bg1"/>
                </a:solidFill>
              </a:rPr>
              <a:t>An effective team ________________________________.</a:t>
            </a:r>
          </a:p>
          <a:p>
            <a:endParaRPr lang="en-US" sz="1600" smtClean="0">
              <a:solidFill>
                <a:schemeClr val="bg1"/>
              </a:solidFill>
            </a:endParaRPr>
          </a:p>
          <a:p>
            <a:pPr algn="ctr">
              <a:buFontTx/>
              <a:buNone/>
            </a:pPr>
            <a:r>
              <a:rPr lang="en-US" sz="1600" i="1" smtClean="0">
                <a:solidFill>
                  <a:schemeClr val="bg1"/>
                </a:solidFill>
              </a:rPr>
              <a:t>The foundation of a successful team is relationship.  Why?</a:t>
            </a:r>
          </a:p>
          <a:p>
            <a:pPr>
              <a:buFontTx/>
              <a:buNone/>
            </a:pPr>
            <a:endParaRPr lang="en-US" sz="1000" smtClean="0">
              <a:solidFill>
                <a:schemeClr val="bg1"/>
              </a:solidFill>
            </a:endParaRPr>
          </a:p>
          <a:p>
            <a:pPr>
              <a:buFontTx/>
              <a:buAutoNum type="alphaLcParenR"/>
            </a:pPr>
            <a:r>
              <a:rPr lang="en-US" sz="1800" smtClean="0">
                <a:solidFill>
                  <a:schemeClr val="bg1"/>
                </a:solidFill>
              </a:rPr>
              <a:t>_________________________:  People go the “first mile” because of a sense of duty.  They go the “second mile” because of relationship.</a:t>
            </a:r>
          </a:p>
          <a:p>
            <a:pPr>
              <a:buFontTx/>
              <a:buAutoNum type="alphaLcParenR"/>
            </a:pPr>
            <a:endParaRPr lang="en-US" sz="1000" smtClean="0">
              <a:solidFill>
                <a:schemeClr val="bg1"/>
              </a:solidFill>
            </a:endParaRPr>
          </a:p>
          <a:p>
            <a:pPr>
              <a:buFontTx/>
              <a:buAutoNum type="alphaLcParenR"/>
            </a:pPr>
            <a:r>
              <a:rPr lang="en-US" sz="1800" smtClean="0">
                <a:solidFill>
                  <a:schemeClr val="bg1"/>
                </a:solidFill>
              </a:rPr>
              <a:t>_________________________:  Leaders always touch a heart before they ask for a hand.</a:t>
            </a:r>
          </a:p>
          <a:p>
            <a:pPr>
              <a:buFontTx/>
              <a:buAutoNum type="alphaLcParenR"/>
            </a:pPr>
            <a:endParaRPr lang="en-US" sz="1000" smtClean="0">
              <a:solidFill>
                <a:schemeClr val="bg1"/>
              </a:solidFill>
            </a:endParaRPr>
          </a:p>
          <a:p>
            <a:pPr>
              <a:buFontTx/>
              <a:buAutoNum type="alphaLcParenR"/>
            </a:pPr>
            <a:r>
              <a:rPr lang="en-US" sz="1800" smtClean="0">
                <a:solidFill>
                  <a:schemeClr val="bg1"/>
                </a:solidFill>
              </a:rPr>
              <a:t>_________________________:  Good leaders always “host” the conversation 	and relationships of their life.  They initiate as a host rather than wait for others to serves, as a guest.  	</a:t>
            </a:r>
          </a:p>
          <a:p>
            <a:pPr>
              <a:buFontTx/>
              <a:buNone/>
            </a:pPr>
            <a:endParaRPr lang="en-US" sz="1600" i="1" smtClean="0">
              <a:solidFill>
                <a:schemeClr val="bg1"/>
              </a:solidFill>
            </a:endParaRPr>
          </a:p>
        </p:txBody>
      </p:sp>
      <p:sp>
        <p:nvSpPr>
          <p:cNvPr id="4" name="TextBox 3"/>
          <p:cNvSpPr txBox="1">
            <a:spLocks noChangeArrowheads="1"/>
          </p:cNvSpPr>
          <p:nvPr/>
        </p:nvSpPr>
        <p:spPr bwMode="auto">
          <a:xfrm>
            <a:off x="2438400" y="27432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Cares for one another</a:t>
            </a:r>
          </a:p>
        </p:txBody>
      </p:sp>
      <p:sp>
        <p:nvSpPr>
          <p:cNvPr id="7" name="TextBox 6"/>
          <p:cNvSpPr txBox="1">
            <a:spLocks noChangeArrowheads="1"/>
          </p:cNvSpPr>
          <p:nvPr/>
        </p:nvSpPr>
        <p:spPr bwMode="auto">
          <a:xfrm>
            <a:off x="1143000" y="38100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The 2</a:t>
            </a:r>
            <a:r>
              <a:rPr lang="en-US" sz="1600" baseline="30000">
                <a:solidFill>
                  <a:srgbClr val="FFFFCC"/>
                </a:solidFill>
              </a:rPr>
              <a:t>nd</a:t>
            </a:r>
            <a:r>
              <a:rPr lang="en-US" sz="1600">
                <a:solidFill>
                  <a:srgbClr val="FFFFCC"/>
                </a:solidFill>
              </a:rPr>
              <a:t> Mile Principle</a:t>
            </a:r>
          </a:p>
        </p:txBody>
      </p:sp>
      <p:sp>
        <p:nvSpPr>
          <p:cNvPr id="8" name="TextBox 7"/>
          <p:cNvSpPr txBox="1">
            <a:spLocks noChangeArrowheads="1"/>
          </p:cNvSpPr>
          <p:nvPr/>
        </p:nvSpPr>
        <p:spPr bwMode="auto">
          <a:xfrm>
            <a:off x="1143000" y="46482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The Connection Principle</a:t>
            </a:r>
          </a:p>
        </p:txBody>
      </p:sp>
      <p:sp>
        <p:nvSpPr>
          <p:cNvPr id="9" name="TextBox 8"/>
          <p:cNvSpPr txBox="1">
            <a:spLocks noChangeArrowheads="1"/>
          </p:cNvSpPr>
          <p:nvPr/>
        </p:nvSpPr>
        <p:spPr bwMode="auto">
          <a:xfrm>
            <a:off x="1143000" y="54102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The Host Principle</a:t>
            </a:r>
          </a:p>
        </p:txBody>
      </p:sp>
      <p:sp>
        <p:nvSpPr>
          <p:cNvPr id="10"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11"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527814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7" grpId="0" build="allAtOnce"/>
      <p:bldP spid="8" grpId="0" build="allAtOnce"/>
      <p:bldP spid="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97283" name="Content Placeholder 4"/>
          <p:cNvSpPr>
            <a:spLocks noGrp="1"/>
          </p:cNvSpPr>
          <p:nvPr>
            <p:ph sz="half" idx="2"/>
          </p:nvPr>
        </p:nvSpPr>
        <p:spPr/>
        <p:txBody>
          <a:bodyPr/>
          <a:lstStyle/>
          <a:p>
            <a:pPr algn="ctr">
              <a:buFontTx/>
              <a:buNone/>
            </a:pPr>
            <a:r>
              <a:rPr lang="en-US" b="1" smtClean="0">
                <a:solidFill>
                  <a:schemeClr val="bg1"/>
                </a:solidFill>
              </a:rPr>
              <a:t>EVALUATION</a:t>
            </a:r>
          </a:p>
          <a:p>
            <a:pPr algn="ctr">
              <a:buFontTx/>
              <a:buNone/>
            </a:pPr>
            <a:r>
              <a:rPr lang="en-US" smtClean="0">
                <a:solidFill>
                  <a:schemeClr val="bg1"/>
                </a:solidFill>
              </a:rPr>
              <a:t>  </a:t>
            </a:r>
          </a:p>
          <a:p>
            <a:pPr algn="ctr">
              <a:buFontTx/>
              <a:buNone/>
            </a:pPr>
            <a:r>
              <a:rPr lang="en-US" smtClean="0">
                <a:solidFill>
                  <a:schemeClr val="bg1"/>
                </a:solidFill>
              </a:rPr>
              <a:t>As a team, do we care for one another?</a:t>
            </a:r>
          </a:p>
          <a:p>
            <a:endParaRPr lang="en-US" smtClean="0">
              <a:solidFill>
                <a:schemeClr val="bg1"/>
              </a:solidFill>
            </a:endParaRPr>
          </a:p>
        </p:txBody>
      </p:sp>
      <p:pic>
        <p:nvPicPr>
          <p:cNvPr id="97284" name="Picture 8" descr="http://www.urbanecologycenter.org/images/Mine_TeenChallenge_06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33600"/>
            <a:ext cx="33988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6"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4245249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93540" name="Content Placeholder 8"/>
          <p:cNvSpPr>
            <a:spLocks noGrp="1"/>
          </p:cNvSpPr>
          <p:nvPr>
            <p:ph idx="1"/>
          </p:nvPr>
        </p:nvSpPr>
        <p:spPr>
          <a:xfrm>
            <a:off x="685800" y="2286000"/>
            <a:ext cx="7772400" cy="3810000"/>
          </a:xfrm>
        </p:spPr>
        <p:txBody>
          <a:bodyPr/>
          <a:lstStyle/>
          <a:p>
            <a:pPr algn="ctr">
              <a:buFontTx/>
              <a:buNone/>
              <a:defRPr/>
            </a:pPr>
            <a:r>
              <a:rPr lang="en-US" sz="2000" b="1" dirty="0" smtClean="0">
                <a:solidFill>
                  <a:schemeClr val="bg1"/>
                </a:solidFill>
              </a:rPr>
              <a:t>What Makes an Effective Team?</a:t>
            </a:r>
            <a:endParaRPr lang="en-US" sz="2000" dirty="0" smtClean="0">
              <a:solidFill>
                <a:schemeClr val="bg1"/>
              </a:solidFill>
            </a:endParaRPr>
          </a:p>
          <a:p>
            <a:pPr>
              <a:buFontTx/>
              <a:buNone/>
              <a:defRPr/>
            </a:pPr>
            <a:endParaRPr lang="en-US" sz="800" dirty="0" smtClean="0">
              <a:solidFill>
                <a:schemeClr val="bg1"/>
              </a:solidFill>
            </a:endParaRPr>
          </a:p>
          <a:p>
            <a:pPr>
              <a:buFontTx/>
              <a:buNone/>
              <a:defRPr/>
            </a:pPr>
            <a:r>
              <a:rPr lang="en-US" sz="1600" dirty="0" smtClean="0">
                <a:solidFill>
                  <a:schemeClr val="bg1"/>
                </a:solidFill>
              </a:rPr>
              <a:t>An effective team ________________________________.</a:t>
            </a:r>
          </a:p>
          <a:p>
            <a:pPr>
              <a:defRPr/>
            </a:pPr>
            <a:endParaRPr lang="en-US" sz="1600" dirty="0" smtClean="0">
              <a:solidFill>
                <a:schemeClr val="bg1"/>
              </a:solidFill>
            </a:endParaRPr>
          </a:p>
          <a:p>
            <a:pPr algn="ctr">
              <a:buFontTx/>
              <a:buNone/>
              <a:defRPr/>
            </a:pPr>
            <a:r>
              <a:rPr lang="en-US" sz="2000" i="1" dirty="0" smtClean="0">
                <a:solidFill>
                  <a:schemeClr val="bg1"/>
                </a:solidFill>
              </a:rPr>
              <a:t>What are </a:t>
            </a:r>
            <a:r>
              <a:rPr lang="en-US" sz="2400" b="1" i="1" dirty="0" smtClean="0">
                <a:solidFill>
                  <a:schemeClr val="bg1"/>
                </a:solidFill>
              </a:rPr>
              <a:t>YOUR</a:t>
            </a:r>
            <a:r>
              <a:rPr lang="en-US" sz="2000" i="1" dirty="0" smtClean="0">
                <a:solidFill>
                  <a:schemeClr val="bg1"/>
                </a:solidFill>
              </a:rPr>
              <a:t> teams top three priorities?</a:t>
            </a:r>
          </a:p>
          <a:p>
            <a:pPr>
              <a:buFontTx/>
              <a:buNone/>
              <a:defRPr/>
            </a:pPr>
            <a:endParaRPr lang="en-US" sz="1000" dirty="0" smtClean="0">
              <a:solidFill>
                <a:schemeClr val="bg1"/>
              </a:solidFill>
            </a:endParaRPr>
          </a:p>
          <a:p>
            <a:pPr marL="400050">
              <a:buFontTx/>
              <a:buNone/>
              <a:defRPr/>
            </a:pPr>
            <a:r>
              <a:rPr lang="en-US" sz="1800" dirty="0" smtClean="0">
                <a:solidFill>
                  <a:schemeClr val="bg1"/>
                </a:solidFill>
              </a:rPr>
              <a:t>	</a:t>
            </a:r>
          </a:p>
          <a:p>
            <a:pPr>
              <a:buFontTx/>
              <a:buNone/>
              <a:defRPr/>
            </a:pPr>
            <a:endParaRPr lang="en-US" sz="1600" i="1" dirty="0" smtClean="0">
              <a:solidFill>
                <a:schemeClr val="bg1"/>
              </a:solidFill>
            </a:endParaRPr>
          </a:p>
        </p:txBody>
      </p:sp>
      <p:sp>
        <p:nvSpPr>
          <p:cNvPr id="4" name="TextBox 3"/>
          <p:cNvSpPr txBox="1">
            <a:spLocks noChangeArrowheads="1"/>
          </p:cNvSpPr>
          <p:nvPr/>
        </p:nvSpPr>
        <p:spPr bwMode="auto">
          <a:xfrm>
            <a:off x="2438400" y="2743200"/>
            <a:ext cx="396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knows and practices what is important</a:t>
            </a:r>
          </a:p>
        </p:txBody>
      </p:sp>
      <p:sp>
        <p:nvSpPr>
          <p:cNvPr id="5"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6"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3580444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99331" name="Content Placeholder 4"/>
          <p:cNvSpPr>
            <a:spLocks noGrp="1"/>
          </p:cNvSpPr>
          <p:nvPr>
            <p:ph sz="half" idx="2"/>
          </p:nvPr>
        </p:nvSpPr>
        <p:spPr/>
        <p:txBody>
          <a:bodyPr/>
          <a:lstStyle/>
          <a:p>
            <a:pPr algn="ctr">
              <a:buFontTx/>
              <a:buNone/>
            </a:pPr>
            <a:r>
              <a:rPr lang="en-US" b="1" smtClean="0">
                <a:solidFill>
                  <a:schemeClr val="bg1"/>
                </a:solidFill>
              </a:rPr>
              <a:t>EVALUATION</a:t>
            </a:r>
          </a:p>
          <a:p>
            <a:pPr algn="ctr">
              <a:buFontTx/>
              <a:buNone/>
            </a:pPr>
            <a:r>
              <a:rPr lang="en-US" smtClean="0">
                <a:solidFill>
                  <a:schemeClr val="bg1"/>
                </a:solidFill>
              </a:rPr>
              <a:t>  </a:t>
            </a:r>
          </a:p>
          <a:p>
            <a:pPr algn="ctr">
              <a:buFontTx/>
              <a:buNone/>
            </a:pPr>
            <a:r>
              <a:rPr lang="en-US" smtClean="0">
                <a:solidFill>
                  <a:schemeClr val="bg1"/>
                </a:solidFill>
              </a:rPr>
              <a:t>As a team, do we know and act on what is important?</a:t>
            </a:r>
          </a:p>
          <a:p>
            <a:endParaRPr lang="en-US" smtClean="0">
              <a:solidFill>
                <a:schemeClr val="bg1"/>
              </a:solidFill>
            </a:endParaRPr>
          </a:p>
        </p:txBody>
      </p:sp>
      <p:pic>
        <p:nvPicPr>
          <p:cNvPr id="99332" name="Picture 6" descr="http://www.mntc.org/blog/wp-content/uploads/2011/01/duluth-tc.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90800"/>
            <a:ext cx="42672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6"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571589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00355" name="Content Placeholder 8"/>
          <p:cNvSpPr>
            <a:spLocks noGrp="1"/>
          </p:cNvSpPr>
          <p:nvPr>
            <p:ph idx="1"/>
          </p:nvPr>
        </p:nvSpPr>
        <p:spPr>
          <a:xfrm>
            <a:off x="685800" y="2286000"/>
            <a:ext cx="7772400" cy="3810000"/>
          </a:xfrm>
        </p:spPr>
        <p:txBody>
          <a:bodyPr/>
          <a:lstStyle/>
          <a:p>
            <a:pPr algn="ctr">
              <a:buFontTx/>
              <a:buNone/>
            </a:pPr>
            <a:r>
              <a:rPr lang="en-US" sz="2000" b="1" smtClean="0">
                <a:solidFill>
                  <a:schemeClr val="bg1"/>
                </a:solidFill>
              </a:rPr>
              <a:t>What Makes an Effective Team?</a:t>
            </a:r>
            <a:endParaRPr lang="en-US" sz="2000" smtClean="0">
              <a:solidFill>
                <a:schemeClr val="bg1"/>
              </a:solidFill>
            </a:endParaRPr>
          </a:p>
          <a:p>
            <a:pPr>
              <a:buFontTx/>
              <a:buNone/>
            </a:pPr>
            <a:endParaRPr lang="en-US" sz="800" smtClean="0">
              <a:solidFill>
                <a:schemeClr val="bg1"/>
              </a:solidFill>
            </a:endParaRPr>
          </a:p>
          <a:p>
            <a:pPr>
              <a:buFontTx/>
              <a:buNone/>
            </a:pPr>
            <a:r>
              <a:rPr lang="en-US" sz="1600" smtClean="0">
                <a:solidFill>
                  <a:schemeClr val="bg1"/>
                </a:solidFill>
              </a:rPr>
              <a:t>An effective team ________________________________.</a:t>
            </a:r>
          </a:p>
          <a:p>
            <a:endParaRPr lang="en-US" sz="1600" smtClean="0">
              <a:solidFill>
                <a:schemeClr val="bg1"/>
              </a:solidFill>
            </a:endParaRPr>
          </a:p>
          <a:p>
            <a:pPr algn="ctr">
              <a:buFontTx/>
              <a:buNone/>
            </a:pPr>
            <a:r>
              <a:rPr lang="en-US" sz="1600" i="1" smtClean="0">
                <a:solidFill>
                  <a:schemeClr val="bg1"/>
                </a:solidFill>
              </a:rPr>
              <a:t>Why is growing together, as a staff so important?</a:t>
            </a:r>
          </a:p>
          <a:p>
            <a:pPr>
              <a:buFontTx/>
              <a:buNone/>
            </a:pPr>
            <a:endParaRPr lang="en-US" sz="1000" smtClean="0">
              <a:solidFill>
                <a:schemeClr val="bg1"/>
              </a:solidFill>
            </a:endParaRPr>
          </a:p>
          <a:p>
            <a:pPr>
              <a:buFontTx/>
              <a:buAutoNum type="alphaLcParenR"/>
            </a:pPr>
            <a:r>
              <a:rPr lang="en-US" sz="1400" smtClean="0">
                <a:solidFill>
                  <a:schemeClr val="bg1"/>
                </a:solidFill>
              </a:rPr>
              <a:t>The __________ growth determines the organization’s growth.</a:t>
            </a:r>
            <a:endParaRPr lang="en-US" sz="800" smtClean="0">
              <a:solidFill>
                <a:schemeClr val="bg1"/>
              </a:solidFill>
            </a:endParaRPr>
          </a:p>
          <a:p>
            <a:pPr>
              <a:buFontTx/>
              <a:buAutoNum type="alphaLcParenR"/>
            </a:pPr>
            <a:r>
              <a:rPr lang="en-US" sz="1400" smtClean="0">
                <a:solidFill>
                  <a:schemeClr val="bg1"/>
                </a:solidFill>
              </a:rPr>
              <a:t>Life and society are constantly _______________.</a:t>
            </a:r>
            <a:endParaRPr lang="en-US" sz="800" smtClean="0">
              <a:solidFill>
                <a:schemeClr val="bg1"/>
              </a:solidFill>
            </a:endParaRPr>
          </a:p>
          <a:p>
            <a:pPr>
              <a:buFontTx/>
              <a:buAutoNum type="alphaLcParenR"/>
            </a:pPr>
            <a:r>
              <a:rPr lang="en-US" sz="1400" smtClean="0">
                <a:solidFill>
                  <a:schemeClr val="bg1"/>
                </a:solidFill>
              </a:rPr>
              <a:t>A leader cannot lead a follower  _________ where they have personally grown.</a:t>
            </a:r>
          </a:p>
          <a:p>
            <a:pPr>
              <a:buFontTx/>
              <a:buAutoNum type="alphaLcParenR"/>
            </a:pPr>
            <a:r>
              <a:rPr lang="en-US" sz="1400" smtClean="0">
                <a:solidFill>
                  <a:schemeClr val="bg1"/>
                </a:solidFill>
              </a:rPr>
              <a:t>The leadership team must stay on the __________________: </a:t>
            </a:r>
          </a:p>
          <a:p>
            <a:pPr>
              <a:buFontTx/>
              <a:buAutoNum type="alphaLcParenR"/>
            </a:pPr>
            <a:r>
              <a:rPr lang="en-US" sz="1400" smtClean="0">
                <a:solidFill>
                  <a:schemeClr val="bg1"/>
                </a:solidFill>
              </a:rPr>
              <a:t>Leaders must  __________ to stay in front.</a:t>
            </a:r>
            <a:endParaRPr lang="en-US" sz="1800" smtClean="0">
              <a:solidFill>
                <a:schemeClr val="bg1"/>
              </a:solidFill>
            </a:endParaRPr>
          </a:p>
          <a:p>
            <a:pPr>
              <a:buFontTx/>
              <a:buNone/>
            </a:pPr>
            <a:endParaRPr lang="en-US" sz="1600" i="1" smtClean="0">
              <a:solidFill>
                <a:schemeClr val="bg1"/>
              </a:solidFill>
            </a:endParaRPr>
          </a:p>
        </p:txBody>
      </p:sp>
      <p:sp>
        <p:nvSpPr>
          <p:cNvPr id="4" name="TextBox 3"/>
          <p:cNvSpPr txBox="1">
            <a:spLocks noChangeArrowheads="1"/>
          </p:cNvSpPr>
          <p:nvPr/>
        </p:nvSpPr>
        <p:spPr bwMode="auto">
          <a:xfrm>
            <a:off x="2438400" y="27432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00">
                <a:solidFill>
                  <a:srgbClr val="FFFFCC"/>
                </a:solidFill>
              </a:rPr>
              <a:t>Grows together</a:t>
            </a:r>
          </a:p>
        </p:txBody>
      </p:sp>
      <p:sp>
        <p:nvSpPr>
          <p:cNvPr id="7" name="TextBox 6"/>
          <p:cNvSpPr txBox="1">
            <a:spLocks noChangeArrowheads="1"/>
          </p:cNvSpPr>
          <p:nvPr/>
        </p:nvSpPr>
        <p:spPr bwMode="auto">
          <a:xfrm>
            <a:off x="1524000" y="3810000"/>
            <a:ext cx="3581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400">
                <a:solidFill>
                  <a:srgbClr val="FFFFCC"/>
                </a:solidFill>
              </a:rPr>
              <a:t>leaders</a:t>
            </a:r>
          </a:p>
        </p:txBody>
      </p:sp>
      <p:sp>
        <p:nvSpPr>
          <p:cNvPr id="8" name="TextBox 7"/>
          <p:cNvSpPr txBox="1">
            <a:spLocks noChangeArrowheads="1"/>
          </p:cNvSpPr>
          <p:nvPr/>
        </p:nvSpPr>
        <p:spPr bwMode="auto">
          <a:xfrm>
            <a:off x="3581400" y="4038600"/>
            <a:ext cx="3581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400">
                <a:solidFill>
                  <a:srgbClr val="FFFFCC"/>
                </a:solidFill>
              </a:rPr>
              <a:t>changing</a:t>
            </a:r>
          </a:p>
        </p:txBody>
      </p:sp>
      <p:sp>
        <p:nvSpPr>
          <p:cNvPr id="9" name="TextBox 8"/>
          <p:cNvSpPr txBox="1">
            <a:spLocks noChangeArrowheads="1"/>
          </p:cNvSpPr>
          <p:nvPr/>
        </p:nvSpPr>
        <p:spPr bwMode="auto">
          <a:xfrm>
            <a:off x="3657600" y="4343400"/>
            <a:ext cx="3581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400">
                <a:solidFill>
                  <a:srgbClr val="FFFFCC"/>
                </a:solidFill>
              </a:rPr>
              <a:t>beyond</a:t>
            </a:r>
          </a:p>
        </p:txBody>
      </p:sp>
      <p:sp>
        <p:nvSpPr>
          <p:cNvPr id="10" name="TextBox 9"/>
          <p:cNvSpPr txBox="1">
            <a:spLocks noChangeArrowheads="1"/>
          </p:cNvSpPr>
          <p:nvPr/>
        </p:nvSpPr>
        <p:spPr bwMode="auto">
          <a:xfrm>
            <a:off x="4191000" y="4572000"/>
            <a:ext cx="3581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400">
                <a:solidFill>
                  <a:srgbClr val="FFFFCC"/>
                </a:solidFill>
              </a:rPr>
              <a:t>same page</a:t>
            </a:r>
          </a:p>
        </p:txBody>
      </p:sp>
      <p:sp>
        <p:nvSpPr>
          <p:cNvPr id="11" name="TextBox 10"/>
          <p:cNvSpPr txBox="1">
            <a:spLocks noChangeArrowheads="1"/>
          </p:cNvSpPr>
          <p:nvPr/>
        </p:nvSpPr>
        <p:spPr bwMode="auto">
          <a:xfrm>
            <a:off x="2286000" y="4800600"/>
            <a:ext cx="3581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400">
                <a:solidFill>
                  <a:srgbClr val="FFFFCC"/>
                </a:solidFill>
              </a:rPr>
              <a:t>change</a:t>
            </a:r>
          </a:p>
        </p:txBody>
      </p:sp>
      <p:sp>
        <p:nvSpPr>
          <p:cNvPr id="12"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13"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460113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additive="base">
                                        <p:cTn id="3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7" grpId="0" build="allAtOnce"/>
      <p:bldP spid="8" grpId="0" build="allAtOnce"/>
      <p:bldP spid="9" grpId="0" build="allAtOnce"/>
      <p:bldP spid="10" grpId="0" build="allAtOnce"/>
      <p:bldP spid="11"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7"/>
          <p:cNvSpPr>
            <a:spLocks noGrp="1"/>
          </p:cNvSpPr>
          <p:nvPr>
            <p:ph type="title"/>
          </p:nvPr>
        </p:nvSpPr>
        <p:spPr/>
        <p:txBody>
          <a:bodyPr/>
          <a:lstStyle/>
          <a:p>
            <a:r>
              <a:rPr lang="en-US" sz="3600" smtClean="0">
                <a:solidFill>
                  <a:srgbClr val="FFFFCC"/>
                </a:solidFill>
              </a:rPr>
              <a:t>Teamwork Makes the Dream Work</a:t>
            </a:r>
            <a:r>
              <a:rPr lang="en-US" smtClean="0">
                <a:solidFill>
                  <a:srgbClr val="FFFFCC"/>
                </a:solidFill>
              </a:rPr>
              <a:t/>
            </a:r>
            <a:br>
              <a:rPr lang="en-US" smtClean="0">
                <a:solidFill>
                  <a:srgbClr val="FFFFCC"/>
                </a:solidFill>
              </a:rPr>
            </a:br>
            <a:r>
              <a:rPr lang="en-US" sz="2000" smtClean="0">
                <a:solidFill>
                  <a:srgbClr val="FFFFCC"/>
                </a:solidFill>
              </a:rPr>
              <a:t>The Characteristics of a Great Team</a:t>
            </a:r>
            <a:endParaRPr lang="en-US" sz="3600" smtClean="0">
              <a:solidFill>
                <a:srgbClr val="FFFFCC"/>
              </a:solidFill>
            </a:endParaRPr>
          </a:p>
        </p:txBody>
      </p:sp>
      <p:sp>
        <p:nvSpPr>
          <p:cNvPr id="101379" name="Content Placeholder 4"/>
          <p:cNvSpPr>
            <a:spLocks noGrp="1"/>
          </p:cNvSpPr>
          <p:nvPr>
            <p:ph sz="half" idx="2"/>
          </p:nvPr>
        </p:nvSpPr>
        <p:spPr/>
        <p:txBody>
          <a:bodyPr/>
          <a:lstStyle/>
          <a:p>
            <a:pPr algn="ctr">
              <a:buFontTx/>
              <a:buNone/>
            </a:pPr>
            <a:r>
              <a:rPr lang="en-US" b="1" smtClean="0">
                <a:solidFill>
                  <a:schemeClr val="bg1"/>
                </a:solidFill>
              </a:rPr>
              <a:t>EVALUATION</a:t>
            </a:r>
          </a:p>
          <a:p>
            <a:pPr algn="ctr">
              <a:buFontTx/>
              <a:buNone/>
            </a:pPr>
            <a:r>
              <a:rPr lang="en-US" smtClean="0">
                <a:solidFill>
                  <a:schemeClr val="bg1"/>
                </a:solidFill>
              </a:rPr>
              <a:t>  </a:t>
            </a:r>
          </a:p>
          <a:p>
            <a:pPr algn="ctr">
              <a:buFontTx/>
              <a:buNone/>
            </a:pPr>
            <a:r>
              <a:rPr lang="en-US" smtClean="0">
                <a:solidFill>
                  <a:schemeClr val="bg1"/>
                </a:solidFill>
              </a:rPr>
              <a:t>As a team, are we growing together?</a:t>
            </a:r>
          </a:p>
          <a:p>
            <a:endParaRPr lang="en-US" smtClean="0">
              <a:solidFill>
                <a:schemeClr val="bg1"/>
              </a:solidFill>
            </a:endParaRPr>
          </a:p>
        </p:txBody>
      </p:sp>
      <p:pic>
        <p:nvPicPr>
          <p:cNvPr id="101380" name="Picture 6" descr="http://t2.gstatic.com/images?q=tbn:ANd9GcRhdTf3nzaxYUKvRkV761_jm3LGn1DBfpqpUXSmjdtCIetC4NEQsp1XVCg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33600"/>
            <a:ext cx="3505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
          <p:cNvSpPr>
            <a:spLocks noGrp="1"/>
          </p:cNvSpPr>
          <p:nvPr>
            <p:ph type="ftr" sz="quarter" idx="11"/>
          </p:nvPr>
        </p:nvSpPr>
        <p:spPr>
          <a:xfrm>
            <a:off x="1981200" y="6553200"/>
            <a:ext cx="5181600" cy="304800"/>
          </a:xfrm>
        </p:spPr>
        <p:txBody>
          <a:bodyPr/>
          <a:lstStyle/>
          <a:p>
            <a:pPr>
              <a:defRPr/>
            </a:pPr>
            <a:r>
              <a:rPr lang="en-US" dirty="0" smtClean="0">
                <a:solidFill>
                  <a:schemeClr val="bg1"/>
                </a:solidFill>
              </a:rPr>
              <a:t>Lesson: T201.01           iteenchallenge.org               01 - 2012</a:t>
            </a:r>
            <a:endParaRPr lang="en-US" dirty="0">
              <a:solidFill>
                <a:schemeClr val="bg1"/>
              </a:solidFill>
            </a:endParaRPr>
          </a:p>
        </p:txBody>
      </p:sp>
      <p:sp>
        <p:nvSpPr>
          <p:cNvPr id="6" name="Slide Number Placeholder 4"/>
          <p:cNvSpPr>
            <a:spLocks noGrp="1"/>
          </p:cNvSpPr>
          <p:nvPr>
            <p:ph type="sldNum" sz="quarter" idx="12"/>
          </p:nvPr>
        </p:nvSpPr>
        <p:spPr>
          <a:xfrm>
            <a:off x="6553200" y="6248400"/>
            <a:ext cx="1905000" cy="457200"/>
          </a:xfrm>
        </p:spPr>
        <p:txBody>
          <a:bodyPr/>
          <a:lstStyle/>
          <a:p>
            <a:pPr>
              <a:defRPr/>
            </a:pPr>
            <a:fld id="{F45EC6E8-98E1-4849-A5C4-247ED1CA1DED}"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17625022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38c13194c9df4b4e341df175e6d9d7f27b8c75"/>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1291</Words>
  <Application>Microsoft Office PowerPoint</Application>
  <PresentationFormat>On-screen Show (4:3)</PresentationFormat>
  <Paragraphs>357</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 Presentation</vt:lpstr>
      <vt:lpstr>Teamwork Makes the Dream Work The Characteristics of a Great Team  by EQUIP Ministries founded by John Maxwell </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Teamwork Makes the Dream Work The Characteristics of a Great Team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of Contents</dc:title>
  <dc:creator>Gregg</dc:creator>
  <cp:lastModifiedBy>Charles A. Williams</cp:lastModifiedBy>
  <cp:revision>12</cp:revision>
  <dcterms:created xsi:type="dcterms:W3CDTF">2011-10-20T15:18:26Z</dcterms:created>
  <dcterms:modified xsi:type="dcterms:W3CDTF">2012-01-12T17:28:00Z</dcterms:modified>
</cp:coreProperties>
</file>