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331" r:id="rId2"/>
    <p:sldId id="395" r:id="rId3"/>
    <p:sldId id="426" r:id="rId4"/>
    <p:sldId id="396" r:id="rId5"/>
    <p:sldId id="397" r:id="rId6"/>
    <p:sldId id="398" r:id="rId7"/>
    <p:sldId id="445" r:id="rId8"/>
    <p:sldId id="399" r:id="rId9"/>
    <p:sldId id="428" r:id="rId10"/>
    <p:sldId id="400" r:id="rId11"/>
    <p:sldId id="401" r:id="rId12"/>
    <p:sldId id="429" r:id="rId13"/>
    <p:sldId id="402" r:id="rId14"/>
    <p:sldId id="403" r:id="rId15"/>
    <p:sldId id="404" r:id="rId16"/>
    <p:sldId id="405" r:id="rId17"/>
    <p:sldId id="406" r:id="rId18"/>
    <p:sldId id="407" r:id="rId19"/>
    <p:sldId id="408" r:id="rId20"/>
    <p:sldId id="409" r:id="rId21"/>
    <p:sldId id="410" r:id="rId22"/>
    <p:sldId id="411" r:id="rId23"/>
    <p:sldId id="412" r:id="rId24"/>
    <p:sldId id="413" r:id="rId25"/>
    <p:sldId id="414" r:id="rId26"/>
    <p:sldId id="434" r:id="rId27"/>
    <p:sldId id="447" r:id="rId28"/>
    <p:sldId id="448" r:id="rId29"/>
    <p:sldId id="417" r:id="rId30"/>
    <p:sldId id="437" r:id="rId31"/>
    <p:sldId id="418" r:id="rId32"/>
    <p:sldId id="438" r:id="rId33"/>
    <p:sldId id="449" r:id="rId34"/>
    <p:sldId id="450" r:id="rId35"/>
    <p:sldId id="419" r:id="rId36"/>
    <p:sldId id="439" r:id="rId37"/>
    <p:sldId id="421" r:id="rId38"/>
    <p:sldId id="441" r:id="rId39"/>
    <p:sldId id="422" r:id="rId40"/>
    <p:sldId id="442" r:id="rId41"/>
    <p:sldId id="423" r:id="rId42"/>
    <p:sldId id="443" r:id="rId43"/>
    <p:sldId id="451" r:id="rId44"/>
    <p:sldId id="452" r:id="rId45"/>
    <p:sldId id="424" r:id="rId46"/>
    <p:sldId id="453" r:id="rId47"/>
    <p:sldId id="446" r:id="rId48"/>
    <p:sldId id="330" r:id="rId49"/>
  </p:sldIdLst>
  <p:sldSz cx="12192000"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888" autoAdjust="0"/>
    <p:restoredTop sz="92689" autoAdjust="0"/>
  </p:normalViewPr>
  <p:slideViewPr>
    <p:cSldViewPr>
      <p:cViewPr>
        <p:scale>
          <a:sx n="74" d="100"/>
          <a:sy n="74" d="100"/>
        </p:scale>
        <p:origin x="-90"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0F5854-FCE4-4675-A222-DFF3718A6AB8}" type="datetimeFigureOut">
              <a:rPr lang="en-US" smtClean="0"/>
              <a:pPr/>
              <a:t>1/11/2020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669C6-B9B2-4C89-B895-8CA2810A4C37}" type="slidenum">
              <a:rPr lang="en-US" smtClean="0"/>
              <a:pPr/>
              <a:t>‹#›</a:t>
            </a:fld>
            <a:endParaRPr lang="en-US"/>
          </a:p>
        </p:txBody>
      </p:sp>
    </p:spTree>
    <p:extLst>
      <p:ext uri="{BB962C8B-B14F-4D97-AF65-F5344CB8AC3E}">
        <p14:creationId xmlns:p14="http://schemas.microsoft.com/office/powerpoint/2010/main" val="921931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FCEFC1F2-5DC0-4BBB-B3C4-2845AE2E65B6}" type="slidenum">
              <a:rPr lang="en-US" sz="1200">
                <a:solidFill>
                  <a:prstClr val="black"/>
                </a:solidFill>
              </a:rPr>
              <a:pPr/>
              <a:t>1</a:t>
            </a:fld>
            <a:endParaRPr lang="en-US" sz="120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61124" name="Slide Number Placeholder 3"/>
          <p:cNvSpPr>
            <a:spLocks noGrp="1"/>
          </p:cNvSpPr>
          <p:nvPr>
            <p:ph type="sldNum" sz="quarter" idx="5"/>
          </p:nvPr>
        </p:nvSpPr>
        <p:spPr>
          <a:noFill/>
        </p:spPr>
        <p:txBody>
          <a:bodyPr/>
          <a:lstStyle/>
          <a:p>
            <a:fld id="{AAEEAC80-675D-4735-AB3B-2F63DED190A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62148" name="Slide Number Placeholder 3"/>
          <p:cNvSpPr>
            <a:spLocks noGrp="1"/>
          </p:cNvSpPr>
          <p:nvPr>
            <p:ph type="sldNum" sz="quarter" idx="5"/>
          </p:nvPr>
        </p:nvSpPr>
        <p:spPr>
          <a:noFill/>
        </p:spPr>
        <p:txBody>
          <a:bodyPr/>
          <a:lstStyle/>
          <a:p>
            <a:fld id="{4A39EBAB-55BF-45F8-A313-5D17AFF1DDA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62148" name="Slide Number Placeholder 3"/>
          <p:cNvSpPr>
            <a:spLocks noGrp="1"/>
          </p:cNvSpPr>
          <p:nvPr>
            <p:ph type="sldNum" sz="quarter" idx="5"/>
          </p:nvPr>
        </p:nvSpPr>
        <p:spPr>
          <a:noFill/>
        </p:spPr>
        <p:txBody>
          <a:bodyPr/>
          <a:lstStyle/>
          <a:p>
            <a:fld id="{4A39EBAB-55BF-45F8-A313-5D17AFF1DDA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63172" name="Slide Number Placeholder 3"/>
          <p:cNvSpPr>
            <a:spLocks noGrp="1"/>
          </p:cNvSpPr>
          <p:nvPr>
            <p:ph type="sldNum" sz="quarter" idx="5"/>
          </p:nvPr>
        </p:nvSpPr>
        <p:spPr>
          <a:noFill/>
        </p:spPr>
        <p:txBody>
          <a:bodyPr/>
          <a:lstStyle/>
          <a:p>
            <a:fld id="{F97715DE-7CBC-422A-A63F-A2A6F7EAEC1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64196" name="Slide Number Placeholder 3"/>
          <p:cNvSpPr>
            <a:spLocks noGrp="1"/>
          </p:cNvSpPr>
          <p:nvPr>
            <p:ph type="sldNum" sz="quarter" idx="5"/>
          </p:nvPr>
        </p:nvSpPr>
        <p:spPr>
          <a:noFill/>
        </p:spPr>
        <p:txBody>
          <a:bodyPr/>
          <a:lstStyle/>
          <a:p>
            <a:fld id="{87B8B4E5-FAB5-4CF7-83AC-15DA9ABEBC0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65220" name="Slide Number Placeholder 3"/>
          <p:cNvSpPr>
            <a:spLocks noGrp="1"/>
          </p:cNvSpPr>
          <p:nvPr>
            <p:ph type="sldNum" sz="quarter" idx="5"/>
          </p:nvPr>
        </p:nvSpPr>
        <p:spPr>
          <a:noFill/>
        </p:spPr>
        <p:txBody>
          <a:bodyPr/>
          <a:lstStyle/>
          <a:p>
            <a:fld id="{909DFE95-A8E2-43B0-B0B7-18452CD313C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66244" name="Slide Number Placeholder 3"/>
          <p:cNvSpPr>
            <a:spLocks noGrp="1"/>
          </p:cNvSpPr>
          <p:nvPr>
            <p:ph type="sldNum" sz="quarter" idx="5"/>
          </p:nvPr>
        </p:nvSpPr>
        <p:spPr>
          <a:noFill/>
        </p:spPr>
        <p:txBody>
          <a:bodyPr/>
          <a:lstStyle/>
          <a:p>
            <a:fld id="{F754A9D8-0526-441B-B94D-1F02723C206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67268" name="Slide Number Placeholder 3"/>
          <p:cNvSpPr>
            <a:spLocks noGrp="1"/>
          </p:cNvSpPr>
          <p:nvPr>
            <p:ph type="sldNum" sz="quarter" idx="5"/>
          </p:nvPr>
        </p:nvSpPr>
        <p:spPr>
          <a:noFill/>
        </p:spPr>
        <p:txBody>
          <a:bodyPr/>
          <a:lstStyle/>
          <a:p>
            <a:fld id="{E742E1B9-D521-4486-B820-05866642BA2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68292" name="Slide Number Placeholder 3"/>
          <p:cNvSpPr>
            <a:spLocks noGrp="1"/>
          </p:cNvSpPr>
          <p:nvPr>
            <p:ph type="sldNum" sz="quarter" idx="5"/>
          </p:nvPr>
        </p:nvSpPr>
        <p:spPr>
          <a:noFill/>
        </p:spPr>
        <p:txBody>
          <a:bodyPr/>
          <a:lstStyle/>
          <a:p>
            <a:fld id="{23EC407F-9C1E-408C-B543-47D1420BB6B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69316" name="Slide Number Placeholder 3"/>
          <p:cNvSpPr>
            <a:spLocks noGrp="1"/>
          </p:cNvSpPr>
          <p:nvPr>
            <p:ph type="sldNum" sz="quarter" idx="5"/>
          </p:nvPr>
        </p:nvSpPr>
        <p:spPr>
          <a:noFill/>
        </p:spPr>
        <p:txBody>
          <a:bodyPr/>
          <a:lstStyle/>
          <a:p>
            <a:fld id="{2BB155CC-111A-4CFA-8E66-E5C25874C9C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56004" name="Slide Number Placeholder 3"/>
          <p:cNvSpPr>
            <a:spLocks noGrp="1"/>
          </p:cNvSpPr>
          <p:nvPr>
            <p:ph type="sldNum" sz="quarter" idx="5"/>
          </p:nvPr>
        </p:nvSpPr>
        <p:spPr>
          <a:noFill/>
        </p:spPr>
        <p:txBody>
          <a:bodyPr/>
          <a:lstStyle/>
          <a:p>
            <a:fld id="{83207CF1-1D0F-483A-9074-B07B47B77DF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70340" name="Slide Number Placeholder 3"/>
          <p:cNvSpPr>
            <a:spLocks noGrp="1"/>
          </p:cNvSpPr>
          <p:nvPr>
            <p:ph type="sldNum" sz="quarter" idx="5"/>
          </p:nvPr>
        </p:nvSpPr>
        <p:spPr>
          <a:noFill/>
        </p:spPr>
        <p:txBody>
          <a:bodyPr/>
          <a:lstStyle/>
          <a:p>
            <a:fld id="{7C542FCD-B9B3-4C69-A89A-F5A38A2263AC}"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71364" name="Slide Number Placeholder 3"/>
          <p:cNvSpPr>
            <a:spLocks noGrp="1"/>
          </p:cNvSpPr>
          <p:nvPr>
            <p:ph type="sldNum" sz="quarter" idx="5"/>
          </p:nvPr>
        </p:nvSpPr>
        <p:spPr>
          <a:noFill/>
        </p:spPr>
        <p:txBody>
          <a:bodyPr/>
          <a:lstStyle/>
          <a:p>
            <a:fld id="{F936C758-80ED-41D0-B1BC-4B10ED2C0121}"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72388" name="Slide Number Placeholder 3"/>
          <p:cNvSpPr>
            <a:spLocks noGrp="1"/>
          </p:cNvSpPr>
          <p:nvPr>
            <p:ph type="sldNum" sz="quarter" idx="5"/>
          </p:nvPr>
        </p:nvSpPr>
        <p:spPr>
          <a:noFill/>
        </p:spPr>
        <p:txBody>
          <a:bodyPr/>
          <a:lstStyle/>
          <a:p>
            <a:fld id="{910D65A5-678F-490F-B889-7EB37FAB3A8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73412" name="Slide Number Placeholder 3"/>
          <p:cNvSpPr>
            <a:spLocks noGrp="1"/>
          </p:cNvSpPr>
          <p:nvPr>
            <p:ph type="sldNum" sz="quarter" idx="5"/>
          </p:nvPr>
        </p:nvSpPr>
        <p:spPr>
          <a:noFill/>
        </p:spPr>
        <p:txBody>
          <a:bodyPr/>
          <a:lstStyle/>
          <a:p>
            <a:fld id="{DD0E550D-60C5-43B7-BB0A-64DF18DCC17B}"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74436" name="Slide Number Placeholder 3"/>
          <p:cNvSpPr>
            <a:spLocks noGrp="1"/>
          </p:cNvSpPr>
          <p:nvPr>
            <p:ph type="sldNum" sz="quarter" idx="5"/>
          </p:nvPr>
        </p:nvSpPr>
        <p:spPr>
          <a:noFill/>
        </p:spPr>
        <p:txBody>
          <a:bodyPr/>
          <a:lstStyle/>
          <a:p>
            <a:fld id="{383C24D3-8253-4D8C-A0B9-F42781DAF94D}"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75460" name="Slide Number Placeholder 3"/>
          <p:cNvSpPr>
            <a:spLocks noGrp="1"/>
          </p:cNvSpPr>
          <p:nvPr>
            <p:ph type="sldNum" sz="quarter" idx="5"/>
          </p:nvPr>
        </p:nvSpPr>
        <p:spPr>
          <a:noFill/>
        </p:spPr>
        <p:txBody>
          <a:bodyPr/>
          <a:lstStyle/>
          <a:p>
            <a:fld id="{1C4B4655-21A8-472C-8A91-901566E3EBB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75460" name="Slide Number Placeholder 3"/>
          <p:cNvSpPr>
            <a:spLocks noGrp="1"/>
          </p:cNvSpPr>
          <p:nvPr>
            <p:ph type="sldNum" sz="quarter" idx="5"/>
          </p:nvPr>
        </p:nvSpPr>
        <p:spPr>
          <a:noFill/>
        </p:spPr>
        <p:txBody>
          <a:bodyPr/>
          <a:lstStyle/>
          <a:p>
            <a:fld id="{1C4B4655-21A8-472C-8A91-901566E3EBB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77508" name="Slide Number Placeholder 3"/>
          <p:cNvSpPr>
            <a:spLocks noGrp="1"/>
          </p:cNvSpPr>
          <p:nvPr>
            <p:ph type="sldNum" sz="quarter" idx="5"/>
          </p:nvPr>
        </p:nvSpPr>
        <p:spPr>
          <a:noFill/>
        </p:spPr>
        <p:txBody>
          <a:bodyPr/>
          <a:lstStyle/>
          <a:p>
            <a:fld id="{F18BD3EB-4C9F-4749-ABF0-4110800C8687}" type="slidenum">
              <a:rPr lang="en-US" smtClean="0"/>
              <a:pPr/>
              <a:t>27</a:t>
            </a:fld>
            <a:endParaRPr lang="en-US"/>
          </a:p>
        </p:txBody>
      </p:sp>
    </p:spTree>
    <p:extLst>
      <p:ext uri="{BB962C8B-B14F-4D97-AF65-F5344CB8AC3E}">
        <p14:creationId xmlns:p14="http://schemas.microsoft.com/office/powerpoint/2010/main" val="1335268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77508" name="Slide Number Placeholder 3"/>
          <p:cNvSpPr>
            <a:spLocks noGrp="1"/>
          </p:cNvSpPr>
          <p:nvPr>
            <p:ph type="sldNum" sz="quarter" idx="5"/>
          </p:nvPr>
        </p:nvSpPr>
        <p:spPr>
          <a:noFill/>
        </p:spPr>
        <p:txBody>
          <a:bodyPr/>
          <a:lstStyle/>
          <a:p>
            <a:fld id="{F18BD3EB-4C9F-4749-ABF0-4110800C8687}" type="slidenum">
              <a:rPr lang="en-US" smtClean="0"/>
              <a:pPr/>
              <a:t>28</a:t>
            </a:fld>
            <a:endParaRPr lang="en-US"/>
          </a:p>
        </p:txBody>
      </p:sp>
    </p:spTree>
    <p:extLst>
      <p:ext uri="{BB962C8B-B14F-4D97-AF65-F5344CB8AC3E}">
        <p14:creationId xmlns:p14="http://schemas.microsoft.com/office/powerpoint/2010/main" val="776064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78532" name="Slide Number Placeholder 3"/>
          <p:cNvSpPr>
            <a:spLocks noGrp="1"/>
          </p:cNvSpPr>
          <p:nvPr>
            <p:ph type="sldNum" sz="quarter" idx="5"/>
          </p:nvPr>
        </p:nvSpPr>
        <p:spPr>
          <a:noFill/>
        </p:spPr>
        <p:txBody>
          <a:bodyPr/>
          <a:lstStyle/>
          <a:p>
            <a:fld id="{389941BB-1DB2-42EA-AB44-300A0A0FE764}"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57028" name="Slide Number Placeholder 3"/>
          <p:cNvSpPr>
            <a:spLocks noGrp="1"/>
          </p:cNvSpPr>
          <p:nvPr>
            <p:ph type="sldNum" sz="quarter" idx="5"/>
          </p:nvPr>
        </p:nvSpPr>
        <p:spPr>
          <a:noFill/>
        </p:spPr>
        <p:txBody>
          <a:bodyPr/>
          <a:lstStyle/>
          <a:p>
            <a:fld id="{22D666D1-6656-4B74-8022-E04AAAC94A0B}"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78532" name="Slide Number Placeholder 3"/>
          <p:cNvSpPr>
            <a:spLocks noGrp="1"/>
          </p:cNvSpPr>
          <p:nvPr>
            <p:ph type="sldNum" sz="quarter" idx="5"/>
          </p:nvPr>
        </p:nvSpPr>
        <p:spPr>
          <a:noFill/>
        </p:spPr>
        <p:txBody>
          <a:bodyPr/>
          <a:lstStyle/>
          <a:p>
            <a:fld id="{389941BB-1DB2-42EA-AB44-300A0A0FE764}"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79556" name="Slide Number Placeholder 3"/>
          <p:cNvSpPr>
            <a:spLocks noGrp="1"/>
          </p:cNvSpPr>
          <p:nvPr>
            <p:ph type="sldNum" sz="quarter" idx="5"/>
          </p:nvPr>
        </p:nvSpPr>
        <p:spPr>
          <a:noFill/>
        </p:spPr>
        <p:txBody>
          <a:bodyPr/>
          <a:lstStyle/>
          <a:p>
            <a:fld id="{3F388FCF-8463-4124-BC12-E26518339CA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79556" name="Slide Number Placeholder 3"/>
          <p:cNvSpPr>
            <a:spLocks noGrp="1"/>
          </p:cNvSpPr>
          <p:nvPr>
            <p:ph type="sldNum" sz="quarter" idx="5"/>
          </p:nvPr>
        </p:nvSpPr>
        <p:spPr>
          <a:noFill/>
        </p:spPr>
        <p:txBody>
          <a:bodyPr/>
          <a:lstStyle/>
          <a:p>
            <a:fld id="{3F388FCF-8463-4124-BC12-E26518339CA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76484" name="Slide Number Placeholder 3"/>
          <p:cNvSpPr>
            <a:spLocks noGrp="1"/>
          </p:cNvSpPr>
          <p:nvPr>
            <p:ph type="sldNum" sz="quarter" idx="5"/>
          </p:nvPr>
        </p:nvSpPr>
        <p:spPr>
          <a:noFill/>
        </p:spPr>
        <p:txBody>
          <a:bodyPr/>
          <a:lstStyle/>
          <a:p>
            <a:fld id="{61F8B980-E899-40C5-9D39-EA960C9F13FC}" type="slidenum">
              <a:rPr lang="en-US" smtClean="0"/>
              <a:pPr/>
              <a:t>33</a:t>
            </a:fld>
            <a:endParaRPr lang="en-US"/>
          </a:p>
        </p:txBody>
      </p:sp>
    </p:spTree>
    <p:extLst>
      <p:ext uri="{BB962C8B-B14F-4D97-AF65-F5344CB8AC3E}">
        <p14:creationId xmlns:p14="http://schemas.microsoft.com/office/powerpoint/2010/main" val="1312966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76484" name="Slide Number Placeholder 3"/>
          <p:cNvSpPr>
            <a:spLocks noGrp="1"/>
          </p:cNvSpPr>
          <p:nvPr>
            <p:ph type="sldNum" sz="quarter" idx="5"/>
          </p:nvPr>
        </p:nvSpPr>
        <p:spPr>
          <a:noFill/>
        </p:spPr>
        <p:txBody>
          <a:bodyPr/>
          <a:lstStyle/>
          <a:p>
            <a:fld id="{61F8B980-E899-40C5-9D39-EA960C9F13FC}" type="slidenum">
              <a:rPr lang="en-US" smtClean="0"/>
              <a:pPr/>
              <a:t>34</a:t>
            </a:fld>
            <a:endParaRPr lang="en-US"/>
          </a:p>
        </p:txBody>
      </p:sp>
    </p:spTree>
    <p:extLst>
      <p:ext uri="{BB962C8B-B14F-4D97-AF65-F5344CB8AC3E}">
        <p14:creationId xmlns:p14="http://schemas.microsoft.com/office/powerpoint/2010/main" val="6846565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80580" name="Slide Number Placeholder 3"/>
          <p:cNvSpPr>
            <a:spLocks noGrp="1"/>
          </p:cNvSpPr>
          <p:nvPr>
            <p:ph type="sldNum" sz="quarter" idx="5"/>
          </p:nvPr>
        </p:nvSpPr>
        <p:spPr>
          <a:noFill/>
        </p:spPr>
        <p:txBody>
          <a:bodyPr/>
          <a:lstStyle/>
          <a:p>
            <a:fld id="{03374AA0-0223-4182-9BD0-6805C5106D74}"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80580" name="Slide Number Placeholder 3"/>
          <p:cNvSpPr>
            <a:spLocks noGrp="1"/>
          </p:cNvSpPr>
          <p:nvPr>
            <p:ph type="sldNum" sz="quarter" idx="5"/>
          </p:nvPr>
        </p:nvSpPr>
        <p:spPr>
          <a:noFill/>
        </p:spPr>
        <p:txBody>
          <a:bodyPr/>
          <a:lstStyle/>
          <a:p>
            <a:fld id="{03374AA0-0223-4182-9BD0-6805C5106D74}"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82628" name="Slide Number Placeholder 3"/>
          <p:cNvSpPr>
            <a:spLocks noGrp="1"/>
          </p:cNvSpPr>
          <p:nvPr>
            <p:ph type="sldNum" sz="quarter" idx="5"/>
          </p:nvPr>
        </p:nvSpPr>
        <p:spPr>
          <a:noFill/>
        </p:spPr>
        <p:txBody>
          <a:bodyPr/>
          <a:lstStyle/>
          <a:p>
            <a:fld id="{2840ABAF-EBA6-4939-A1FB-0C8DCFD0278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82628" name="Slide Number Placeholder 3"/>
          <p:cNvSpPr>
            <a:spLocks noGrp="1"/>
          </p:cNvSpPr>
          <p:nvPr>
            <p:ph type="sldNum" sz="quarter" idx="5"/>
          </p:nvPr>
        </p:nvSpPr>
        <p:spPr>
          <a:noFill/>
        </p:spPr>
        <p:txBody>
          <a:bodyPr/>
          <a:lstStyle/>
          <a:p>
            <a:fld id="{2840ABAF-EBA6-4939-A1FB-0C8DCFD0278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83652" name="Slide Number Placeholder 3"/>
          <p:cNvSpPr>
            <a:spLocks noGrp="1"/>
          </p:cNvSpPr>
          <p:nvPr>
            <p:ph type="sldNum" sz="quarter" idx="5"/>
          </p:nvPr>
        </p:nvSpPr>
        <p:spPr>
          <a:noFill/>
        </p:spPr>
        <p:txBody>
          <a:bodyPr/>
          <a:lstStyle/>
          <a:p>
            <a:fld id="{9BEE5824-5BBB-4BDD-A027-DE4149D7D8AC}"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57028" name="Slide Number Placeholder 3"/>
          <p:cNvSpPr>
            <a:spLocks noGrp="1"/>
          </p:cNvSpPr>
          <p:nvPr>
            <p:ph type="sldNum" sz="quarter" idx="5"/>
          </p:nvPr>
        </p:nvSpPr>
        <p:spPr>
          <a:noFill/>
        </p:spPr>
        <p:txBody>
          <a:bodyPr/>
          <a:lstStyle/>
          <a:p>
            <a:fld id="{22D666D1-6656-4B74-8022-E04AAAC94A0B}"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83652" name="Slide Number Placeholder 3"/>
          <p:cNvSpPr>
            <a:spLocks noGrp="1"/>
          </p:cNvSpPr>
          <p:nvPr>
            <p:ph type="sldNum" sz="quarter" idx="5"/>
          </p:nvPr>
        </p:nvSpPr>
        <p:spPr>
          <a:noFill/>
        </p:spPr>
        <p:txBody>
          <a:bodyPr/>
          <a:lstStyle/>
          <a:p>
            <a:fld id="{9BEE5824-5BBB-4BDD-A027-DE4149D7D8AC}"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84676" name="Slide Number Placeholder 3"/>
          <p:cNvSpPr>
            <a:spLocks noGrp="1"/>
          </p:cNvSpPr>
          <p:nvPr>
            <p:ph type="sldNum" sz="quarter" idx="5"/>
          </p:nvPr>
        </p:nvSpPr>
        <p:spPr>
          <a:noFill/>
        </p:spPr>
        <p:txBody>
          <a:bodyPr/>
          <a:lstStyle/>
          <a:p>
            <a:fld id="{7246657D-3980-474E-9089-C66ADEB99F32}"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84676" name="Slide Number Placeholder 3"/>
          <p:cNvSpPr>
            <a:spLocks noGrp="1"/>
          </p:cNvSpPr>
          <p:nvPr>
            <p:ph type="sldNum" sz="quarter" idx="5"/>
          </p:nvPr>
        </p:nvSpPr>
        <p:spPr>
          <a:noFill/>
        </p:spPr>
        <p:txBody>
          <a:bodyPr/>
          <a:lstStyle/>
          <a:p>
            <a:fld id="{7246657D-3980-474E-9089-C66ADEB99F32}"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81604" name="Slide Number Placeholder 3"/>
          <p:cNvSpPr>
            <a:spLocks noGrp="1"/>
          </p:cNvSpPr>
          <p:nvPr>
            <p:ph type="sldNum" sz="quarter" idx="5"/>
          </p:nvPr>
        </p:nvSpPr>
        <p:spPr>
          <a:noFill/>
        </p:spPr>
        <p:txBody>
          <a:bodyPr/>
          <a:lstStyle/>
          <a:p>
            <a:fld id="{60E478DE-ECE1-4B51-B033-4091DB8AEC93}" type="slidenum">
              <a:rPr lang="en-US" smtClean="0"/>
              <a:pPr/>
              <a:t>43</a:t>
            </a:fld>
            <a:endParaRPr lang="en-US"/>
          </a:p>
        </p:txBody>
      </p:sp>
    </p:spTree>
    <p:extLst>
      <p:ext uri="{BB962C8B-B14F-4D97-AF65-F5344CB8AC3E}">
        <p14:creationId xmlns:p14="http://schemas.microsoft.com/office/powerpoint/2010/main" val="575638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81604" name="Slide Number Placeholder 3"/>
          <p:cNvSpPr>
            <a:spLocks noGrp="1"/>
          </p:cNvSpPr>
          <p:nvPr>
            <p:ph type="sldNum" sz="quarter" idx="5"/>
          </p:nvPr>
        </p:nvSpPr>
        <p:spPr>
          <a:noFill/>
        </p:spPr>
        <p:txBody>
          <a:bodyPr/>
          <a:lstStyle/>
          <a:p>
            <a:fld id="{60E478DE-ECE1-4B51-B033-4091DB8AEC93}" type="slidenum">
              <a:rPr lang="en-US" smtClean="0"/>
              <a:pPr/>
              <a:t>44</a:t>
            </a:fld>
            <a:endParaRPr lang="en-US"/>
          </a:p>
        </p:txBody>
      </p:sp>
    </p:spTree>
    <p:extLst>
      <p:ext uri="{BB962C8B-B14F-4D97-AF65-F5344CB8AC3E}">
        <p14:creationId xmlns:p14="http://schemas.microsoft.com/office/powerpoint/2010/main" val="122956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85700" name="Slide Number Placeholder 3"/>
          <p:cNvSpPr>
            <a:spLocks noGrp="1"/>
          </p:cNvSpPr>
          <p:nvPr>
            <p:ph type="sldNum" sz="quarter" idx="5"/>
          </p:nvPr>
        </p:nvSpPr>
        <p:spPr>
          <a:noFill/>
        </p:spPr>
        <p:txBody>
          <a:bodyPr/>
          <a:lstStyle/>
          <a:p>
            <a:fld id="{6E5EDD6F-3F5B-43CF-8D96-3C22138AB2B0}"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56004" name="Slide Number Placeholder 3"/>
          <p:cNvSpPr>
            <a:spLocks noGrp="1"/>
          </p:cNvSpPr>
          <p:nvPr>
            <p:ph type="sldNum" sz="quarter" idx="5"/>
          </p:nvPr>
        </p:nvSpPr>
        <p:spPr>
          <a:noFill/>
        </p:spPr>
        <p:txBody>
          <a:bodyPr/>
          <a:lstStyle/>
          <a:p>
            <a:fld id="{83207CF1-1D0F-483A-9074-B07B47B77DFE}" type="slidenum">
              <a:rPr lang="en-US" smtClean="0"/>
              <a:pPr/>
              <a:t>47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58052" name="Slide Number Placeholder 3"/>
          <p:cNvSpPr>
            <a:spLocks noGrp="1"/>
          </p:cNvSpPr>
          <p:nvPr>
            <p:ph type="sldNum" sz="quarter" idx="5"/>
          </p:nvPr>
        </p:nvSpPr>
        <p:spPr>
          <a:noFill/>
        </p:spPr>
        <p:txBody>
          <a:bodyPr/>
          <a:lstStyle/>
          <a:p>
            <a:fld id="{3901C278-988E-435E-BBA4-7DF0E537F24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59076" name="Slide Number Placeholder 3"/>
          <p:cNvSpPr>
            <a:spLocks noGrp="1"/>
          </p:cNvSpPr>
          <p:nvPr>
            <p:ph type="sldNum" sz="quarter" idx="5"/>
          </p:nvPr>
        </p:nvSpPr>
        <p:spPr>
          <a:noFill/>
        </p:spPr>
        <p:txBody>
          <a:bodyPr/>
          <a:lstStyle/>
          <a:p>
            <a:fld id="{5B1D96C5-51D8-4612-9B08-991C9CA2879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59076" name="Slide Number Placeholder 3"/>
          <p:cNvSpPr>
            <a:spLocks noGrp="1"/>
          </p:cNvSpPr>
          <p:nvPr>
            <p:ph type="sldNum" sz="quarter" idx="5"/>
          </p:nvPr>
        </p:nvSpPr>
        <p:spPr>
          <a:noFill/>
        </p:spPr>
        <p:txBody>
          <a:bodyPr/>
          <a:lstStyle/>
          <a:p>
            <a:fld id="{5B1D96C5-51D8-4612-9B08-991C9CA2879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60100" name="Slide Number Placeholder 3"/>
          <p:cNvSpPr>
            <a:spLocks noGrp="1"/>
          </p:cNvSpPr>
          <p:nvPr>
            <p:ph type="sldNum" sz="quarter" idx="5"/>
          </p:nvPr>
        </p:nvSpPr>
        <p:spPr>
          <a:noFill/>
        </p:spPr>
        <p:txBody>
          <a:bodyPr/>
          <a:lstStyle/>
          <a:p>
            <a:fld id="{487BF564-D99D-4163-87C0-5C69F0E32E8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normAutofit/>
          </a:bodyPr>
          <a:lstStyle/>
          <a:p>
            <a:pPr>
              <a:defRPr/>
            </a:pPr>
            <a:endParaRPr lang="en-US" dirty="0"/>
          </a:p>
        </p:txBody>
      </p:sp>
      <p:sp>
        <p:nvSpPr>
          <p:cNvPr id="260100" name="Slide Number Placeholder 3"/>
          <p:cNvSpPr>
            <a:spLocks noGrp="1"/>
          </p:cNvSpPr>
          <p:nvPr>
            <p:ph type="sldNum" sz="quarter" idx="5"/>
          </p:nvPr>
        </p:nvSpPr>
        <p:spPr>
          <a:noFill/>
        </p:spPr>
        <p:txBody>
          <a:bodyPr/>
          <a:lstStyle/>
          <a:p>
            <a:fld id="{487BF564-D99D-4163-87C0-5C69F0E32E8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solidFill>
                  <a:srgbClr val="000000"/>
                </a:solidFill>
              </a:rPr>
              <a:t>Lesson: T801.01           iteenchallenge.org               12 - 2019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A90CF6-23E5-4010-90B2-6A2EE90C21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2160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solidFill>
                  <a:srgbClr val="000000"/>
                </a:solidFill>
              </a:rPr>
              <a:t>Lesson: T801.01           iteenchallenge.org               12 - 2019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E897AA-17CC-4D76-AE30-97F82B1509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802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solidFill>
                  <a:srgbClr val="000000"/>
                </a:solidFill>
              </a:rPr>
              <a:t>Lesson: T801.01           iteenchallenge.org               12 - 2019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547890-9C1C-4298-8B96-59553DA81F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1571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solidFill>
                  <a:srgbClr val="000000"/>
                </a:solidFill>
              </a:rPr>
              <a:t>Lesson: T801.01           iteenchallenge.org               12 - 2019</a:t>
            </a: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5EC6E8-98E1-4849-A5C4-247ED1CA1D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636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fr-FR" smtClean="0">
                <a:solidFill>
                  <a:srgbClr val="000000"/>
                </a:solidFill>
              </a:rPr>
              <a:t>Lesson: T801.01           iteenchallenge.org               12 - 2019</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9567FD-A1B8-4B53-A624-7FCEE13D0D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05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solidFill>
                  <a:srgbClr val="000000"/>
                </a:solidFill>
              </a:rPr>
              <a:t>Lesson: T801.01           iteenchallenge.org               12 - 2019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C34706-0546-493E-923A-98A35F104A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5882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fr-FR" smtClean="0">
                <a:solidFill>
                  <a:srgbClr val="000000"/>
                </a:solidFill>
              </a:rPr>
              <a:t>Lesson: T801.01           iteenchallenge.org               12 - 2019</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393DAA7-E244-4517-9B2E-CD6BF9604C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781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fr-FR" smtClean="0">
                <a:solidFill>
                  <a:srgbClr val="000000"/>
                </a:solidFill>
              </a:rPr>
              <a:t>Lesson: T801.01           iteenchallenge.org               12 - 2019</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796E276-9713-4133-941C-9249351D61C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9613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fr-FR" smtClean="0">
                <a:solidFill>
                  <a:srgbClr val="000000"/>
                </a:solidFill>
              </a:rPr>
              <a:t>Lesson: T801.01           iteenchallenge.org               12 - 2019</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0F05D5-1FFD-429D-9865-006AF6AD01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662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solidFill>
                  <a:srgbClr val="000000"/>
                </a:solidFill>
              </a:rPr>
              <a:t>Lesson: T801.01           iteenchallenge.org               12 - 2019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F39811-17F5-41B9-871D-E41556B747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4901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fr-FR" smtClean="0">
                <a:solidFill>
                  <a:srgbClr val="000000"/>
                </a:solidFill>
              </a:rPr>
              <a:t>Lesson: T801.01           iteenchallenge.org               12 - 2019</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D150B0C-BCCF-4117-A201-7F4CD6596B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004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4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eaLnBrk="0" fontAlgn="base" hangingPunct="0">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eaLnBrk="0" fontAlgn="base" hangingPunct="0">
              <a:spcBef>
                <a:spcPct val="0"/>
              </a:spcBef>
              <a:spcAft>
                <a:spcPct val="0"/>
              </a:spcAft>
              <a:defRPr/>
            </a:pPr>
            <a:r>
              <a:rPr lang="fr-FR" smtClean="0">
                <a:solidFill>
                  <a:schemeClr val="bg1"/>
                </a:solidFill>
              </a:rPr>
              <a:t>Lesson: T801.01           iteenchallenge.org               12 - 2019</a:t>
            </a:r>
            <a:endParaRPr lang="en-US" dirty="0">
              <a:solidFill>
                <a:schemeClr val="bg1"/>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eaLnBrk="0" fontAlgn="base" hangingPunct="0">
              <a:spcBef>
                <a:spcPct val="0"/>
              </a:spcBef>
              <a:spcAft>
                <a:spcPct val="0"/>
              </a:spcAft>
              <a:defRPr/>
            </a:pPr>
            <a:fld id="{C345F714-FEF3-4A48-827D-492AA418E35A}" type="slidenum">
              <a:rPr lang="en-US">
                <a:solidFill>
                  <a:srgbClr val="000000"/>
                </a:solidFill>
              </a:rPr>
              <a:pPr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494928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7"/>
          <p:cNvSpPr>
            <a:spLocks noGrp="1"/>
          </p:cNvSpPr>
          <p:nvPr>
            <p:ph type="title"/>
          </p:nvPr>
        </p:nvSpPr>
        <p:spPr>
          <a:xfrm>
            <a:off x="762000" y="914400"/>
            <a:ext cx="10744200" cy="3505200"/>
          </a:xfrm>
        </p:spPr>
        <p:txBody>
          <a:bodyPr/>
          <a:lstStyle/>
          <a:p>
            <a:r>
              <a:rPr lang="ja-JP" altLang="en-US" sz="5400" dirty="0" smtClean="0">
                <a:solidFill>
                  <a:srgbClr val="FFFFCC"/>
                </a:solidFill>
              </a:rPr>
              <a:t>人との接し方</a:t>
            </a:r>
            <a:r>
              <a:rPr lang="ja-JP" altLang="en-US" sz="5400" dirty="0">
                <a:solidFill>
                  <a:srgbClr val="FFFFCC"/>
                </a:solidFill>
              </a:rPr>
              <a:t>の</a:t>
            </a:r>
            <a:r>
              <a:rPr lang="ja-JP" altLang="en-US" sz="5400" dirty="0" smtClean="0">
                <a:solidFill>
                  <a:srgbClr val="FFFFCC"/>
                </a:solidFill>
              </a:rPr>
              <a:t>スキルアップ</a:t>
            </a:r>
            <a:r>
              <a:rPr lang="en-US" altLang="ja-JP" sz="5400" dirty="0">
                <a:solidFill>
                  <a:srgbClr val="FFFFCC"/>
                </a:solidFill>
              </a:rPr>
              <a:t/>
            </a:r>
            <a:br>
              <a:rPr lang="en-US" altLang="ja-JP" sz="5400" dirty="0">
                <a:solidFill>
                  <a:srgbClr val="FFFFCC"/>
                </a:solidFill>
              </a:rPr>
            </a:br>
            <a:r>
              <a:rPr lang="en-US" sz="2800" dirty="0">
                <a:solidFill>
                  <a:srgbClr val="FFFFCC"/>
                </a:solidFill>
              </a:rPr>
              <a:t>Cultivating People Skills</a:t>
            </a:r>
            <a:br>
              <a:rPr lang="en-US" sz="2800" dirty="0">
                <a:solidFill>
                  <a:srgbClr val="FFFFCC"/>
                </a:solidFill>
              </a:rPr>
            </a:br>
            <a:r>
              <a:rPr lang="en-US" altLang="ja-JP" sz="2800" dirty="0">
                <a:solidFill>
                  <a:srgbClr val="FFFFCC"/>
                </a:solidFill>
              </a:rPr>
              <a:t/>
            </a:r>
            <a:br>
              <a:rPr lang="en-US" altLang="ja-JP" sz="2800" dirty="0">
                <a:solidFill>
                  <a:srgbClr val="FFFFCC"/>
                </a:solidFill>
              </a:rPr>
            </a:br>
            <a:r>
              <a:rPr lang="ja-JP" altLang="en-US" sz="3200" b="1" dirty="0">
                <a:solidFill>
                  <a:srgbClr val="FFFFCC"/>
                </a:solidFill>
              </a:rPr>
              <a:t>人間関係がリーダーシップに持つ不可欠な役割り</a:t>
            </a:r>
            <a:r>
              <a:rPr lang="en-US" altLang="ja-JP" sz="3200" b="1" dirty="0">
                <a:solidFill>
                  <a:srgbClr val="FFFFCC"/>
                </a:solidFill>
              </a:rPr>
              <a:t/>
            </a:r>
            <a:br>
              <a:rPr lang="en-US" altLang="ja-JP" sz="3200" b="1" dirty="0">
                <a:solidFill>
                  <a:srgbClr val="FFFFCC"/>
                </a:solidFill>
              </a:rPr>
            </a:br>
            <a:r>
              <a:rPr lang="en-US" sz="2000" dirty="0">
                <a:solidFill>
                  <a:srgbClr val="FFFFCC"/>
                </a:solidFill>
              </a:rPr>
              <a:t>The Vital Role of Relationships in Leadership </a:t>
            </a:r>
            <a:r>
              <a:rPr lang="en-US" sz="2800" dirty="0">
                <a:solidFill>
                  <a:srgbClr val="FFFFCC"/>
                </a:solidFill>
              </a:rPr>
              <a:t/>
            </a:r>
            <a:br>
              <a:rPr lang="en-US" sz="2800" dirty="0">
                <a:solidFill>
                  <a:srgbClr val="FFFFCC"/>
                </a:solidFill>
              </a:rPr>
            </a:br>
            <a:r>
              <a:rPr lang="en-US" sz="2000" dirty="0">
                <a:solidFill>
                  <a:srgbClr val="FFFFCC"/>
                </a:solidFill>
              </a:rPr>
              <a:t/>
            </a:r>
            <a:br>
              <a:rPr lang="en-US" sz="2000" dirty="0">
                <a:solidFill>
                  <a:srgbClr val="FFFFCC"/>
                </a:solidFill>
              </a:rPr>
            </a:br>
            <a:r>
              <a:rPr lang="ja-JP" altLang="en-US" sz="2400" b="1" dirty="0">
                <a:solidFill>
                  <a:srgbClr val="FFFFCC"/>
                </a:solidFill>
              </a:rPr>
              <a:t>イクイップミニストリーズ　ジョン・マックスウエル</a:t>
            </a:r>
            <a:r>
              <a:rPr lang="en-US" altLang="ja-JP" sz="2000" dirty="0">
                <a:solidFill>
                  <a:srgbClr val="FFFFCC"/>
                </a:solidFill>
              </a:rPr>
              <a:t/>
            </a:r>
            <a:br>
              <a:rPr lang="en-US" altLang="ja-JP" sz="2000" dirty="0">
                <a:solidFill>
                  <a:srgbClr val="FFFFCC"/>
                </a:solidFill>
              </a:rPr>
            </a:br>
            <a:r>
              <a:rPr lang="en-US" sz="2000" dirty="0">
                <a:solidFill>
                  <a:srgbClr val="FFFFCC"/>
                </a:solidFill>
              </a:rPr>
              <a:t>by EQUIP Ministries founded by John Maxwell</a:t>
            </a:r>
            <a:endParaRPr lang="en-US" dirty="0">
              <a:solidFill>
                <a:srgbClr val="FFFFCC"/>
              </a:solidFill>
            </a:endParaRPr>
          </a:p>
        </p:txBody>
      </p:sp>
      <p:sp>
        <p:nvSpPr>
          <p:cNvPr id="3" name="Slide Number Placeholder 2"/>
          <p:cNvSpPr>
            <a:spLocks noGrp="1"/>
          </p:cNvSpPr>
          <p:nvPr>
            <p:ph type="sldNum" sz="quarter" idx="12"/>
          </p:nvPr>
        </p:nvSpPr>
        <p:spPr/>
        <p:txBody>
          <a:bodyPr/>
          <a:lstStyle/>
          <a:p>
            <a:pPr>
              <a:defRPr/>
            </a:pPr>
            <a:fld id="{F45EC6E8-98E1-4849-A5C4-247ED1CA1DED}" type="slidenum">
              <a:rPr lang="en-US" smtClean="0">
                <a:solidFill>
                  <a:srgbClr val="000000"/>
                </a:solidFill>
              </a:rPr>
              <a:pPr>
                <a:defRPr/>
              </a:pPr>
              <a:t>1</a:t>
            </a:fld>
            <a:endParaRPr lang="en-US">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1001" y="5105401"/>
            <a:ext cx="2343911" cy="136273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8800" y="5257801"/>
            <a:ext cx="2533205" cy="1125869"/>
          </a:xfrm>
          <a:prstGeom prst="rect">
            <a:avLst/>
          </a:prstGeom>
        </p:spPr>
      </p:pic>
      <p:sp>
        <p:nvSpPr>
          <p:cNvPr id="10"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3767" y="5081082"/>
            <a:ext cx="2870049" cy="1327709"/>
          </a:xfrm>
          <a:prstGeom prst="rect">
            <a:avLst/>
          </a:prstGeom>
        </p:spPr>
      </p:pic>
    </p:spTree>
    <p:extLst>
      <p:ext uri="{BB962C8B-B14F-4D97-AF65-F5344CB8AC3E}">
        <p14:creationId xmlns:p14="http://schemas.microsoft.com/office/powerpoint/2010/main" val="393335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Content Placeholder 8"/>
          <p:cNvSpPr>
            <a:spLocks noGrp="1"/>
          </p:cNvSpPr>
          <p:nvPr>
            <p:ph idx="1"/>
          </p:nvPr>
        </p:nvSpPr>
        <p:spPr>
          <a:xfrm>
            <a:off x="2171700" y="685800"/>
            <a:ext cx="8648700" cy="5486400"/>
          </a:xfrm>
        </p:spPr>
        <p:txBody>
          <a:bodyPr/>
          <a:lstStyle/>
          <a:p>
            <a:pPr marL="0" indent="0">
              <a:spcBef>
                <a:spcPts val="0"/>
              </a:spcBef>
              <a:buNone/>
              <a:defRPr/>
            </a:pPr>
            <a:r>
              <a:rPr lang="ja-JP" altLang="en-US" sz="3600" dirty="0">
                <a:solidFill>
                  <a:schemeClr val="bg1"/>
                </a:solidFill>
                <a:latin typeface="+mn-ea"/>
              </a:rPr>
              <a:t>祭司</a:t>
            </a:r>
            <a:endParaRPr lang="en-US" altLang="ja-JP" sz="3600" dirty="0">
              <a:solidFill>
                <a:schemeClr val="bg1"/>
              </a:solidFill>
              <a:latin typeface="+mn-ea"/>
            </a:endParaRPr>
          </a:p>
          <a:p>
            <a:pPr marL="0" indent="0">
              <a:spcBef>
                <a:spcPts val="0"/>
              </a:spcBef>
              <a:buNone/>
              <a:defRPr/>
            </a:pPr>
            <a:r>
              <a:rPr lang="en-US" sz="2000" dirty="0">
                <a:solidFill>
                  <a:schemeClr val="bg1"/>
                </a:solidFill>
              </a:rPr>
              <a:t>THE PRIESTS:</a:t>
            </a:r>
          </a:p>
          <a:p>
            <a:pPr marL="0" indent="0">
              <a:spcBef>
                <a:spcPts val="0"/>
              </a:spcBef>
              <a:buNone/>
              <a:defRPr/>
            </a:pPr>
            <a:endParaRPr lang="en-US" sz="1200" dirty="0">
              <a:solidFill>
                <a:schemeClr val="bg1"/>
              </a:solidFill>
            </a:endParaRPr>
          </a:p>
          <a:p>
            <a:pPr marL="0" lvl="1" indent="0">
              <a:spcBef>
                <a:spcPts val="0"/>
              </a:spcBef>
              <a:buNone/>
              <a:defRPr/>
            </a:pPr>
            <a:r>
              <a:rPr lang="en-US" sz="2000" dirty="0">
                <a:solidFill>
                  <a:schemeClr val="bg1"/>
                </a:solidFill>
                <a:cs typeface="+mn-cs"/>
              </a:rPr>
              <a:t>	</a:t>
            </a:r>
            <a:r>
              <a:rPr lang="ja-JP" altLang="en-US" sz="3200" b="1" dirty="0">
                <a:solidFill>
                  <a:schemeClr val="bg1"/>
                </a:solidFill>
                <a:latin typeface="+mn-ea"/>
                <a:cs typeface="+mn-cs"/>
              </a:rPr>
              <a:t>彼らは律法を守る人だった。</a:t>
            </a:r>
            <a:endParaRPr lang="en-US" altLang="ja-JP" sz="3200" b="1" dirty="0">
              <a:solidFill>
                <a:schemeClr val="bg1"/>
              </a:solidFill>
              <a:latin typeface="+mn-ea"/>
              <a:cs typeface="+mn-cs"/>
            </a:endParaRPr>
          </a:p>
          <a:p>
            <a:pPr marL="0" lvl="1" indent="0">
              <a:spcBef>
                <a:spcPts val="0"/>
              </a:spcBef>
              <a:buNone/>
              <a:defRPr/>
            </a:pPr>
            <a:r>
              <a:rPr lang="ja-JP" altLang="en-US" sz="2000" dirty="0">
                <a:solidFill>
                  <a:schemeClr val="bg1"/>
                </a:solidFill>
                <a:cs typeface="+mn-cs"/>
              </a:rPr>
              <a:t>　　</a:t>
            </a:r>
            <a:r>
              <a:rPr lang="en-US" altLang="ja-JP" sz="2000" dirty="0">
                <a:solidFill>
                  <a:schemeClr val="bg1"/>
                </a:solidFill>
                <a:cs typeface="+mn-cs"/>
              </a:rPr>
              <a:t>	</a:t>
            </a:r>
            <a:r>
              <a:rPr lang="en-US" sz="2000" dirty="0">
                <a:solidFill>
                  <a:schemeClr val="bg1"/>
                </a:solidFill>
                <a:cs typeface="+mn-cs"/>
              </a:rPr>
              <a:t>They were law keepers.</a:t>
            </a:r>
          </a:p>
          <a:p>
            <a:pPr marL="0" lvl="1" indent="0">
              <a:spcBef>
                <a:spcPts val="0"/>
              </a:spcBef>
              <a:buNone/>
              <a:defRPr/>
            </a:pPr>
            <a:endParaRPr lang="en-US" sz="1200" dirty="0">
              <a:solidFill>
                <a:schemeClr val="bg1"/>
              </a:solidFill>
              <a:cs typeface="+mn-cs"/>
            </a:endParaRPr>
          </a:p>
          <a:p>
            <a:pPr marL="0" lvl="1" indent="0">
              <a:spcBef>
                <a:spcPts val="0"/>
              </a:spcBef>
              <a:buNone/>
              <a:defRPr/>
            </a:pPr>
            <a:r>
              <a:rPr lang="en-US" sz="2000" dirty="0">
                <a:solidFill>
                  <a:schemeClr val="bg1"/>
                </a:solidFill>
                <a:cs typeface="+mn-cs"/>
              </a:rPr>
              <a:t>	</a:t>
            </a:r>
            <a:r>
              <a:rPr lang="ja-JP" altLang="en-US" sz="3200" b="1" dirty="0">
                <a:solidFill>
                  <a:schemeClr val="bg1"/>
                </a:solidFill>
                <a:latin typeface="+mn-ea"/>
                <a:cs typeface="+mn-cs"/>
              </a:rPr>
              <a:t>彼らはきよい人だった。</a:t>
            </a:r>
            <a:endParaRPr lang="en-US" altLang="ja-JP" sz="3200" b="1" dirty="0">
              <a:solidFill>
                <a:schemeClr val="bg1"/>
              </a:solidFill>
              <a:latin typeface="+mn-ea"/>
              <a:cs typeface="+mn-cs"/>
            </a:endParaRPr>
          </a:p>
          <a:p>
            <a:pPr marL="0" lvl="1" indent="0">
              <a:spcBef>
                <a:spcPts val="0"/>
              </a:spcBef>
              <a:buNone/>
              <a:defRPr/>
            </a:pPr>
            <a:r>
              <a:rPr lang="ja-JP" altLang="en-US" sz="2000" dirty="0">
                <a:solidFill>
                  <a:schemeClr val="bg1"/>
                </a:solidFill>
                <a:cs typeface="+mn-cs"/>
              </a:rPr>
              <a:t>　　</a:t>
            </a:r>
            <a:r>
              <a:rPr lang="en-US" altLang="ja-JP" sz="2000" dirty="0">
                <a:solidFill>
                  <a:schemeClr val="bg1"/>
                </a:solidFill>
                <a:cs typeface="+mn-cs"/>
              </a:rPr>
              <a:t>	</a:t>
            </a:r>
            <a:r>
              <a:rPr lang="en-US" sz="2000" dirty="0">
                <a:solidFill>
                  <a:schemeClr val="bg1"/>
                </a:solidFill>
                <a:cs typeface="+mn-cs"/>
              </a:rPr>
              <a:t>They were pure.</a:t>
            </a:r>
          </a:p>
          <a:p>
            <a:pPr marL="0" lvl="1" indent="0">
              <a:spcBef>
                <a:spcPts val="0"/>
              </a:spcBef>
              <a:buNone/>
              <a:defRPr/>
            </a:pPr>
            <a:endParaRPr lang="en-US" sz="1200" dirty="0">
              <a:solidFill>
                <a:schemeClr val="bg1"/>
              </a:solidFill>
              <a:cs typeface="+mn-cs"/>
            </a:endParaRPr>
          </a:p>
          <a:p>
            <a:pPr marL="900113" lvl="1" indent="-900113">
              <a:spcBef>
                <a:spcPts val="0"/>
              </a:spcBef>
              <a:buNone/>
              <a:defRPr/>
            </a:pPr>
            <a:r>
              <a:rPr lang="en-US" sz="2000" dirty="0">
                <a:solidFill>
                  <a:schemeClr val="bg1"/>
                </a:solidFill>
                <a:cs typeface="+mn-cs"/>
              </a:rPr>
              <a:t>	</a:t>
            </a:r>
            <a:r>
              <a:rPr lang="ja-JP" altLang="en-US" sz="3200" b="1" dirty="0">
                <a:solidFill>
                  <a:schemeClr val="bg1"/>
                </a:solidFill>
                <a:latin typeface="+mn-ea"/>
                <a:cs typeface="+mn-cs"/>
              </a:rPr>
              <a:t>彼らはその人を</a:t>
            </a:r>
            <a:r>
              <a:rPr lang="ja-JP" altLang="en-US" sz="3200" b="1" u="sng" dirty="0">
                <a:solidFill>
                  <a:srgbClr val="FFFF00"/>
                </a:solidFill>
                <a:latin typeface="+mn-ea"/>
                <a:cs typeface="+mn-cs"/>
              </a:rPr>
              <a:t>避けるべき問題</a:t>
            </a:r>
            <a:r>
              <a:rPr lang="ja-JP" altLang="en-US" sz="3200" b="1" dirty="0">
                <a:solidFill>
                  <a:schemeClr val="bg1"/>
                </a:solidFill>
                <a:latin typeface="+mn-ea"/>
                <a:cs typeface="+mn-cs"/>
              </a:rPr>
              <a:t>と見なした。</a:t>
            </a:r>
            <a:endParaRPr lang="en-US" altLang="ja-JP" sz="3200" b="1" dirty="0">
              <a:solidFill>
                <a:schemeClr val="bg1"/>
              </a:solidFill>
              <a:latin typeface="+mn-ea"/>
              <a:cs typeface="+mn-cs"/>
            </a:endParaRPr>
          </a:p>
          <a:p>
            <a:pPr marL="0" lvl="1" indent="0">
              <a:spcBef>
                <a:spcPts val="0"/>
              </a:spcBef>
              <a:buNone/>
              <a:defRPr/>
            </a:pPr>
            <a:r>
              <a:rPr lang="ja-JP" altLang="en-US" sz="2000" dirty="0">
                <a:solidFill>
                  <a:schemeClr val="bg1"/>
                </a:solidFill>
                <a:cs typeface="+mn-cs"/>
              </a:rPr>
              <a:t>　　</a:t>
            </a:r>
            <a:r>
              <a:rPr lang="en-US" altLang="ja-JP" sz="2000" dirty="0">
                <a:solidFill>
                  <a:schemeClr val="bg1"/>
                </a:solidFill>
                <a:cs typeface="+mn-cs"/>
              </a:rPr>
              <a:t>	</a:t>
            </a:r>
            <a:r>
              <a:rPr lang="en-US" sz="2000" dirty="0">
                <a:solidFill>
                  <a:schemeClr val="bg1"/>
                </a:solidFill>
                <a:cs typeface="+mn-cs"/>
              </a:rPr>
              <a:t>They saw the man as a </a:t>
            </a:r>
            <a:r>
              <a:rPr lang="en-US" sz="2000" u="sng" dirty="0" smtClean="0">
                <a:solidFill>
                  <a:srgbClr val="FFC000"/>
                </a:solidFill>
                <a:cs typeface="+mn-cs"/>
              </a:rPr>
              <a:t>problem to avoid</a:t>
            </a:r>
            <a:r>
              <a:rPr lang="en-US" sz="2000" dirty="0" smtClean="0">
                <a:solidFill>
                  <a:schemeClr val="bg1"/>
                </a:solidFill>
                <a:cs typeface="+mn-cs"/>
              </a:rPr>
              <a:t>.</a:t>
            </a:r>
            <a:endParaRPr lang="en-US" sz="1600" dirty="0">
              <a:solidFill>
                <a:schemeClr val="bg1"/>
              </a:solidFill>
            </a:endParaRPr>
          </a:p>
        </p:txBody>
      </p:sp>
      <p:sp>
        <p:nvSpPr>
          <p:cNvPr id="4" name="TextBox 3"/>
          <p:cNvSpPr txBox="1">
            <a:spLocks noChangeArrowheads="1"/>
          </p:cNvSpPr>
          <p:nvPr/>
        </p:nvSpPr>
        <p:spPr bwMode="auto">
          <a:xfrm>
            <a:off x="5791200" y="7675722"/>
            <a:ext cx="2362200" cy="400110"/>
          </a:xfrm>
          <a:prstGeom prst="rect">
            <a:avLst/>
          </a:prstGeom>
          <a:noFill/>
          <a:ln w="9525">
            <a:noFill/>
            <a:miter lim="800000"/>
            <a:headEnd/>
            <a:tailEnd/>
          </a:ln>
        </p:spPr>
        <p:txBody>
          <a:bodyPr wrap="square">
            <a:spAutoFit/>
          </a:bodyPr>
          <a:lstStyle/>
          <a:p>
            <a:r>
              <a:rPr lang="en-US" sz="2000" dirty="0">
                <a:solidFill>
                  <a:srgbClr val="FFFFCC"/>
                </a:solidFill>
              </a:rPr>
              <a:t>problem to avoid</a:t>
            </a: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10</a:t>
            </a:fld>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Content Placeholder 8"/>
          <p:cNvSpPr>
            <a:spLocks noGrp="1"/>
          </p:cNvSpPr>
          <p:nvPr>
            <p:ph idx="1"/>
          </p:nvPr>
        </p:nvSpPr>
        <p:spPr>
          <a:xfrm>
            <a:off x="1295400" y="609600"/>
            <a:ext cx="8801100" cy="5867400"/>
          </a:xfrm>
        </p:spPr>
        <p:txBody>
          <a:bodyPr/>
          <a:lstStyle/>
          <a:p>
            <a:pPr>
              <a:spcBef>
                <a:spcPts val="0"/>
              </a:spcBef>
              <a:buNone/>
              <a:defRPr/>
            </a:pPr>
            <a:r>
              <a:rPr lang="ja-JP" altLang="en-US" sz="3600" b="1" dirty="0">
                <a:solidFill>
                  <a:schemeClr val="bg1"/>
                </a:solidFill>
                <a:latin typeface="+mn-ea"/>
              </a:rPr>
              <a:t>サマリア人</a:t>
            </a:r>
            <a:endParaRPr lang="en-US" altLang="ja-JP" sz="3600" b="1" dirty="0">
              <a:solidFill>
                <a:schemeClr val="bg1"/>
              </a:solidFill>
              <a:latin typeface="+mn-ea"/>
            </a:endParaRPr>
          </a:p>
          <a:p>
            <a:pPr>
              <a:spcBef>
                <a:spcPts val="0"/>
              </a:spcBef>
              <a:buNone/>
              <a:defRPr/>
            </a:pPr>
            <a:r>
              <a:rPr lang="en-US" sz="2000" dirty="0">
                <a:solidFill>
                  <a:schemeClr val="bg1"/>
                </a:solidFill>
              </a:rPr>
              <a:t>THE SAMARITAN:</a:t>
            </a:r>
          </a:p>
          <a:p>
            <a:pPr>
              <a:spcBef>
                <a:spcPts val="0"/>
              </a:spcBef>
              <a:buNone/>
              <a:defRPr/>
            </a:pPr>
            <a:endParaRPr lang="en-US" sz="1200" dirty="0">
              <a:solidFill>
                <a:schemeClr val="bg1"/>
              </a:solidFill>
            </a:endParaRPr>
          </a:p>
          <a:p>
            <a:pPr lvl="2">
              <a:spcBef>
                <a:spcPts val="0"/>
              </a:spcBef>
              <a:buNone/>
              <a:defRPr/>
            </a:pPr>
            <a:r>
              <a:rPr lang="ja-JP" altLang="en-US" sz="3200" b="1" dirty="0">
                <a:solidFill>
                  <a:schemeClr val="bg1"/>
                </a:solidFill>
                <a:latin typeface="+mn-ea"/>
                <a:cs typeface="+mn-cs"/>
              </a:rPr>
              <a:t>彼は軽蔑されていた。</a:t>
            </a:r>
            <a:endParaRPr lang="en-US" altLang="ja-JP" sz="2000" b="1" dirty="0">
              <a:solidFill>
                <a:schemeClr val="bg1"/>
              </a:solidFill>
              <a:latin typeface="+mn-ea"/>
              <a:cs typeface="+mn-cs"/>
            </a:endParaRPr>
          </a:p>
          <a:p>
            <a:pPr lvl="2">
              <a:spcBef>
                <a:spcPts val="0"/>
              </a:spcBef>
              <a:buNone/>
              <a:defRPr/>
            </a:pPr>
            <a:r>
              <a:rPr lang="en-US" sz="2000" dirty="0">
                <a:solidFill>
                  <a:schemeClr val="bg1"/>
                </a:solidFill>
                <a:cs typeface="+mn-cs"/>
              </a:rPr>
              <a:t>He was despised.</a:t>
            </a:r>
          </a:p>
          <a:p>
            <a:pPr lvl="2">
              <a:spcBef>
                <a:spcPts val="0"/>
              </a:spcBef>
              <a:buNone/>
              <a:defRPr/>
            </a:pPr>
            <a:endParaRPr lang="en-US" sz="1200" dirty="0">
              <a:solidFill>
                <a:schemeClr val="bg1"/>
              </a:solidFill>
              <a:cs typeface="+mn-cs"/>
            </a:endParaRPr>
          </a:p>
          <a:p>
            <a:pPr lvl="2">
              <a:spcBef>
                <a:spcPts val="0"/>
              </a:spcBef>
              <a:buNone/>
              <a:defRPr/>
            </a:pPr>
            <a:r>
              <a:rPr lang="ja-JP" altLang="en-US" sz="3200" b="1" dirty="0">
                <a:solidFill>
                  <a:schemeClr val="bg1"/>
                </a:solidFill>
                <a:latin typeface="+mn-ea"/>
                <a:cs typeface="+mn-cs"/>
              </a:rPr>
              <a:t>彼は無視される気持ちが分かった。</a:t>
            </a:r>
            <a:endParaRPr lang="en-US" altLang="ja-JP" sz="2000" b="1" dirty="0">
              <a:solidFill>
                <a:schemeClr val="bg1"/>
              </a:solidFill>
              <a:latin typeface="+mn-ea"/>
              <a:cs typeface="+mn-cs"/>
            </a:endParaRPr>
          </a:p>
          <a:p>
            <a:pPr lvl="2">
              <a:spcBef>
                <a:spcPts val="0"/>
              </a:spcBef>
              <a:buNone/>
              <a:defRPr/>
            </a:pPr>
            <a:r>
              <a:rPr lang="en-US" sz="2000" dirty="0">
                <a:solidFill>
                  <a:schemeClr val="bg1"/>
                </a:solidFill>
                <a:cs typeface="+mn-cs"/>
              </a:rPr>
              <a:t>He knew how it felt to be ignored.</a:t>
            </a:r>
          </a:p>
          <a:p>
            <a:pPr lvl="2">
              <a:spcBef>
                <a:spcPts val="0"/>
              </a:spcBef>
              <a:buNone/>
              <a:defRPr/>
            </a:pPr>
            <a:endParaRPr lang="en-US" sz="1200" dirty="0">
              <a:solidFill>
                <a:schemeClr val="bg1"/>
              </a:solidFill>
              <a:cs typeface="+mn-cs"/>
            </a:endParaRPr>
          </a:p>
          <a:p>
            <a:pPr marL="900113" lvl="2" indent="14288">
              <a:spcBef>
                <a:spcPts val="0"/>
              </a:spcBef>
              <a:buNone/>
              <a:defRPr/>
            </a:pPr>
            <a:r>
              <a:rPr lang="ja-JP" altLang="en-US" sz="3200" b="1" dirty="0">
                <a:solidFill>
                  <a:schemeClr val="bg1"/>
                </a:solidFill>
                <a:latin typeface="+mn-ea"/>
                <a:cs typeface="+mn-cs"/>
              </a:rPr>
              <a:t>彼はその人を</a:t>
            </a:r>
            <a:r>
              <a:rPr lang="ja-JP" altLang="en-US" sz="3200" b="1" u="sng" dirty="0">
                <a:solidFill>
                  <a:srgbClr val="FFFF00"/>
                </a:solidFill>
                <a:latin typeface="+mn-ea"/>
                <a:cs typeface="+mn-cs"/>
              </a:rPr>
              <a:t>愛されるべき存在</a:t>
            </a:r>
            <a:r>
              <a:rPr lang="ja-JP" altLang="en-US" sz="3200" b="1" dirty="0">
                <a:solidFill>
                  <a:schemeClr val="bg1"/>
                </a:solidFill>
                <a:latin typeface="+mn-ea"/>
                <a:cs typeface="+mn-cs"/>
              </a:rPr>
              <a:t>と見なした。</a:t>
            </a:r>
            <a:endParaRPr lang="en-US" altLang="ja-JP" sz="3200" b="1" dirty="0">
              <a:solidFill>
                <a:schemeClr val="bg1"/>
              </a:solidFill>
              <a:latin typeface="+mn-ea"/>
              <a:cs typeface="+mn-cs"/>
            </a:endParaRPr>
          </a:p>
          <a:p>
            <a:pPr lvl="2">
              <a:spcBef>
                <a:spcPts val="0"/>
              </a:spcBef>
              <a:buNone/>
              <a:defRPr/>
            </a:pPr>
            <a:r>
              <a:rPr lang="en-US" sz="2000" dirty="0">
                <a:solidFill>
                  <a:schemeClr val="bg1"/>
                </a:solidFill>
                <a:cs typeface="+mn-cs"/>
              </a:rPr>
              <a:t>He saw the man as a </a:t>
            </a:r>
            <a:r>
              <a:rPr lang="en-US" sz="2000" u="sng" dirty="0" smtClean="0">
                <a:solidFill>
                  <a:srgbClr val="FFC000"/>
                </a:solidFill>
                <a:cs typeface="+mn-cs"/>
              </a:rPr>
              <a:t>person to be loved </a:t>
            </a:r>
            <a:r>
              <a:rPr lang="en-US" sz="2000" dirty="0">
                <a:solidFill>
                  <a:schemeClr val="bg1"/>
                </a:solidFill>
                <a:cs typeface="+mn-cs"/>
              </a:rPr>
              <a:t>.</a:t>
            </a:r>
          </a:p>
          <a:p>
            <a:pPr lvl="2">
              <a:spcBef>
                <a:spcPts val="0"/>
              </a:spcBef>
              <a:buNone/>
              <a:defRPr/>
            </a:pPr>
            <a:endParaRPr lang="en-US" sz="2000" dirty="0">
              <a:solidFill>
                <a:schemeClr val="bg1"/>
              </a:solidFill>
              <a:cs typeface="+mn-cs"/>
            </a:endParaRP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11</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Content Placeholder 8"/>
          <p:cNvSpPr>
            <a:spLocks noGrp="1"/>
          </p:cNvSpPr>
          <p:nvPr>
            <p:ph idx="1"/>
          </p:nvPr>
        </p:nvSpPr>
        <p:spPr>
          <a:xfrm>
            <a:off x="2362200" y="762000"/>
            <a:ext cx="7467600" cy="5334000"/>
          </a:xfrm>
        </p:spPr>
        <p:txBody>
          <a:bodyPr/>
          <a:lstStyle/>
          <a:p>
            <a:pPr marL="0" indent="0">
              <a:spcBef>
                <a:spcPts val="0"/>
              </a:spcBef>
              <a:spcAft>
                <a:spcPts val="1200"/>
              </a:spcAft>
              <a:buNone/>
              <a:defRPr/>
            </a:pPr>
            <a:r>
              <a:rPr lang="ja-JP" altLang="en-US" b="1" dirty="0">
                <a:solidFill>
                  <a:schemeClr val="bg1"/>
                </a:solidFill>
                <a:latin typeface="+mn-ea"/>
              </a:rPr>
              <a:t>人を利用</a:t>
            </a:r>
            <a:r>
              <a:rPr lang="ja-JP" altLang="en-US" b="1" dirty="0" smtClean="0">
                <a:solidFill>
                  <a:schemeClr val="bg1"/>
                </a:solidFill>
                <a:latin typeface="+mn-ea"/>
              </a:rPr>
              <a:t>するか、避けるか、愛するか。</a:t>
            </a:r>
            <a:r>
              <a:rPr lang="ja-JP" altLang="en-US" b="1" dirty="0">
                <a:solidFill>
                  <a:schemeClr val="bg1"/>
                </a:solidFill>
                <a:latin typeface="+mn-ea"/>
              </a:rPr>
              <a:t>あなた</a:t>
            </a:r>
            <a:r>
              <a:rPr lang="ja-JP" altLang="en-US" b="1" dirty="0" smtClean="0">
                <a:solidFill>
                  <a:schemeClr val="bg1"/>
                </a:solidFill>
                <a:latin typeface="+mn-ea"/>
              </a:rPr>
              <a:t>はリーダー</a:t>
            </a:r>
            <a:r>
              <a:rPr lang="ja-JP" altLang="en-US" b="1" dirty="0">
                <a:solidFill>
                  <a:schemeClr val="bg1"/>
                </a:solidFill>
                <a:latin typeface="+mn-ea"/>
              </a:rPr>
              <a:t>と</a:t>
            </a:r>
            <a:r>
              <a:rPr lang="ja-JP" altLang="en-US" b="1" dirty="0" smtClean="0">
                <a:solidFill>
                  <a:schemeClr val="bg1"/>
                </a:solidFill>
                <a:latin typeface="+mn-ea"/>
              </a:rPr>
              <a:t>して、ミニストリーの中でこの三つすべて</a:t>
            </a:r>
            <a:r>
              <a:rPr lang="ja-JP" altLang="en-US" b="1" dirty="0">
                <a:solidFill>
                  <a:schemeClr val="bg1"/>
                </a:solidFill>
                <a:latin typeface="+mn-ea"/>
              </a:rPr>
              <a:t>をしたく</a:t>
            </a:r>
            <a:r>
              <a:rPr lang="ja-JP" altLang="en-US" b="1" dirty="0" smtClean="0">
                <a:solidFill>
                  <a:schemeClr val="bg1"/>
                </a:solidFill>
                <a:latin typeface="+mn-ea"/>
              </a:rPr>
              <a:t>なる</a:t>
            </a:r>
            <a:r>
              <a:rPr lang="ja-JP" altLang="en-US" b="1" dirty="0">
                <a:solidFill>
                  <a:schemeClr val="bg1"/>
                </a:solidFill>
                <a:latin typeface="+mn-ea"/>
              </a:rPr>
              <a:t>でしょう</a:t>
            </a:r>
            <a:r>
              <a:rPr lang="ja-JP" altLang="en-US" b="1" dirty="0" smtClean="0">
                <a:solidFill>
                  <a:schemeClr val="bg1"/>
                </a:solidFill>
                <a:latin typeface="+mn-ea"/>
              </a:rPr>
              <a:t>。ゴールは彼らの欠点を</a:t>
            </a:r>
            <a:r>
              <a:rPr lang="ja-JP" altLang="en-US" b="1" dirty="0">
                <a:solidFill>
                  <a:schemeClr val="bg1"/>
                </a:solidFill>
                <a:latin typeface="+mn-ea"/>
              </a:rPr>
              <a:t>見るのではなく</a:t>
            </a:r>
            <a:r>
              <a:rPr lang="ja-JP" altLang="en-US" b="1" dirty="0" smtClean="0">
                <a:solidFill>
                  <a:schemeClr val="bg1"/>
                </a:solidFill>
                <a:latin typeface="+mn-ea"/>
              </a:rPr>
              <a:t>、彼らのニーズを見つけることです。</a:t>
            </a:r>
            <a:endParaRPr lang="en-US" altLang="ja-JP" b="1" dirty="0">
              <a:solidFill>
                <a:schemeClr val="bg1"/>
              </a:solidFill>
              <a:latin typeface="+mn-ea"/>
            </a:endParaRPr>
          </a:p>
          <a:p>
            <a:pPr marL="0" indent="0">
              <a:spcBef>
                <a:spcPts val="0"/>
              </a:spcBef>
              <a:buNone/>
              <a:defRPr/>
            </a:pPr>
            <a:r>
              <a:rPr lang="en-US" altLang="ja-JP" sz="2000" dirty="0">
                <a:solidFill>
                  <a:schemeClr val="bg1"/>
                </a:solidFill>
              </a:rPr>
              <a:t>A</a:t>
            </a:r>
            <a:r>
              <a:rPr lang="en-US" sz="2000" dirty="0">
                <a:solidFill>
                  <a:schemeClr val="bg1"/>
                </a:solidFill>
              </a:rPr>
              <a:t>s a leader, you will be tempted to do all three of these in your ministry: exploit, avoid, and love people. The goal is to look past their faults and see their needs.</a:t>
            </a: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12</a:t>
            </a:fld>
            <a:endParaRPr lang="en-US" dirty="0">
              <a:solidFill>
                <a:srgbClr val="000000"/>
              </a:solidFill>
            </a:endParaRPr>
          </a:p>
        </p:txBody>
      </p:sp>
    </p:spTree>
    <p:extLst>
      <p:ext uri="{BB962C8B-B14F-4D97-AF65-F5344CB8AC3E}">
        <p14:creationId xmlns:p14="http://schemas.microsoft.com/office/powerpoint/2010/main" val="3562275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Content Placeholder 8"/>
          <p:cNvSpPr>
            <a:spLocks noGrp="1"/>
          </p:cNvSpPr>
          <p:nvPr>
            <p:ph idx="1"/>
          </p:nvPr>
        </p:nvSpPr>
        <p:spPr>
          <a:xfrm>
            <a:off x="2133600" y="609600"/>
            <a:ext cx="7924800" cy="5867400"/>
          </a:xfrm>
        </p:spPr>
        <p:txBody>
          <a:bodyPr/>
          <a:lstStyle/>
          <a:p>
            <a:pPr marL="0" indent="0" algn="just">
              <a:spcBef>
                <a:spcPts val="0"/>
              </a:spcBef>
              <a:buNone/>
            </a:pPr>
            <a:r>
              <a:rPr lang="ja-JP" altLang="en-US" sz="3600" dirty="0">
                <a:solidFill>
                  <a:schemeClr val="bg1"/>
                </a:solidFill>
                <a:latin typeface="+mj-ea"/>
                <a:ea typeface="+mj-ea"/>
              </a:rPr>
              <a:t>リーダーシップとは人間関係である</a:t>
            </a:r>
            <a:endParaRPr lang="en-US" altLang="ja-JP" sz="3600" dirty="0">
              <a:solidFill>
                <a:schemeClr val="bg1"/>
              </a:solidFill>
              <a:latin typeface="+mj-ea"/>
              <a:ea typeface="+mj-ea"/>
            </a:endParaRPr>
          </a:p>
          <a:p>
            <a:pPr marL="0" indent="0" algn="just">
              <a:spcBef>
                <a:spcPts val="0"/>
              </a:spcBef>
              <a:buNone/>
            </a:pPr>
            <a:r>
              <a:rPr lang="en-US" sz="2000" dirty="0">
                <a:solidFill>
                  <a:schemeClr val="bg1"/>
                </a:solidFill>
              </a:rPr>
              <a:t>Leadership Is Relationships</a:t>
            </a:r>
          </a:p>
          <a:p>
            <a:pPr marL="0" indent="0" algn="just">
              <a:spcBef>
                <a:spcPts val="0"/>
              </a:spcBef>
              <a:buNone/>
            </a:pPr>
            <a:endParaRPr lang="en-US" sz="1200" dirty="0">
              <a:solidFill>
                <a:schemeClr val="bg1"/>
              </a:solidFill>
            </a:endParaRPr>
          </a:p>
          <a:p>
            <a:pPr marL="0" indent="0" algn="just">
              <a:spcBef>
                <a:spcPts val="0"/>
              </a:spcBef>
              <a:spcAft>
                <a:spcPts val="1200"/>
              </a:spcAft>
              <a:buNone/>
            </a:pPr>
            <a:r>
              <a:rPr lang="ja-JP" altLang="en-US" b="1" dirty="0" smtClean="0">
                <a:solidFill>
                  <a:schemeClr val="bg1"/>
                </a:solidFill>
                <a:latin typeface="+mn-ea"/>
              </a:rPr>
              <a:t>何年も前、クリスチャンのリーダーが集まって会議</a:t>
            </a:r>
            <a:r>
              <a:rPr lang="ja-JP" altLang="en-US" b="1" dirty="0">
                <a:solidFill>
                  <a:schemeClr val="bg1"/>
                </a:solidFill>
                <a:latin typeface="+mn-ea"/>
              </a:rPr>
              <a:t>を行った</a:t>
            </a:r>
            <a:r>
              <a:rPr lang="ja-JP" altLang="en-US" b="1" dirty="0" smtClean="0">
                <a:solidFill>
                  <a:schemeClr val="bg1"/>
                </a:solidFill>
                <a:latin typeface="+mn-ea"/>
              </a:rPr>
              <a:t>。彼らの目的</a:t>
            </a:r>
            <a:r>
              <a:rPr lang="ja-JP" altLang="en-US" b="1" dirty="0">
                <a:solidFill>
                  <a:schemeClr val="bg1"/>
                </a:solidFill>
                <a:latin typeface="+mn-ea"/>
              </a:rPr>
              <a:t>はキリスト</a:t>
            </a:r>
            <a:r>
              <a:rPr lang="ja-JP" altLang="en-US" b="1" dirty="0" smtClean="0">
                <a:solidFill>
                  <a:schemeClr val="bg1"/>
                </a:solidFill>
                <a:latin typeface="+mn-ea"/>
              </a:rPr>
              <a:t>教信仰を一文にまとめる</a:t>
            </a:r>
            <a:r>
              <a:rPr lang="ja-JP" altLang="en-US" b="1" dirty="0">
                <a:solidFill>
                  <a:schemeClr val="bg1"/>
                </a:solidFill>
                <a:latin typeface="+mn-ea"/>
              </a:rPr>
              <a:t>ことだった</a:t>
            </a:r>
            <a:r>
              <a:rPr lang="ja-JP" altLang="en-US" b="1" dirty="0" smtClean="0">
                <a:solidFill>
                  <a:schemeClr val="bg1"/>
                </a:solidFill>
                <a:latin typeface="+mn-ea"/>
              </a:rPr>
              <a:t>。彼らはもう一歩踏み込んで、キリスト教を一言にまとめた。　その言葉は、「</a:t>
            </a:r>
            <a:r>
              <a:rPr lang="ja-JP" altLang="en-US" b="1" dirty="0">
                <a:solidFill>
                  <a:schemeClr val="bg1"/>
                </a:solidFill>
                <a:latin typeface="+mn-ea"/>
              </a:rPr>
              <a:t>キリスト教と</a:t>
            </a:r>
            <a:r>
              <a:rPr lang="ja-JP" altLang="en-US" b="1" dirty="0" smtClean="0">
                <a:solidFill>
                  <a:schemeClr val="bg1"/>
                </a:solidFill>
                <a:latin typeface="+mn-ea"/>
              </a:rPr>
              <a:t>は</a:t>
            </a:r>
            <a:r>
              <a:rPr lang="ja-JP" altLang="en-US" b="1" u="sng" dirty="0" smtClean="0">
                <a:solidFill>
                  <a:srgbClr val="FFFF00"/>
                </a:solidFill>
                <a:latin typeface="+mn-ea"/>
              </a:rPr>
              <a:t>関係</a:t>
            </a:r>
            <a:r>
              <a:rPr lang="ja-JP" altLang="en-US" b="1" dirty="0" smtClean="0">
                <a:solidFill>
                  <a:schemeClr val="bg1"/>
                </a:solidFill>
                <a:latin typeface="+mn-ea"/>
              </a:rPr>
              <a:t>である。」</a:t>
            </a:r>
            <a:endParaRPr lang="en-US" altLang="ja-JP" b="1" dirty="0">
              <a:solidFill>
                <a:schemeClr val="bg1"/>
              </a:solidFill>
              <a:latin typeface="+mn-ea"/>
            </a:endParaRPr>
          </a:p>
          <a:p>
            <a:pPr marL="0" indent="0">
              <a:spcBef>
                <a:spcPts val="0"/>
              </a:spcBef>
              <a:buNone/>
            </a:pPr>
            <a:r>
              <a:rPr lang="en-US" sz="2000" dirty="0">
                <a:solidFill>
                  <a:schemeClr val="bg1"/>
                </a:solidFill>
              </a:rPr>
              <a:t>Years ago, several Christian leaders met together in a summit. Their goal was to summarize the Christian faith into a single sentence. They actually took the goal a step further. They summarized Christianity into a single word. The one word they chose</a:t>
            </a:r>
            <a:r>
              <a:rPr lang="en-US" sz="2000" dirty="0" smtClean="0">
                <a:solidFill>
                  <a:schemeClr val="bg1"/>
                </a:solidFill>
              </a:rPr>
              <a:t>…</a:t>
            </a:r>
          </a:p>
          <a:p>
            <a:pPr marL="0" indent="0">
              <a:spcBef>
                <a:spcPts val="0"/>
              </a:spcBef>
              <a:buNone/>
            </a:pPr>
            <a:endParaRPr lang="en-US" sz="2000" b="1" dirty="0">
              <a:solidFill>
                <a:schemeClr val="bg1"/>
              </a:solidFill>
            </a:endParaRPr>
          </a:p>
          <a:p>
            <a:pPr marL="0" indent="0" algn="ctr">
              <a:spcBef>
                <a:spcPts val="0"/>
              </a:spcBef>
              <a:buNone/>
            </a:pPr>
            <a:r>
              <a:rPr lang="en-US" sz="2000" b="1" dirty="0" smtClean="0">
                <a:solidFill>
                  <a:schemeClr val="bg1"/>
                </a:solidFill>
              </a:rPr>
              <a:t>Christianity </a:t>
            </a:r>
            <a:r>
              <a:rPr lang="en-US" sz="2000" b="1" dirty="0">
                <a:solidFill>
                  <a:schemeClr val="bg1"/>
                </a:solidFill>
              </a:rPr>
              <a:t>is </a:t>
            </a:r>
            <a:r>
              <a:rPr lang="en-US" sz="2000" b="1" u="sng" dirty="0">
                <a:solidFill>
                  <a:srgbClr val="FFC000"/>
                </a:solidFill>
              </a:rPr>
              <a:t>relationship</a:t>
            </a:r>
            <a:r>
              <a:rPr lang="en-US" sz="2000" b="1" dirty="0">
                <a:solidFill>
                  <a:schemeClr val="bg1"/>
                </a:solidFill>
              </a:rPr>
              <a:t>.</a:t>
            </a:r>
            <a:endParaRPr lang="en-US" sz="1600" dirty="0">
              <a:solidFill>
                <a:schemeClr val="bg1"/>
              </a:solidFill>
            </a:endParaRP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13</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Content Placeholder 8"/>
          <p:cNvSpPr>
            <a:spLocks noGrp="1"/>
          </p:cNvSpPr>
          <p:nvPr>
            <p:ph idx="1"/>
          </p:nvPr>
        </p:nvSpPr>
        <p:spPr>
          <a:xfrm>
            <a:off x="1790700" y="304800"/>
            <a:ext cx="8877300" cy="6286500"/>
          </a:xfrm>
        </p:spPr>
        <p:txBody>
          <a:bodyPr/>
          <a:lstStyle/>
          <a:p>
            <a:pPr marL="0" indent="0" algn="just">
              <a:buNone/>
            </a:pPr>
            <a:r>
              <a:rPr lang="ja-JP" altLang="en-US" sz="2400" b="1" dirty="0">
                <a:solidFill>
                  <a:schemeClr val="bg1"/>
                </a:solidFill>
              </a:rPr>
              <a:t>世界のすべての宗教とキリスト教を区別するものは関係の重要性である。私たちの信仰は教義や戒律ではなく関係を中心にかたちづくられている。考えてみましょう。律法の中で一番重要な戒めは何かと尋ねられたとき、イエス様は「心を尽くし、いのちを尽くし、知性を尽くして、あなたの神、主を愛しなさい」と言われた（垂直関係）。そして、「あなたの隣人を自分自身のように愛しなさい」とも言われた（並行関係）。イエス様は、聖句を</a:t>
            </a:r>
            <a:r>
              <a:rPr lang="en-US" altLang="ja-JP" sz="2400" b="1" dirty="0">
                <a:solidFill>
                  <a:schemeClr val="bg1"/>
                </a:solidFill>
              </a:rPr>
              <a:t>50</a:t>
            </a:r>
            <a:r>
              <a:rPr lang="ja-JP" altLang="en-US" sz="2400" b="1" dirty="0">
                <a:solidFill>
                  <a:schemeClr val="bg1"/>
                </a:solidFill>
              </a:rPr>
              <a:t>節暗記していることでキリストの弟子であると知られるとは言われなかった。イエス様の弟子であると知られる方法は人間関係の持ち方だと言われた。私たちはどれだけ人を愛しているだろうか？</a:t>
            </a:r>
            <a:endParaRPr lang="en-US" altLang="ja-JP" sz="2400" b="1" dirty="0">
              <a:solidFill>
                <a:schemeClr val="bg1"/>
              </a:solidFill>
            </a:endParaRPr>
          </a:p>
          <a:p>
            <a:pPr marL="0" indent="0">
              <a:buNone/>
            </a:pPr>
            <a:r>
              <a:rPr lang="en-US" sz="1800" dirty="0">
                <a:solidFill>
                  <a:schemeClr val="bg1"/>
                </a:solidFill>
              </a:rPr>
              <a:t>What separates us from all the religions in the world is the centrality of relationships.  Our faith is built around relationships, not creeds or disciplines. Consider this. When Jesus was asked about the greatest commandment, He said we’re to “love the Lord with all of our heart, mind, soul and strength” (a vertical relationship), and “to love our neighbor as ourselves” (a horizontal relationship). Jesus did not say: By this will all men know that you are my disciples – that you have memorized fifty verses of Scripture. Instead, He said that the way the world would know we are His disciples is how we handle our relationships. How well do we love people?</a:t>
            </a:r>
            <a:endParaRPr lang="en-US" sz="1400" dirty="0">
              <a:solidFill>
                <a:schemeClr val="bg1"/>
              </a:solidFill>
            </a:endParaRPr>
          </a:p>
        </p:txBody>
      </p:sp>
      <p:sp>
        <p:nvSpPr>
          <p:cNvPr id="4"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5"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14</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Content Placeholder 8"/>
          <p:cNvSpPr>
            <a:spLocks noGrp="1"/>
          </p:cNvSpPr>
          <p:nvPr>
            <p:ph sz="half" idx="1"/>
          </p:nvPr>
        </p:nvSpPr>
        <p:spPr>
          <a:xfrm>
            <a:off x="762000" y="2438400"/>
            <a:ext cx="5715000" cy="4114800"/>
          </a:xfrm>
        </p:spPr>
        <p:txBody>
          <a:bodyPr/>
          <a:lstStyle/>
          <a:p>
            <a:pPr>
              <a:spcBef>
                <a:spcPts val="0"/>
              </a:spcBef>
              <a:buNone/>
            </a:pPr>
            <a:r>
              <a:rPr lang="ja-JP" altLang="en-US" b="1" dirty="0" smtClean="0">
                <a:solidFill>
                  <a:schemeClr val="bg1"/>
                </a:solidFill>
                <a:latin typeface="+mn-ea"/>
              </a:rPr>
              <a:t>質問</a:t>
            </a:r>
            <a:r>
              <a:rPr lang="ja-JP" altLang="en-US" b="1" dirty="0" smtClean="0">
                <a:solidFill>
                  <a:schemeClr val="bg1"/>
                </a:solidFill>
              </a:rPr>
              <a:t> </a:t>
            </a:r>
            <a:r>
              <a:rPr lang="en-US" sz="2000" dirty="0">
                <a:solidFill>
                  <a:schemeClr val="bg1"/>
                </a:solidFill>
              </a:rPr>
              <a:t>Question</a:t>
            </a:r>
            <a:endParaRPr lang="en-US" b="1" dirty="0">
              <a:solidFill>
                <a:schemeClr val="bg1"/>
              </a:solidFill>
            </a:endParaRPr>
          </a:p>
          <a:p>
            <a:pPr marL="0" indent="0" algn="just">
              <a:spcBef>
                <a:spcPts val="0"/>
              </a:spcBef>
              <a:buNone/>
            </a:pPr>
            <a:r>
              <a:rPr lang="ja-JP" altLang="en-US" b="1" dirty="0" smtClean="0">
                <a:solidFill>
                  <a:schemeClr val="bg1"/>
                </a:solidFill>
                <a:latin typeface="+mn-ea"/>
              </a:rPr>
              <a:t>人生であなたが一番愛せない</a:t>
            </a:r>
            <a:r>
              <a:rPr lang="ja-JP" altLang="en-US" b="1" dirty="0">
                <a:solidFill>
                  <a:schemeClr val="bg1"/>
                </a:solidFill>
                <a:latin typeface="+mn-ea"/>
              </a:rPr>
              <a:t>人のことを考えてみましょう</a:t>
            </a:r>
            <a:r>
              <a:rPr lang="ja-JP" altLang="en-US" b="1" dirty="0" smtClean="0">
                <a:solidFill>
                  <a:schemeClr val="bg1"/>
                </a:solidFill>
                <a:latin typeface="+mn-ea"/>
              </a:rPr>
              <a:t>。</a:t>
            </a:r>
            <a:endParaRPr lang="en-US" altLang="ja-JP" b="1" dirty="0" smtClean="0">
              <a:solidFill>
                <a:schemeClr val="bg1"/>
              </a:solidFill>
              <a:latin typeface="+mn-ea"/>
            </a:endParaRPr>
          </a:p>
          <a:p>
            <a:pPr marL="0" indent="0" algn="just">
              <a:spcBef>
                <a:spcPts val="0"/>
              </a:spcBef>
              <a:buNone/>
            </a:pPr>
            <a:r>
              <a:rPr lang="ja-JP" altLang="en-US" b="1" dirty="0" smtClean="0">
                <a:solidFill>
                  <a:schemeClr val="bg1"/>
                </a:solidFill>
                <a:latin typeface="+mn-ea"/>
              </a:rPr>
              <a:t>な</a:t>
            </a:r>
            <a:r>
              <a:rPr lang="ja-JP" altLang="en-US" b="1" dirty="0">
                <a:solidFill>
                  <a:schemeClr val="bg1"/>
                </a:solidFill>
                <a:latin typeface="+mn-ea"/>
              </a:rPr>
              <a:t>ぜ愛せないの</a:t>
            </a:r>
            <a:r>
              <a:rPr lang="ja-JP" altLang="en-US" b="1" dirty="0" smtClean="0">
                <a:solidFill>
                  <a:schemeClr val="bg1"/>
                </a:solidFill>
                <a:latin typeface="+mn-ea"/>
              </a:rPr>
              <a:t>でしょう？</a:t>
            </a:r>
            <a:endParaRPr lang="en-US" altLang="ja-JP" b="1" dirty="0" smtClean="0">
              <a:solidFill>
                <a:schemeClr val="bg1"/>
              </a:solidFill>
              <a:latin typeface="+mn-ea"/>
            </a:endParaRPr>
          </a:p>
          <a:p>
            <a:pPr marL="0" indent="0" algn="just">
              <a:spcBef>
                <a:spcPts val="0"/>
              </a:spcBef>
              <a:buNone/>
            </a:pPr>
            <a:r>
              <a:rPr lang="ja-JP" altLang="en-US" b="1" dirty="0" smtClean="0">
                <a:solidFill>
                  <a:schemeClr val="bg1"/>
                </a:solidFill>
                <a:latin typeface="+mn-ea"/>
              </a:rPr>
              <a:t>どの</a:t>
            </a:r>
            <a:r>
              <a:rPr lang="ja-JP" altLang="en-US" b="1" dirty="0">
                <a:solidFill>
                  <a:schemeClr val="bg1"/>
                </a:solidFill>
                <a:latin typeface="+mn-ea"/>
              </a:rPr>
              <a:t>ように彼らを見ています</a:t>
            </a:r>
            <a:r>
              <a:rPr lang="ja-JP" altLang="en-US" b="1" dirty="0" smtClean="0">
                <a:solidFill>
                  <a:schemeClr val="bg1"/>
                </a:solidFill>
                <a:latin typeface="+mn-ea"/>
              </a:rPr>
              <a:t>か？</a:t>
            </a:r>
            <a:endParaRPr lang="en-US" altLang="ja-JP" b="1" dirty="0" smtClean="0">
              <a:solidFill>
                <a:schemeClr val="bg1"/>
              </a:solidFill>
              <a:latin typeface="+mn-ea"/>
            </a:endParaRPr>
          </a:p>
          <a:p>
            <a:pPr marL="0" indent="0" algn="just">
              <a:spcBef>
                <a:spcPts val="0"/>
              </a:spcBef>
              <a:buNone/>
            </a:pPr>
            <a:endParaRPr lang="en-US" altLang="ja-JP" sz="1200" dirty="0">
              <a:solidFill>
                <a:schemeClr val="bg1"/>
              </a:solidFill>
              <a:latin typeface="+mn-ea"/>
            </a:endParaRPr>
          </a:p>
          <a:p>
            <a:pPr marL="0" indent="0">
              <a:spcBef>
                <a:spcPts val="0"/>
              </a:spcBef>
              <a:buNone/>
            </a:pPr>
            <a:r>
              <a:rPr lang="en-US" sz="2000" dirty="0">
                <a:solidFill>
                  <a:schemeClr val="bg1"/>
                </a:solidFill>
              </a:rPr>
              <a:t>Think of the people in your life who are the most difficult to love. </a:t>
            </a:r>
            <a:r>
              <a:rPr lang="en-US" sz="2000" dirty="0" smtClean="0">
                <a:solidFill>
                  <a:schemeClr val="bg1"/>
                </a:solidFill>
              </a:rPr>
              <a:t/>
            </a:r>
            <a:br>
              <a:rPr lang="en-US" sz="2000" dirty="0" smtClean="0">
                <a:solidFill>
                  <a:schemeClr val="bg1"/>
                </a:solidFill>
              </a:rPr>
            </a:br>
            <a:r>
              <a:rPr lang="en-US" sz="2000" dirty="0" smtClean="0">
                <a:solidFill>
                  <a:schemeClr val="bg1"/>
                </a:solidFill>
              </a:rPr>
              <a:t>Why </a:t>
            </a:r>
            <a:r>
              <a:rPr lang="en-US" sz="2000" dirty="0">
                <a:solidFill>
                  <a:schemeClr val="bg1"/>
                </a:solidFill>
              </a:rPr>
              <a:t>are they difficult to love? </a:t>
            </a:r>
            <a:r>
              <a:rPr lang="en-US" sz="2000" dirty="0" smtClean="0">
                <a:solidFill>
                  <a:schemeClr val="bg1"/>
                </a:solidFill>
              </a:rPr>
              <a:t/>
            </a:r>
            <a:br>
              <a:rPr lang="en-US" sz="2000" dirty="0" smtClean="0">
                <a:solidFill>
                  <a:schemeClr val="bg1"/>
                </a:solidFill>
              </a:rPr>
            </a:br>
            <a:r>
              <a:rPr lang="en-US" sz="2000" dirty="0" smtClean="0">
                <a:solidFill>
                  <a:schemeClr val="bg1"/>
                </a:solidFill>
              </a:rPr>
              <a:t>How </a:t>
            </a:r>
            <a:r>
              <a:rPr lang="en-US" sz="2000" dirty="0">
                <a:solidFill>
                  <a:schemeClr val="bg1"/>
                </a:solidFill>
              </a:rPr>
              <a:t>do you view them?</a:t>
            </a:r>
            <a:endParaRPr lang="en-US" sz="1600" dirty="0">
              <a:solidFill>
                <a:schemeClr val="bg1"/>
              </a:solidFill>
            </a:endParaRPr>
          </a:p>
        </p:txBody>
      </p:sp>
      <p:pic>
        <p:nvPicPr>
          <p:cNvPr id="107524" name="Picture 6" descr="http://83.img.v4.skyrock.net/831/hardery-kicks/pics/1829317115_small_1.jpg"/>
          <p:cNvPicPr>
            <a:picLocks noChangeAspect="1" noChangeArrowheads="1"/>
          </p:cNvPicPr>
          <p:nvPr/>
        </p:nvPicPr>
        <p:blipFill>
          <a:blip r:embed="rId3"/>
          <a:srcRect/>
          <a:stretch>
            <a:fillRect/>
          </a:stretch>
        </p:blipFill>
        <p:spPr bwMode="auto">
          <a:xfrm>
            <a:off x="7124700" y="2622550"/>
            <a:ext cx="3810000" cy="2857500"/>
          </a:xfrm>
          <a:prstGeom prst="rect">
            <a:avLst/>
          </a:prstGeom>
          <a:noFill/>
          <a:ln w="9525">
            <a:noFill/>
            <a:miter lim="800000"/>
            <a:headEnd/>
            <a:tailEnd/>
          </a:ln>
        </p:spPr>
      </p:pic>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15</a:t>
            </a:fld>
            <a:endParaRPr lang="en-US" dirty="0">
              <a:solidFill>
                <a:srgbClr val="000000"/>
              </a:solidFill>
            </a:endParaRPr>
          </a:p>
        </p:txBody>
      </p:sp>
      <p:sp>
        <p:nvSpPr>
          <p:cNvPr id="8" name="Title 7"/>
          <p:cNvSpPr txBox="1">
            <a:spLocks/>
          </p:cNvSpPr>
          <p:nvPr/>
        </p:nvSpPr>
        <p:spPr bwMode="auto">
          <a:xfrm>
            <a:off x="762000" y="381000"/>
            <a:ext cx="10668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r>
              <a:rPr lang="ja-JP" altLang="en-US" kern="0" dirty="0">
                <a:solidFill>
                  <a:srgbClr val="FFFFCC"/>
                </a:solidFill>
              </a:rPr>
              <a:t>人との接し方のスキルアップ</a:t>
            </a:r>
            <a:r>
              <a:rPr lang="en-US" altLang="ja-JP" kern="0" dirty="0">
                <a:solidFill>
                  <a:srgbClr val="FFFFCC"/>
                </a:solidFill>
              </a:rPr>
              <a:t/>
            </a:r>
            <a:br>
              <a:rPr lang="en-US" altLang="ja-JP" kern="0" dirty="0">
                <a:solidFill>
                  <a:srgbClr val="FFFFCC"/>
                </a:solidFill>
              </a:rPr>
            </a:br>
            <a:r>
              <a:rPr lang="en-US" altLang="ja-JP" sz="2400" kern="0" dirty="0">
                <a:solidFill>
                  <a:srgbClr val="FFFFCC"/>
                </a:solidFill>
              </a:rPr>
              <a:t>Cultivating People Skills</a:t>
            </a:r>
            <a:r>
              <a:rPr lang="en-US" altLang="ja-JP" sz="4800" kern="0" dirty="0">
                <a:solidFill>
                  <a:srgbClr val="FFFFCC"/>
                </a:solidFill>
              </a:rPr>
              <a:t/>
            </a:r>
            <a:br>
              <a:rPr lang="en-US" altLang="ja-JP" sz="4800" kern="0" dirty="0">
                <a:solidFill>
                  <a:srgbClr val="FFFFCC"/>
                </a:solidFill>
              </a:rPr>
            </a:br>
            <a:r>
              <a:rPr lang="ja-JP" altLang="en-US" sz="2800" b="1" kern="0" dirty="0">
                <a:solidFill>
                  <a:srgbClr val="FFFFCC"/>
                </a:solidFill>
              </a:rPr>
              <a:t>人間関係がリーダーシップに持つ</a:t>
            </a:r>
            <a:r>
              <a:rPr lang="ja-JP" altLang="en-US" sz="2800" b="1" dirty="0">
                <a:solidFill>
                  <a:srgbClr val="FFFFCC"/>
                </a:solidFill>
              </a:rPr>
              <a:t>不可欠</a:t>
            </a:r>
            <a:r>
              <a:rPr lang="ja-JP" altLang="en-US" sz="2800" b="1" kern="0" dirty="0">
                <a:solidFill>
                  <a:srgbClr val="FFFFCC"/>
                </a:solidFill>
              </a:rPr>
              <a:t>な役割り</a:t>
            </a:r>
            <a:r>
              <a:rPr lang="en-US" altLang="ja-JP" sz="5400" b="1" kern="0" dirty="0">
                <a:solidFill>
                  <a:srgbClr val="FFFFCC"/>
                </a:solidFill>
              </a:rPr>
              <a:t/>
            </a:r>
            <a:br>
              <a:rPr lang="en-US" altLang="ja-JP" sz="5400" b="1" kern="0" dirty="0">
                <a:solidFill>
                  <a:srgbClr val="FFFFCC"/>
                </a:solidFill>
              </a:rPr>
            </a:br>
            <a:r>
              <a:rPr lang="en-US" altLang="ja-JP" sz="2000" kern="0" dirty="0">
                <a:solidFill>
                  <a:srgbClr val="FFFFCC"/>
                </a:solidFill>
              </a:rPr>
              <a:t>The Vital Role of Relationships in Leadership</a:t>
            </a:r>
            <a:endParaRPr lang="en-US" sz="2000" kern="0" dirty="0">
              <a:solidFill>
                <a:srgbClr val="FFFFCC"/>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Content Placeholder 8"/>
          <p:cNvSpPr>
            <a:spLocks noGrp="1"/>
          </p:cNvSpPr>
          <p:nvPr>
            <p:ph sz="half" idx="1"/>
          </p:nvPr>
        </p:nvSpPr>
        <p:spPr>
          <a:xfrm>
            <a:off x="2209800" y="2590800"/>
            <a:ext cx="3810000" cy="3505200"/>
          </a:xfrm>
        </p:spPr>
        <p:txBody>
          <a:bodyPr/>
          <a:lstStyle/>
          <a:p>
            <a:pPr>
              <a:spcBef>
                <a:spcPts val="0"/>
              </a:spcBef>
              <a:buNone/>
            </a:pPr>
            <a:r>
              <a:rPr lang="ja-JP" altLang="en-US" b="1" dirty="0" smtClean="0">
                <a:solidFill>
                  <a:schemeClr val="bg1"/>
                </a:solidFill>
              </a:rPr>
              <a:t>質問 </a:t>
            </a:r>
            <a:r>
              <a:rPr lang="en-US" sz="2000" dirty="0">
                <a:solidFill>
                  <a:schemeClr val="bg1"/>
                </a:solidFill>
              </a:rPr>
              <a:t>Question</a:t>
            </a:r>
          </a:p>
          <a:p>
            <a:pPr marL="0" indent="0" algn="just">
              <a:spcBef>
                <a:spcPts val="0"/>
              </a:spcBef>
              <a:buNone/>
            </a:pPr>
            <a:r>
              <a:rPr lang="ja-JP" altLang="en-US" b="1" dirty="0" smtClean="0">
                <a:solidFill>
                  <a:schemeClr val="bg1"/>
                </a:solidFill>
                <a:latin typeface="+mn-ea"/>
              </a:rPr>
              <a:t>どうしたらあのサマリヤ人</a:t>
            </a:r>
            <a:r>
              <a:rPr lang="ja-JP" altLang="en-US" b="1" dirty="0">
                <a:solidFill>
                  <a:schemeClr val="bg1"/>
                </a:solidFill>
                <a:latin typeface="+mn-ea"/>
              </a:rPr>
              <a:t>のように人を見ることが</a:t>
            </a:r>
            <a:r>
              <a:rPr lang="ja-JP" altLang="en-US" b="1" dirty="0" smtClean="0">
                <a:solidFill>
                  <a:schemeClr val="bg1"/>
                </a:solidFill>
                <a:latin typeface="+mn-ea"/>
              </a:rPr>
              <a:t>できるでしょう？</a:t>
            </a:r>
            <a:endParaRPr lang="en-US" altLang="ja-JP" b="1" dirty="0" smtClean="0">
              <a:solidFill>
                <a:schemeClr val="bg1"/>
              </a:solidFill>
              <a:latin typeface="+mn-ea"/>
            </a:endParaRPr>
          </a:p>
          <a:p>
            <a:pPr marL="0" indent="0" algn="just">
              <a:spcBef>
                <a:spcPts val="0"/>
              </a:spcBef>
              <a:buNone/>
            </a:pPr>
            <a:endParaRPr lang="en-US" altLang="ja-JP" sz="1200" dirty="0">
              <a:solidFill>
                <a:schemeClr val="bg1"/>
              </a:solidFill>
              <a:latin typeface="+mn-ea"/>
            </a:endParaRPr>
          </a:p>
          <a:p>
            <a:pPr marL="0" indent="0">
              <a:spcBef>
                <a:spcPts val="0"/>
              </a:spcBef>
              <a:buNone/>
            </a:pPr>
            <a:r>
              <a:rPr lang="en-US" sz="2000" dirty="0">
                <a:solidFill>
                  <a:schemeClr val="bg1"/>
                </a:solidFill>
              </a:rPr>
              <a:t>How can you begin to see people the way the Samaritan saw the man?</a:t>
            </a:r>
            <a:endParaRPr lang="en-US" sz="1600" dirty="0">
              <a:solidFill>
                <a:schemeClr val="bg1"/>
              </a:solidFill>
            </a:endParaRPr>
          </a:p>
        </p:txBody>
      </p:sp>
      <p:pic>
        <p:nvPicPr>
          <p:cNvPr id="108548" name="Picture 6" descr="http://www.faith-is.com/images/love_they_neighbor.jpg"/>
          <p:cNvPicPr>
            <a:picLocks noChangeAspect="1" noChangeArrowheads="1"/>
          </p:cNvPicPr>
          <p:nvPr/>
        </p:nvPicPr>
        <p:blipFill>
          <a:blip r:embed="rId3"/>
          <a:srcRect/>
          <a:stretch>
            <a:fillRect/>
          </a:stretch>
        </p:blipFill>
        <p:spPr bwMode="auto">
          <a:xfrm>
            <a:off x="6648450" y="2667000"/>
            <a:ext cx="4324350" cy="3238500"/>
          </a:xfrm>
          <a:prstGeom prst="rect">
            <a:avLst/>
          </a:prstGeom>
          <a:noFill/>
          <a:ln w="9525">
            <a:noFill/>
            <a:miter lim="800000"/>
            <a:headEnd/>
            <a:tailEnd/>
          </a:ln>
        </p:spPr>
      </p:pic>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16</a:t>
            </a:fld>
            <a:endParaRPr lang="en-US" dirty="0">
              <a:solidFill>
                <a:srgbClr val="000000"/>
              </a:solidFill>
            </a:endParaRPr>
          </a:p>
        </p:txBody>
      </p:sp>
      <p:sp>
        <p:nvSpPr>
          <p:cNvPr id="8" name="Title 7"/>
          <p:cNvSpPr txBox="1">
            <a:spLocks/>
          </p:cNvSpPr>
          <p:nvPr/>
        </p:nvSpPr>
        <p:spPr bwMode="auto">
          <a:xfrm>
            <a:off x="2247900" y="381000"/>
            <a:ext cx="7696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r>
              <a:rPr lang="ja-JP" altLang="en-US" kern="0" dirty="0">
                <a:solidFill>
                  <a:srgbClr val="FFFFCC"/>
                </a:solidFill>
              </a:rPr>
              <a:t>人との接し方のスキルアップ</a:t>
            </a:r>
            <a:r>
              <a:rPr lang="en-US" altLang="ja-JP" kern="0" dirty="0">
                <a:solidFill>
                  <a:srgbClr val="FFFFCC"/>
                </a:solidFill>
              </a:rPr>
              <a:t/>
            </a:r>
            <a:br>
              <a:rPr lang="en-US" altLang="ja-JP" kern="0" dirty="0">
                <a:solidFill>
                  <a:srgbClr val="FFFFCC"/>
                </a:solidFill>
              </a:rPr>
            </a:br>
            <a:r>
              <a:rPr lang="en-US" altLang="ja-JP" sz="2400" kern="0" dirty="0">
                <a:solidFill>
                  <a:srgbClr val="FFFFCC"/>
                </a:solidFill>
              </a:rPr>
              <a:t>Cultivating People Skills</a:t>
            </a:r>
            <a:r>
              <a:rPr lang="en-US" altLang="ja-JP" sz="4800" kern="0" dirty="0">
                <a:solidFill>
                  <a:srgbClr val="FFFFCC"/>
                </a:solidFill>
              </a:rPr>
              <a:t/>
            </a:r>
            <a:br>
              <a:rPr lang="en-US" altLang="ja-JP" sz="4800" kern="0" dirty="0">
                <a:solidFill>
                  <a:srgbClr val="FFFFCC"/>
                </a:solidFill>
              </a:rPr>
            </a:br>
            <a:r>
              <a:rPr lang="ja-JP" altLang="en-US" sz="2800" b="1" kern="0" dirty="0">
                <a:solidFill>
                  <a:srgbClr val="FFFFCC"/>
                </a:solidFill>
              </a:rPr>
              <a:t>人間関係がリーダーシップに持つ</a:t>
            </a:r>
            <a:r>
              <a:rPr lang="ja-JP" altLang="en-US" sz="2800" b="1" dirty="0">
                <a:solidFill>
                  <a:srgbClr val="FFFFCC"/>
                </a:solidFill>
              </a:rPr>
              <a:t>不可欠</a:t>
            </a:r>
            <a:r>
              <a:rPr lang="ja-JP" altLang="en-US" sz="2800" b="1" kern="0" dirty="0">
                <a:solidFill>
                  <a:srgbClr val="FFFFCC"/>
                </a:solidFill>
              </a:rPr>
              <a:t>な役割り</a:t>
            </a:r>
            <a:r>
              <a:rPr lang="en-US" altLang="ja-JP" sz="5400" b="1" kern="0" dirty="0">
                <a:solidFill>
                  <a:srgbClr val="FFFFCC"/>
                </a:solidFill>
              </a:rPr>
              <a:t/>
            </a:r>
            <a:br>
              <a:rPr lang="en-US" altLang="ja-JP" sz="5400" b="1" kern="0" dirty="0">
                <a:solidFill>
                  <a:srgbClr val="FFFFCC"/>
                </a:solidFill>
              </a:rPr>
            </a:br>
            <a:r>
              <a:rPr lang="en-US" altLang="ja-JP" sz="2000" kern="0" dirty="0">
                <a:solidFill>
                  <a:srgbClr val="FFFFCC"/>
                </a:solidFill>
              </a:rPr>
              <a:t>The Vital Role of Relationships in Leadership</a:t>
            </a:r>
            <a:endParaRPr lang="en-US" sz="2000" kern="0" dirty="0">
              <a:solidFill>
                <a:srgbClr val="FFFFCC"/>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Content Placeholder 3"/>
          <p:cNvSpPr>
            <a:spLocks noGrp="1"/>
          </p:cNvSpPr>
          <p:nvPr>
            <p:ph sz="half" idx="2"/>
          </p:nvPr>
        </p:nvSpPr>
        <p:spPr>
          <a:xfrm>
            <a:off x="2667000" y="2514600"/>
            <a:ext cx="4953000" cy="3657600"/>
          </a:xfrm>
        </p:spPr>
        <p:txBody>
          <a:bodyPr/>
          <a:lstStyle/>
          <a:p>
            <a:pPr marL="0" indent="0">
              <a:spcBef>
                <a:spcPts val="0"/>
              </a:spcBef>
              <a:buNone/>
            </a:pPr>
            <a:r>
              <a:rPr lang="ja-JP" altLang="en-US" b="1" dirty="0">
                <a:solidFill>
                  <a:schemeClr val="bg1"/>
                </a:solidFill>
                <a:latin typeface="+mn-ea"/>
              </a:rPr>
              <a:t>「人はどれだけあなたが知っているかなど気にしない。どれだけあなた</a:t>
            </a:r>
            <a:r>
              <a:rPr lang="ja-JP" altLang="en-US" b="1" dirty="0" smtClean="0">
                <a:solidFill>
                  <a:schemeClr val="bg1"/>
                </a:solidFill>
                <a:latin typeface="+mn-ea"/>
              </a:rPr>
              <a:t>が気にしてくれるかを知りたいのだ。」</a:t>
            </a:r>
            <a:endParaRPr lang="en-US" altLang="ja-JP" b="1" dirty="0" smtClean="0">
              <a:solidFill>
                <a:schemeClr val="bg1"/>
              </a:solidFill>
              <a:latin typeface="+mn-ea"/>
            </a:endParaRPr>
          </a:p>
          <a:p>
            <a:pPr marL="0" indent="0">
              <a:spcBef>
                <a:spcPts val="0"/>
              </a:spcBef>
              <a:buNone/>
            </a:pPr>
            <a:endParaRPr lang="en-US" altLang="ja-JP" sz="1200" dirty="0">
              <a:solidFill>
                <a:schemeClr val="bg1"/>
              </a:solidFill>
              <a:latin typeface="+mn-ea"/>
            </a:endParaRPr>
          </a:p>
          <a:p>
            <a:pPr marL="0" indent="0">
              <a:spcBef>
                <a:spcPts val="0"/>
              </a:spcBef>
              <a:buNone/>
            </a:pPr>
            <a:r>
              <a:rPr lang="en-US" sz="2000" dirty="0">
                <a:solidFill>
                  <a:schemeClr val="bg1"/>
                </a:solidFill>
              </a:rPr>
              <a:t>“People don’t care how much you know, until they know how much you care.”</a:t>
            </a:r>
          </a:p>
          <a:p>
            <a:pPr marL="0" indent="0" algn="ctr">
              <a:spcBef>
                <a:spcPts val="0"/>
              </a:spcBef>
              <a:buNone/>
            </a:pPr>
            <a:r>
              <a:rPr lang="ja-JP" altLang="en-US" sz="2000" dirty="0" smtClean="0">
                <a:solidFill>
                  <a:schemeClr val="bg1"/>
                </a:solidFill>
                <a:latin typeface="+mn-ea"/>
              </a:rPr>
              <a:t>ジ</a:t>
            </a:r>
            <a:r>
              <a:rPr lang="ja-JP" altLang="en-US" sz="2000" dirty="0">
                <a:solidFill>
                  <a:schemeClr val="bg1"/>
                </a:solidFill>
                <a:latin typeface="+mn-ea"/>
              </a:rPr>
              <a:t>ョン・</a:t>
            </a:r>
            <a:r>
              <a:rPr lang="en-US" altLang="ja-JP" sz="2000" dirty="0">
                <a:solidFill>
                  <a:schemeClr val="bg1"/>
                </a:solidFill>
                <a:latin typeface="+mn-ea"/>
              </a:rPr>
              <a:t>C</a:t>
            </a:r>
            <a:r>
              <a:rPr lang="ja-JP" altLang="en-US" sz="2000" dirty="0">
                <a:solidFill>
                  <a:schemeClr val="bg1"/>
                </a:solidFill>
                <a:latin typeface="+mn-ea"/>
              </a:rPr>
              <a:t>・マクスウェル</a:t>
            </a:r>
            <a:endParaRPr lang="en-US" altLang="ja-JP" sz="1800" dirty="0">
              <a:solidFill>
                <a:schemeClr val="bg1"/>
              </a:solidFill>
              <a:latin typeface="+mn-ea"/>
            </a:endParaRPr>
          </a:p>
          <a:p>
            <a:pPr marL="0" indent="0" algn="ctr">
              <a:spcBef>
                <a:spcPts val="0"/>
              </a:spcBef>
              <a:buNone/>
            </a:pPr>
            <a:r>
              <a:rPr lang="en-US" sz="1800" dirty="0">
                <a:solidFill>
                  <a:schemeClr val="bg1"/>
                </a:solidFill>
              </a:rPr>
              <a:t>Dr. John C. Maxwell</a:t>
            </a:r>
            <a:endParaRPr lang="en-US" dirty="0">
              <a:solidFill>
                <a:schemeClr val="bg1"/>
              </a:solidFill>
            </a:endParaRPr>
          </a:p>
        </p:txBody>
      </p:sp>
      <p:pic>
        <p:nvPicPr>
          <p:cNvPr id="109572" name="Picture 6" descr="http://3.bp.blogspot.com/_wG8v_fQS28A/S9e56ixPXTI/AAAAAAAABec/TlQYf9-4lP4/s1600/John+Maxwell-734410.jpg"/>
          <p:cNvPicPr>
            <a:picLocks noChangeAspect="1" noChangeArrowheads="1"/>
          </p:cNvPicPr>
          <p:nvPr/>
        </p:nvPicPr>
        <p:blipFill>
          <a:blip r:embed="rId3"/>
          <a:srcRect/>
          <a:stretch>
            <a:fillRect/>
          </a:stretch>
        </p:blipFill>
        <p:spPr bwMode="auto">
          <a:xfrm>
            <a:off x="7976286" y="2590800"/>
            <a:ext cx="2141538" cy="3228975"/>
          </a:xfrm>
          <a:prstGeom prst="rect">
            <a:avLst/>
          </a:prstGeom>
          <a:noFill/>
          <a:ln w="9525">
            <a:noFill/>
            <a:miter lim="800000"/>
            <a:headEnd/>
            <a:tailEnd/>
          </a:ln>
        </p:spPr>
      </p:pic>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17</a:t>
            </a:fld>
            <a:endParaRPr lang="en-US" dirty="0">
              <a:solidFill>
                <a:srgbClr val="000000"/>
              </a:solidFill>
            </a:endParaRPr>
          </a:p>
        </p:txBody>
      </p:sp>
      <p:sp>
        <p:nvSpPr>
          <p:cNvPr id="8" name="Title 7"/>
          <p:cNvSpPr txBox="1">
            <a:spLocks/>
          </p:cNvSpPr>
          <p:nvPr/>
        </p:nvSpPr>
        <p:spPr bwMode="auto">
          <a:xfrm>
            <a:off x="2247900" y="381000"/>
            <a:ext cx="7696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r>
              <a:rPr lang="ja-JP" altLang="en-US" kern="0" dirty="0">
                <a:solidFill>
                  <a:srgbClr val="FFFFCC"/>
                </a:solidFill>
              </a:rPr>
              <a:t>人との接し方のスキルアップ</a:t>
            </a:r>
            <a:r>
              <a:rPr lang="en-US" altLang="ja-JP" kern="0" dirty="0">
                <a:solidFill>
                  <a:srgbClr val="FFFFCC"/>
                </a:solidFill>
              </a:rPr>
              <a:t/>
            </a:r>
            <a:br>
              <a:rPr lang="en-US" altLang="ja-JP" kern="0" dirty="0">
                <a:solidFill>
                  <a:srgbClr val="FFFFCC"/>
                </a:solidFill>
              </a:rPr>
            </a:br>
            <a:r>
              <a:rPr lang="en-US" altLang="ja-JP" sz="2400" kern="0" dirty="0">
                <a:solidFill>
                  <a:srgbClr val="FFFFCC"/>
                </a:solidFill>
              </a:rPr>
              <a:t>Cultivating People Skills</a:t>
            </a:r>
            <a:r>
              <a:rPr lang="en-US" altLang="ja-JP" sz="4800" kern="0" dirty="0">
                <a:solidFill>
                  <a:srgbClr val="FFFFCC"/>
                </a:solidFill>
              </a:rPr>
              <a:t/>
            </a:r>
            <a:br>
              <a:rPr lang="en-US" altLang="ja-JP" sz="4800" kern="0" dirty="0">
                <a:solidFill>
                  <a:srgbClr val="FFFFCC"/>
                </a:solidFill>
              </a:rPr>
            </a:br>
            <a:r>
              <a:rPr lang="ja-JP" altLang="en-US" sz="2800" b="1" kern="0" dirty="0">
                <a:solidFill>
                  <a:srgbClr val="FFFFCC"/>
                </a:solidFill>
              </a:rPr>
              <a:t>人間関係がリーダーシップに持つ</a:t>
            </a:r>
            <a:r>
              <a:rPr lang="ja-JP" altLang="en-US" sz="2800" b="1" dirty="0">
                <a:solidFill>
                  <a:srgbClr val="FFFFCC"/>
                </a:solidFill>
              </a:rPr>
              <a:t>不可欠</a:t>
            </a:r>
            <a:r>
              <a:rPr lang="ja-JP" altLang="en-US" sz="2800" b="1" kern="0" dirty="0">
                <a:solidFill>
                  <a:srgbClr val="FFFFCC"/>
                </a:solidFill>
              </a:rPr>
              <a:t>な役割り</a:t>
            </a:r>
            <a:r>
              <a:rPr lang="en-US" altLang="ja-JP" sz="5400" b="1" kern="0" dirty="0">
                <a:solidFill>
                  <a:srgbClr val="FFFFCC"/>
                </a:solidFill>
              </a:rPr>
              <a:t/>
            </a:r>
            <a:br>
              <a:rPr lang="en-US" altLang="ja-JP" sz="5400" b="1" kern="0" dirty="0">
                <a:solidFill>
                  <a:srgbClr val="FFFFCC"/>
                </a:solidFill>
              </a:rPr>
            </a:br>
            <a:r>
              <a:rPr lang="en-US" altLang="ja-JP" sz="2000" kern="0" dirty="0">
                <a:solidFill>
                  <a:srgbClr val="FFFFCC"/>
                </a:solidFill>
              </a:rPr>
              <a:t>The Vital Role of Relationships in Leadership</a:t>
            </a:r>
            <a:endParaRPr lang="en-US" sz="2000" kern="0" dirty="0">
              <a:solidFill>
                <a:srgbClr val="FFFFCC"/>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Content Placeholder 8"/>
          <p:cNvSpPr>
            <a:spLocks noGrp="1"/>
          </p:cNvSpPr>
          <p:nvPr>
            <p:ph idx="1"/>
          </p:nvPr>
        </p:nvSpPr>
        <p:spPr>
          <a:xfrm>
            <a:off x="2209800" y="2590800"/>
            <a:ext cx="7772400" cy="3505200"/>
          </a:xfrm>
        </p:spPr>
        <p:txBody>
          <a:bodyPr/>
          <a:lstStyle/>
          <a:p>
            <a:pPr marL="0" indent="0" algn="ctr">
              <a:spcBef>
                <a:spcPts val="0"/>
              </a:spcBef>
              <a:buNone/>
            </a:pPr>
            <a:r>
              <a:rPr lang="ja-JP" altLang="en-US" sz="2800" b="1" dirty="0">
                <a:solidFill>
                  <a:schemeClr val="bg1"/>
                </a:solidFill>
                <a:latin typeface="+mn-ea"/>
              </a:rPr>
              <a:t>霊的なリーダーシップの定義</a:t>
            </a:r>
            <a:endParaRPr lang="en-US" altLang="ja-JP" sz="2800" b="1" dirty="0">
              <a:solidFill>
                <a:schemeClr val="bg1"/>
              </a:solidFill>
              <a:latin typeface="+mn-ea"/>
            </a:endParaRPr>
          </a:p>
          <a:p>
            <a:pPr marL="0" indent="0" algn="ctr">
              <a:spcBef>
                <a:spcPts val="0"/>
              </a:spcBef>
              <a:buNone/>
            </a:pPr>
            <a:r>
              <a:rPr lang="en-US" sz="2000" dirty="0">
                <a:solidFill>
                  <a:schemeClr val="bg1"/>
                </a:solidFill>
              </a:rPr>
              <a:t>A Definition for Spiritual Leadership</a:t>
            </a:r>
          </a:p>
          <a:p>
            <a:pPr marL="0" indent="0">
              <a:spcBef>
                <a:spcPts val="0"/>
              </a:spcBef>
              <a:buNone/>
            </a:pPr>
            <a:endParaRPr lang="en-US" sz="2000" b="1" dirty="0">
              <a:solidFill>
                <a:schemeClr val="bg1"/>
              </a:solidFill>
            </a:endParaRPr>
          </a:p>
          <a:p>
            <a:pPr marL="0" indent="0" algn="ctr">
              <a:spcBef>
                <a:spcPts val="0"/>
              </a:spcBef>
              <a:buNone/>
            </a:pPr>
            <a:r>
              <a:rPr lang="ja-JP" altLang="en-US" b="1" u="sng" dirty="0" smtClean="0">
                <a:solidFill>
                  <a:srgbClr val="FFFF00"/>
                </a:solidFill>
                <a:latin typeface="+mn-ea"/>
              </a:rPr>
              <a:t>自分の人間関係が健全に</a:t>
            </a:r>
            <a:endParaRPr lang="en-US" altLang="ja-JP" b="1" u="sng" dirty="0" smtClean="0">
              <a:solidFill>
                <a:srgbClr val="FFFF00"/>
              </a:solidFill>
              <a:latin typeface="+mn-ea"/>
            </a:endParaRPr>
          </a:p>
          <a:p>
            <a:pPr marL="0" indent="0" algn="ctr">
              <a:spcBef>
                <a:spcPts val="0"/>
              </a:spcBef>
              <a:buNone/>
            </a:pPr>
            <a:r>
              <a:rPr lang="ja-JP" altLang="en-US" b="1" u="sng" dirty="0" smtClean="0">
                <a:solidFill>
                  <a:srgbClr val="FFFF00"/>
                </a:solidFill>
                <a:latin typeface="+mn-ea"/>
              </a:rPr>
              <a:t>発展する</a:t>
            </a:r>
            <a:r>
              <a:rPr lang="ja-JP" altLang="en-US" b="1" u="sng" dirty="0">
                <a:solidFill>
                  <a:srgbClr val="FFFF00"/>
                </a:solidFill>
                <a:latin typeface="+mn-ea"/>
              </a:rPr>
              <a:t>ように</a:t>
            </a:r>
            <a:r>
              <a:rPr lang="ja-JP" altLang="en-US" b="1" u="sng" dirty="0" smtClean="0">
                <a:solidFill>
                  <a:srgbClr val="FFFF00"/>
                </a:solidFill>
                <a:latin typeface="+mn-ea"/>
              </a:rPr>
              <a:t>責任を持つ人</a:t>
            </a:r>
            <a:endParaRPr lang="en-US" altLang="ja-JP" b="1" u="sng" dirty="0">
              <a:solidFill>
                <a:srgbClr val="FFFF00"/>
              </a:solidFill>
              <a:latin typeface="+mn-ea"/>
            </a:endParaRPr>
          </a:p>
          <a:p>
            <a:pPr marL="0" indent="0" algn="ctr">
              <a:spcBef>
                <a:spcPts val="0"/>
              </a:spcBef>
              <a:buNone/>
            </a:pPr>
            <a:r>
              <a:rPr lang="en-US" sz="2000" u="sng" dirty="0">
                <a:solidFill>
                  <a:srgbClr val="FFC000"/>
                </a:solidFill>
              </a:rPr>
              <a:t>One who assumes responsibility for </a:t>
            </a:r>
          </a:p>
          <a:p>
            <a:pPr marL="0" indent="0" algn="ctr">
              <a:spcBef>
                <a:spcPts val="0"/>
              </a:spcBef>
              <a:buNone/>
            </a:pPr>
            <a:r>
              <a:rPr lang="en-US" sz="2000" u="sng" dirty="0">
                <a:solidFill>
                  <a:srgbClr val="FFC000"/>
                </a:solidFill>
              </a:rPr>
              <a:t>the health and development of his relationships.</a:t>
            </a:r>
          </a:p>
        </p:txBody>
      </p:sp>
      <p:sp>
        <p:nvSpPr>
          <p:cNvPr id="4"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5"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18</a:t>
            </a:fld>
            <a:endParaRPr lang="en-US" dirty="0">
              <a:solidFill>
                <a:srgbClr val="000000"/>
              </a:solidFill>
            </a:endParaRPr>
          </a:p>
        </p:txBody>
      </p:sp>
      <p:sp>
        <p:nvSpPr>
          <p:cNvPr id="7" name="Title 7"/>
          <p:cNvSpPr txBox="1">
            <a:spLocks/>
          </p:cNvSpPr>
          <p:nvPr/>
        </p:nvSpPr>
        <p:spPr bwMode="auto">
          <a:xfrm>
            <a:off x="2247900" y="381000"/>
            <a:ext cx="7696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MS PGothic" pitchFamily="34" charset="-128"/>
              </a:defRPr>
            </a:lvl6pPr>
            <a:lvl7pPr marL="914400" algn="ctr" rtl="0" fontAlgn="base">
              <a:spcBef>
                <a:spcPct val="0"/>
              </a:spcBef>
              <a:spcAft>
                <a:spcPct val="0"/>
              </a:spcAft>
              <a:defRPr sz="4400">
                <a:solidFill>
                  <a:schemeClr val="tx2"/>
                </a:solidFill>
                <a:latin typeface="Arial" pitchFamily="34" charset="0"/>
                <a:ea typeface="MS PGothic" pitchFamily="34" charset="-128"/>
              </a:defRPr>
            </a:lvl7pPr>
            <a:lvl8pPr marL="1371600" algn="ctr" rtl="0" fontAlgn="base">
              <a:spcBef>
                <a:spcPct val="0"/>
              </a:spcBef>
              <a:spcAft>
                <a:spcPct val="0"/>
              </a:spcAft>
              <a:defRPr sz="4400">
                <a:solidFill>
                  <a:schemeClr val="tx2"/>
                </a:solidFill>
                <a:latin typeface="Arial" pitchFamily="34" charset="0"/>
                <a:ea typeface="MS PGothic" pitchFamily="34" charset="-128"/>
              </a:defRPr>
            </a:lvl8pPr>
            <a:lvl9pPr marL="1828800" algn="ctr" rtl="0" fontAlgn="base">
              <a:spcBef>
                <a:spcPct val="0"/>
              </a:spcBef>
              <a:spcAft>
                <a:spcPct val="0"/>
              </a:spcAft>
              <a:defRPr sz="4400">
                <a:solidFill>
                  <a:schemeClr val="tx2"/>
                </a:solidFill>
                <a:latin typeface="Arial" pitchFamily="34" charset="0"/>
                <a:ea typeface="MS PGothic" pitchFamily="34" charset="-128"/>
              </a:defRPr>
            </a:lvl9pPr>
          </a:lstStyle>
          <a:p>
            <a:r>
              <a:rPr lang="ja-JP" altLang="en-US" kern="0" dirty="0">
                <a:solidFill>
                  <a:srgbClr val="FFFFCC"/>
                </a:solidFill>
              </a:rPr>
              <a:t>人との接し方のスキルアップ</a:t>
            </a:r>
            <a:r>
              <a:rPr lang="en-US" altLang="ja-JP" kern="0" dirty="0">
                <a:solidFill>
                  <a:srgbClr val="FFFFCC"/>
                </a:solidFill>
              </a:rPr>
              <a:t/>
            </a:r>
            <a:br>
              <a:rPr lang="en-US" altLang="ja-JP" kern="0" dirty="0">
                <a:solidFill>
                  <a:srgbClr val="FFFFCC"/>
                </a:solidFill>
              </a:rPr>
            </a:br>
            <a:r>
              <a:rPr lang="en-US" altLang="ja-JP" sz="2400" kern="0" dirty="0">
                <a:solidFill>
                  <a:srgbClr val="FFFFCC"/>
                </a:solidFill>
              </a:rPr>
              <a:t>Cultivating People Skills</a:t>
            </a:r>
            <a:r>
              <a:rPr lang="en-US" altLang="ja-JP" sz="4800" kern="0" dirty="0">
                <a:solidFill>
                  <a:srgbClr val="FFFFCC"/>
                </a:solidFill>
              </a:rPr>
              <a:t/>
            </a:r>
            <a:br>
              <a:rPr lang="en-US" altLang="ja-JP" sz="4800" kern="0" dirty="0">
                <a:solidFill>
                  <a:srgbClr val="FFFFCC"/>
                </a:solidFill>
              </a:rPr>
            </a:br>
            <a:r>
              <a:rPr lang="ja-JP" altLang="en-US" sz="2800" b="1" kern="0" dirty="0">
                <a:solidFill>
                  <a:srgbClr val="FFFFCC"/>
                </a:solidFill>
              </a:rPr>
              <a:t>人間関係がリーダーシップに持つ</a:t>
            </a:r>
            <a:r>
              <a:rPr lang="ja-JP" altLang="en-US" sz="2800" b="1" dirty="0">
                <a:solidFill>
                  <a:srgbClr val="FFFFCC"/>
                </a:solidFill>
              </a:rPr>
              <a:t>不可欠</a:t>
            </a:r>
            <a:r>
              <a:rPr lang="ja-JP" altLang="en-US" sz="2800" b="1" kern="0" dirty="0">
                <a:solidFill>
                  <a:srgbClr val="FFFFCC"/>
                </a:solidFill>
              </a:rPr>
              <a:t>な役割り</a:t>
            </a:r>
            <a:r>
              <a:rPr lang="en-US" altLang="ja-JP" sz="5400" b="1" kern="0" dirty="0">
                <a:solidFill>
                  <a:srgbClr val="FFFFCC"/>
                </a:solidFill>
              </a:rPr>
              <a:t/>
            </a:r>
            <a:br>
              <a:rPr lang="en-US" altLang="ja-JP" sz="5400" b="1" kern="0" dirty="0">
                <a:solidFill>
                  <a:srgbClr val="FFFFCC"/>
                </a:solidFill>
              </a:rPr>
            </a:br>
            <a:r>
              <a:rPr lang="en-US" altLang="ja-JP" sz="2000" kern="0" dirty="0">
                <a:solidFill>
                  <a:srgbClr val="FFFFCC"/>
                </a:solidFill>
              </a:rPr>
              <a:t>The Vital Role of Relationships in Leadership</a:t>
            </a:r>
            <a:endParaRPr lang="en-US" sz="2000" kern="0" dirty="0">
              <a:solidFill>
                <a:srgbClr val="FFFF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50180">
                                            <p:txEl>
                                              <p:pRg st="0" end="0"/>
                                            </p:txEl>
                                          </p:spTgt>
                                        </p:tgtEl>
                                        <p:attrNameLst>
                                          <p:attrName>style.visibility</p:attrName>
                                        </p:attrNameLst>
                                      </p:cBhvr>
                                      <p:to>
                                        <p:strVal val="visible"/>
                                      </p:to>
                                    </p:set>
                                    <p:anim calcmode="lin" valueType="num">
                                      <p:cBhvr additive="base">
                                        <p:cTn id="7" dur="500" fill="hold"/>
                                        <p:tgtEl>
                                          <p:spTgt spid="501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8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180">
                                            <p:txEl>
                                              <p:pRg st="1" end="1"/>
                                            </p:txEl>
                                          </p:spTgt>
                                        </p:tgtEl>
                                        <p:attrNameLst>
                                          <p:attrName>style.visibility</p:attrName>
                                        </p:attrNameLst>
                                      </p:cBhvr>
                                      <p:to>
                                        <p:strVal val="visible"/>
                                      </p:to>
                                    </p:set>
                                    <p:anim calcmode="lin" valueType="num">
                                      <p:cBhvr additive="base">
                                        <p:cTn id="11" dur="500" fill="hold"/>
                                        <p:tgtEl>
                                          <p:spTgt spid="5018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1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0180">
                                            <p:txEl>
                                              <p:pRg st="3" end="3"/>
                                            </p:txEl>
                                          </p:spTgt>
                                        </p:tgtEl>
                                        <p:attrNameLst>
                                          <p:attrName>style.visibility</p:attrName>
                                        </p:attrNameLst>
                                      </p:cBhvr>
                                      <p:to>
                                        <p:strVal val="visible"/>
                                      </p:to>
                                    </p:set>
                                    <p:anim calcmode="lin" valueType="num">
                                      <p:cBhvr additive="base">
                                        <p:cTn id="17" dur="500" fill="hold"/>
                                        <p:tgtEl>
                                          <p:spTgt spid="50180">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0180">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0180">
                                            <p:txEl>
                                              <p:pRg st="4" end="4"/>
                                            </p:txEl>
                                          </p:spTgt>
                                        </p:tgtEl>
                                        <p:attrNameLst>
                                          <p:attrName>style.visibility</p:attrName>
                                        </p:attrNameLst>
                                      </p:cBhvr>
                                      <p:to>
                                        <p:strVal val="visible"/>
                                      </p:to>
                                    </p:set>
                                    <p:anim calcmode="lin" valueType="num">
                                      <p:cBhvr additive="base">
                                        <p:cTn id="21" dur="500" fill="hold"/>
                                        <p:tgtEl>
                                          <p:spTgt spid="50180">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0180">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50180">
                                            <p:txEl>
                                              <p:pRg st="5" end="5"/>
                                            </p:txEl>
                                          </p:spTgt>
                                        </p:tgtEl>
                                        <p:attrNameLst>
                                          <p:attrName>style.visibility</p:attrName>
                                        </p:attrNameLst>
                                      </p:cBhvr>
                                      <p:to>
                                        <p:strVal val="visible"/>
                                      </p:to>
                                    </p:set>
                                    <p:anim calcmode="lin" valueType="num">
                                      <p:cBhvr additive="base">
                                        <p:cTn id="25" dur="500" fill="hold"/>
                                        <p:tgtEl>
                                          <p:spTgt spid="5018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0180">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50180">
                                            <p:txEl>
                                              <p:pRg st="6" end="6"/>
                                            </p:txEl>
                                          </p:spTgt>
                                        </p:tgtEl>
                                        <p:attrNameLst>
                                          <p:attrName>style.visibility</p:attrName>
                                        </p:attrNameLst>
                                      </p:cBhvr>
                                      <p:to>
                                        <p:strVal val="visible"/>
                                      </p:to>
                                    </p:set>
                                    <p:anim calcmode="lin" valueType="num">
                                      <p:cBhvr additive="base">
                                        <p:cTn id="29" dur="500" fill="hold"/>
                                        <p:tgtEl>
                                          <p:spTgt spid="50180">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018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Content Placeholder 8"/>
          <p:cNvSpPr>
            <a:spLocks noGrp="1"/>
          </p:cNvSpPr>
          <p:nvPr>
            <p:ph idx="1"/>
          </p:nvPr>
        </p:nvSpPr>
        <p:spPr>
          <a:xfrm>
            <a:off x="1752600" y="304800"/>
            <a:ext cx="8763000" cy="6248400"/>
          </a:xfrm>
        </p:spPr>
        <p:txBody>
          <a:bodyPr/>
          <a:lstStyle/>
          <a:p>
            <a:pPr marL="0" indent="0">
              <a:spcBef>
                <a:spcPts val="0"/>
              </a:spcBef>
              <a:buNone/>
            </a:pPr>
            <a:r>
              <a:rPr lang="ja-JP" altLang="en-US" sz="3600" dirty="0">
                <a:solidFill>
                  <a:schemeClr val="bg1"/>
                </a:solidFill>
                <a:latin typeface="+mj-ea"/>
                <a:ea typeface="+mj-ea"/>
              </a:rPr>
              <a:t>四つの言葉による描写</a:t>
            </a:r>
            <a:r>
              <a:rPr lang="ja-JP" altLang="en-US" dirty="0" smtClean="0">
                <a:solidFill>
                  <a:schemeClr val="bg1"/>
                </a:solidFill>
                <a:latin typeface="+mj-ea"/>
                <a:ea typeface="+mj-ea"/>
              </a:rPr>
              <a:t> </a:t>
            </a:r>
            <a:r>
              <a:rPr lang="en-US" sz="2000" dirty="0">
                <a:solidFill>
                  <a:schemeClr val="bg1"/>
                </a:solidFill>
              </a:rPr>
              <a:t>Four Word Pictures</a:t>
            </a:r>
          </a:p>
          <a:p>
            <a:pPr marL="0" indent="0">
              <a:spcBef>
                <a:spcPts val="0"/>
              </a:spcBef>
              <a:buNone/>
            </a:pPr>
            <a:endParaRPr lang="en-US" sz="1200" dirty="0">
              <a:solidFill>
                <a:schemeClr val="bg1"/>
              </a:solidFill>
            </a:endParaRPr>
          </a:p>
          <a:p>
            <a:pPr marL="0" indent="0">
              <a:spcBef>
                <a:spcPts val="0"/>
              </a:spcBef>
              <a:buNone/>
            </a:pPr>
            <a:r>
              <a:rPr lang="ja-JP" altLang="en-US" b="1" dirty="0" smtClean="0">
                <a:solidFill>
                  <a:schemeClr val="bg1"/>
                </a:solidFill>
                <a:latin typeface="+mn-ea"/>
              </a:rPr>
              <a:t>例１</a:t>
            </a:r>
            <a:r>
              <a:rPr lang="ja-JP" altLang="en-US" b="1" dirty="0">
                <a:solidFill>
                  <a:schemeClr val="bg1"/>
                </a:solidFill>
                <a:latin typeface="+mn-ea"/>
              </a:rPr>
              <a:t>　</a:t>
            </a:r>
            <a:r>
              <a:rPr lang="ja-JP" altLang="en-US" b="1" u="sng" dirty="0" smtClean="0">
                <a:solidFill>
                  <a:srgbClr val="FFFF00"/>
                </a:solidFill>
                <a:latin typeface="+mn-ea"/>
              </a:rPr>
              <a:t>主催者</a:t>
            </a:r>
            <a:endParaRPr lang="en-US" altLang="ja-JP" b="1" u="sng" dirty="0">
              <a:solidFill>
                <a:srgbClr val="FFFF00"/>
              </a:solidFill>
              <a:latin typeface="+mn-ea"/>
            </a:endParaRPr>
          </a:p>
          <a:p>
            <a:pPr marL="0" indent="0">
              <a:spcBef>
                <a:spcPts val="0"/>
              </a:spcBef>
              <a:buNone/>
            </a:pPr>
            <a:r>
              <a:rPr lang="en-US" sz="2000" dirty="0">
                <a:solidFill>
                  <a:schemeClr val="bg1"/>
                </a:solidFill>
              </a:rPr>
              <a:t>THE ANALOGY OF THE</a:t>
            </a:r>
            <a:r>
              <a:rPr lang="ja-JP" altLang="en-US" sz="2000" dirty="0">
                <a:solidFill>
                  <a:schemeClr val="bg1"/>
                </a:solidFill>
              </a:rPr>
              <a:t> </a:t>
            </a:r>
            <a:r>
              <a:rPr lang="en-US" altLang="ja-JP" sz="2000" u="sng" dirty="0">
                <a:solidFill>
                  <a:srgbClr val="FFC000"/>
                </a:solidFill>
              </a:rPr>
              <a:t>HOST</a:t>
            </a:r>
            <a:endParaRPr lang="en-US" sz="2000" u="sng" dirty="0">
              <a:solidFill>
                <a:srgbClr val="FFC000"/>
              </a:solidFill>
            </a:endParaRPr>
          </a:p>
          <a:p>
            <a:pPr marL="0" indent="0">
              <a:spcBef>
                <a:spcPts val="0"/>
              </a:spcBef>
              <a:buNone/>
            </a:pPr>
            <a:endParaRPr lang="en-US" sz="1200" dirty="0">
              <a:solidFill>
                <a:schemeClr val="bg1"/>
              </a:solidFill>
            </a:endParaRPr>
          </a:p>
          <a:p>
            <a:pPr marL="0" indent="0">
              <a:spcBef>
                <a:spcPts val="0"/>
              </a:spcBef>
              <a:buNone/>
            </a:pPr>
            <a:r>
              <a:rPr lang="ja-JP" altLang="en-US" sz="2400" b="1" dirty="0">
                <a:solidFill>
                  <a:schemeClr val="bg1"/>
                </a:solidFill>
                <a:latin typeface="+mn-ea"/>
              </a:rPr>
              <a:t>（良い主催者は主導権を取り、他の人を居心地良くさせる。）</a:t>
            </a:r>
            <a:endParaRPr lang="en-US" altLang="ja-JP" sz="2400" b="1" dirty="0">
              <a:solidFill>
                <a:schemeClr val="bg1"/>
              </a:solidFill>
              <a:latin typeface="+mn-ea"/>
            </a:endParaRPr>
          </a:p>
          <a:p>
            <a:pPr marL="0" indent="0">
              <a:spcBef>
                <a:spcPts val="0"/>
              </a:spcBef>
              <a:buNone/>
            </a:pPr>
            <a:r>
              <a:rPr lang="en-US" sz="2000" dirty="0">
                <a:solidFill>
                  <a:schemeClr val="bg1"/>
                </a:solidFill>
              </a:rPr>
              <a:t>(Good hosts take initiative and make others feel comfortable.)</a:t>
            </a:r>
          </a:p>
          <a:p>
            <a:pPr marL="0" indent="0">
              <a:spcBef>
                <a:spcPts val="0"/>
              </a:spcBef>
              <a:buNone/>
            </a:pPr>
            <a:endParaRPr lang="en-US" sz="1200" dirty="0">
              <a:solidFill>
                <a:schemeClr val="bg1"/>
              </a:solidFill>
            </a:endParaRPr>
          </a:p>
          <a:p>
            <a:pPr marL="0" indent="0" algn="just">
              <a:spcBef>
                <a:spcPts val="0"/>
              </a:spcBef>
              <a:spcAft>
                <a:spcPts val="1200"/>
              </a:spcAft>
              <a:buNone/>
            </a:pPr>
            <a:r>
              <a:rPr lang="ja-JP" altLang="en-US" sz="2800" b="1" dirty="0">
                <a:solidFill>
                  <a:schemeClr val="bg1"/>
                </a:solidFill>
                <a:latin typeface="+mn-ea"/>
              </a:rPr>
              <a:t>リーダーとして、人生において主催者として人と話し、関わらなければならない。リーダーは人間関係においてお客さんであってはならない。良い主催者が自宅でどのようにもてなすのかを知ることで、私たちはどこでも誰にでも同じようにできるはずである。</a:t>
            </a:r>
            <a:endParaRPr lang="en-US" altLang="ja-JP" sz="2800" b="1" dirty="0">
              <a:solidFill>
                <a:schemeClr val="bg1"/>
              </a:solidFill>
              <a:latin typeface="+mn-ea"/>
            </a:endParaRPr>
          </a:p>
          <a:p>
            <a:pPr marL="0" indent="0">
              <a:spcBef>
                <a:spcPts val="0"/>
              </a:spcBef>
              <a:buNone/>
            </a:pPr>
            <a:r>
              <a:rPr lang="en-US" altLang="ja-JP" sz="2000" dirty="0">
                <a:solidFill>
                  <a:schemeClr val="bg1"/>
                </a:solidFill>
              </a:rPr>
              <a:t>As a leader, you must “host” the relationships and conversations of your life. Leaders are not guests in relationships. Knowing what a good host does in his home, we ought to be able to do it with people everywhere.</a:t>
            </a:r>
            <a:endParaRPr lang="en-US" altLang="ja-JP" sz="1600" dirty="0">
              <a:solidFill>
                <a:schemeClr val="bg1"/>
              </a:solidFill>
            </a:endParaRPr>
          </a:p>
          <a:p>
            <a:pPr marL="0" indent="0">
              <a:spcBef>
                <a:spcPts val="0"/>
              </a:spcBef>
              <a:buNone/>
            </a:pPr>
            <a:endParaRPr lang="en-US" sz="2000" dirty="0">
              <a:solidFill>
                <a:schemeClr val="bg1"/>
              </a:solidFill>
            </a:endParaRP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19</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itle 7"/>
          <p:cNvSpPr>
            <a:spLocks noGrp="1"/>
          </p:cNvSpPr>
          <p:nvPr>
            <p:ph type="title"/>
          </p:nvPr>
        </p:nvSpPr>
        <p:spPr>
          <a:xfrm>
            <a:off x="457200" y="228600"/>
            <a:ext cx="11277600" cy="2438400"/>
          </a:xfrm>
        </p:spPr>
        <p:txBody>
          <a:bodyPr/>
          <a:lstStyle/>
          <a:p>
            <a:pPr>
              <a:spcAft>
                <a:spcPts val="1800"/>
              </a:spcAft>
            </a:pPr>
            <a:r>
              <a:rPr lang="ja-JP" altLang="en-US" dirty="0" smtClean="0">
                <a:solidFill>
                  <a:srgbClr val="FFFFCC"/>
                </a:solidFill>
              </a:rPr>
              <a:t>人との</a:t>
            </a:r>
            <a:r>
              <a:rPr lang="ja-JP" altLang="en-US" dirty="0">
                <a:solidFill>
                  <a:srgbClr val="FFFFCC"/>
                </a:solidFill>
              </a:rPr>
              <a:t>接し方のスキルアップ</a:t>
            </a:r>
            <a:r>
              <a:rPr lang="en-US" altLang="ja-JP" dirty="0">
                <a:solidFill>
                  <a:srgbClr val="FFFFCC"/>
                </a:solidFill>
              </a:rPr>
              <a:t/>
            </a:r>
            <a:br>
              <a:rPr lang="en-US" altLang="ja-JP" dirty="0">
                <a:solidFill>
                  <a:srgbClr val="FFFFCC"/>
                </a:solidFill>
              </a:rPr>
            </a:br>
            <a:r>
              <a:rPr lang="en-US" altLang="ja-JP" sz="2400" dirty="0">
                <a:solidFill>
                  <a:srgbClr val="FFFFCC"/>
                </a:solidFill>
              </a:rPr>
              <a:t>Cultivating People </a:t>
            </a:r>
            <a:r>
              <a:rPr lang="en-US" altLang="ja-JP" sz="2400" dirty="0" smtClean="0">
                <a:solidFill>
                  <a:srgbClr val="FFFFCC"/>
                </a:solidFill>
              </a:rPr>
              <a:t>Skills</a:t>
            </a:r>
            <a:br>
              <a:rPr lang="en-US" altLang="ja-JP" sz="2400" dirty="0" smtClean="0">
                <a:solidFill>
                  <a:srgbClr val="FFFFCC"/>
                </a:solidFill>
              </a:rPr>
            </a:br>
            <a:r>
              <a:rPr lang="en-US" altLang="ja-JP" sz="2400" dirty="0" smtClean="0">
                <a:solidFill>
                  <a:srgbClr val="FFFFCC"/>
                </a:solidFill>
              </a:rPr>
              <a:t/>
            </a:r>
            <a:br>
              <a:rPr lang="en-US" altLang="ja-JP" sz="2400" dirty="0" smtClean="0">
                <a:solidFill>
                  <a:srgbClr val="FFFFCC"/>
                </a:solidFill>
              </a:rPr>
            </a:br>
            <a:r>
              <a:rPr lang="ja-JP" altLang="en-US" sz="3200" b="1" dirty="0" smtClean="0">
                <a:solidFill>
                  <a:srgbClr val="FFFFCC"/>
                </a:solidFill>
              </a:rPr>
              <a:t>人</a:t>
            </a:r>
            <a:r>
              <a:rPr lang="ja-JP" altLang="en-US" sz="3200" b="1" dirty="0">
                <a:solidFill>
                  <a:srgbClr val="FFFFCC"/>
                </a:solidFill>
              </a:rPr>
              <a:t>間関係がリーダーシップに持つ不可欠な役割り</a:t>
            </a:r>
            <a:r>
              <a:rPr lang="en-US" altLang="ja-JP" sz="3200" b="1" dirty="0">
                <a:solidFill>
                  <a:srgbClr val="FFFFCC"/>
                </a:solidFill>
              </a:rPr>
              <a:t/>
            </a:r>
            <a:br>
              <a:rPr lang="en-US" altLang="ja-JP" sz="3200" b="1" dirty="0">
                <a:solidFill>
                  <a:srgbClr val="FFFFCC"/>
                </a:solidFill>
              </a:rPr>
            </a:br>
            <a:r>
              <a:rPr lang="en-US" altLang="ja-JP" sz="2000" dirty="0">
                <a:solidFill>
                  <a:srgbClr val="FFFFCC"/>
                </a:solidFill>
              </a:rPr>
              <a:t>The Vital Role of Relationships in Leadership</a:t>
            </a:r>
            <a:endParaRPr lang="en-US" sz="2000" dirty="0">
              <a:solidFill>
                <a:srgbClr val="FFFFCC"/>
              </a:solidFill>
            </a:endParaRPr>
          </a:p>
        </p:txBody>
      </p:sp>
      <p:sp>
        <p:nvSpPr>
          <p:cNvPr id="98308" name="Content Placeholder 8"/>
          <p:cNvSpPr>
            <a:spLocks noGrp="1"/>
          </p:cNvSpPr>
          <p:nvPr>
            <p:ph idx="1"/>
          </p:nvPr>
        </p:nvSpPr>
        <p:spPr>
          <a:xfrm>
            <a:off x="1676400" y="2819400"/>
            <a:ext cx="8839200" cy="2438400"/>
          </a:xfrm>
        </p:spPr>
        <p:txBody>
          <a:bodyPr/>
          <a:lstStyle/>
          <a:p>
            <a:pPr marL="0" indent="0" algn="ctr">
              <a:buNone/>
            </a:pPr>
            <a:r>
              <a:rPr lang="ja-JP" altLang="en-US" b="1" dirty="0">
                <a:solidFill>
                  <a:srgbClr val="FFFF99"/>
                </a:solidFill>
                <a:latin typeface="+mj-ea"/>
                <a:ea typeface="+mj-ea"/>
              </a:rPr>
              <a:t>「わたしがあなたがたにしたとおりに</a:t>
            </a:r>
            <a:r>
              <a:rPr lang="ja-JP" altLang="en-US" b="1" dirty="0" smtClean="0">
                <a:solidFill>
                  <a:srgbClr val="FFFF99"/>
                </a:solidFill>
                <a:latin typeface="+mj-ea"/>
                <a:ea typeface="+mj-ea"/>
              </a:rPr>
              <a:t>、</a:t>
            </a:r>
            <a:endParaRPr lang="en-US" altLang="ja-JP" b="1" dirty="0" smtClean="0">
              <a:solidFill>
                <a:srgbClr val="FFFF99"/>
              </a:solidFill>
              <a:latin typeface="+mj-ea"/>
              <a:ea typeface="+mj-ea"/>
            </a:endParaRPr>
          </a:p>
          <a:p>
            <a:pPr marL="0" indent="0" algn="ctr">
              <a:buNone/>
            </a:pPr>
            <a:r>
              <a:rPr lang="ja-JP" altLang="en-US" b="1" dirty="0" smtClean="0">
                <a:solidFill>
                  <a:srgbClr val="FFFF99"/>
                </a:solidFill>
                <a:latin typeface="+mj-ea"/>
                <a:ea typeface="+mj-ea"/>
              </a:rPr>
              <a:t>あなたがた</a:t>
            </a:r>
            <a:r>
              <a:rPr lang="ja-JP" altLang="en-US" b="1" dirty="0">
                <a:solidFill>
                  <a:srgbClr val="FFFF99"/>
                </a:solidFill>
                <a:latin typeface="+mj-ea"/>
                <a:ea typeface="+mj-ea"/>
              </a:rPr>
              <a:t>もするよう</a:t>
            </a:r>
            <a:r>
              <a:rPr lang="ja-JP" altLang="en-US" b="1" dirty="0" smtClean="0">
                <a:solidFill>
                  <a:srgbClr val="FFFF99"/>
                </a:solidFill>
                <a:latin typeface="+mj-ea"/>
                <a:ea typeface="+mj-ea"/>
              </a:rPr>
              <a:t>に、</a:t>
            </a:r>
            <a:endParaRPr lang="en-US" altLang="ja-JP" b="1" dirty="0" smtClean="0">
              <a:solidFill>
                <a:srgbClr val="FFFF99"/>
              </a:solidFill>
              <a:latin typeface="+mj-ea"/>
              <a:ea typeface="+mj-ea"/>
            </a:endParaRPr>
          </a:p>
          <a:p>
            <a:pPr marL="0" indent="0" algn="ctr">
              <a:buNone/>
            </a:pPr>
            <a:r>
              <a:rPr lang="ja-JP" altLang="en-US" b="1" dirty="0" smtClean="0">
                <a:solidFill>
                  <a:srgbClr val="FFFF99"/>
                </a:solidFill>
                <a:latin typeface="+mj-ea"/>
                <a:ea typeface="+mj-ea"/>
              </a:rPr>
              <a:t>わたしはあなたがた</a:t>
            </a:r>
            <a:r>
              <a:rPr lang="ja-JP" altLang="en-US" b="1" dirty="0">
                <a:solidFill>
                  <a:srgbClr val="FFFF99"/>
                </a:solidFill>
                <a:latin typeface="+mj-ea"/>
                <a:ea typeface="+mj-ea"/>
              </a:rPr>
              <a:t>に模範を示したのです。</a:t>
            </a:r>
            <a:r>
              <a:rPr lang="ja-JP" altLang="en-US" b="1" dirty="0" smtClean="0">
                <a:solidFill>
                  <a:srgbClr val="FFFF99"/>
                </a:solidFill>
                <a:latin typeface="+mj-ea"/>
                <a:ea typeface="+mj-ea"/>
              </a:rPr>
              <a:t>」</a:t>
            </a:r>
            <a:endParaRPr lang="en-US" altLang="ja-JP" b="1" dirty="0" smtClean="0">
              <a:solidFill>
                <a:srgbClr val="FFFF99"/>
              </a:solidFill>
              <a:latin typeface="+mj-ea"/>
              <a:ea typeface="+mj-ea"/>
            </a:endParaRPr>
          </a:p>
          <a:p>
            <a:pPr marL="0" indent="0" algn="ctr">
              <a:buNone/>
            </a:pPr>
            <a:r>
              <a:rPr lang="ja-JP" altLang="en-US" sz="2400" b="1" dirty="0">
                <a:solidFill>
                  <a:srgbClr val="FFFF99"/>
                </a:solidFill>
                <a:latin typeface="+mj-ea"/>
                <a:ea typeface="+mj-ea"/>
              </a:rPr>
              <a:t>ヨハネの福音書</a:t>
            </a:r>
            <a:r>
              <a:rPr lang="en-US" altLang="ja-JP" sz="2400" b="1" dirty="0">
                <a:solidFill>
                  <a:srgbClr val="FFFF99"/>
                </a:solidFill>
                <a:latin typeface="+mj-ea"/>
                <a:ea typeface="+mj-ea"/>
              </a:rPr>
              <a:t>13</a:t>
            </a:r>
            <a:r>
              <a:rPr lang="ja-JP" altLang="en-US" sz="2400" b="1" dirty="0">
                <a:solidFill>
                  <a:srgbClr val="FFFF99"/>
                </a:solidFill>
                <a:latin typeface="+mj-ea"/>
                <a:ea typeface="+mj-ea"/>
              </a:rPr>
              <a:t>章</a:t>
            </a:r>
            <a:r>
              <a:rPr lang="en-US" altLang="ja-JP" sz="2400" b="1" dirty="0">
                <a:solidFill>
                  <a:srgbClr val="FFFF99"/>
                </a:solidFill>
                <a:latin typeface="+mj-ea"/>
                <a:ea typeface="+mj-ea"/>
              </a:rPr>
              <a:t>15</a:t>
            </a:r>
            <a:r>
              <a:rPr lang="ja-JP" altLang="en-US" sz="2400" b="1" dirty="0">
                <a:solidFill>
                  <a:srgbClr val="FFFF99"/>
                </a:solidFill>
                <a:latin typeface="+mj-ea"/>
                <a:ea typeface="+mj-ea"/>
              </a:rPr>
              <a:t>節</a:t>
            </a:r>
            <a:endParaRPr lang="en-US" altLang="ja-JP" sz="2400" b="1" dirty="0">
              <a:solidFill>
                <a:srgbClr val="FFFF99"/>
              </a:solidFill>
              <a:latin typeface="+mj-ea"/>
              <a:ea typeface="+mj-ea"/>
            </a:endParaRPr>
          </a:p>
          <a:p>
            <a:pPr algn="ctr">
              <a:buFontTx/>
              <a:buNone/>
            </a:pPr>
            <a:r>
              <a:rPr lang="en-US" sz="2000" dirty="0">
                <a:solidFill>
                  <a:srgbClr val="FFFF99"/>
                </a:solidFill>
              </a:rPr>
              <a:t>“For I have given you an example, that you should do as I have done to you.” (John 13:15)</a:t>
            </a: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63200" y="5589181"/>
            <a:ext cx="1658112" cy="964019"/>
          </a:xfrm>
          <a:prstGeom prst="rect">
            <a:avLst/>
          </a:prstGeom>
        </p:spPr>
      </p:pic>
      <p:sp>
        <p:nvSpPr>
          <p:cNvPr id="7"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2</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Content Placeholder 8"/>
          <p:cNvSpPr>
            <a:spLocks noGrp="1"/>
          </p:cNvSpPr>
          <p:nvPr>
            <p:ph idx="1"/>
          </p:nvPr>
        </p:nvSpPr>
        <p:spPr>
          <a:xfrm>
            <a:off x="2228850" y="609600"/>
            <a:ext cx="7734300" cy="5638800"/>
          </a:xfrm>
        </p:spPr>
        <p:txBody>
          <a:bodyPr/>
          <a:lstStyle/>
          <a:p>
            <a:pPr marL="0" indent="0">
              <a:spcBef>
                <a:spcPts val="0"/>
              </a:spcBef>
              <a:buNone/>
            </a:pPr>
            <a:r>
              <a:rPr lang="ja-JP" altLang="en-US" sz="3600" dirty="0">
                <a:solidFill>
                  <a:schemeClr val="bg1"/>
                </a:solidFill>
                <a:latin typeface="+mj-ea"/>
              </a:rPr>
              <a:t>四つの言葉による描写 </a:t>
            </a:r>
            <a:r>
              <a:rPr lang="en-US" altLang="ja-JP" sz="2000" dirty="0">
                <a:solidFill>
                  <a:schemeClr val="bg1"/>
                </a:solidFill>
              </a:rPr>
              <a:t>Four Word Pictures</a:t>
            </a:r>
          </a:p>
          <a:p>
            <a:pPr marL="0" indent="0">
              <a:spcBef>
                <a:spcPts val="0"/>
              </a:spcBef>
              <a:buNone/>
            </a:pPr>
            <a:endParaRPr lang="en-US" sz="1200" dirty="0">
              <a:solidFill>
                <a:schemeClr val="bg1"/>
              </a:solidFill>
            </a:endParaRPr>
          </a:p>
          <a:p>
            <a:pPr marL="0" indent="0">
              <a:spcBef>
                <a:spcPts val="0"/>
              </a:spcBef>
              <a:buNone/>
            </a:pPr>
            <a:r>
              <a:rPr lang="ja-JP" altLang="en-US" b="1" dirty="0" smtClean="0">
                <a:solidFill>
                  <a:schemeClr val="bg1"/>
                </a:solidFill>
                <a:latin typeface="+mn-ea"/>
              </a:rPr>
              <a:t>例２</a:t>
            </a:r>
            <a:r>
              <a:rPr lang="ja-JP" altLang="en-US" b="1" dirty="0">
                <a:solidFill>
                  <a:schemeClr val="bg1"/>
                </a:solidFill>
                <a:latin typeface="+mn-ea"/>
              </a:rPr>
              <a:t>　</a:t>
            </a:r>
            <a:r>
              <a:rPr lang="ja-JP" altLang="en-US" b="1" u="sng" dirty="0" smtClean="0">
                <a:solidFill>
                  <a:srgbClr val="FFFF00"/>
                </a:solidFill>
                <a:latin typeface="+mn-ea"/>
              </a:rPr>
              <a:t>医者</a:t>
            </a:r>
            <a:endParaRPr lang="en-US" altLang="ja-JP" b="1" u="sng" dirty="0">
              <a:solidFill>
                <a:srgbClr val="FFFF00"/>
              </a:solidFill>
              <a:latin typeface="+mn-ea"/>
            </a:endParaRPr>
          </a:p>
          <a:p>
            <a:pPr marL="0" indent="0">
              <a:spcBef>
                <a:spcPts val="0"/>
              </a:spcBef>
              <a:buNone/>
            </a:pPr>
            <a:r>
              <a:rPr lang="en-US" sz="2000" dirty="0">
                <a:solidFill>
                  <a:schemeClr val="bg1"/>
                </a:solidFill>
              </a:rPr>
              <a:t>THE ANALOGY OF THE </a:t>
            </a:r>
            <a:r>
              <a:rPr lang="en-US" sz="2000" u="sng" dirty="0">
                <a:solidFill>
                  <a:srgbClr val="FFC000"/>
                </a:solidFill>
              </a:rPr>
              <a:t>DOCTOR</a:t>
            </a:r>
          </a:p>
          <a:p>
            <a:pPr marL="0" indent="0">
              <a:spcBef>
                <a:spcPts val="0"/>
              </a:spcBef>
              <a:buNone/>
            </a:pPr>
            <a:endParaRPr lang="en-US" sz="1200" dirty="0">
              <a:solidFill>
                <a:schemeClr val="bg1"/>
              </a:solidFill>
            </a:endParaRPr>
          </a:p>
          <a:p>
            <a:pPr marL="0" indent="0">
              <a:spcBef>
                <a:spcPts val="0"/>
              </a:spcBef>
              <a:buNone/>
            </a:pPr>
            <a:r>
              <a:rPr lang="ja-JP" altLang="en-US" sz="2400" b="1" dirty="0">
                <a:solidFill>
                  <a:schemeClr val="bg1"/>
                </a:solidFill>
                <a:latin typeface="+mn-ea"/>
              </a:rPr>
              <a:t>（良い医者は質問する。何が必要か分かるまで探る。）</a:t>
            </a:r>
            <a:endParaRPr lang="en-US" altLang="ja-JP" sz="2400" b="1" dirty="0">
              <a:solidFill>
                <a:schemeClr val="bg1"/>
              </a:solidFill>
              <a:latin typeface="+mn-ea"/>
            </a:endParaRPr>
          </a:p>
          <a:p>
            <a:pPr marL="0" indent="0">
              <a:spcBef>
                <a:spcPts val="0"/>
              </a:spcBef>
              <a:spcAft>
                <a:spcPts val="1800"/>
              </a:spcAft>
              <a:buNone/>
            </a:pPr>
            <a:r>
              <a:rPr lang="en-US" sz="2000" dirty="0">
                <a:solidFill>
                  <a:schemeClr val="bg1"/>
                </a:solidFill>
              </a:rPr>
              <a:t>(Good doctors ask questions. They probe until they see the need.)</a:t>
            </a:r>
          </a:p>
          <a:p>
            <a:pPr marL="0" indent="0" algn="just">
              <a:spcBef>
                <a:spcPts val="0"/>
              </a:spcBef>
              <a:spcAft>
                <a:spcPts val="1200"/>
              </a:spcAft>
              <a:buNone/>
            </a:pPr>
            <a:r>
              <a:rPr lang="ja-JP" altLang="en-US" sz="2800" b="1" dirty="0" smtClean="0">
                <a:solidFill>
                  <a:schemeClr val="bg1"/>
                </a:solidFill>
                <a:latin typeface="+mn-ea"/>
              </a:rPr>
              <a:t>相</a:t>
            </a:r>
            <a:r>
              <a:rPr lang="ja-JP" altLang="en-US" sz="2800" b="1" dirty="0">
                <a:solidFill>
                  <a:schemeClr val="bg1"/>
                </a:solidFill>
                <a:latin typeface="+mn-ea"/>
              </a:rPr>
              <a:t>手が何を必要としているのか見つけるために、その人の状態が分かるまで質問しましょう。彼らのニーズについてアドバイスするのはそれからです。診断する前に処方箋を出さないように。</a:t>
            </a:r>
            <a:endParaRPr lang="en-US" altLang="ja-JP" sz="2800" b="1" dirty="0">
              <a:solidFill>
                <a:schemeClr val="bg1"/>
              </a:solidFill>
              <a:latin typeface="+mn-ea"/>
            </a:endParaRPr>
          </a:p>
          <a:p>
            <a:pPr marL="0" indent="0">
              <a:spcBef>
                <a:spcPts val="0"/>
              </a:spcBef>
              <a:buNone/>
            </a:pPr>
            <a:r>
              <a:rPr lang="en-US" altLang="ja-JP" sz="2000" dirty="0">
                <a:solidFill>
                  <a:schemeClr val="bg1"/>
                </a:solidFill>
              </a:rPr>
              <a:t>As you attempt to discern people’s needs, ask questions until you discern their condition.  Only then do you try to address their needs. Don’t give a prescription before a diagnosis.</a:t>
            </a:r>
            <a:endParaRPr lang="en-US" altLang="ja-JP" sz="1600" dirty="0">
              <a:solidFill>
                <a:schemeClr val="bg1"/>
              </a:solidFill>
            </a:endParaRPr>
          </a:p>
          <a:p>
            <a:pPr marL="0" indent="0">
              <a:spcBef>
                <a:spcPts val="0"/>
              </a:spcBef>
              <a:buNone/>
            </a:pPr>
            <a:endParaRPr lang="en-US" sz="2000" dirty="0">
              <a:solidFill>
                <a:schemeClr val="bg1"/>
              </a:solidFill>
            </a:endParaRP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20</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Content Placeholder 8"/>
          <p:cNvSpPr>
            <a:spLocks noGrp="1"/>
          </p:cNvSpPr>
          <p:nvPr>
            <p:ph idx="1"/>
          </p:nvPr>
        </p:nvSpPr>
        <p:spPr>
          <a:xfrm>
            <a:off x="2095500" y="381000"/>
            <a:ext cx="8001000" cy="5638800"/>
          </a:xfrm>
        </p:spPr>
        <p:txBody>
          <a:bodyPr/>
          <a:lstStyle/>
          <a:p>
            <a:pPr marL="0" indent="0">
              <a:spcBef>
                <a:spcPts val="0"/>
              </a:spcBef>
              <a:buNone/>
            </a:pPr>
            <a:r>
              <a:rPr lang="ja-JP" altLang="en-US" sz="3600" dirty="0">
                <a:solidFill>
                  <a:schemeClr val="bg1"/>
                </a:solidFill>
                <a:latin typeface="+mj-ea"/>
              </a:rPr>
              <a:t>四つの言葉による描写 </a:t>
            </a:r>
            <a:r>
              <a:rPr lang="en-US" altLang="ja-JP" sz="2000" dirty="0">
                <a:solidFill>
                  <a:schemeClr val="bg1"/>
                </a:solidFill>
              </a:rPr>
              <a:t>Four Word Pictures</a:t>
            </a:r>
          </a:p>
          <a:p>
            <a:pPr marL="0" indent="0">
              <a:spcBef>
                <a:spcPts val="0"/>
              </a:spcBef>
              <a:buNone/>
            </a:pPr>
            <a:endParaRPr lang="en-US" sz="1200" dirty="0">
              <a:solidFill>
                <a:schemeClr val="bg1"/>
              </a:solidFill>
            </a:endParaRPr>
          </a:p>
          <a:p>
            <a:pPr marL="0" indent="0">
              <a:spcBef>
                <a:spcPts val="0"/>
              </a:spcBef>
              <a:buNone/>
            </a:pPr>
            <a:r>
              <a:rPr lang="ja-JP" altLang="en-US" b="1" dirty="0" smtClean="0">
                <a:solidFill>
                  <a:schemeClr val="bg1"/>
                </a:solidFill>
                <a:latin typeface="+mn-ea"/>
              </a:rPr>
              <a:t>例３</a:t>
            </a:r>
            <a:r>
              <a:rPr lang="ja-JP" altLang="en-US" b="1" dirty="0">
                <a:solidFill>
                  <a:schemeClr val="bg1"/>
                </a:solidFill>
                <a:latin typeface="+mn-ea"/>
              </a:rPr>
              <a:t>　</a:t>
            </a:r>
            <a:r>
              <a:rPr lang="ja-JP" altLang="en-US" b="1" u="sng" dirty="0">
                <a:solidFill>
                  <a:srgbClr val="FFFF00"/>
                </a:solidFill>
                <a:latin typeface="+mn-ea"/>
              </a:rPr>
              <a:t>カウンセラー</a:t>
            </a:r>
            <a:endParaRPr lang="en-US" altLang="ja-JP" b="1" u="sng" dirty="0">
              <a:solidFill>
                <a:srgbClr val="FFFF00"/>
              </a:solidFill>
              <a:latin typeface="+mn-ea"/>
            </a:endParaRPr>
          </a:p>
          <a:p>
            <a:pPr marL="0" indent="0">
              <a:spcBef>
                <a:spcPts val="0"/>
              </a:spcBef>
              <a:buNone/>
            </a:pPr>
            <a:r>
              <a:rPr lang="en-US" sz="2000" dirty="0">
                <a:solidFill>
                  <a:schemeClr val="bg1"/>
                </a:solidFill>
              </a:rPr>
              <a:t>THE ANALOGY OF THE </a:t>
            </a:r>
            <a:r>
              <a:rPr lang="en-US" sz="2000" u="sng" dirty="0">
                <a:solidFill>
                  <a:srgbClr val="FFC000"/>
                </a:solidFill>
              </a:rPr>
              <a:t>COUNSELOR</a:t>
            </a:r>
          </a:p>
          <a:p>
            <a:pPr marL="0" indent="0">
              <a:spcBef>
                <a:spcPts val="0"/>
              </a:spcBef>
              <a:buNone/>
            </a:pPr>
            <a:endParaRPr lang="en-US" sz="1200" dirty="0">
              <a:solidFill>
                <a:schemeClr val="bg1"/>
              </a:solidFill>
            </a:endParaRPr>
          </a:p>
          <a:p>
            <a:pPr marL="0" indent="0">
              <a:spcBef>
                <a:spcPts val="0"/>
              </a:spcBef>
              <a:buNone/>
            </a:pPr>
            <a:r>
              <a:rPr lang="ja-JP" altLang="en-US" sz="2400" b="1" dirty="0">
                <a:solidFill>
                  <a:schemeClr val="bg1"/>
                </a:solidFill>
                <a:latin typeface="+mn-ea"/>
              </a:rPr>
              <a:t>（よいカウンセラーは積極的に聴き、聞いたことを解釈する。）</a:t>
            </a:r>
            <a:endParaRPr lang="en-US" altLang="ja-JP" sz="2400" b="1" dirty="0">
              <a:solidFill>
                <a:schemeClr val="bg1"/>
              </a:solidFill>
              <a:latin typeface="+mn-ea"/>
            </a:endParaRPr>
          </a:p>
          <a:p>
            <a:pPr marL="0" indent="0">
              <a:spcBef>
                <a:spcPts val="0"/>
              </a:spcBef>
              <a:buNone/>
            </a:pPr>
            <a:r>
              <a:rPr lang="en-US" sz="2000" dirty="0">
                <a:solidFill>
                  <a:schemeClr val="bg1"/>
                </a:solidFill>
              </a:rPr>
              <a:t>(Good counselors are active listeners and interpret what they hear.)</a:t>
            </a:r>
          </a:p>
          <a:p>
            <a:pPr marL="0" indent="0">
              <a:spcBef>
                <a:spcPts val="0"/>
              </a:spcBef>
              <a:buNone/>
            </a:pPr>
            <a:endParaRPr lang="en-US" sz="1200" dirty="0">
              <a:solidFill>
                <a:schemeClr val="bg1"/>
              </a:solidFill>
            </a:endParaRPr>
          </a:p>
          <a:p>
            <a:pPr marL="0" indent="0" algn="just">
              <a:spcBef>
                <a:spcPts val="0"/>
              </a:spcBef>
              <a:buNone/>
            </a:pPr>
            <a:r>
              <a:rPr lang="ja-JP" altLang="en-US" sz="2800" b="1" dirty="0">
                <a:solidFill>
                  <a:schemeClr val="bg1"/>
                </a:solidFill>
                <a:latin typeface="+mn-ea"/>
              </a:rPr>
              <a:t>人との接し方において堅実なスキルを持つリーダーとして、積極的な聴き手になる必要がある。言葉を発しなくても相手を理解していることを伝え、共感していることを表すべきである。</a:t>
            </a:r>
            <a:endParaRPr lang="en-US" altLang="ja-JP" sz="2800" b="1" dirty="0">
              <a:solidFill>
                <a:schemeClr val="bg1"/>
              </a:solidFill>
              <a:latin typeface="+mn-ea"/>
            </a:endParaRPr>
          </a:p>
          <a:p>
            <a:pPr marL="0" indent="0">
              <a:spcBef>
                <a:spcPts val="0"/>
              </a:spcBef>
              <a:buNone/>
            </a:pPr>
            <a:r>
              <a:rPr lang="en-US" altLang="ja-JP" sz="2000" dirty="0">
                <a:solidFill>
                  <a:schemeClr val="bg1"/>
                </a:solidFill>
              </a:rPr>
              <a:t>As a leader with solid people skills, you must become an active listener. You should non-verbally communicate that you understand the person and identify with him.</a:t>
            </a:r>
            <a:endParaRPr lang="en-US" altLang="ja-JP" sz="1600" dirty="0">
              <a:solidFill>
                <a:schemeClr val="bg1"/>
              </a:solidFill>
            </a:endParaRPr>
          </a:p>
          <a:p>
            <a:pPr marL="0" indent="0">
              <a:spcBef>
                <a:spcPts val="0"/>
              </a:spcBef>
              <a:buNone/>
            </a:pPr>
            <a:endParaRPr lang="en-US" sz="2000" dirty="0">
              <a:solidFill>
                <a:schemeClr val="bg1"/>
              </a:solidFill>
            </a:endParaRP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21</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Content Placeholder 8"/>
          <p:cNvSpPr>
            <a:spLocks noGrp="1"/>
          </p:cNvSpPr>
          <p:nvPr>
            <p:ph idx="1"/>
          </p:nvPr>
        </p:nvSpPr>
        <p:spPr>
          <a:xfrm>
            <a:off x="1295400" y="304800"/>
            <a:ext cx="9677400" cy="6172200"/>
          </a:xfrm>
        </p:spPr>
        <p:txBody>
          <a:bodyPr/>
          <a:lstStyle/>
          <a:p>
            <a:pPr marL="0" indent="0">
              <a:spcBef>
                <a:spcPts val="0"/>
              </a:spcBef>
              <a:buNone/>
            </a:pPr>
            <a:r>
              <a:rPr lang="ja-JP" altLang="en-US" b="1" dirty="0">
                <a:solidFill>
                  <a:schemeClr val="bg1"/>
                </a:solidFill>
                <a:latin typeface="+mj-ea"/>
              </a:rPr>
              <a:t>四つの言葉による描写 </a:t>
            </a:r>
            <a:r>
              <a:rPr lang="en-US" altLang="ja-JP" sz="2000" dirty="0">
                <a:solidFill>
                  <a:schemeClr val="bg1"/>
                </a:solidFill>
              </a:rPr>
              <a:t>Four Word Pictures</a:t>
            </a:r>
          </a:p>
          <a:p>
            <a:pPr marL="0" indent="0">
              <a:spcBef>
                <a:spcPts val="0"/>
              </a:spcBef>
              <a:buNone/>
            </a:pPr>
            <a:endParaRPr lang="en-US" sz="1200" dirty="0">
              <a:solidFill>
                <a:schemeClr val="bg1"/>
              </a:solidFill>
            </a:endParaRPr>
          </a:p>
          <a:p>
            <a:pPr marL="0" indent="0">
              <a:spcBef>
                <a:spcPts val="0"/>
              </a:spcBef>
              <a:buNone/>
            </a:pPr>
            <a:r>
              <a:rPr lang="ja-JP" altLang="en-US" sz="2800" b="1" dirty="0">
                <a:solidFill>
                  <a:schemeClr val="bg1"/>
                </a:solidFill>
                <a:latin typeface="+mn-ea"/>
              </a:rPr>
              <a:t>例４　</a:t>
            </a:r>
            <a:r>
              <a:rPr lang="ja-JP" altLang="en-US" sz="2800" b="1" u="sng" dirty="0">
                <a:solidFill>
                  <a:srgbClr val="FFFF00"/>
                </a:solidFill>
                <a:latin typeface="+mn-ea"/>
              </a:rPr>
              <a:t>ツアーガイド</a:t>
            </a:r>
            <a:endParaRPr lang="en-US" altLang="ja-JP" sz="2800" b="1" u="sng" dirty="0">
              <a:solidFill>
                <a:srgbClr val="FFFF00"/>
              </a:solidFill>
              <a:latin typeface="+mn-ea"/>
            </a:endParaRPr>
          </a:p>
          <a:p>
            <a:pPr marL="0" indent="0">
              <a:spcBef>
                <a:spcPts val="0"/>
              </a:spcBef>
              <a:buNone/>
            </a:pPr>
            <a:r>
              <a:rPr lang="en-US" sz="2000" dirty="0">
                <a:solidFill>
                  <a:schemeClr val="bg1"/>
                </a:solidFill>
              </a:rPr>
              <a:t>THE ANALOGY OF THE </a:t>
            </a:r>
            <a:r>
              <a:rPr lang="en-US" sz="2000" u="sng" dirty="0">
                <a:solidFill>
                  <a:srgbClr val="FFC000"/>
                </a:solidFill>
              </a:rPr>
              <a:t>TOUR GUIDE</a:t>
            </a:r>
          </a:p>
          <a:p>
            <a:pPr marL="0" indent="0">
              <a:spcBef>
                <a:spcPts val="0"/>
              </a:spcBef>
              <a:buNone/>
            </a:pPr>
            <a:endParaRPr lang="en-US" sz="1200" dirty="0">
              <a:solidFill>
                <a:schemeClr val="bg1"/>
              </a:solidFill>
            </a:endParaRPr>
          </a:p>
          <a:p>
            <a:pPr marL="0" indent="0">
              <a:spcBef>
                <a:spcPts val="0"/>
              </a:spcBef>
              <a:buNone/>
            </a:pPr>
            <a:r>
              <a:rPr lang="ja-JP" altLang="en-US" sz="2400" b="1" dirty="0">
                <a:solidFill>
                  <a:schemeClr val="bg1"/>
                </a:solidFill>
                <a:latin typeface="+mn-ea"/>
              </a:rPr>
              <a:t>（ガイドは参加者と交わるだけでなく、目的地まで案内する。）</a:t>
            </a:r>
            <a:endParaRPr lang="en-US" altLang="ja-JP" sz="2400" b="1" dirty="0">
              <a:solidFill>
                <a:schemeClr val="bg1"/>
              </a:solidFill>
              <a:latin typeface="+mn-ea"/>
            </a:endParaRPr>
          </a:p>
          <a:p>
            <a:pPr marL="0" indent="0">
              <a:spcBef>
                <a:spcPts val="0"/>
              </a:spcBef>
              <a:buNone/>
            </a:pPr>
            <a:r>
              <a:rPr lang="en-US" sz="2000" dirty="0">
                <a:solidFill>
                  <a:schemeClr val="bg1"/>
                </a:solidFill>
              </a:rPr>
              <a:t>(Guides don‘t merely fellowship with others; they get them to the destination.)</a:t>
            </a:r>
          </a:p>
          <a:p>
            <a:pPr marL="0" indent="0">
              <a:spcBef>
                <a:spcPts val="0"/>
              </a:spcBef>
              <a:buNone/>
            </a:pPr>
            <a:endParaRPr lang="en-US" sz="1200" dirty="0">
              <a:solidFill>
                <a:schemeClr val="bg1"/>
              </a:solidFill>
            </a:endParaRPr>
          </a:p>
          <a:p>
            <a:pPr marL="0" indent="0" algn="just">
              <a:spcBef>
                <a:spcPts val="0"/>
              </a:spcBef>
              <a:spcAft>
                <a:spcPts val="1200"/>
              </a:spcAft>
              <a:buNone/>
            </a:pPr>
            <a:r>
              <a:rPr lang="ja-JP" altLang="en-US" sz="2800" b="1" dirty="0">
                <a:solidFill>
                  <a:schemeClr val="bg1"/>
                </a:solidFill>
                <a:latin typeface="+mn-ea"/>
              </a:rPr>
              <a:t>リーダーの人間関係のスキルは人々を目的地に連れて行く能力に集約される。私たちの目的は人に好かれることではなく、彼らの人生の旅路を導き、一人では辿り着けなかった</a:t>
            </a:r>
            <a:r>
              <a:rPr lang="ja-JP" altLang="en-US" sz="2800" b="1" dirty="0" err="1">
                <a:solidFill>
                  <a:schemeClr val="bg1"/>
                </a:solidFill>
                <a:latin typeface="+mn-ea"/>
              </a:rPr>
              <a:t>で</a:t>
            </a:r>
            <a:r>
              <a:rPr lang="ja-JP" altLang="en-US" sz="2800" b="1" dirty="0">
                <a:solidFill>
                  <a:schemeClr val="bg1"/>
                </a:solidFill>
                <a:latin typeface="+mn-ea"/>
              </a:rPr>
              <a:t>あろうゴールへと到達させることである。</a:t>
            </a:r>
            <a:endParaRPr lang="en-US" altLang="ja-JP" sz="2800" b="1" dirty="0">
              <a:solidFill>
                <a:schemeClr val="bg1"/>
              </a:solidFill>
              <a:latin typeface="+mn-ea"/>
            </a:endParaRPr>
          </a:p>
          <a:p>
            <a:pPr marL="0" indent="0">
              <a:spcBef>
                <a:spcPts val="0"/>
              </a:spcBef>
              <a:buNone/>
            </a:pPr>
            <a:r>
              <a:rPr lang="en-US" altLang="ja-JP" sz="2000" dirty="0">
                <a:solidFill>
                  <a:schemeClr val="bg1"/>
                </a:solidFill>
              </a:rPr>
              <a:t>A leader’s people skills must result in his ability to take people to a destination. Our purpose is not to be liked by people, but to take them on a journey and to reach a goal they might not have reached alone.</a:t>
            </a:r>
            <a:endParaRPr lang="en-US" altLang="ja-JP" sz="1600" dirty="0">
              <a:solidFill>
                <a:schemeClr val="bg1"/>
              </a:solidFill>
            </a:endParaRPr>
          </a:p>
          <a:p>
            <a:pPr marL="0" indent="0">
              <a:spcBef>
                <a:spcPts val="0"/>
              </a:spcBef>
              <a:buNone/>
            </a:pPr>
            <a:endParaRPr lang="en-US" sz="2000" dirty="0">
              <a:solidFill>
                <a:schemeClr val="bg1"/>
              </a:solidFill>
            </a:endParaRP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22</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Content Placeholder 8"/>
          <p:cNvSpPr>
            <a:spLocks noGrp="1"/>
          </p:cNvSpPr>
          <p:nvPr>
            <p:ph sz="half" idx="1"/>
          </p:nvPr>
        </p:nvSpPr>
        <p:spPr>
          <a:xfrm>
            <a:off x="1981200" y="609600"/>
            <a:ext cx="5410200" cy="5791200"/>
          </a:xfrm>
        </p:spPr>
        <p:txBody>
          <a:bodyPr/>
          <a:lstStyle/>
          <a:p>
            <a:pPr marL="0" indent="0" algn="just">
              <a:spcBef>
                <a:spcPts val="0"/>
              </a:spcBef>
              <a:buNone/>
            </a:pPr>
            <a:r>
              <a:rPr lang="ja-JP" altLang="en-US" sz="3200" b="1" dirty="0">
                <a:solidFill>
                  <a:schemeClr val="bg1"/>
                </a:solidFill>
                <a:latin typeface="+mn-ea"/>
              </a:rPr>
              <a:t>多くのリーダーがリーダーシップと人間関係を分けて考えるというミスを犯している。それはリーダーのポジションにつくと、そのポジションのためにみんなが自分に従ってくれると思い込むときに起こる。</a:t>
            </a:r>
            <a:endParaRPr lang="en-US" altLang="ja-JP" sz="3200" b="1" dirty="0">
              <a:solidFill>
                <a:schemeClr val="bg1"/>
              </a:solidFill>
              <a:latin typeface="+mn-ea"/>
            </a:endParaRPr>
          </a:p>
          <a:p>
            <a:pPr marL="0" indent="0" algn="just">
              <a:spcBef>
                <a:spcPts val="0"/>
              </a:spcBef>
              <a:buNone/>
            </a:pPr>
            <a:endParaRPr lang="en-US" altLang="ja-JP" sz="1200" dirty="0">
              <a:solidFill>
                <a:schemeClr val="bg1"/>
              </a:solidFill>
              <a:latin typeface="+mn-ea"/>
            </a:endParaRPr>
          </a:p>
          <a:p>
            <a:pPr marL="0" indent="0">
              <a:spcBef>
                <a:spcPts val="0"/>
              </a:spcBef>
              <a:buNone/>
            </a:pPr>
            <a:r>
              <a:rPr lang="en-US" sz="2000" dirty="0">
                <a:solidFill>
                  <a:schemeClr val="bg1"/>
                </a:solidFill>
              </a:rPr>
              <a:t>Many leaders make the mistake of separating leadership from relationships. This happens when a person steps into a position  of leadership and assumes that everyone will follow </a:t>
            </a:r>
            <a:r>
              <a:rPr lang="en-US" sz="2000" dirty="0" smtClean="0">
                <a:solidFill>
                  <a:schemeClr val="bg1"/>
                </a:solidFill>
              </a:rPr>
              <a:t>them </a:t>
            </a:r>
            <a:r>
              <a:rPr lang="en-US" sz="2000" dirty="0">
                <a:solidFill>
                  <a:schemeClr val="bg1"/>
                </a:solidFill>
              </a:rPr>
              <a:t>because of their position.</a:t>
            </a:r>
            <a:endParaRPr lang="en-US" sz="1600" dirty="0">
              <a:solidFill>
                <a:schemeClr val="bg1"/>
              </a:solidFill>
            </a:endParaRPr>
          </a:p>
        </p:txBody>
      </p:sp>
      <p:pic>
        <p:nvPicPr>
          <p:cNvPr id="115716" name="Picture 6" descr="http://2.bp.blogspot.com/-6-SNOYZr4Ag/Tgk6UT6K8NI/AAAAAAAAAgY/b7cXCNLvCbk/s1600/Leader+and++Followers.jpg"/>
          <p:cNvPicPr>
            <a:picLocks noChangeAspect="1" noChangeArrowheads="1"/>
          </p:cNvPicPr>
          <p:nvPr/>
        </p:nvPicPr>
        <p:blipFill>
          <a:blip r:embed="rId3"/>
          <a:srcRect/>
          <a:stretch>
            <a:fillRect/>
          </a:stretch>
        </p:blipFill>
        <p:spPr bwMode="auto">
          <a:xfrm>
            <a:off x="7543800" y="1576316"/>
            <a:ext cx="2932670" cy="1828800"/>
          </a:xfrm>
          <a:prstGeom prst="rect">
            <a:avLst/>
          </a:prstGeom>
          <a:noFill/>
          <a:ln w="9525">
            <a:noFill/>
            <a:miter lim="800000"/>
            <a:headEnd/>
            <a:tailEnd/>
          </a:ln>
        </p:spPr>
      </p:pic>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23</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Content Placeholder 8"/>
          <p:cNvSpPr>
            <a:spLocks noGrp="1"/>
          </p:cNvSpPr>
          <p:nvPr>
            <p:ph sz="half" idx="1"/>
          </p:nvPr>
        </p:nvSpPr>
        <p:spPr>
          <a:xfrm>
            <a:off x="1219200" y="304800"/>
            <a:ext cx="10058400" cy="2514600"/>
          </a:xfrm>
        </p:spPr>
        <p:txBody>
          <a:bodyPr/>
          <a:lstStyle/>
          <a:p>
            <a:pPr marL="0" indent="0" algn="just">
              <a:spcBef>
                <a:spcPts val="0"/>
              </a:spcBef>
              <a:buNone/>
            </a:pPr>
            <a:r>
              <a:rPr lang="ja-JP" altLang="en-US" sz="3200" b="1" dirty="0">
                <a:solidFill>
                  <a:schemeClr val="bg1"/>
                </a:solidFill>
                <a:latin typeface="+mn-ea"/>
              </a:rPr>
              <a:t>リーダーは導いている人のニーズに応じた　　役割を果たすべきである。私たちの仕事は人と繋がることでその人を目的地へ連れて行くことである。</a:t>
            </a:r>
            <a:endParaRPr lang="en-US" altLang="ja-JP" sz="3200" b="1" dirty="0">
              <a:solidFill>
                <a:schemeClr val="bg1"/>
              </a:solidFill>
              <a:latin typeface="+mn-ea"/>
            </a:endParaRPr>
          </a:p>
          <a:p>
            <a:pPr marL="0" indent="0" algn="just">
              <a:spcBef>
                <a:spcPts val="0"/>
              </a:spcBef>
              <a:buNone/>
            </a:pPr>
            <a:endParaRPr lang="en-US" altLang="ja-JP" sz="1200" dirty="0">
              <a:solidFill>
                <a:schemeClr val="bg1"/>
              </a:solidFill>
              <a:latin typeface="+mn-ea"/>
            </a:endParaRPr>
          </a:p>
          <a:p>
            <a:pPr marL="0" indent="0">
              <a:spcBef>
                <a:spcPts val="0"/>
              </a:spcBef>
              <a:buNone/>
            </a:pPr>
            <a:r>
              <a:rPr lang="en-US" sz="2000" dirty="0">
                <a:solidFill>
                  <a:schemeClr val="bg1"/>
                </a:solidFill>
              </a:rPr>
              <a:t>A leader should take the appropriate role according to the needs of the person they are leading. Our job is to “connect” with people, so that we can take them on the journey.</a:t>
            </a:r>
            <a:endParaRPr lang="en-US" sz="1600" dirty="0">
              <a:solidFill>
                <a:schemeClr val="bg1"/>
              </a:solidFill>
            </a:endParaRPr>
          </a:p>
        </p:txBody>
      </p:sp>
      <p:pic>
        <p:nvPicPr>
          <p:cNvPr id="11674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19200" y="2974594"/>
            <a:ext cx="9704440" cy="3253693"/>
          </a:xfrm>
          <a:prstGeom prst="rect">
            <a:avLst/>
          </a:prstGeom>
          <a:noFill/>
          <a:ln w="9525">
            <a:noFill/>
            <a:miter lim="800000"/>
            <a:headEnd/>
            <a:tailEnd/>
          </a:ln>
        </p:spPr>
      </p:pic>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24</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Content Placeholder 8"/>
          <p:cNvSpPr>
            <a:spLocks noGrp="1"/>
          </p:cNvSpPr>
          <p:nvPr>
            <p:ph idx="1"/>
          </p:nvPr>
        </p:nvSpPr>
        <p:spPr>
          <a:xfrm>
            <a:off x="2228850" y="762000"/>
            <a:ext cx="7734300" cy="5638800"/>
          </a:xfrm>
        </p:spPr>
        <p:txBody>
          <a:bodyPr/>
          <a:lstStyle/>
          <a:p>
            <a:pPr marL="0" indent="0">
              <a:spcBef>
                <a:spcPts val="0"/>
              </a:spcBef>
              <a:buNone/>
            </a:pPr>
            <a:r>
              <a:rPr lang="ja-JP" altLang="en-US" sz="2800" b="1" dirty="0">
                <a:solidFill>
                  <a:schemeClr val="bg1"/>
                </a:solidFill>
                <a:latin typeface="+mn-ea"/>
              </a:rPr>
              <a:t>全てのリーダーが人間について知っておくべきこと</a:t>
            </a:r>
            <a:endParaRPr lang="en-US" altLang="ja-JP" sz="2800" b="1" dirty="0">
              <a:solidFill>
                <a:schemeClr val="bg1"/>
              </a:solidFill>
              <a:latin typeface="+mn-ea"/>
            </a:endParaRPr>
          </a:p>
          <a:p>
            <a:pPr marL="0" indent="0">
              <a:spcBef>
                <a:spcPts val="0"/>
              </a:spcBef>
              <a:buNone/>
            </a:pPr>
            <a:r>
              <a:rPr lang="en-US" sz="2000" dirty="0">
                <a:solidFill>
                  <a:schemeClr val="bg1"/>
                </a:solidFill>
              </a:rPr>
              <a:t>What Every Leader Should Know about People…</a:t>
            </a:r>
          </a:p>
          <a:p>
            <a:pPr marL="0" indent="0">
              <a:spcBef>
                <a:spcPts val="0"/>
              </a:spcBef>
              <a:buNone/>
            </a:pPr>
            <a:endParaRPr lang="en-US" sz="2000" b="1" dirty="0">
              <a:solidFill>
                <a:schemeClr val="bg1"/>
              </a:solidFill>
            </a:endParaRPr>
          </a:p>
          <a:p>
            <a:pPr marL="466725" indent="-466725" algn="ctr">
              <a:spcBef>
                <a:spcPts val="0"/>
              </a:spcBef>
              <a:spcAft>
                <a:spcPts val="1200"/>
              </a:spcAft>
              <a:buNone/>
            </a:pPr>
            <a:r>
              <a:rPr lang="en-US" altLang="ja-JP" b="1" dirty="0" smtClean="0">
                <a:solidFill>
                  <a:schemeClr val="bg1"/>
                </a:solidFill>
                <a:latin typeface="+mn-ea"/>
              </a:rPr>
              <a:t>1.	</a:t>
            </a:r>
            <a:r>
              <a:rPr lang="ja-JP" altLang="en-US" b="1" dirty="0" smtClean="0">
                <a:solidFill>
                  <a:schemeClr val="bg1"/>
                </a:solidFill>
                <a:latin typeface="+mn-ea"/>
              </a:rPr>
              <a:t>人は</a:t>
            </a:r>
            <a:r>
              <a:rPr lang="ja-JP" altLang="en-US" b="1" u="sng" dirty="0" smtClean="0">
                <a:solidFill>
                  <a:srgbClr val="FFFF00"/>
                </a:solidFill>
                <a:latin typeface="+mn-ea"/>
              </a:rPr>
              <a:t>不安定</a:t>
            </a:r>
            <a:r>
              <a:rPr lang="ja-JP" altLang="en-US" b="1" dirty="0" smtClean="0">
                <a:solidFill>
                  <a:schemeClr val="bg1"/>
                </a:solidFill>
                <a:latin typeface="+mn-ea"/>
              </a:rPr>
              <a:t>である。自信を与えましょう。</a:t>
            </a:r>
            <a:endParaRPr lang="en-US" altLang="ja-JP" b="1" dirty="0">
              <a:solidFill>
                <a:schemeClr val="bg1"/>
              </a:solidFill>
              <a:latin typeface="+mn-ea"/>
            </a:endParaRPr>
          </a:p>
          <a:p>
            <a:pPr marL="466725" indent="-466725" algn="ctr">
              <a:spcBef>
                <a:spcPts val="0"/>
              </a:spcBef>
              <a:buNone/>
            </a:pPr>
            <a:r>
              <a:rPr lang="en-US" sz="2000" dirty="0">
                <a:solidFill>
                  <a:schemeClr val="bg1"/>
                </a:solidFill>
              </a:rPr>
              <a:t>1.	PEOPLE ARE  </a:t>
            </a:r>
            <a:r>
              <a:rPr lang="en-US" sz="2000" u="sng" dirty="0">
                <a:solidFill>
                  <a:srgbClr val="FFC000"/>
                </a:solidFill>
              </a:rPr>
              <a:t>INSECURE</a:t>
            </a:r>
            <a:r>
              <a:rPr lang="en-US" sz="2000" dirty="0">
                <a:solidFill>
                  <a:schemeClr val="bg1"/>
                </a:solidFill>
              </a:rPr>
              <a:t>.  GIVE THEM CONFIDENCE.</a:t>
            </a:r>
          </a:p>
          <a:p>
            <a:pPr marL="0" indent="0">
              <a:spcBef>
                <a:spcPts val="0"/>
              </a:spcBef>
              <a:buNone/>
            </a:pPr>
            <a:endParaRPr lang="en-US" sz="2000" dirty="0">
              <a:solidFill>
                <a:schemeClr val="bg1"/>
              </a:solidFill>
            </a:endParaRPr>
          </a:p>
          <a:p>
            <a:pPr marL="0" indent="0">
              <a:spcBef>
                <a:spcPts val="0"/>
              </a:spcBef>
              <a:spcAft>
                <a:spcPts val="1200"/>
              </a:spcAft>
              <a:buNone/>
            </a:pPr>
            <a:r>
              <a:rPr lang="ja-JP" altLang="en-US" sz="2800" b="1" dirty="0">
                <a:solidFill>
                  <a:schemeClr val="bg1"/>
                </a:solidFill>
                <a:latin typeface="+mn-ea"/>
              </a:rPr>
              <a:t>基本原則：傷ついた人は人を傷つける。安定している人は人に安定感を与える。</a:t>
            </a:r>
            <a:endParaRPr lang="en-US" altLang="ja-JP" sz="2800" b="1" dirty="0">
              <a:solidFill>
                <a:schemeClr val="bg1"/>
              </a:solidFill>
              <a:latin typeface="+mn-ea"/>
            </a:endParaRPr>
          </a:p>
          <a:p>
            <a:pPr marL="0" indent="0">
              <a:spcBef>
                <a:spcPts val="0"/>
              </a:spcBef>
              <a:buNone/>
            </a:pPr>
            <a:r>
              <a:rPr lang="en-US" sz="2000" dirty="0">
                <a:solidFill>
                  <a:schemeClr val="bg1"/>
                </a:solidFill>
              </a:rPr>
              <a:t>*Key Principle: Hurting people hurt people. Secure people offer security to people.</a:t>
            </a: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25</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Content Placeholder 8"/>
          <p:cNvSpPr>
            <a:spLocks noGrp="1"/>
          </p:cNvSpPr>
          <p:nvPr>
            <p:ph idx="1"/>
          </p:nvPr>
        </p:nvSpPr>
        <p:spPr>
          <a:xfrm>
            <a:off x="2190750" y="762000"/>
            <a:ext cx="7810500" cy="5791200"/>
          </a:xfrm>
        </p:spPr>
        <p:txBody>
          <a:bodyPr/>
          <a:lstStyle/>
          <a:p>
            <a:pPr marL="0" indent="0">
              <a:spcBef>
                <a:spcPts val="0"/>
              </a:spcBef>
              <a:spcAft>
                <a:spcPts val="600"/>
              </a:spcAft>
            </a:pPr>
            <a:r>
              <a:rPr lang="ja-JP" altLang="en-US" sz="2400" dirty="0">
                <a:solidFill>
                  <a:schemeClr val="bg1"/>
                </a:solidFill>
              </a:rPr>
              <a:t> </a:t>
            </a:r>
            <a:r>
              <a:rPr lang="ja-JP" altLang="en-US" sz="2800" b="1" dirty="0">
                <a:solidFill>
                  <a:schemeClr val="bg1"/>
                </a:solidFill>
                <a:latin typeface="+mn-ea"/>
              </a:rPr>
              <a:t>ほとんどの人が人生のある分野で不安定である。</a:t>
            </a:r>
            <a:endParaRPr lang="en-US" altLang="ja-JP" sz="2800" b="1" dirty="0">
              <a:solidFill>
                <a:schemeClr val="bg1"/>
              </a:solidFill>
              <a:latin typeface="+mn-ea"/>
            </a:endParaRPr>
          </a:p>
          <a:p>
            <a:pPr marL="0" indent="0">
              <a:spcBef>
                <a:spcPts val="0"/>
              </a:spcBef>
            </a:pPr>
            <a:r>
              <a:rPr lang="en-US" sz="1800" dirty="0">
                <a:solidFill>
                  <a:schemeClr val="bg1"/>
                </a:solidFill>
              </a:rPr>
              <a:t> </a:t>
            </a:r>
            <a:r>
              <a:rPr lang="en-US" sz="2000" dirty="0">
                <a:solidFill>
                  <a:schemeClr val="bg1"/>
                </a:solidFill>
              </a:rPr>
              <a:t>Most people are insecure, in some area of their life.</a:t>
            </a:r>
          </a:p>
          <a:p>
            <a:pPr marL="0" indent="0">
              <a:spcBef>
                <a:spcPts val="0"/>
              </a:spcBef>
            </a:pPr>
            <a:endParaRPr lang="en-US" sz="1200" dirty="0">
              <a:solidFill>
                <a:schemeClr val="bg1"/>
              </a:solidFill>
            </a:endParaRPr>
          </a:p>
          <a:p>
            <a:pPr marL="0" indent="0">
              <a:spcBef>
                <a:spcPts val="0"/>
              </a:spcBef>
              <a:spcAft>
                <a:spcPts val="600"/>
              </a:spcAft>
            </a:pPr>
            <a:r>
              <a:rPr lang="ja-JP" altLang="en-US" sz="1800" b="1" dirty="0">
                <a:solidFill>
                  <a:schemeClr val="bg1"/>
                </a:solidFill>
              </a:rPr>
              <a:t> </a:t>
            </a:r>
            <a:r>
              <a:rPr lang="ja-JP" altLang="en-US" sz="2800" b="1" dirty="0">
                <a:solidFill>
                  <a:schemeClr val="bg1"/>
                </a:solidFill>
                <a:latin typeface="+mn-ea"/>
              </a:rPr>
              <a:t>不安定な人はたいてい安心感を求めている。</a:t>
            </a:r>
            <a:endParaRPr lang="en-US" altLang="ja-JP" sz="2800" b="1" dirty="0">
              <a:solidFill>
                <a:schemeClr val="bg1"/>
              </a:solidFill>
              <a:latin typeface="+mn-ea"/>
            </a:endParaRPr>
          </a:p>
          <a:p>
            <a:pPr marL="0" indent="0">
              <a:spcBef>
                <a:spcPts val="0"/>
              </a:spcBef>
            </a:pPr>
            <a:r>
              <a:rPr lang="en-US" sz="1800" dirty="0">
                <a:solidFill>
                  <a:schemeClr val="bg1"/>
                </a:solidFill>
              </a:rPr>
              <a:t> </a:t>
            </a:r>
            <a:r>
              <a:rPr lang="en-US" sz="2000" dirty="0">
                <a:solidFill>
                  <a:schemeClr val="bg1"/>
                </a:solidFill>
              </a:rPr>
              <a:t>Most insecure people are looking for security.</a:t>
            </a:r>
          </a:p>
          <a:p>
            <a:pPr marL="0" indent="0">
              <a:spcBef>
                <a:spcPts val="0"/>
              </a:spcBef>
            </a:pPr>
            <a:endParaRPr lang="en-US" sz="1200" dirty="0">
              <a:solidFill>
                <a:schemeClr val="bg1"/>
              </a:solidFill>
            </a:endParaRPr>
          </a:p>
          <a:p>
            <a:pPr marL="177800" indent="-177800">
              <a:spcBef>
                <a:spcPts val="0"/>
              </a:spcBef>
              <a:spcAft>
                <a:spcPts val="600"/>
              </a:spcAft>
            </a:pPr>
            <a:r>
              <a:rPr lang="ja-JP" altLang="en-US" sz="2800" b="1" dirty="0">
                <a:solidFill>
                  <a:schemeClr val="bg1"/>
                </a:solidFill>
                <a:latin typeface="+mn-ea"/>
              </a:rPr>
              <a:t>安全な環境は安定感と自信のある人によってのみ与えられる。</a:t>
            </a:r>
            <a:endParaRPr lang="en-US" altLang="ja-JP" sz="2800" b="1" dirty="0">
              <a:solidFill>
                <a:schemeClr val="bg1"/>
              </a:solidFill>
              <a:latin typeface="+mn-ea"/>
            </a:endParaRPr>
          </a:p>
          <a:p>
            <a:pPr marL="177800" indent="-177800">
              <a:spcBef>
                <a:spcPts val="0"/>
              </a:spcBef>
            </a:pPr>
            <a:r>
              <a:rPr lang="en-US" sz="2000" dirty="0">
                <a:solidFill>
                  <a:schemeClr val="bg1"/>
                </a:solidFill>
              </a:rPr>
              <a:t>A secure environment is provided only by secure and confident people.</a:t>
            </a:r>
          </a:p>
          <a:p>
            <a:pPr marL="0" indent="0">
              <a:spcBef>
                <a:spcPts val="0"/>
              </a:spcBef>
              <a:buNone/>
            </a:pPr>
            <a:endParaRPr lang="en-US" sz="1200" i="1" dirty="0">
              <a:solidFill>
                <a:srgbClr val="FFFF99"/>
              </a:solidFill>
            </a:endParaRPr>
          </a:p>
          <a:p>
            <a:pPr marL="0" indent="0">
              <a:spcBef>
                <a:spcPts val="0"/>
              </a:spcBef>
              <a:spcAft>
                <a:spcPts val="600"/>
              </a:spcAft>
              <a:buNone/>
            </a:pPr>
            <a:r>
              <a:rPr lang="ja-JP" altLang="en-US" sz="2400" b="1" dirty="0">
                <a:solidFill>
                  <a:srgbClr val="FFFF99"/>
                </a:solidFill>
                <a:latin typeface="+mn-ea"/>
              </a:rPr>
              <a:t>また、互いに勧め合って、愛と善行を促すように注意し合おうではありませんか。（へブル人への手紙</a:t>
            </a:r>
            <a:r>
              <a:rPr lang="en-US" altLang="ja-JP" sz="2400" b="1" dirty="0">
                <a:solidFill>
                  <a:srgbClr val="FFFF99"/>
                </a:solidFill>
                <a:latin typeface="+mn-ea"/>
              </a:rPr>
              <a:t>10</a:t>
            </a:r>
            <a:r>
              <a:rPr lang="ja-JP" altLang="en-US" sz="2400" b="1" dirty="0">
                <a:solidFill>
                  <a:srgbClr val="FFFF99"/>
                </a:solidFill>
                <a:latin typeface="+mn-ea"/>
              </a:rPr>
              <a:t>章</a:t>
            </a:r>
            <a:r>
              <a:rPr lang="en-US" altLang="ja-JP" sz="2400" b="1" dirty="0">
                <a:solidFill>
                  <a:srgbClr val="FFFF99"/>
                </a:solidFill>
                <a:latin typeface="+mn-ea"/>
              </a:rPr>
              <a:t>24</a:t>
            </a:r>
            <a:r>
              <a:rPr lang="ja-JP" altLang="en-US" sz="2400" b="1" dirty="0">
                <a:solidFill>
                  <a:srgbClr val="FFFF99"/>
                </a:solidFill>
                <a:latin typeface="+mn-ea"/>
              </a:rPr>
              <a:t>節）</a:t>
            </a:r>
            <a:endParaRPr lang="en-US" altLang="ja-JP" sz="2400" b="1" dirty="0">
              <a:solidFill>
                <a:srgbClr val="FFFF99"/>
              </a:solidFill>
              <a:latin typeface="+mn-ea"/>
            </a:endParaRPr>
          </a:p>
          <a:p>
            <a:pPr marL="0" indent="0">
              <a:spcBef>
                <a:spcPts val="0"/>
              </a:spcBef>
              <a:buNone/>
            </a:pPr>
            <a:r>
              <a:rPr lang="en-US" sz="2000" dirty="0">
                <a:solidFill>
                  <a:srgbClr val="FFFF99"/>
                </a:solidFill>
              </a:rPr>
              <a:t>“Think of ways to encourage one another, do outbursts of love and good deeds.” (Hebrews 10:24)</a:t>
            </a:r>
            <a:endParaRPr lang="en-US" sz="1600" dirty="0">
              <a:solidFill>
                <a:srgbClr val="FFFF99"/>
              </a:solidFill>
            </a:endParaRP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26</a:t>
            </a:fld>
            <a:endParaRPr lang="en-US" dirty="0">
              <a:solidFill>
                <a:srgbClr val="000000"/>
              </a:solidFill>
            </a:endParaRPr>
          </a:p>
        </p:txBody>
      </p:sp>
    </p:spTree>
    <p:extLst>
      <p:ext uri="{BB962C8B-B14F-4D97-AF65-F5344CB8AC3E}">
        <p14:creationId xmlns:p14="http://schemas.microsoft.com/office/powerpoint/2010/main" val="29619424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Content Placeholder 8"/>
          <p:cNvSpPr>
            <a:spLocks noGrp="1"/>
          </p:cNvSpPr>
          <p:nvPr>
            <p:ph idx="1"/>
          </p:nvPr>
        </p:nvSpPr>
        <p:spPr>
          <a:xfrm>
            <a:off x="2247900" y="762000"/>
            <a:ext cx="7696200" cy="5715000"/>
          </a:xfrm>
        </p:spPr>
        <p:txBody>
          <a:bodyPr/>
          <a:lstStyle/>
          <a:p>
            <a:pPr marL="0" indent="0">
              <a:spcBef>
                <a:spcPts val="0"/>
              </a:spcBef>
              <a:buNone/>
            </a:pPr>
            <a:r>
              <a:rPr lang="ja-JP" altLang="en-US" sz="2800" b="1" dirty="0">
                <a:solidFill>
                  <a:schemeClr val="bg1"/>
                </a:solidFill>
                <a:latin typeface="+mn-ea"/>
              </a:rPr>
              <a:t>全てのリーダーが人間について知っておくべきこと</a:t>
            </a:r>
            <a:endParaRPr lang="en-US" altLang="ja-JP" sz="2800" b="1" dirty="0">
              <a:solidFill>
                <a:schemeClr val="bg1"/>
              </a:solidFill>
              <a:latin typeface="+mn-ea"/>
            </a:endParaRPr>
          </a:p>
          <a:p>
            <a:pPr marL="0" indent="0">
              <a:spcBef>
                <a:spcPts val="0"/>
              </a:spcBef>
              <a:buNone/>
              <a:defRPr/>
            </a:pPr>
            <a:r>
              <a:rPr lang="en-US" sz="2000" dirty="0">
                <a:solidFill>
                  <a:schemeClr val="bg1"/>
                </a:solidFill>
              </a:rPr>
              <a:t>What Every Leader Should Know about People…</a:t>
            </a:r>
          </a:p>
          <a:p>
            <a:pPr marL="0" indent="0">
              <a:spcBef>
                <a:spcPts val="0"/>
              </a:spcBef>
              <a:buNone/>
              <a:defRPr/>
            </a:pPr>
            <a:endParaRPr lang="en-US" sz="2000" b="1" dirty="0">
              <a:solidFill>
                <a:schemeClr val="bg1"/>
              </a:solidFill>
            </a:endParaRPr>
          </a:p>
          <a:p>
            <a:pPr marL="466725" indent="-466725" algn="ctr">
              <a:spcBef>
                <a:spcPts val="0"/>
              </a:spcBef>
              <a:spcAft>
                <a:spcPts val="600"/>
              </a:spcAft>
              <a:buNone/>
              <a:defRPr/>
            </a:pPr>
            <a:r>
              <a:rPr lang="en-US" altLang="ja-JP" b="1" dirty="0" smtClean="0">
                <a:solidFill>
                  <a:schemeClr val="bg1"/>
                </a:solidFill>
                <a:latin typeface="+mn-ea"/>
              </a:rPr>
              <a:t>2.	</a:t>
            </a:r>
            <a:r>
              <a:rPr lang="ja-JP" altLang="en-US" b="1" dirty="0" smtClean="0">
                <a:solidFill>
                  <a:schemeClr val="bg1"/>
                </a:solidFill>
                <a:latin typeface="+mn-ea"/>
              </a:rPr>
              <a:t>人は </a:t>
            </a:r>
            <a:r>
              <a:rPr lang="ja-JP" altLang="en-US" b="1" u="sng" dirty="0" smtClean="0">
                <a:solidFill>
                  <a:srgbClr val="FFFF00"/>
                </a:solidFill>
                <a:latin typeface="+mn-ea"/>
              </a:rPr>
              <a:t>特別</a:t>
            </a:r>
            <a:r>
              <a:rPr lang="ja-JP" altLang="en-US" b="1" dirty="0" smtClean="0">
                <a:solidFill>
                  <a:srgbClr val="FFFF00"/>
                </a:solidFill>
                <a:latin typeface="+mn-ea"/>
              </a:rPr>
              <a:t> </a:t>
            </a:r>
            <a:r>
              <a:rPr lang="ja-JP" altLang="en-US" b="1" dirty="0" smtClean="0">
                <a:solidFill>
                  <a:schemeClr val="bg1"/>
                </a:solidFill>
                <a:latin typeface="+mn-ea"/>
              </a:rPr>
              <a:t>だと感じたい。褒めましょう</a:t>
            </a:r>
            <a:r>
              <a:rPr lang="ja-JP" altLang="en-US" b="1" dirty="0">
                <a:solidFill>
                  <a:schemeClr val="bg1"/>
                </a:solidFill>
                <a:latin typeface="+mn-ea"/>
              </a:rPr>
              <a:t>。</a:t>
            </a:r>
            <a:endParaRPr lang="en-US" altLang="ja-JP" b="1" dirty="0">
              <a:solidFill>
                <a:schemeClr val="bg1"/>
              </a:solidFill>
              <a:latin typeface="+mn-ea"/>
            </a:endParaRPr>
          </a:p>
          <a:p>
            <a:pPr marL="466725" indent="-466725" algn="ctr">
              <a:spcBef>
                <a:spcPts val="0"/>
              </a:spcBef>
              <a:buNone/>
              <a:defRPr/>
            </a:pPr>
            <a:r>
              <a:rPr lang="en-US" sz="2000" dirty="0">
                <a:solidFill>
                  <a:schemeClr val="bg1"/>
                </a:solidFill>
              </a:rPr>
              <a:t>2.	PEOPLE LIKE TO FEEL</a:t>
            </a:r>
            <a:r>
              <a:rPr lang="ja-JP" altLang="en-US" sz="2000" dirty="0">
                <a:solidFill>
                  <a:schemeClr val="bg1"/>
                </a:solidFill>
              </a:rPr>
              <a:t> </a:t>
            </a:r>
            <a:r>
              <a:rPr lang="en-US" altLang="ja-JP" sz="2000" u="sng" dirty="0">
                <a:solidFill>
                  <a:srgbClr val="FFC000"/>
                </a:solidFill>
              </a:rPr>
              <a:t>SPECIAL</a:t>
            </a:r>
            <a:r>
              <a:rPr lang="en-US" sz="2000" dirty="0">
                <a:solidFill>
                  <a:schemeClr val="bg1"/>
                </a:solidFill>
              </a:rPr>
              <a:t>.  HONOR THEM.</a:t>
            </a:r>
          </a:p>
          <a:p>
            <a:pPr marL="0" indent="0">
              <a:spcBef>
                <a:spcPts val="0"/>
              </a:spcBef>
              <a:buNone/>
              <a:defRPr/>
            </a:pPr>
            <a:endParaRPr lang="en-US" sz="2000" b="1" dirty="0">
              <a:solidFill>
                <a:schemeClr val="bg1"/>
              </a:solidFill>
            </a:endParaRPr>
          </a:p>
          <a:p>
            <a:pPr marL="0" indent="0">
              <a:spcBef>
                <a:spcPts val="0"/>
              </a:spcBef>
              <a:spcAft>
                <a:spcPts val="1200"/>
              </a:spcAft>
              <a:buNone/>
              <a:defRPr/>
            </a:pPr>
            <a:r>
              <a:rPr lang="ja-JP" altLang="en-US" sz="2800" b="1" dirty="0">
                <a:solidFill>
                  <a:schemeClr val="bg1"/>
                </a:solidFill>
                <a:latin typeface="+mn-ea"/>
              </a:rPr>
              <a:t>基本原則：自分に向き合うときは頭を使う。人に向き合うときは心を使う。</a:t>
            </a:r>
            <a:endParaRPr lang="en-US" altLang="ja-JP" sz="2800" b="1" dirty="0">
              <a:solidFill>
                <a:schemeClr val="bg1"/>
              </a:solidFill>
              <a:latin typeface="+mn-ea"/>
            </a:endParaRPr>
          </a:p>
          <a:p>
            <a:pPr marL="0" indent="0">
              <a:spcBef>
                <a:spcPts val="0"/>
              </a:spcBef>
              <a:buNone/>
              <a:defRPr/>
            </a:pPr>
            <a:r>
              <a:rPr lang="en-US" sz="2000" dirty="0">
                <a:solidFill>
                  <a:schemeClr val="bg1"/>
                </a:solidFill>
              </a:rPr>
              <a:t>*Key Principle: To deal with yourself, use your head. To deal with others, use your heart.</a:t>
            </a: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27</a:t>
            </a:fld>
            <a:endParaRPr lang="en-US" dirty="0">
              <a:solidFill>
                <a:srgbClr val="000000"/>
              </a:solidFill>
            </a:endParaRPr>
          </a:p>
        </p:txBody>
      </p:sp>
    </p:spTree>
    <p:extLst>
      <p:ext uri="{BB962C8B-B14F-4D97-AF65-F5344CB8AC3E}">
        <p14:creationId xmlns:p14="http://schemas.microsoft.com/office/powerpoint/2010/main" val="2743030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Content Placeholder 8"/>
          <p:cNvSpPr>
            <a:spLocks noGrp="1"/>
          </p:cNvSpPr>
          <p:nvPr>
            <p:ph idx="1"/>
          </p:nvPr>
        </p:nvSpPr>
        <p:spPr>
          <a:xfrm>
            <a:off x="1828800" y="457200"/>
            <a:ext cx="8534400" cy="6210300"/>
          </a:xfrm>
        </p:spPr>
        <p:txBody>
          <a:bodyPr/>
          <a:lstStyle/>
          <a:p>
            <a:pPr>
              <a:spcBef>
                <a:spcPts val="0"/>
              </a:spcBef>
              <a:defRPr/>
            </a:pPr>
            <a:r>
              <a:rPr lang="ja-JP" altLang="en-US" b="1" dirty="0" smtClean="0">
                <a:solidFill>
                  <a:schemeClr val="bg1"/>
                </a:solidFill>
                <a:latin typeface="+mn-ea"/>
              </a:rPr>
              <a:t>あなたが言葉で</a:t>
            </a:r>
            <a:r>
              <a:rPr lang="ja-JP" altLang="en-US" b="1" dirty="0">
                <a:solidFill>
                  <a:schemeClr val="bg1"/>
                </a:solidFill>
                <a:latin typeface="+mn-ea"/>
              </a:rPr>
              <a:t>人</a:t>
            </a:r>
            <a:r>
              <a:rPr lang="ja-JP" altLang="en-US" b="1" dirty="0" smtClean="0">
                <a:solidFill>
                  <a:schemeClr val="bg1"/>
                </a:solidFill>
                <a:latin typeface="+mn-ea"/>
              </a:rPr>
              <a:t>を</a:t>
            </a:r>
            <a:r>
              <a:rPr lang="ja-JP" altLang="en-US" b="1" dirty="0">
                <a:solidFill>
                  <a:schemeClr val="bg1"/>
                </a:solidFill>
                <a:latin typeface="+mn-ea"/>
              </a:rPr>
              <a:t>認めて</a:t>
            </a:r>
            <a:r>
              <a:rPr lang="ja-JP" altLang="en-US" b="1" dirty="0" smtClean="0">
                <a:solidFill>
                  <a:schemeClr val="bg1"/>
                </a:solidFill>
                <a:latin typeface="+mn-ea"/>
              </a:rPr>
              <a:t>褒めるとき</a:t>
            </a:r>
            <a:r>
              <a:rPr lang="ja-JP" altLang="en-US" b="1" dirty="0">
                <a:solidFill>
                  <a:schemeClr val="bg1"/>
                </a:solidFill>
                <a:latin typeface="+mn-ea"/>
              </a:rPr>
              <a:t>、</a:t>
            </a:r>
            <a:endParaRPr lang="en-US" altLang="ja-JP" b="1" dirty="0">
              <a:solidFill>
                <a:schemeClr val="bg1"/>
              </a:solidFill>
              <a:latin typeface="+mn-ea"/>
            </a:endParaRPr>
          </a:p>
          <a:p>
            <a:pPr>
              <a:spcBef>
                <a:spcPts val="0"/>
              </a:spcBef>
              <a:defRPr/>
            </a:pPr>
            <a:r>
              <a:rPr lang="en-US" sz="2000" b="1" dirty="0">
                <a:solidFill>
                  <a:schemeClr val="bg1"/>
                </a:solidFill>
              </a:rPr>
              <a:t>When You Affirm and Honor Someone with Your Words…</a:t>
            </a:r>
          </a:p>
          <a:p>
            <a:pPr>
              <a:spcBef>
                <a:spcPts val="0"/>
              </a:spcBef>
              <a:defRPr/>
            </a:pPr>
            <a:endParaRPr lang="en-US" sz="1200" i="1" dirty="0">
              <a:solidFill>
                <a:schemeClr val="bg1"/>
              </a:solidFill>
            </a:endParaRPr>
          </a:p>
          <a:p>
            <a:pPr lvl="1">
              <a:spcBef>
                <a:spcPts val="0"/>
              </a:spcBef>
              <a:defRPr/>
            </a:pPr>
            <a:r>
              <a:rPr lang="ja-JP" altLang="en-US" b="1" dirty="0" smtClean="0">
                <a:solidFill>
                  <a:schemeClr val="bg1"/>
                </a:solidFill>
                <a:latin typeface="+mn-ea"/>
                <a:cs typeface="+mn-cs"/>
              </a:rPr>
              <a:t>誠実であるために正直</a:t>
            </a:r>
            <a:r>
              <a:rPr lang="ja-JP" altLang="en-US" b="1" dirty="0">
                <a:solidFill>
                  <a:schemeClr val="bg1"/>
                </a:solidFill>
                <a:latin typeface="+mn-ea"/>
                <a:cs typeface="+mn-cs"/>
              </a:rPr>
              <a:t>に話しなさい。</a:t>
            </a:r>
            <a:endParaRPr lang="en-US" altLang="ja-JP" b="1" dirty="0">
              <a:solidFill>
                <a:schemeClr val="bg1"/>
              </a:solidFill>
              <a:latin typeface="+mn-ea"/>
              <a:cs typeface="+mn-cs"/>
            </a:endParaRPr>
          </a:p>
          <a:p>
            <a:pPr marL="752475" lvl="1" indent="-295275">
              <a:spcBef>
                <a:spcPts val="0"/>
              </a:spcBef>
              <a:buNone/>
              <a:defRPr/>
            </a:pPr>
            <a:r>
              <a:rPr lang="en-US" sz="1600" dirty="0" smtClean="0">
                <a:solidFill>
                  <a:schemeClr val="bg1"/>
                </a:solidFill>
                <a:cs typeface="+mn-cs"/>
              </a:rPr>
              <a:t>a.	Make </a:t>
            </a:r>
            <a:r>
              <a:rPr lang="en-US" sz="1600" dirty="0">
                <a:solidFill>
                  <a:schemeClr val="bg1"/>
                </a:solidFill>
                <a:cs typeface="+mn-cs"/>
              </a:rPr>
              <a:t>them </a:t>
            </a:r>
            <a:r>
              <a:rPr lang="en-US" sz="1600" i="1" dirty="0">
                <a:solidFill>
                  <a:schemeClr val="bg1"/>
                </a:solidFill>
                <a:cs typeface="+mn-cs"/>
              </a:rPr>
              <a:t>sincere. Be genuine about what you say.</a:t>
            </a:r>
          </a:p>
          <a:p>
            <a:pPr lvl="1">
              <a:spcBef>
                <a:spcPts val="0"/>
              </a:spcBef>
              <a:defRPr/>
            </a:pPr>
            <a:endParaRPr lang="en-US" sz="1200" i="1" dirty="0">
              <a:solidFill>
                <a:schemeClr val="bg1"/>
              </a:solidFill>
              <a:cs typeface="+mn-cs"/>
            </a:endParaRPr>
          </a:p>
          <a:p>
            <a:pPr lvl="1">
              <a:spcBef>
                <a:spcPts val="0"/>
              </a:spcBef>
              <a:defRPr/>
            </a:pPr>
            <a:r>
              <a:rPr lang="ja-JP" altLang="en-US" b="1" dirty="0">
                <a:solidFill>
                  <a:schemeClr val="bg1"/>
                </a:solidFill>
                <a:latin typeface="+mn-ea"/>
                <a:cs typeface="+mn-cs"/>
              </a:rPr>
              <a:t>明確</a:t>
            </a:r>
            <a:r>
              <a:rPr lang="ja-JP" altLang="en-US" b="1" dirty="0" smtClean="0">
                <a:solidFill>
                  <a:schemeClr val="bg1"/>
                </a:solidFill>
                <a:latin typeface="+mn-ea"/>
                <a:cs typeface="+mn-cs"/>
              </a:rPr>
              <a:t>に</a:t>
            </a:r>
            <a:r>
              <a:rPr lang="ja-JP" altLang="en-US" b="1" dirty="0">
                <a:solidFill>
                  <a:schemeClr val="bg1"/>
                </a:solidFill>
                <a:latin typeface="+mn-ea"/>
                <a:cs typeface="+mn-cs"/>
              </a:rPr>
              <a:t>する</a:t>
            </a:r>
            <a:r>
              <a:rPr lang="ja-JP" altLang="en-US" b="1" dirty="0" smtClean="0">
                <a:solidFill>
                  <a:schemeClr val="bg1"/>
                </a:solidFill>
                <a:latin typeface="+mn-ea"/>
                <a:cs typeface="+mn-cs"/>
              </a:rPr>
              <a:t>ため</a:t>
            </a:r>
            <a:r>
              <a:rPr lang="ja-JP" altLang="en-US" b="1" dirty="0">
                <a:solidFill>
                  <a:schemeClr val="bg1"/>
                </a:solidFill>
                <a:latin typeface="+mn-ea"/>
                <a:cs typeface="+mn-cs"/>
              </a:rPr>
              <a:t>に</a:t>
            </a:r>
            <a:r>
              <a:rPr lang="ja-JP" altLang="en-US" b="1" dirty="0" smtClean="0">
                <a:solidFill>
                  <a:schemeClr val="bg1"/>
                </a:solidFill>
                <a:latin typeface="+mn-ea"/>
                <a:cs typeface="+mn-cs"/>
              </a:rPr>
              <a:t>具体的に</a:t>
            </a:r>
            <a:r>
              <a:rPr lang="ja-JP" altLang="en-US" b="1" dirty="0">
                <a:solidFill>
                  <a:schemeClr val="bg1"/>
                </a:solidFill>
                <a:latin typeface="+mn-ea"/>
                <a:cs typeface="+mn-cs"/>
              </a:rPr>
              <a:t>話しなさい。</a:t>
            </a:r>
            <a:endParaRPr lang="en-US" altLang="ja-JP" b="1" dirty="0">
              <a:solidFill>
                <a:schemeClr val="bg1"/>
              </a:solidFill>
              <a:latin typeface="+mn-ea"/>
              <a:cs typeface="+mn-cs"/>
            </a:endParaRPr>
          </a:p>
          <a:p>
            <a:pPr marL="752475" lvl="1" indent="-295275">
              <a:spcBef>
                <a:spcPts val="0"/>
              </a:spcBef>
              <a:buNone/>
              <a:defRPr/>
            </a:pPr>
            <a:r>
              <a:rPr lang="en-US" sz="1600" dirty="0" smtClean="0">
                <a:solidFill>
                  <a:schemeClr val="bg1"/>
                </a:solidFill>
                <a:cs typeface="+mn-cs"/>
              </a:rPr>
              <a:t>b.	Make </a:t>
            </a:r>
            <a:r>
              <a:rPr lang="en-US" sz="1600" dirty="0">
                <a:solidFill>
                  <a:schemeClr val="bg1"/>
                </a:solidFill>
                <a:cs typeface="+mn-cs"/>
              </a:rPr>
              <a:t>them </a:t>
            </a:r>
            <a:r>
              <a:rPr lang="en-US" sz="1600" i="1" dirty="0">
                <a:solidFill>
                  <a:schemeClr val="bg1"/>
                </a:solidFill>
                <a:cs typeface="+mn-cs"/>
              </a:rPr>
              <a:t>specific. Be pointed and specific about what you say.</a:t>
            </a:r>
          </a:p>
          <a:p>
            <a:pPr lvl="1">
              <a:spcBef>
                <a:spcPts val="0"/>
              </a:spcBef>
              <a:defRPr/>
            </a:pPr>
            <a:endParaRPr lang="en-US" sz="1200" i="1" dirty="0">
              <a:solidFill>
                <a:schemeClr val="bg1"/>
              </a:solidFill>
              <a:cs typeface="+mn-cs"/>
            </a:endParaRPr>
          </a:p>
          <a:p>
            <a:pPr lvl="1">
              <a:spcBef>
                <a:spcPts val="0"/>
              </a:spcBef>
              <a:defRPr/>
            </a:pPr>
            <a:r>
              <a:rPr lang="ja-JP" altLang="en-US" b="1" dirty="0" smtClean="0">
                <a:solidFill>
                  <a:schemeClr val="bg1"/>
                </a:solidFill>
                <a:latin typeface="+mn-ea"/>
                <a:cs typeface="+mn-cs"/>
              </a:rPr>
              <a:t>みな</a:t>
            </a:r>
            <a:r>
              <a:rPr lang="ja-JP" altLang="en-US" b="1" dirty="0">
                <a:solidFill>
                  <a:schemeClr val="bg1"/>
                </a:solidFill>
                <a:latin typeface="+mn-ea"/>
                <a:cs typeface="+mn-cs"/>
              </a:rPr>
              <a:t>に</a:t>
            </a:r>
            <a:r>
              <a:rPr lang="ja-JP" altLang="en-US" b="1" dirty="0" smtClean="0">
                <a:solidFill>
                  <a:schemeClr val="bg1"/>
                </a:solidFill>
                <a:latin typeface="+mn-ea"/>
                <a:cs typeface="+mn-cs"/>
              </a:rPr>
              <a:t>聞こえるように公の場所でしなさい。</a:t>
            </a:r>
            <a:endParaRPr lang="en-US" altLang="ja-JP" b="1" dirty="0">
              <a:solidFill>
                <a:schemeClr val="bg1"/>
              </a:solidFill>
              <a:latin typeface="+mn-ea"/>
              <a:cs typeface="+mn-cs"/>
            </a:endParaRPr>
          </a:p>
          <a:p>
            <a:pPr marL="752475" lvl="1" indent="-295275">
              <a:spcBef>
                <a:spcPts val="0"/>
              </a:spcBef>
              <a:buNone/>
              <a:defRPr/>
            </a:pPr>
            <a:r>
              <a:rPr lang="en-US" sz="1600" dirty="0" smtClean="0">
                <a:solidFill>
                  <a:schemeClr val="bg1"/>
                </a:solidFill>
                <a:cs typeface="+mn-cs"/>
              </a:rPr>
              <a:t>c.	Make </a:t>
            </a:r>
            <a:r>
              <a:rPr lang="en-US" sz="1600" dirty="0">
                <a:solidFill>
                  <a:schemeClr val="bg1"/>
                </a:solidFill>
                <a:cs typeface="+mn-cs"/>
              </a:rPr>
              <a:t>them </a:t>
            </a:r>
            <a:r>
              <a:rPr lang="en-US" sz="1600" i="1" dirty="0">
                <a:solidFill>
                  <a:schemeClr val="bg1"/>
                </a:solidFill>
                <a:cs typeface="+mn-cs"/>
              </a:rPr>
              <a:t>public. Share the honoring word in front of others.</a:t>
            </a:r>
          </a:p>
          <a:p>
            <a:pPr lvl="1">
              <a:spcBef>
                <a:spcPts val="0"/>
              </a:spcBef>
              <a:defRPr/>
            </a:pPr>
            <a:endParaRPr lang="en-US" sz="1200" b="1" i="1" dirty="0">
              <a:solidFill>
                <a:schemeClr val="bg1"/>
              </a:solidFill>
              <a:cs typeface="+mn-cs"/>
            </a:endParaRPr>
          </a:p>
          <a:p>
            <a:pPr lvl="1">
              <a:spcBef>
                <a:spcPts val="0"/>
              </a:spcBef>
              <a:defRPr/>
            </a:pPr>
            <a:r>
              <a:rPr lang="ja-JP" altLang="en-US" b="1" dirty="0" smtClean="0">
                <a:solidFill>
                  <a:schemeClr val="bg1"/>
                </a:solidFill>
                <a:latin typeface="+mn-ea"/>
                <a:cs typeface="+mn-cs"/>
              </a:rPr>
              <a:t>一般的な感謝ではなく個人的</a:t>
            </a:r>
            <a:r>
              <a:rPr lang="ja-JP" altLang="en-US" b="1" dirty="0">
                <a:solidFill>
                  <a:schemeClr val="bg1"/>
                </a:solidFill>
                <a:latin typeface="+mn-ea"/>
                <a:cs typeface="+mn-cs"/>
              </a:rPr>
              <a:t>に話しなさい。</a:t>
            </a:r>
            <a:endParaRPr lang="en-US" altLang="ja-JP" b="1" dirty="0">
              <a:solidFill>
                <a:schemeClr val="bg1"/>
              </a:solidFill>
              <a:latin typeface="+mn-ea"/>
              <a:cs typeface="+mn-cs"/>
            </a:endParaRPr>
          </a:p>
          <a:p>
            <a:pPr marL="752475" lvl="1" indent="-295275">
              <a:spcBef>
                <a:spcPts val="0"/>
              </a:spcBef>
              <a:buNone/>
              <a:defRPr/>
            </a:pPr>
            <a:r>
              <a:rPr lang="en-US" sz="1600" dirty="0" smtClean="0">
                <a:solidFill>
                  <a:schemeClr val="bg1"/>
                </a:solidFill>
                <a:cs typeface="+mn-cs"/>
              </a:rPr>
              <a:t>d.	Make </a:t>
            </a:r>
            <a:r>
              <a:rPr lang="en-US" sz="1600" dirty="0">
                <a:solidFill>
                  <a:schemeClr val="bg1"/>
                </a:solidFill>
                <a:cs typeface="+mn-cs"/>
              </a:rPr>
              <a:t>them </a:t>
            </a:r>
            <a:r>
              <a:rPr lang="en-US" sz="1600" i="1" dirty="0">
                <a:solidFill>
                  <a:schemeClr val="bg1"/>
                </a:solidFill>
                <a:cs typeface="+mn-cs"/>
              </a:rPr>
              <a:t>personal. Get beyond general gratitude; speak personally to them.</a:t>
            </a:r>
          </a:p>
          <a:p>
            <a:pPr lvl="1">
              <a:spcBef>
                <a:spcPts val="0"/>
              </a:spcBef>
              <a:defRPr/>
            </a:pPr>
            <a:endParaRPr lang="en-US" sz="1200" b="1" i="1" dirty="0">
              <a:solidFill>
                <a:schemeClr val="bg1"/>
              </a:solidFill>
              <a:cs typeface="+mn-cs"/>
            </a:endParaRPr>
          </a:p>
          <a:p>
            <a:pPr marL="0" indent="0">
              <a:spcBef>
                <a:spcPts val="0"/>
              </a:spcBef>
              <a:spcAft>
                <a:spcPts val="600"/>
              </a:spcAft>
              <a:buNone/>
              <a:defRPr/>
            </a:pPr>
            <a:r>
              <a:rPr lang="ja-JP" altLang="en-US" sz="2400" b="1" dirty="0">
                <a:solidFill>
                  <a:srgbClr val="FFFF99"/>
                </a:solidFill>
                <a:latin typeface="+mn-ea"/>
              </a:rPr>
              <a:t>兄弟愛をもって互いに愛し合い、互いに相手をすぐれた者として尊敬し合いなさい。（ローマ人への手紙</a:t>
            </a:r>
            <a:r>
              <a:rPr lang="en-US" altLang="ja-JP" sz="2400" b="1" dirty="0">
                <a:solidFill>
                  <a:srgbClr val="FFFF99"/>
                </a:solidFill>
                <a:latin typeface="+mn-ea"/>
              </a:rPr>
              <a:t>12</a:t>
            </a:r>
            <a:r>
              <a:rPr lang="ja-JP" altLang="en-US" sz="2400" b="1" dirty="0">
                <a:solidFill>
                  <a:srgbClr val="FFFF99"/>
                </a:solidFill>
                <a:latin typeface="+mn-ea"/>
              </a:rPr>
              <a:t>章</a:t>
            </a:r>
            <a:r>
              <a:rPr lang="en-US" altLang="ja-JP" sz="2400" b="1" dirty="0">
                <a:solidFill>
                  <a:srgbClr val="FFFF99"/>
                </a:solidFill>
                <a:latin typeface="+mn-ea"/>
              </a:rPr>
              <a:t>10</a:t>
            </a:r>
            <a:r>
              <a:rPr lang="ja-JP" altLang="en-US" sz="2400" b="1" dirty="0">
                <a:solidFill>
                  <a:srgbClr val="FFFF99"/>
                </a:solidFill>
                <a:latin typeface="+mn-ea"/>
              </a:rPr>
              <a:t>節）</a:t>
            </a:r>
            <a:endParaRPr lang="en-US" altLang="ja-JP" sz="2400" b="1" dirty="0">
              <a:solidFill>
                <a:srgbClr val="FFFF99"/>
              </a:solidFill>
              <a:latin typeface="+mn-ea"/>
            </a:endParaRPr>
          </a:p>
          <a:p>
            <a:pPr marL="0" indent="0">
              <a:spcBef>
                <a:spcPts val="0"/>
              </a:spcBef>
              <a:buNone/>
              <a:defRPr/>
            </a:pPr>
            <a:r>
              <a:rPr lang="en-US" sz="2000" dirty="0">
                <a:solidFill>
                  <a:srgbClr val="FFFF99"/>
                </a:solidFill>
              </a:rPr>
              <a:t>“Be kindly affectionate to one another with brotherly love, in honor giving preference to one another.” (Romans 12:10)</a:t>
            </a:r>
            <a:endParaRPr lang="en-US" sz="1600" dirty="0">
              <a:solidFill>
                <a:srgbClr val="FFFF99"/>
              </a:solidFill>
            </a:endParaRP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28</a:t>
            </a:fld>
            <a:endParaRPr lang="en-US" dirty="0">
              <a:solidFill>
                <a:srgbClr val="000000"/>
              </a:solidFill>
            </a:endParaRPr>
          </a:p>
        </p:txBody>
      </p:sp>
    </p:spTree>
    <p:extLst>
      <p:ext uri="{BB962C8B-B14F-4D97-AF65-F5344CB8AC3E}">
        <p14:creationId xmlns:p14="http://schemas.microsoft.com/office/powerpoint/2010/main" val="3429955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Content Placeholder 8"/>
          <p:cNvSpPr>
            <a:spLocks noGrp="1"/>
          </p:cNvSpPr>
          <p:nvPr>
            <p:ph idx="1"/>
          </p:nvPr>
        </p:nvSpPr>
        <p:spPr>
          <a:xfrm>
            <a:off x="2171700" y="762000"/>
            <a:ext cx="7848601" cy="5334000"/>
          </a:xfrm>
        </p:spPr>
        <p:txBody>
          <a:bodyPr/>
          <a:lstStyle/>
          <a:p>
            <a:pPr marL="0" indent="0">
              <a:spcBef>
                <a:spcPts val="0"/>
              </a:spcBef>
              <a:buNone/>
            </a:pPr>
            <a:r>
              <a:rPr lang="ja-JP" altLang="en-US" sz="2800" b="1" dirty="0">
                <a:solidFill>
                  <a:schemeClr val="bg1"/>
                </a:solidFill>
                <a:latin typeface="+mn-ea"/>
              </a:rPr>
              <a:t>全てのリーダーが人間について知っておくべきこと</a:t>
            </a:r>
            <a:endParaRPr lang="en-US" altLang="ja-JP" sz="2800" b="1" dirty="0">
              <a:solidFill>
                <a:schemeClr val="bg1"/>
              </a:solidFill>
              <a:latin typeface="+mn-ea"/>
            </a:endParaRPr>
          </a:p>
          <a:p>
            <a:pPr marL="0" indent="0">
              <a:spcBef>
                <a:spcPts val="0"/>
              </a:spcBef>
              <a:buNone/>
            </a:pPr>
            <a:r>
              <a:rPr lang="en-US" sz="2000" dirty="0">
                <a:solidFill>
                  <a:schemeClr val="bg1"/>
                </a:solidFill>
              </a:rPr>
              <a:t>What Every Leader Should Know about People…</a:t>
            </a:r>
          </a:p>
          <a:p>
            <a:pPr marL="466725" indent="-466725">
              <a:spcBef>
                <a:spcPts val="0"/>
              </a:spcBef>
              <a:buNone/>
            </a:pPr>
            <a:endParaRPr lang="en-US" sz="2000" b="1" dirty="0">
              <a:solidFill>
                <a:schemeClr val="bg1"/>
              </a:solidFill>
            </a:endParaRPr>
          </a:p>
          <a:p>
            <a:pPr marL="466725" indent="-466725" algn="ctr">
              <a:spcBef>
                <a:spcPts val="0"/>
              </a:spcBef>
              <a:buNone/>
            </a:pPr>
            <a:r>
              <a:rPr lang="en-US" altLang="ja-JP" b="1" dirty="0" smtClean="0">
                <a:solidFill>
                  <a:schemeClr val="bg1"/>
                </a:solidFill>
                <a:latin typeface="+mn-ea"/>
              </a:rPr>
              <a:t>3.	</a:t>
            </a:r>
            <a:r>
              <a:rPr lang="ja-JP" altLang="en-US" b="1" dirty="0" smtClean="0">
                <a:solidFill>
                  <a:schemeClr val="bg1"/>
                </a:solidFill>
                <a:latin typeface="+mn-ea"/>
              </a:rPr>
              <a:t>人</a:t>
            </a:r>
            <a:r>
              <a:rPr lang="ja-JP" altLang="en-US" b="1" dirty="0">
                <a:solidFill>
                  <a:schemeClr val="bg1"/>
                </a:solidFill>
                <a:latin typeface="+mn-ea"/>
              </a:rPr>
              <a:t>はより</a:t>
            </a:r>
            <a:r>
              <a:rPr lang="ja-JP" altLang="en-US" b="1" dirty="0" smtClean="0">
                <a:solidFill>
                  <a:schemeClr val="bg1"/>
                </a:solidFill>
                <a:latin typeface="+mn-ea"/>
              </a:rPr>
              <a:t>良い </a:t>
            </a:r>
            <a:r>
              <a:rPr lang="ja-JP" altLang="en-US" b="1" u="sng" dirty="0" smtClean="0">
                <a:solidFill>
                  <a:srgbClr val="FFFF00"/>
                </a:solidFill>
                <a:latin typeface="+mn-ea"/>
              </a:rPr>
              <a:t>明日</a:t>
            </a:r>
            <a:r>
              <a:rPr lang="ja-JP" altLang="en-US" b="1" dirty="0" smtClean="0">
                <a:solidFill>
                  <a:srgbClr val="FFFF00"/>
                </a:solidFill>
                <a:latin typeface="+mn-ea"/>
              </a:rPr>
              <a:t> </a:t>
            </a:r>
            <a:r>
              <a:rPr lang="ja-JP" altLang="en-US" b="1" dirty="0" smtClean="0">
                <a:solidFill>
                  <a:schemeClr val="bg1"/>
                </a:solidFill>
                <a:latin typeface="+mn-ea"/>
              </a:rPr>
              <a:t>を求めている。</a:t>
            </a:r>
            <a:endParaRPr lang="en-US" altLang="ja-JP" b="1" dirty="0" smtClean="0">
              <a:solidFill>
                <a:schemeClr val="bg1"/>
              </a:solidFill>
              <a:latin typeface="+mn-ea"/>
            </a:endParaRPr>
          </a:p>
          <a:p>
            <a:pPr marL="466725" indent="-466725" algn="ctr">
              <a:spcBef>
                <a:spcPts val="0"/>
              </a:spcBef>
              <a:spcAft>
                <a:spcPts val="1200"/>
              </a:spcAft>
              <a:buNone/>
            </a:pPr>
            <a:r>
              <a:rPr lang="ja-JP" altLang="en-US" b="1" dirty="0" smtClean="0">
                <a:solidFill>
                  <a:schemeClr val="bg1"/>
                </a:solidFill>
                <a:latin typeface="+mn-ea"/>
              </a:rPr>
              <a:t>希望</a:t>
            </a:r>
            <a:r>
              <a:rPr lang="ja-JP" altLang="en-US" b="1" dirty="0">
                <a:solidFill>
                  <a:schemeClr val="bg1"/>
                </a:solidFill>
                <a:latin typeface="+mn-ea"/>
              </a:rPr>
              <a:t>を与えましょう。</a:t>
            </a:r>
            <a:endParaRPr lang="en-US" altLang="ja-JP" b="1" dirty="0">
              <a:solidFill>
                <a:schemeClr val="bg1"/>
              </a:solidFill>
              <a:latin typeface="+mn-ea"/>
            </a:endParaRPr>
          </a:p>
          <a:p>
            <a:pPr marL="466725" indent="-466725" algn="ctr">
              <a:spcBef>
                <a:spcPts val="0"/>
              </a:spcBef>
              <a:buNone/>
            </a:pPr>
            <a:r>
              <a:rPr lang="en-US" sz="2000" dirty="0">
                <a:solidFill>
                  <a:schemeClr val="bg1"/>
                </a:solidFill>
              </a:rPr>
              <a:t>3.	PEOPLE LOOK FOR A BETTER</a:t>
            </a:r>
            <a:r>
              <a:rPr lang="ja-JP" altLang="en-US" sz="2000" dirty="0">
                <a:solidFill>
                  <a:schemeClr val="bg1"/>
                </a:solidFill>
              </a:rPr>
              <a:t> </a:t>
            </a:r>
            <a:r>
              <a:rPr lang="en-US" altLang="ja-JP" sz="2000" u="sng" dirty="0">
                <a:solidFill>
                  <a:srgbClr val="FFC000"/>
                </a:solidFill>
              </a:rPr>
              <a:t>TOMORROW</a:t>
            </a:r>
            <a:r>
              <a:rPr lang="en-US" sz="2000" dirty="0">
                <a:solidFill>
                  <a:schemeClr val="bg1"/>
                </a:solidFill>
              </a:rPr>
              <a:t>. </a:t>
            </a:r>
            <a:r>
              <a:rPr lang="en-US" sz="2000" dirty="0" smtClean="0">
                <a:solidFill>
                  <a:schemeClr val="bg1"/>
                </a:solidFill>
              </a:rPr>
              <a:t/>
            </a:r>
            <a:br>
              <a:rPr lang="en-US" sz="2000" dirty="0" smtClean="0">
                <a:solidFill>
                  <a:schemeClr val="bg1"/>
                </a:solidFill>
              </a:rPr>
            </a:br>
            <a:r>
              <a:rPr lang="en-US" sz="2000" dirty="0" smtClean="0">
                <a:solidFill>
                  <a:schemeClr val="bg1"/>
                </a:solidFill>
              </a:rPr>
              <a:t>GIVE </a:t>
            </a:r>
            <a:r>
              <a:rPr lang="en-US" sz="2000" dirty="0">
                <a:solidFill>
                  <a:schemeClr val="bg1"/>
                </a:solidFill>
              </a:rPr>
              <a:t>THEM HOPE.</a:t>
            </a:r>
          </a:p>
          <a:p>
            <a:pPr marL="0" indent="0">
              <a:spcBef>
                <a:spcPts val="0"/>
              </a:spcBef>
              <a:buNone/>
            </a:pPr>
            <a:endParaRPr lang="en-US" sz="2000" b="1" dirty="0">
              <a:solidFill>
                <a:schemeClr val="bg1"/>
              </a:solidFill>
            </a:endParaRPr>
          </a:p>
          <a:p>
            <a:pPr marL="0" indent="0">
              <a:spcBef>
                <a:spcPts val="0"/>
              </a:spcBef>
              <a:spcAft>
                <a:spcPts val="1200"/>
              </a:spcAft>
              <a:buNone/>
            </a:pPr>
            <a:r>
              <a:rPr lang="ja-JP" altLang="en-US" sz="2800" b="1" dirty="0">
                <a:solidFill>
                  <a:schemeClr val="bg1"/>
                </a:solidFill>
                <a:latin typeface="+mn-ea"/>
              </a:rPr>
              <a:t>基本原則：今日を生きる鍵は明日への希望である。</a:t>
            </a:r>
            <a:endParaRPr lang="en-US" altLang="ja-JP" sz="2800" b="1" dirty="0">
              <a:solidFill>
                <a:schemeClr val="bg1"/>
              </a:solidFill>
              <a:latin typeface="+mn-ea"/>
            </a:endParaRPr>
          </a:p>
          <a:p>
            <a:pPr marL="0" indent="0">
              <a:spcBef>
                <a:spcPts val="0"/>
              </a:spcBef>
              <a:buNone/>
            </a:pPr>
            <a:r>
              <a:rPr lang="en-US" sz="2000" dirty="0">
                <a:solidFill>
                  <a:schemeClr val="bg1"/>
                </a:solidFill>
              </a:rPr>
              <a:t>*Key Principle: The key to today is a belief in tomorrow.</a:t>
            </a: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29</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Content Placeholder 8"/>
          <p:cNvSpPr>
            <a:spLocks noGrp="1"/>
          </p:cNvSpPr>
          <p:nvPr>
            <p:ph idx="1"/>
          </p:nvPr>
        </p:nvSpPr>
        <p:spPr>
          <a:xfrm>
            <a:off x="1828800" y="304800"/>
            <a:ext cx="8534400" cy="6172200"/>
          </a:xfrm>
        </p:spPr>
        <p:txBody>
          <a:bodyPr/>
          <a:lstStyle/>
          <a:p>
            <a:pPr marL="0" indent="0">
              <a:spcBef>
                <a:spcPts val="0"/>
              </a:spcBef>
              <a:buNone/>
            </a:pPr>
            <a:r>
              <a:rPr lang="ja-JP" altLang="en-US" sz="2800" b="1" dirty="0">
                <a:solidFill>
                  <a:schemeClr val="bg1"/>
                </a:solidFill>
                <a:latin typeface="+mn-ea"/>
              </a:rPr>
              <a:t>イエス様より人との接し方が上手かった人はいません。イエス様が行くところに</a:t>
            </a:r>
            <a:r>
              <a:rPr lang="ja-JP" altLang="en-US" sz="2800" b="1" dirty="0" err="1">
                <a:solidFill>
                  <a:schemeClr val="bg1"/>
                </a:solidFill>
                <a:latin typeface="+mn-ea"/>
              </a:rPr>
              <a:t>みんなついて</a:t>
            </a:r>
            <a:r>
              <a:rPr lang="ja-JP" altLang="en-US" sz="2800" b="1" dirty="0">
                <a:solidFill>
                  <a:schemeClr val="bg1"/>
                </a:solidFill>
                <a:latin typeface="+mn-ea"/>
              </a:rPr>
              <a:t>行きました。なぜでしょう？それはイエス様がみんなを愛していたからです。</a:t>
            </a:r>
            <a:endParaRPr lang="en-US" altLang="ja-JP" sz="2800" b="1" dirty="0">
              <a:solidFill>
                <a:schemeClr val="bg1"/>
              </a:solidFill>
              <a:latin typeface="+mn-ea"/>
            </a:endParaRPr>
          </a:p>
          <a:p>
            <a:pPr marL="0" indent="0">
              <a:spcBef>
                <a:spcPts val="0"/>
              </a:spcBef>
              <a:buNone/>
            </a:pPr>
            <a:endParaRPr lang="en-US" sz="1200" dirty="0">
              <a:solidFill>
                <a:schemeClr val="bg1"/>
              </a:solidFill>
            </a:endParaRPr>
          </a:p>
          <a:p>
            <a:pPr marL="0" indent="0">
              <a:spcBef>
                <a:spcPts val="0"/>
              </a:spcBef>
              <a:buNone/>
            </a:pPr>
            <a:r>
              <a:rPr lang="en-US" sz="2000" dirty="0">
                <a:solidFill>
                  <a:schemeClr val="bg1"/>
                </a:solidFill>
              </a:rPr>
              <a:t>Clearly, no one exemplified people skills better than Jesus, Himself. Everywhere He went people followed Him. Why? Because it was obvious that people were His passion.</a:t>
            </a:r>
          </a:p>
          <a:p>
            <a:pPr marL="0" indent="0">
              <a:spcBef>
                <a:spcPts val="0"/>
              </a:spcBef>
            </a:pPr>
            <a:endParaRPr lang="en-US" sz="2400" dirty="0">
              <a:solidFill>
                <a:schemeClr val="bg1"/>
              </a:solidFill>
            </a:endParaRPr>
          </a:p>
          <a:p>
            <a:pPr marL="0" indent="0">
              <a:spcBef>
                <a:spcPts val="0"/>
              </a:spcBef>
              <a:buNone/>
            </a:pPr>
            <a:r>
              <a:rPr lang="ja-JP" altLang="en-US" sz="2800" b="1" dirty="0">
                <a:solidFill>
                  <a:schemeClr val="bg1"/>
                </a:solidFill>
                <a:latin typeface="+mn-ea"/>
              </a:rPr>
              <a:t>イエス様は出会うすべての人のニーズに応えたのです。イエス様は彼らの霊と心と身体に触れられました。</a:t>
            </a:r>
            <a:endParaRPr lang="en-US" altLang="ja-JP" sz="2800" b="1" dirty="0">
              <a:solidFill>
                <a:schemeClr val="bg1"/>
              </a:solidFill>
              <a:latin typeface="+mn-ea"/>
            </a:endParaRPr>
          </a:p>
          <a:p>
            <a:pPr marL="0" indent="0">
              <a:spcBef>
                <a:spcPts val="0"/>
              </a:spcBef>
              <a:buNone/>
            </a:pPr>
            <a:endParaRPr lang="en-US" sz="1200" dirty="0">
              <a:solidFill>
                <a:schemeClr val="bg1"/>
              </a:solidFill>
            </a:endParaRPr>
          </a:p>
          <a:p>
            <a:pPr marL="0" indent="0">
              <a:spcBef>
                <a:spcPts val="0"/>
              </a:spcBef>
              <a:buNone/>
            </a:pPr>
            <a:r>
              <a:rPr lang="en-US" sz="2000" dirty="0">
                <a:solidFill>
                  <a:schemeClr val="bg1"/>
                </a:solidFill>
              </a:rPr>
              <a:t>He met their needs wherever He encountered them. Jesus touched people physically, spiritually and emotionally.</a:t>
            </a:r>
          </a:p>
        </p:txBody>
      </p:sp>
      <p:sp>
        <p:nvSpPr>
          <p:cNvPr id="4"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5"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0602491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Content Placeholder 8"/>
          <p:cNvSpPr>
            <a:spLocks noGrp="1"/>
          </p:cNvSpPr>
          <p:nvPr>
            <p:ph idx="1"/>
          </p:nvPr>
        </p:nvSpPr>
        <p:spPr>
          <a:xfrm>
            <a:off x="2137410" y="609600"/>
            <a:ext cx="7917180" cy="6553200"/>
          </a:xfrm>
        </p:spPr>
        <p:txBody>
          <a:bodyPr/>
          <a:lstStyle/>
          <a:p>
            <a:pPr marL="0" indent="0" algn="just">
              <a:spcBef>
                <a:spcPts val="0"/>
              </a:spcBef>
              <a:buNone/>
            </a:pPr>
            <a:r>
              <a:rPr lang="ja-JP" altLang="en-US" sz="2800" b="1" dirty="0">
                <a:solidFill>
                  <a:schemeClr val="bg1"/>
                </a:solidFill>
                <a:latin typeface="+mn-ea"/>
              </a:rPr>
              <a:t>誰もがよりよい明日を願って生きている。未来に望みがなければ現在に力はない。十数年前、効果的な働きをしている牧師の共通点を見つける調査があった。彼らには一つの共通した特徴があった。日曜日の最大の目的は信徒に希望を与えることだと異口同音に言ったのである。</a:t>
            </a:r>
            <a:endParaRPr lang="en-US" altLang="ja-JP" sz="2800" b="1" dirty="0">
              <a:solidFill>
                <a:schemeClr val="bg1"/>
              </a:solidFill>
              <a:latin typeface="+mn-ea"/>
            </a:endParaRPr>
          </a:p>
          <a:p>
            <a:pPr marL="0" indent="0">
              <a:spcBef>
                <a:spcPts val="0"/>
              </a:spcBef>
              <a:buNone/>
            </a:pPr>
            <a:r>
              <a:rPr lang="en-US" sz="1600" dirty="0">
                <a:solidFill>
                  <a:schemeClr val="bg1"/>
                </a:solidFill>
              </a:rPr>
              <a:t>Everyone lives for something better to come. Where there is no hope in the future, there is no power in the present. Years ago a study was done to see what effective pastors had in common. They had one common characteristic. Each of them said that their main goal every Sunday was to offer hope to their people.</a:t>
            </a:r>
          </a:p>
          <a:p>
            <a:pPr marL="0" indent="0" algn="just">
              <a:spcBef>
                <a:spcPts val="0"/>
              </a:spcBef>
              <a:buNone/>
            </a:pPr>
            <a:endParaRPr lang="en-US" sz="1200" dirty="0">
              <a:solidFill>
                <a:schemeClr val="bg1"/>
              </a:solidFill>
            </a:endParaRPr>
          </a:p>
          <a:p>
            <a:pPr marL="0" indent="0">
              <a:spcBef>
                <a:spcPts val="0"/>
              </a:spcBef>
              <a:buNone/>
            </a:pPr>
            <a:r>
              <a:rPr lang="ja-JP" altLang="en-US" sz="2400" b="1" dirty="0">
                <a:solidFill>
                  <a:srgbClr val="FFFF99"/>
                </a:solidFill>
              </a:rPr>
              <a:t>私はこれを心に思い返す。それゆえ、私は言う。「私は待ち望む。主の恵みを。」実に、私たちは滅び失せなかった。主のあわれみが尽きないからだ。それは朝ごとに新しい</a:t>
            </a:r>
            <a:r>
              <a:rPr lang="ja-JP" altLang="en-US" sz="2400" b="1" dirty="0" smtClean="0">
                <a:solidFill>
                  <a:srgbClr val="FFFF99"/>
                </a:solidFill>
              </a:rPr>
              <a:t>。</a:t>
            </a:r>
            <a:r>
              <a:rPr lang="en-US" altLang="ja-JP" sz="2400" b="1" dirty="0" smtClean="0">
                <a:solidFill>
                  <a:srgbClr val="FFFF99"/>
                </a:solidFill>
              </a:rPr>
              <a:t/>
            </a:r>
            <a:br>
              <a:rPr lang="en-US" altLang="ja-JP" sz="2400" b="1" dirty="0" smtClean="0">
                <a:solidFill>
                  <a:srgbClr val="FFFF99"/>
                </a:solidFill>
              </a:rPr>
            </a:br>
            <a:r>
              <a:rPr lang="ja-JP" altLang="en-US" sz="2400" b="1" dirty="0" smtClean="0">
                <a:solidFill>
                  <a:srgbClr val="FFFF99"/>
                </a:solidFill>
              </a:rPr>
              <a:t>（</a:t>
            </a:r>
            <a:r>
              <a:rPr lang="ja-JP" altLang="en-US" sz="2400" b="1" dirty="0">
                <a:solidFill>
                  <a:srgbClr val="FFFF99"/>
                </a:solidFill>
              </a:rPr>
              <a:t>哀歌</a:t>
            </a:r>
            <a:r>
              <a:rPr lang="en-US" altLang="ja-JP" sz="2400" b="1" dirty="0">
                <a:solidFill>
                  <a:srgbClr val="FFFF99"/>
                </a:solidFill>
              </a:rPr>
              <a:t>3</a:t>
            </a:r>
            <a:r>
              <a:rPr lang="ja-JP" altLang="en-US" sz="2400" b="1" dirty="0">
                <a:solidFill>
                  <a:srgbClr val="FFFF99"/>
                </a:solidFill>
              </a:rPr>
              <a:t>章</a:t>
            </a:r>
            <a:r>
              <a:rPr lang="en-US" altLang="ja-JP" sz="2400" b="1" dirty="0">
                <a:solidFill>
                  <a:srgbClr val="FFFF99"/>
                </a:solidFill>
              </a:rPr>
              <a:t>21-23</a:t>
            </a:r>
            <a:r>
              <a:rPr lang="ja-JP" altLang="en-US" sz="2400" b="1" dirty="0">
                <a:solidFill>
                  <a:srgbClr val="FFFF99"/>
                </a:solidFill>
              </a:rPr>
              <a:t>節）</a:t>
            </a:r>
            <a:endParaRPr lang="en-US" altLang="ja-JP" sz="2400" b="1" dirty="0">
              <a:solidFill>
                <a:srgbClr val="FFFF99"/>
              </a:solidFill>
            </a:endParaRP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30</a:t>
            </a:fld>
            <a:endParaRPr lang="en-US" dirty="0">
              <a:solidFill>
                <a:srgbClr val="000000"/>
              </a:solidFill>
            </a:endParaRPr>
          </a:p>
        </p:txBody>
      </p:sp>
    </p:spTree>
    <p:extLst>
      <p:ext uri="{BB962C8B-B14F-4D97-AF65-F5344CB8AC3E}">
        <p14:creationId xmlns:p14="http://schemas.microsoft.com/office/powerpoint/2010/main" val="24393999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Content Placeholder 8"/>
          <p:cNvSpPr>
            <a:spLocks noGrp="1"/>
          </p:cNvSpPr>
          <p:nvPr>
            <p:ph idx="1"/>
          </p:nvPr>
        </p:nvSpPr>
        <p:spPr>
          <a:xfrm>
            <a:off x="2228850" y="609600"/>
            <a:ext cx="7734300" cy="5676900"/>
          </a:xfrm>
        </p:spPr>
        <p:txBody>
          <a:bodyPr/>
          <a:lstStyle/>
          <a:p>
            <a:pPr marL="0" indent="0">
              <a:spcBef>
                <a:spcPts val="0"/>
              </a:spcBef>
              <a:buNone/>
            </a:pPr>
            <a:r>
              <a:rPr lang="ja-JP" altLang="en-US" sz="2800" b="1" dirty="0">
                <a:solidFill>
                  <a:schemeClr val="bg1"/>
                </a:solidFill>
                <a:latin typeface="+mn-ea"/>
              </a:rPr>
              <a:t>全てのリーダーが人間について知っておくべきこと</a:t>
            </a:r>
            <a:endParaRPr lang="en-US" altLang="ja-JP" sz="2800" b="1" dirty="0">
              <a:solidFill>
                <a:schemeClr val="bg1"/>
              </a:solidFill>
              <a:latin typeface="+mn-ea"/>
            </a:endParaRPr>
          </a:p>
          <a:p>
            <a:pPr marL="0" indent="0">
              <a:spcBef>
                <a:spcPts val="0"/>
              </a:spcBef>
              <a:buNone/>
              <a:defRPr/>
            </a:pPr>
            <a:r>
              <a:rPr lang="en-US" sz="2000" dirty="0">
                <a:solidFill>
                  <a:schemeClr val="bg1"/>
                </a:solidFill>
              </a:rPr>
              <a:t>What Every Leader Should Know about People…</a:t>
            </a:r>
          </a:p>
          <a:p>
            <a:pPr marL="0" indent="0">
              <a:spcBef>
                <a:spcPts val="0"/>
              </a:spcBef>
              <a:buNone/>
              <a:defRPr/>
            </a:pPr>
            <a:endParaRPr lang="en-US" sz="2000" b="1" dirty="0">
              <a:solidFill>
                <a:schemeClr val="bg1"/>
              </a:solidFill>
            </a:endParaRPr>
          </a:p>
          <a:p>
            <a:pPr marL="0" indent="0" algn="ctr">
              <a:spcBef>
                <a:spcPts val="0"/>
              </a:spcBef>
              <a:buNone/>
              <a:defRPr/>
            </a:pPr>
            <a:r>
              <a:rPr lang="en-US" altLang="ja-JP" b="1" dirty="0" smtClean="0">
                <a:solidFill>
                  <a:schemeClr val="bg1"/>
                </a:solidFill>
                <a:latin typeface="+mn-ea"/>
              </a:rPr>
              <a:t>4.	</a:t>
            </a:r>
            <a:r>
              <a:rPr lang="ja-JP" altLang="en-US" b="1" dirty="0" smtClean="0">
                <a:solidFill>
                  <a:schemeClr val="bg1"/>
                </a:solidFill>
                <a:latin typeface="+mn-ea"/>
              </a:rPr>
              <a:t>人は</a:t>
            </a:r>
            <a:r>
              <a:rPr lang="ja-JP" altLang="en-US" b="1" u="sng" dirty="0" smtClean="0">
                <a:solidFill>
                  <a:schemeClr val="bg1"/>
                </a:solidFill>
                <a:latin typeface="+mn-ea"/>
              </a:rPr>
              <a:t> </a:t>
            </a:r>
            <a:r>
              <a:rPr lang="ja-JP" altLang="en-US" b="1" u="sng" dirty="0" smtClean="0">
                <a:solidFill>
                  <a:srgbClr val="FFFF00"/>
                </a:solidFill>
                <a:latin typeface="+mn-ea"/>
              </a:rPr>
              <a:t>理解 </a:t>
            </a:r>
            <a:r>
              <a:rPr lang="ja-JP" altLang="en-US" b="1" dirty="0" smtClean="0">
                <a:solidFill>
                  <a:schemeClr val="bg1"/>
                </a:solidFill>
                <a:latin typeface="+mn-ea"/>
              </a:rPr>
              <a:t>さ</a:t>
            </a:r>
            <a:r>
              <a:rPr lang="ja-JP" altLang="en-US" b="1" dirty="0">
                <a:solidFill>
                  <a:schemeClr val="bg1"/>
                </a:solidFill>
                <a:latin typeface="+mn-ea"/>
              </a:rPr>
              <a:t>れる必要がある</a:t>
            </a:r>
            <a:r>
              <a:rPr lang="ja-JP" altLang="en-US" b="1" dirty="0" smtClean="0">
                <a:solidFill>
                  <a:schemeClr val="bg1"/>
                </a:solidFill>
                <a:latin typeface="+mn-ea"/>
              </a:rPr>
              <a:t>。</a:t>
            </a:r>
            <a:endParaRPr lang="en-US" altLang="ja-JP" b="1" dirty="0" smtClean="0">
              <a:solidFill>
                <a:schemeClr val="bg1"/>
              </a:solidFill>
              <a:latin typeface="+mn-ea"/>
            </a:endParaRPr>
          </a:p>
          <a:p>
            <a:pPr marL="0" indent="0" algn="ctr">
              <a:spcBef>
                <a:spcPts val="0"/>
              </a:spcBef>
              <a:spcAft>
                <a:spcPts val="1200"/>
              </a:spcAft>
              <a:buNone/>
              <a:defRPr/>
            </a:pPr>
            <a:r>
              <a:rPr lang="ja-JP" altLang="en-US" b="1" dirty="0" smtClean="0">
                <a:solidFill>
                  <a:schemeClr val="bg1"/>
                </a:solidFill>
                <a:latin typeface="+mn-ea"/>
              </a:rPr>
              <a:t>彼ら</a:t>
            </a:r>
            <a:r>
              <a:rPr lang="ja-JP" altLang="en-US" b="1" dirty="0">
                <a:solidFill>
                  <a:schemeClr val="bg1"/>
                </a:solidFill>
                <a:latin typeface="+mn-ea"/>
              </a:rPr>
              <a:t>の言うことをよく聞きましょう。</a:t>
            </a:r>
            <a:endParaRPr lang="en-US" altLang="ja-JP" b="1" dirty="0">
              <a:solidFill>
                <a:schemeClr val="bg1"/>
              </a:solidFill>
              <a:latin typeface="+mn-ea"/>
            </a:endParaRPr>
          </a:p>
          <a:p>
            <a:pPr marL="0" indent="0" algn="ctr">
              <a:spcBef>
                <a:spcPts val="0"/>
              </a:spcBef>
              <a:buNone/>
              <a:defRPr/>
            </a:pPr>
            <a:r>
              <a:rPr lang="en-US" sz="2000" dirty="0">
                <a:solidFill>
                  <a:schemeClr val="bg1"/>
                </a:solidFill>
              </a:rPr>
              <a:t>4.	PEOPLE NEED TO BE </a:t>
            </a:r>
            <a:r>
              <a:rPr lang="en-US" sz="2000" u="sng" dirty="0">
                <a:solidFill>
                  <a:srgbClr val="FFC000"/>
                </a:solidFill>
              </a:rPr>
              <a:t>UNDERSTOOD</a:t>
            </a:r>
            <a:r>
              <a:rPr lang="en-US" sz="2000" dirty="0">
                <a:solidFill>
                  <a:schemeClr val="bg1"/>
                </a:solidFill>
              </a:rPr>
              <a:t>.  </a:t>
            </a:r>
            <a:r>
              <a:rPr lang="en-US" sz="2000" dirty="0" smtClean="0">
                <a:solidFill>
                  <a:schemeClr val="bg1"/>
                </a:solidFill>
              </a:rPr>
              <a:t/>
            </a:r>
            <a:br>
              <a:rPr lang="en-US" sz="2000" dirty="0" smtClean="0">
                <a:solidFill>
                  <a:schemeClr val="bg1"/>
                </a:solidFill>
              </a:rPr>
            </a:br>
            <a:r>
              <a:rPr lang="en-US" sz="2000" dirty="0" smtClean="0">
                <a:solidFill>
                  <a:schemeClr val="bg1"/>
                </a:solidFill>
              </a:rPr>
              <a:t>LISTEN </a:t>
            </a:r>
            <a:r>
              <a:rPr lang="en-US" sz="2000" dirty="0">
                <a:solidFill>
                  <a:schemeClr val="bg1"/>
                </a:solidFill>
              </a:rPr>
              <a:t>TO THEM.</a:t>
            </a:r>
          </a:p>
          <a:p>
            <a:pPr marL="0" indent="0">
              <a:spcBef>
                <a:spcPts val="0"/>
              </a:spcBef>
              <a:buNone/>
              <a:defRPr/>
            </a:pPr>
            <a:endParaRPr lang="en-US" sz="2000" b="1" dirty="0">
              <a:solidFill>
                <a:schemeClr val="bg1"/>
              </a:solidFill>
            </a:endParaRPr>
          </a:p>
          <a:p>
            <a:pPr marL="0" indent="0">
              <a:spcBef>
                <a:spcPts val="0"/>
              </a:spcBef>
              <a:spcAft>
                <a:spcPts val="1200"/>
              </a:spcAft>
              <a:buNone/>
              <a:defRPr/>
            </a:pPr>
            <a:r>
              <a:rPr lang="ja-JP" altLang="en-US" sz="2800" b="1" dirty="0">
                <a:solidFill>
                  <a:schemeClr val="bg1"/>
                </a:solidFill>
              </a:rPr>
              <a:t>基本原則：彼らと通じ合うために、心を開く鍵となるものを理解する。</a:t>
            </a:r>
            <a:endParaRPr lang="en-US" altLang="ja-JP" sz="2800" b="1" dirty="0">
              <a:solidFill>
                <a:schemeClr val="bg1"/>
              </a:solidFill>
            </a:endParaRPr>
          </a:p>
          <a:p>
            <a:pPr marL="0" indent="0">
              <a:spcBef>
                <a:spcPts val="0"/>
              </a:spcBef>
              <a:buNone/>
              <a:defRPr/>
            </a:pPr>
            <a:r>
              <a:rPr lang="en-US" sz="2000" dirty="0">
                <a:solidFill>
                  <a:schemeClr val="bg1"/>
                </a:solidFill>
              </a:rPr>
              <a:t>*Key Principle: To connect with others, understand the “keys” to their heart.</a:t>
            </a: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31</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Content Placeholder 8"/>
          <p:cNvSpPr>
            <a:spLocks noGrp="1"/>
          </p:cNvSpPr>
          <p:nvPr>
            <p:ph idx="1"/>
          </p:nvPr>
        </p:nvSpPr>
        <p:spPr>
          <a:xfrm>
            <a:off x="2095500" y="1"/>
            <a:ext cx="8001000" cy="6553202"/>
          </a:xfrm>
        </p:spPr>
        <p:txBody>
          <a:bodyPr/>
          <a:lstStyle/>
          <a:p>
            <a:pPr marL="0" lvl="1" indent="0">
              <a:spcBef>
                <a:spcPts val="0"/>
              </a:spcBef>
              <a:spcAft>
                <a:spcPts val="1200"/>
              </a:spcAft>
              <a:buNone/>
              <a:defRPr/>
            </a:pPr>
            <a:r>
              <a:rPr lang="ja-JP" altLang="en-US" b="1" dirty="0" smtClean="0">
                <a:solidFill>
                  <a:schemeClr val="bg1"/>
                </a:solidFill>
              </a:rPr>
              <a:t>人の心を開く鍵を知る</a:t>
            </a:r>
            <a:r>
              <a:rPr lang="en-US" b="1" dirty="0" smtClean="0">
                <a:solidFill>
                  <a:srgbClr val="92D050"/>
                </a:solidFill>
                <a:latin typeface="+mn-ea"/>
              </a:rPr>
              <a:t/>
            </a:r>
            <a:br>
              <a:rPr lang="en-US" b="1" dirty="0" smtClean="0">
                <a:solidFill>
                  <a:srgbClr val="92D050"/>
                </a:solidFill>
                <a:latin typeface="+mn-ea"/>
              </a:rPr>
            </a:br>
            <a:r>
              <a:rPr lang="en-US" sz="2000" b="1" dirty="0">
                <a:solidFill>
                  <a:schemeClr val="bg1"/>
                </a:solidFill>
              </a:rPr>
              <a:t>Knowing the key to someone’s heart</a:t>
            </a:r>
            <a:endParaRPr lang="en-US" dirty="0">
              <a:solidFill>
                <a:schemeClr val="bg1"/>
              </a:solidFill>
            </a:endParaRPr>
          </a:p>
          <a:p>
            <a:pPr lvl="1">
              <a:spcBef>
                <a:spcPts val="0"/>
              </a:spcBef>
              <a:defRPr/>
            </a:pPr>
            <a:r>
              <a:rPr lang="ja-JP" altLang="en-US" b="1" dirty="0" smtClean="0">
                <a:solidFill>
                  <a:schemeClr val="bg1"/>
                </a:solidFill>
                <a:cs typeface="+mn-cs"/>
              </a:rPr>
              <a:t>何</a:t>
            </a:r>
            <a:r>
              <a:rPr lang="ja-JP" altLang="en-US" b="1" dirty="0">
                <a:solidFill>
                  <a:schemeClr val="bg1"/>
                </a:solidFill>
                <a:cs typeface="+mn-cs"/>
              </a:rPr>
              <a:t>について話しているか</a:t>
            </a:r>
            <a:r>
              <a:rPr lang="ja-JP" altLang="en-US" b="1" dirty="0" smtClean="0">
                <a:solidFill>
                  <a:schemeClr val="bg1"/>
                </a:solidFill>
                <a:cs typeface="+mn-cs"/>
              </a:rPr>
              <a:t>？</a:t>
            </a:r>
            <a:endParaRPr lang="en-US" altLang="ja-JP" b="1" dirty="0" smtClean="0">
              <a:solidFill>
                <a:schemeClr val="bg1"/>
              </a:solidFill>
              <a:cs typeface="+mn-cs"/>
            </a:endParaRPr>
          </a:p>
          <a:p>
            <a:pPr marL="457200" lvl="1" indent="266700">
              <a:spcBef>
                <a:spcPts val="0"/>
              </a:spcBef>
              <a:buNone/>
              <a:defRPr/>
            </a:pPr>
            <a:r>
              <a:rPr lang="en-US" sz="2000" dirty="0">
                <a:solidFill>
                  <a:schemeClr val="bg1"/>
                </a:solidFill>
                <a:cs typeface="+mn-cs"/>
              </a:rPr>
              <a:t>What do they </a:t>
            </a:r>
            <a:r>
              <a:rPr lang="en-US" sz="2000" i="1" dirty="0">
                <a:solidFill>
                  <a:schemeClr val="bg1"/>
                </a:solidFill>
                <a:cs typeface="+mn-cs"/>
              </a:rPr>
              <a:t>talk about?</a:t>
            </a:r>
          </a:p>
          <a:p>
            <a:pPr marL="457200" lvl="1" indent="266700">
              <a:spcBef>
                <a:spcPts val="0"/>
              </a:spcBef>
              <a:buNone/>
              <a:defRPr/>
            </a:pPr>
            <a:endParaRPr lang="en-US" sz="1050" b="1" i="1" dirty="0">
              <a:solidFill>
                <a:schemeClr val="bg1"/>
              </a:solidFill>
              <a:cs typeface="+mn-cs"/>
            </a:endParaRPr>
          </a:p>
          <a:p>
            <a:pPr lvl="1">
              <a:spcBef>
                <a:spcPts val="0"/>
              </a:spcBef>
              <a:defRPr/>
            </a:pPr>
            <a:r>
              <a:rPr lang="ja-JP" altLang="en-US" b="1" dirty="0">
                <a:solidFill>
                  <a:schemeClr val="bg1"/>
                </a:solidFill>
                <a:cs typeface="+mn-cs"/>
              </a:rPr>
              <a:t>泣いている理由は</a:t>
            </a:r>
            <a:r>
              <a:rPr lang="ja-JP" altLang="en-US" b="1" dirty="0" smtClean="0">
                <a:solidFill>
                  <a:schemeClr val="bg1"/>
                </a:solidFill>
                <a:cs typeface="+mn-cs"/>
              </a:rPr>
              <a:t>？</a:t>
            </a:r>
            <a:endParaRPr lang="en-US" altLang="ja-JP" b="1" dirty="0" smtClean="0">
              <a:solidFill>
                <a:schemeClr val="bg1"/>
              </a:solidFill>
              <a:cs typeface="+mn-cs"/>
            </a:endParaRPr>
          </a:p>
          <a:p>
            <a:pPr marL="457200" lvl="1" indent="266700">
              <a:spcBef>
                <a:spcPts val="0"/>
              </a:spcBef>
              <a:buNone/>
              <a:defRPr/>
            </a:pPr>
            <a:r>
              <a:rPr lang="en-US" sz="2000" dirty="0">
                <a:solidFill>
                  <a:schemeClr val="bg1"/>
                </a:solidFill>
                <a:cs typeface="+mn-cs"/>
              </a:rPr>
              <a:t>What do they </a:t>
            </a:r>
            <a:r>
              <a:rPr lang="en-US" sz="2000" i="1" dirty="0">
                <a:solidFill>
                  <a:schemeClr val="bg1"/>
                </a:solidFill>
                <a:cs typeface="+mn-cs"/>
              </a:rPr>
              <a:t>cry about?</a:t>
            </a:r>
          </a:p>
          <a:p>
            <a:pPr marL="457200" lvl="1" indent="266700">
              <a:spcBef>
                <a:spcPts val="0"/>
              </a:spcBef>
              <a:buNone/>
              <a:defRPr/>
            </a:pPr>
            <a:endParaRPr lang="en-US" sz="1050" i="1" dirty="0">
              <a:solidFill>
                <a:schemeClr val="bg1"/>
              </a:solidFill>
              <a:cs typeface="+mn-cs"/>
            </a:endParaRPr>
          </a:p>
          <a:p>
            <a:pPr lvl="1">
              <a:spcBef>
                <a:spcPts val="0"/>
              </a:spcBef>
              <a:defRPr/>
            </a:pPr>
            <a:r>
              <a:rPr lang="ja-JP" altLang="en-US" b="1" dirty="0">
                <a:solidFill>
                  <a:schemeClr val="bg1"/>
                </a:solidFill>
                <a:cs typeface="+mn-cs"/>
              </a:rPr>
              <a:t>どんな夢があるか</a:t>
            </a:r>
            <a:r>
              <a:rPr lang="ja-JP" altLang="en-US" b="1" dirty="0" smtClean="0">
                <a:solidFill>
                  <a:schemeClr val="bg1"/>
                </a:solidFill>
                <a:cs typeface="+mn-cs"/>
              </a:rPr>
              <a:t>？</a:t>
            </a:r>
            <a:endParaRPr lang="en-US" altLang="ja-JP" b="1" dirty="0" smtClean="0">
              <a:solidFill>
                <a:schemeClr val="bg1"/>
              </a:solidFill>
              <a:cs typeface="+mn-cs"/>
            </a:endParaRPr>
          </a:p>
          <a:p>
            <a:pPr marL="457200" lvl="1" indent="266700">
              <a:spcBef>
                <a:spcPts val="0"/>
              </a:spcBef>
              <a:buNone/>
              <a:defRPr/>
            </a:pPr>
            <a:r>
              <a:rPr lang="en-US" sz="2000" dirty="0">
                <a:solidFill>
                  <a:schemeClr val="bg1"/>
                </a:solidFill>
                <a:cs typeface="+mn-cs"/>
              </a:rPr>
              <a:t>What do they </a:t>
            </a:r>
            <a:r>
              <a:rPr lang="en-US" sz="2000" i="1" dirty="0">
                <a:solidFill>
                  <a:schemeClr val="bg1"/>
                </a:solidFill>
                <a:cs typeface="+mn-cs"/>
              </a:rPr>
              <a:t>dream about?</a:t>
            </a:r>
          </a:p>
          <a:p>
            <a:pPr marL="457200" lvl="1" indent="266700">
              <a:spcBef>
                <a:spcPts val="0"/>
              </a:spcBef>
              <a:buNone/>
              <a:defRPr/>
            </a:pPr>
            <a:endParaRPr lang="en-US" sz="1050" i="1" dirty="0">
              <a:solidFill>
                <a:schemeClr val="bg1"/>
              </a:solidFill>
              <a:cs typeface="+mn-cs"/>
            </a:endParaRPr>
          </a:p>
          <a:p>
            <a:pPr lvl="1">
              <a:spcBef>
                <a:spcPts val="0"/>
              </a:spcBef>
              <a:defRPr/>
            </a:pPr>
            <a:r>
              <a:rPr lang="ja-JP" altLang="en-US" b="1" dirty="0">
                <a:solidFill>
                  <a:schemeClr val="bg1"/>
                </a:solidFill>
                <a:cs typeface="+mn-cs"/>
              </a:rPr>
              <a:t>どんなことに笑っているか</a:t>
            </a:r>
            <a:r>
              <a:rPr lang="ja-JP" altLang="en-US" b="1" dirty="0" smtClean="0">
                <a:solidFill>
                  <a:schemeClr val="bg1"/>
                </a:solidFill>
                <a:cs typeface="+mn-cs"/>
              </a:rPr>
              <a:t>？</a:t>
            </a:r>
            <a:endParaRPr lang="en-US" altLang="ja-JP" b="1" dirty="0" smtClean="0">
              <a:solidFill>
                <a:schemeClr val="bg1"/>
              </a:solidFill>
              <a:cs typeface="+mn-cs"/>
            </a:endParaRPr>
          </a:p>
          <a:p>
            <a:pPr marL="457200" lvl="1" indent="266700">
              <a:spcBef>
                <a:spcPts val="0"/>
              </a:spcBef>
              <a:buNone/>
              <a:defRPr/>
            </a:pPr>
            <a:r>
              <a:rPr lang="en-US" sz="2000" dirty="0">
                <a:solidFill>
                  <a:schemeClr val="bg1"/>
                </a:solidFill>
                <a:cs typeface="+mn-cs"/>
              </a:rPr>
              <a:t>What do they </a:t>
            </a:r>
            <a:r>
              <a:rPr lang="en-US" sz="2000" i="1" dirty="0">
                <a:solidFill>
                  <a:schemeClr val="bg1"/>
                </a:solidFill>
                <a:cs typeface="+mn-cs"/>
              </a:rPr>
              <a:t>laugh about?</a:t>
            </a:r>
          </a:p>
          <a:p>
            <a:pPr marL="457200" lvl="1" indent="266700">
              <a:spcBef>
                <a:spcPts val="0"/>
              </a:spcBef>
              <a:buNone/>
              <a:defRPr/>
            </a:pPr>
            <a:endParaRPr lang="en-US" sz="1050" i="1" dirty="0">
              <a:solidFill>
                <a:schemeClr val="bg1"/>
              </a:solidFill>
              <a:cs typeface="+mn-cs"/>
            </a:endParaRPr>
          </a:p>
          <a:p>
            <a:pPr lvl="1">
              <a:spcBef>
                <a:spcPts val="0"/>
              </a:spcBef>
              <a:defRPr/>
            </a:pPr>
            <a:r>
              <a:rPr lang="ja-JP" altLang="en-US" b="1" dirty="0">
                <a:solidFill>
                  <a:schemeClr val="bg1"/>
                </a:solidFill>
                <a:cs typeface="+mn-cs"/>
              </a:rPr>
              <a:t>どんな計画があるか</a:t>
            </a:r>
            <a:r>
              <a:rPr lang="ja-JP" altLang="en-US" b="1" dirty="0" smtClean="0">
                <a:solidFill>
                  <a:schemeClr val="bg1"/>
                </a:solidFill>
                <a:cs typeface="+mn-cs"/>
              </a:rPr>
              <a:t>？</a:t>
            </a:r>
            <a:endParaRPr lang="en-US" altLang="ja-JP" b="1" dirty="0" smtClean="0">
              <a:solidFill>
                <a:schemeClr val="bg1"/>
              </a:solidFill>
              <a:cs typeface="+mn-cs"/>
            </a:endParaRPr>
          </a:p>
          <a:p>
            <a:pPr marL="457200" lvl="1" indent="266700">
              <a:spcBef>
                <a:spcPts val="0"/>
              </a:spcBef>
              <a:buNone/>
              <a:defRPr/>
            </a:pPr>
            <a:r>
              <a:rPr lang="en-US" sz="2000" dirty="0">
                <a:solidFill>
                  <a:schemeClr val="bg1"/>
                </a:solidFill>
                <a:cs typeface="+mn-cs"/>
              </a:rPr>
              <a:t>What do they </a:t>
            </a:r>
            <a:r>
              <a:rPr lang="en-US" sz="2000" i="1" dirty="0">
                <a:solidFill>
                  <a:schemeClr val="bg1"/>
                </a:solidFill>
                <a:cs typeface="+mn-cs"/>
              </a:rPr>
              <a:t>plan about?</a:t>
            </a:r>
          </a:p>
          <a:p>
            <a:pPr marL="457200" lvl="1" indent="0">
              <a:spcBef>
                <a:spcPts val="0"/>
              </a:spcBef>
              <a:buNone/>
              <a:defRPr/>
            </a:pPr>
            <a:endParaRPr lang="en-US" sz="1050" i="1" dirty="0">
              <a:solidFill>
                <a:schemeClr val="bg1"/>
              </a:solidFill>
              <a:cs typeface="+mn-cs"/>
            </a:endParaRPr>
          </a:p>
          <a:p>
            <a:pPr marL="0" indent="0" algn="just">
              <a:spcBef>
                <a:spcPts val="0"/>
              </a:spcBef>
              <a:buNone/>
              <a:defRPr/>
            </a:pPr>
            <a:r>
              <a:rPr lang="ja-JP" altLang="en-US" sz="2000" b="1" dirty="0">
                <a:solidFill>
                  <a:srgbClr val="FFFF99"/>
                </a:solidFill>
                <a:latin typeface="+mn-ea"/>
              </a:rPr>
              <a:t>喜んでいる者たちとともに喜び、泣いている者たちとともに泣きなさい。（ローマ人への手紙</a:t>
            </a:r>
            <a:r>
              <a:rPr lang="en-US" altLang="ja-JP" sz="2000" b="1" dirty="0">
                <a:solidFill>
                  <a:srgbClr val="FFFF99"/>
                </a:solidFill>
                <a:latin typeface="+mn-ea"/>
              </a:rPr>
              <a:t>12</a:t>
            </a:r>
            <a:r>
              <a:rPr lang="ja-JP" altLang="en-US" sz="2000" b="1" dirty="0">
                <a:solidFill>
                  <a:srgbClr val="FFFF99"/>
                </a:solidFill>
                <a:latin typeface="+mn-ea"/>
              </a:rPr>
              <a:t>章</a:t>
            </a:r>
            <a:r>
              <a:rPr lang="en-US" altLang="ja-JP" sz="2000" b="1" dirty="0">
                <a:solidFill>
                  <a:srgbClr val="FFFF99"/>
                </a:solidFill>
                <a:latin typeface="+mn-ea"/>
              </a:rPr>
              <a:t>15</a:t>
            </a:r>
            <a:r>
              <a:rPr lang="ja-JP" altLang="en-US" sz="2000" b="1" dirty="0">
                <a:solidFill>
                  <a:srgbClr val="FFFF99"/>
                </a:solidFill>
                <a:latin typeface="+mn-ea"/>
              </a:rPr>
              <a:t>節）</a:t>
            </a:r>
            <a:endParaRPr lang="en-US" altLang="ja-JP" sz="2000" b="1" dirty="0">
              <a:solidFill>
                <a:srgbClr val="FFFF99"/>
              </a:solidFill>
              <a:latin typeface="+mn-ea"/>
            </a:endParaRPr>
          </a:p>
          <a:p>
            <a:pPr marL="0" indent="0">
              <a:spcBef>
                <a:spcPts val="0"/>
              </a:spcBef>
              <a:buNone/>
              <a:defRPr/>
            </a:pPr>
            <a:r>
              <a:rPr lang="en-US" sz="2000" dirty="0">
                <a:solidFill>
                  <a:srgbClr val="FFFF99"/>
                </a:solidFill>
              </a:rPr>
              <a:t>“Rejoice with those who rejoice, and weep with those who weep.” (Romans 12:15)</a:t>
            </a:r>
            <a:endParaRPr lang="en-US" sz="1600" dirty="0">
              <a:solidFill>
                <a:srgbClr val="FFFF99"/>
              </a:solidFill>
            </a:endParaRP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32</a:t>
            </a:fld>
            <a:endParaRPr lang="en-US" dirty="0">
              <a:solidFill>
                <a:srgbClr val="000000"/>
              </a:solidFill>
            </a:endParaRPr>
          </a:p>
        </p:txBody>
      </p:sp>
    </p:spTree>
    <p:extLst>
      <p:ext uri="{BB962C8B-B14F-4D97-AF65-F5344CB8AC3E}">
        <p14:creationId xmlns:p14="http://schemas.microsoft.com/office/powerpoint/2010/main" val="4250733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Content Placeholder 8"/>
          <p:cNvSpPr>
            <a:spLocks noGrp="1"/>
          </p:cNvSpPr>
          <p:nvPr>
            <p:ph idx="1"/>
          </p:nvPr>
        </p:nvSpPr>
        <p:spPr>
          <a:xfrm>
            <a:off x="2133600" y="685800"/>
            <a:ext cx="7924800" cy="4648200"/>
          </a:xfrm>
        </p:spPr>
        <p:txBody>
          <a:bodyPr/>
          <a:lstStyle/>
          <a:p>
            <a:pPr marL="0" indent="0">
              <a:spcBef>
                <a:spcPts val="0"/>
              </a:spcBef>
              <a:buNone/>
            </a:pPr>
            <a:r>
              <a:rPr lang="ja-JP" altLang="en-US" sz="2800" b="1" dirty="0">
                <a:solidFill>
                  <a:schemeClr val="bg1"/>
                </a:solidFill>
                <a:latin typeface="+mn-ea"/>
              </a:rPr>
              <a:t>全てのリーダーが人間について知っておくべきこと</a:t>
            </a:r>
            <a:endParaRPr lang="en-US" altLang="ja-JP" sz="2800" b="1" dirty="0">
              <a:solidFill>
                <a:schemeClr val="bg1"/>
              </a:solidFill>
              <a:latin typeface="+mn-ea"/>
            </a:endParaRPr>
          </a:p>
          <a:p>
            <a:pPr marL="0" indent="0">
              <a:spcBef>
                <a:spcPts val="0"/>
              </a:spcBef>
              <a:buNone/>
              <a:defRPr/>
            </a:pPr>
            <a:r>
              <a:rPr lang="en-US" sz="2000" dirty="0">
                <a:solidFill>
                  <a:schemeClr val="bg1"/>
                </a:solidFill>
              </a:rPr>
              <a:t>What Every Leader Should Know about People…</a:t>
            </a:r>
          </a:p>
          <a:p>
            <a:pPr marL="0" indent="0">
              <a:spcBef>
                <a:spcPts val="0"/>
              </a:spcBef>
              <a:buNone/>
              <a:defRPr/>
            </a:pPr>
            <a:endParaRPr lang="en-US" sz="2000" b="1" dirty="0">
              <a:solidFill>
                <a:schemeClr val="bg1"/>
              </a:solidFill>
            </a:endParaRPr>
          </a:p>
          <a:p>
            <a:pPr marL="466725" indent="-466725" algn="ctr">
              <a:spcBef>
                <a:spcPts val="0"/>
              </a:spcBef>
              <a:buNone/>
              <a:defRPr/>
            </a:pPr>
            <a:r>
              <a:rPr lang="en-US" altLang="ja-JP" b="1" dirty="0" smtClean="0">
                <a:solidFill>
                  <a:schemeClr val="bg1"/>
                </a:solidFill>
                <a:latin typeface="+mn-ea"/>
              </a:rPr>
              <a:t>5.	</a:t>
            </a:r>
            <a:r>
              <a:rPr lang="ja-JP" altLang="en-US" b="1" dirty="0" smtClean="0">
                <a:solidFill>
                  <a:schemeClr val="bg1"/>
                </a:solidFill>
                <a:latin typeface="+mn-ea"/>
              </a:rPr>
              <a:t>人は行くべき</a:t>
            </a:r>
            <a:r>
              <a:rPr lang="ja-JP" altLang="en-US" b="1" u="sng" dirty="0" smtClean="0">
                <a:solidFill>
                  <a:schemeClr val="bg1"/>
                </a:solidFill>
                <a:latin typeface="+mn-ea"/>
              </a:rPr>
              <a:t> </a:t>
            </a:r>
            <a:r>
              <a:rPr lang="ja-JP" altLang="en-US" b="1" u="sng" dirty="0" smtClean="0">
                <a:solidFill>
                  <a:srgbClr val="FFFF00"/>
                </a:solidFill>
                <a:latin typeface="+mn-ea"/>
              </a:rPr>
              <a:t>方向 </a:t>
            </a:r>
            <a:r>
              <a:rPr lang="ja-JP" altLang="en-US" b="1" dirty="0" smtClean="0">
                <a:solidFill>
                  <a:schemeClr val="bg1"/>
                </a:solidFill>
                <a:latin typeface="+mn-ea"/>
              </a:rPr>
              <a:t>を知らない。</a:t>
            </a:r>
            <a:endParaRPr lang="en-US" altLang="ja-JP" b="1" dirty="0" smtClean="0">
              <a:solidFill>
                <a:schemeClr val="bg1"/>
              </a:solidFill>
              <a:latin typeface="+mn-ea"/>
            </a:endParaRPr>
          </a:p>
          <a:p>
            <a:pPr marL="466725" indent="-466725" algn="ctr">
              <a:spcBef>
                <a:spcPts val="0"/>
              </a:spcBef>
              <a:spcAft>
                <a:spcPts val="600"/>
              </a:spcAft>
              <a:buNone/>
              <a:defRPr/>
            </a:pPr>
            <a:r>
              <a:rPr lang="ja-JP" altLang="en-US" b="1" dirty="0" smtClean="0">
                <a:solidFill>
                  <a:schemeClr val="bg1"/>
                </a:solidFill>
                <a:latin typeface="+mn-ea"/>
              </a:rPr>
              <a:t>道を示しましょう。</a:t>
            </a:r>
            <a:endParaRPr lang="en-US" altLang="ja-JP" b="1" dirty="0">
              <a:solidFill>
                <a:schemeClr val="bg1"/>
              </a:solidFill>
              <a:latin typeface="+mn-ea"/>
            </a:endParaRPr>
          </a:p>
          <a:p>
            <a:pPr marL="466725" indent="-466725" algn="ctr">
              <a:spcBef>
                <a:spcPts val="0"/>
              </a:spcBef>
              <a:buNone/>
              <a:defRPr/>
            </a:pPr>
            <a:r>
              <a:rPr lang="en-US" sz="2000" dirty="0">
                <a:solidFill>
                  <a:schemeClr val="bg1"/>
                </a:solidFill>
              </a:rPr>
              <a:t>5.	PEOPLE LACK </a:t>
            </a:r>
            <a:r>
              <a:rPr lang="en-US" sz="2000" u="sng" dirty="0">
                <a:solidFill>
                  <a:srgbClr val="FFC000"/>
                </a:solidFill>
              </a:rPr>
              <a:t>DIRECTION</a:t>
            </a:r>
            <a:r>
              <a:rPr lang="en-US" sz="2000" dirty="0">
                <a:solidFill>
                  <a:schemeClr val="bg1"/>
                </a:solidFill>
              </a:rPr>
              <a:t>. NAVIGATE FOR THEM.</a:t>
            </a:r>
          </a:p>
          <a:p>
            <a:pPr marL="0" indent="0">
              <a:spcBef>
                <a:spcPts val="0"/>
              </a:spcBef>
              <a:buNone/>
              <a:defRPr/>
            </a:pPr>
            <a:endParaRPr lang="en-US" sz="2000" b="1" dirty="0">
              <a:solidFill>
                <a:schemeClr val="bg1"/>
              </a:solidFill>
            </a:endParaRPr>
          </a:p>
          <a:p>
            <a:pPr marL="0" indent="0">
              <a:spcBef>
                <a:spcPts val="0"/>
              </a:spcBef>
              <a:spcAft>
                <a:spcPts val="1200"/>
              </a:spcAft>
              <a:buNone/>
              <a:defRPr/>
            </a:pPr>
            <a:r>
              <a:rPr lang="ja-JP" altLang="en-US" sz="2800" b="1" dirty="0">
                <a:solidFill>
                  <a:schemeClr val="bg1"/>
                </a:solidFill>
                <a:latin typeface="+mn-ea"/>
              </a:rPr>
              <a:t>基本原則：ほとんどの人は舵を取れる。リーダーは人生の航路を決めるのを助ける。</a:t>
            </a:r>
            <a:endParaRPr lang="en-US" altLang="ja-JP" sz="2800" b="1" dirty="0">
              <a:solidFill>
                <a:schemeClr val="bg1"/>
              </a:solidFill>
              <a:latin typeface="+mn-ea"/>
            </a:endParaRPr>
          </a:p>
          <a:p>
            <a:pPr marL="0" indent="0">
              <a:spcBef>
                <a:spcPts val="0"/>
              </a:spcBef>
              <a:buNone/>
              <a:defRPr/>
            </a:pPr>
            <a:r>
              <a:rPr lang="en-US" sz="2000" dirty="0">
                <a:solidFill>
                  <a:schemeClr val="bg1"/>
                </a:solidFill>
              </a:rPr>
              <a:t>Key Principle: Most people can steer the ship; a leader helps chart the course.</a:t>
            </a: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33</a:t>
            </a:fld>
            <a:endParaRPr lang="en-US" dirty="0">
              <a:solidFill>
                <a:srgbClr val="000000"/>
              </a:solidFill>
            </a:endParaRPr>
          </a:p>
        </p:txBody>
      </p:sp>
    </p:spTree>
    <p:extLst>
      <p:ext uri="{BB962C8B-B14F-4D97-AF65-F5344CB8AC3E}">
        <p14:creationId xmlns:p14="http://schemas.microsoft.com/office/powerpoint/2010/main" val="4473946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Content Placeholder 8"/>
          <p:cNvSpPr>
            <a:spLocks noGrp="1"/>
          </p:cNvSpPr>
          <p:nvPr>
            <p:ph idx="1"/>
          </p:nvPr>
        </p:nvSpPr>
        <p:spPr>
          <a:xfrm>
            <a:off x="914400" y="304800"/>
            <a:ext cx="10287000" cy="6172200"/>
          </a:xfrm>
        </p:spPr>
        <p:txBody>
          <a:bodyPr/>
          <a:lstStyle/>
          <a:p>
            <a:pPr>
              <a:spcBef>
                <a:spcPts val="0"/>
              </a:spcBef>
              <a:defRPr/>
            </a:pPr>
            <a:r>
              <a:rPr lang="ja-JP" altLang="en-US" sz="2800" b="1" dirty="0">
                <a:solidFill>
                  <a:schemeClr val="bg1"/>
                </a:solidFill>
              </a:rPr>
              <a:t>リーダーは正しい道を知るべき。</a:t>
            </a:r>
            <a:endParaRPr lang="en-US" altLang="ja-JP" sz="2800" b="1" dirty="0">
              <a:solidFill>
                <a:schemeClr val="bg1"/>
              </a:solidFill>
            </a:endParaRPr>
          </a:p>
          <a:p>
            <a:pPr marL="355600" indent="0">
              <a:spcBef>
                <a:spcPts val="0"/>
              </a:spcBef>
              <a:buNone/>
              <a:defRPr/>
            </a:pPr>
            <a:r>
              <a:rPr lang="en-US" sz="2000" dirty="0">
                <a:solidFill>
                  <a:schemeClr val="bg1"/>
                </a:solidFill>
              </a:rPr>
              <a:t>Leaders must </a:t>
            </a:r>
            <a:r>
              <a:rPr lang="en-US" sz="2000" i="1" dirty="0">
                <a:solidFill>
                  <a:schemeClr val="bg1"/>
                </a:solidFill>
              </a:rPr>
              <a:t>know the way.</a:t>
            </a:r>
          </a:p>
          <a:p>
            <a:pPr>
              <a:spcBef>
                <a:spcPts val="1200"/>
              </a:spcBef>
              <a:defRPr/>
            </a:pPr>
            <a:r>
              <a:rPr lang="ja-JP" altLang="en-US" sz="2800" b="1" dirty="0">
                <a:solidFill>
                  <a:schemeClr val="bg1"/>
                </a:solidFill>
              </a:rPr>
              <a:t>リーダーは正しい道を進むべき。</a:t>
            </a:r>
            <a:endParaRPr lang="en-US" altLang="ja-JP" sz="2800" b="1" dirty="0">
              <a:solidFill>
                <a:schemeClr val="bg1"/>
              </a:solidFill>
            </a:endParaRPr>
          </a:p>
          <a:p>
            <a:pPr marL="355600" indent="0">
              <a:spcBef>
                <a:spcPts val="0"/>
              </a:spcBef>
              <a:buNone/>
              <a:defRPr/>
            </a:pPr>
            <a:r>
              <a:rPr lang="en-US" sz="2000" dirty="0">
                <a:solidFill>
                  <a:schemeClr val="bg1"/>
                </a:solidFill>
              </a:rPr>
              <a:t>Leaders must </a:t>
            </a:r>
            <a:r>
              <a:rPr lang="en-US" sz="2000" i="1" dirty="0">
                <a:solidFill>
                  <a:schemeClr val="bg1"/>
                </a:solidFill>
              </a:rPr>
              <a:t>go the way</a:t>
            </a:r>
            <a:r>
              <a:rPr lang="en-US" sz="1800" i="1" dirty="0">
                <a:solidFill>
                  <a:schemeClr val="bg1"/>
                </a:solidFill>
              </a:rPr>
              <a:t>.</a:t>
            </a:r>
          </a:p>
          <a:p>
            <a:pPr>
              <a:spcBef>
                <a:spcPts val="1200"/>
              </a:spcBef>
              <a:defRPr/>
            </a:pPr>
            <a:r>
              <a:rPr lang="ja-JP" altLang="en-US" sz="2800" b="1" dirty="0">
                <a:solidFill>
                  <a:schemeClr val="bg1"/>
                </a:solidFill>
              </a:rPr>
              <a:t>リーダーは正しい道を示すべき。</a:t>
            </a:r>
            <a:endParaRPr lang="en-US" altLang="ja-JP" sz="2800" b="1" dirty="0">
              <a:solidFill>
                <a:schemeClr val="bg1"/>
              </a:solidFill>
            </a:endParaRPr>
          </a:p>
          <a:p>
            <a:pPr marL="355600" indent="0">
              <a:spcBef>
                <a:spcPts val="0"/>
              </a:spcBef>
              <a:buNone/>
              <a:defRPr/>
            </a:pPr>
            <a:r>
              <a:rPr lang="en-US" sz="2000" dirty="0">
                <a:solidFill>
                  <a:schemeClr val="bg1"/>
                </a:solidFill>
              </a:rPr>
              <a:t>Leaders must </a:t>
            </a:r>
            <a:r>
              <a:rPr lang="en-US" sz="2000" i="1" dirty="0">
                <a:solidFill>
                  <a:schemeClr val="bg1"/>
                </a:solidFill>
              </a:rPr>
              <a:t>show the way.</a:t>
            </a:r>
          </a:p>
          <a:p>
            <a:pPr lvl="1">
              <a:spcBef>
                <a:spcPts val="0"/>
              </a:spcBef>
              <a:defRPr/>
            </a:pPr>
            <a:endParaRPr lang="en-US" sz="1200" i="1" dirty="0">
              <a:solidFill>
                <a:schemeClr val="bg1"/>
              </a:solidFill>
              <a:cs typeface="+mn-cs"/>
            </a:endParaRPr>
          </a:p>
          <a:p>
            <a:pPr marL="0" indent="0">
              <a:spcBef>
                <a:spcPts val="0"/>
              </a:spcBef>
              <a:spcAft>
                <a:spcPts val="1200"/>
              </a:spcAft>
              <a:buNone/>
              <a:defRPr/>
            </a:pPr>
            <a:r>
              <a:rPr lang="ja-JP" altLang="en-US" sz="2400" b="1" dirty="0">
                <a:solidFill>
                  <a:srgbClr val="FFFF99"/>
                </a:solidFill>
              </a:rPr>
              <a:t>私は、あなたがたのうちの長老たちに、同じ長老の一人として、キリストの苦難の証人、やがて現される栄光に預かる者として勧めます。あなたがたのうちにいる、神の羊の群れを牧しなさい。強制されてではなく、神に従って自発的に、また卑しい利得を求めてではなく、心を込めて世話をしなさい</a:t>
            </a:r>
            <a:r>
              <a:rPr lang="ja-JP" altLang="en-US" sz="2400" b="1" dirty="0" smtClean="0">
                <a:solidFill>
                  <a:srgbClr val="FFFF99"/>
                </a:solidFill>
              </a:rPr>
              <a:t>。</a:t>
            </a:r>
            <a:r>
              <a:rPr lang="en-US" altLang="ja-JP" sz="2400" b="1" dirty="0" smtClean="0">
                <a:solidFill>
                  <a:srgbClr val="FFFF99"/>
                </a:solidFill>
              </a:rPr>
              <a:t>	</a:t>
            </a:r>
            <a:br>
              <a:rPr lang="en-US" altLang="ja-JP" sz="2400" b="1" dirty="0" smtClean="0">
                <a:solidFill>
                  <a:srgbClr val="FFFF99"/>
                </a:solidFill>
              </a:rPr>
            </a:br>
            <a:r>
              <a:rPr lang="ja-JP" altLang="en-US" sz="2400" b="1" dirty="0" smtClean="0">
                <a:solidFill>
                  <a:srgbClr val="FFFF99"/>
                </a:solidFill>
              </a:rPr>
              <a:t>（</a:t>
            </a:r>
            <a:r>
              <a:rPr lang="ja-JP" altLang="en-US" sz="2400" b="1" dirty="0">
                <a:solidFill>
                  <a:srgbClr val="FFFF99"/>
                </a:solidFill>
              </a:rPr>
              <a:t>ペテロの手紙第一</a:t>
            </a:r>
            <a:r>
              <a:rPr lang="en-US" altLang="ja-JP" sz="2400" b="1" dirty="0">
                <a:solidFill>
                  <a:srgbClr val="FFFF99"/>
                </a:solidFill>
              </a:rPr>
              <a:t>5</a:t>
            </a:r>
            <a:r>
              <a:rPr lang="ja-JP" altLang="en-US" sz="2400" b="1" dirty="0">
                <a:solidFill>
                  <a:srgbClr val="FFFF99"/>
                </a:solidFill>
              </a:rPr>
              <a:t>章１</a:t>
            </a:r>
            <a:r>
              <a:rPr lang="en-US" altLang="ja-JP" sz="2400" b="1" dirty="0">
                <a:solidFill>
                  <a:srgbClr val="FFFF99"/>
                </a:solidFill>
              </a:rPr>
              <a:t>-</a:t>
            </a:r>
            <a:r>
              <a:rPr lang="ja-JP" altLang="en-US" sz="2400" b="1" dirty="0">
                <a:solidFill>
                  <a:srgbClr val="FFFF99"/>
                </a:solidFill>
              </a:rPr>
              <a:t>２節）</a:t>
            </a:r>
            <a:endParaRPr lang="en-US" altLang="ja-JP" sz="2400" b="1" dirty="0">
              <a:solidFill>
                <a:srgbClr val="FFFF99"/>
              </a:solidFill>
            </a:endParaRPr>
          </a:p>
          <a:p>
            <a:pPr marL="0" indent="0">
              <a:spcBef>
                <a:spcPts val="0"/>
              </a:spcBef>
              <a:buNone/>
              <a:defRPr/>
            </a:pPr>
            <a:r>
              <a:rPr lang="en-US" sz="1800" dirty="0">
                <a:solidFill>
                  <a:srgbClr val="FFFF99"/>
                </a:solidFill>
              </a:rPr>
              <a:t>“The elders who are among you I exhort, I who am a fellow elder and a witness of the sufferings of Christ, and also a partaker of the glory that will be revealed: Shepherd the flock of God which is among you, serving as overseers, not by compulsion but willingly, not for dishonest gain but eagerly.” (1Peter 5:1-2)</a:t>
            </a:r>
            <a:endParaRPr lang="en-US" sz="1400" dirty="0">
              <a:solidFill>
                <a:srgbClr val="FFFF99"/>
              </a:solidFill>
            </a:endParaRP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34</a:t>
            </a:fld>
            <a:endParaRPr lang="en-US" dirty="0">
              <a:solidFill>
                <a:srgbClr val="000000"/>
              </a:solidFill>
            </a:endParaRPr>
          </a:p>
        </p:txBody>
      </p:sp>
    </p:spTree>
    <p:extLst>
      <p:ext uri="{BB962C8B-B14F-4D97-AF65-F5344CB8AC3E}">
        <p14:creationId xmlns:p14="http://schemas.microsoft.com/office/powerpoint/2010/main" val="1289657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Content Placeholder 8"/>
          <p:cNvSpPr>
            <a:spLocks noGrp="1"/>
          </p:cNvSpPr>
          <p:nvPr>
            <p:ph idx="1"/>
          </p:nvPr>
        </p:nvSpPr>
        <p:spPr>
          <a:xfrm>
            <a:off x="2190750" y="609600"/>
            <a:ext cx="7810500" cy="5638800"/>
          </a:xfrm>
        </p:spPr>
        <p:txBody>
          <a:bodyPr/>
          <a:lstStyle/>
          <a:p>
            <a:pPr marL="0" indent="0">
              <a:spcBef>
                <a:spcPts val="0"/>
              </a:spcBef>
              <a:buNone/>
            </a:pPr>
            <a:r>
              <a:rPr lang="ja-JP" altLang="en-US" sz="2800" b="1" dirty="0">
                <a:solidFill>
                  <a:schemeClr val="bg1"/>
                </a:solidFill>
                <a:latin typeface="+mn-ea"/>
              </a:rPr>
              <a:t>全てのリーダーが人間について知っておくべきこと</a:t>
            </a:r>
            <a:endParaRPr lang="en-US" altLang="ja-JP" sz="2000" b="1" dirty="0">
              <a:solidFill>
                <a:schemeClr val="bg1"/>
              </a:solidFill>
              <a:latin typeface="+mn-ea"/>
            </a:endParaRPr>
          </a:p>
          <a:p>
            <a:pPr marL="0" indent="0">
              <a:spcBef>
                <a:spcPts val="0"/>
              </a:spcBef>
              <a:buNone/>
            </a:pPr>
            <a:r>
              <a:rPr lang="en-US" sz="2000" dirty="0">
                <a:solidFill>
                  <a:schemeClr val="bg1"/>
                </a:solidFill>
              </a:rPr>
              <a:t>What Every Leader Should Know about People…</a:t>
            </a:r>
          </a:p>
          <a:p>
            <a:pPr marL="0" indent="0">
              <a:spcBef>
                <a:spcPts val="0"/>
              </a:spcBef>
              <a:buNone/>
            </a:pPr>
            <a:endParaRPr lang="en-US" sz="2000" b="1" dirty="0">
              <a:solidFill>
                <a:schemeClr val="bg1"/>
              </a:solidFill>
            </a:endParaRPr>
          </a:p>
          <a:p>
            <a:pPr marL="466725" indent="-466725" algn="ctr">
              <a:spcBef>
                <a:spcPts val="0"/>
              </a:spcBef>
              <a:buNone/>
            </a:pPr>
            <a:r>
              <a:rPr lang="en-US" altLang="ja-JP" b="1" dirty="0" smtClean="0">
                <a:solidFill>
                  <a:schemeClr val="bg1"/>
                </a:solidFill>
                <a:latin typeface="+mn-ea"/>
              </a:rPr>
              <a:t>6.	</a:t>
            </a:r>
            <a:r>
              <a:rPr lang="ja-JP" altLang="en-US" b="1" dirty="0" smtClean="0">
                <a:solidFill>
                  <a:schemeClr val="bg1"/>
                </a:solidFill>
                <a:latin typeface="+mn-ea"/>
              </a:rPr>
              <a:t>人は</a:t>
            </a:r>
            <a:r>
              <a:rPr lang="ja-JP" altLang="en-US" b="1" u="sng" dirty="0" smtClean="0">
                <a:solidFill>
                  <a:schemeClr val="bg1"/>
                </a:solidFill>
                <a:latin typeface="+mn-ea"/>
              </a:rPr>
              <a:t> </a:t>
            </a:r>
            <a:r>
              <a:rPr lang="ja-JP" altLang="en-US" b="1" u="sng" dirty="0" smtClean="0">
                <a:solidFill>
                  <a:srgbClr val="FFFF00"/>
                </a:solidFill>
                <a:latin typeface="+mn-ea"/>
              </a:rPr>
              <a:t>困窮 </a:t>
            </a:r>
            <a:r>
              <a:rPr lang="ja-JP" altLang="en-US" b="1" dirty="0" smtClean="0">
                <a:solidFill>
                  <a:schemeClr val="bg1"/>
                </a:solidFill>
                <a:latin typeface="+mn-ea"/>
              </a:rPr>
              <a:t>し</a:t>
            </a:r>
            <a:r>
              <a:rPr lang="ja-JP" altLang="en-US" b="1" dirty="0">
                <a:solidFill>
                  <a:schemeClr val="bg1"/>
                </a:solidFill>
                <a:latin typeface="+mn-ea"/>
              </a:rPr>
              <a:t>ている</a:t>
            </a:r>
            <a:r>
              <a:rPr lang="ja-JP" altLang="en-US" b="1" dirty="0" smtClean="0">
                <a:solidFill>
                  <a:schemeClr val="bg1"/>
                </a:solidFill>
                <a:latin typeface="+mn-ea"/>
              </a:rPr>
              <a:t>。</a:t>
            </a:r>
            <a:endParaRPr lang="en-US" altLang="ja-JP" b="1" dirty="0" smtClean="0">
              <a:solidFill>
                <a:schemeClr val="bg1"/>
              </a:solidFill>
              <a:latin typeface="+mn-ea"/>
            </a:endParaRPr>
          </a:p>
          <a:p>
            <a:pPr marL="466725" indent="-466725" algn="ctr">
              <a:spcBef>
                <a:spcPts val="0"/>
              </a:spcBef>
              <a:spcAft>
                <a:spcPts val="1200"/>
              </a:spcAft>
              <a:buNone/>
            </a:pPr>
            <a:r>
              <a:rPr lang="ja-JP" altLang="en-US" b="1" dirty="0" smtClean="0">
                <a:solidFill>
                  <a:schemeClr val="bg1"/>
                </a:solidFill>
                <a:latin typeface="+mn-ea"/>
              </a:rPr>
              <a:t>彼らにニーズについててまず話</a:t>
            </a:r>
            <a:r>
              <a:rPr lang="ja-JP" altLang="en-US" b="1" dirty="0">
                <a:solidFill>
                  <a:schemeClr val="bg1"/>
                </a:solidFill>
                <a:latin typeface="+mn-ea"/>
              </a:rPr>
              <a:t>しましょう。</a:t>
            </a:r>
            <a:endParaRPr lang="en-US" altLang="ja-JP" b="1" dirty="0">
              <a:solidFill>
                <a:schemeClr val="bg1"/>
              </a:solidFill>
              <a:latin typeface="+mn-ea"/>
            </a:endParaRPr>
          </a:p>
          <a:p>
            <a:pPr marL="466725" indent="-466725" algn="ctr">
              <a:spcBef>
                <a:spcPts val="0"/>
              </a:spcBef>
              <a:buNone/>
            </a:pPr>
            <a:r>
              <a:rPr lang="en-US" sz="2000" dirty="0">
                <a:solidFill>
                  <a:schemeClr val="bg1"/>
                </a:solidFill>
              </a:rPr>
              <a:t>6.	PEOPLE ARE </a:t>
            </a:r>
            <a:r>
              <a:rPr lang="en-US" sz="2000" u="sng" dirty="0">
                <a:solidFill>
                  <a:srgbClr val="FFC000"/>
                </a:solidFill>
              </a:rPr>
              <a:t>NEEDY</a:t>
            </a:r>
            <a:r>
              <a:rPr lang="en-US" sz="2000" dirty="0">
                <a:solidFill>
                  <a:schemeClr val="bg1"/>
                </a:solidFill>
              </a:rPr>
              <a:t>.  SPEAK TO THEIR NEEDS FIRST.</a:t>
            </a:r>
          </a:p>
          <a:p>
            <a:pPr marL="0" indent="0">
              <a:spcBef>
                <a:spcPts val="0"/>
              </a:spcBef>
              <a:buNone/>
            </a:pPr>
            <a:endParaRPr lang="en-US" sz="2000" b="1" dirty="0">
              <a:solidFill>
                <a:schemeClr val="bg1"/>
              </a:solidFill>
            </a:endParaRPr>
          </a:p>
          <a:p>
            <a:pPr marL="0" indent="0">
              <a:spcBef>
                <a:spcPts val="0"/>
              </a:spcBef>
              <a:spcAft>
                <a:spcPts val="1200"/>
              </a:spcAft>
              <a:buNone/>
            </a:pPr>
            <a:r>
              <a:rPr lang="ja-JP" altLang="en-US" sz="2800" b="1" dirty="0">
                <a:solidFill>
                  <a:schemeClr val="bg1"/>
                </a:solidFill>
              </a:rPr>
              <a:t>基本原則：人は他の人を助ける前に、自分が助けられなければならない。</a:t>
            </a:r>
            <a:endParaRPr lang="en-US" altLang="ja-JP" sz="2800" b="1" dirty="0">
              <a:solidFill>
                <a:schemeClr val="bg1"/>
              </a:solidFill>
            </a:endParaRPr>
          </a:p>
          <a:p>
            <a:pPr marL="0" indent="0">
              <a:spcBef>
                <a:spcPts val="0"/>
              </a:spcBef>
              <a:buNone/>
            </a:pPr>
            <a:r>
              <a:rPr lang="en-US" sz="2000" b="1" dirty="0">
                <a:solidFill>
                  <a:schemeClr val="bg1"/>
                </a:solidFill>
              </a:rPr>
              <a:t>*Key Principle: People must be ministered to before they can minister.</a:t>
            </a: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35</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Content Placeholder 8"/>
          <p:cNvSpPr>
            <a:spLocks noGrp="1"/>
          </p:cNvSpPr>
          <p:nvPr>
            <p:ph idx="1"/>
          </p:nvPr>
        </p:nvSpPr>
        <p:spPr>
          <a:xfrm>
            <a:off x="1828800" y="381000"/>
            <a:ext cx="8534400" cy="6172200"/>
          </a:xfrm>
        </p:spPr>
        <p:txBody>
          <a:bodyPr/>
          <a:lstStyle/>
          <a:p>
            <a:pPr marL="0" indent="0">
              <a:spcBef>
                <a:spcPts val="0"/>
              </a:spcBef>
              <a:buNone/>
            </a:pPr>
            <a:r>
              <a:rPr lang="ja-JP" altLang="en-US" sz="2800" b="1" dirty="0">
                <a:solidFill>
                  <a:srgbClr val="FFC000"/>
                </a:solidFill>
              </a:rPr>
              <a:t>ほとんどの人はこう思う </a:t>
            </a:r>
            <a:r>
              <a:rPr lang="en-US" altLang="ja-JP" sz="2400" b="1" dirty="0">
                <a:solidFill>
                  <a:srgbClr val="FFC000"/>
                </a:solidFill>
              </a:rPr>
              <a:t>		</a:t>
            </a:r>
            <a:r>
              <a:rPr lang="ja-JP" altLang="en-US" sz="2800" b="1" dirty="0">
                <a:solidFill>
                  <a:srgbClr val="FFC000"/>
                </a:solidFill>
              </a:rPr>
              <a:t>リーダーはこうするべき </a:t>
            </a:r>
            <a:endParaRPr lang="en-US" altLang="ja-JP" sz="2800" b="1" dirty="0">
              <a:solidFill>
                <a:srgbClr val="FFC000"/>
              </a:solidFill>
            </a:endParaRPr>
          </a:p>
          <a:p>
            <a:pPr marL="0" indent="0">
              <a:spcBef>
                <a:spcPts val="0"/>
              </a:spcBef>
              <a:buNone/>
            </a:pPr>
            <a:r>
              <a:rPr lang="en-US" sz="2000" dirty="0">
                <a:solidFill>
                  <a:srgbClr val="FFC000"/>
                </a:solidFill>
              </a:rPr>
              <a:t>MOST PEOPLE THINK . . . </a:t>
            </a:r>
            <a:r>
              <a:rPr lang="en-US" sz="2400" b="1" dirty="0">
                <a:solidFill>
                  <a:srgbClr val="FFC000"/>
                </a:solidFill>
              </a:rPr>
              <a:t>		</a:t>
            </a:r>
            <a:r>
              <a:rPr lang="en-US" altLang="ja-JP" sz="2000" dirty="0">
                <a:solidFill>
                  <a:srgbClr val="FFC000"/>
                </a:solidFill>
              </a:rPr>
              <a:t>LEADERS MUST . . .</a:t>
            </a:r>
          </a:p>
          <a:p>
            <a:pPr marL="0" indent="0">
              <a:spcBef>
                <a:spcPts val="0"/>
              </a:spcBef>
              <a:buNone/>
            </a:pPr>
            <a:endParaRPr lang="en-US" sz="1200" b="1" i="1" dirty="0">
              <a:solidFill>
                <a:schemeClr val="bg1"/>
              </a:solidFill>
            </a:endParaRPr>
          </a:p>
          <a:p>
            <a:pPr marL="0" indent="0">
              <a:spcBef>
                <a:spcPts val="0"/>
              </a:spcBef>
              <a:buNone/>
            </a:pPr>
            <a:r>
              <a:rPr lang="ja-JP" altLang="en-US" sz="2400" b="1" dirty="0">
                <a:solidFill>
                  <a:schemeClr val="bg1"/>
                </a:solidFill>
              </a:rPr>
              <a:t>自分の状況は特殊である</a:t>
            </a:r>
            <a:r>
              <a:rPr lang="en-US" altLang="ja-JP" sz="2400" b="1" dirty="0">
                <a:solidFill>
                  <a:schemeClr val="bg1"/>
                </a:solidFill>
              </a:rPr>
              <a:t>	</a:t>
            </a:r>
            <a:r>
              <a:rPr lang="en-US" altLang="ja-JP" sz="2400" dirty="0">
                <a:solidFill>
                  <a:schemeClr val="bg1"/>
                </a:solidFill>
              </a:rPr>
              <a:t>	</a:t>
            </a:r>
            <a:r>
              <a:rPr lang="ja-JP" altLang="en-US" sz="2400" b="1" dirty="0">
                <a:solidFill>
                  <a:schemeClr val="bg1"/>
                </a:solidFill>
              </a:rPr>
              <a:t>人のことを第一にする</a:t>
            </a:r>
            <a:endParaRPr lang="en-US" altLang="ja-JP" sz="2400" b="1" dirty="0">
              <a:solidFill>
                <a:schemeClr val="bg1"/>
              </a:solidFill>
            </a:endParaRPr>
          </a:p>
          <a:p>
            <a:pPr marL="0" indent="0">
              <a:spcBef>
                <a:spcPts val="0"/>
              </a:spcBef>
              <a:buNone/>
            </a:pPr>
            <a:r>
              <a:rPr lang="en-US" sz="1800" dirty="0">
                <a:solidFill>
                  <a:schemeClr val="bg1"/>
                </a:solidFill>
              </a:rPr>
              <a:t>Their situation is unique.  		</a:t>
            </a:r>
            <a:r>
              <a:rPr lang="ja-JP" altLang="en-US" sz="1800" dirty="0">
                <a:solidFill>
                  <a:schemeClr val="bg1"/>
                </a:solidFill>
              </a:rPr>
              <a:t>　　　　　　</a:t>
            </a:r>
            <a:r>
              <a:rPr lang="en-US" sz="1800" dirty="0">
                <a:solidFill>
                  <a:schemeClr val="bg1"/>
                </a:solidFill>
              </a:rPr>
              <a:t>Put their people first.</a:t>
            </a:r>
          </a:p>
          <a:p>
            <a:pPr marL="0" indent="0">
              <a:spcBef>
                <a:spcPts val="0"/>
              </a:spcBef>
              <a:buNone/>
            </a:pPr>
            <a:endParaRPr lang="en-US" altLang="ja-JP" sz="1200" dirty="0">
              <a:solidFill>
                <a:schemeClr val="bg1"/>
              </a:solidFill>
            </a:endParaRPr>
          </a:p>
          <a:p>
            <a:pPr marL="0" indent="0">
              <a:spcBef>
                <a:spcPts val="0"/>
              </a:spcBef>
              <a:buNone/>
            </a:pPr>
            <a:r>
              <a:rPr lang="ja-JP" altLang="en-US" sz="2400" b="1" dirty="0">
                <a:solidFill>
                  <a:schemeClr val="bg1"/>
                </a:solidFill>
              </a:rPr>
              <a:t>自分の問題が一番大きい</a:t>
            </a:r>
            <a:r>
              <a:rPr lang="en-US" altLang="ja-JP" sz="2400" b="1" dirty="0">
                <a:solidFill>
                  <a:schemeClr val="bg1"/>
                </a:solidFill>
              </a:rPr>
              <a:t>		</a:t>
            </a:r>
            <a:r>
              <a:rPr lang="ja-JP" altLang="en-US" sz="2400" b="1" dirty="0">
                <a:solidFill>
                  <a:schemeClr val="bg1"/>
                </a:solidFill>
              </a:rPr>
              <a:t>みんなのニーズを知る</a:t>
            </a:r>
            <a:endParaRPr lang="en-US" altLang="ja-JP" sz="2400" b="1" dirty="0">
              <a:solidFill>
                <a:schemeClr val="bg1"/>
              </a:solidFill>
            </a:endParaRPr>
          </a:p>
          <a:p>
            <a:pPr marL="0" indent="0">
              <a:spcBef>
                <a:spcPts val="0"/>
              </a:spcBef>
              <a:buNone/>
            </a:pPr>
            <a:r>
              <a:rPr lang="en-US" sz="1800" dirty="0">
                <a:solidFill>
                  <a:schemeClr val="bg1"/>
                </a:solidFill>
              </a:rPr>
              <a:t>Their problems are the biggest.  	</a:t>
            </a:r>
            <a:r>
              <a:rPr lang="ja-JP" altLang="en-US" sz="1800" dirty="0">
                <a:solidFill>
                  <a:schemeClr val="bg1"/>
                </a:solidFill>
              </a:rPr>
              <a:t>　　　　　　</a:t>
            </a:r>
            <a:r>
              <a:rPr lang="en-US" sz="1800" dirty="0">
                <a:solidFill>
                  <a:schemeClr val="bg1"/>
                </a:solidFill>
              </a:rPr>
              <a:t>Know their people’s needs.</a:t>
            </a:r>
          </a:p>
          <a:p>
            <a:pPr marL="0" indent="0">
              <a:spcBef>
                <a:spcPts val="0"/>
              </a:spcBef>
              <a:buNone/>
            </a:pPr>
            <a:endParaRPr lang="en-US" altLang="ja-JP" sz="1200" dirty="0">
              <a:solidFill>
                <a:schemeClr val="bg1"/>
              </a:solidFill>
            </a:endParaRPr>
          </a:p>
          <a:p>
            <a:pPr marL="0" indent="0">
              <a:spcBef>
                <a:spcPts val="0"/>
              </a:spcBef>
              <a:buNone/>
            </a:pPr>
            <a:r>
              <a:rPr lang="ja-JP" altLang="en-US" sz="2400" b="1" dirty="0">
                <a:solidFill>
                  <a:schemeClr val="bg1"/>
                </a:solidFill>
              </a:rPr>
              <a:t>自分のミスは許されるべき</a:t>
            </a:r>
            <a:r>
              <a:rPr lang="en-US" altLang="ja-JP" sz="2400" b="1" dirty="0">
                <a:solidFill>
                  <a:schemeClr val="bg1"/>
                </a:solidFill>
              </a:rPr>
              <a:t>		</a:t>
            </a:r>
            <a:r>
              <a:rPr lang="ja-JP" altLang="en-US" sz="2400" b="1" dirty="0">
                <a:solidFill>
                  <a:schemeClr val="bg1"/>
                </a:solidFill>
              </a:rPr>
              <a:t>全体像を見る</a:t>
            </a:r>
            <a:endParaRPr lang="en-US" altLang="ja-JP" sz="2400" b="1" dirty="0">
              <a:solidFill>
                <a:schemeClr val="bg1"/>
              </a:solidFill>
            </a:endParaRPr>
          </a:p>
          <a:p>
            <a:pPr marL="0" indent="0">
              <a:spcBef>
                <a:spcPts val="0"/>
              </a:spcBef>
              <a:buNone/>
            </a:pPr>
            <a:r>
              <a:rPr lang="en-US" sz="1800" dirty="0">
                <a:solidFill>
                  <a:schemeClr val="bg1"/>
                </a:solidFill>
              </a:rPr>
              <a:t>Their faults should be overlooked.  	</a:t>
            </a:r>
            <a:r>
              <a:rPr lang="ja-JP" altLang="en-US" sz="1800" dirty="0">
                <a:solidFill>
                  <a:schemeClr val="bg1"/>
                </a:solidFill>
              </a:rPr>
              <a:t>　　　　　　</a:t>
            </a:r>
            <a:r>
              <a:rPr lang="en-US" sz="1800" dirty="0">
                <a:solidFill>
                  <a:schemeClr val="bg1"/>
                </a:solidFill>
              </a:rPr>
              <a:t>See the total picture.</a:t>
            </a:r>
          </a:p>
          <a:p>
            <a:pPr marL="0" indent="0">
              <a:spcBef>
                <a:spcPts val="0"/>
              </a:spcBef>
              <a:buNone/>
            </a:pPr>
            <a:endParaRPr lang="en-US" altLang="ja-JP" sz="1200" dirty="0">
              <a:solidFill>
                <a:schemeClr val="bg1"/>
              </a:solidFill>
            </a:endParaRPr>
          </a:p>
          <a:p>
            <a:pPr marL="0" indent="0">
              <a:spcBef>
                <a:spcPts val="0"/>
              </a:spcBef>
              <a:buNone/>
            </a:pPr>
            <a:r>
              <a:rPr lang="ja-JP" altLang="en-US" sz="2400" b="1" dirty="0">
                <a:solidFill>
                  <a:schemeClr val="bg1"/>
                </a:solidFill>
              </a:rPr>
              <a:t>自分の時間が一番大切</a:t>
            </a:r>
            <a:r>
              <a:rPr lang="en-US" altLang="ja-JP" sz="2400" dirty="0">
                <a:solidFill>
                  <a:schemeClr val="bg1"/>
                </a:solidFill>
              </a:rPr>
              <a:t>		</a:t>
            </a:r>
            <a:r>
              <a:rPr lang="ja-JP" altLang="en-US" sz="2400" b="1" dirty="0">
                <a:solidFill>
                  <a:schemeClr val="bg1"/>
                </a:solidFill>
              </a:rPr>
              <a:t>成長を助けるために愛する</a:t>
            </a:r>
            <a:endParaRPr lang="en-US" altLang="ja-JP" sz="2400" b="1" dirty="0">
              <a:solidFill>
                <a:schemeClr val="bg1"/>
              </a:solidFill>
            </a:endParaRPr>
          </a:p>
          <a:p>
            <a:pPr marL="0" indent="0">
              <a:spcBef>
                <a:spcPts val="0"/>
              </a:spcBef>
              <a:buNone/>
            </a:pPr>
            <a:r>
              <a:rPr lang="en-US" sz="1800" dirty="0">
                <a:solidFill>
                  <a:schemeClr val="bg1"/>
                </a:solidFill>
              </a:rPr>
              <a:t>Their time is most precious.  	</a:t>
            </a:r>
            <a:r>
              <a:rPr lang="ja-JP" altLang="en-US" sz="1800" dirty="0">
                <a:solidFill>
                  <a:schemeClr val="bg1"/>
                </a:solidFill>
              </a:rPr>
              <a:t>　　　　　　</a:t>
            </a:r>
            <a:r>
              <a:rPr lang="en-US" sz="1800" dirty="0">
                <a:solidFill>
                  <a:schemeClr val="bg1"/>
                </a:solidFill>
              </a:rPr>
              <a:t>Love people to help them grow.</a:t>
            </a:r>
          </a:p>
          <a:p>
            <a:pPr marL="0" indent="0">
              <a:spcBef>
                <a:spcPts val="0"/>
              </a:spcBef>
              <a:buNone/>
            </a:pPr>
            <a:endParaRPr lang="en-US" altLang="ja-JP" sz="1200" i="1" dirty="0">
              <a:solidFill>
                <a:srgbClr val="FFFF99"/>
              </a:solidFill>
            </a:endParaRPr>
          </a:p>
          <a:p>
            <a:pPr marL="0" indent="0">
              <a:spcBef>
                <a:spcPts val="0"/>
              </a:spcBef>
              <a:spcAft>
                <a:spcPts val="1200"/>
              </a:spcAft>
              <a:buNone/>
            </a:pPr>
            <a:r>
              <a:rPr lang="ja-JP" altLang="en-US" sz="2400" b="1" dirty="0">
                <a:solidFill>
                  <a:srgbClr val="FFFF99"/>
                </a:solidFill>
              </a:rPr>
              <a:t>それぞれ、自分のことだけでなく、ほかの人のことも顧みなさい</a:t>
            </a:r>
            <a:r>
              <a:rPr lang="ja-JP" altLang="en-US" sz="2400" b="1" dirty="0" smtClean="0">
                <a:solidFill>
                  <a:srgbClr val="FFFF99"/>
                </a:solidFill>
              </a:rPr>
              <a:t>。</a:t>
            </a:r>
            <a:r>
              <a:rPr lang="en-US" altLang="ja-JP" sz="2400" b="1" dirty="0" smtClean="0">
                <a:solidFill>
                  <a:srgbClr val="FFFF99"/>
                </a:solidFill>
              </a:rPr>
              <a:t/>
            </a:r>
            <a:br>
              <a:rPr lang="en-US" altLang="ja-JP" sz="2400" b="1" dirty="0" smtClean="0">
                <a:solidFill>
                  <a:srgbClr val="FFFF99"/>
                </a:solidFill>
              </a:rPr>
            </a:br>
            <a:r>
              <a:rPr lang="ja-JP" altLang="en-US" sz="2400" b="1" dirty="0" smtClean="0">
                <a:solidFill>
                  <a:srgbClr val="FFFF99"/>
                </a:solidFill>
              </a:rPr>
              <a:t>（</a:t>
            </a:r>
            <a:r>
              <a:rPr lang="ja-JP" altLang="en-US" sz="2400" b="1" dirty="0">
                <a:solidFill>
                  <a:srgbClr val="FFFF99"/>
                </a:solidFill>
              </a:rPr>
              <a:t>ピリピ人への手紙</a:t>
            </a:r>
            <a:r>
              <a:rPr lang="en-US" altLang="ja-JP" sz="2400" b="1" dirty="0">
                <a:solidFill>
                  <a:srgbClr val="FFFF99"/>
                </a:solidFill>
              </a:rPr>
              <a:t>2</a:t>
            </a:r>
            <a:r>
              <a:rPr lang="ja-JP" altLang="en-US" sz="2400" b="1" dirty="0">
                <a:solidFill>
                  <a:srgbClr val="FFFF99"/>
                </a:solidFill>
              </a:rPr>
              <a:t>章</a:t>
            </a:r>
            <a:r>
              <a:rPr lang="en-US" altLang="ja-JP" sz="2400" b="1" dirty="0">
                <a:solidFill>
                  <a:srgbClr val="FFFF99"/>
                </a:solidFill>
              </a:rPr>
              <a:t>4</a:t>
            </a:r>
            <a:r>
              <a:rPr lang="ja-JP" altLang="en-US" sz="2400" b="1" dirty="0">
                <a:solidFill>
                  <a:srgbClr val="FFFF99"/>
                </a:solidFill>
              </a:rPr>
              <a:t>節）</a:t>
            </a:r>
            <a:endParaRPr lang="en-US" altLang="ja-JP" sz="2400" b="1" dirty="0">
              <a:solidFill>
                <a:srgbClr val="FFFF99"/>
              </a:solidFill>
            </a:endParaRPr>
          </a:p>
          <a:p>
            <a:pPr marL="0" indent="0">
              <a:spcBef>
                <a:spcPts val="0"/>
              </a:spcBef>
              <a:buNone/>
            </a:pPr>
            <a:r>
              <a:rPr lang="en-US" sz="2000" dirty="0">
                <a:solidFill>
                  <a:srgbClr val="FFFF99"/>
                </a:solidFill>
              </a:rPr>
              <a:t>“Let each of you look out not only for his own interests, but also for the interests of others.” (Philippians 2:4)</a:t>
            </a:r>
            <a:endParaRPr lang="en-US" sz="1600" dirty="0">
              <a:solidFill>
                <a:srgbClr val="FFFF99"/>
              </a:solidFill>
            </a:endParaRP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36</a:t>
            </a:fld>
            <a:endParaRPr lang="en-US" dirty="0">
              <a:solidFill>
                <a:srgbClr val="000000"/>
              </a:solidFill>
            </a:endParaRPr>
          </a:p>
        </p:txBody>
      </p:sp>
    </p:spTree>
    <p:extLst>
      <p:ext uri="{BB962C8B-B14F-4D97-AF65-F5344CB8AC3E}">
        <p14:creationId xmlns:p14="http://schemas.microsoft.com/office/powerpoint/2010/main" val="28777088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Content Placeholder 8"/>
          <p:cNvSpPr>
            <a:spLocks noGrp="1"/>
          </p:cNvSpPr>
          <p:nvPr>
            <p:ph idx="1"/>
          </p:nvPr>
        </p:nvSpPr>
        <p:spPr>
          <a:xfrm>
            <a:off x="1828800" y="685800"/>
            <a:ext cx="8458200" cy="5562600"/>
          </a:xfrm>
        </p:spPr>
        <p:txBody>
          <a:bodyPr/>
          <a:lstStyle/>
          <a:p>
            <a:pPr marL="0" indent="0">
              <a:spcBef>
                <a:spcPts val="0"/>
              </a:spcBef>
              <a:buNone/>
            </a:pPr>
            <a:r>
              <a:rPr lang="ja-JP" altLang="en-US" sz="2800" b="1" dirty="0">
                <a:solidFill>
                  <a:schemeClr val="bg1"/>
                </a:solidFill>
                <a:latin typeface="+mn-ea"/>
              </a:rPr>
              <a:t>全てのリーダーが人間について知っておくべきこと</a:t>
            </a:r>
            <a:endParaRPr lang="en-US" altLang="ja-JP" sz="2000" b="1" dirty="0">
              <a:solidFill>
                <a:schemeClr val="bg1"/>
              </a:solidFill>
              <a:latin typeface="+mn-ea"/>
            </a:endParaRPr>
          </a:p>
          <a:p>
            <a:pPr marL="0" indent="0">
              <a:spcBef>
                <a:spcPts val="0"/>
              </a:spcBef>
              <a:buNone/>
            </a:pPr>
            <a:r>
              <a:rPr lang="en-US" sz="2000" dirty="0">
                <a:solidFill>
                  <a:schemeClr val="bg1"/>
                </a:solidFill>
              </a:rPr>
              <a:t>What Every Leader Should Know about People…</a:t>
            </a:r>
          </a:p>
          <a:p>
            <a:pPr marL="0" indent="0">
              <a:spcBef>
                <a:spcPts val="0"/>
              </a:spcBef>
              <a:buNone/>
            </a:pPr>
            <a:endParaRPr lang="en-US" sz="2000" b="1" dirty="0">
              <a:solidFill>
                <a:schemeClr val="bg1"/>
              </a:solidFill>
            </a:endParaRPr>
          </a:p>
          <a:p>
            <a:pPr marL="466725" indent="-466725" algn="ctr">
              <a:spcBef>
                <a:spcPts val="0"/>
              </a:spcBef>
              <a:spcAft>
                <a:spcPts val="1200"/>
              </a:spcAft>
              <a:buNone/>
            </a:pPr>
            <a:r>
              <a:rPr lang="en-US" altLang="ja-JP" b="1" dirty="0" smtClean="0">
                <a:solidFill>
                  <a:schemeClr val="bg1"/>
                </a:solidFill>
                <a:latin typeface="+mn-ea"/>
              </a:rPr>
              <a:t>7.	</a:t>
            </a:r>
            <a:r>
              <a:rPr lang="ja-JP" altLang="en-US" b="1" dirty="0" smtClean="0">
                <a:solidFill>
                  <a:schemeClr val="bg1"/>
                </a:solidFill>
                <a:latin typeface="+mn-ea"/>
              </a:rPr>
              <a:t>人は</a:t>
            </a:r>
            <a:r>
              <a:rPr lang="ja-JP" altLang="en-US" b="1" u="sng" dirty="0" smtClean="0">
                <a:solidFill>
                  <a:schemeClr val="bg1"/>
                </a:solidFill>
                <a:latin typeface="+mn-ea"/>
              </a:rPr>
              <a:t> </a:t>
            </a:r>
            <a:r>
              <a:rPr lang="ja-JP" altLang="en-US" b="1" u="sng" dirty="0" smtClean="0">
                <a:solidFill>
                  <a:srgbClr val="FFFF00"/>
                </a:solidFill>
                <a:latin typeface="+mn-ea"/>
              </a:rPr>
              <a:t>精神的に落ち込む</a:t>
            </a:r>
            <a:r>
              <a:rPr lang="ja-JP" altLang="en-US" b="1" dirty="0" smtClean="0">
                <a:solidFill>
                  <a:schemeClr val="bg1"/>
                </a:solidFill>
                <a:latin typeface="+mn-ea"/>
              </a:rPr>
              <a:t>。</a:t>
            </a:r>
            <a:r>
              <a:rPr lang="ja-JP" altLang="en-US" b="1" dirty="0">
                <a:solidFill>
                  <a:schemeClr val="bg1"/>
                </a:solidFill>
                <a:latin typeface="+mn-ea"/>
              </a:rPr>
              <a:t>励ましましょう。</a:t>
            </a:r>
            <a:endParaRPr lang="en-US" altLang="ja-JP" b="1" dirty="0">
              <a:solidFill>
                <a:schemeClr val="bg1"/>
              </a:solidFill>
              <a:latin typeface="+mn-ea"/>
            </a:endParaRPr>
          </a:p>
          <a:p>
            <a:pPr marL="466725" indent="-466725" algn="ctr">
              <a:spcBef>
                <a:spcPts val="0"/>
              </a:spcBef>
              <a:buNone/>
            </a:pPr>
            <a:r>
              <a:rPr lang="en-US" sz="2000" dirty="0">
                <a:solidFill>
                  <a:schemeClr val="bg1"/>
                </a:solidFill>
              </a:rPr>
              <a:t>7.	PEOPLE GET </a:t>
            </a:r>
            <a:r>
              <a:rPr lang="en-US" sz="2000" u="sng" dirty="0">
                <a:solidFill>
                  <a:srgbClr val="FFC000"/>
                </a:solidFill>
              </a:rPr>
              <a:t>EMOTIONALLY LOW</a:t>
            </a:r>
            <a:r>
              <a:rPr lang="en-US" sz="2000" dirty="0">
                <a:solidFill>
                  <a:schemeClr val="bg1"/>
                </a:solidFill>
              </a:rPr>
              <a:t>.  ENCOURAGE THEM.</a:t>
            </a:r>
          </a:p>
          <a:p>
            <a:pPr marL="0" indent="0" algn="ctr">
              <a:spcBef>
                <a:spcPts val="0"/>
              </a:spcBef>
              <a:buNone/>
            </a:pPr>
            <a:endParaRPr lang="en-US" sz="2000" b="1" dirty="0">
              <a:solidFill>
                <a:schemeClr val="bg1"/>
              </a:solidFill>
            </a:endParaRPr>
          </a:p>
          <a:p>
            <a:pPr marL="0" indent="0" algn="ctr">
              <a:spcBef>
                <a:spcPts val="0"/>
              </a:spcBef>
              <a:spcAft>
                <a:spcPts val="1200"/>
              </a:spcAft>
              <a:buNone/>
            </a:pPr>
            <a:r>
              <a:rPr lang="ja-JP" altLang="en-US" sz="2800" b="1" dirty="0">
                <a:solidFill>
                  <a:schemeClr val="bg1"/>
                </a:solidFill>
              </a:rPr>
              <a:t>基本原則：人は報われることをする。</a:t>
            </a:r>
            <a:endParaRPr lang="en-US" altLang="ja-JP" sz="2800" b="1" dirty="0">
              <a:solidFill>
                <a:schemeClr val="bg1"/>
              </a:solidFill>
            </a:endParaRPr>
          </a:p>
          <a:p>
            <a:pPr marL="0" indent="0" algn="ctr">
              <a:spcBef>
                <a:spcPts val="0"/>
              </a:spcBef>
              <a:buNone/>
            </a:pPr>
            <a:r>
              <a:rPr lang="en-US" sz="2000" b="1" dirty="0">
                <a:solidFill>
                  <a:schemeClr val="bg1"/>
                </a:solidFill>
              </a:rPr>
              <a:t>*Key Principle: What gets rewarded, gets done.</a:t>
            </a: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37</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Content Placeholder 8"/>
          <p:cNvSpPr>
            <a:spLocks noGrp="1"/>
          </p:cNvSpPr>
          <p:nvPr>
            <p:ph idx="1"/>
          </p:nvPr>
        </p:nvSpPr>
        <p:spPr>
          <a:xfrm>
            <a:off x="2095500" y="609600"/>
            <a:ext cx="8001000" cy="5867400"/>
          </a:xfrm>
        </p:spPr>
        <p:txBody>
          <a:bodyPr/>
          <a:lstStyle/>
          <a:p>
            <a:pPr marL="0" indent="0">
              <a:spcBef>
                <a:spcPts val="0"/>
              </a:spcBef>
              <a:buNone/>
            </a:pPr>
            <a:r>
              <a:rPr lang="ja-JP" altLang="en-US" sz="2800" b="1" dirty="0">
                <a:solidFill>
                  <a:schemeClr val="bg1"/>
                </a:solidFill>
              </a:rPr>
              <a:t>ある実験</a:t>
            </a:r>
            <a:r>
              <a:rPr lang="ja-JP" altLang="en-US" sz="2800" dirty="0">
                <a:solidFill>
                  <a:schemeClr val="bg1"/>
                </a:solidFill>
              </a:rPr>
              <a:t>　</a:t>
            </a:r>
            <a:r>
              <a:rPr lang="en-US" sz="2000" dirty="0">
                <a:solidFill>
                  <a:schemeClr val="bg1"/>
                </a:solidFill>
              </a:rPr>
              <a:t>An Experiment…</a:t>
            </a:r>
          </a:p>
          <a:p>
            <a:pPr marL="0" indent="0">
              <a:spcBef>
                <a:spcPts val="0"/>
              </a:spcBef>
              <a:buNone/>
            </a:pPr>
            <a:endParaRPr lang="en-US" sz="1200" dirty="0">
              <a:solidFill>
                <a:schemeClr val="bg1"/>
              </a:solidFill>
            </a:endParaRPr>
          </a:p>
          <a:p>
            <a:pPr marL="0" indent="0" algn="just">
              <a:spcBef>
                <a:spcPts val="0"/>
              </a:spcBef>
              <a:spcAft>
                <a:spcPts val="600"/>
              </a:spcAft>
              <a:buNone/>
            </a:pPr>
            <a:r>
              <a:rPr lang="ja-JP" altLang="en-US" sz="2400" b="1" dirty="0">
                <a:solidFill>
                  <a:schemeClr val="bg1"/>
                </a:solidFill>
              </a:rPr>
              <a:t>何年も前に人間がどのくらい痛みに耐えられるかの実験が行われた。氷の入ったバケツの中に裸足でどれだけ立っていられるかを測ったのだ。すると、励ましたりサポートしたりする人がいれば、励ましやサポートのない場合よりも二倍の時間、苦痛に耐えられることが分かった。</a:t>
            </a:r>
            <a:endParaRPr lang="en-US" altLang="ja-JP" sz="2400" b="1" dirty="0">
              <a:solidFill>
                <a:schemeClr val="bg1"/>
              </a:solidFill>
            </a:endParaRPr>
          </a:p>
          <a:p>
            <a:pPr marL="0" indent="0">
              <a:spcBef>
                <a:spcPts val="0"/>
              </a:spcBef>
              <a:buNone/>
            </a:pPr>
            <a:r>
              <a:rPr lang="en-US" sz="1800" dirty="0">
                <a:solidFill>
                  <a:schemeClr val="bg1"/>
                </a:solidFill>
              </a:rPr>
              <a:t>Years ago, an experiment was conducted to measure people’s capacity to endure pain. How long could a bare-footed person stand in a bucket of ice water? It was discovered that when there was someone else present offering encouragement and support, the person standing in the ice water could tolerate the pain twice as long as when there was no one present.</a:t>
            </a:r>
          </a:p>
          <a:p>
            <a:pPr marL="0" indent="0">
              <a:spcBef>
                <a:spcPts val="0"/>
              </a:spcBef>
            </a:pPr>
            <a:endParaRPr lang="en-US" sz="1200" dirty="0">
              <a:solidFill>
                <a:schemeClr val="bg1"/>
              </a:solidFill>
            </a:endParaRPr>
          </a:p>
          <a:p>
            <a:pPr marL="0" indent="0">
              <a:spcBef>
                <a:spcPts val="0"/>
              </a:spcBef>
              <a:spcAft>
                <a:spcPts val="1200"/>
              </a:spcAft>
              <a:buNone/>
            </a:pPr>
            <a:r>
              <a:rPr lang="en-US" altLang="ja-JP" sz="2400" b="1" dirty="0">
                <a:solidFill>
                  <a:srgbClr val="FFFF99"/>
                </a:solidFill>
              </a:rPr>
              <a:t>…</a:t>
            </a:r>
            <a:r>
              <a:rPr lang="ja-JP" altLang="en-US" sz="2400" b="1" dirty="0">
                <a:solidFill>
                  <a:srgbClr val="FFFF99"/>
                </a:solidFill>
              </a:rPr>
              <a:t>深い慈愛の心、親切、謙遜、柔和、寛容を着なさい。互いに忍耐し合い</a:t>
            </a:r>
            <a:r>
              <a:rPr lang="en-US" altLang="ja-JP" sz="2400" b="1" dirty="0">
                <a:solidFill>
                  <a:srgbClr val="FFFF99"/>
                </a:solidFill>
              </a:rPr>
              <a:t>…</a:t>
            </a:r>
            <a:r>
              <a:rPr lang="ja-JP" altLang="en-US" sz="2400" b="1" dirty="0">
                <a:solidFill>
                  <a:srgbClr val="FFFF99"/>
                </a:solidFill>
              </a:rPr>
              <a:t>（コロサイ人への手紙</a:t>
            </a:r>
            <a:r>
              <a:rPr lang="en-US" altLang="ja-JP" sz="2400" b="1" dirty="0">
                <a:solidFill>
                  <a:srgbClr val="FFFF99"/>
                </a:solidFill>
              </a:rPr>
              <a:t>3</a:t>
            </a:r>
            <a:r>
              <a:rPr lang="ja-JP" altLang="en-US" sz="2400" b="1" dirty="0">
                <a:solidFill>
                  <a:srgbClr val="FFFF99"/>
                </a:solidFill>
              </a:rPr>
              <a:t>章１２</a:t>
            </a:r>
            <a:r>
              <a:rPr lang="en-US" altLang="ja-JP" sz="2400" b="1" dirty="0">
                <a:solidFill>
                  <a:srgbClr val="FFFF99"/>
                </a:solidFill>
              </a:rPr>
              <a:t>-13</a:t>
            </a:r>
            <a:r>
              <a:rPr lang="ja-JP" altLang="en-US" sz="2400" b="1" dirty="0">
                <a:solidFill>
                  <a:srgbClr val="FFFF99"/>
                </a:solidFill>
              </a:rPr>
              <a:t>節）</a:t>
            </a:r>
            <a:endParaRPr lang="en-US" altLang="ja-JP" sz="2400" b="1" dirty="0">
              <a:solidFill>
                <a:srgbClr val="FFFF99"/>
              </a:solidFill>
            </a:endParaRPr>
          </a:p>
          <a:p>
            <a:pPr marL="0" indent="0">
              <a:spcBef>
                <a:spcPts val="0"/>
              </a:spcBef>
              <a:buNone/>
            </a:pPr>
            <a:r>
              <a:rPr lang="en-US" sz="1800" dirty="0">
                <a:solidFill>
                  <a:srgbClr val="FFFF99"/>
                </a:solidFill>
              </a:rPr>
              <a:t>“…put on tender mercies, kindness, humility, meekness, longsuffering; bearing with one another.” (Colossians 3:12-13)</a:t>
            </a: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38</a:t>
            </a:fld>
            <a:endParaRPr lang="en-US" dirty="0">
              <a:solidFill>
                <a:srgbClr val="000000"/>
              </a:solidFill>
            </a:endParaRPr>
          </a:p>
        </p:txBody>
      </p:sp>
    </p:spTree>
    <p:extLst>
      <p:ext uri="{BB962C8B-B14F-4D97-AF65-F5344CB8AC3E}">
        <p14:creationId xmlns:p14="http://schemas.microsoft.com/office/powerpoint/2010/main" val="400046986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Content Placeholder 8"/>
          <p:cNvSpPr>
            <a:spLocks noGrp="1"/>
          </p:cNvSpPr>
          <p:nvPr>
            <p:ph idx="1"/>
          </p:nvPr>
        </p:nvSpPr>
        <p:spPr>
          <a:xfrm>
            <a:off x="2209800" y="609600"/>
            <a:ext cx="7772400" cy="5791200"/>
          </a:xfrm>
        </p:spPr>
        <p:txBody>
          <a:bodyPr/>
          <a:lstStyle/>
          <a:p>
            <a:pPr marL="0" indent="0">
              <a:spcBef>
                <a:spcPts val="0"/>
              </a:spcBef>
              <a:buNone/>
            </a:pPr>
            <a:r>
              <a:rPr lang="ja-JP" altLang="en-US" sz="2800" b="1" dirty="0">
                <a:solidFill>
                  <a:schemeClr val="bg1"/>
                </a:solidFill>
                <a:latin typeface="+mn-ea"/>
              </a:rPr>
              <a:t>全てのリーダーが人間について知っておくべきこと</a:t>
            </a:r>
            <a:endParaRPr lang="en-US" altLang="ja-JP" sz="2800" b="1" dirty="0">
              <a:solidFill>
                <a:schemeClr val="bg1"/>
              </a:solidFill>
              <a:latin typeface="+mn-ea"/>
            </a:endParaRPr>
          </a:p>
          <a:p>
            <a:pPr marL="0" indent="0">
              <a:spcBef>
                <a:spcPts val="0"/>
              </a:spcBef>
              <a:buNone/>
            </a:pPr>
            <a:r>
              <a:rPr lang="en-US" sz="2000" dirty="0">
                <a:solidFill>
                  <a:schemeClr val="bg1"/>
                </a:solidFill>
              </a:rPr>
              <a:t>What Every Leader Should Know about People…</a:t>
            </a:r>
          </a:p>
          <a:p>
            <a:pPr marL="0" indent="0">
              <a:spcBef>
                <a:spcPts val="0"/>
              </a:spcBef>
              <a:buNone/>
            </a:pPr>
            <a:endParaRPr lang="en-US" sz="2000" b="1" dirty="0">
              <a:solidFill>
                <a:schemeClr val="bg1"/>
              </a:solidFill>
            </a:endParaRPr>
          </a:p>
          <a:p>
            <a:pPr marL="466725" indent="-466725" algn="ctr">
              <a:spcBef>
                <a:spcPts val="0"/>
              </a:spcBef>
              <a:spcAft>
                <a:spcPts val="0"/>
              </a:spcAft>
              <a:buNone/>
            </a:pPr>
            <a:r>
              <a:rPr lang="en-US" altLang="ja-JP" b="1" dirty="0" smtClean="0">
                <a:solidFill>
                  <a:schemeClr val="bg1"/>
                </a:solidFill>
                <a:latin typeface="+mn-ea"/>
              </a:rPr>
              <a:t>8.	</a:t>
            </a:r>
            <a:r>
              <a:rPr lang="ja-JP" altLang="en-US" b="1" dirty="0" smtClean="0">
                <a:solidFill>
                  <a:schemeClr val="bg1"/>
                </a:solidFill>
                <a:latin typeface="+mn-ea"/>
              </a:rPr>
              <a:t>人は</a:t>
            </a:r>
            <a:r>
              <a:rPr lang="ja-JP" altLang="en-US" b="1" u="sng" dirty="0" smtClean="0">
                <a:solidFill>
                  <a:schemeClr val="bg1"/>
                </a:solidFill>
                <a:latin typeface="+mn-ea"/>
              </a:rPr>
              <a:t> </a:t>
            </a:r>
            <a:r>
              <a:rPr lang="ja-JP" altLang="en-US" b="1" u="sng" dirty="0" smtClean="0">
                <a:solidFill>
                  <a:srgbClr val="FFFF00"/>
                </a:solidFill>
                <a:latin typeface="+mn-ea"/>
              </a:rPr>
              <a:t>成功 </a:t>
            </a:r>
            <a:r>
              <a:rPr lang="ja-JP" altLang="en-US" b="1" dirty="0" smtClean="0">
                <a:solidFill>
                  <a:schemeClr val="bg1"/>
                </a:solidFill>
                <a:latin typeface="+mn-ea"/>
              </a:rPr>
              <a:t>を</a:t>
            </a:r>
            <a:r>
              <a:rPr lang="ja-JP" altLang="en-US" b="1" dirty="0">
                <a:solidFill>
                  <a:schemeClr val="bg1"/>
                </a:solidFill>
                <a:latin typeface="+mn-ea"/>
              </a:rPr>
              <a:t>求める</a:t>
            </a:r>
            <a:r>
              <a:rPr lang="ja-JP" altLang="en-US" b="1" dirty="0" smtClean="0">
                <a:solidFill>
                  <a:schemeClr val="bg1"/>
                </a:solidFill>
                <a:latin typeface="+mn-ea"/>
              </a:rPr>
              <a:t>。</a:t>
            </a:r>
            <a:endParaRPr lang="en-US" altLang="ja-JP" b="1" dirty="0" smtClean="0">
              <a:solidFill>
                <a:schemeClr val="bg1"/>
              </a:solidFill>
              <a:latin typeface="+mn-ea"/>
            </a:endParaRPr>
          </a:p>
          <a:p>
            <a:pPr marL="466725" indent="-466725" algn="ctr">
              <a:spcBef>
                <a:spcPts val="0"/>
              </a:spcBef>
              <a:spcAft>
                <a:spcPts val="1200"/>
              </a:spcAft>
              <a:buNone/>
            </a:pPr>
            <a:r>
              <a:rPr lang="ja-JP" altLang="en-US" b="1" dirty="0" smtClean="0">
                <a:solidFill>
                  <a:schemeClr val="bg1"/>
                </a:solidFill>
                <a:latin typeface="+mn-ea"/>
              </a:rPr>
              <a:t>勝利</a:t>
            </a:r>
            <a:r>
              <a:rPr lang="ja-JP" altLang="en-US" b="1" dirty="0">
                <a:solidFill>
                  <a:schemeClr val="bg1"/>
                </a:solidFill>
                <a:latin typeface="+mn-ea"/>
              </a:rPr>
              <a:t>の手助けをしましょう。</a:t>
            </a:r>
            <a:endParaRPr lang="en-US" altLang="ja-JP" b="1" dirty="0">
              <a:solidFill>
                <a:schemeClr val="bg1"/>
              </a:solidFill>
              <a:latin typeface="+mn-ea"/>
            </a:endParaRPr>
          </a:p>
          <a:p>
            <a:pPr marL="466725" indent="-466725" algn="ctr">
              <a:spcBef>
                <a:spcPts val="0"/>
              </a:spcBef>
              <a:buNone/>
            </a:pPr>
            <a:r>
              <a:rPr lang="en-US" sz="2000" dirty="0">
                <a:solidFill>
                  <a:schemeClr val="bg1"/>
                </a:solidFill>
              </a:rPr>
              <a:t>8.	PEOPLE WANT TO </a:t>
            </a:r>
            <a:r>
              <a:rPr lang="en-US" sz="2000" u="sng" dirty="0">
                <a:solidFill>
                  <a:srgbClr val="FFC000"/>
                </a:solidFill>
              </a:rPr>
              <a:t>SUCCEED</a:t>
            </a:r>
            <a:r>
              <a:rPr lang="en-US" sz="2000" dirty="0">
                <a:solidFill>
                  <a:schemeClr val="bg1"/>
                </a:solidFill>
              </a:rPr>
              <a:t>.  HELP THEM WIN.</a:t>
            </a:r>
          </a:p>
          <a:p>
            <a:pPr marL="0" indent="0" algn="ctr">
              <a:spcBef>
                <a:spcPts val="0"/>
              </a:spcBef>
              <a:buNone/>
            </a:pPr>
            <a:endParaRPr lang="en-US" sz="2000" b="1" dirty="0">
              <a:solidFill>
                <a:schemeClr val="bg1"/>
              </a:solidFill>
            </a:endParaRPr>
          </a:p>
          <a:p>
            <a:pPr marL="0" indent="0">
              <a:spcBef>
                <a:spcPts val="0"/>
              </a:spcBef>
              <a:spcAft>
                <a:spcPts val="1200"/>
              </a:spcAft>
              <a:buNone/>
            </a:pPr>
            <a:r>
              <a:rPr lang="ja-JP" altLang="en-US" sz="2800" b="1" dirty="0">
                <a:solidFill>
                  <a:schemeClr val="bg1"/>
                </a:solidFill>
                <a:latin typeface="+mn-ea"/>
              </a:rPr>
              <a:t>基本原則：手を差し伸べ、ゴールのために手助けをする。勝利にはたくさんの父親がいる。敗北はみなしごだ。</a:t>
            </a:r>
            <a:endParaRPr lang="en-US" altLang="ja-JP" sz="2800" b="1" dirty="0">
              <a:solidFill>
                <a:schemeClr val="bg1"/>
              </a:solidFill>
              <a:latin typeface="+mn-ea"/>
            </a:endParaRPr>
          </a:p>
          <a:p>
            <a:pPr marL="0" indent="0">
              <a:spcBef>
                <a:spcPts val="0"/>
              </a:spcBef>
              <a:buNone/>
            </a:pPr>
            <a:r>
              <a:rPr lang="en-US" sz="2000" b="1" dirty="0">
                <a:solidFill>
                  <a:schemeClr val="bg1"/>
                </a:solidFill>
              </a:rPr>
              <a:t>*Key Principle: </a:t>
            </a:r>
            <a:r>
              <a:rPr lang="en-US" sz="2000" dirty="0">
                <a:solidFill>
                  <a:schemeClr val="bg1"/>
                </a:solidFill>
              </a:rPr>
              <a:t>Reach out and help others achieve their goals. Victory has a thousand fathers, defeat is an orphan.</a:t>
            </a:r>
          </a:p>
        </p:txBody>
      </p:sp>
      <p:sp>
        <p:nvSpPr>
          <p:cNvPr id="7"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8"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39</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Content Placeholder 8"/>
          <p:cNvSpPr>
            <a:spLocks noGrp="1"/>
          </p:cNvSpPr>
          <p:nvPr>
            <p:ph idx="1"/>
          </p:nvPr>
        </p:nvSpPr>
        <p:spPr>
          <a:xfrm>
            <a:off x="1828800" y="228600"/>
            <a:ext cx="8534400" cy="6248400"/>
          </a:xfrm>
        </p:spPr>
        <p:txBody>
          <a:bodyPr/>
          <a:lstStyle/>
          <a:p>
            <a:pPr marL="0" indent="0" algn="just">
              <a:buNone/>
            </a:pPr>
            <a:r>
              <a:rPr lang="ja-JP" altLang="en-US" sz="2800" b="1" dirty="0">
                <a:solidFill>
                  <a:schemeClr val="bg1"/>
                </a:solidFill>
                <a:latin typeface="+mn-ea"/>
              </a:rPr>
              <a:t>リーダーシップの基礎は人間です。古いことわざにもあります。「自分が導いていると思っているが誰も従っていない人は、ただ散歩しているだけだ。」もしあなたが人間関係を築けないなら誰もあなたについてこないでしょう。長期的には人間関係がリーダーを成功させるか破滅させるかの鍵です。効果的なリーダーは自分や自分の成功にフォーカスしません。彼らにとっては人を成長させることこそが成功だからです。</a:t>
            </a:r>
            <a:endParaRPr lang="en-US" altLang="ja-JP" sz="2800" b="1" dirty="0">
              <a:solidFill>
                <a:schemeClr val="bg1"/>
              </a:solidFill>
              <a:latin typeface="+mn-ea"/>
            </a:endParaRPr>
          </a:p>
          <a:p>
            <a:pPr marL="0" indent="0" algn="just">
              <a:buNone/>
            </a:pPr>
            <a:endParaRPr lang="en-US" altLang="ja-JP" sz="1200" b="1" dirty="0">
              <a:solidFill>
                <a:schemeClr val="bg1"/>
              </a:solidFill>
              <a:latin typeface="+mn-ea"/>
            </a:endParaRPr>
          </a:p>
          <a:p>
            <a:pPr marL="0" indent="0">
              <a:spcBef>
                <a:spcPts val="0"/>
              </a:spcBef>
              <a:buNone/>
            </a:pPr>
            <a:r>
              <a:rPr lang="en-US" sz="2000" dirty="0">
                <a:solidFill>
                  <a:schemeClr val="bg1"/>
                </a:solidFill>
              </a:rPr>
              <a:t>The basis of leadership is people. An old Proverb states, “He who thinks he leads, but has no followers, is only taking a walk.” If you can’t relate with people, they won’t follow you. Relationships will make or break a leader over time. Effective leaders don’t focus on themselves and their own success. They are others-minded. To them, success means developing people.</a:t>
            </a:r>
            <a:endParaRPr lang="en-US" sz="2400" dirty="0">
              <a:solidFill>
                <a:schemeClr val="bg1"/>
              </a:solidFill>
            </a:endParaRPr>
          </a:p>
        </p:txBody>
      </p:sp>
      <p:sp>
        <p:nvSpPr>
          <p:cNvPr id="4"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5"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4</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Content Placeholder 8"/>
          <p:cNvSpPr>
            <a:spLocks noGrp="1"/>
          </p:cNvSpPr>
          <p:nvPr>
            <p:ph idx="1"/>
          </p:nvPr>
        </p:nvSpPr>
        <p:spPr>
          <a:xfrm>
            <a:off x="1371600" y="457200"/>
            <a:ext cx="9220200" cy="5867400"/>
          </a:xfrm>
        </p:spPr>
        <p:txBody>
          <a:bodyPr/>
          <a:lstStyle/>
          <a:p>
            <a:pPr marL="0" indent="0">
              <a:spcBef>
                <a:spcPts val="0"/>
              </a:spcBef>
              <a:buNone/>
            </a:pPr>
            <a:r>
              <a:rPr lang="ja-JP" altLang="en-US" sz="2400" b="1" dirty="0">
                <a:solidFill>
                  <a:schemeClr val="bg1"/>
                </a:solidFill>
              </a:rPr>
              <a:t>質問：以下の単語に共通しているものは？</a:t>
            </a:r>
            <a:endParaRPr lang="en-US" altLang="ja-JP" sz="2000" b="1" dirty="0">
              <a:solidFill>
                <a:schemeClr val="bg1"/>
              </a:solidFill>
            </a:endParaRPr>
          </a:p>
          <a:p>
            <a:pPr marL="0" indent="0">
              <a:spcBef>
                <a:spcPts val="0"/>
              </a:spcBef>
              <a:buNone/>
            </a:pPr>
            <a:r>
              <a:rPr lang="en-US" sz="2000" dirty="0">
                <a:solidFill>
                  <a:schemeClr val="bg1"/>
                </a:solidFill>
              </a:rPr>
              <a:t>Question: What do these words have in common?</a:t>
            </a:r>
          </a:p>
          <a:p>
            <a:pPr marL="0" indent="0">
              <a:spcBef>
                <a:spcPts val="0"/>
              </a:spcBef>
              <a:buNone/>
            </a:pPr>
            <a:endParaRPr lang="en-US" altLang="ja-JP" sz="1200" dirty="0">
              <a:solidFill>
                <a:schemeClr val="bg1"/>
              </a:solidFill>
            </a:endParaRPr>
          </a:p>
          <a:p>
            <a:pPr marL="0" indent="0">
              <a:spcBef>
                <a:spcPts val="0"/>
              </a:spcBef>
              <a:buNone/>
            </a:pPr>
            <a:r>
              <a:rPr lang="ja-JP" altLang="en-US" sz="2400" b="1" dirty="0">
                <a:solidFill>
                  <a:schemeClr val="bg1"/>
                </a:solidFill>
              </a:rPr>
              <a:t>高い士気－熱意－勢い－楽観主義－エネルギー－興奮</a:t>
            </a:r>
            <a:endParaRPr lang="en-US" altLang="ja-JP" sz="2400" b="1" dirty="0">
              <a:solidFill>
                <a:schemeClr val="bg1"/>
              </a:solidFill>
            </a:endParaRPr>
          </a:p>
          <a:p>
            <a:pPr marL="0" indent="0">
              <a:spcBef>
                <a:spcPts val="0"/>
              </a:spcBef>
              <a:buNone/>
            </a:pPr>
            <a:r>
              <a:rPr lang="en-US" sz="1800" dirty="0">
                <a:solidFill>
                  <a:schemeClr val="bg1"/>
                </a:solidFill>
              </a:rPr>
              <a:t>High morale – Enthusiasm – Momentum – Optimism – Energy – Excitement</a:t>
            </a:r>
          </a:p>
          <a:p>
            <a:pPr marL="0" indent="0">
              <a:spcBef>
                <a:spcPts val="0"/>
              </a:spcBef>
              <a:buNone/>
              <a:defRPr/>
            </a:pPr>
            <a:endParaRPr lang="en-US" altLang="ja-JP" sz="1800" dirty="0">
              <a:solidFill>
                <a:schemeClr val="bg1"/>
              </a:solidFill>
            </a:endParaRPr>
          </a:p>
          <a:p>
            <a:pPr marL="0" indent="0" algn="just">
              <a:spcBef>
                <a:spcPts val="0"/>
              </a:spcBef>
              <a:buNone/>
              <a:defRPr/>
            </a:pPr>
            <a:r>
              <a:rPr lang="ja-JP" altLang="en-US" sz="2400" b="1" dirty="0">
                <a:solidFill>
                  <a:schemeClr val="bg1"/>
                </a:solidFill>
              </a:rPr>
              <a:t>答え：勝利。誰だって優勝チームの一員になってゴールを達成したいと願っている。リーダーがみなを勝利へ導く。</a:t>
            </a:r>
            <a:endParaRPr lang="en-US" altLang="ja-JP" sz="2400" b="1" dirty="0">
              <a:solidFill>
                <a:schemeClr val="bg1"/>
              </a:solidFill>
            </a:endParaRPr>
          </a:p>
          <a:p>
            <a:pPr marL="0" indent="0" algn="just">
              <a:spcBef>
                <a:spcPts val="0"/>
              </a:spcBef>
              <a:buNone/>
              <a:defRPr/>
            </a:pPr>
            <a:r>
              <a:rPr lang="en-US" altLang="ja-JP" sz="2000" dirty="0">
                <a:solidFill>
                  <a:schemeClr val="bg1"/>
                </a:solidFill>
              </a:rPr>
              <a:t>Answer: Victory. Everyone wants to be on a team that experiences victories and reaches the goal they are pursuing. Leaders provide this for others.</a:t>
            </a:r>
          </a:p>
          <a:p>
            <a:pPr marL="0" indent="0">
              <a:buNone/>
              <a:defRPr/>
            </a:pPr>
            <a:endParaRPr lang="en-US" altLang="ja-JP" sz="1200" i="1" dirty="0">
              <a:solidFill>
                <a:schemeClr val="bg1"/>
              </a:solidFill>
            </a:endParaRPr>
          </a:p>
          <a:p>
            <a:pPr marL="0" indent="0">
              <a:spcAft>
                <a:spcPts val="600"/>
              </a:spcAft>
              <a:buNone/>
              <a:defRPr/>
            </a:pPr>
            <a:r>
              <a:rPr lang="ja-JP" altLang="en-US" sz="2400" b="1" dirty="0">
                <a:solidFill>
                  <a:srgbClr val="FFFF99"/>
                </a:solidFill>
              </a:rPr>
              <a:t>「二人は一人よりもまさっている。二人の労苦には、良い報いがあるからだ。どちらかが倒れるときには、一人がその仲間を起こす。</a:t>
            </a:r>
            <a:r>
              <a:rPr lang="ja-JP" altLang="en-US" sz="2400" b="1" dirty="0" smtClean="0">
                <a:solidFill>
                  <a:srgbClr val="FFFF99"/>
                </a:solidFill>
              </a:rPr>
              <a:t>」</a:t>
            </a:r>
            <a:r>
              <a:rPr lang="en-US" altLang="ja-JP" sz="2400" b="1" dirty="0" smtClean="0">
                <a:solidFill>
                  <a:srgbClr val="FFFF99"/>
                </a:solidFill>
              </a:rPr>
              <a:t/>
            </a:r>
            <a:br>
              <a:rPr lang="en-US" altLang="ja-JP" sz="2400" b="1" dirty="0" smtClean="0">
                <a:solidFill>
                  <a:srgbClr val="FFFF99"/>
                </a:solidFill>
              </a:rPr>
            </a:br>
            <a:r>
              <a:rPr lang="ja-JP" altLang="en-US" sz="2400" b="1" dirty="0" smtClean="0">
                <a:solidFill>
                  <a:srgbClr val="FFFF99"/>
                </a:solidFill>
              </a:rPr>
              <a:t>（</a:t>
            </a:r>
            <a:r>
              <a:rPr lang="ja-JP" altLang="en-US" sz="2400" b="1" dirty="0">
                <a:solidFill>
                  <a:srgbClr val="FFFF99"/>
                </a:solidFill>
              </a:rPr>
              <a:t>伝道者の書</a:t>
            </a:r>
            <a:r>
              <a:rPr lang="en-US" altLang="ja-JP" sz="2400" b="1" dirty="0">
                <a:solidFill>
                  <a:srgbClr val="FFFF99"/>
                </a:solidFill>
              </a:rPr>
              <a:t>4</a:t>
            </a:r>
            <a:r>
              <a:rPr lang="ja-JP" altLang="en-US" sz="2400" b="1" dirty="0">
                <a:solidFill>
                  <a:srgbClr val="FFFF99"/>
                </a:solidFill>
              </a:rPr>
              <a:t>章</a:t>
            </a:r>
            <a:r>
              <a:rPr lang="en-US" altLang="ja-JP" sz="2400" b="1" dirty="0">
                <a:solidFill>
                  <a:srgbClr val="FFFF99"/>
                </a:solidFill>
              </a:rPr>
              <a:t>9-10</a:t>
            </a:r>
            <a:r>
              <a:rPr lang="ja-JP" altLang="en-US" sz="2400" b="1" dirty="0">
                <a:solidFill>
                  <a:srgbClr val="FFFF99"/>
                </a:solidFill>
              </a:rPr>
              <a:t>節）</a:t>
            </a:r>
            <a:endParaRPr lang="en-US" altLang="ja-JP" sz="2400" b="1" dirty="0">
              <a:solidFill>
                <a:srgbClr val="FFFF99"/>
              </a:solidFill>
            </a:endParaRPr>
          </a:p>
          <a:p>
            <a:pPr marL="0" indent="0">
              <a:buNone/>
              <a:defRPr/>
            </a:pPr>
            <a:r>
              <a:rPr lang="en-US" altLang="ja-JP" sz="2000" dirty="0">
                <a:solidFill>
                  <a:srgbClr val="FFFF99"/>
                </a:solidFill>
              </a:rPr>
              <a:t>“Two are better than one, because they have a good reward for their labor. </a:t>
            </a:r>
            <a:r>
              <a:rPr lang="en-US" altLang="ja-JP" sz="2000" dirty="0" smtClean="0">
                <a:solidFill>
                  <a:srgbClr val="FFFF99"/>
                </a:solidFill>
              </a:rPr>
              <a:t/>
            </a:r>
            <a:br>
              <a:rPr lang="en-US" altLang="ja-JP" sz="2000" dirty="0" smtClean="0">
                <a:solidFill>
                  <a:srgbClr val="FFFF99"/>
                </a:solidFill>
              </a:rPr>
            </a:br>
            <a:r>
              <a:rPr lang="en-US" altLang="ja-JP" sz="2000" dirty="0" smtClean="0">
                <a:solidFill>
                  <a:srgbClr val="FFFF99"/>
                </a:solidFill>
              </a:rPr>
              <a:t>For </a:t>
            </a:r>
            <a:r>
              <a:rPr lang="en-US" altLang="ja-JP" sz="2000" dirty="0">
                <a:solidFill>
                  <a:srgbClr val="FFFF99"/>
                </a:solidFill>
              </a:rPr>
              <a:t>if they fall, one will lift up his companion.” (Ecclesiastes 4:9-10a)</a:t>
            </a:r>
          </a:p>
          <a:p>
            <a:pPr algn="ctr">
              <a:buFontTx/>
              <a:buNone/>
            </a:pPr>
            <a:endParaRPr lang="en-US" sz="2000" dirty="0">
              <a:solidFill>
                <a:schemeClr val="bg1"/>
              </a:solidFill>
            </a:endParaRPr>
          </a:p>
        </p:txBody>
      </p:sp>
      <p:sp>
        <p:nvSpPr>
          <p:cNvPr id="7"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8"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40</a:t>
            </a:fld>
            <a:endParaRPr lang="en-US" dirty="0">
              <a:solidFill>
                <a:srgbClr val="000000"/>
              </a:solidFill>
            </a:endParaRPr>
          </a:p>
        </p:txBody>
      </p:sp>
    </p:spTree>
    <p:extLst>
      <p:ext uri="{BB962C8B-B14F-4D97-AF65-F5344CB8AC3E}">
        <p14:creationId xmlns:p14="http://schemas.microsoft.com/office/powerpoint/2010/main" val="41702783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Content Placeholder 8"/>
          <p:cNvSpPr>
            <a:spLocks noGrp="1"/>
          </p:cNvSpPr>
          <p:nvPr>
            <p:ph idx="1"/>
          </p:nvPr>
        </p:nvSpPr>
        <p:spPr>
          <a:xfrm>
            <a:off x="2266950" y="685800"/>
            <a:ext cx="7658100" cy="5562600"/>
          </a:xfrm>
        </p:spPr>
        <p:txBody>
          <a:bodyPr/>
          <a:lstStyle/>
          <a:p>
            <a:pPr marL="0" indent="0">
              <a:spcBef>
                <a:spcPts val="0"/>
              </a:spcBef>
              <a:buNone/>
            </a:pPr>
            <a:r>
              <a:rPr lang="ja-JP" altLang="en-US" sz="2800" b="1" dirty="0">
                <a:solidFill>
                  <a:schemeClr val="bg1"/>
                </a:solidFill>
                <a:latin typeface="+mn-ea"/>
              </a:rPr>
              <a:t>全てのリーダーが人間について知っておくべきこと</a:t>
            </a:r>
            <a:endParaRPr lang="en-US" altLang="ja-JP" sz="2800" b="1" dirty="0">
              <a:solidFill>
                <a:schemeClr val="bg1"/>
              </a:solidFill>
              <a:latin typeface="+mn-ea"/>
            </a:endParaRPr>
          </a:p>
          <a:p>
            <a:pPr marL="0" indent="0">
              <a:spcBef>
                <a:spcPts val="0"/>
              </a:spcBef>
              <a:buNone/>
              <a:defRPr/>
            </a:pPr>
            <a:r>
              <a:rPr lang="en-US" sz="2000" dirty="0">
                <a:solidFill>
                  <a:schemeClr val="bg1"/>
                </a:solidFill>
              </a:rPr>
              <a:t>What Every Leader Should Know about People…</a:t>
            </a:r>
          </a:p>
          <a:p>
            <a:pPr marL="0" indent="0">
              <a:spcBef>
                <a:spcPts val="0"/>
              </a:spcBef>
              <a:buNone/>
              <a:defRPr/>
            </a:pPr>
            <a:endParaRPr lang="en-US" sz="2000" b="1" dirty="0">
              <a:solidFill>
                <a:schemeClr val="bg1"/>
              </a:solidFill>
            </a:endParaRPr>
          </a:p>
          <a:p>
            <a:pPr marL="466725" indent="-466725" algn="ctr">
              <a:spcBef>
                <a:spcPts val="0"/>
              </a:spcBef>
              <a:buNone/>
              <a:defRPr/>
            </a:pPr>
            <a:r>
              <a:rPr lang="en-US" altLang="ja-JP" b="1" dirty="0" smtClean="0">
                <a:solidFill>
                  <a:schemeClr val="bg1"/>
                </a:solidFill>
                <a:latin typeface="+mn-ea"/>
              </a:rPr>
              <a:t>9.	</a:t>
            </a:r>
            <a:r>
              <a:rPr lang="ja-JP" altLang="en-US" b="1" dirty="0" smtClean="0">
                <a:solidFill>
                  <a:schemeClr val="bg1"/>
                </a:solidFill>
                <a:latin typeface="+mn-ea"/>
              </a:rPr>
              <a:t>人は</a:t>
            </a:r>
            <a:r>
              <a:rPr lang="ja-JP" altLang="en-US" b="1" u="sng" dirty="0" smtClean="0">
                <a:solidFill>
                  <a:schemeClr val="bg1"/>
                </a:solidFill>
                <a:latin typeface="+mn-ea"/>
              </a:rPr>
              <a:t> </a:t>
            </a:r>
            <a:r>
              <a:rPr lang="ja-JP" altLang="en-US" b="1" u="sng" dirty="0" smtClean="0">
                <a:solidFill>
                  <a:srgbClr val="FFFF00"/>
                </a:solidFill>
                <a:latin typeface="+mn-ea"/>
              </a:rPr>
              <a:t>絆 </a:t>
            </a:r>
            <a:r>
              <a:rPr lang="ja-JP" altLang="en-US" b="1" dirty="0" smtClean="0">
                <a:solidFill>
                  <a:schemeClr val="bg1"/>
                </a:solidFill>
                <a:latin typeface="+mn-ea"/>
              </a:rPr>
              <a:t>を求めている。</a:t>
            </a:r>
            <a:endParaRPr lang="en-US" altLang="ja-JP" b="1" dirty="0" smtClean="0">
              <a:solidFill>
                <a:schemeClr val="bg1"/>
              </a:solidFill>
              <a:latin typeface="+mn-ea"/>
            </a:endParaRPr>
          </a:p>
          <a:p>
            <a:pPr marL="466725" indent="-466725" algn="ctr">
              <a:spcBef>
                <a:spcPts val="0"/>
              </a:spcBef>
              <a:spcAft>
                <a:spcPts val="1200"/>
              </a:spcAft>
              <a:buNone/>
              <a:defRPr/>
            </a:pPr>
            <a:r>
              <a:rPr lang="ja-JP" altLang="en-US" b="1" dirty="0" smtClean="0">
                <a:solidFill>
                  <a:schemeClr val="bg1"/>
                </a:solidFill>
                <a:latin typeface="+mn-ea"/>
              </a:rPr>
              <a:t>コミュニティ</a:t>
            </a:r>
            <a:r>
              <a:rPr lang="ja-JP" altLang="en-US" b="1" dirty="0">
                <a:solidFill>
                  <a:schemeClr val="bg1"/>
                </a:solidFill>
                <a:latin typeface="+mn-ea"/>
              </a:rPr>
              <a:t>を作りましょう。</a:t>
            </a:r>
            <a:endParaRPr lang="en-US" altLang="ja-JP" b="1" dirty="0">
              <a:solidFill>
                <a:schemeClr val="bg1"/>
              </a:solidFill>
              <a:latin typeface="+mn-ea"/>
            </a:endParaRPr>
          </a:p>
          <a:p>
            <a:pPr marL="466725" indent="-466725" algn="ctr">
              <a:spcBef>
                <a:spcPts val="0"/>
              </a:spcBef>
              <a:buNone/>
              <a:defRPr/>
            </a:pPr>
            <a:r>
              <a:rPr lang="en-US" sz="2000" dirty="0">
                <a:solidFill>
                  <a:schemeClr val="bg1"/>
                </a:solidFill>
              </a:rPr>
              <a:t>9.	PEOPLE DESIRE </a:t>
            </a:r>
            <a:r>
              <a:rPr lang="en-US" sz="2000" u="sng" dirty="0">
                <a:solidFill>
                  <a:srgbClr val="FFC000"/>
                </a:solidFill>
              </a:rPr>
              <a:t>RELATIONSHIPS</a:t>
            </a:r>
            <a:r>
              <a:rPr lang="en-US" sz="2000" dirty="0">
                <a:solidFill>
                  <a:schemeClr val="bg1"/>
                </a:solidFill>
              </a:rPr>
              <a:t>.  </a:t>
            </a:r>
            <a:r>
              <a:rPr lang="en-US" sz="2000" dirty="0" smtClean="0">
                <a:solidFill>
                  <a:schemeClr val="bg1"/>
                </a:solidFill>
              </a:rPr>
              <a:t/>
            </a:r>
            <a:br>
              <a:rPr lang="en-US" sz="2000" dirty="0" smtClean="0">
                <a:solidFill>
                  <a:schemeClr val="bg1"/>
                </a:solidFill>
              </a:rPr>
            </a:br>
            <a:r>
              <a:rPr lang="en-US" sz="2000" dirty="0" smtClean="0">
                <a:solidFill>
                  <a:schemeClr val="bg1"/>
                </a:solidFill>
              </a:rPr>
              <a:t>PROVIDE </a:t>
            </a:r>
            <a:r>
              <a:rPr lang="en-US" sz="2000" dirty="0">
                <a:solidFill>
                  <a:schemeClr val="bg1"/>
                </a:solidFill>
              </a:rPr>
              <a:t>COMMUNITY.</a:t>
            </a:r>
          </a:p>
          <a:p>
            <a:pPr marL="0" indent="0" algn="ctr">
              <a:spcBef>
                <a:spcPts val="0"/>
              </a:spcBef>
              <a:buNone/>
              <a:defRPr/>
            </a:pPr>
            <a:endParaRPr lang="en-US" sz="2000" b="1" dirty="0">
              <a:solidFill>
                <a:schemeClr val="bg1"/>
              </a:solidFill>
            </a:endParaRPr>
          </a:p>
          <a:p>
            <a:pPr marL="0" indent="0" algn="just">
              <a:spcBef>
                <a:spcPts val="0"/>
              </a:spcBef>
              <a:spcAft>
                <a:spcPts val="1200"/>
              </a:spcAft>
              <a:buNone/>
              <a:defRPr/>
            </a:pPr>
            <a:r>
              <a:rPr lang="ja-JP" altLang="en-US" sz="2800" b="1" dirty="0">
                <a:solidFill>
                  <a:schemeClr val="bg1"/>
                </a:solidFill>
                <a:latin typeface="+mn-ea"/>
              </a:rPr>
              <a:t>基本原則：</a:t>
            </a:r>
            <a:r>
              <a:rPr lang="en-US" altLang="ja-JP" sz="2800" b="1" dirty="0">
                <a:solidFill>
                  <a:schemeClr val="bg1"/>
                </a:solidFill>
                <a:latin typeface="+mn-ea"/>
              </a:rPr>
              <a:t>101</a:t>
            </a:r>
            <a:r>
              <a:rPr lang="ja-JP" altLang="en-US" sz="2800" b="1" dirty="0">
                <a:solidFill>
                  <a:schemeClr val="bg1"/>
                </a:solidFill>
                <a:latin typeface="+mn-ea"/>
              </a:rPr>
              <a:t>％の原則を実践してみる。ある人と</a:t>
            </a:r>
            <a:r>
              <a:rPr lang="en-US" altLang="ja-JP" sz="2800" b="1" dirty="0">
                <a:solidFill>
                  <a:schemeClr val="bg1"/>
                </a:solidFill>
                <a:latin typeface="+mn-ea"/>
              </a:rPr>
              <a:t>1</a:t>
            </a:r>
            <a:r>
              <a:rPr lang="ja-JP" altLang="en-US" sz="2800" b="1" dirty="0">
                <a:solidFill>
                  <a:schemeClr val="bg1"/>
                </a:solidFill>
                <a:latin typeface="+mn-ea"/>
              </a:rPr>
              <a:t>％の共通点を見つけたらそこに</a:t>
            </a:r>
            <a:r>
              <a:rPr lang="en-US" altLang="ja-JP" sz="2800" b="1" dirty="0">
                <a:solidFill>
                  <a:schemeClr val="bg1"/>
                </a:solidFill>
                <a:latin typeface="+mn-ea"/>
              </a:rPr>
              <a:t>100</a:t>
            </a:r>
            <a:r>
              <a:rPr lang="ja-JP" altLang="en-US" sz="2800" b="1" dirty="0">
                <a:solidFill>
                  <a:schemeClr val="bg1"/>
                </a:solidFill>
                <a:latin typeface="+mn-ea"/>
              </a:rPr>
              <a:t>％集中する。</a:t>
            </a:r>
            <a:endParaRPr lang="en-US" altLang="ja-JP" sz="2800" b="1" dirty="0">
              <a:solidFill>
                <a:schemeClr val="bg1"/>
              </a:solidFill>
              <a:latin typeface="+mn-ea"/>
            </a:endParaRPr>
          </a:p>
          <a:p>
            <a:pPr marL="0" indent="0">
              <a:spcBef>
                <a:spcPts val="0"/>
              </a:spcBef>
              <a:buNone/>
              <a:defRPr/>
            </a:pPr>
            <a:r>
              <a:rPr lang="en-US" sz="2000" dirty="0">
                <a:solidFill>
                  <a:schemeClr val="bg1"/>
                </a:solidFill>
              </a:rPr>
              <a:t>*Key Principle: Practice the 101% Principle with people: Find the 1% you have in common with someone, and give it 100% of your attention. </a:t>
            </a:r>
          </a:p>
        </p:txBody>
      </p:sp>
      <p:sp>
        <p:nvSpPr>
          <p:cNvPr id="5" name="Footer Placeholder 1"/>
          <p:cNvSpPr>
            <a:spLocks noGrp="1"/>
          </p:cNvSpPr>
          <p:nvPr>
            <p:ph type="ftr" sz="quarter" idx="11"/>
          </p:nvPr>
        </p:nvSpPr>
        <p:spPr>
          <a:xfrm>
            <a:off x="48006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41</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Content Placeholder 8"/>
          <p:cNvSpPr>
            <a:spLocks noGrp="1"/>
          </p:cNvSpPr>
          <p:nvPr>
            <p:ph idx="1"/>
          </p:nvPr>
        </p:nvSpPr>
        <p:spPr>
          <a:xfrm>
            <a:off x="1866900" y="381000"/>
            <a:ext cx="8458200" cy="6172200"/>
          </a:xfrm>
        </p:spPr>
        <p:txBody>
          <a:bodyPr/>
          <a:lstStyle/>
          <a:p>
            <a:pPr marL="0" lvl="1" indent="0" algn="just">
              <a:buNone/>
              <a:defRPr/>
            </a:pPr>
            <a:r>
              <a:rPr lang="ja-JP" altLang="en-US" sz="2400" b="1" dirty="0">
                <a:solidFill>
                  <a:schemeClr val="bg1"/>
                </a:solidFill>
                <a:cs typeface="+mn-cs"/>
              </a:rPr>
              <a:t>神様のみことばはコミュニティに終始している－エデンの園に始まり神の国で終わっている。私たちの信仰生活は一人旅ではない。新約聖書には「私たちは互いに、からだの一部分なのです」とある。</a:t>
            </a:r>
            <a:r>
              <a:rPr lang="en-US" altLang="ja-JP" sz="2400" b="1" dirty="0">
                <a:solidFill>
                  <a:schemeClr val="bg1"/>
                </a:solidFill>
                <a:cs typeface="+mn-cs"/>
              </a:rPr>
              <a:t>saint</a:t>
            </a:r>
            <a:r>
              <a:rPr lang="ja-JP" altLang="en-US" sz="2400" b="1" dirty="0">
                <a:solidFill>
                  <a:schemeClr val="bg1"/>
                </a:solidFill>
                <a:cs typeface="+mn-cs"/>
              </a:rPr>
              <a:t>（聖徒の単数形）という言葉は新約聖書に出てこないが、</a:t>
            </a:r>
            <a:r>
              <a:rPr lang="en-US" altLang="ja-JP" sz="2400" b="1" dirty="0">
                <a:solidFill>
                  <a:schemeClr val="bg1"/>
                </a:solidFill>
                <a:cs typeface="+mn-cs"/>
              </a:rPr>
              <a:t>saints</a:t>
            </a:r>
            <a:r>
              <a:rPr lang="ja-JP" altLang="en-US" sz="2400" b="1" dirty="0">
                <a:solidFill>
                  <a:schemeClr val="bg1"/>
                </a:solidFill>
                <a:cs typeface="+mn-cs"/>
              </a:rPr>
              <a:t>（聖徒の複数形）は何度も登場する。</a:t>
            </a:r>
            <a:endParaRPr lang="en-US" altLang="ja-JP" sz="2400" b="1" dirty="0">
              <a:solidFill>
                <a:schemeClr val="bg1"/>
              </a:solidFill>
              <a:cs typeface="+mn-cs"/>
            </a:endParaRPr>
          </a:p>
          <a:p>
            <a:pPr marL="0" lvl="1" indent="0">
              <a:buNone/>
              <a:defRPr/>
            </a:pPr>
            <a:r>
              <a:rPr lang="en-US" sz="2000" dirty="0">
                <a:solidFill>
                  <a:schemeClr val="bg1"/>
                </a:solidFill>
                <a:cs typeface="+mn-cs"/>
              </a:rPr>
              <a:t>God’s Word is all about community – from the Garden of Eden in the beginning, to the city of God in the end. We were never intended to take the Christian journey alone. The New Testament teaches us “we are members of one another.” The word “saint” (in the singular form) does not appear once, in the New Testament. The word “saints” (in the plural form) appears many times.</a:t>
            </a:r>
          </a:p>
          <a:p>
            <a:pPr marL="0" lvl="1" indent="0" algn="just">
              <a:buNone/>
              <a:defRPr/>
            </a:pPr>
            <a:endParaRPr lang="en-US" sz="1200" dirty="0">
              <a:solidFill>
                <a:schemeClr val="bg1"/>
              </a:solidFill>
              <a:cs typeface="+mn-cs"/>
            </a:endParaRPr>
          </a:p>
          <a:p>
            <a:pPr marL="0" indent="0">
              <a:buNone/>
              <a:defRPr/>
            </a:pPr>
            <a:r>
              <a:rPr lang="ja-JP" altLang="en-US" sz="2400" b="1" dirty="0">
                <a:solidFill>
                  <a:srgbClr val="FFFF99"/>
                </a:solidFill>
              </a:rPr>
              <a:t>一つの部分が苦しめば、すべての部分がともに苦しみ、一つの部分が尊ばれれば、すべての部分がともに喜ぶのです。</a:t>
            </a:r>
            <a:r>
              <a:rPr lang="ja-JP" altLang="en-US" sz="2400" b="1" dirty="0" smtClean="0">
                <a:solidFill>
                  <a:srgbClr val="FFFF99"/>
                </a:solidFill>
              </a:rPr>
              <a:t>」</a:t>
            </a:r>
            <a:r>
              <a:rPr lang="en-US" altLang="ja-JP" sz="2400" b="1" dirty="0" smtClean="0">
                <a:solidFill>
                  <a:srgbClr val="FFFF99"/>
                </a:solidFill>
              </a:rPr>
              <a:t/>
            </a:r>
            <a:br>
              <a:rPr lang="en-US" altLang="ja-JP" sz="2400" b="1" dirty="0" smtClean="0">
                <a:solidFill>
                  <a:srgbClr val="FFFF99"/>
                </a:solidFill>
              </a:rPr>
            </a:br>
            <a:r>
              <a:rPr lang="ja-JP" altLang="en-US" sz="2400" b="1" dirty="0" smtClean="0">
                <a:solidFill>
                  <a:srgbClr val="FFFF99"/>
                </a:solidFill>
              </a:rPr>
              <a:t>（</a:t>
            </a:r>
            <a:r>
              <a:rPr lang="ja-JP" altLang="en-US" sz="2400" b="1" dirty="0">
                <a:solidFill>
                  <a:srgbClr val="FFFF99"/>
                </a:solidFill>
              </a:rPr>
              <a:t>コリント人への手紙第一</a:t>
            </a:r>
            <a:r>
              <a:rPr lang="en-US" altLang="ja-JP" sz="2400" b="1" dirty="0">
                <a:solidFill>
                  <a:srgbClr val="FFFF99"/>
                </a:solidFill>
              </a:rPr>
              <a:t>12</a:t>
            </a:r>
            <a:r>
              <a:rPr lang="ja-JP" altLang="en-US" sz="2400" b="1" dirty="0">
                <a:solidFill>
                  <a:srgbClr val="FFFF99"/>
                </a:solidFill>
              </a:rPr>
              <a:t>章</a:t>
            </a:r>
            <a:r>
              <a:rPr lang="en-US" altLang="ja-JP" sz="2400" b="1" dirty="0">
                <a:solidFill>
                  <a:srgbClr val="FFFF99"/>
                </a:solidFill>
              </a:rPr>
              <a:t>26</a:t>
            </a:r>
            <a:r>
              <a:rPr lang="ja-JP" altLang="en-US" sz="2400" b="1" dirty="0">
                <a:solidFill>
                  <a:srgbClr val="FFFF99"/>
                </a:solidFill>
              </a:rPr>
              <a:t>節）</a:t>
            </a:r>
            <a:endParaRPr lang="en-US" altLang="ja-JP" sz="2400" b="1" dirty="0">
              <a:solidFill>
                <a:srgbClr val="FFFF99"/>
              </a:solidFill>
            </a:endParaRPr>
          </a:p>
          <a:p>
            <a:pPr marL="0" indent="0">
              <a:buNone/>
              <a:defRPr/>
            </a:pPr>
            <a:r>
              <a:rPr lang="en-US" sz="2000" dirty="0">
                <a:solidFill>
                  <a:srgbClr val="FFFF99"/>
                </a:solidFill>
              </a:rPr>
              <a:t>“And if one member suffers, all the members suffer with it; or if one member is honored, all the members rejoice with it.” (I Corinthians 12:26)</a:t>
            </a:r>
            <a:endParaRPr lang="en-US" sz="1600" dirty="0">
              <a:solidFill>
                <a:srgbClr val="FFFF99"/>
              </a:solidFill>
            </a:endParaRPr>
          </a:p>
        </p:txBody>
      </p:sp>
      <p:sp>
        <p:nvSpPr>
          <p:cNvPr id="5" name="Footer Placeholder 1"/>
          <p:cNvSpPr>
            <a:spLocks noGrp="1"/>
          </p:cNvSpPr>
          <p:nvPr>
            <p:ph type="ftr" sz="quarter" idx="11"/>
          </p:nvPr>
        </p:nvSpPr>
        <p:spPr>
          <a:xfrm>
            <a:off x="48006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42</a:t>
            </a:fld>
            <a:endParaRPr lang="en-US" dirty="0">
              <a:solidFill>
                <a:srgbClr val="000000"/>
              </a:solidFill>
            </a:endParaRPr>
          </a:p>
        </p:txBody>
      </p:sp>
    </p:spTree>
    <p:extLst>
      <p:ext uri="{BB962C8B-B14F-4D97-AF65-F5344CB8AC3E}">
        <p14:creationId xmlns:p14="http://schemas.microsoft.com/office/powerpoint/2010/main" val="2323117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ontent Placeholder 8"/>
          <p:cNvSpPr>
            <a:spLocks noGrp="1"/>
          </p:cNvSpPr>
          <p:nvPr>
            <p:ph idx="1"/>
          </p:nvPr>
        </p:nvSpPr>
        <p:spPr>
          <a:xfrm>
            <a:off x="1066801" y="495300"/>
            <a:ext cx="9829800" cy="5867400"/>
          </a:xfrm>
        </p:spPr>
        <p:txBody>
          <a:bodyPr/>
          <a:lstStyle/>
          <a:p>
            <a:pPr marL="0" indent="0">
              <a:spcBef>
                <a:spcPts val="0"/>
              </a:spcBef>
              <a:buNone/>
            </a:pPr>
            <a:r>
              <a:rPr lang="ja-JP" altLang="en-US" sz="2800" b="1" dirty="0">
                <a:solidFill>
                  <a:schemeClr val="bg1"/>
                </a:solidFill>
                <a:latin typeface="+mn-ea"/>
              </a:rPr>
              <a:t>全てのリーダーが人間について知っておくべきこと</a:t>
            </a:r>
            <a:endParaRPr lang="en-US" altLang="ja-JP" sz="2000" b="1" dirty="0">
              <a:solidFill>
                <a:schemeClr val="bg1"/>
              </a:solidFill>
              <a:latin typeface="+mn-ea"/>
            </a:endParaRPr>
          </a:p>
          <a:p>
            <a:pPr marL="0" indent="0">
              <a:spcBef>
                <a:spcPts val="0"/>
              </a:spcBef>
              <a:buNone/>
            </a:pPr>
            <a:r>
              <a:rPr lang="en-US" sz="2000" dirty="0">
                <a:solidFill>
                  <a:schemeClr val="bg1"/>
                </a:solidFill>
              </a:rPr>
              <a:t>What Every Leader Should Know about People…</a:t>
            </a:r>
          </a:p>
          <a:p>
            <a:pPr marL="0" indent="0">
              <a:spcBef>
                <a:spcPts val="0"/>
              </a:spcBef>
              <a:buNone/>
            </a:pPr>
            <a:endParaRPr lang="en-US" sz="2000" b="1" dirty="0">
              <a:solidFill>
                <a:schemeClr val="bg1"/>
              </a:solidFill>
            </a:endParaRPr>
          </a:p>
          <a:p>
            <a:pPr marL="466725" indent="-466725" algn="ctr">
              <a:spcBef>
                <a:spcPts val="0"/>
              </a:spcBef>
              <a:buNone/>
            </a:pPr>
            <a:r>
              <a:rPr lang="en-US" altLang="ja-JP" b="1" dirty="0" smtClean="0">
                <a:solidFill>
                  <a:schemeClr val="bg1"/>
                </a:solidFill>
              </a:rPr>
              <a:t>10.	</a:t>
            </a:r>
            <a:r>
              <a:rPr lang="ja-JP" altLang="en-US" b="1" dirty="0" smtClean="0">
                <a:solidFill>
                  <a:schemeClr val="bg1"/>
                </a:solidFill>
              </a:rPr>
              <a:t>人は</a:t>
            </a:r>
            <a:r>
              <a:rPr lang="ja-JP" altLang="en-US" b="1" u="sng" dirty="0" smtClean="0">
                <a:solidFill>
                  <a:schemeClr val="bg1"/>
                </a:solidFill>
              </a:rPr>
              <a:t> </a:t>
            </a:r>
            <a:r>
              <a:rPr lang="ja-JP" altLang="en-US" b="1" u="sng" dirty="0" smtClean="0">
                <a:solidFill>
                  <a:srgbClr val="FFFF00"/>
                </a:solidFill>
              </a:rPr>
              <a:t>お</a:t>
            </a:r>
            <a:r>
              <a:rPr lang="ja-JP" altLang="en-US" b="1" u="sng" dirty="0">
                <a:solidFill>
                  <a:srgbClr val="FFFF00"/>
                </a:solidFill>
              </a:rPr>
              <a:t>手</a:t>
            </a:r>
            <a:r>
              <a:rPr lang="ja-JP" altLang="en-US" b="1" u="sng" dirty="0" smtClean="0">
                <a:solidFill>
                  <a:srgbClr val="FFFF00"/>
                </a:solidFill>
              </a:rPr>
              <a:t>本 </a:t>
            </a:r>
            <a:r>
              <a:rPr lang="ja-JP" altLang="en-US" b="1" dirty="0" smtClean="0">
                <a:solidFill>
                  <a:schemeClr val="bg1"/>
                </a:solidFill>
              </a:rPr>
              <a:t>を</a:t>
            </a:r>
            <a:r>
              <a:rPr lang="ja-JP" altLang="en-US" b="1" dirty="0">
                <a:solidFill>
                  <a:schemeClr val="bg1"/>
                </a:solidFill>
              </a:rPr>
              <a:t>探して</a:t>
            </a:r>
            <a:r>
              <a:rPr lang="ja-JP" altLang="en-US" b="1" dirty="0" smtClean="0">
                <a:solidFill>
                  <a:schemeClr val="bg1"/>
                </a:solidFill>
              </a:rPr>
              <a:t>いる</a:t>
            </a:r>
            <a:r>
              <a:rPr lang="ja-JP" altLang="en-US" b="1" dirty="0">
                <a:solidFill>
                  <a:schemeClr val="bg1"/>
                </a:solidFill>
              </a:rPr>
              <a:t>。見本になりましょう。</a:t>
            </a:r>
            <a:endParaRPr lang="en-US" altLang="ja-JP" b="1" dirty="0">
              <a:solidFill>
                <a:schemeClr val="bg1"/>
              </a:solidFill>
            </a:endParaRPr>
          </a:p>
          <a:p>
            <a:pPr marL="466725" indent="-466725" algn="ctr">
              <a:spcBef>
                <a:spcPts val="0"/>
              </a:spcBef>
              <a:buNone/>
            </a:pPr>
            <a:r>
              <a:rPr lang="en-US" sz="2000" dirty="0">
                <a:solidFill>
                  <a:schemeClr val="bg1"/>
                </a:solidFill>
              </a:rPr>
              <a:t>10.	PEOPLE SEEK </a:t>
            </a:r>
            <a:r>
              <a:rPr lang="en-US" sz="2000" u="sng" dirty="0" smtClean="0">
                <a:solidFill>
                  <a:srgbClr val="FFC000"/>
                </a:solidFill>
              </a:rPr>
              <a:t>MODELS</a:t>
            </a:r>
            <a:r>
              <a:rPr lang="en-US" sz="2000" dirty="0" smtClean="0">
                <a:solidFill>
                  <a:schemeClr val="bg1"/>
                </a:solidFill>
              </a:rPr>
              <a:t> </a:t>
            </a:r>
            <a:r>
              <a:rPr lang="en-US" sz="2000" dirty="0">
                <a:solidFill>
                  <a:schemeClr val="bg1"/>
                </a:solidFill>
              </a:rPr>
              <a:t>TO FOLLOW.  BE AN EXAMPLE.</a:t>
            </a:r>
          </a:p>
          <a:p>
            <a:pPr marL="0" indent="0" algn="ctr">
              <a:spcBef>
                <a:spcPts val="0"/>
              </a:spcBef>
              <a:buNone/>
            </a:pPr>
            <a:endParaRPr lang="en-US" sz="2000" b="1" dirty="0">
              <a:solidFill>
                <a:schemeClr val="bg1"/>
              </a:solidFill>
            </a:endParaRPr>
          </a:p>
          <a:p>
            <a:pPr marL="0" indent="0" algn="ctr">
              <a:spcBef>
                <a:spcPts val="0"/>
              </a:spcBef>
              <a:spcAft>
                <a:spcPts val="1200"/>
              </a:spcAft>
              <a:buNone/>
            </a:pPr>
            <a:r>
              <a:rPr lang="ja-JP" altLang="en-US" sz="2800" b="1" dirty="0">
                <a:solidFill>
                  <a:schemeClr val="bg1"/>
                </a:solidFill>
                <a:latin typeface="+mn-ea"/>
              </a:rPr>
              <a:t>基本原則：人は見たことをする。</a:t>
            </a:r>
            <a:endParaRPr lang="en-US" altLang="ja-JP" sz="2800" b="1" dirty="0">
              <a:solidFill>
                <a:schemeClr val="bg1"/>
              </a:solidFill>
              <a:latin typeface="+mn-ea"/>
            </a:endParaRPr>
          </a:p>
          <a:p>
            <a:pPr marL="0" indent="0" algn="ctr">
              <a:spcBef>
                <a:spcPts val="0"/>
              </a:spcBef>
              <a:buNone/>
            </a:pPr>
            <a:r>
              <a:rPr lang="en-US" sz="2000" dirty="0">
                <a:solidFill>
                  <a:schemeClr val="bg1"/>
                </a:solidFill>
              </a:rPr>
              <a:t>*Key Principle: People do what people see.</a:t>
            </a: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43</a:t>
            </a:fld>
            <a:endParaRPr lang="en-US" dirty="0">
              <a:solidFill>
                <a:srgbClr val="000000"/>
              </a:solidFill>
            </a:endParaRPr>
          </a:p>
        </p:txBody>
      </p:sp>
    </p:spTree>
    <p:extLst>
      <p:ext uri="{BB962C8B-B14F-4D97-AF65-F5344CB8AC3E}">
        <p14:creationId xmlns:p14="http://schemas.microsoft.com/office/powerpoint/2010/main" val="12302617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Content Placeholder 8"/>
          <p:cNvSpPr>
            <a:spLocks noGrp="1"/>
          </p:cNvSpPr>
          <p:nvPr>
            <p:ph idx="1"/>
          </p:nvPr>
        </p:nvSpPr>
        <p:spPr>
          <a:xfrm>
            <a:off x="2171700" y="762000"/>
            <a:ext cx="7848600" cy="5638800"/>
          </a:xfrm>
        </p:spPr>
        <p:txBody>
          <a:bodyPr/>
          <a:lstStyle/>
          <a:p>
            <a:pPr marL="0" indent="0">
              <a:spcBef>
                <a:spcPts val="0"/>
              </a:spcBef>
              <a:spcAft>
                <a:spcPts val="1200"/>
              </a:spcAft>
              <a:buNone/>
            </a:pPr>
            <a:r>
              <a:rPr lang="ja-JP" altLang="en-US" b="1" dirty="0" smtClean="0">
                <a:solidFill>
                  <a:schemeClr val="bg1"/>
                </a:solidFill>
              </a:rPr>
              <a:t>生きたお手本  </a:t>
            </a:r>
            <a:r>
              <a:rPr lang="en-US" sz="2000" b="1" dirty="0">
                <a:solidFill>
                  <a:schemeClr val="bg1"/>
                </a:solidFill>
              </a:rPr>
              <a:t>A Life Example:</a:t>
            </a:r>
          </a:p>
          <a:p>
            <a:pPr marL="0" indent="0" algn="just">
              <a:spcBef>
                <a:spcPts val="0"/>
              </a:spcBef>
              <a:spcAft>
                <a:spcPts val="1200"/>
              </a:spcAft>
              <a:buNone/>
            </a:pPr>
            <a:r>
              <a:rPr lang="ja-JP" altLang="en-US" sz="2800" b="1" dirty="0" smtClean="0">
                <a:solidFill>
                  <a:schemeClr val="bg1"/>
                </a:solidFill>
              </a:rPr>
              <a:t>ア</a:t>
            </a:r>
            <a:r>
              <a:rPr lang="ja-JP" altLang="en-US" sz="2800" b="1" dirty="0">
                <a:solidFill>
                  <a:schemeClr val="bg1"/>
                </a:solidFill>
              </a:rPr>
              <a:t>ッシジの聖フランシスの初期の弟子たちは人々を助けるために何をすべきかを知りたがった。聖フランシスはこう言った。「常に福音を伝えなさい。もし必要なら言葉を使いなさい。」</a:t>
            </a:r>
            <a:endParaRPr lang="en-US" altLang="ja-JP" sz="2800" b="1" dirty="0">
              <a:solidFill>
                <a:schemeClr val="bg1"/>
              </a:solidFill>
            </a:endParaRPr>
          </a:p>
          <a:p>
            <a:pPr marL="0" indent="0">
              <a:spcBef>
                <a:spcPts val="0"/>
              </a:spcBef>
              <a:buNone/>
            </a:pPr>
            <a:r>
              <a:rPr lang="en-US" altLang="ja-JP" sz="2000" dirty="0">
                <a:solidFill>
                  <a:schemeClr val="bg1"/>
                </a:solidFill>
              </a:rPr>
              <a:t>T</a:t>
            </a:r>
            <a:r>
              <a:rPr lang="en-US" sz="2000" dirty="0">
                <a:solidFill>
                  <a:schemeClr val="bg1"/>
                </a:solidFill>
              </a:rPr>
              <a:t>he early followers of St. Francis of Assisi wanted to know what to do when they went out into the streets to minister. “Preach the Gospel at all times,” St. Francis advised. “If necessary, use words.”</a:t>
            </a:r>
          </a:p>
          <a:p>
            <a:pPr marL="0" indent="0">
              <a:spcBef>
                <a:spcPts val="0"/>
              </a:spcBef>
              <a:buNone/>
            </a:pPr>
            <a:endParaRPr lang="en-US" sz="1200" dirty="0">
              <a:solidFill>
                <a:schemeClr val="bg1"/>
              </a:solidFill>
            </a:endParaRPr>
          </a:p>
          <a:p>
            <a:pPr marL="0" indent="0">
              <a:spcBef>
                <a:spcPts val="0"/>
              </a:spcBef>
              <a:spcAft>
                <a:spcPts val="1200"/>
              </a:spcAft>
              <a:buNone/>
            </a:pPr>
            <a:r>
              <a:rPr lang="ja-JP" altLang="en-US" sz="2400" b="1" dirty="0">
                <a:solidFill>
                  <a:srgbClr val="FFFF99"/>
                </a:solidFill>
              </a:rPr>
              <a:t>私がキリストに倣う者であるように、あなたがたも私に倣う者でありなさい。（コリント人への手紙第一</a:t>
            </a:r>
            <a:r>
              <a:rPr lang="en-US" altLang="ja-JP" sz="2400" b="1" dirty="0">
                <a:solidFill>
                  <a:srgbClr val="FFFF99"/>
                </a:solidFill>
              </a:rPr>
              <a:t>11</a:t>
            </a:r>
            <a:r>
              <a:rPr lang="ja-JP" altLang="en-US" sz="2400" b="1" dirty="0">
                <a:solidFill>
                  <a:srgbClr val="FFFF99"/>
                </a:solidFill>
              </a:rPr>
              <a:t>章</a:t>
            </a:r>
            <a:r>
              <a:rPr lang="en-US" altLang="ja-JP" sz="2400" b="1" dirty="0">
                <a:solidFill>
                  <a:srgbClr val="FFFF99"/>
                </a:solidFill>
              </a:rPr>
              <a:t>1</a:t>
            </a:r>
            <a:r>
              <a:rPr lang="ja-JP" altLang="en-US" sz="2400" b="1" dirty="0">
                <a:solidFill>
                  <a:srgbClr val="FFFF99"/>
                </a:solidFill>
              </a:rPr>
              <a:t>節）</a:t>
            </a:r>
            <a:endParaRPr lang="en-US" altLang="ja-JP" sz="2400" b="1" dirty="0">
              <a:solidFill>
                <a:srgbClr val="FFFF99"/>
              </a:solidFill>
            </a:endParaRPr>
          </a:p>
          <a:p>
            <a:pPr marL="0" indent="0">
              <a:spcBef>
                <a:spcPts val="0"/>
              </a:spcBef>
              <a:buNone/>
            </a:pPr>
            <a:r>
              <a:rPr lang="en-US" sz="2000" dirty="0">
                <a:solidFill>
                  <a:srgbClr val="FFFF99"/>
                </a:solidFill>
              </a:rPr>
              <a:t>“And you should follow my example, just as I follow the example of Christ.” (I Corinthians 11:1)</a:t>
            </a:r>
            <a:endParaRPr lang="en-US" sz="1600" dirty="0">
              <a:solidFill>
                <a:srgbClr val="FFFF99"/>
              </a:solidFill>
            </a:endParaRP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44</a:t>
            </a:fld>
            <a:endParaRPr lang="en-US" dirty="0">
              <a:solidFill>
                <a:srgbClr val="000000"/>
              </a:solidFill>
            </a:endParaRPr>
          </a:p>
        </p:txBody>
      </p:sp>
    </p:spTree>
    <p:extLst>
      <p:ext uri="{BB962C8B-B14F-4D97-AF65-F5344CB8AC3E}">
        <p14:creationId xmlns:p14="http://schemas.microsoft.com/office/powerpoint/2010/main" val="18068437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Content Placeholder 8"/>
          <p:cNvSpPr>
            <a:spLocks noGrp="1"/>
          </p:cNvSpPr>
          <p:nvPr>
            <p:ph idx="1"/>
          </p:nvPr>
        </p:nvSpPr>
        <p:spPr>
          <a:xfrm>
            <a:off x="2057400" y="533400"/>
            <a:ext cx="8077200" cy="6019800"/>
          </a:xfrm>
        </p:spPr>
        <p:txBody>
          <a:bodyPr/>
          <a:lstStyle/>
          <a:p>
            <a:pPr marL="0" indent="0" algn="just">
              <a:spcBef>
                <a:spcPts val="0"/>
              </a:spcBef>
              <a:buNone/>
            </a:pPr>
            <a:r>
              <a:rPr lang="ja-JP" altLang="en-US" sz="2800" b="1" dirty="0">
                <a:solidFill>
                  <a:schemeClr val="bg1"/>
                </a:solidFill>
              </a:rPr>
              <a:t>評価：人間関係においてあなたが一番葛藤しているのは何ですか？あなたが主催者になることでより　　効果的に導かせようと神様が与えてくださった人を何人かリストしてみましょう。</a:t>
            </a:r>
            <a:endParaRPr lang="en-US" altLang="ja-JP" sz="2800" b="1" dirty="0">
              <a:solidFill>
                <a:schemeClr val="bg1"/>
              </a:solidFill>
            </a:endParaRPr>
          </a:p>
          <a:p>
            <a:pPr marL="0" indent="0">
              <a:spcBef>
                <a:spcPts val="0"/>
              </a:spcBef>
              <a:buNone/>
            </a:pPr>
            <a:r>
              <a:rPr lang="en-US" sz="2000" b="1" dirty="0">
                <a:solidFill>
                  <a:schemeClr val="bg1"/>
                </a:solidFill>
              </a:rPr>
              <a:t>ASSESSMENT: </a:t>
            </a:r>
            <a:r>
              <a:rPr lang="en-US" sz="2000" dirty="0">
                <a:solidFill>
                  <a:schemeClr val="bg1"/>
                </a:solidFill>
              </a:rPr>
              <a:t>What do you struggle with most in relationships? Now, list some people whom you believe God is challenging you to host and lead more effectively.</a:t>
            </a:r>
          </a:p>
          <a:p>
            <a:pPr marL="0" indent="0">
              <a:spcBef>
                <a:spcPts val="0"/>
              </a:spcBef>
              <a:buNone/>
            </a:pPr>
            <a:endParaRPr lang="en-US" sz="2000" dirty="0" smtClean="0">
              <a:solidFill>
                <a:schemeClr val="bg1"/>
              </a:solidFill>
            </a:endParaRPr>
          </a:p>
          <a:p>
            <a:pPr marL="0" indent="0">
              <a:spcBef>
                <a:spcPts val="0"/>
              </a:spcBef>
              <a:buNone/>
            </a:pPr>
            <a:endParaRPr lang="en-US" sz="2000" dirty="0">
              <a:solidFill>
                <a:schemeClr val="bg1"/>
              </a:solidFill>
            </a:endParaRPr>
          </a:p>
          <a:p>
            <a:pPr marL="0" indent="0">
              <a:spcBef>
                <a:spcPts val="0"/>
              </a:spcBef>
              <a:buNone/>
            </a:pPr>
            <a:endParaRPr lang="en-US" sz="2000" dirty="0">
              <a:solidFill>
                <a:schemeClr val="bg1"/>
              </a:solidFill>
            </a:endParaRPr>
          </a:p>
          <a:p>
            <a:pPr marL="0" indent="0">
              <a:spcBef>
                <a:spcPts val="0"/>
              </a:spcBef>
              <a:buNone/>
            </a:pPr>
            <a:r>
              <a:rPr lang="ja-JP" altLang="en-US" sz="2800" b="1" dirty="0">
                <a:solidFill>
                  <a:schemeClr val="bg1"/>
                </a:solidFill>
              </a:rPr>
              <a:t>実践適用：どうしたらこれらの葛藤に克服して人と繋がることができるだろうか？</a:t>
            </a:r>
            <a:endParaRPr lang="en-US" altLang="ja-JP" sz="2800" b="1" dirty="0">
              <a:solidFill>
                <a:schemeClr val="bg1"/>
              </a:solidFill>
            </a:endParaRPr>
          </a:p>
          <a:p>
            <a:pPr marL="0" indent="0">
              <a:spcBef>
                <a:spcPts val="0"/>
              </a:spcBef>
              <a:buNone/>
            </a:pPr>
            <a:r>
              <a:rPr lang="en-US" sz="2000" b="1" dirty="0">
                <a:solidFill>
                  <a:schemeClr val="bg1"/>
                </a:solidFill>
              </a:rPr>
              <a:t>APPLICATION: </a:t>
            </a:r>
            <a:r>
              <a:rPr lang="en-US" sz="2000" dirty="0">
                <a:solidFill>
                  <a:schemeClr val="bg1"/>
                </a:solidFill>
              </a:rPr>
              <a:t>How can you begin to overcome these struggles, and connect with these people?</a:t>
            </a:r>
            <a:endParaRPr lang="en-US" sz="2000" b="1" dirty="0">
              <a:solidFill>
                <a:schemeClr val="bg1"/>
              </a:solidFill>
            </a:endParaRPr>
          </a:p>
          <a:p>
            <a:pPr marL="0" indent="0">
              <a:spcBef>
                <a:spcPts val="0"/>
              </a:spcBef>
            </a:pPr>
            <a:endParaRPr lang="en-US" sz="2000" b="1" i="1" dirty="0">
              <a:solidFill>
                <a:schemeClr val="bg1"/>
              </a:solidFill>
            </a:endParaRPr>
          </a:p>
        </p:txBody>
      </p:sp>
      <p:sp>
        <p:nvSpPr>
          <p:cNvPr id="4"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5"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45</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pPr>
            <a:r>
              <a:rPr lang="ja-JP" altLang="en-US" sz="4000" b="1" dirty="0">
                <a:solidFill>
                  <a:schemeClr val="bg1"/>
                </a:solidFill>
              </a:rPr>
              <a:t>あなたは人の気持ちがよく分かる人になれる！</a:t>
            </a:r>
            <a:r>
              <a:rPr lang="en-US" altLang="ja-JP" sz="5400" b="1" dirty="0">
                <a:solidFill>
                  <a:schemeClr val="bg1"/>
                </a:solidFill>
              </a:rPr>
              <a:t/>
            </a:r>
            <a:br>
              <a:rPr lang="en-US" altLang="ja-JP" sz="5400" b="1" dirty="0">
                <a:solidFill>
                  <a:schemeClr val="bg1"/>
                </a:solidFill>
              </a:rPr>
            </a:br>
            <a:r>
              <a:rPr lang="en-US" sz="2800" b="1" dirty="0">
                <a:solidFill>
                  <a:schemeClr val="bg1"/>
                </a:solidFill>
              </a:rPr>
              <a:t>You can be a people person</a:t>
            </a:r>
            <a:r>
              <a:rPr lang="en-US" sz="2800" b="1" dirty="0" smtClean="0">
                <a:solidFill>
                  <a:schemeClr val="bg1"/>
                </a:solidFill>
              </a:rPr>
              <a:t>!</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52800" y="2266950"/>
            <a:ext cx="5105400" cy="3829050"/>
          </a:xfrm>
        </p:spPr>
      </p:pic>
      <p:sp>
        <p:nvSpPr>
          <p:cNvPr id="4" name="Footer Placeholder 3"/>
          <p:cNvSpPr>
            <a:spLocks noGrp="1"/>
          </p:cNvSpPr>
          <p:nvPr>
            <p:ph type="ftr" sz="quarter" idx="11"/>
          </p:nvPr>
        </p:nvSpPr>
        <p:spPr/>
        <p:txBody>
          <a:bodyPr/>
          <a:lstStyle/>
          <a:p>
            <a:pPr>
              <a:defRPr/>
            </a:pPr>
            <a:r>
              <a:rPr lang="fr-FR" smtClean="0">
                <a:solidFill>
                  <a:srgbClr val="000000"/>
                </a:solidFill>
              </a:rPr>
              <a:t>Lesson: T801.01           iteenchallenge.org               12 - 2019</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F45EC6E8-98E1-4849-A5C4-247ED1CA1DED}" type="slidenum">
              <a:rPr lang="en-US" smtClean="0">
                <a:solidFill>
                  <a:srgbClr val="000000"/>
                </a:solidFill>
              </a:rPr>
              <a:pPr>
                <a:defRPr/>
              </a:pPr>
              <a:t>46</a:t>
            </a:fld>
            <a:endParaRPr lang="en-US">
              <a:solidFill>
                <a:srgbClr val="000000"/>
              </a:solidFill>
            </a:endParaRPr>
          </a:p>
        </p:txBody>
      </p:sp>
    </p:spTree>
    <p:extLst>
      <p:ext uri="{BB962C8B-B14F-4D97-AF65-F5344CB8AC3E}">
        <p14:creationId xmlns:p14="http://schemas.microsoft.com/office/powerpoint/2010/main" val="7743920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Title 7"/>
          <p:cNvSpPr>
            <a:spLocks noGrp="1"/>
          </p:cNvSpPr>
          <p:nvPr>
            <p:ph type="title"/>
          </p:nvPr>
        </p:nvSpPr>
        <p:spPr>
          <a:xfrm>
            <a:off x="2247900" y="381000"/>
            <a:ext cx="7696200" cy="1905000"/>
          </a:xfrm>
        </p:spPr>
        <p:txBody>
          <a:bodyPr/>
          <a:lstStyle/>
          <a:p>
            <a:r>
              <a:rPr lang="ja-JP" altLang="en-US" dirty="0" smtClean="0">
                <a:solidFill>
                  <a:srgbClr val="FFFFCC"/>
                </a:solidFill>
              </a:rPr>
              <a:t>人との</a:t>
            </a:r>
            <a:r>
              <a:rPr lang="ja-JP" altLang="en-US" dirty="0">
                <a:solidFill>
                  <a:srgbClr val="FFFFCC"/>
                </a:solidFill>
              </a:rPr>
              <a:t>接し方のスキルアップ</a:t>
            </a:r>
            <a:r>
              <a:rPr lang="en-US" altLang="ja-JP" dirty="0">
                <a:solidFill>
                  <a:srgbClr val="FFFFCC"/>
                </a:solidFill>
              </a:rPr>
              <a:t/>
            </a:r>
            <a:br>
              <a:rPr lang="en-US" altLang="ja-JP" dirty="0">
                <a:solidFill>
                  <a:srgbClr val="FFFFCC"/>
                </a:solidFill>
              </a:rPr>
            </a:br>
            <a:r>
              <a:rPr lang="en-US" altLang="ja-JP" sz="2400" dirty="0">
                <a:solidFill>
                  <a:srgbClr val="FFFFCC"/>
                </a:solidFill>
              </a:rPr>
              <a:t>Cultivating People Skills</a:t>
            </a:r>
            <a:br>
              <a:rPr lang="en-US" altLang="ja-JP" sz="2400" dirty="0">
                <a:solidFill>
                  <a:srgbClr val="FFFFCC"/>
                </a:solidFill>
              </a:rPr>
            </a:br>
            <a:r>
              <a:rPr lang="ja-JP" altLang="en-US" sz="2800" b="1" dirty="0">
                <a:solidFill>
                  <a:srgbClr val="FFFFCC"/>
                </a:solidFill>
              </a:rPr>
              <a:t>人間関係がリーダーシップに持つ不可欠な役割り</a:t>
            </a:r>
            <a:r>
              <a:rPr lang="en-US" altLang="ja-JP" sz="2800" b="1" dirty="0">
                <a:solidFill>
                  <a:srgbClr val="FFFFCC"/>
                </a:solidFill>
              </a:rPr>
              <a:t/>
            </a:r>
            <a:br>
              <a:rPr lang="en-US" altLang="ja-JP" sz="2800" b="1" dirty="0">
                <a:solidFill>
                  <a:srgbClr val="FFFFCC"/>
                </a:solidFill>
              </a:rPr>
            </a:br>
            <a:r>
              <a:rPr lang="en-US" altLang="ja-JP" sz="2000" dirty="0">
                <a:solidFill>
                  <a:srgbClr val="FFFFCC"/>
                </a:solidFill>
              </a:rPr>
              <a:t>The Vital Role of Relationships in Leadership</a:t>
            </a:r>
            <a:endParaRPr lang="en-US" sz="2000" dirty="0">
              <a:solidFill>
                <a:srgbClr val="FFFFCC"/>
              </a:solidFill>
            </a:endParaRPr>
          </a:p>
        </p:txBody>
      </p:sp>
      <p:sp>
        <p:nvSpPr>
          <p:cNvPr id="98308" name="Content Placeholder 8"/>
          <p:cNvSpPr>
            <a:spLocks noGrp="1"/>
          </p:cNvSpPr>
          <p:nvPr>
            <p:ph idx="1"/>
          </p:nvPr>
        </p:nvSpPr>
        <p:spPr>
          <a:xfrm>
            <a:off x="1676400" y="2590800"/>
            <a:ext cx="8839200" cy="2438400"/>
          </a:xfrm>
        </p:spPr>
        <p:txBody>
          <a:bodyPr/>
          <a:lstStyle/>
          <a:p>
            <a:pPr marL="0" indent="0" algn="ctr">
              <a:buNone/>
            </a:pPr>
            <a:r>
              <a:rPr lang="ja-JP" altLang="en-US" b="1" dirty="0">
                <a:solidFill>
                  <a:srgbClr val="FFFF99"/>
                </a:solidFill>
                <a:latin typeface="+mj-ea"/>
                <a:ea typeface="+mj-ea"/>
              </a:rPr>
              <a:t>「わたしがあなたがたにしたとおりに</a:t>
            </a:r>
            <a:r>
              <a:rPr lang="ja-JP" altLang="en-US" b="1" dirty="0" smtClean="0">
                <a:solidFill>
                  <a:srgbClr val="FFFF99"/>
                </a:solidFill>
                <a:latin typeface="+mj-ea"/>
                <a:ea typeface="+mj-ea"/>
              </a:rPr>
              <a:t>、</a:t>
            </a:r>
            <a:endParaRPr lang="en-US" altLang="ja-JP" b="1" dirty="0" smtClean="0">
              <a:solidFill>
                <a:srgbClr val="FFFF99"/>
              </a:solidFill>
              <a:latin typeface="+mj-ea"/>
              <a:ea typeface="+mj-ea"/>
            </a:endParaRPr>
          </a:p>
          <a:p>
            <a:pPr marL="0" indent="0" algn="ctr">
              <a:buNone/>
            </a:pPr>
            <a:r>
              <a:rPr lang="ja-JP" altLang="en-US" b="1" dirty="0" smtClean="0">
                <a:solidFill>
                  <a:srgbClr val="FFFF99"/>
                </a:solidFill>
                <a:latin typeface="+mj-ea"/>
                <a:ea typeface="+mj-ea"/>
              </a:rPr>
              <a:t>あなたがた</a:t>
            </a:r>
            <a:r>
              <a:rPr lang="ja-JP" altLang="en-US" b="1" dirty="0">
                <a:solidFill>
                  <a:srgbClr val="FFFF99"/>
                </a:solidFill>
                <a:latin typeface="+mj-ea"/>
                <a:ea typeface="+mj-ea"/>
              </a:rPr>
              <a:t>もするよう</a:t>
            </a:r>
            <a:r>
              <a:rPr lang="ja-JP" altLang="en-US" b="1" dirty="0" smtClean="0">
                <a:solidFill>
                  <a:srgbClr val="FFFF99"/>
                </a:solidFill>
                <a:latin typeface="+mj-ea"/>
                <a:ea typeface="+mj-ea"/>
              </a:rPr>
              <a:t>に、</a:t>
            </a:r>
            <a:endParaRPr lang="en-US" altLang="ja-JP" b="1" dirty="0" smtClean="0">
              <a:solidFill>
                <a:srgbClr val="FFFF99"/>
              </a:solidFill>
              <a:latin typeface="+mj-ea"/>
              <a:ea typeface="+mj-ea"/>
            </a:endParaRPr>
          </a:p>
          <a:p>
            <a:pPr marL="0" indent="0" algn="ctr">
              <a:buNone/>
            </a:pPr>
            <a:r>
              <a:rPr lang="ja-JP" altLang="en-US" b="1" dirty="0" smtClean="0">
                <a:solidFill>
                  <a:srgbClr val="FFFF99"/>
                </a:solidFill>
                <a:latin typeface="+mj-ea"/>
                <a:ea typeface="+mj-ea"/>
              </a:rPr>
              <a:t>わたしはあなたがた</a:t>
            </a:r>
            <a:r>
              <a:rPr lang="ja-JP" altLang="en-US" b="1" dirty="0">
                <a:solidFill>
                  <a:srgbClr val="FFFF99"/>
                </a:solidFill>
                <a:latin typeface="+mj-ea"/>
                <a:ea typeface="+mj-ea"/>
              </a:rPr>
              <a:t>に模範を示したのです。</a:t>
            </a:r>
            <a:r>
              <a:rPr lang="ja-JP" altLang="en-US" b="1" dirty="0" smtClean="0">
                <a:solidFill>
                  <a:srgbClr val="FFFF99"/>
                </a:solidFill>
                <a:latin typeface="+mj-ea"/>
                <a:ea typeface="+mj-ea"/>
              </a:rPr>
              <a:t>」</a:t>
            </a:r>
            <a:endParaRPr lang="en-US" altLang="ja-JP" b="1" dirty="0" smtClean="0">
              <a:solidFill>
                <a:srgbClr val="FFFF99"/>
              </a:solidFill>
              <a:latin typeface="+mj-ea"/>
              <a:ea typeface="+mj-ea"/>
            </a:endParaRPr>
          </a:p>
          <a:p>
            <a:pPr marL="0" indent="0" algn="ctr">
              <a:buNone/>
            </a:pPr>
            <a:r>
              <a:rPr lang="ja-JP" altLang="en-US" sz="2400" b="1" dirty="0">
                <a:solidFill>
                  <a:srgbClr val="FFFF99"/>
                </a:solidFill>
                <a:latin typeface="+mj-ea"/>
                <a:ea typeface="+mj-ea"/>
              </a:rPr>
              <a:t>ヨハネの福音書</a:t>
            </a:r>
            <a:r>
              <a:rPr lang="en-US" altLang="ja-JP" sz="2400" b="1" dirty="0">
                <a:solidFill>
                  <a:srgbClr val="FFFF99"/>
                </a:solidFill>
                <a:latin typeface="+mj-ea"/>
                <a:ea typeface="+mj-ea"/>
              </a:rPr>
              <a:t>13</a:t>
            </a:r>
            <a:r>
              <a:rPr lang="ja-JP" altLang="en-US" sz="2400" b="1" dirty="0">
                <a:solidFill>
                  <a:srgbClr val="FFFF99"/>
                </a:solidFill>
                <a:latin typeface="+mj-ea"/>
                <a:ea typeface="+mj-ea"/>
              </a:rPr>
              <a:t>章</a:t>
            </a:r>
            <a:r>
              <a:rPr lang="en-US" altLang="ja-JP" sz="2400" b="1" dirty="0">
                <a:solidFill>
                  <a:srgbClr val="FFFF99"/>
                </a:solidFill>
                <a:latin typeface="+mj-ea"/>
                <a:ea typeface="+mj-ea"/>
              </a:rPr>
              <a:t>15</a:t>
            </a:r>
            <a:r>
              <a:rPr lang="ja-JP" altLang="en-US" sz="2400" b="1" dirty="0">
                <a:solidFill>
                  <a:srgbClr val="FFFF99"/>
                </a:solidFill>
                <a:latin typeface="+mj-ea"/>
                <a:ea typeface="+mj-ea"/>
              </a:rPr>
              <a:t>節</a:t>
            </a:r>
            <a:endParaRPr lang="en-US" altLang="ja-JP" sz="2400" b="1" dirty="0">
              <a:solidFill>
                <a:srgbClr val="FFFF99"/>
              </a:solidFill>
              <a:latin typeface="+mj-ea"/>
              <a:ea typeface="+mj-ea"/>
            </a:endParaRPr>
          </a:p>
          <a:p>
            <a:pPr algn="ctr">
              <a:buFontTx/>
              <a:buNone/>
            </a:pPr>
            <a:r>
              <a:rPr lang="en-US" sz="2000" dirty="0">
                <a:solidFill>
                  <a:srgbClr val="FFFF99"/>
                </a:solidFill>
              </a:rPr>
              <a:t>“For I have given you an example, that you should do as I have done to you.” (John 13:15)</a:t>
            </a: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7760" y="5334000"/>
            <a:ext cx="1950719" cy="1134139"/>
          </a:xfrm>
          <a:prstGeom prst="rect">
            <a:avLst/>
          </a:prstGeom>
        </p:spPr>
      </p:pic>
      <p:sp>
        <p:nvSpPr>
          <p:cNvPr id="7"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47</a:t>
            </a:fld>
            <a:endParaRPr lang="en-US" dirty="0">
              <a:solidFill>
                <a:srgbClr val="000000"/>
              </a:solidFill>
            </a:endParaRPr>
          </a:p>
        </p:txBody>
      </p:sp>
    </p:spTree>
    <p:extLst>
      <p:ext uri="{BB962C8B-B14F-4D97-AF65-F5344CB8AC3E}">
        <p14:creationId xmlns:p14="http://schemas.microsoft.com/office/powerpoint/2010/main" val="6497519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82800" y="2286000"/>
            <a:ext cx="8026400" cy="4114800"/>
          </a:xfrm>
        </p:spPr>
        <p:txBody>
          <a:bodyPr/>
          <a:lstStyle/>
          <a:p>
            <a:pPr marL="0" indent="0" algn="ctr" eaLnBrk="1" hangingPunct="1">
              <a:spcBef>
                <a:spcPct val="0"/>
              </a:spcBef>
              <a:buNone/>
              <a:defRPr/>
            </a:pPr>
            <a:r>
              <a:rPr lang="ja-JP" altLang="en-US" sz="2800" kern="1200" dirty="0">
                <a:solidFill>
                  <a:srgbClr val="FFFFCC"/>
                </a:solidFill>
                <a:latin typeface="+mn-ea"/>
                <a:cs typeface="Arial" pitchFamily="34" charset="0"/>
              </a:rPr>
              <a:t>このコースについての詳しい情報や</a:t>
            </a:r>
            <a:endParaRPr lang="en-US" altLang="ja-JP" sz="2800" kern="1200" dirty="0">
              <a:solidFill>
                <a:srgbClr val="FFFFCC"/>
              </a:solidFill>
              <a:latin typeface="+mn-ea"/>
              <a:cs typeface="Arial" pitchFamily="34" charset="0"/>
            </a:endParaRPr>
          </a:p>
          <a:p>
            <a:pPr marL="0" indent="0" algn="ctr" eaLnBrk="1" hangingPunct="1">
              <a:spcBef>
                <a:spcPct val="0"/>
              </a:spcBef>
              <a:buNone/>
              <a:defRPr/>
            </a:pPr>
            <a:r>
              <a:rPr lang="ja-JP" altLang="en-US" sz="2800" kern="1200" dirty="0">
                <a:solidFill>
                  <a:srgbClr val="FFFFCC"/>
                </a:solidFill>
                <a:latin typeface="+mn-ea"/>
                <a:cs typeface="Arial" pitchFamily="34" charset="0"/>
              </a:rPr>
              <a:t>その他の教材についての問い合わせは</a:t>
            </a:r>
            <a:endParaRPr lang="en-US" altLang="ja-JP" sz="2800" kern="1200" dirty="0">
              <a:solidFill>
                <a:srgbClr val="FFFFCC"/>
              </a:solidFill>
              <a:latin typeface="+mn-ea"/>
              <a:cs typeface="Arial" pitchFamily="34" charset="0"/>
            </a:endParaRPr>
          </a:p>
          <a:p>
            <a:pPr marL="0" indent="0" algn="ctr" eaLnBrk="1" hangingPunct="1">
              <a:spcBef>
                <a:spcPct val="0"/>
              </a:spcBef>
              <a:buNone/>
              <a:defRPr/>
            </a:pPr>
            <a:r>
              <a:rPr lang="en-US" sz="2000" kern="1200" dirty="0">
                <a:solidFill>
                  <a:srgbClr val="FFFFCC"/>
                </a:solidFill>
                <a:effectLst>
                  <a:outerShdw blurRad="38100" dist="38100" dir="2700000" algn="tl">
                    <a:srgbClr val="000000">
                      <a:alpha val="43137"/>
                    </a:srgbClr>
                  </a:outerShdw>
                </a:effectLst>
                <a:latin typeface="Arial" pitchFamily="34" charset="0"/>
                <a:cs typeface="Arial" pitchFamily="34" charset="0"/>
              </a:rPr>
              <a:t>For more information about this course and other training resources:</a:t>
            </a:r>
          </a:p>
          <a:p>
            <a:pPr marL="0" indent="0" algn="ctr" eaLnBrk="1" hangingPunct="1">
              <a:spcBef>
                <a:spcPct val="0"/>
              </a:spcBef>
              <a:buNone/>
              <a:defRPr/>
            </a:pPr>
            <a:r>
              <a:rPr lang="en-US" sz="2000" kern="1200" dirty="0">
                <a:solidFill>
                  <a:srgbClr val="FFFFCC"/>
                </a:solidFill>
                <a:effectLst>
                  <a:outerShdw blurRad="38100" dist="38100" dir="2700000" algn="tl">
                    <a:srgbClr val="000000">
                      <a:alpha val="43137"/>
                    </a:srgbClr>
                  </a:outerShdw>
                </a:effectLst>
                <a:latin typeface="Arial" pitchFamily="34" charset="0"/>
                <a:cs typeface="Arial" pitchFamily="34" charset="0"/>
              </a:rPr>
              <a:t/>
            </a:r>
            <a:br>
              <a:rPr lang="en-US" sz="2000" kern="1200" dirty="0">
                <a:solidFill>
                  <a:srgbClr val="FFFFCC"/>
                </a:solidFill>
                <a:effectLst>
                  <a:outerShdw blurRad="38100" dist="38100" dir="2700000" algn="tl">
                    <a:srgbClr val="000000">
                      <a:alpha val="43137"/>
                    </a:srgbClr>
                  </a:outerShdw>
                </a:effectLst>
                <a:latin typeface="Arial" pitchFamily="34" charset="0"/>
                <a:cs typeface="Arial" pitchFamily="34" charset="0"/>
              </a:rPr>
            </a:br>
            <a:r>
              <a:rPr lang="ja-JP" altLang="en-US" sz="2400" b="1" kern="1200" dirty="0">
                <a:solidFill>
                  <a:srgbClr val="FFFFCC"/>
                </a:solidFill>
                <a:effectLst>
                  <a:outerShdw blurRad="38100" dist="38100" dir="2700000" algn="tl">
                    <a:srgbClr val="000000">
                      <a:alpha val="43137"/>
                    </a:srgbClr>
                  </a:outerShdw>
                </a:effectLst>
                <a:latin typeface="Arial" pitchFamily="34" charset="0"/>
                <a:cs typeface="Arial" pitchFamily="34" charset="0"/>
              </a:rPr>
              <a:t>連絡先　</a:t>
            </a:r>
            <a:r>
              <a:rPr lang="en-US" altLang="ja-JP" sz="2000" kern="1200" dirty="0">
                <a:solidFill>
                  <a:srgbClr val="FFFFCC"/>
                </a:solidFill>
                <a:effectLst>
                  <a:outerShdw blurRad="38100" dist="38100" dir="2700000" algn="tl">
                    <a:srgbClr val="000000">
                      <a:alpha val="43137"/>
                    </a:srgbClr>
                  </a:outerShdw>
                </a:effectLst>
                <a:latin typeface="Arial" pitchFamily="34" charset="0"/>
                <a:cs typeface="Arial" pitchFamily="34" charset="0"/>
              </a:rPr>
              <a:t>C</a:t>
            </a:r>
            <a:r>
              <a:rPr lang="en-US" sz="2000" kern="1200" dirty="0">
                <a:solidFill>
                  <a:srgbClr val="FFFFCC"/>
                </a:solidFill>
                <a:effectLst>
                  <a:outerShdw blurRad="38100" dist="38100" dir="2700000" algn="tl">
                    <a:srgbClr val="000000">
                      <a:alpha val="43137"/>
                    </a:srgbClr>
                  </a:outerShdw>
                </a:effectLst>
                <a:latin typeface="Arial" pitchFamily="34" charset="0"/>
                <a:cs typeface="Arial" pitchFamily="34" charset="0"/>
              </a:rPr>
              <a:t>ontact</a:t>
            </a:r>
            <a:r>
              <a:rPr lang="en-US" sz="2800" kern="1200" dirty="0">
                <a:solidFill>
                  <a:srgbClr val="FFFFCC"/>
                </a:solidFill>
                <a:effectLst>
                  <a:outerShdw blurRad="38100" dist="38100" dir="2700000" algn="tl">
                    <a:srgbClr val="000000">
                      <a:alpha val="43137"/>
                    </a:srgbClr>
                  </a:outerShdw>
                </a:effectLst>
                <a:latin typeface="Arial" pitchFamily="34" charset="0"/>
                <a:cs typeface="Arial" pitchFamily="34" charset="0"/>
              </a:rPr>
              <a:t/>
            </a:r>
            <a:br>
              <a:rPr lang="en-US" sz="2800" kern="1200" dirty="0">
                <a:solidFill>
                  <a:srgbClr val="FFFFCC"/>
                </a:solidFill>
                <a:effectLst>
                  <a:outerShdw blurRad="38100" dist="38100" dir="2700000" algn="tl">
                    <a:srgbClr val="000000">
                      <a:alpha val="43137"/>
                    </a:srgbClr>
                  </a:outerShdw>
                </a:effectLst>
                <a:latin typeface="Arial" pitchFamily="34" charset="0"/>
                <a:cs typeface="Arial" pitchFamily="34" charset="0"/>
              </a:rPr>
            </a:br>
            <a:r>
              <a:rPr lang="en-US" sz="2400" kern="1200" dirty="0">
                <a:solidFill>
                  <a:srgbClr val="FFFFCC"/>
                </a:solidFill>
                <a:effectLst>
                  <a:outerShdw blurRad="38100" dist="38100" dir="2700000" algn="tl">
                    <a:srgbClr val="000000">
                      <a:alpha val="43137"/>
                    </a:srgbClr>
                  </a:outerShdw>
                </a:effectLst>
                <a:latin typeface="Arial" pitchFamily="34" charset="0"/>
                <a:cs typeface="Arial" pitchFamily="34" charset="0"/>
              </a:rPr>
              <a:t>Global Teen Challenge at</a:t>
            </a:r>
            <a:br>
              <a:rPr lang="en-US" sz="2400" kern="1200" dirty="0">
                <a:solidFill>
                  <a:srgbClr val="FFFFCC"/>
                </a:solidFill>
                <a:effectLst>
                  <a:outerShdw blurRad="38100" dist="38100" dir="2700000" algn="tl">
                    <a:srgbClr val="000000">
                      <a:alpha val="43137"/>
                    </a:srgbClr>
                  </a:outerShdw>
                </a:effectLst>
                <a:latin typeface="Arial" pitchFamily="34" charset="0"/>
                <a:cs typeface="Arial" pitchFamily="34" charset="0"/>
              </a:rPr>
            </a:br>
            <a:r>
              <a:rPr lang="en-US" sz="2400" kern="1200" dirty="0">
                <a:solidFill>
                  <a:srgbClr val="FFFFCC"/>
                </a:solidFill>
                <a:effectLst>
                  <a:outerShdw blurRad="38100" dist="38100" dir="2700000" algn="tl">
                    <a:srgbClr val="000000">
                      <a:alpha val="43137"/>
                    </a:srgbClr>
                  </a:outerShdw>
                </a:effectLst>
                <a:latin typeface="Arial" pitchFamily="34" charset="0"/>
                <a:cs typeface="Arial" pitchFamily="34" charset="0"/>
              </a:rPr>
              <a:t>GTC@Globaltc.org</a:t>
            </a:r>
            <a:r>
              <a:rPr lang="en-US" sz="2800" kern="1200" dirty="0">
                <a:solidFill>
                  <a:srgbClr val="FFFFCC"/>
                </a:solidFill>
                <a:effectLst>
                  <a:outerShdw blurRad="38100" dist="38100" dir="2700000" algn="tl">
                    <a:srgbClr val="000000">
                      <a:alpha val="43137"/>
                    </a:srgbClr>
                  </a:outerShdw>
                </a:effectLst>
                <a:latin typeface="Arial" pitchFamily="34" charset="0"/>
                <a:cs typeface="Arial" pitchFamily="34" charset="0"/>
              </a:rPr>
              <a:t/>
            </a:r>
            <a:br>
              <a:rPr lang="en-US" sz="2800" kern="1200" dirty="0">
                <a:solidFill>
                  <a:srgbClr val="FFFFCC"/>
                </a:solidFill>
                <a:effectLst>
                  <a:outerShdw blurRad="38100" dist="38100" dir="2700000" algn="tl">
                    <a:srgbClr val="000000">
                      <a:alpha val="43137"/>
                    </a:srgbClr>
                  </a:outerShdw>
                </a:effectLst>
                <a:latin typeface="Arial" pitchFamily="34" charset="0"/>
                <a:cs typeface="Arial" pitchFamily="34" charset="0"/>
              </a:rPr>
            </a:br>
            <a:endParaRPr lang="en-US" sz="2800" kern="1200" dirty="0">
              <a:solidFill>
                <a:srgbClr val="FFFFCC"/>
              </a:solidFill>
              <a:effectLst>
                <a:outerShdw blurRad="38100" dist="38100" dir="2700000" algn="tl">
                  <a:srgbClr val="000000">
                    <a:alpha val="43137"/>
                  </a:srgbClr>
                </a:outerShdw>
              </a:effectLst>
              <a:latin typeface="Arial" pitchFamily="34" charset="0"/>
              <a:cs typeface="Arial" pitchFamily="34" charset="0"/>
            </a:endParaRPr>
          </a:p>
          <a:p>
            <a:pPr marL="0" indent="0" algn="ctr" eaLnBrk="1" hangingPunct="1">
              <a:spcBef>
                <a:spcPct val="0"/>
              </a:spcBef>
              <a:buNone/>
              <a:defRPr/>
            </a:pPr>
            <a:r>
              <a:rPr lang="ja-JP" altLang="en-US" sz="2400" kern="1200" dirty="0">
                <a:solidFill>
                  <a:srgbClr val="FFFFCC"/>
                </a:solidFill>
                <a:effectLst>
                  <a:outerShdw blurRad="38100" dist="38100" dir="2700000" algn="tl">
                    <a:srgbClr val="000000">
                      <a:alpha val="43137"/>
                    </a:srgbClr>
                  </a:outerShdw>
                </a:effectLst>
                <a:latin typeface="Arial" pitchFamily="34" charset="0"/>
                <a:cs typeface="Arial" pitchFamily="34" charset="0"/>
              </a:rPr>
              <a:t>またはウェブで検索</a:t>
            </a:r>
            <a:r>
              <a:rPr lang="en-US" sz="2800" kern="1200" dirty="0">
                <a:solidFill>
                  <a:srgbClr val="FFFFCC"/>
                </a:solidFill>
                <a:effectLst>
                  <a:outerShdw blurRad="38100" dist="38100" dir="2700000" algn="tl">
                    <a:srgbClr val="000000">
                      <a:alpha val="43137"/>
                    </a:srgbClr>
                  </a:outerShdw>
                </a:effectLst>
                <a:latin typeface="Arial" pitchFamily="34" charset="0"/>
                <a:cs typeface="Arial" pitchFamily="34" charset="0"/>
              </a:rPr>
              <a:t/>
            </a:r>
            <a:br>
              <a:rPr lang="en-US" sz="2800" kern="1200" dirty="0">
                <a:solidFill>
                  <a:srgbClr val="FFFFCC"/>
                </a:solidFill>
                <a:effectLst>
                  <a:outerShdw blurRad="38100" dist="38100" dir="2700000" algn="tl">
                    <a:srgbClr val="000000">
                      <a:alpha val="43137"/>
                    </a:srgbClr>
                  </a:outerShdw>
                </a:effectLst>
                <a:latin typeface="Arial" pitchFamily="34" charset="0"/>
                <a:cs typeface="Arial" pitchFamily="34" charset="0"/>
              </a:rPr>
            </a:br>
            <a:r>
              <a:rPr lang="en-US" sz="2800" kern="1200" dirty="0">
                <a:solidFill>
                  <a:srgbClr val="FFFFCC"/>
                </a:solidFill>
                <a:effectLst>
                  <a:outerShdw blurRad="38100" dist="38100" dir="2700000" algn="tl">
                    <a:srgbClr val="000000">
                      <a:alpha val="43137"/>
                    </a:srgbClr>
                  </a:outerShdw>
                </a:effectLst>
                <a:latin typeface="Arial" pitchFamily="34" charset="0"/>
                <a:cs typeface="Arial" pitchFamily="34" charset="0"/>
              </a:rPr>
              <a:t>iTeenChallenge.org </a:t>
            </a:r>
          </a:p>
          <a:p>
            <a:endParaRPr lang="en-US" dirty="0"/>
          </a:p>
        </p:txBody>
      </p:sp>
      <p:sp>
        <p:nvSpPr>
          <p:cNvPr id="5" name="Slide Number Placeholder 4"/>
          <p:cNvSpPr>
            <a:spLocks noGrp="1"/>
          </p:cNvSpPr>
          <p:nvPr>
            <p:ph type="sldNum" sz="quarter" idx="12"/>
          </p:nvPr>
        </p:nvSpPr>
        <p:spPr/>
        <p:txBody>
          <a:bodyPr/>
          <a:lstStyle/>
          <a:p>
            <a:pPr>
              <a:defRPr/>
            </a:pPr>
            <a:fld id="{F45EC6E8-98E1-4849-A5C4-247ED1CA1DED}" type="slidenum">
              <a:rPr lang="en-US" smtClean="0">
                <a:solidFill>
                  <a:srgbClr val="000000"/>
                </a:solidFill>
              </a:rPr>
              <a:pPr>
                <a:defRPr/>
              </a:pPr>
              <a:t>48</a:t>
            </a:fld>
            <a:endParaRPr lang="en-US" dirty="0">
              <a:solidFill>
                <a:srgbClr val="00000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1" y="553000"/>
            <a:ext cx="2870049" cy="1327709"/>
          </a:xfrm>
          <a:prstGeom prst="rect">
            <a:avLst/>
          </a:prstGeom>
        </p:spPr>
      </p:pic>
      <p:sp>
        <p:nvSpPr>
          <p:cNvPr id="9"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Tree>
    <p:extLst>
      <p:ext uri="{BB962C8B-B14F-4D97-AF65-F5344CB8AC3E}">
        <p14:creationId xmlns:p14="http://schemas.microsoft.com/office/powerpoint/2010/main" val="1717819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Content Placeholder 8"/>
          <p:cNvSpPr>
            <a:spLocks noGrp="1"/>
          </p:cNvSpPr>
          <p:nvPr>
            <p:ph idx="1"/>
          </p:nvPr>
        </p:nvSpPr>
        <p:spPr>
          <a:xfrm>
            <a:off x="762000" y="304800"/>
            <a:ext cx="10744200" cy="6400800"/>
          </a:xfrm>
        </p:spPr>
        <p:txBody>
          <a:bodyPr/>
          <a:lstStyle/>
          <a:p>
            <a:pPr>
              <a:spcBef>
                <a:spcPts val="0"/>
              </a:spcBef>
              <a:buNone/>
            </a:pPr>
            <a:r>
              <a:rPr lang="ja-JP" altLang="en-US" b="1" dirty="0">
                <a:solidFill>
                  <a:schemeClr val="bg1"/>
                </a:solidFill>
                <a:latin typeface="+mj-ea"/>
                <a:ea typeface="+mj-ea"/>
              </a:rPr>
              <a:t>リーダーシップと人についての</a:t>
            </a:r>
            <a:r>
              <a:rPr lang="en-US" altLang="ja-JP" b="1" dirty="0">
                <a:solidFill>
                  <a:schemeClr val="bg1"/>
                </a:solidFill>
                <a:latin typeface="+mj-ea"/>
                <a:ea typeface="+mj-ea"/>
              </a:rPr>
              <a:t>4</a:t>
            </a:r>
            <a:r>
              <a:rPr lang="ja-JP" altLang="en-US" b="1" dirty="0">
                <a:solidFill>
                  <a:schemeClr val="bg1"/>
                </a:solidFill>
                <a:latin typeface="+mj-ea"/>
                <a:ea typeface="+mj-ea"/>
              </a:rPr>
              <a:t>つの真実</a:t>
            </a:r>
            <a:endParaRPr lang="en-US" altLang="ja-JP" sz="2000" b="1" dirty="0">
              <a:solidFill>
                <a:schemeClr val="bg1"/>
              </a:solidFill>
              <a:latin typeface="+mj-ea"/>
              <a:ea typeface="+mj-ea"/>
            </a:endParaRPr>
          </a:p>
          <a:p>
            <a:pPr>
              <a:spcBef>
                <a:spcPts val="0"/>
              </a:spcBef>
              <a:buNone/>
            </a:pPr>
            <a:r>
              <a:rPr lang="en-US" sz="2000" dirty="0">
                <a:solidFill>
                  <a:schemeClr val="bg1"/>
                </a:solidFill>
              </a:rPr>
              <a:t>Four Truths about Leadership and People</a:t>
            </a:r>
          </a:p>
          <a:p>
            <a:pPr>
              <a:spcBef>
                <a:spcPts val="0"/>
              </a:spcBef>
              <a:buNone/>
            </a:pPr>
            <a:endParaRPr lang="en-US" sz="1050" dirty="0">
              <a:solidFill>
                <a:schemeClr val="bg1"/>
              </a:solidFill>
            </a:endParaRPr>
          </a:p>
          <a:p>
            <a:pPr marL="0" indent="0">
              <a:spcBef>
                <a:spcPts val="0"/>
              </a:spcBef>
              <a:buNone/>
            </a:pPr>
            <a:r>
              <a:rPr lang="ja-JP" altLang="en-US" sz="2800" b="1" dirty="0">
                <a:solidFill>
                  <a:schemeClr val="bg1"/>
                </a:solidFill>
                <a:latin typeface="+mn-ea"/>
              </a:rPr>
              <a:t>１．人は教会の一番大切な</a:t>
            </a:r>
            <a:r>
              <a:rPr lang="ja-JP" altLang="en-US" sz="2800" b="1" u="sng" dirty="0">
                <a:solidFill>
                  <a:srgbClr val="FFFF00"/>
                </a:solidFill>
                <a:latin typeface="+mn-ea"/>
              </a:rPr>
              <a:t>宝</a:t>
            </a:r>
            <a:r>
              <a:rPr lang="ja-JP" altLang="en-US" sz="2800" b="1" dirty="0">
                <a:solidFill>
                  <a:schemeClr val="bg1"/>
                </a:solidFill>
                <a:latin typeface="+mn-ea"/>
              </a:rPr>
              <a:t>である。</a:t>
            </a:r>
            <a:endParaRPr lang="en-US" altLang="ja-JP" sz="2800" b="1" dirty="0">
              <a:solidFill>
                <a:schemeClr val="bg1"/>
              </a:solidFill>
              <a:latin typeface="+mn-ea"/>
            </a:endParaRPr>
          </a:p>
          <a:p>
            <a:pPr marL="531813" indent="0">
              <a:spcBef>
                <a:spcPts val="0"/>
              </a:spcBef>
              <a:buNone/>
            </a:pPr>
            <a:r>
              <a:rPr lang="en-US" sz="2000" dirty="0">
                <a:solidFill>
                  <a:schemeClr val="bg1"/>
                </a:solidFill>
              </a:rPr>
              <a:t>People are a church’s most appreciable </a:t>
            </a:r>
            <a:r>
              <a:rPr lang="en-US" sz="2000" u="sng" dirty="0">
                <a:solidFill>
                  <a:srgbClr val="FFC000"/>
                </a:solidFill>
              </a:rPr>
              <a:t>asset</a:t>
            </a:r>
            <a:r>
              <a:rPr lang="en-US" sz="2000" dirty="0">
                <a:solidFill>
                  <a:schemeClr val="bg1"/>
                </a:solidFill>
              </a:rPr>
              <a:t>.</a:t>
            </a:r>
          </a:p>
          <a:p>
            <a:pPr>
              <a:spcBef>
                <a:spcPts val="0"/>
              </a:spcBef>
              <a:buFontTx/>
              <a:buAutoNum type="arabicPeriod"/>
            </a:pPr>
            <a:endParaRPr lang="en-US" sz="1050" dirty="0">
              <a:solidFill>
                <a:schemeClr val="bg1"/>
              </a:solidFill>
            </a:endParaRPr>
          </a:p>
          <a:p>
            <a:pPr marL="531813" indent="-531813" algn="just">
              <a:spcBef>
                <a:spcPts val="0"/>
              </a:spcBef>
              <a:buNone/>
            </a:pPr>
            <a:r>
              <a:rPr lang="ja-JP" altLang="en-US" sz="2800" b="1" dirty="0">
                <a:solidFill>
                  <a:schemeClr val="bg1"/>
                </a:solidFill>
                <a:latin typeface="+mn-ea"/>
              </a:rPr>
              <a:t>２．リーダーにと一番必要なのは</a:t>
            </a:r>
            <a:r>
              <a:rPr lang="ja-JP" altLang="en-US" sz="2800" b="1" u="sng" dirty="0">
                <a:solidFill>
                  <a:srgbClr val="FFFF00"/>
                </a:solidFill>
                <a:latin typeface="+mn-ea"/>
              </a:rPr>
              <a:t>人との接し方のスキル</a:t>
            </a:r>
            <a:r>
              <a:rPr lang="ja-JP" altLang="en-US" sz="2800" b="1" dirty="0">
                <a:solidFill>
                  <a:schemeClr val="bg1"/>
                </a:solidFill>
                <a:latin typeface="+mn-ea"/>
              </a:rPr>
              <a:t>である。</a:t>
            </a:r>
            <a:endParaRPr lang="en-US" altLang="ja-JP" sz="2800" b="1" dirty="0">
              <a:solidFill>
                <a:schemeClr val="bg1"/>
              </a:solidFill>
              <a:latin typeface="+mn-ea"/>
            </a:endParaRPr>
          </a:p>
          <a:p>
            <a:pPr marL="531813" indent="0">
              <a:spcBef>
                <a:spcPts val="0"/>
              </a:spcBef>
              <a:buNone/>
            </a:pPr>
            <a:r>
              <a:rPr lang="en-US" sz="2000" dirty="0">
                <a:solidFill>
                  <a:schemeClr val="bg1"/>
                </a:solidFill>
              </a:rPr>
              <a:t>A leader’s most important asset is </a:t>
            </a:r>
            <a:r>
              <a:rPr lang="en-US" sz="2000" u="sng" dirty="0">
                <a:solidFill>
                  <a:srgbClr val="FFC000"/>
                </a:solidFill>
              </a:rPr>
              <a:t>people skills</a:t>
            </a:r>
            <a:r>
              <a:rPr lang="en-US" sz="2000" dirty="0">
                <a:solidFill>
                  <a:schemeClr val="bg1"/>
                </a:solidFill>
              </a:rPr>
              <a:t>.</a:t>
            </a:r>
          </a:p>
          <a:p>
            <a:pPr marL="0" indent="0">
              <a:spcBef>
                <a:spcPts val="0"/>
              </a:spcBef>
              <a:buNone/>
            </a:pPr>
            <a:endParaRPr lang="en-US" sz="1050" dirty="0">
              <a:solidFill>
                <a:schemeClr val="bg1"/>
              </a:solidFill>
            </a:endParaRPr>
          </a:p>
          <a:p>
            <a:pPr marL="531813" indent="-531813" algn="just">
              <a:spcBef>
                <a:spcPts val="0"/>
              </a:spcBef>
              <a:buNone/>
            </a:pPr>
            <a:r>
              <a:rPr lang="ja-JP" altLang="en-US" sz="2800" b="1" dirty="0">
                <a:solidFill>
                  <a:schemeClr val="bg1"/>
                </a:solidFill>
                <a:latin typeface="+mn-ea"/>
              </a:rPr>
              <a:t>３．リーダーシップとは</a:t>
            </a:r>
            <a:r>
              <a:rPr lang="ja-JP" altLang="en-US" sz="2800" b="1" u="sng" dirty="0">
                <a:solidFill>
                  <a:srgbClr val="FFFF00"/>
                </a:solidFill>
                <a:latin typeface="+mn-ea"/>
              </a:rPr>
              <a:t>人間関係</a:t>
            </a:r>
            <a:r>
              <a:rPr lang="ja-JP" altLang="en-US" sz="2800" b="1" dirty="0">
                <a:solidFill>
                  <a:schemeClr val="bg1"/>
                </a:solidFill>
                <a:latin typeface="+mn-ea"/>
              </a:rPr>
              <a:t>なので、良いリーダーは様々なグループをリードできる。</a:t>
            </a:r>
            <a:endParaRPr lang="en-US" altLang="ja-JP" sz="2800" b="1" dirty="0">
              <a:solidFill>
                <a:schemeClr val="bg1"/>
              </a:solidFill>
              <a:latin typeface="+mn-ea"/>
            </a:endParaRPr>
          </a:p>
          <a:p>
            <a:pPr marL="531813" indent="0">
              <a:spcBef>
                <a:spcPts val="0"/>
              </a:spcBef>
              <a:buNone/>
            </a:pPr>
            <a:r>
              <a:rPr lang="en-US" altLang="ja-JP" sz="1800" dirty="0">
                <a:solidFill>
                  <a:schemeClr val="bg1"/>
                </a:solidFill>
              </a:rPr>
              <a:t>A good leader can lead various groups because leadership is about </a:t>
            </a:r>
            <a:r>
              <a:rPr lang="en-US" altLang="ja-JP" sz="1800" u="sng" dirty="0">
                <a:solidFill>
                  <a:srgbClr val="FFC000"/>
                </a:solidFill>
              </a:rPr>
              <a:t>people</a:t>
            </a:r>
            <a:r>
              <a:rPr lang="en-US" altLang="ja-JP" sz="1800" dirty="0">
                <a:solidFill>
                  <a:schemeClr val="bg1"/>
                </a:solidFill>
              </a:rPr>
              <a:t>.</a:t>
            </a:r>
          </a:p>
          <a:p>
            <a:pPr marL="0" indent="0">
              <a:spcBef>
                <a:spcPts val="0"/>
              </a:spcBef>
              <a:buNone/>
            </a:pPr>
            <a:endParaRPr lang="en-US" altLang="ja-JP" sz="1050" dirty="0">
              <a:solidFill>
                <a:schemeClr val="bg1"/>
              </a:solidFill>
            </a:endParaRPr>
          </a:p>
          <a:p>
            <a:pPr marL="531813" indent="-531813" algn="just">
              <a:spcBef>
                <a:spcPts val="0"/>
              </a:spcBef>
              <a:buNone/>
            </a:pPr>
            <a:r>
              <a:rPr lang="ja-JP" altLang="en-US" sz="2800" b="1" dirty="0">
                <a:solidFill>
                  <a:schemeClr val="bg1"/>
                </a:solidFill>
                <a:latin typeface="+mn-ea"/>
              </a:rPr>
              <a:t>４．接し方のスキルがあれば良い</a:t>
            </a:r>
            <a:r>
              <a:rPr lang="ja-JP" altLang="en-US" sz="2800" b="1" u="sng" dirty="0">
                <a:solidFill>
                  <a:srgbClr val="FFFF00"/>
                </a:solidFill>
                <a:latin typeface="+mn-ea"/>
              </a:rPr>
              <a:t>リーダー</a:t>
            </a:r>
            <a:r>
              <a:rPr lang="ja-JP" altLang="en-US" sz="2800" b="1" dirty="0">
                <a:solidFill>
                  <a:schemeClr val="bg1"/>
                </a:solidFill>
                <a:latin typeface="+mn-ea"/>
              </a:rPr>
              <a:t>になれるとは限らないが</a:t>
            </a:r>
            <a:r>
              <a:rPr lang="ja-JP" altLang="en-US" sz="2800" b="1" dirty="0" smtClean="0">
                <a:solidFill>
                  <a:schemeClr val="bg1"/>
                </a:solidFill>
                <a:latin typeface="+mn-ea"/>
              </a:rPr>
              <a:t>、</a:t>
            </a:r>
            <a:r>
              <a:rPr lang="en-US" altLang="ja-JP" sz="2800" b="1" dirty="0" smtClean="0">
                <a:solidFill>
                  <a:schemeClr val="bg1"/>
                </a:solidFill>
                <a:latin typeface="+mn-ea"/>
              </a:rPr>
              <a:t/>
            </a:r>
            <a:br>
              <a:rPr lang="en-US" altLang="ja-JP" sz="2800" b="1" dirty="0" smtClean="0">
                <a:solidFill>
                  <a:schemeClr val="bg1"/>
                </a:solidFill>
                <a:latin typeface="+mn-ea"/>
              </a:rPr>
            </a:br>
            <a:r>
              <a:rPr lang="ja-JP" altLang="en-US" sz="2800" b="1" dirty="0" smtClean="0">
                <a:solidFill>
                  <a:schemeClr val="bg1"/>
                </a:solidFill>
                <a:latin typeface="+mn-ea"/>
              </a:rPr>
              <a:t>そ</a:t>
            </a:r>
            <a:r>
              <a:rPr lang="ja-JP" altLang="en-US" sz="2800" b="1" dirty="0">
                <a:solidFill>
                  <a:schemeClr val="bg1"/>
                </a:solidFill>
                <a:latin typeface="+mn-ea"/>
              </a:rPr>
              <a:t>のスキルなしには良いリーダーになれない。</a:t>
            </a:r>
            <a:endParaRPr lang="en-US" altLang="ja-JP" sz="2800" b="1" dirty="0">
              <a:solidFill>
                <a:schemeClr val="bg1"/>
              </a:solidFill>
              <a:latin typeface="+mn-ea"/>
            </a:endParaRPr>
          </a:p>
          <a:p>
            <a:pPr marL="531813" indent="0">
              <a:spcBef>
                <a:spcPts val="0"/>
              </a:spcBef>
              <a:buNone/>
            </a:pPr>
            <a:r>
              <a:rPr lang="en-US" altLang="ja-JP" sz="1800" dirty="0">
                <a:solidFill>
                  <a:schemeClr val="bg1"/>
                </a:solidFill>
              </a:rPr>
              <a:t>You can have people skills and not be a good </a:t>
            </a:r>
            <a:r>
              <a:rPr lang="en-US" altLang="ja-JP" sz="1800" u="sng" dirty="0">
                <a:solidFill>
                  <a:srgbClr val="FFC000"/>
                </a:solidFill>
              </a:rPr>
              <a:t>leader</a:t>
            </a:r>
            <a:r>
              <a:rPr lang="en-US" altLang="ja-JP" sz="1800" dirty="0">
                <a:solidFill>
                  <a:schemeClr val="bg1"/>
                </a:solidFill>
              </a:rPr>
              <a:t>, but you cannot be a good leader without people skills.</a:t>
            </a:r>
          </a:p>
          <a:p>
            <a:pPr marL="0" indent="0">
              <a:spcBef>
                <a:spcPts val="0"/>
              </a:spcBef>
              <a:buNone/>
            </a:pPr>
            <a:endParaRPr lang="en-US" sz="1800" dirty="0">
              <a:solidFill>
                <a:schemeClr val="bg1"/>
              </a:solidFill>
            </a:endParaRPr>
          </a:p>
        </p:txBody>
      </p:sp>
      <p:sp>
        <p:nvSpPr>
          <p:cNvPr id="8"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9"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5</a:t>
            </a:fld>
            <a:endParaRPr lang="en-US"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5">
                                            <p:txEl>
                                              <p:pRg st="6" end="6"/>
                                            </p:txEl>
                                          </p:spTgt>
                                        </p:tgtEl>
                                        <p:attrNameLst>
                                          <p:attrName>style.visibility</p:attrName>
                                        </p:attrNameLst>
                                      </p:cBhvr>
                                      <p:to>
                                        <p:strVal val="visible"/>
                                      </p:to>
                                    </p:set>
                                    <p:anim calcmode="lin" valueType="num">
                                      <p:cBhvr additive="base">
                                        <p:cTn id="7" dur="500" fill="hold"/>
                                        <p:tgtEl>
                                          <p:spTgt spid="100355">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0355">
                                            <p:txEl>
                                              <p:pRg st="7" end="7"/>
                                            </p:txEl>
                                          </p:spTgt>
                                        </p:tgtEl>
                                        <p:attrNameLst>
                                          <p:attrName>style.visibility</p:attrName>
                                        </p:attrNameLst>
                                      </p:cBhvr>
                                      <p:to>
                                        <p:strVal val="visible"/>
                                      </p:to>
                                    </p:set>
                                    <p:anim calcmode="lin" valueType="num">
                                      <p:cBhvr additive="base">
                                        <p:cTn id="11" dur="500" fill="hold"/>
                                        <p:tgtEl>
                                          <p:spTgt spid="100355">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03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0355">
                                            <p:txEl>
                                              <p:pRg st="9" end="9"/>
                                            </p:txEl>
                                          </p:spTgt>
                                        </p:tgtEl>
                                        <p:attrNameLst>
                                          <p:attrName>style.visibility</p:attrName>
                                        </p:attrNameLst>
                                      </p:cBhvr>
                                      <p:to>
                                        <p:strVal val="visible"/>
                                      </p:to>
                                    </p:set>
                                    <p:anim calcmode="lin" valueType="num">
                                      <p:cBhvr additive="base">
                                        <p:cTn id="17" dur="500" fill="hold"/>
                                        <p:tgtEl>
                                          <p:spTgt spid="100355">
                                            <p:txEl>
                                              <p:pRg st="9" end="9"/>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0355">
                                            <p:txEl>
                                              <p:pRg st="9" end="9"/>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0355">
                                            <p:txEl>
                                              <p:pRg st="10" end="10"/>
                                            </p:txEl>
                                          </p:spTgt>
                                        </p:tgtEl>
                                        <p:attrNameLst>
                                          <p:attrName>style.visibility</p:attrName>
                                        </p:attrNameLst>
                                      </p:cBhvr>
                                      <p:to>
                                        <p:strVal val="visible"/>
                                      </p:to>
                                    </p:set>
                                    <p:anim calcmode="lin" valueType="num">
                                      <p:cBhvr additive="base">
                                        <p:cTn id="21" dur="500" fill="hold"/>
                                        <p:tgtEl>
                                          <p:spTgt spid="100355">
                                            <p:txEl>
                                              <p:pRg st="10" end="1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035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0355">
                                            <p:txEl>
                                              <p:pRg st="12" end="12"/>
                                            </p:txEl>
                                          </p:spTgt>
                                        </p:tgtEl>
                                        <p:attrNameLst>
                                          <p:attrName>style.visibility</p:attrName>
                                        </p:attrNameLst>
                                      </p:cBhvr>
                                      <p:to>
                                        <p:strVal val="visible"/>
                                      </p:to>
                                    </p:set>
                                    <p:anim calcmode="lin" valueType="num">
                                      <p:cBhvr additive="base">
                                        <p:cTn id="27" dur="500" fill="hold"/>
                                        <p:tgtEl>
                                          <p:spTgt spid="100355">
                                            <p:txEl>
                                              <p:pRg st="12" end="1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0355">
                                            <p:txEl>
                                              <p:pRg st="12" end="1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0355">
                                            <p:txEl>
                                              <p:pRg st="13" end="13"/>
                                            </p:txEl>
                                          </p:spTgt>
                                        </p:tgtEl>
                                        <p:attrNameLst>
                                          <p:attrName>style.visibility</p:attrName>
                                        </p:attrNameLst>
                                      </p:cBhvr>
                                      <p:to>
                                        <p:strVal val="visible"/>
                                      </p:to>
                                    </p:set>
                                    <p:anim calcmode="lin" valueType="num">
                                      <p:cBhvr additive="base">
                                        <p:cTn id="31" dur="500" fill="hold"/>
                                        <p:tgtEl>
                                          <p:spTgt spid="100355">
                                            <p:txEl>
                                              <p:pRg st="13" end="1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5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Content Placeholder 8"/>
          <p:cNvSpPr>
            <a:spLocks noGrp="1"/>
          </p:cNvSpPr>
          <p:nvPr>
            <p:ph idx="1"/>
          </p:nvPr>
        </p:nvSpPr>
        <p:spPr>
          <a:xfrm>
            <a:off x="457200" y="629920"/>
            <a:ext cx="10820400" cy="5237480"/>
          </a:xfrm>
        </p:spPr>
        <p:txBody>
          <a:bodyPr/>
          <a:lstStyle/>
          <a:p>
            <a:pPr>
              <a:spcBef>
                <a:spcPts val="0"/>
              </a:spcBef>
              <a:spcAft>
                <a:spcPts val="1200"/>
              </a:spcAft>
              <a:buNone/>
              <a:defRPr/>
            </a:pPr>
            <a:r>
              <a:rPr lang="ja-JP" altLang="en-US" sz="2800" b="1" dirty="0">
                <a:solidFill>
                  <a:schemeClr val="bg1"/>
                </a:solidFill>
                <a:latin typeface="+mj-ea"/>
                <a:ea typeface="+mj-ea"/>
              </a:rPr>
              <a:t>ルカの福音書</a:t>
            </a:r>
            <a:r>
              <a:rPr lang="en-US" altLang="ja-JP" sz="2800" b="1" dirty="0">
                <a:solidFill>
                  <a:schemeClr val="bg1"/>
                </a:solidFill>
                <a:latin typeface="+mj-ea"/>
                <a:ea typeface="+mj-ea"/>
              </a:rPr>
              <a:t>10</a:t>
            </a:r>
            <a:r>
              <a:rPr lang="ja-JP" altLang="en-US" sz="2800" b="1" dirty="0">
                <a:solidFill>
                  <a:schemeClr val="bg1"/>
                </a:solidFill>
                <a:latin typeface="+mj-ea"/>
                <a:ea typeface="+mj-ea"/>
              </a:rPr>
              <a:t>章</a:t>
            </a:r>
            <a:r>
              <a:rPr lang="en-US" altLang="ja-JP" sz="2800" b="1" dirty="0">
                <a:solidFill>
                  <a:schemeClr val="bg1"/>
                </a:solidFill>
                <a:latin typeface="+mj-ea"/>
                <a:ea typeface="+mj-ea"/>
              </a:rPr>
              <a:t>30-37</a:t>
            </a:r>
            <a:r>
              <a:rPr lang="ja-JP" altLang="en-US" sz="2800" b="1" dirty="0">
                <a:solidFill>
                  <a:schemeClr val="bg1"/>
                </a:solidFill>
                <a:latin typeface="+mj-ea"/>
                <a:ea typeface="+mj-ea"/>
              </a:rPr>
              <a:t>節</a:t>
            </a:r>
            <a:r>
              <a:rPr lang="ja-JP" altLang="en-US" sz="2400" b="1" dirty="0">
                <a:solidFill>
                  <a:schemeClr val="bg1"/>
                </a:solidFill>
              </a:rPr>
              <a:t>　</a:t>
            </a:r>
            <a:endParaRPr lang="en-US" sz="2400" b="1" dirty="0">
              <a:solidFill>
                <a:schemeClr val="bg1"/>
              </a:solidFill>
            </a:endParaRPr>
          </a:p>
          <a:p>
            <a:pPr marL="0" indent="0" algn="just">
              <a:spcBef>
                <a:spcPts val="0"/>
              </a:spcBef>
              <a:buNone/>
              <a:defRPr/>
            </a:pPr>
            <a:r>
              <a:rPr lang="ja-JP" altLang="en-US" sz="2800" b="1" dirty="0">
                <a:solidFill>
                  <a:schemeClr val="bg1"/>
                </a:solidFill>
                <a:latin typeface="+mn-ea"/>
              </a:rPr>
              <a:t>イエスは「私の隣人とはだれですか」と尋ねた人に、このたとえを話された。ある人が強盗に遭い、殴られて半殺しにされて道端に置き去りにされた。まもなく宗教関係者が二人通りかかったが立ち止まらなかった。　たぶん、彼らは宗教行事に行く途中だったのだろう。その後、サマリア人が来てその人を助け、元気になるまで介抱した。そこでイエスは尋ねられた。「この話の中で誰が隣人か？」</a:t>
            </a:r>
            <a:endParaRPr lang="en-US" altLang="ja-JP" sz="2800" b="1" dirty="0">
              <a:solidFill>
                <a:schemeClr val="bg1"/>
              </a:solidFill>
              <a:latin typeface="+mn-ea"/>
            </a:endParaRPr>
          </a:p>
          <a:p>
            <a:pPr marL="0" indent="0" algn="just">
              <a:spcBef>
                <a:spcPts val="0"/>
              </a:spcBef>
              <a:buNone/>
              <a:defRPr/>
            </a:pPr>
            <a:endParaRPr lang="en-US" altLang="ja-JP" sz="1200" dirty="0">
              <a:solidFill>
                <a:schemeClr val="bg1"/>
              </a:solidFill>
              <a:latin typeface="+mn-ea"/>
            </a:endParaRPr>
          </a:p>
          <a:p>
            <a:pPr marL="0" indent="0">
              <a:spcBef>
                <a:spcPts val="0"/>
              </a:spcBef>
              <a:buNone/>
              <a:defRPr/>
            </a:pPr>
            <a:r>
              <a:rPr lang="en-US" sz="2000" dirty="0">
                <a:solidFill>
                  <a:schemeClr val="bg1"/>
                </a:solidFill>
              </a:rPr>
              <a:t>LUKE 10:30-37 </a:t>
            </a:r>
            <a:r>
              <a:rPr lang="en-US" sz="2000" dirty="0" smtClean="0">
                <a:solidFill>
                  <a:schemeClr val="bg1"/>
                </a:solidFill>
              </a:rPr>
              <a:t>Jesus </a:t>
            </a:r>
            <a:r>
              <a:rPr lang="en-US" sz="2000" dirty="0">
                <a:solidFill>
                  <a:schemeClr val="bg1"/>
                </a:solidFill>
              </a:rPr>
              <a:t>told this story in response to a man who asked, “Who is my neighbor?” He spoke of a man who was robbed and beaten alongside a road and left for dead. Soon, a couple of religious leaders walked by, but never stopped. It is likely they were on their way to some religious activity. Then, a Samaritan came by and helped the man, caring for him until he was well again. Jesus then asked: Who was the neighbor in this story?</a:t>
            </a:r>
          </a:p>
        </p:txBody>
      </p:sp>
      <p:sp>
        <p:nvSpPr>
          <p:cNvPr id="4"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5"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6</a:t>
            </a:fld>
            <a:endParaRPr lang="en-US"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Content Placeholder 8"/>
          <p:cNvSpPr>
            <a:spLocks noGrp="1"/>
          </p:cNvSpPr>
          <p:nvPr>
            <p:ph idx="1"/>
          </p:nvPr>
        </p:nvSpPr>
        <p:spPr>
          <a:xfrm>
            <a:off x="1981200" y="533400"/>
            <a:ext cx="8229600" cy="5943600"/>
          </a:xfrm>
        </p:spPr>
        <p:txBody>
          <a:bodyPr/>
          <a:lstStyle/>
          <a:p>
            <a:pPr marL="0" indent="0" algn="just">
              <a:spcBef>
                <a:spcPts val="0"/>
              </a:spcBef>
              <a:buNone/>
              <a:defRPr/>
            </a:pPr>
            <a:r>
              <a:rPr lang="ja-JP" altLang="en-US" b="1" dirty="0" smtClean="0">
                <a:solidFill>
                  <a:schemeClr val="bg1"/>
                </a:solidFill>
                <a:latin typeface="+mn-ea"/>
              </a:rPr>
              <a:t>イエス様人間関係やミニストリーはあなたのすぐそばにいる友達に限定されていないことを教えられた（</a:t>
            </a:r>
            <a:r>
              <a:rPr lang="ja-JP" altLang="en-US" b="1" dirty="0">
                <a:solidFill>
                  <a:schemeClr val="bg1"/>
                </a:solidFill>
                <a:latin typeface="+mn-ea"/>
              </a:rPr>
              <a:t>ルカの福音書</a:t>
            </a:r>
            <a:r>
              <a:rPr lang="en-US" altLang="ja-JP" b="1" dirty="0">
                <a:solidFill>
                  <a:schemeClr val="bg1"/>
                </a:solidFill>
                <a:latin typeface="+mn-ea"/>
              </a:rPr>
              <a:t>10</a:t>
            </a:r>
            <a:r>
              <a:rPr lang="ja-JP" altLang="en-US" b="1" dirty="0" smtClean="0">
                <a:solidFill>
                  <a:schemeClr val="bg1"/>
                </a:solidFill>
                <a:latin typeface="+mn-ea"/>
              </a:rPr>
              <a:t>章</a:t>
            </a:r>
            <a:r>
              <a:rPr lang="en-US" altLang="ja-JP" b="1" dirty="0" smtClean="0">
                <a:solidFill>
                  <a:schemeClr val="bg1"/>
                </a:solidFill>
                <a:latin typeface="+mn-ea"/>
              </a:rPr>
              <a:t>36</a:t>
            </a:r>
            <a:r>
              <a:rPr lang="en-US" altLang="ja-JP" b="1" dirty="0">
                <a:solidFill>
                  <a:schemeClr val="bg1"/>
                </a:solidFill>
                <a:latin typeface="+mn-ea"/>
              </a:rPr>
              <a:t>-</a:t>
            </a:r>
            <a:r>
              <a:rPr lang="en-US" altLang="ja-JP" b="1" dirty="0" smtClean="0">
                <a:solidFill>
                  <a:schemeClr val="bg1"/>
                </a:solidFill>
                <a:latin typeface="+mn-ea"/>
              </a:rPr>
              <a:t>37</a:t>
            </a:r>
            <a:r>
              <a:rPr lang="ja-JP" altLang="en-US" b="1" dirty="0">
                <a:solidFill>
                  <a:schemeClr val="bg1"/>
                </a:solidFill>
                <a:latin typeface="+mn-ea"/>
              </a:rPr>
              <a:t>節</a:t>
            </a:r>
            <a:r>
              <a:rPr lang="ja-JP" altLang="en-US" b="1" dirty="0" smtClean="0">
                <a:solidFill>
                  <a:schemeClr val="bg1"/>
                </a:solidFill>
                <a:latin typeface="+mn-ea"/>
              </a:rPr>
              <a:t>）。また、人間関係は宗教活動よりも大切であることも教えられた（</a:t>
            </a:r>
            <a:r>
              <a:rPr lang="ja-JP" altLang="en-US" b="1" dirty="0">
                <a:solidFill>
                  <a:schemeClr val="bg1"/>
                </a:solidFill>
                <a:latin typeface="+mn-ea"/>
              </a:rPr>
              <a:t>マタイの福音書</a:t>
            </a:r>
            <a:r>
              <a:rPr lang="en-US" altLang="ja-JP" b="1" dirty="0">
                <a:solidFill>
                  <a:schemeClr val="bg1"/>
                </a:solidFill>
                <a:latin typeface="+mn-ea"/>
              </a:rPr>
              <a:t>5</a:t>
            </a:r>
            <a:r>
              <a:rPr lang="ja-JP" altLang="en-US" b="1" dirty="0" smtClean="0">
                <a:solidFill>
                  <a:schemeClr val="bg1"/>
                </a:solidFill>
                <a:latin typeface="+mn-ea"/>
              </a:rPr>
              <a:t>章</a:t>
            </a:r>
            <a:r>
              <a:rPr lang="en-US" altLang="ja-JP" b="1" dirty="0" smtClean="0">
                <a:solidFill>
                  <a:schemeClr val="bg1"/>
                </a:solidFill>
                <a:latin typeface="+mn-ea"/>
              </a:rPr>
              <a:t>23</a:t>
            </a:r>
            <a:r>
              <a:rPr lang="en-US" altLang="ja-JP" b="1" dirty="0">
                <a:solidFill>
                  <a:schemeClr val="bg1"/>
                </a:solidFill>
                <a:latin typeface="+mn-ea"/>
              </a:rPr>
              <a:t>-</a:t>
            </a:r>
            <a:r>
              <a:rPr lang="en-US" altLang="ja-JP" b="1" dirty="0" smtClean="0">
                <a:solidFill>
                  <a:schemeClr val="bg1"/>
                </a:solidFill>
                <a:latin typeface="+mn-ea"/>
              </a:rPr>
              <a:t>24</a:t>
            </a:r>
            <a:r>
              <a:rPr lang="ja-JP" altLang="en-US" b="1" dirty="0">
                <a:solidFill>
                  <a:schemeClr val="bg1"/>
                </a:solidFill>
                <a:latin typeface="+mn-ea"/>
              </a:rPr>
              <a:t>節）</a:t>
            </a:r>
            <a:r>
              <a:rPr lang="ja-JP" altLang="en-US" b="1" dirty="0" smtClean="0">
                <a:solidFill>
                  <a:schemeClr val="bg1"/>
                </a:solidFill>
                <a:latin typeface="+mn-ea"/>
              </a:rPr>
              <a:t>。</a:t>
            </a:r>
            <a:endParaRPr lang="en-US" altLang="ja-JP" b="1" dirty="0" smtClean="0">
              <a:solidFill>
                <a:schemeClr val="bg1"/>
              </a:solidFill>
              <a:latin typeface="+mn-ea"/>
            </a:endParaRPr>
          </a:p>
          <a:p>
            <a:pPr marL="0" indent="0" algn="just">
              <a:spcBef>
                <a:spcPts val="0"/>
              </a:spcBef>
              <a:buNone/>
              <a:defRPr/>
            </a:pPr>
            <a:endParaRPr lang="en-US" altLang="ja-JP" sz="1200" b="1" dirty="0">
              <a:solidFill>
                <a:schemeClr val="bg1"/>
              </a:solidFill>
              <a:latin typeface="+mn-ea"/>
            </a:endParaRPr>
          </a:p>
          <a:p>
            <a:pPr marL="0" indent="0">
              <a:spcBef>
                <a:spcPts val="0"/>
              </a:spcBef>
              <a:buNone/>
              <a:defRPr/>
            </a:pPr>
            <a:r>
              <a:rPr lang="en-US" altLang="ja-JP" sz="2400" b="1" dirty="0" err="1">
                <a:solidFill>
                  <a:schemeClr val="bg1"/>
                </a:solidFill>
                <a:latin typeface="+mn-ea"/>
              </a:rPr>
              <a:t>-</a:t>
            </a:r>
            <a:r>
              <a:rPr lang="ja-JP" altLang="en-US" sz="2400" b="1" dirty="0">
                <a:solidFill>
                  <a:schemeClr val="bg1"/>
                </a:solidFill>
                <a:latin typeface="+mn-ea"/>
              </a:rPr>
              <a:t>イエス様は次のスライドにある真理も説かれた。</a:t>
            </a:r>
            <a:endParaRPr lang="en-US" altLang="ja-JP" sz="2400" b="1" dirty="0">
              <a:solidFill>
                <a:schemeClr val="bg1"/>
              </a:solidFill>
              <a:latin typeface="+mn-ea"/>
            </a:endParaRPr>
          </a:p>
          <a:p>
            <a:pPr marL="0" indent="0">
              <a:spcBef>
                <a:spcPts val="0"/>
              </a:spcBef>
              <a:buNone/>
              <a:defRPr/>
            </a:pPr>
            <a:endParaRPr lang="en-US" altLang="ja-JP" sz="1200" dirty="0">
              <a:solidFill>
                <a:schemeClr val="bg1"/>
              </a:solidFill>
              <a:latin typeface="+mn-ea"/>
            </a:endParaRPr>
          </a:p>
          <a:p>
            <a:pPr marL="0" indent="0">
              <a:spcBef>
                <a:spcPts val="0"/>
              </a:spcBef>
              <a:buNone/>
              <a:defRPr/>
            </a:pPr>
            <a:r>
              <a:rPr lang="en-US" sz="2000" dirty="0">
                <a:solidFill>
                  <a:schemeClr val="bg1"/>
                </a:solidFill>
              </a:rPr>
              <a:t>He taught that relationships and ministry are not confined to your immediate circle of friends (Luke 10:36-37). He taught that relationships are more important than many spiritual activities we practice </a:t>
            </a:r>
            <a:r>
              <a:rPr lang="en-US" sz="2000" dirty="0" smtClean="0">
                <a:solidFill>
                  <a:schemeClr val="bg1"/>
                </a:solidFill>
              </a:rPr>
              <a:t/>
            </a:r>
            <a:br>
              <a:rPr lang="en-US" sz="2000" dirty="0" smtClean="0">
                <a:solidFill>
                  <a:schemeClr val="bg1"/>
                </a:solidFill>
              </a:rPr>
            </a:br>
            <a:r>
              <a:rPr lang="en-US" sz="2000" dirty="0" smtClean="0">
                <a:solidFill>
                  <a:schemeClr val="bg1"/>
                </a:solidFill>
              </a:rPr>
              <a:t>(</a:t>
            </a:r>
            <a:r>
              <a:rPr lang="en-US" sz="2000" dirty="0">
                <a:solidFill>
                  <a:schemeClr val="bg1"/>
                </a:solidFill>
              </a:rPr>
              <a:t>Matthew 5:23-24). </a:t>
            </a:r>
          </a:p>
          <a:p>
            <a:pPr marL="0" indent="0" algn="just">
              <a:spcBef>
                <a:spcPts val="0"/>
              </a:spcBef>
              <a:buNone/>
              <a:defRPr/>
            </a:pPr>
            <a:endParaRPr lang="en-US" sz="1200" dirty="0">
              <a:solidFill>
                <a:schemeClr val="bg1"/>
              </a:solidFill>
            </a:endParaRPr>
          </a:p>
          <a:p>
            <a:pPr marL="0" lvl="1" indent="0">
              <a:spcBef>
                <a:spcPts val="0"/>
              </a:spcBef>
              <a:defRPr/>
            </a:pPr>
            <a:r>
              <a:rPr lang="en-US" sz="1800" dirty="0">
                <a:solidFill>
                  <a:schemeClr val="bg1"/>
                </a:solidFill>
                <a:cs typeface="+mn-cs"/>
              </a:rPr>
              <a:t>He also taught the truth on the next slide.</a:t>
            </a:r>
            <a:endParaRPr lang="en-US" sz="1800" dirty="0">
              <a:solidFill>
                <a:schemeClr val="bg1"/>
              </a:solidFill>
            </a:endParaRPr>
          </a:p>
        </p:txBody>
      </p:sp>
      <p:sp>
        <p:nvSpPr>
          <p:cNvPr id="4"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5"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7</a:t>
            </a:fld>
            <a:endParaRPr lang="en-US" dirty="0">
              <a:solidFill>
                <a:srgbClr val="000000"/>
              </a:solidFill>
            </a:endParaRPr>
          </a:p>
        </p:txBody>
      </p:sp>
    </p:spTree>
    <p:extLst>
      <p:ext uri="{BB962C8B-B14F-4D97-AF65-F5344CB8AC3E}">
        <p14:creationId xmlns:p14="http://schemas.microsoft.com/office/powerpoint/2010/main" val="3941761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Content Placeholder 8"/>
          <p:cNvSpPr>
            <a:spLocks noGrp="1"/>
          </p:cNvSpPr>
          <p:nvPr>
            <p:ph idx="1"/>
          </p:nvPr>
        </p:nvSpPr>
        <p:spPr>
          <a:xfrm>
            <a:off x="469557" y="762000"/>
            <a:ext cx="7620000" cy="5562600"/>
          </a:xfrm>
        </p:spPr>
        <p:txBody>
          <a:bodyPr/>
          <a:lstStyle/>
          <a:p>
            <a:pPr marL="0" indent="0">
              <a:spcBef>
                <a:spcPts val="0"/>
              </a:spcBef>
              <a:buNone/>
            </a:pPr>
            <a:r>
              <a:rPr lang="ja-JP" altLang="en-US" b="1" dirty="0" smtClean="0">
                <a:solidFill>
                  <a:schemeClr val="bg1"/>
                </a:solidFill>
                <a:latin typeface="+mn-ea"/>
              </a:rPr>
              <a:t>あなたは自分を見ているように人に仕える</a:t>
            </a:r>
            <a:endParaRPr lang="en-US" altLang="ja-JP" b="1" dirty="0">
              <a:solidFill>
                <a:schemeClr val="bg1"/>
              </a:solidFill>
              <a:latin typeface="+mn-ea"/>
            </a:endParaRPr>
          </a:p>
          <a:p>
            <a:pPr marL="0" indent="0">
              <a:spcBef>
                <a:spcPts val="0"/>
              </a:spcBef>
              <a:buNone/>
            </a:pPr>
            <a:r>
              <a:rPr lang="en-US" sz="2000" dirty="0">
                <a:solidFill>
                  <a:schemeClr val="bg1"/>
                </a:solidFill>
              </a:rPr>
              <a:t>The Way You See Yourself Is the Way You Serve Your </a:t>
            </a:r>
            <a:r>
              <a:rPr lang="en-US" sz="2000" dirty="0" smtClean="0">
                <a:solidFill>
                  <a:schemeClr val="bg1"/>
                </a:solidFill>
              </a:rPr>
              <a:t>People</a:t>
            </a:r>
          </a:p>
          <a:p>
            <a:pPr marL="0" indent="0">
              <a:spcBef>
                <a:spcPts val="0"/>
              </a:spcBef>
              <a:buNone/>
            </a:pPr>
            <a:endParaRPr lang="en-US" sz="2000" dirty="0">
              <a:solidFill>
                <a:schemeClr val="bg1"/>
              </a:solidFill>
            </a:endParaRPr>
          </a:p>
          <a:p>
            <a:pPr marL="0" indent="0">
              <a:spcBef>
                <a:spcPts val="0"/>
              </a:spcBef>
              <a:buNone/>
            </a:pPr>
            <a:endParaRPr lang="en-US" sz="1200" dirty="0">
              <a:solidFill>
                <a:schemeClr val="bg1"/>
              </a:solidFill>
            </a:endParaRPr>
          </a:p>
          <a:p>
            <a:pPr marL="0" indent="0" algn="just">
              <a:spcBef>
                <a:spcPts val="0"/>
              </a:spcBef>
              <a:spcAft>
                <a:spcPts val="1200"/>
              </a:spcAft>
              <a:buNone/>
            </a:pPr>
            <a:r>
              <a:rPr lang="ja-JP" altLang="en-US" sz="2800" dirty="0">
                <a:solidFill>
                  <a:schemeClr val="bg1"/>
                </a:solidFill>
                <a:latin typeface="+mn-ea"/>
              </a:rPr>
              <a:t>「善きサマリヤ人」の例えは、私たちが自分を見ているように人と接することを表している。強盗に遭った人の違った扱われ方に注意してみましょう。</a:t>
            </a:r>
            <a:endParaRPr lang="en-US" altLang="ja-JP" sz="2800" dirty="0">
              <a:solidFill>
                <a:schemeClr val="bg1"/>
              </a:solidFill>
              <a:latin typeface="+mn-ea"/>
            </a:endParaRPr>
          </a:p>
          <a:p>
            <a:pPr marL="0" indent="0">
              <a:spcBef>
                <a:spcPts val="0"/>
              </a:spcBef>
              <a:buNone/>
            </a:pPr>
            <a:r>
              <a:rPr lang="en-US" sz="2000" dirty="0">
                <a:solidFill>
                  <a:schemeClr val="bg1"/>
                </a:solidFill>
              </a:rPr>
              <a:t>The story of the “Good Samaritan” illustrates how we treat others based upon how we see ourselves. Notice the different ways the victimized man was treated in this story…</a:t>
            </a:r>
          </a:p>
        </p:txBody>
      </p:sp>
      <p:sp>
        <p:nvSpPr>
          <p:cNvPr id="4" name="TextBox 3"/>
          <p:cNvSpPr txBox="1">
            <a:spLocks noChangeArrowheads="1"/>
          </p:cNvSpPr>
          <p:nvPr/>
        </p:nvSpPr>
        <p:spPr bwMode="auto">
          <a:xfrm>
            <a:off x="5638800" y="7315200"/>
            <a:ext cx="2895600" cy="400110"/>
          </a:xfrm>
          <a:prstGeom prst="rect">
            <a:avLst/>
          </a:prstGeom>
          <a:noFill/>
          <a:ln w="9525">
            <a:noFill/>
            <a:miter lim="800000"/>
            <a:headEnd/>
            <a:tailEnd/>
          </a:ln>
        </p:spPr>
        <p:txBody>
          <a:bodyPr wrap="square">
            <a:spAutoFit/>
          </a:bodyPr>
          <a:lstStyle/>
          <a:p>
            <a:r>
              <a:rPr lang="en-US" sz="2000" dirty="0">
                <a:solidFill>
                  <a:srgbClr val="FFFFCC"/>
                </a:solidFill>
              </a:rPr>
              <a:t>victim to exploit</a:t>
            </a: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8</a:t>
            </a:fld>
            <a:endParaRPr lang="en-US"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2297" y="2400300"/>
            <a:ext cx="3928533" cy="2209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Content Placeholder 8"/>
          <p:cNvSpPr>
            <a:spLocks noGrp="1"/>
          </p:cNvSpPr>
          <p:nvPr>
            <p:ph idx="1"/>
          </p:nvPr>
        </p:nvSpPr>
        <p:spPr>
          <a:xfrm>
            <a:off x="2209800" y="685800"/>
            <a:ext cx="7772400" cy="5562600"/>
          </a:xfrm>
        </p:spPr>
        <p:txBody>
          <a:bodyPr/>
          <a:lstStyle/>
          <a:p>
            <a:pPr marL="0" indent="0">
              <a:spcBef>
                <a:spcPts val="0"/>
              </a:spcBef>
              <a:buNone/>
            </a:pPr>
            <a:r>
              <a:rPr lang="ja-JP" altLang="en-US" sz="3600" dirty="0">
                <a:solidFill>
                  <a:schemeClr val="bg1"/>
                </a:solidFill>
                <a:latin typeface="+mn-ea"/>
              </a:rPr>
              <a:t>強盗</a:t>
            </a:r>
            <a:endParaRPr lang="en-US" altLang="ja-JP" sz="3600" dirty="0">
              <a:solidFill>
                <a:schemeClr val="bg1"/>
              </a:solidFill>
              <a:latin typeface="+mn-ea"/>
            </a:endParaRPr>
          </a:p>
          <a:p>
            <a:pPr marL="0" indent="0">
              <a:spcBef>
                <a:spcPts val="0"/>
              </a:spcBef>
              <a:buNone/>
            </a:pPr>
            <a:r>
              <a:rPr lang="en-US" sz="2000" dirty="0">
                <a:solidFill>
                  <a:schemeClr val="bg1"/>
                </a:solidFill>
              </a:rPr>
              <a:t>THE ROBBERS:</a:t>
            </a:r>
          </a:p>
          <a:p>
            <a:pPr marL="0" indent="0">
              <a:spcBef>
                <a:spcPts val="0"/>
              </a:spcBef>
              <a:buNone/>
            </a:pPr>
            <a:endParaRPr lang="en-US" sz="1200" dirty="0">
              <a:solidFill>
                <a:schemeClr val="bg1"/>
              </a:solidFill>
            </a:endParaRPr>
          </a:p>
          <a:p>
            <a:pPr marL="0" indent="0">
              <a:spcBef>
                <a:spcPts val="0"/>
              </a:spcBef>
              <a:buNone/>
            </a:pPr>
            <a:r>
              <a:rPr lang="en-US" sz="2000" dirty="0">
                <a:solidFill>
                  <a:schemeClr val="bg1"/>
                </a:solidFill>
              </a:rPr>
              <a:t>	</a:t>
            </a:r>
            <a:r>
              <a:rPr lang="ja-JP" altLang="en-US" b="1" dirty="0" smtClean="0">
                <a:solidFill>
                  <a:schemeClr val="bg1"/>
                </a:solidFill>
                <a:latin typeface="+mn-ea"/>
              </a:rPr>
              <a:t>彼ら</a:t>
            </a:r>
            <a:r>
              <a:rPr lang="ja-JP" altLang="en-US" b="1" dirty="0">
                <a:solidFill>
                  <a:schemeClr val="bg1"/>
                </a:solidFill>
                <a:latin typeface="+mn-ea"/>
              </a:rPr>
              <a:t>は人</a:t>
            </a:r>
            <a:r>
              <a:rPr lang="ja-JP" altLang="en-US" b="1" dirty="0" smtClean="0">
                <a:solidFill>
                  <a:schemeClr val="bg1"/>
                </a:solidFill>
                <a:latin typeface="+mn-ea"/>
              </a:rPr>
              <a:t>を</a:t>
            </a:r>
            <a:r>
              <a:rPr lang="ja-JP" altLang="en-US" b="1" dirty="0">
                <a:solidFill>
                  <a:schemeClr val="bg1"/>
                </a:solidFill>
                <a:latin typeface="+mn-ea"/>
              </a:rPr>
              <a:t>モノ扱い</a:t>
            </a:r>
            <a:r>
              <a:rPr lang="ja-JP" altLang="en-US" b="1" dirty="0" smtClean="0">
                <a:solidFill>
                  <a:schemeClr val="bg1"/>
                </a:solidFill>
                <a:latin typeface="+mn-ea"/>
              </a:rPr>
              <a:t>した</a:t>
            </a:r>
            <a:r>
              <a:rPr lang="ja-JP" altLang="en-US" b="1" dirty="0">
                <a:solidFill>
                  <a:schemeClr val="bg1"/>
                </a:solidFill>
                <a:latin typeface="+mn-ea"/>
              </a:rPr>
              <a:t>。</a:t>
            </a:r>
            <a:endParaRPr lang="en-US" altLang="ja-JP" b="1" dirty="0">
              <a:solidFill>
                <a:schemeClr val="bg1"/>
              </a:solidFill>
              <a:latin typeface="+mn-ea"/>
            </a:endParaRPr>
          </a:p>
          <a:p>
            <a:pPr marL="0" indent="0">
              <a:spcBef>
                <a:spcPts val="0"/>
              </a:spcBef>
              <a:buNone/>
            </a:pPr>
            <a:r>
              <a:rPr lang="ja-JP" altLang="en-US" sz="2000" dirty="0">
                <a:solidFill>
                  <a:schemeClr val="bg1"/>
                </a:solidFill>
              </a:rPr>
              <a:t>　　　　　</a:t>
            </a:r>
            <a:r>
              <a:rPr lang="en-US" altLang="ja-JP" sz="2000" dirty="0">
                <a:solidFill>
                  <a:schemeClr val="bg1"/>
                </a:solidFill>
              </a:rPr>
              <a:t>	</a:t>
            </a:r>
            <a:r>
              <a:rPr lang="en-US" sz="2000" dirty="0">
                <a:solidFill>
                  <a:schemeClr val="bg1"/>
                </a:solidFill>
              </a:rPr>
              <a:t>They used people.</a:t>
            </a:r>
          </a:p>
          <a:p>
            <a:pPr marL="0" indent="0">
              <a:spcBef>
                <a:spcPts val="0"/>
              </a:spcBef>
              <a:buNone/>
            </a:pPr>
            <a:endParaRPr lang="en-US" sz="1200" dirty="0">
              <a:solidFill>
                <a:schemeClr val="bg1"/>
              </a:solidFill>
            </a:endParaRPr>
          </a:p>
          <a:p>
            <a:pPr marL="0" indent="0">
              <a:spcBef>
                <a:spcPts val="0"/>
              </a:spcBef>
              <a:buNone/>
            </a:pPr>
            <a:r>
              <a:rPr lang="en-US" sz="2000" dirty="0">
                <a:solidFill>
                  <a:schemeClr val="bg1"/>
                </a:solidFill>
              </a:rPr>
              <a:t>	</a:t>
            </a:r>
            <a:r>
              <a:rPr lang="ja-JP" altLang="en-US" b="1" dirty="0" smtClean="0">
                <a:solidFill>
                  <a:schemeClr val="bg1"/>
                </a:solidFill>
                <a:latin typeface="+mn-ea"/>
              </a:rPr>
              <a:t>彼らは人を</a:t>
            </a:r>
            <a:r>
              <a:rPr lang="ja-JP" altLang="en-US" b="1" dirty="0">
                <a:solidFill>
                  <a:schemeClr val="bg1"/>
                </a:solidFill>
                <a:latin typeface="+mn-ea"/>
              </a:rPr>
              <a:t>支配</a:t>
            </a:r>
            <a:r>
              <a:rPr lang="ja-JP" altLang="en-US" b="1" dirty="0" smtClean="0">
                <a:solidFill>
                  <a:schemeClr val="bg1"/>
                </a:solidFill>
                <a:latin typeface="+mn-ea"/>
              </a:rPr>
              <a:t>した</a:t>
            </a:r>
            <a:r>
              <a:rPr lang="ja-JP" altLang="en-US" b="1" dirty="0">
                <a:solidFill>
                  <a:schemeClr val="bg1"/>
                </a:solidFill>
                <a:latin typeface="+mn-ea"/>
              </a:rPr>
              <a:t>。</a:t>
            </a:r>
            <a:endParaRPr lang="en-US" altLang="ja-JP" b="1" dirty="0">
              <a:solidFill>
                <a:schemeClr val="bg1"/>
              </a:solidFill>
              <a:latin typeface="+mn-ea"/>
            </a:endParaRPr>
          </a:p>
          <a:p>
            <a:pPr marL="0" indent="0">
              <a:spcBef>
                <a:spcPts val="0"/>
              </a:spcBef>
              <a:buNone/>
            </a:pPr>
            <a:r>
              <a:rPr lang="ja-JP" altLang="en-US" sz="2000" dirty="0">
                <a:solidFill>
                  <a:schemeClr val="bg1"/>
                </a:solidFill>
              </a:rPr>
              <a:t>　　　　　</a:t>
            </a:r>
            <a:r>
              <a:rPr lang="en-US" altLang="ja-JP" sz="2000" dirty="0">
                <a:solidFill>
                  <a:schemeClr val="bg1"/>
                </a:solidFill>
              </a:rPr>
              <a:t>	</a:t>
            </a:r>
            <a:r>
              <a:rPr lang="en-US" sz="2000" dirty="0">
                <a:solidFill>
                  <a:schemeClr val="bg1"/>
                </a:solidFill>
              </a:rPr>
              <a:t>They manipulated others.</a:t>
            </a:r>
          </a:p>
          <a:p>
            <a:pPr marL="0" indent="0">
              <a:spcBef>
                <a:spcPts val="0"/>
              </a:spcBef>
              <a:buNone/>
            </a:pPr>
            <a:endParaRPr lang="en-US" sz="1200" dirty="0">
              <a:solidFill>
                <a:schemeClr val="bg1"/>
              </a:solidFill>
            </a:endParaRPr>
          </a:p>
          <a:p>
            <a:pPr marL="0" indent="0">
              <a:spcBef>
                <a:spcPts val="0"/>
              </a:spcBef>
              <a:buNone/>
            </a:pPr>
            <a:r>
              <a:rPr lang="en-US" sz="2000" dirty="0">
                <a:solidFill>
                  <a:schemeClr val="bg1"/>
                </a:solidFill>
              </a:rPr>
              <a:t>	</a:t>
            </a:r>
            <a:r>
              <a:rPr lang="ja-JP" altLang="en-US" b="1" dirty="0" smtClean="0">
                <a:solidFill>
                  <a:schemeClr val="bg1"/>
                </a:solidFill>
                <a:latin typeface="+mn-ea"/>
              </a:rPr>
              <a:t>彼らはその人を</a:t>
            </a:r>
            <a:r>
              <a:rPr lang="ja-JP" altLang="en-US" b="1" u="sng" dirty="0" smtClean="0">
                <a:solidFill>
                  <a:schemeClr val="bg1"/>
                </a:solidFill>
                <a:latin typeface="+mn-ea"/>
              </a:rPr>
              <a:t> </a:t>
            </a:r>
            <a:r>
              <a:rPr lang="ja-JP" altLang="en-US" b="1" u="sng" dirty="0" smtClean="0">
                <a:solidFill>
                  <a:srgbClr val="FFFF00"/>
                </a:solidFill>
                <a:latin typeface="+mn-ea"/>
              </a:rPr>
              <a:t>使い捨て </a:t>
            </a:r>
            <a:r>
              <a:rPr lang="ja-JP" altLang="en-US" b="1" dirty="0" smtClean="0">
                <a:solidFill>
                  <a:schemeClr val="bg1"/>
                </a:solidFill>
                <a:latin typeface="+mn-ea"/>
              </a:rPr>
              <a:t>と見なした</a:t>
            </a:r>
            <a:r>
              <a:rPr lang="ja-JP" altLang="en-US" b="1" dirty="0">
                <a:solidFill>
                  <a:schemeClr val="bg1"/>
                </a:solidFill>
                <a:latin typeface="+mn-ea"/>
              </a:rPr>
              <a:t>。</a:t>
            </a:r>
            <a:endParaRPr lang="en-US" altLang="ja-JP" b="1" dirty="0">
              <a:solidFill>
                <a:schemeClr val="bg1"/>
              </a:solidFill>
              <a:latin typeface="+mn-ea"/>
            </a:endParaRPr>
          </a:p>
          <a:p>
            <a:pPr marL="0" indent="0">
              <a:spcBef>
                <a:spcPts val="0"/>
              </a:spcBef>
              <a:buNone/>
            </a:pPr>
            <a:r>
              <a:rPr lang="ja-JP" altLang="en-US" sz="2000" dirty="0">
                <a:solidFill>
                  <a:schemeClr val="bg1"/>
                </a:solidFill>
              </a:rPr>
              <a:t>　　　　　</a:t>
            </a:r>
            <a:r>
              <a:rPr lang="en-US" altLang="ja-JP" sz="2000" dirty="0">
                <a:solidFill>
                  <a:schemeClr val="bg1"/>
                </a:solidFill>
              </a:rPr>
              <a:t>	</a:t>
            </a:r>
            <a:r>
              <a:rPr lang="en-US" sz="2000" dirty="0">
                <a:solidFill>
                  <a:schemeClr val="bg1"/>
                </a:solidFill>
              </a:rPr>
              <a:t>They saw the man as a </a:t>
            </a:r>
            <a:r>
              <a:rPr lang="en-US" sz="2000" u="sng" dirty="0" smtClean="0">
                <a:solidFill>
                  <a:srgbClr val="FFC000"/>
                </a:solidFill>
              </a:rPr>
              <a:t>victim to exploit</a:t>
            </a:r>
            <a:r>
              <a:rPr lang="en-US" sz="2000" dirty="0" smtClean="0">
                <a:solidFill>
                  <a:schemeClr val="bg1"/>
                </a:solidFill>
              </a:rPr>
              <a:t>.</a:t>
            </a:r>
            <a:endParaRPr lang="en-US" sz="2000" dirty="0">
              <a:solidFill>
                <a:schemeClr val="bg1"/>
              </a:solidFill>
            </a:endParaRPr>
          </a:p>
        </p:txBody>
      </p:sp>
      <p:sp>
        <p:nvSpPr>
          <p:cNvPr id="4" name="TextBox 3"/>
          <p:cNvSpPr txBox="1">
            <a:spLocks noChangeArrowheads="1"/>
          </p:cNvSpPr>
          <p:nvPr/>
        </p:nvSpPr>
        <p:spPr bwMode="auto">
          <a:xfrm>
            <a:off x="5638800" y="7315200"/>
            <a:ext cx="2895600" cy="400110"/>
          </a:xfrm>
          <a:prstGeom prst="rect">
            <a:avLst/>
          </a:prstGeom>
          <a:noFill/>
          <a:ln w="9525">
            <a:noFill/>
            <a:miter lim="800000"/>
            <a:headEnd/>
            <a:tailEnd/>
          </a:ln>
        </p:spPr>
        <p:txBody>
          <a:bodyPr wrap="square">
            <a:spAutoFit/>
          </a:bodyPr>
          <a:lstStyle/>
          <a:p>
            <a:r>
              <a:rPr lang="en-US" sz="2000" dirty="0">
                <a:solidFill>
                  <a:srgbClr val="FFFFCC"/>
                </a:solidFill>
              </a:rPr>
              <a:t>victim to exploit</a:t>
            </a:r>
          </a:p>
        </p:txBody>
      </p:sp>
      <p:sp>
        <p:nvSpPr>
          <p:cNvPr id="5" name="Footer Placeholder 1"/>
          <p:cNvSpPr>
            <a:spLocks noGrp="1"/>
          </p:cNvSpPr>
          <p:nvPr>
            <p:ph type="ftr" sz="quarter" idx="11"/>
          </p:nvPr>
        </p:nvSpPr>
        <p:spPr>
          <a:xfrm>
            <a:off x="3505200" y="6553200"/>
            <a:ext cx="5181600" cy="304800"/>
          </a:xfrm>
        </p:spPr>
        <p:txBody>
          <a:bodyPr/>
          <a:lstStyle/>
          <a:p>
            <a:pPr>
              <a:defRPr/>
            </a:pPr>
            <a:r>
              <a:rPr lang="fr-FR" smtClean="0">
                <a:solidFill>
                  <a:schemeClr val="bg1"/>
                </a:solidFill>
              </a:rPr>
              <a:t>Lesson: T801.01           iteenchallenge.org               12 - 2019</a:t>
            </a:r>
            <a:endParaRPr lang="en-US" dirty="0">
              <a:solidFill>
                <a:schemeClr val="bg1"/>
              </a:solidFill>
            </a:endParaRPr>
          </a:p>
        </p:txBody>
      </p:sp>
      <p:sp>
        <p:nvSpPr>
          <p:cNvPr id="6" name="Slide Number Placeholder 4"/>
          <p:cNvSpPr>
            <a:spLocks noGrp="1"/>
          </p:cNvSpPr>
          <p:nvPr>
            <p:ph type="sldNum" sz="quarter" idx="12"/>
          </p:nvPr>
        </p:nvSpPr>
        <p:spPr>
          <a:xfrm>
            <a:off x="8077200" y="6248400"/>
            <a:ext cx="1905000" cy="457200"/>
          </a:xfrm>
        </p:spPr>
        <p:txBody>
          <a:bodyPr/>
          <a:lstStyle/>
          <a:p>
            <a:pPr>
              <a:defRPr/>
            </a:pPr>
            <a:fld id="{F45EC6E8-98E1-4849-A5C4-247ED1CA1DED}" type="slidenum">
              <a:rPr lang="en-US" smtClean="0">
                <a:solidFill>
                  <a:srgbClr val="000000"/>
                </a:solidFill>
              </a:rPr>
              <a:pPr>
                <a:defRPr/>
              </a:pPr>
              <a:t>9</a:t>
            </a:fld>
            <a:endParaRPr lang="en-US" dirty="0">
              <a:solidFill>
                <a:srgbClr val="000000"/>
              </a:solidFill>
            </a:endParaRPr>
          </a:p>
        </p:txBody>
      </p:sp>
    </p:spTree>
    <p:extLst>
      <p:ext uri="{BB962C8B-B14F-4D97-AF65-F5344CB8AC3E}">
        <p14:creationId xmlns:p14="http://schemas.microsoft.com/office/powerpoint/2010/main" val="3234185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38c13194c9df4b4e341df175e6d9d7f27b8c75"/>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18353</TotalTime>
  <Words>3224</Words>
  <Application>Microsoft Office PowerPoint</Application>
  <PresentationFormat>ユーザー設定</PresentationFormat>
  <Paragraphs>518</Paragraphs>
  <Slides>48</Slides>
  <Notes>46</Notes>
  <HiddenSlides>0</HiddenSlides>
  <MMClips>0</MMClips>
  <ScaleCrop>false</ScaleCrop>
  <HeadingPairs>
    <vt:vector size="4" baseType="variant">
      <vt:variant>
        <vt:lpstr>テーマ</vt:lpstr>
      </vt:variant>
      <vt:variant>
        <vt:i4>1</vt:i4>
      </vt:variant>
      <vt:variant>
        <vt:lpstr>スライド タイトル</vt:lpstr>
      </vt:variant>
      <vt:variant>
        <vt:i4>48</vt:i4>
      </vt:variant>
    </vt:vector>
  </HeadingPairs>
  <TitlesOfParts>
    <vt:vector size="49" baseType="lpstr">
      <vt:lpstr>Blank Presentation</vt:lpstr>
      <vt:lpstr>人との接し方のスキルアップ Cultivating People Skills  人間関係がリーダーシップに持つ不可欠な役割り The Vital Role of Relationships in Leadership   イクイップミニストリーズ　ジョン・マックスウエル by EQUIP Ministries founded by John Maxwell</vt:lpstr>
      <vt:lpstr>人との接し方のスキルアップ Cultivating People Skills  人間関係がリーダーシップに持つ不可欠な役割り The Vital Role of Relationships in Leadership</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あなたは人の気持ちがよく分かる人になれる！ You can be a people person!</vt:lpstr>
      <vt:lpstr>人との接し方のスキルアップ Cultivating People Skills 人間関係がリーダーシップに持つ不可欠な役割り The Vital Role of Relationships in Leadership</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of Contents</dc:title>
  <dc:creator>Gregg</dc:creator>
  <cp:lastModifiedBy>Tom Kisaki</cp:lastModifiedBy>
  <cp:revision>196</cp:revision>
  <dcterms:created xsi:type="dcterms:W3CDTF">2011-10-20T15:18:26Z</dcterms:created>
  <dcterms:modified xsi:type="dcterms:W3CDTF">2020-01-11T02:27:17Z</dcterms:modified>
</cp:coreProperties>
</file>