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8964" name="Slide Number Placeholder 3"/>
          <p:cNvSpPr>
            <a:spLocks noGrp="1"/>
          </p:cNvSpPr>
          <p:nvPr>
            <p:ph type="sldNum" sz="quarter" idx="5"/>
          </p:nvPr>
        </p:nvSpPr>
        <p:spPr>
          <a:noFill/>
        </p:spPr>
        <p:txBody>
          <a:bodyPr/>
          <a:lstStyle/>
          <a:p>
            <a:fld id="{9E4FFB6F-8AE6-4ED7-ABA8-D5CED5999528}"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9988" name="Slide Number Placeholder 3"/>
          <p:cNvSpPr>
            <a:spLocks noGrp="1"/>
          </p:cNvSpPr>
          <p:nvPr>
            <p:ph type="sldNum" sz="quarter" idx="5"/>
          </p:nvPr>
        </p:nvSpPr>
        <p:spPr>
          <a:noFill/>
        </p:spPr>
        <p:txBody>
          <a:bodyPr/>
          <a:lstStyle/>
          <a:p>
            <a:fld id="{46989B82-315A-499B-8BAF-D8CE565AEED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1012" name="Slide Number Placeholder 3"/>
          <p:cNvSpPr>
            <a:spLocks noGrp="1"/>
          </p:cNvSpPr>
          <p:nvPr>
            <p:ph type="sldNum" sz="quarter" idx="5"/>
          </p:nvPr>
        </p:nvSpPr>
        <p:spPr>
          <a:noFill/>
        </p:spPr>
        <p:txBody>
          <a:bodyPr/>
          <a:lstStyle/>
          <a:p>
            <a:fld id="{877CA435-E2A3-4E06-B4BC-07ABEA7054B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2036" name="Slide Number Placeholder 3"/>
          <p:cNvSpPr>
            <a:spLocks noGrp="1"/>
          </p:cNvSpPr>
          <p:nvPr>
            <p:ph type="sldNum" sz="quarter" idx="5"/>
          </p:nvPr>
        </p:nvSpPr>
        <p:spPr>
          <a:noFill/>
        </p:spPr>
        <p:txBody>
          <a:bodyPr/>
          <a:lstStyle/>
          <a:p>
            <a:fld id="{437C7689-CD6C-4699-8906-6566694E23D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3060" name="Slide Number Placeholder 3"/>
          <p:cNvSpPr>
            <a:spLocks noGrp="1"/>
          </p:cNvSpPr>
          <p:nvPr>
            <p:ph type="sldNum" sz="quarter" idx="5"/>
          </p:nvPr>
        </p:nvSpPr>
        <p:spPr>
          <a:noFill/>
        </p:spPr>
        <p:txBody>
          <a:bodyPr/>
          <a:lstStyle/>
          <a:p>
            <a:fld id="{6DF0FC68-2FE3-4A44-BDEB-B5CFBB7C9B57}"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4084" name="Slide Number Placeholder 3"/>
          <p:cNvSpPr>
            <a:spLocks noGrp="1"/>
          </p:cNvSpPr>
          <p:nvPr>
            <p:ph type="sldNum" sz="quarter" idx="5"/>
          </p:nvPr>
        </p:nvSpPr>
        <p:spPr>
          <a:noFill/>
        </p:spPr>
        <p:txBody>
          <a:bodyPr/>
          <a:lstStyle/>
          <a:p>
            <a:fld id="{650CE4FC-2C3E-4113-BED5-E842FB4D2680}"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5108" name="Slide Number Placeholder 3"/>
          <p:cNvSpPr>
            <a:spLocks noGrp="1"/>
          </p:cNvSpPr>
          <p:nvPr>
            <p:ph type="sldNum" sz="quarter" idx="5"/>
          </p:nvPr>
        </p:nvSpPr>
        <p:spPr>
          <a:noFill/>
        </p:spPr>
        <p:txBody>
          <a:bodyPr/>
          <a:lstStyle/>
          <a:p>
            <a:fld id="{44C40A09-7B2E-4D8A-93DD-49E642F015A0}"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6132" name="Slide Number Placeholder 3"/>
          <p:cNvSpPr>
            <a:spLocks noGrp="1"/>
          </p:cNvSpPr>
          <p:nvPr>
            <p:ph type="sldNum" sz="quarter" idx="5"/>
          </p:nvPr>
        </p:nvSpPr>
        <p:spPr>
          <a:noFill/>
        </p:spPr>
        <p:txBody>
          <a:bodyPr/>
          <a:lstStyle/>
          <a:p>
            <a:fld id="{6D6468BC-E2F9-495F-828A-8CD134AE0E9A}"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7156" name="Slide Number Placeholder 3"/>
          <p:cNvSpPr>
            <a:spLocks noGrp="1"/>
          </p:cNvSpPr>
          <p:nvPr>
            <p:ph type="sldNum" sz="quarter" idx="5"/>
          </p:nvPr>
        </p:nvSpPr>
        <p:spPr>
          <a:noFill/>
        </p:spPr>
        <p:txBody>
          <a:bodyPr/>
          <a:lstStyle/>
          <a:p>
            <a:fld id="{E4A6498A-7799-4AEC-A012-7AA1AE880025}"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8180" name="Slide Number Placeholder 3"/>
          <p:cNvSpPr>
            <a:spLocks noGrp="1"/>
          </p:cNvSpPr>
          <p:nvPr>
            <p:ph type="sldNum" sz="quarter" idx="5"/>
          </p:nvPr>
        </p:nvSpPr>
        <p:spPr>
          <a:noFill/>
        </p:spPr>
        <p:txBody>
          <a:bodyPr/>
          <a:lstStyle/>
          <a:p>
            <a:fld id="{010799E8-9B66-4F9E-9E66-8469A85E4C67}"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0772" name="Slide Number Placeholder 3"/>
          <p:cNvSpPr>
            <a:spLocks noGrp="1"/>
          </p:cNvSpPr>
          <p:nvPr>
            <p:ph type="sldNum" sz="quarter" idx="5"/>
          </p:nvPr>
        </p:nvSpPr>
        <p:spPr>
          <a:noFill/>
        </p:spPr>
        <p:txBody>
          <a:bodyPr/>
          <a:lstStyle/>
          <a:p>
            <a:fld id="{4050FB02-2E1B-41F3-8702-A0D0A420BC0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79204" name="Slide Number Placeholder 3"/>
          <p:cNvSpPr>
            <a:spLocks noGrp="1"/>
          </p:cNvSpPr>
          <p:nvPr>
            <p:ph type="sldNum" sz="quarter" idx="5"/>
          </p:nvPr>
        </p:nvSpPr>
        <p:spPr>
          <a:noFill/>
        </p:spPr>
        <p:txBody>
          <a:bodyPr/>
          <a:lstStyle/>
          <a:p>
            <a:fld id="{3A28068F-6A18-4131-B3C9-7CC29B80820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0228" name="Slide Number Placeholder 3"/>
          <p:cNvSpPr>
            <a:spLocks noGrp="1"/>
          </p:cNvSpPr>
          <p:nvPr>
            <p:ph type="sldNum" sz="quarter" idx="5"/>
          </p:nvPr>
        </p:nvSpPr>
        <p:spPr>
          <a:noFill/>
        </p:spPr>
        <p:txBody>
          <a:bodyPr/>
          <a:lstStyle/>
          <a:p>
            <a:fld id="{AF41F284-255B-48E1-8015-3D9531C8C7F3}"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1252" name="Slide Number Placeholder 3"/>
          <p:cNvSpPr>
            <a:spLocks noGrp="1"/>
          </p:cNvSpPr>
          <p:nvPr>
            <p:ph type="sldNum" sz="quarter" idx="5"/>
          </p:nvPr>
        </p:nvSpPr>
        <p:spPr>
          <a:noFill/>
        </p:spPr>
        <p:txBody>
          <a:bodyPr/>
          <a:lstStyle/>
          <a:p>
            <a:fld id="{61BE4527-1A83-4AB1-A9E5-B26F7A65CAF4}"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2276" name="Slide Number Placeholder 3"/>
          <p:cNvSpPr>
            <a:spLocks noGrp="1"/>
          </p:cNvSpPr>
          <p:nvPr>
            <p:ph type="sldNum" sz="quarter" idx="5"/>
          </p:nvPr>
        </p:nvSpPr>
        <p:spPr>
          <a:noFill/>
        </p:spPr>
        <p:txBody>
          <a:bodyPr/>
          <a:lstStyle/>
          <a:p>
            <a:fld id="{56085AA9-6378-441D-A0D0-85C683D054A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3300" name="Slide Number Placeholder 3"/>
          <p:cNvSpPr>
            <a:spLocks noGrp="1"/>
          </p:cNvSpPr>
          <p:nvPr>
            <p:ph type="sldNum" sz="quarter" idx="5"/>
          </p:nvPr>
        </p:nvSpPr>
        <p:spPr>
          <a:noFill/>
        </p:spPr>
        <p:txBody>
          <a:bodyPr/>
          <a:lstStyle/>
          <a:p>
            <a:fld id="{3A6984BA-D930-4128-B76E-0F6D47F55A41}"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4324" name="Slide Number Placeholder 3"/>
          <p:cNvSpPr>
            <a:spLocks noGrp="1"/>
          </p:cNvSpPr>
          <p:nvPr>
            <p:ph type="sldNum" sz="quarter" idx="5"/>
          </p:nvPr>
        </p:nvSpPr>
        <p:spPr>
          <a:noFill/>
        </p:spPr>
        <p:txBody>
          <a:bodyPr/>
          <a:lstStyle/>
          <a:p>
            <a:fld id="{5646F747-D8C5-44A4-9BBD-F044A3CD61CD}"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5348" name="Slide Number Placeholder 3"/>
          <p:cNvSpPr>
            <a:spLocks noGrp="1"/>
          </p:cNvSpPr>
          <p:nvPr>
            <p:ph type="sldNum" sz="quarter" idx="5"/>
          </p:nvPr>
        </p:nvSpPr>
        <p:spPr>
          <a:noFill/>
        </p:spPr>
        <p:txBody>
          <a:bodyPr/>
          <a:lstStyle/>
          <a:p>
            <a:fld id="{A7445405-0017-4048-A038-F321FCB9F6C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6372" name="Slide Number Placeholder 3"/>
          <p:cNvSpPr>
            <a:spLocks noGrp="1"/>
          </p:cNvSpPr>
          <p:nvPr>
            <p:ph type="sldNum" sz="quarter" idx="5"/>
          </p:nvPr>
        </p:nvSpPr>
        <p:spPr>
          <a:noFill/>
        </p:spPr>
        <p:txBody>
          <a:bodyPr/>
          <a:lstStyle/>
          <a:p>
            <a:fld id="{B3F4AF14-0F63-4BEE-852A-3412DA483FEA}"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7396" name="Slide Number Placeholder 3"/>
          <p:cNvSpPr>
            <a:spLocks noGrp="1"/>
          </p:cNvSpPr>
          <p:nvPr>
            <p:ph type="sldNum" sz="quarter" idx="5"/>
          </p:nvPr>
        </p:nvSpPr>
        <p:spPr>
          <a:noFill/>
        </p:spPr>
        <p:txBody>
          <a:bodyPr/>
          <a:lstStyle/>
          <a:p>
            <a:fld id="{85B73E24-AA30-46AA-8442-DAFDDD7E9E3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8420" name="Slide Number Placeholder 3"/>
          <p:cNvSpPr>
            <a:spLocks noGrp="1"/>
          </p:cNvSpPr>
          <p:nvPr>
            <p:ph type="sldNum" sz="quarter" idx="5"/>
          </p:nvPr>
        </p:nvSpPr>
        <p:spPr>
          <a:noFill/>
        </p:spPr>
        <p:txBody>
          <a:bodyPr/>
          <a:lstStyle/>
          <a:p>
            <a:fld id="{0C5A27D2-5DD6-43F8-9041-36DB27CDC5D0}"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1796" name="Slide Number Placeholder 3"/>
          <p:cNvSpPr>
            <a:spLocks noGrp="1"/>
          </p:cNvSpPr>
          <p:nvPr>
            <p:ph type="sldNum" sz="quarter" idx="5"/>
          </p:nvPr>
        </p:nvSpPr>
        <p:spPr>
          <a:noFill/>
        </p:spPr>
        <p:txBody>
          <a:bodyPr/>
          <a:lstStyle/>
          <a:p>
            <a:fld id="{35E0F6A8-F5AB-4FF2-9C7B-60B57767C38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89444" name="Slide Number Placeholder 3"/>
          <p:cNvSpPr>
            <a:spLocks noGrp="1"/>
          </p:cNvSpPr>
          <p:nvPr>
            <p:ph type="sldNum" sz="quarter" idx="5"/>
          </p:nvPr>
        </p:nvSpPr>
        <p:spPr>
          <a:noFill/>
        </p:spPr>
        <p:txBody>
          <a:bodyPr/>
          <a:lstStyle/>
          <a:p>
            <a:fld id="{15EC2A78-E6FF-4554-82B3-EB29CCB2FAFF}"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90468" name="Slide Number Placeholder 3"/>
          <p:cNvSpPr>
            <a:spLocks noGrp="1"/>
          </p:cNvSpPr>
          <p:nvPr>
            <p:ph type="sldNum" sz="quarter" idx="5"/>
          </p:nvPr>
        </p:nvSpPr>
        <p:spPr>
          <a:noFill/>
        </p:spPr>
        <p:txBody>
          <a:bodyPr/>
          <a:lstStyle/>
          <a:p>
            <a:fld id="{62F30048-E1FF-484E-9BB9-5EAB79D41C7F}" type="slidenum">
              <a:rPr lang="en-US" smtClean="0"/>
              <a:pPr/>
              <a:t>31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2820" name="Slide Number Placeholder 3"/>
          <p:cNvSpPr>
            <a:spLocks noGrp="1"/>
          </p:cNvSpPr>
          <p:nvPr>
            <p:ph type="sldNum" sz="quarter" idx="5"/>
          </p:nvPr>
        </p:nvSpPr>
        <p:spPr>
          <a:noFill/>
        </p:spPr>
        <p:txBody>
          <a:bodyPr/>
          <a:lstStyle/>
          <a:p>
            <a:fld id="{AE20B4D6-7EC0-44FD-9721-CD6CD1353BF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3844" name="Slide Number Placeholder 3"/>
          <p:cNvSpPr>
            <a:spLocks noGrp="1"/>
          </p:cNvSpPr>
          <p:nvPr>
            <p:ph type="sldNum" sz="quarter" idx="5"/>
          </p:nvPr>
        </p:nvSpPr>
        <p:spPr>
          <a:noFill/>
        </p:spPr>
        <p:txBody>
          <a:bodyPr/>
          <a:lstStyle/>
          <a:p>
            <a:fld id="{3604542D-2454-4C5E-A2EF-6F9504AB19D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4868" name="Slide Number Placeholder 3"/>
          <p:cNvSpPr>
            <a:spLocks noGrp="1"/>
          </p:cNvSpPr>
          <p:nvPr>
            <p:ph type="sldNum" sz="quarter" idx="5"/>
          </p:nvPr>
        </p:nvSpPr>
        <p:spPr>
          <a:noFill/>
        </p:spPr>
        <p:txBody>
          <a:bodyPr/>
          <a:lstStyle/>
          <a:p>
            <a:fld id="{FDEBDD94-F07C-4354-A0BA-AD8CDE75D68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5892" name="Slide Number Placeholder 3"/>
          <p:cNvSpPr>
            <a:spLocks noGrp="1"/>
          </p:cNvSpPr>
          <p:nvPr>
            <p:ph type="sldNum" sz="quarter" idx="5"/>
          </p:nvPr>
        </p:nvSpPr>
        <p:spPr>
          <a:noFill/>
        </p:spPr>
        <p:txBody>
          <a:bodyPr/>
          <a:lstStyle/>
          <a:p>
            <a:fld id="{34D60B3C-4085-4583-8D75-946F55F5F303}"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6916" name="Slide Number Placeholder 3"/>
          <p:cNvSpPr>
            <a:spLocks noGrp="1"/>
          </p:cNvSpPr>
          <p:nvPr>
            <p:ph type="sldNum" sz="quarter" idx="5"/>
          </p:nvPr>
        </p:nvSpPr>
        <p:spPr>
          <a:noFill/>
        </p:spPr>
        <p:txBody>
          <a:bodyPr/>
          <a:lstStyle/>
          <a:p>
            <a:fld id="{07ECB5BA-7030-4DC9-9ECE-CACD30F804B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7940" name="Slide Number Placeholder 3"/>
          <p:cNvSpPr>
            <a:spLocks noGrp="1"/>
          </p:cNvSpPr>
          <p:nvPr>
            <p:ph type="sldNum" sz="quarter" idx="5"/>
          </p:nvPr>
        </p:nvSpPr>
        <p:spPr>
          <a:noFill/>
        </p:spPr>
        <p:txBody>
          <a:bodyPr/>
          <a:lstStyle/>
          <a:p>
            <a:fld id="{D33C8598-A738-483B-BCE0-E1DEC2EDD59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The Heart of a Leader </a:t>
            </a:r>
            <a:r>
              <a:rPr lang="en-US" sz="2800" dirty="0" smtClean="0">
                <a:solidFill>
                  <a:srgbClr val="FFFFCC"/>
                </a:solidFill>
              </a:rPr>
              <a:t>Developing the Qualities That Set Leaders Apart From Others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2794302" y="2895600"/>
            <a:ext cx="3657298" cy="2035896"/>
          </a:xfrm>
          <a:prstGeom prst="rect">
            <a:avLst/>
          </a:prstGeom>
        </p:spPr>
      </p:pic>
      <p:sp>
        <p:nvSpPr>
          <p:cNvPr id="8"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4340" name="Content Placeholder 8"/>
          <p:cNvSpPr>
            <a:spLocks noGrp="1"/>
          </p:cNvSpPr>
          <p:nvPr>
            <p:ph idx="1"/>
          </p:nvPr>
        </p:nvSpPr>
        <p:spPr>
          <a:xfrm>
            <a:off x="685800" y="1981200"/>
            <a:ext cx="7772400" cy="3657600"/>
          </a:xfrm>
        </p:spPr>
        <p:txBody>
          <a:bodyPr/>
          <a:lstStyle/>
          <a:p>
            <a:pPr>
              <a:buFontTx/>
              <a:buNone/>
            </a:pPr>
            <a:r>
              <a:rPr lang="en-US" sz="2400" smtClean="0">
                <a:solidFill>
                  <a:schemeClr val="bg1"/>
                </a:solidFill>
              </a:rPr>
              <a:t>To lead others, we must develop three attitudes of total surrender to God: </a:t>
            </a:r>
          </a:p>
          <a:p>
            <a:r>
              <a:rPr lang="en-US" sz="2400" smtClean="0">
                <a:solidFill>
                  <a:schemeClr val="bg1"/>
                </a:solidFill>
              </a:rPr>
              <a:t>We must have nothing to </a:t>
            </a:r>
            <a:r>
              <a:rPr lang="en-US" sz="2400" b="1" smtClean="0">
                <a:solidFill>
                  <a:schemeClr val="bg1"/>
                </a:solidFill>
              </a:rPr>
              <a:t>PROVE</a:t>
            </a:r>
            <a:r>
              <a:rPr lang="en-US" sz="2400" smtClean="0">
                <a:solidFill>
                  <a:schemeClr val="bg1"/>
                </a:solidFill>
              </a:rPr>
              <a:t>. (We don’t try to project our self worth.) </a:t>
            </a:r>
          </a:p>
          <a:p>
            <a:r>
              <a:rPr lang="en-US" sz="2400" smtClean="0">
                <a:solidFill>
                  <a:schemeClr val="bg1"/>
                </a:solidFill>
              </a:rPr>
              <a:t>We must have nothing to </a:t>
            </a:r>
            <a:r>
              <a:rPr lang="en-US" sz="2400" b="1" smtClean="0">
                <a:solidFill>
                  <a:schemeClr val="bg1"/>
                </a:solidFill>
              </a:rPr>
              <a:t>LOSE</a:t>
            </a:r>
            <a:r>
              <a:rPr lang="en-US" sz="2400" smtClean="0">
                <a:solidFill>
                  <a:schemeClr val="bg1"/>
                </a:solidFill>
              </a:rPr>
              <a:t>. (We don’t strive for image or popularity.) </a:t>
            </a:r>
          </a:p>
          <a:p>
            <a:r>
              <a:rPr lang="en-US" sz="2400" smtClean="0">
                <a:solidFill>
                  <a:schemeClr val="bg1"/>
                </a:solidFill>
              </a:rPr>
              <a:t>We must have nothing to </a:t>
            </a:r>
            <a:r>
              <a:rPr lang="en-US" sz="2400" b="1" smtClean="0">
                <a:solidFill>
                  <a:schemeClr val="bg1"/>
                </a:solidFill>
              </a:rPr>
              <a:t>HIDE</a:t>
            </a:r>
            <a:r>
              <a:rPr lang="en-US" sz="2400" smtClean="0">
                <a:solidFill>
                  <a:schemeClr val="bg1"/>
                </a:solidFill>
              </a:rPr>
              <a:t>. (We don’t play games but are transparent.) </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2291"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b="1" smtClean="0">
                <a:solidFill>
                  <a:schemeClr val="bg1"/>
                </a:solidFill>
              </a:rPr>
              <a:t>Has a great purpose in life.</a:t>
            </a:r>
          </a:p>
          <a:p>
            <a:pPr>
              <a:buFontTx/>
              <a:buAutoNum type="arabicPeriod"/>
            </a:pPr>
            <a:r>
              <a:rPr lang="en-US" sz="1200" b="1" smtClean="0">
                <a:solidFill>
                  <a:schemeClr val="bg1"/>
                </a:solidFill>
              </a:rPr>
              <a:t>Has by God’s grace, removed any hindrance from his life.</a:t>
            </a:r>
          </a:p>
          <a:p>
            <a:pPr>
              <a:buFontTx/>
              <a:buAutoNum type="arabicPeriod"/>
            </a:pPr>
            <a:r>
              <a:rPr lang="en-US" sz="1200" b="1" smtClean="0">
                <a:solidFill>
                  <a:schemeClr val="bg1"/>
                </a:solidFill>
              </a:rPr>
              <a:t>Has placed himself absolutely at God’s disposal.</a:t>
            </a:r>
          </a:p>
          <a:p>
            <a:pPr>
              <a:buFontTx/>
              <a:buAutoNum type="arabicPeriod"/>
            </a:pPr>
            <a:r>
              <a:rPr lang="en-US" b="1" smtClean="0">
                <a:solidFill>
                  <a:schemeClr val="bg1"/>
                </a:solidFill>
              </a:rPr>
              <a:t>Has learned how to prevail in _____</a:t>
            </a:r>
            <a:endParaRPr lang="en-US" smtClean="0">
              <a:solidFill>
                <a:schemeClr val="bg1"/>
              </a:solidFill>
            </a:endParaRPr>
          </a:p>
        </p:txBody>
      </p:sp>
      <p:sp>
        <p:nvSpPr>
          <p:cNvPr id="53252"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“Is anyone among you suffering? Let him pray… Is any among you sick? Let him call for the elders of the church, and let them pray over him… And the prayer of faith will save the sick, and the Lord  will raise him up… Confess your trespasses to one another, and pray for one another, that you may be healed. The effective, fervent prayer of a righteous man avails much.” </a:t>
            </a:r>
            <a:r>
              <a:rPr lang="en-US" sz="1800" smtClean="0">
                <a:solidFill>
                  <a:srgbClr val="FFFF99"/>
                </a:solidFill>
              </a:rPr>
              <a:t>(James 5:13-17) </a:t>
            </a:r>
          </a:p>
        </p:txBody>
      </p:sp>
      <p:sp>
        <p:nvSpPr>
          <p:cNvPr id="6" name="TextBox 5"/>
          <p:cNvSpPr txBox="1">
            <a:spLocks noChangeArrowheads="1"/>
          </p:cNvSpPr>
          <p:nvPr/>
        </p:nvSpPr>
        <p:spPr bwMode="auto">
          <a:xfrm>
            <a:off x="2743200" y="3886200"/>
            <a:ext cx="1371600" cy="461963"/>
          </a:xfrm>
          <a:prstGeom prst="rect">
            <a:avLst/>
          </a:prstGeom>
          <a:noFill/>
          <a:ln w="9525">
            <a:noFill/>
            <a:miter lim="800000"/>
            <a:headEnd/>
            <a:tailEnd/>
          </a:ln>
        </p:spPr>
        <p:txBody>
          <a:bodyPr>
            <a:spAutoFit/>
          </a:bodyPr>
          <a:lstStyle/>
          <a:p>
            <a:r>
              <a:rPr lang="en-US">
                <a:solidFill>
                  <a:srgbClr val="FFFFCC"/>
                </a:solidFill>
              </a:rPr>
              <a:t>Prayer</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2">
                                            <p:txEl>
                                              <p:pRg st="0" end="0"/>
                                            </p:txEl>
                                          </p:spTgt>
                                        </p:tgtEl>
                                        <p:attrNameLst>
                                          <p:attrName>style.visibility</p:attrName>
                                        </p:attrNameLst>
                                      </p:cBhvr>
                                      <p:to>
                                        <p:strVal val="visible"/>
                                      </p:to>
                                    </p:set>
                                    <p:anim calcmode="lin" valueType="num">
                                      <p:cBhvr additive="base">
                                        <p:cTn id="13" dur="500" fill="hold"/>
                                        <p:tgtEl>
                                          <p:spTgt spid="5325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allAtOnce"/>
      <p:bldP spid="6"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4340" name="Content Placeholder 8"/>
          <p:cNvSpPr>
            <a:spLocks noGrp="1"/>
          </p:cNvSpPr>
          <p:nvPr>
            <p:ph idx="1"/>
          </p:nvPr>
        </p:nvSpPr>
        <p:spPr>
          <a:xfrm>
            <a:off x="685800" y="1981200"/>
            <a:ext cx="7772400" cy="3657600"/>
          </a:xfrm>
        </p:spPr>
        <p:txBody>
          <a:bodyPr/>
          <a:lstStyle/>
          <a:p>
            <a:pPr>
              <a:buFontTx/>
              <a:buNone/>
            </a:pPr>
            <a:r>
              <a:rPr lang="en-US" sz="2400" smtClean="0">
                <a:solidFill>
                  <a:schemeClr val="bg1"/>
                </a:solidFill>
              </a:rPr>
              <a:t>Jesus listed three kinds of prayer (Matthew 7:7) in which leaders must learn to prevail: </a:t>
            </a:r>
          </a:p>
          <a:p>
            <a:r>
              <a:rPr lang="en-US" sz="2400" b="1" smtClean="0">
                <a:solidFill>
                  <a:schemeClr val="bg1"/>
                </a:solidFill>
              </a:rPr>
              <a:t>ASK </a:t>
            </a:r>
            <a:r>
              <a:rPr lang="en-US" sz="2400" smtClean="0">
                <a:solidFill>
                  <a:schemeClr val="bg1"/>
                </a:solidFill>
              </a:rPr>
              <a:t>– This is the prayer of faith. With it we lay hold of God’s promises by faith. </a:t>
            </a:r>
          </a:p>
          <a:p>
            <a:r>
              <a:rPr lang="en-US" sz="2400" b="1" smtClean="0">
                <a:solidFill>
                  <a:schemeClr val="bg1"/>
                </a:solidFill>
              </a:rPr>
              <a:t>SEEK </a:t>
            </a:r>
            <a:r>
              <a:rPr lang="en-US" sz="2400" smtClean="0">
                <a:solidFill>
                  <a:schemeClr val="bg1"/>
                </a:solidFill>
              </a:rPr>
              <a:t>– This is the prayer of dedication. With it we seek to know God’s will. </a:t>
            </a:r>
          </a:p>
          <a:p>
            <a:r>
              <a:rPr lang="en-US" sz="2400" b="1" smtClean="0">
                <a:solidFill>
                  <a:schemeClr val="bg1"/>
                </a:solidFill>
              </a:rPr>
              <a:t>KNOCK </a:t>
            </a:r>
            <a:r>
              <a:rPr lang="en-US" sz="2400" smtClean="0">
                <a:solidFill>
                  <a:schemeClr val="bg1"/>
                </a:solidFill>
              </a:rPr>
              <a:t>– This is the prayer of intercession. With it we pray for someone who cannot or will not pray for themselves. </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4339"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b="1" smtClean="0">
                <a:solidFill>
                  <a:schemeClr val="bg1"/>
                </a:solidFill>
              </a:rPr>
              <a:t>Has a great purpose in life.</a:t>
            </a:r>
          </a:p>
          <a:p>
            <a:pPr>
              <a:buFontTx/>
              <a:buAutoNum type="arabicPeriod"/>
            </a:pPr>
            <a:r>
              <a:rPr lang="en-US" sz="1200" b="1" smtClean="0">
                <a:solidFill>
                  <a:schemeClr val="bg1"/>
                </a:solidFill>
              </a:rPr>
              <a:t>Has by God’s grace, removed any hindrance from his life.</a:t>
            </a:r>
          </a:p>
          <a:p>
            <a:pPr>
              <a:buFontTx/>
              <a:buAutoNum type="arabicPeriod"/>
            </a:pPr>
            <a:r>
              <a:rPr lang="en-US" sz="1200" b="1" smtClean="0">
                <a:solidFill>
                  <a:schemeClr val="bg1"/>
                </a:solidFill>
              </a:rPr>
              <a:t>Has placed himself absolutely at God’s disposal.</a:t>
            </a:r>
          </a:p>
          <a:p>
            <a:pPr>
              <a:buFontTx/>
              <a:buAutoNum type="arabicPeriod"/>
            </a:pPr>
            <a:r>
              <a:rPr lang="en-US" sz="1200" b="1" smtClean="0">
                <a:solidFill>
                  <a:schemeClr val="bg1"/>
                </a:solidFill>
              </a:rPr>
              <a:t>Has learned how to prevail in prayer.</a:t>
            </a:r>
          </a:p>
          <a:p>
            <a:pPr>
              <a:buFontTx/>
              <a:buAutoNum type="arabicPeriod"/>
            </a:pPr>
            <a:r>
              <a:rPr lang="en-US" b="1" smtClean="0">
                <a:solidFill>
                  <a:schemeClr val="bg1"/>
                </a:solidFill>
              </a:rPr>
              <a:t>Is a student of _________</a:t>
            </a:r>
            <a:endParaRPr lang="en-US" smtClean="0">
              <a:solidFill>
                <a:schemeClr val="bg1"/>
              </a:solidFill>
            </a:endParaRPr>
          </a:p>
        </p:txBody>
      </p:sp>
      <p:sp>
        <p:nvSpPr>
          <p:cNvPr id="55300"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“All Scripture is given by inspiration of God, and is profitable for doctrine, for reproof, for correction, for instruction in righteousness, that the man of God may be complete, thoroughly equipped for every good work.” </a:t>
            </a:r>
            <a:r>
              <a:rPr lang="en-US" sz="1800" smtClean="0">
                <a:solidFill>
                  <a:srgbClr val="FFFF99"/>
                </a:solidFill>
              </a:rPr>
              <a:t>(2 Timothy 3:16-17) </a:t>
            </a:r>
          </a:p>
          <a:p>
            <a:r>
              <a:rPr lang="en-US" sz="1800" i="1" smtClean="0">
                <a:solidFill>
                  <a:srgbClr val="FFFF99"/>
                </a:solidFill>
              </a:rPr>
              <a:t>“Study to show yourself approved unto God, a worker who does not need to be ashamed, rightly dividing the Word of truth.” </a:t>
            </a:r>
            <a:r>
              <a:rPr lang="en-US" sz="1800" smtClean="0">
                <a:solidFill>
                  <a:srgbClr val="FFFF99"/>
                </a:solidFill>
              </a:rPr>
              <a:t>(2 Timothy 2:15) </a:t>
            </a:r>
          </a:p>
        </p:txBody>
      </p:sp>
      <p:sp>
        <p:nvSpPr>
          <p:cNvPr id="6" name="TextBox 5"/>
          <p:cNvSpPr txBox="1">
            <a:spLocks noChangeArrowheads="1"/>
          </p:cNvSpPr>
          <p:nvPr/>
        </p:nvSpPr>
        <p:spPr bwMode="auto">
          <a:xfrm>
            <a:off x="1066800" y="4114800"/>
            <a:ext cx="1905000" cy="461963"/>
          </a:xfrm>
          <a:prstGeom prst="rect">
            <a:avLst/>
          </a:prstGeom>
          <a:noFill/>
          <a:ln w="9525">
            <a:noFill/>
            <a:miter lim="800000"/>
            <a:headEnd/>
            <a:tailEnd/>
          </a:ln>
        </p:spPr>
        <p:txBody>
          <a:bodyPr>
            <a:spAutoFit/>
          </a:bodyPr>
          <a:lstStyle/>
          <a:p>
            <a:r>
              <a:rPr lang="en-US">
                <a:solidFill>
                  <a:srgbClr val="FFFFCC"/>
                </a:solidFill>
              </a:rPr>
              <a:t>God’s Word</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300">
                                            <p:txEl>
                                              <p:pRg st="0" end="0"/>
                                            </p:txEl>
                                          </p:spTgt>
                                        </p:tgtEl>
                                        <p:attrNameLst>
                                          <p:attrName>style.visibility</p:attrName>
                                        </p:attrNameLst>
                                      </p:cBhvr>
                                      <p:to>
                                        <p:strVal val="visible"/>
                                      </p:to>
                                    </p:set>
                                    <p:anim calcmode="lin" valueType="num">
                                      <p:cBhvr additive="base">
                                        <p:cTn id="13" dur="500" fill="hold"/>
                                        <p:tgtEl>
                                          <p:spTgt spid="553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3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300">
                                            <p:txEl>
                                              <p:pRg st="1" end="1"/>
                                            </p:txEl>
                                          </p:spTgt>
                                        </p:tgtEl>
                                        <p:attrNameLst>
                                          <p:attrName>style.visibility</p:attrName>
                                        </p:attrNameLst>
                                      </p:cBhvr>
                                      <p:to>
                                        <p:strVal val="visible"/>
                                      </p:to>
                                    </p:set>
                                    <p:anim calcmode="lin" valueType="num">
                                      <p:cBhvr additive="base">
                                        <p:cTn id="19" dur="500" fill="hold"/>
                                        <p:tgtEl>
                                          <p:spTgt spid="5530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30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14340" name="Content Placeholder 8"/>
          <p:cNvSpPr>
            <a:spLocks noGrp="1"/>
          </p:cNvSpPr>
          <p:nvPr>
            <p:ph idx="1"/>
          </p:nvPr>
        </p:nvSpPr>
        <p:spPr>
          <a:xfrm>
            <a:off x="685800" y="1981200"/>
            <a:ext cx="7772400" cy="3657600"/>
          </a:xfrm>
        </p:spPr>
        <p:txBody>
          <a:bodyPr/>
          <a:lstStyle/>
          <a:p>
            <a:pPr>
              <a:buFontTx/>
              <a:buNone/>
            </a:pPr>
            <a:r>
              <a:rPr lang="en-US" sz="2400" smtClean="0">
                <a:solidFill>
                  <a:schemeClr val="bg1"/>
                </a:solidFill>
              </a:rPr>
              <a:t>Students of God’s Word examine Scripture to understand its meaning . . . </a:t>
            </a:r>
          </a:p>
          <a:p>
            <a:pPr>
              <a:buFontTx/>
              <a:buNone/>
            </a:pPr>
            <a:endParaRPr lang="en-US" sz="1400" smtClean="0">
              <a:solidFill>
                <a:schemeClr val="bg1"/>
              </a:solidFill>
            </a:endParaRPr>
          </a:p>
          <a:p>
            <a:r>
              <a:rPr lang="en-US" sz="2400" b="1" smtClean="0">
                <a:solidFill>
                  <a:schemeClr val="bg1"/>
                </a:solidFill>
              </a:rPr>
              <a:t>One Time: </a:t>
            </a:r>
            <a:r>
              <a:rPr lang="en-US" sz="2400" smtClean="0">
                <a:solidFill>
                  <a:schemeClr val="bg1"/>
                </a:solidFill>
              </a:rPr>
              <a:t>What did it mean at one time, to the original audience?</a:t>
            </a:r>
          </a:p>
          <a:p>
            <a:pPr>
              <a:buFontTx/>
              <a:buNone/>
            </a:pPr>
            <a:endParaRPr lang="en-US" sz="1200" smtClean="0">
              <a:solidFill>
                <a:schemeClr val="bg1"/>
              </a:solidFill>
            </a:endParaRPr>
          </a:p>
          <a:p>
            <a:r>
              <a:rPr lang="en-US" sz="2400" b="1" smtClean="0">
                <a:solidFill>
                  <a:schemeClr val="bg1"/>
                </a:solidFill>
              </a:rPr>
              <a:t>All Time: </a:t>
            </a:r>
            <a:r>
              <a:rPr lang="en-US" sz="2400" smtClean="0">
                <a:solidFill>
                  <a:schemeClr val="bg1"/>
                </a:solidFill>
              </a:rPr>
              <a:t>What is the universal and timeless principle we can learn? </a:t>
            </a:r>
          </a:p>
          <a:p>
            <a:endParaRPr lang="en-US" sz="1200" smtClean="0">
              <a:solidFill>
                <a:schemeClr val="bg1"/>
              </a:solidFill>
            </a:endParaRPr>
          </a:p>
          <a:p>
            <a:r>
              <a:rPr lang="en-US" sz="2400" b="1" smtClean="0">
                <a:solidFill>
                  <a:schemeClr val="bg1"/>
                </a:solidFill>
              </a:rPr>
              <a:t>Now Time: </a:t>
            </a:r>
            <a:r>
              <a:rPr lang="en-US" sz="2400" smtClean="0">
                <a:solidFill>
                  <a:schemeClr val="bg1"/>
                </a:solidFill>
              </a:rPr>
              <a:t>What should we do in response to it? </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2" end="2"/>
                                            </p:txEl>
                                          </p:spTgt>
                                        </p:tgtEl>
                                        <p:attrNameLst>
                                          <p:attrName>style.visibility</p:attrName>
                                        </p:attrNameLst>
                                      </p:cBhvr>
                                      <p:to>
                                        <p:strVal val="visible"/>
                                      </p:to>
                                    </p:set>
                                    <p:anim calcmode="lin" valueType="num">
                                      <p:cBhvr additive="base">
                                        <p:cTn id="13"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4" end="4"/>
                                            </p:txEl>
                                          </p:spTgt>
                                        </p:tgtEl>
                                        <p:attrNameLst>
                                          <p:attrName>style.visibility</p:attrName>
                                        </p:attrNameLst>
                                      </p:cBhvr>
                                      <p:to>
                                        <p:strVal val="visible"/>
                                      </p:to>
                                    </p:set>
                                    <p:anim calcmode="lin" valueType="num">
                                      <p:cBhvr additive="base">
                                        <p:cTn id="19"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6" end="6"/>
                                            </p:txEl>
                                          </p:spTgt>
                                        </p:tgtEl>
                                        <p:attrNameLst>
                                          <p:attrName>style.visibility</p:attrName>
                                        </p:attrNameLst>
                                      </p:cBhvr>
                                      <p:to>
                                        <p:strVal val="visible"/>
                                      </p:to>
                                    </p:set>
                                    <p:anim calcmode="lin" valueType="num">
                                      <p:cBhvr additive="base">
                                        <p:cTn id="25"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6387"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b="1" smtClean="0">
                <a:solidFill>
                  <a:schemeClr val="bg1"/>
                </a:solidFill>
              </a:rPr>
              <a:t>Has a great purpose in life.</a:t>
            </a:r>
          </a:p>
          <a:p>
            <a:pPr>
              <a:buFontTx/>
              <a:buAutoNum type="arabicPeriod"/>
            </a:pPr>
            <a:r>
              <a:rPr lang="en-US" sz="1200" b="1" smtClean="0">
                <a:solidFill>
                  <a:schemeClr val="bg1"/>
                </a:solidFill>
              </a:rPr>
              <a:t>Has by God’s grace, removed any hindrance from his life.</a:t>
            </a:r>
          </a:p>
          <a:p>
            <a:pPr>
              <a:buFontTx/>
              <a:buAutoNum type="arabicPeriod"/>
            </a:pPr>
            <a:r>
              <a:rPr lang="en-US" sz="1200" b="1" smtClean="0">
                <a:solidFill>
                  <a:schemeClr val="bg1"/>
                </a:solidFill>
              </a:rPr>
              <a:t>Has placed himself absolutely at God’s disposal.</a:t>
            </a:r>
          </a:p>
          <a:p>
            <a:pPr>
              <a:buFontTx/>
              <a:buAutoNum type="arabicPeriod"/>
            </a:pPr>
            <a:r>
              <a:rPr lang="en-US" sz="1200" b="1" smtClean="0">
                <a:solidFill>
                  <a:schemeClr val="bg1"/>
                </a:solidFill>
              </a:rPr>
              <a:t>Has learned how to prevail in prayer.</a:t>
            </a:r>
          </a:p>
          <a:p>
            <a:pPr>
              <a:buFontTx/>
              <a:buAutoNum type="arabicPeriod"/>
            </a:pPr>
            <a:r>
              <a:rPr lang="en-US" sz="1200" b="1" smtClean="0">
                <a:solidFill>
                  <a:schemeClr val="bg1"/>
                </a:solidFill>
              </a:rPr>
              <a:t>Is a student of God’s Word.</a:t>
            </a:r>
          </a:p>
          <a:p>
            <a:pPr>
              <a:buFontTx/>
              <a:buAutoNum type="arabicPeriod"/>
            </a:pPr>
            <a:r>
              <a:rPr lang="en-US" smtClean="0">
                <a:solidFill>
                  <a:schemeClr val="bg1"/>
                </a:solidFill>
              </a:rPr>
              <a:t>Has a vital, life changing _______ for a lost world.</a:t>
            </a:r>
          </a:p>
        </p:txBody>
      </p:sp>
      <p:sp>
        <p:nvSpPr>
          <p:cNvPr id="57348"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“Holding forth the word of life, so that in the day of Christ I may have cause to glory because I did not run in vain nor toil in vain.” </a:t>
            </a:r>
            <a:r>
              <a:rPr lang="en-US" sz="1800" smtClean="0">
                <a:solidFill>
                  <a:srgbClr val="FFFF99"/>
                </a:solidFill>
              </a:rPr>
              <a:t>(Philippians 2:16)</a:t>
            </a:r>
          </a:p>
          <a:p>
            <a:endParaRPr lang="en-US" sz="1800" smtClean="0">
              <a:solidFill>
                <a:srgbClr val="FFFF99"/>
              </a:solidFill>
            </a:endParaRPr>
          </a:p>
          <a:p>
            <a:pPr>
              <a:buFontTx/>
              <a:buNone/>
            </a:pPr>
            <a:endParaRPr lang="en-US" sz="1800" smtClean="0">
              <a:solidFill>
                <a:srgbClr val="FFFF99"/>
              </a:solidFill>
            </a:endParaRPr>
          </a:p>
          <a:p>
            <a:pPr>
              <a:buFontTx/>
              <a:buNone/>
            </a:pPr>
            <a:r>
              <a:rPr lang="en-US" sz="1600" smtClean="0">
                <a:solidFill>
                  <a:schemeClr val="bg1"/>
                </a:solidFill>
              </a:rPr>
              <a:t>In Romans 1:14-16, the Apostle Paul expressed three attitudes concerning the Gospel: </a:t>
            </a:r>
          </a:p>
          <a:p>
            <a:r>
              <a:rPr lang="en-US" sz="1600" smtClean="0">
                <a:solidFill>
                  <a:schemeClr val="bg1"/>
                </a:solidFill>
              </a:rPr>
              <a:t>I am </a:t>
            </a:r>
            <a:r>
              <a:rPr lang="en-US" sz="1600" b="1" smtClean="0">
                <a:solidFill>
                  <a:schemeClr val="bg1"/>
                </a:solidFill>
              </a:rPr>
              <a:t>OBLIGATED </a:t>
            </a:r>
            <a:r>
              <a:rPr lang="en-US" sz="1600" smtClean="0">
                <a:solidFill>
                  <a:schemeClr val="bg1"/>
                </a:solidFill>
              </a:rPr>
              <a:t>(v. 14) – Sharing the message is a debt I owe to the world. </a:t>
            </a:r>
          </a:p>
          <a:p>
            <a:r>
              <a:rPr lang="en-US" sz="1600" smtClean="0">
                <a:solidFill>
                  <a:schemeClr val="bg1"/>
                </a:solidFill>
              </a:rPr>
              <a:t>I am </a:t>
            </a:r>
            <a:r>
              <a:rPr lang="en-US" sz="1600" b="1" smtClean="0">
                <a:solidFill>
                  <a:schemeClr val="bg1"/>
                </a:solidFill>
              </a:rPr>
              <a:t>EAGER </a:t>
            </a:r>
            <a:r>
              <a:rPr lang="en-US" sz="1600" smtClean="0">
                <a:solidFill>
                  <a:schemeClr val="bg1"/>
                </a:solidFill>
              </a:rPr>
              <a:t>(v. 15) – I am on fire to share this message with the world. </a:t>
            </a:r>
            <a:r>
              <a:rPr lang="en-US" sz="1800" smtClean="0">
                <a:solidFill>
                  <a:srgbClr val="FFFF99"/>
                </a:solidFill>
              </a:rPr>
              <a:t> </a:t>
            </a:r>
          </a:p>
        </p:txBody>
      </p:sp>
      <p:sp>
        <p:nvSpPr>
          <p:cNvPr id="6" name="TextBox 5"/>
          <p:cNvSpPr txBox="1">
            <a:spLocks noChangeArrowheads="1"/>
          </p:cNvSpPr>
          <p:nvPr/>
        </p:nvSpPr>
        <p:spPr bwMode="auto">
          <a:xfrm>
            <a:off x="2590800" y="4343400"/>
            <a:ext cx="1600200" cy="461963"/>
          </a:xfrm>
          <a:prstGeom prst="rect">
            <a:avLst/>
          </a:prstGeom>
          <a:noFill/>
          <a:ln w="9525">
            <a:noFill/>
            <a:miter lim="800000"/>
            <a:headEnd/>
            <a:tailEnd/>
          </a:ln>
        </p:spPr>
        <p:txBody>
          <a:bodyPr>
            <a:spAutoFit/>
          </a:bodyPr>
          <a:lstStyle/>
          <a:p>
            <a:r>
              <a:rPr lang="en-US">
                <a:solidFill>
                  <a:srgbClr val="FFFFCC"/>
                </a:solidFill>
              </a:rPr>
              <a:t>Message</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8">
                                            <p:txEl>
                                              <p:pRg st="0" end="0"/>
                                            </p:txEl>
                                          </p:spTgt>
                                        </p:tgtEl>
                                        <p:attrNameLst>
                                          <p:attrName>style.visibility</p:attrName>
                                        </p:attrNameLst>
                                      </p:cBhvr>
                                      <p:to>
                                        <p:strVal val="visible"/>
                                      </p:to>
                                    </p:set>
                                    <p:anim calcmode="lin" valueType="num">
                                      <p:cBhvr additive="base">
                                        <p:cTn id="13" dur="500" fill="hold"/>
                                        <p:tgtEl>
                                          <p:spTgt spid="5734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8">
                                            <p:txEl>
                                              <p:pRg st="3" end="3"/>
                                            </p:txEl>
                                          </p:spTgt>
                                        </p:tgtEl>
                                        <p:attrNameLst>
                                          <p:attrName>style.visibility</p:attrName>
                                        </p:attrNameLst>
                                      </p:cBhvr>
                                      <p:to>
                                        <p:strVal val="visible"/>
                                      </p:to>
                                    </p:set>
                                    <p:anim calcmode="lin" valueType="num">
                                      <p:cBhvr additive="base">
                                        <p:cTn id="19" dur="500" fill="hold"/>
                                        <p:tgtEl>
                                          <p:spTgt spid="5734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8">
                                            <p:txEl>
                                              <p:pRg st="4" end="4"/>
                                            </p:txEl>
                                          </p:spTgt>
                                        </p:tgtEl>
                                        <p:attrNameLst>
                                          <p:attrName>style.visibility</p:attrName>
                                        </p:attrNameLst>
                                      </p:cBhvr>
                                      <p:to>
                                        <p:strVal val="visible"/>
                                      </p:to>
                                    </p:set>
                                    <p:anim calcmode="lin" valueType="num">
                                      <p:cBhvr additive="base">
                                        <p:cTn id="25" dur="500" fill="hold"/>
                                        <p:tgtEl>
                                          <p:spTgt spid="5734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8">
                                            <p:txEl>
                                              <p:pRg st="5" end="5"/>
                                            </p:txEl>
                                          </p:spTgt>
                                        </p:tgtEl>
                                        <p:attrNameLst>
                                          <p:attrName>style.visibility</p:attrName>
                                        </p:attrNameLst>
                                      </p:cBhvr>
                                      <p:to>
                                        <p:strVal val="visible"/>
                                      </p:to>
                                    </p:set>
                                    <p:anim calcmode="lin" valueType="num">
                                      <p:cBhvr additive="base">
                                        <p:cTn id="31" dur="500" fill="hold"/>
                                        <p:tgtEl>
                                          <p:spTgt spid="5734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P spid="6"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a:xfrm>
            <a:off x="685800" y="5334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17411"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smtClean="0">
                <a:solidFill>
                  <a:schemeClr val="bg1"/>
                </a:solidFill>
              </a:rPr>
              <a:t>Has a great purpose in life.</a:t>
            </a:r>
          </a:p>
          <a:p>
            <a:pPr>
              <a:buFontTx/>
              <a:buAutoNum type="arabicPeriod"/>
            </a:pPr>
            <a:r>
              <a:rPr lang="en-US" sz="1200" smtClean="0">
                <a:solidFill>
                  <a:schemeClr val="bg1"/>
                </a:solidFill>
              </a:rPr>
              <a:t>Has by God’s grace, removed any hindrance from his life.</a:t>
            </a:r>
          </a:p>
          <a:p>
            <a:pPr>
              <a:buFontTx/>
              <a:buAutoNum type="arabicPeriod"/>
            </a:pPr>
            <a:r>
              <a:rPr lang="en-US" sz="1200" smtClean="0">
                <a:solidFill>
                  <a:schemeClr val="bg1"/>
                </a:solidFill>
              </a:rPr>
              <a:t>Has placed himself absolutely at God’s disposal.</a:t>
            </a:r>
          </a:p>
          <a:p>
            <a:pPr>
              <a:buFontTx/>
              <a:buAutoNum type="arabicPeriod"/>
            </a:pPr>
            <a:r>
              <a:rPr lang="en-US" sz="1200" smtClean="0">
                <a:solidFill>
                  <a:schemeClr val="bg1"/>
                </a:solidFill>
              </a:rPr>
              <a:t>Has learned how to prevail in prayer.</a:t>
            </a:r>
          </a:p>
          <a:p>
            <a:pPr>
              <a:buFontTx/>
              <a:buAutoNum type="arabicPeriod"/>
            </a:pPr>
            <a:r>
              <a:rPr lang="en-US" sz="1200" smtClean="0">
                <a:solidFill>
                  <a:schemeClr val="bg1"/>
                </a:solidFill>
              </a:rPr>
              <a:t>Is a student of God’s Word.</a:t>
            </a:r>
          </a:p>
          <a:p>
            <a:pPr>
              <a:buFontTx/>
              <a:buAutoNum type="arabicPeriod"/>
            </a:pPr>
            <a:r>
              <a:rPr lang="en-US" sz="1200" smtClean="0">
                <a:solidFill>
                  <a:schemeClr val="bg1"/>
                </a:solidFill>
              </a:rPr>
              <a:t>Has a vital, life changing message for a lost world.</a:t>
            </a:r>
          </a:p>
          <a:p>
            <a:pPr>
              <a:buFontTx/>
              <a:buAutoNum type="arabicPeriod"/>
            </a:pPr>
            <a:r>
              <a:rPr lang="en-US" smtClean="0">
                <a:solidFill>
                  <a:schemeClr val="bg1"/>
                </a:solidFill>
              </a:rPr>
              <a:t>Has a ____ that expects results.</a:t>
            </a:r>
          </a:p>
        </p:txBody>
      </p:sp>
      <p:sp>
        <p:nvSpPr>
          <p:cNvPr id="58372"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“And not being weak in faith, he did not consider his own body, already dead…and the deadness of Sarah’s womb… He did not waver at the promise of God through unbelief, but was strengthened in faith, giving glory to God, and being fully convinced that what He had promised He was able to perform.” </a:t>
            </a:r>
            <a:r>
              <a:rPr lang="en-US" sz="1800" smtClean="0">
                <a:solidFill>
                  <a:srgbClr val="FFFF99"/>
                </a:solidFill>
              </a:rPr>
              <a:t>(Romans 4:19-21) </a:t>
            </a:r>
          </a:p>
        </p:txBody>
      </p:sp>
      <p:sp>
        <p:nvSpPr>
          <p:cNvPr id="6" name="TextBox 5"/>
          <p:cNvSpPr txBox="1">
            <a:spLocks noChangeArrowheads="1"/>
          </p:cNvSpPr>
          <p:nvPr/>
        </p:nvSpPr>
        <p:spPr bwMode="auto">
          <a:xfrm>
            <a:off x="2057400" y="4191000"/>
            <a:ext cx="914400" cy="461963"/>
          </a:xfrm>
          <a:prstGeom prst="rect">
            <a:avLst/>
          </a:prstGeom>
          <a:noFill/>
          <a:ln w="9525">
            <a:noFill/>
            <a:miter lim="800000"/>
            <a:headEnd/>
            <a:tailEnd/>
          </a:ln>
        </p:spPr>
        <p:txBody>
          <a:bodyPr>
            <a:spAutoFit/>
          </a:bodyPr>
          <a:lstStyle/>
          <a:p>
            <a:r>
              <a:rPr lang="en-US">
                <a:solidFill>
                  <a:srgbClr val="FFFFCC"/>
                </a:solidFill>
              </a:rPr>
              <a:t>Faith</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2">
                                            <p:txEl>
                                              <p:pRg st="0" end="0"/>
                                            </p:txEl>
                                          </p:spTgt>
                                        </p:tgtEl>
                                        <p:attrNameLst>
                                          <p:attrName>style.visibility</p:attrName>
                                        </p:attrNameLst>
                                      </p:cBhvr>
                                      <p:to>
                                        <p:strVal val="visible"/>
                                      </p:to>
                                    </p:set>
                                    <p:anim calcmode="lin" valueType="num">
                                      <p:cBhvr additive="base">
                                        <p:cTn id="13" dur="5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allAtOnce"/>
      <p:bldP spid="6"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a:xfrm>
            <a:off x="685800" y="3810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18435" name="Content Placeholder 8"/>
          <p:cNvSpPr>
            <a:spLocks noGrp="1"/>
          </p:cNvSpPr>
          <p:nvPr>
            <p:ph idx="1"/>
          </p:nvPr>
        </p:nvSpPr>
        <p:spPr>
          <a:xfrm>
            <a:off x="685800" y="1981200"/>
            <a:ext cx="7772400" cy="3657600"/>
          </a:xfrm>
        </p:spPr>
        <p:txBody>
          <a:bodyPr/>
          <a:lstStyle/>
          <a:p>
            <a:pPr>
              <a:buFontTx/>
              <a:buNone/>
            </a:pPr>
            <a:r>
              <a:rPr lang="en-US" sz="2400" smtClean="0">
                <a:solidFill>
                  <a:schemeClr val="bg1"/>
                </a:solidFill>
              </a:rPr>
              <a:t>Hebrews 11:13 describes men and women of faith and what they each had in common:</a:t>
            </a:r>
            <a:endParaRPr lang="en-US" sz="1400" smtClean="0">
              <a:solidFill>
                <a:schemeClr val="bg1"/>
              </a:solidFill>
            </a:endParaRPr>
          </a:p>
          <a:p>
            <a:r>
              <a:rPr lang="en-US" sz="2000" b="1" smtClean="0">
                <a:solidFill>
                  <a:schemeClr val="bg1"/>
                </a:solidFill>
              </a:rPr>
              <a:t>Vision </a:t>
            </a:r>
            <a:r>
              <a:rPr lang="en-US" sz="2000" smtClean="0">
                <a:solidFill>
                  <a:schemeClr val="bg1"/>
                </a:solidFill>
              </a:rPr>
              <a:t>– Each of them “saw” the promises from far off. </a:t>
            </a:r>
          </a:p>
          <a:p>
            <a:r>
              <a:rPr lang="en-US" sz="2000" b="1" smtClean="0">
                <a:solidFill>
                  <a:schemeClr val="bg1"/>
                </a:solidFill>
              </a:rPr>
              <a:t>Confidence </a:t>
            </a:r>
            <a:r>
              <a:rPr lang="en-US" sz="2000" smtClean="0">
                <a:solidFill>
                  <a:schemeClr val="bg1"/>
                </a:solidFill>
              </a:rPr>
              <a:t>– Each of them were assured of the promises of God. </a:t>
            </a:r>
          </a:p>
          <a:p>
            <a:r>
              <a:rPr lang="en-US" sz="2000" b="1" smtClean="0">
                <a:solidFill>
                  <a:schemeClr val="bg1"/>
                </a:solidFill>
              </a:rPr>
              <a:t>Hunger </a:t>
            </a:r>
            <a:r>
              <a:rPr lang="en-US" sz="2000" smtClean="0">
                <a:solidFill>
                  <a:schemeClr val="bg1"/>
                </a:solidFill>
              </a:rPr>
              <a:t>– Each of them embraced and owned the promises as their own. </a:t>
            </a:r>
          </a:p>
          <a:p>
            <a:r>
              <a:rPr lang="en-US" sz="2000" b="1" smtClean="0">
                <a:solidFill>
                  <a:schemeClr val="bg1"/>
                </a:solidFill>
              </a:rPr>
              <a:t>Resolve </a:t>
            </a:r>
            <a:r>
              <a:rPr lang="en-US" sz="2000" smtClean="0">
                <a:solidFill>
                  <a:schemeClr val="bg1"/>
                </a:solidFill>
              </a:rPr>
              <a:t>– They confessed that they were pilgrims on the earth. </a:t>
            </a:r>
          </a:p>
          <a:p>
            <a:r>
              <a:rPr lang="en-US" sz="2000" b="1" smtClean="0">
                <a:solidFill>
                  <a:schemeClr val="bg1"/>
                </a:solidFill>
              </a:rPr>
              <a:t>Dreams </a:t>
            </a:r>
            <a:r>
              <a:rPr lang="en-US" sz="2000" smtClean="0">
                <a:solidFill>
                  <a:schemeClr val="bg1"/>
                </a:solidFill>
              </a:rPr>
              <a:t>– Their God-given dreams, not their memories, consumed them. </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9459"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smtClean="0">
                <a:solidFill>
                  <a:schemeClr val="bg1"/>
                </a:solidFill>
              </a:rPr>
              <a:t>Has a great purpose in life.</a:t>
            </a:r>
          </a:p>
          <a:p>
            <a:pPr>
              <a:buFontTx/>
              <a:buAutoNum type="arabicPeriod"/>
            </a:pPr>
            <a:r>
              <a:rPr lang="en-US" sz="1200" smtClean="0">
                <a:solidFill>
                  <a:schemeClr val="bg1"/>
                </a:solidFill>
              </a:rPr>
              <a:t>Has by God’s grace, removed any hindrance from his life.</a:t>
            </a:r>
          </a:p>
          <a:p>
            <a:pPr>
              <a:buFontTx/>
              <a:buAutoNum type="arabicPeriod"/>
            </a:pPr>
            <a:r>
              <a:rPr lang="en-US" sz="1200" smtClean="0">
                <a:solidFill>
                  <a:schemeClr val="bg1"/>
                </a:solidFill>
              </a:rPr>
              <a:t>Has placed himself absolutely at God’s disposal.</a:t>
            </a:r>
          </a:p>
          <a:p>
            <a:pPr>
              <a:buFontTx/>
              <a:buAutoNum type="arabicPeriod"/>
            </a:pPr>
            <a:r>
              <a:rPr lang="en-US" sz="1200" smtClean="0">
                <a:solidFill>
                  <a:schemeClr val="bg1"/>
                </a:solidFill>
              </a:rPr>
              <a:t>Has learned how to prevail in prayer.</a:t>
            </a:r>
          </a:p>
          <a:p>
            <a:pPr>
              <a:buFontTx/>
              <a:buAutoNum type="arabicPeriod"/>
            </a:pPr>
            <a:r>
              <a:rPr lang="en-US" sz="1200" smtClean="0">
                <a:solidFill>
                  <a:schemeClr val="bg1"/>
                </a:solidFill>
              </a:rPr>
              <a:t>Is a student of God’s Word.</a:t>
            </a:r>
          </a:p>
          <a:p>
            <a:pPr>
              <a:buFontTx/>
              <a:buAutoNum type="arabicPeriod"/>
            </a:pPr>
            <a:r>
              <a:rPr lang="en-US" sz="1200" smtClean="0">
                <a:solidFill>
                  <a:schemeClr val="bg1"/>
                </a:solidFill>
              </a:rPr>
              <a:t>Has a vital, life changing message for a lost world.</a:t>
            </a:r>
          </a:p>
          <a:p>
            <a:pPr>
              <a:buFontTx/>
              <a:buAutoNum type="arabicPeriod"/>
            </a:pPr>
            <a:r>
              <a:rPr lang="en-US" sz="1200" smtClean="0">
                <a:solidFill>
                  <a:schemeClr val="bg1"/>
                </a:solidFill>
              </a:rPr>
              <a:t>Has a faith that expects results.</a:t>
            </a:r>
          </a:p>
          <a:p>
            <a:pPr>
              <a:buFontTx/>
              <a:buAutoNum type="arabicPeriod"/>
            </a:pPr>
            <a:r>
              <a:rPr lang="en-US" sz="2400" smtClean="0">
                <a:solidFill>
                  <a:schemeClr val="bg1"/>
                </a:solidFill>
              </a:rPr>
              <a:t>Chooses to ______ in attitude and action.</a:t>
            </a:r>
          </a:p>
        </p:txBody>
      </p:sp>
      <p:sp>
        <p:nvSpPr>
          <p:cNvPr id="60420" name="Content Placeholder 4"/>
          <p:cNvSpPr>
            <a:spLocks noGrp="1"/>
          </p:cNvSpPr>
          <p:nvPr>
            <p:ph sz="half" idx="2"/>
          </p:nvPr>
        </p:nvSpPr>
        <p:spPr>
          <a:xfrm>
            <a:off x="4648200" y="1981200"/>
            <a:ext cx="3886200" cy="4114800"/>
          </a:xfrm>
        </p:spPr>
        <p:txBody>
          <a:bodyPr/>
          <a:lstStyle/>
          <a:p>
            <a:pPr>
              <a:buFontTx/>
              <a:buNone/>
            </a:pPr>
            <a:r>
              <a:rPr lang="en-US" sz="1400" smtClean="0">
                <a:solidFill>
                  <a:schemeClr val="bg1"/>
                </a:solidFill>
              </a:rPr>
              <a:t>In Philippians 2:5-11, Paul writes about how we should embrace the same “mind”  that drove Jesus to lead by serving in attitude and action: </a:t>
            </a:r>
          </a:p>
          <a:p>
            <a:r>
              <a:rPr lang="en-US" sz="1400" i="1" smtClean="0">
                <a:solidFill>
                  <a:srgbClr val="FFFF99"/>
                </a:solidFill>
              </a:rPr>
              <a:t>“Who, being in the form of God, did not consider it robbery to be equal with God, but made Himself of no reputation, taking on the likeness of men. And being found in appearance as a man, He humbled Himself and became obedient to the point of death, even the death of the cross.” </a:t>
            </a:r>
            <a:r>
              <a:rPr lang="en-US" sz="1400" smtClean="0">
                <a:solidFill>
                  <a:srgbClr val="FFFF99"/>
                </a:solidFill>
              </a:rPr>
              <a:t>(Phil. 2:5-8) </a:t>
            </a:r>
          </a:p>
          <a:p>
            <a:r>
              <a:rPr lang="en-US" sz="1400" smtClean="0">
                <a:solidFill>
                  <a:schemeClr val="bg1"/>
                </a:solidFill>
              </a:rPr>
              <a:t>Although He was God, He did not cling to His position, but rather to His purpose. He was not position conscious, but purpose conscious. He knew the best way to accomplish His purpose was to serve people. Leaders naturally arise when someone determines to serve. </a:t>
            </a:r>
          </a:p>
        </p:txBody>
      </p:sp>
      <p:sp>
        <p:nvSpPr>
          <p:cNvPr id="6" name="TextBox 5"/>
          <p:cNvSpPr txBox="1">
            <a:spLocks noChangeArrowheads="1"/>
          </p:cNvSpPr>
          <p:nvPr/>
        </p:nvSpPr>
        <p:spPr bwMode="auto">
          <a:xfrm>
            <a:off x="2667000" y="4343400"/>
            <a:ext cx="1066800" cy="461963"/>
          </a:xfrm>
          <a:prstGeom prst="rect">
            <a:avLst/>
          </a:prstGeom>
          <a:noFill/>
          <a:ln w="9525">
            <a:noFill/>
            <a:miter lim="800000"/>
            <a:headEnd/>
            <a:tailEnd/>
          </a:ln>
        </p:spPr>
        <p:txBody>
          <a:bodyPr>
            <a:spAutoFit/>
          </a:bodyPr>
          <a:lstStyle/>
          <a:p>
            <a:r>
              <a:rPr lang="en-US">
                <a:solidFill>
                  <a:srgbClr val="FFFFCC"/>
                </a:solidFill>
              </a:rPr>
              <a:t>Serve</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20">
                                            <p:txEl>
                                              <p:pRg st="0" end="0"/>
                                            </p:txEl>
                                          </p:spTgt>
                                        </p:tgtEl>
                                        <p:attrNameLst>
                                          <p:attrName>style.visibility</p:attrName>
                                        </p:attrNameLst>
                                      </p:cBhvr>
                                      <p:to>
                                        <p:strVal val="visible"/>
                                      </p:to>
                                    </p:set>
                                    <p:anim calcmode="lin" valueType="num">
                                      <p:cBhvr additive="base">
                                        <p:cTn id="13" dur="500" fill="hold"/>
                                        <p:tgtEl>
                                          <p:spTgt spid="6042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20">
                                            <p:txEl>
                                              <p:pRg st="1" end="1"/>
                                            </p:txEl>
                                          </p:spTgt>
                                        </p:tgtEl>
                                        <p:attrNameLst>
                                          <p:attrName>style.visibility</p:attrName>
                                        </p:attrNameLst>
                                      </p:cBhvr>
                                      <p:to>
                                        <p:strVal val="visible"/>
                                      </p:to>
                                    </p:set>
                                    <p:anim calcmode="lin" valueType="num">
                                      <p:cBhvr additive="base">
                                        <p:cTn id="19" dur="500" fill="hold"/>
                                        <p:tgtEl>
                                          <p:spTgt spid="6042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20">
                                            <p:txEl>
                                              <p:pRg st="2" end="2"/>
                                            </p:txEl>
                                          </p:spTgt>
                                        </p:tgtEl>
                                        <p:attrNameLst>
                                          <p:attrName>style.visibility</p:attrName>
                                        </p:attrNameLst>
                                      </p:cBhvr>
                                      <p:to>
                                        <p:strVal val="visible"/>
                                      </p:to>
                                    </p:set>
                                    <p:anim calcmode="lin" valueType="num">
                                      <p:cBhvr additive="base">
                                        <p:cTn id="25" dur="500" fill="hold"/>
                                        <p:tgtEl>
                                          <p:spTgt spid="6042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2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build="p"/>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20483" name="Content Placeholder 8"/>
          <p:cNvSpPr>
            <a:spLocks noGrp="1"/>
          </p:cNvSpPr>
          <p:nvPr>
            <p:ph idx="1"/>
          </p:nvPr>
        </p:nvSpPr>
        <p:spPr>
          <a:xfrm>
            <a:off x="685800" y="1981200"/>
            <a:ext cx="7772400" cy="3657600"/>
          </a:xfrm>
        </p:spPr>
        <p:txBody>
          <a:bodyPr/>
          <a:lstStyle/>
          <a:p>
            <a:pPr>
              <a:buFontTx/>
              <a:buNone/>
            </a:pPr>
            <a:r>
              <a:rPr lang="en-US" sz="2400" smtClean="0">
                <a:solidFill>
                  <a:schemeClr val="bg1"/>
                </a:solidFill>
              </a:rPr>
              <a:t>It always starts with a need:</a:t>
            </a:r>
          </a:p>
          <a:p>
            <a:pPr>
              <a:buFontTx/>
              <a:buNone/>
            </a:pPr>
            <a:endParaRPr lang="en-US" sz="1400" smtClean="0">
              <a:solidFill>
                <a:schemeClr val="bg1"/>
              </a:solidFill>
            </a:endParaRPr>
          </a:p>
          <a:p>
            <a:r>
              <a:rPr lang="en-US" sz="2000" smtClean="0">
                <a:solidFill>
                  <a:schemeClr val="bg1"/>
                </a:solidFill>
              </a:rPr>
              <a:t>That need sparks passion within a person. </a:t>
            </a:r>
          </a:p>
          <a:p>
            <a:r>
              <a:rPr lang="en-US" sz="2000" smtClean="0">
                <a:solidFill>
                  <a:schemeClr val="bg1"/>
                </a:solidFill>
              </a:rPr>
              <a:t>That person acts in response to the need. </a:t>
            </a:r>
          </a:p>
          <a:p>
            <a:r>
              <a:rPr lang="en-US" sz="2000" smtClean="0">
                <a:solidFill>
                  <a:schemeClr val="bg1"/>
                </a:solidFill>
              </a:rPr>
              <a:t>This action moves others to cooperate. </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7"/>
          <p:cNvSpPr>
            <a:spLocks noGrp="1"/>
          </p:cNvSpPr>
          <p:nvPr>
            <p:ph type="title"/>
          </p:nvPr>
        </p:nvSpPr>
        <p:spPr/>
        <p:txBody>
          <a:bodyPr/>
          <a:lstStyle/>
          <a:p>
            <a:r>
              <a:rPr lang="en-US" dirty="0" smtClean="0">
                <a:solidFill>
                  <a:srgbClr val="FFFFCC"/>
                </a:solidFill>
              </a:rPr>
              <a:t>The Heart of a Leader</a:t>
            </a:r>
            <a:br>
              <a:rPr lang="en-US" dirty="0" smtClean="0">
                <a:solidFill>
                  <a:srgbClr val="FFFFCC"/>
                </a:solidFill>
              </a:rPr>
            </a:br>
            <a:r>
              <a:rPr lang="en-US" sz="2000" dirty="0" smtClean="0">
                <a:solidFill>
                  <a:srgbClr val="FFFFCC"/>
                </a:solidFill>
              </a:rPr>
              <a:t>Developing the Qualities That Set Leaders Apart From Others</a:t>
            </a:r>
            <a:endParaRPr lang="en-US" dirty="0" smtClean="0">
              <a:solidFill>
                <a:srgbClr val="FFFFCC"/>
              </a:solidFill>
            </a:endParaRPr>
          </a:p>
        </p:txBody>
      </p:sp>
      <p:sp>
        <p:nvSpPr>
          <p:cNvPr id="3076" name="Content Placeholder 8"/>
          <p:cNvSpPr>
            <a:spLocks noGrp="1"/>
          </p:cNvSpPr>
          <p:nvPr>
            <p:ph idx="1"/>
          </p:nvPr>
        </p:nvSpPr>
        <p:spPr>
          <a:xfrm>
            <a:off x="685800" y="2362200"/>
            <a:ext cx="7772400" cy="3810000"/>
          </a:xfrm>
        </p:spPr>
        <p:txBody>
          <a:bodyPr/>
          <a:lstStyle/>
          <a:p>
            <a:pPr algn="ctr">
              <a:buFontTx/>
              <a:buNone/>
            </a:pPr>
            <a:r>
              <a:rPr lang="en-US" sz="3600" i="1" smtClean="0">
                <a:solidFill>
                  <a:srgbClr val="FFFF99"/>
                </a:solidFill>
              </a:rPr>
              <a:t>“So he shepherded them according to the integrity of his heart, and guided them by the skillfulness of his hands.” </a:t>
            </a:r>
          </a:p>
          <a:p>
            <a:pPr algn="ctr">
              <a:buFontTx/>
              <a:buNone/>
            </a:pPr>
            <a:r>
              <a:rPr lang="en-US" sz="1400" i="1" smtClean="0">
                <a:solidFill>
                  <a:srgbClr val="FFFF99"/>
                </a:solidFill>
              </a:rPr>
              <a:t>(Psalm 78:72)</a:t>
            </a:r>
            <a:endParaRPr lang="en-US" sz="1400"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77000" y="5257800"/>
            <a:ext cx="2343911" cy="1362739"/>
          </a:xfrm>
          <a:prstGeom prst="rect">
            <a:avLst/>
          </a:prstGeom>
        </p:spPr>
      </p:pic>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21507"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startAt="7"/>
            </a:pPr>
            <a:r>
              <a:rPr lang="en-US" sz="1200" smtClean="0">
                <a:solidFill>
                  <a:schemeClr val="bg1"/>
                </a:solidFill>
              </a:rPr>
              <a:t>Has a faith that expects results.</a:t>
            </a:r>
          </a:p>
          <a:p>
            <a:pPr>
              <a:buFontTx/>
              <a:buAutoNum type="arabicPeriod" startAt="7"/>
            </a:pPr>
            <a:r>
              <a:rPr lang="en-US" sz="1200" smtClean="0">
                <a:solidFill>
                  <a:schemeClr val="bg1"/>
                </a:solidFill>
              </a:rPr>
              <a:t>Chooses to serve in attitude and action.</a:t>
            </a:r>
          </a:p>
          <a:p>
            <a:pPr>
              <a:buFontTx/>
              <a:buAutoNum type="arabicPeriod" startAt="7"/>
            </a:pPr>
            <a:r>
              <a:rPr lang="en-US" smtClean="0">
                <a:solidFill>
                  <a:schemeClr val="bg1"/>
                </a:solidFill>
              </a:rPr>
              <a:t>Stirs up the _____ in themselves and others.</a:t>
            </a:r>
          </a:p>
        </p:txBody>
      </p:sp>
      <p:sp>
        <p:nvSpPr>
          <p:cNvPr id="62468"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“Until I come, give attention to reading, to exhortation, to doctrine. Do not neglect the gift that is in you, which was given to you by prophecy with the laying on of the hands of the eldership. Meditate on these things; give yourself entirely to them, that your progress may be evident to all. Take heed to yourself and to the doctrine. Continue in them, for in doing this you will save both yourself and those who hear you.” </a:t>
            </a:r>
            <a:r>
              <a:rPr lang="en-US" sz="1800" smtClean="0">
                <a:solidFill>
                  <a:srgbClr val="FFFF99"/>
                </a:solidFill>
              </a:rPr>
              <a:t>(1 Timothy 4:13-16) </a:t>
            </a:r>
          </a:p>
        </p:txBody>
      </p:sp>
      <p:sp>
        <p:nvSpPr>
          <p:cNvPr id="6" name="TextBox 5"/>
          <p:cNvSpPr txBox="1">
            <a:spLocks noChangeArrowheads="1"/>
          </p:cNvSpPr>
          <p:nvPr/>
        </p:nvSpPr>
        <p:spPr bwMode="auto">
          <a:xfrm>
            <a:off x="2971800" y="2895600"/>
            <a:ext cx="1066800" cy="461963"/>
          </a:xfrm>
          <a:prstGeom prst="rect">
            <a:avLst/>
          </a:prstGeom>
          <a:noFill/>
          <a:ln w="9525">
            <a:noFill/>
            <a:miter lim="800000"/>
            <a:headEnd/>
            <a:tailEnd/>
          </a:ln>
        </p:spPr>
        <p:txBody>
          <a:bodyPr>
            <a:spAutoFit/>
          </a:bodyPr>
          <a:lstStyle/>
          <a:p>
            <a:r>
              <a:rPr lang="en-US">
                <a:solidFill>
                  <a:srgbClr val="FFFFCC"/>
                </a:solidFill>
              </a:rPr>
              <a:t>Gifts</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8">
                                            <p:txEl>
                                              <p:pRg st="0" end="0"/>
                                            </p:txEl>
                                          </p:spTgt>
                                        </p:tgtEl>
                                        <p:attrNameLst>
                                          <p:attrName>style.visibility</p:attrName>
                                        </p:attrNameLst>
                                      </p:cBhvr>
                                      <p:to>
                                        <p:strVal val="visible"/>
                                      </p:to>
                                    </p:set>
                                    <p:anim calcmode="lin" valueType="num">
                                      <p:cBhvr additive="base">
                                        <p:cTn id="13" dur="500" fill="hold"/>
                                        <p:tgtEl>
                                          <p:spTgt spid="6246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allAtOnce"/>
      <p:bldP spid="6"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63491" name="Content Placeholder 8"/>
          <p:cNvSpPr>
            <a:spLocks noGrp="1"/>
          </p:cNvSpPr>
          <p:nvPr>
            <p:ph idx="1"/>
          </p:nvPr>
        </p:nvSpPr>
        <p:spPr>
          <a:xfrm>
            <a:off x="685800" y="1981200"/>
            <a:ext cx="7772400" cy="3657600"/>
          </a:xfrm>
        </p:spPr>
        <p:txBody>
          <a:bodyPr/>
          <a:lstStyle/>
          <a:p>
            <a:pPr>
              <a:buFontTx/>
              <a:buNone/>
            </a:pPr>
            <a:r>
              <a:rPr lang="en-US" sz="2400" smtClean="0">
                <a:solidFill>
                  <a:schemeClr val="bg1"/>
                </a:solidFill>
              </a:rPr>
              <a:t>Leaders naturally arise, when they find their gift and use it to serve. It usually follows this order: </a:t>
            </a:r>
          </a:p>
          <a:p>
            <a:pPr>
              <a:buFontTx/>
              <a:buNone/>
            </a:pPr>
            <a:endParaRPr lang="en-US" sz="1400" smtClean="0">
              <a:solidFill>
                <a:schemeClr val="bg1"/>
              </a:solidFill>
            </a:endParaRPr>
          </a:p>
          <a:p>
            <a:r>
              <a:rPr lang="en-US" sz="2000" smtClean="0">
                <a:solidFill>
                  <a:schemeClr val="bg1"/>
                </a:solidFill>
              </a:rPr>
              <a:t>First, a leader identifies a primary gift. </a:t>
            </a:r>
          </a:p>
          <a:p>
            <a:r>
              <a:rPr lang="en-US" sz="2000" smtClean="0">
                <a:solidFill>
                  <a:schemeClr val="bg1"/>
                </a:solidFill>
              </a:rPr>
              <a:t>Second, they develop that gift. </a:t>
            </a:r>
          </a:p>
          <a:p>
            <a:r>
              <a:rPr lang="en-US" sz="2000" smtClean="0">
                <a:solidFill>
                  <a:schemeClr val="bg1"/>
                </a:solidFill>
              </a:rPr>
              <a:t>Third, they match that gift with a place of service. </a:t>
            </a:r>
          </a:p>
          <a:p>
            <a:r>
              <a:rPr lang="en-US" sz="2000" smtClean="0">
                <a:solidFill>
                  <a:schemeClr val="bg1"/>
                </a:solidFill>
              </a:rPr>
              <a:t>Fourth, that gift provides a platform for influence. </a:t>
            </a:r>
          </a:p>
          <a:p>
            <a:r>
              <a:rPr lang="en-US" sz="2000" smtClean="0">
                <a:solidFill>
                  <a:schemeClr val="bg1"/>
                </a:solidFill>
              </a:rPr>
              <a:t>Finally, the leader eventually flourishes because of their gift. </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 calcmode="lin" valueType="num">
                                      <p:cBhvr additive="base">
                                        <p:cTn id="13"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anim calcmode="lin" valueType="num">
                                      <p:cBhvr additive="base">
                                        <p:cTn id="19"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3491">
                                            <p:txEl>
                                              <p:pRg st="4" end="4"/>
                                            </p:txEl>
                                          </p:spTgt>
                                        </p:tgtEl>
                                        <p:attrNameLst>
                                          <p:attrName>style.visibility</p:attrName>
                                        </p:attrNameLst>
                                      </p:cBhvr>
                                      <p:to>
                                        <p:strVal val="visible"/>
                                      </p:to>
                                    </p:set>
                                    <p:anim calcmode="lin" valueType="num">
                                      <p:cBhvr additive="base">
                                        <p:cTn id="25"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 calcmode="lin" valueType="num">
                                      <p:cBhvr additive="base">
                                        <p:cTn id="31"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 calcmode="lin" valueType="num">
                                      <p:cBhvr additive="base">
                                        <p:cTn id="37" dur="500" fill="hold"/>
                                        <p:tgtEl>
                                          <p:spTgt spid="6349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a:xfrm>
            <a:off x="685800" y="3810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23555"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startAt="7"/>
            </a:pPr>
            <a:r>
              <a:rPr lang="en-US" sz="1200" smtClean="0">
                <a:solidFill>
                  <a:schemeClr val="bg1"/>
                </a:solidFill>
              </a:rPr>
              <a:t>Has a faith that expects results.</a:t>
            </a:r>
          </a:p>
          <a:p>
            <a:pPr>
              <a:buFontTx/>
              <a:buAutoNum type="arabicPeriod" startAt="7"/>
            </a:pPr>
            <a:r>
              <a:rPr lang="en-US" sz="1200" smtClean="0">
                <a:solidFill>
                  <a:schemeClr val="bg1"/>
                </a:solidFill>
              </a:rPr>
              <a:t>Chooses to serve in attitude and action.</a:t>
            </a:r>
          </a:p>
          <a:p>
            <a:pPr>
              <a:buFontTx/>
              <a:buAutoNum type="arabicPeriod" startAt="7"/>
            </a:pPr>
            <a:r>
              <a:rPr lang="en-US" sz="1200" smtClean="0">
                <a:solidFill>
                  <a:schemeClr val="bg1"/>
                </a:solidFill>
              </a:rPr>
              <a:t>Stirs up the gifts in themselves and others.</a:t>
            </a:r>
          </a:p>
          <a:p>
            <a:pPr>
              <a:buFontTx/>
              <a:buAutoNum type="arabicPeriod" startAt="7"/>
            </a:pPr>
            <a:r>
              <a:rPr lang="en-US" smtClean="0">
                <a:solidFill>
                  <a:schemeClr val="bg1"/>
                </a:solidFill>
              </a:rPr>
              <a:t>Is _______ enough to empower others.</a:t>
            </a:r>
          </a:p>
        </p:txBody>
      </p:sp>
      <p:sp>
        <p:nvSpPr>
          <p:cNvPr id="64516"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“Jesus, knowing that the Father had given all things into His hands, and that He had come from God, and was going back to God, rose from supper, laid aside His garments; and taking a towel, He girded Himself about. Then, He poured water into a basin and began to wash the disciples’ feet…” </a:t>
            </a:r>
            <a:r>
              <a:rPr lang="en-US" sz="1800" smtClean="0">
                <a:solidFill>
                  <a:srgbClr val="FFFF99"/>
                </a:solidFill>
              </a:rPr>
              <a:t>(John 13:3-5)</a:t>
            </a:r>
          </a:p>
        </p:txBody>
      </p:sp>
      <p:sp>
        <p:nvSpPr>
          <p:cNvPr id="6" name="TextBox 5"/>
          <p:cNvSpPr txBox="1">
            <a:spLocks noChangeArrowheads="1"/>
          </p:cNvSpPr>
          <p:nvPr/>
        </p:nvSpPr>
        <p:spPr bwMode="auto">
          <a:xfrm>
            <a:off x="1600200" y="3124200"/>
            <a:ext cx="1219200" cy="461963"/>
          </a:xfrm>
          <a:prstGeom prst="rect">
            <a:avLst/>
          </a:prstGeom>
          <a:noFill/>
          <a:ln w="9525">
            <a:noFill/>
            <a:miter lim="800000"/>
            <a:headEnd/>
            <a:tailEnd/>
          </a:ln>
        </p:spPr>
        <p:txBody>
          <a:bodyPr>
            <a:spAutoFit/>
          </a:bodyPr>
          <a:lstStyle/>
          <a:p>
            <a:r>
              <a:rPr lang="en-US">
                <a:solidFill>
                  <a:srgbClr val="FFFFCC"/>
                </a:solidFill>
              </a:rPr>
              <a:t>Secure</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6">
                                            <p:txEl>
                                              <p:pRg st="0" end="0"/>
                                            </p:txEl>
                                          </p:spTgt>
                                        </p:tgtEl>
                                        <p:attrNameLst>
                                          <p:attrName>style.visibility</p:attrName>
                                        </p:attrNameLst>
                                      </p:cBhvr>
                                      <p:to>
                                        <p:strVal val="visible"/>
                                      </p:to>
                                    </p:set>
                                    <p:anim calcmode="lin" valueType="num">
                                      <p:cBhvr additive="base">
                                        <p:cTn id="13" dur="500" fill="hold"/>
                                        <p:tgtEl>
                                          <p:spTgt spid="645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build="allAtOnce"/>
      <p:bldP spid="6"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65539" name="Content Placeholder 8"/>
          <p:cNvSpPr>
            <a:spLocks noGrp="1"/>
          </p:cNvSpPr>
          <p:nvPr>
            <p:ph idx="1"/>
          </p:nvPr>
        </p:nvSpPr>
        <p:spPr>
          <a:xfrm>
            <a:off x="685800" y="1981200"/>
            <a:ext cx="7772400" cy="3657600"/>
          </a:xfrm>
        </p:spPr>
        <p:txBody>
          <a:bodyPr/>
          <a:lstStyle/>
          <a:p>
            <a:r>
              <a:rPr lang="en-US" sz="2400" smtClean="0">
                <a:solidFill>
                  <a:schemeClr val="bg1"/>
                </a:solidFill>
              </a:rPr>
              <a:t>In John 13 Jesus modeled a servant’s heart when He washed the disciples’ feet. Note what enabled Him to do this. It was a strong sense of security in His identity. </a:t>
            </a:r>
          </a:p>
          <a:p>
            <a:r>
              <a:rPr lang="en-US" sz="2400" smtClean="0">
                <a:solidFill>
                  <a:schemeClr val="bg1"/>
                </a:solidFill>
              </a:rPr>
              <a:t>Leaders who are not secure in their identity in Christ will eventually sabotage their leadership. Insecure leaders become their own worst enemy. They cannot share victories or sorrows. The Law of Empowerment reminds us: Only secure leaders give their power to others. </a:t>
            </a:r>
            <a:endParaRPr lang="en-US" sz="2000" smtClean="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457200" y="152400"/>
            <a:ext cx="82296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25603" name="Text Placeholder 3"/>
          <p:cNvSpPr>
            <a:spLocks noGrp="1"/>
          </p:cNvSpPr>
          <p:nvPr>
            <p:ph type="body" idx="1"/>
          </p:nvPr>
        </p:nvSpPr>
        <p:spPr/>
        <p:txBody>
          <a:bodyPr/>
          <a:lstStyle/>
          <a:p>
            <a:r>
              <a:rPr lang="en-US" smtClean="0">
                <a:solidFill>
                  <a:schemeClr val="bg1"/>
                </a:solidFill>
              </a:rPr>
              <a:t>Secure Leaders</a:t>
            </a:r>
          </a:p>
        </p:txBody>
      </p:sp>
      <p:sp>
        <p:nvSpPr>
          <p:cNvPr id="66564" name="Content Placeholder 8"/>
          <p:cNvSpPr>
            <a:spLocks noGrp="1"/>
          </p:cNvSpPr>
          <p:nvPr>
            <p:ph sz="half" idx="2"/>
          </p:nvPr>
        </p:nvSpPr>
        <p:spPr/>
        <p:txBody>
          <a:bodyPr/>
          <a:lstStyle/>
          <a:p>
            <a:r>
              <a:rPr lang="en-US" smtClean="0">
                <a:solidFill>
                  <a:schemeClr val="bg1"/>
                </a:solidFill>
              </a:rPr>
              <a:t>The secure focus on towels. </a:t>
            </a:r>
          </a:p>
          <a:p>
            <a:r>
              <a:rPr lang="en-US" smtClean="0">
                <a:solidFill>
                  <a:schemeClr val="bg1"/>
                </a:solidFill>
              </a:rPr>
              <a:t>The secure draw strength from identity. </a:t>
            </a:r>
          </a:p>
          <a:p>
            <a:r>
              <a:rPr lang="en-US" smtClean="0">
                <a:solidFill>
                  <a:schemeClr val="bg1"/>
                </a:solidFill>
              </a:rPr>
              <a:t>The secure pursue service to others. </a:t>
            </a:r>
          </a:p>
          <a:p>
            <a:r>
              <a:rPr lang="en-US" smtClean="0">
                <a:solidFill>
                  <a:schemeClr val="bg1"/>
                </a:solidFill>
              </a:rPr>
              <a:t>The secure want to add value to others. </a:t>
            </a:r>
          </a:p>
        </p:txBody>
      </p:sp>
      <p:sp>
        <p:nvSpPr>
          <p:cNvPr id="25605" name="Text Placeholder 4"/>
          <p:cNvSpPr>
            <a:spLocks noGrp="1"/>
          </p:cNvSpPr>
          <p:nvPr>
            <p:ph type="body" sz="quarter" idx="3"/>
          </p:nvPr>
        </p:nvSpPr>
        <p:spPr/>
        <p:txBody>
          <a:bodyPr/>
          <a:lstStyle/>
          <a:p>
            <a:r>
              <a:rPr lang="en-US" smtClean="0">
                <a:solidFill>
                  <a:schemeClr val="bg1"/>
                </a:solidFill>
              </a:rPr>
              <a:t>Insecure Leaders</a:t>
            </a:r>
          </a:p>
        </p:txBody>
      </p:sp>
      <p:sp>
        <p:nvSpPr>
          <p:cNvPr id="66566" name="Content Placeholder 5"/>
          <p:cNvSpPr>
            <a:spLocks noGrp="1"/>
          </p:cNvSpPr>
          <p:nvPr>
            <p:ph sz="quarter" idx="4"/>
          </p:nvPr>
        </p:nvSpPr>
        <p:spPr/>
        <p:txBody>
          <a:bodyPr/>
          <a:lstStyle/>
          <a:p>
            <a:r>
              <a:rPr lang="en-US" smtClean="0">
                <a:solidFill>
                  <a:schemeClr val="bg1"/>
                </a:solidFill>
              </a:rPr>
              <a:t>The insecure focus on titles. </a:t>
            </a:r>
          </a:p>
          <a:p>
            <a:r>
              <a:rPr lang="en-US" smtClean="0">
                <a:solidFill>
                  <a:schemeClr val="bg1"/>
                </a:solidFill>
              </a:rPr>
              <a:t>The insecure draw strength from image. </a:t>
            </a:r>
          </a:p>
          <a:p>
            <a:r>
              <a:rPr lang="en-US" smtClean="0">
                <a:solidFill>
                  <a:schemeClr val="bg1"/>
                </a:solidFill>
              </a:rPr>
              <a:t>The insecure pursue status with others. </a:t>
            </a:r>
          </a:p>
          <a:p>
            <a:r>
              <a:rPr lang="en-US" smtClean="0">
                <a:solidFill>
                  <a:schemeClr val="bg1"/>
                </a:solidFill>
              </a:rPr>
              <a:t>The insecure want to gain value from others. </a:t>
            </a:r>
          </a:p>
          <a:p>
            <a:endParaRPr lang="en-US" smtClean="0"/>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anim calcmode="lin" valueType="num">
                                      <p:cBhvr additive="base">
                                        <p:cTn id="7" dur="500" fill="hold"/>
                                        <p:tgtEl>
                                          <p:spTgt spid="665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4">
                                            <p:txEl>
                                              <p:pRg st="1" end="1"/>
                                            </p:txEl>
                                          </p:spTgt>
                                        </p:tgtEl>
                                        <p:attrNameLst>
                                          <p:attrName>style.visibility</p:attrName>
                                        </p:attrNameLst>
                                      </p:cBhvr>
                                      <p:to>
                                        <p:strVal val="visible"/>
                                      </p:to>
                                    </p:set>
                                    <p:anim calcmode="lin" valueType="num">
                                      <p:cBhvr additive="base">
                                        <p:cTn id="13" dur="500" fill="hold"/>
                                        <p:tgtEl>
                                          <p:spTgt spid="6656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4">
                                            <p:txEl>
                                              <p:pRg st="2" end="2"/>
                                            </p:txEl>
                                          </p:spTgt>
                                        </p:tgtEl>
                                        <p:attrNameLst>
                                          <p:attrName>style.visibility</p:attrName>
                                        </p:attrNameLst>
                                      </p:cBhvr>
                                      <p:to>
                                        <p:strVal val="visible"/>
                                      </p:to>
                                    </p:set>
                                    <p:anim calcmode="lin" valueType="num">
                                      <p:cBhvr additive="base">
                                        <p:cTn id="19" dur="500" fill="hold"/>
                                        <p:tgtEl>
                                          <p:spTgt spid="6656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4">
                                            <p:txEl>
                                              <p:pRg st="3" end="3"/>
                                            </p:txEl>
                                          </p:spTgt>
                                        </p:tgtEl>
                                        <p:attrNameLst>
                                          <p:attrName>style.visibility</p:attrName>
                                        </p:attrNameLst>
                                      </p:cBhvr>
                                      <p:to>
                                        <p:strVal val="visible"/>
                                      </p:to>
                                    </p:set>
                                    <p:anim calcmode="lin" valueType="num">
                                      <p:cBhvr additive="base">
                                        <p:cTn id="25" dur="500" fill="hold"/>
                                        <p:tgtEl>
                                          <p:spTgt spid="6656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566">
                                            <p:txEl>
                                              <p:pRg st="0" end="0"/>
                                            </p:txEl>
                                          </p:spTgt>
                                        </p:tgtEl>
                                        <p:attrNameLst>
                                          <p:attrName>style.visibility</p:attrName>
                                        </p:attrNameLst>
                                      </p:cBhvr>
                                      <p:to>
                                        <p:strVal val="visible"/>
                                      </p:to>
                                    </p:set>
                                    <p:anim calcmode="lin" valueType="num">
                                      <p:cBhvr additive="base">
                                        <p:cTn id="31" dur="500" fill="hold"/>
                                        <p:tgtEl>
                                          <p:spTgt spid="6656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6566">
                                            <p:txEl>
                                              <p:pRg st="1" end="1"/>
                                            </p:txEl>
                                          </p:spTgt>
                                        </p:tgtEl>
                                        <p:attrNameLst>
                                          <p:attrName>style.visibility</p:attrName>
                                        </p:attrNameLst>
                                      </p:cBhvr>
                                      <p:to>
                                        <p:strVal val="visible"/>
                                      </p:to>
                                    </p:set>
                                    <p:anim calcmode="lin" valueType="num">
                                      <p:cBhvr additive="base">
                                        <p:cTn id="37" dur="500" fill="hold"/>
                                        <p:tgtEl>
                                          <p:spTgt spid="6656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65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6566">
                                            <p:txEl>
                                              <p:pRg st="2" end="2"/>
                                            </p:txEl>
                                          </p:spTgt>
                                        </p:tgtEl>
                                        <p:attrNameLst>
                                          <p:attrName>style.visibility</p:attrName>
                                        </p:attrNameLst>
                                      </p:cBhvr>
                                      <p:to>
                                        <p:strVal val="visible"/>
                                      </p:to>
                                    </p:set>
                                    <p:anim calcmode="lin" valueType="num">
                                      <p:cBhvr additive="base">
                                        <p:cTn id="43" dur="500" fill="hold"/>
                                        <p:tgtEl>
                                          <p:spTgt spid="6656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65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6566">
                                            <p:txEl>
                                              <p:pRg st="3" end="3"/>
                                            </p:txEl>
                                          </p:spTgt>
                                        </p:tgtEl>
                                        <p:attrNameLst>
                                          <p:attrName>style.visibility</p:attrName>
                                        </p:attrNameLst>
                                      </p:cBhvr>
                                      <p:to>
                                        <p:strVal val="visible"/>
                                      </p:to>
                                    </p:set>
                                    <p:anim calcmode="lin" valueType="num">
                                      <p:cBhvr additive="base">
                                        <p:cTn id="49" dur="500" fill="hold"/>
                                        <p:tgtEl>
                                          <p:spTgt spid="6656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656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uild="p"/>
      <p:bldP spid="6656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26627"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startAt="7"/>
            </a:pPr>
            <a:r>
              <a:rPr lang="en-US" sz="1200" smtClean="0">
                <a:solidFill>
                  <a:schemeClr val="bg1"/>
                </a:solidFill>
              </a:rPr>
              <a:t>Has a faith that expects results.</a:t>
            </a:r>
          </a:p>
          <a:p>
            <a:pPr>
              <a:buFontTx/>
              <a:buAutoNum type="arabicPeriod" startAt="7"/>
            </a:pPr>
            <a:r>
              <a:rPr lang="en-US" sz="1200" smtClean="0">
                <a:solidFill>
                  <a:schemeClr val="bg1"/>
                </a:solidFill>
              </a:rPr>
              <a:t>Chooses to serve in attitude and action.</a:t>
            </a:r>
          </a:p>
          <a:p>
            <a:pPr>
              <a:buFontTx/>
              <a:buAutoNum type="arabicPeriod" startAt="7"/>
            </a:pPr>
            <a:r>
              <a:rPr lang="en-US" sz="1200" smtClean="0">
                <a:solidFill>
                  <a:schemeClr val="bg1"/>
                </a:solidFill>
              </a:rPr>
              <a:t>Stirs up the gifts in themselves and others.</a:t>
            </a:r>
          </a:p>
          <a:p>
            <a:pPr>
              <a:buFontTx/>
              <a:buAutoNum type="arabicPeriod" startAt="7"/>
            </a:pPr>
            <a:r>
              <a:rPr lang="en-US" sz="1200" smtClean="0">
                <a:solidFill>
                  <a:schemeClr val="bg1"/>
                </a:solidFill>
              </a:rPr>
              <a:t>Is secure enough to empower others.</a:t>
            </a:r>
          </a:p>
          <a:p>
            <a:pPr>
              <a:buFontTx/>
              <a:buAutoNum type="arabicPeriod" startAt="7"/>
            </a:pPr>
            <a:r>
              <a:rPr lang="en-US" smtClean="0">
                <a:solidFill>
                  <a:schemeClr val="bg1"/>
                </a:solidFill>
              </a:rPr>
              <a:t>Lives under the _______ of the holy spirit.</a:t>
            </a:r>
          </a:p>
        </p:txBody>
      </p:sp>
      <p:sp>
        <p:nvSpPr>
          <p:cNvPr id="67588"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r>
              <a:rPr lang="en-US" sz="1800" smtClean="0">
                <a:solidFill>
                  <a:srgbClr val="FFFF99"/>
                </a:solidFill>
              </a:rPr>
              <a:t>(Ephesians 5:18-20)</a:t>
            </a:r>
          </a:p>
        </p:txBody>
      </p:sp>
      <p:sp>
        <p:nvSpPr>
          <p:cNvPr id="6" name="TextBox 5"/>
          <p:cNvSpPr txBox="1">
            <a:spLocks noChangeArrowheads="1"/>
          </p:cNvSpPr>
          <p:nvPr/>
        </p:nvSpPr>
        <p:spPr bwMode="auto">
          <a:xfrm>
            <a:off x="1066800" y="3733800"/>
            <a:ext cx="1524000" cy="461963"/>
          </a:xfrm>
          <a:prstGeom prst="rect">
            <a:avLst/>
          </a:prstGeom>
          <a:noFill/>
          <a:ln w="9525">
            <a:noFill/>
            <a:miter lim="800000"/>
            <a:headEnd/>
            <a:tailEnd/>
          </a:ln>
        </p:spPr>
        <p:txBody>
          <a:bodyPr>
            <a:spAutoFit/>
          </a:bodyPr>
          <a:lstStyle/>
          <a:p>
            <a:r>
              <a:rPr lang="en-US">
                <a:solidFill>
                  <a:srgbClr val="FFFFCC"/>
                </a:solidFill>
              </a:rPr>
              <a:t>Anointing</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8">
                                            <p:txEl>
                                              <p:pRg st="0" end="0"/>
                                            </p:txEl>
                                          </p:spTgt>
                                        </p:tgtEl>
                                        <p:attrNameLst>
                                          <p:attrName>style.visibility</p:attrName>
                                        </p:attrNameLst>
                                      </p:cBhvr>
                                      <p:to>
                                        <p:strVal val="visible"/>
                                      </p:to>
                                    </p:set>
                                    <p:anim calcmode="lin" valueType="num">
                                      <p:cBhvr additive="base">
                                        <p:cTn id="13" dur="500" fill="hold"/>
                                        <p:tgtEl>
                                          <p:spTgt spid="6758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allAtOnce"/>
      <p:bldP spid="6"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a:xfrm>
            <a:off x="6096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68611" name="Content Placeholder 8"/>
          <p:cNvSpPr>
            <a:spLocks noGrp="1"/>
          </p:cNvSpPr>
          <p:nvPr>
            <p:ph idx="1"/>
          </p:nvPr>
        </p:nvSpPr>
        <p:spPr>
          <a:xfrm>
            <a:off x="685800" y="1981200"/>
            <a:ext cx="7772400" cy="3657600"/>
          </a:xfrm>
        </p:spPr>
        <p:txBody>
          <a:bodyPr/>
          <a:lstStyle/>
          <a:p>
            <a:r>
              <a:rPr lang="en-US" sz="2400" smtClean="0">
                <a:solidFill>
                  <a:schemeClr val="bg1"/>
                </a:solidFill>
              </a:rPr>
              <a:t>Anointed leaders possess spiritual authority with others. </a:t>
            </a:r>
          </a:p>
          <a:p>
            <a:r>
              <a:rPr lang="en-US" sz="2400" smtClean="0">
                <a:solidFill>
                  <a:schemeClr val="bg1"/>
                </a:solidFill>
              </a:rPr>
              <a:t>Anointed leaders consistently see God move in their ministries. </a:t>
            </a:r>
          </a:p>
          <a:p>
            <a:r>
              <a:rPr lang="en-US" sz="2400" smtClean="0">
                <a:solidFill>
                  <a:schemeClr val="bg1"/>
                </a:solidFill>
              </a:rPr>
              <a:t>Anointed leaders’ lives demand a supernatural explanation. </a:t>
            </a:r>
          </a:p>
          <a:p>
            <a:pPr>
              <a:buFontTx/>
              <a:buNone/>
            </a:pPr>
            <a:endParaRPr lang="en-US" sz="2000" smtClean="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685800" y="3810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28675"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startAt="7"/>
            </a:pPr>
            <a:r>
              <a:rPr lang="en-US" sz="1200" smtClean="0">
                <a:solidFill>
                  <a:schemeClr val="bg1"/>
                </a:solidFill>
              </a:rPr>
              <a:t>Has a faith that expects results.</a:t>
            </a:r>
          </a:p>
          <a:p>
            <a:pPr>
              <a:buFontTx/>
              <a:buAutoNum type="arabicPeriod" startAt="7"/>
            </a:pPr>
            <a:r>
              <a:rPr lang="en-US" sz="1200" smtClean="0">
                <a:solidFill>
                  <a:schemeClr val="bg1"/>
                </a:solidFill>
              </a:rPr>
              <a:t>Chooses to serve in attitude and action.</a:t>
            </a:r>
          </a:p>
          <a:p>
            <a:pPr>
              <a:buFontTx/>
              <a:buAutoNum type="arabicPeriod" startAt="7"/>
            </a:pPr>
            <a:r>
              <a:rPr lang="en-US" sz="1200" smtClean="0">
                <a:solidFill>
                  <a:schemeClr val="bg1"/>
                </a:solidFill>
              </a:rPr>
              <a:t>Stirs up the gifts in themselves and others.</a:t>
            </a:r>
          </a:p>
          <a:p>
            <a:pPr>
              <a:buFontTx/>
              <a:buAutoNum type="arabicPeriod" startAt="7"/>
            </a:pPr>
            <a:r>
              <a:rPr lang="en-US" sz="1200" smtClean="0">
                <a:solidFill>
                  <a:schemeClr val="bg1"/>
                </a:solidFill>
              </a:rPr>
              <a:t>Is secure enough to empower others.</a:t>
            </a:r>
          </a:p>
          <a:p>
            <a:pPr>
              <a:buFontTx/>
              <a:buAutoNum type="arabicPeriod" startAt="7"/>
            </a:pPr>
            <a:r>
              <a:rPr lang="en-US" sz="1200" smtClean="0">
                <a:solidFill>
                  <a:schemeClr val="bg1"/>
                </a:solidFill>
              </a:rPr>
              <a:t>Lives under the anointing of the holy spirit.</a:t>
            </a:r>
          </a:p>
          <a:p>
            <a:pPr>
              <a:buFontTx/>
              <a:buAutoNum type="arabicPeriod" startAt="7"/>
            </a:pPr>
            <a:r>
              <a:rPr lang="en-US" smtClean="0">
                <a:solidFill>
                  <a:schemeClr val="bg1"/>
                </a:solidFill>
              </a:rPr>
              <a:t>Has chosen to be an _______ before he leads others.</a:t>
            </a:r>
          </a:p>
        </p:txBody>
      </p:sp>
      <p:sp>
        <p:nvSpPr>
          <p:cNvPr id="69636" name="Content Placeholder 4"/>
          <p:cNvSpPr>
            <a:spLocks noGrp="1"/>
          </p:cNvSpPr>
          <p:nvPr>
            <p:ph sz="half" idx="2"/>
          </p:nvPr>
        </p:nvSpPr>
        <p:spPr>
          <a:xfrm>
            <a:off x="4648200" y="1981200"/>
            <a:ext cx="3886200" cy="4114800"/>
          </a:xfrm>
        </p:spPr>
        <p:txBody>
          <a:bodyPr/>
          <a:lstStyle/>
          <a:p>
            <a:r>
              <a:rPr lang="en-US" sz="1600" i="1" smtClean="0">
                <a:solidFill>
                  <a:srgbClr val="FFFF99"/>
                </a:solidFill>
              </a:rPr>
              <a:t>“Do you not know that those who run in a race all run, but one receives the prize? Run in such a way that you may obtain it. And everyone who competes for the prize is temperate in all things. Now they do it to obtain a perishable crown, but we for an imperishable crown. Therefore, I run thus: not with uncertainty. Thus I fight: not as one who beats the air. But I discipline my body and bring it into subjection, lest, when I have preached to others, I myself should become disqualified.” </a:t>
            </a:r>
            <a:r>
              <a:rPr lang="en-US" sz="1600" smtClean="0">
                <a:solidFill>
                  <a:srgbClr val="FFFF99"/>
                </a:solidFill>
              </a:rPr>
              <a:t>(1 Corinthians 9:24-27) </a:t>
            </a:r>
          </a:p>
        </p:txBody>
      </p:sp>
      <p:sp>
        <p:nvSpPr>
          <p:cNvPr id="6" name="TextBox 5"/>
          <p:cNvSpPr txBox="1">
            <a:spLocks noChangeArrowheads="1"/>
          </p:cNvSpPr>
          <p:nvPr/>
        </p:nvSpPr>
        <p:spPr bwMode="auto">
          <a:xfrm>
            <a:off x="1524000" y="3962400"/>
            <a:ext cx="1524000" cy="461963"/>
          </a:xfrm>
          <a:prstGeom prst="rect">
            <a:avLst/>
          </a:prstGeom>
          <a:noFill/>
          <a:ln w="9525">
            <a:noFill/>
            <a:miter lim="800000"/>
            <a:headEnd/>
            <a:tailEnd/>
          </a:ln>
        </p:spPr>
        <p:txBody>
          <a:bodyPr>
            <a:spAutoFit/>
          </a:bodyPr>
          <a:lstStyle/>
          <a:p>
            <a:r>
              <a:rPr lang="en-US">
                <a:solidFill>
                  <a:srgbClr val="FFFFCC"/>
                </a:solidFill>
              </a:rPr>
              <a:t>Example</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27</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6">
                                            <p:txEl>
                                              <p:pRg st="0" end="0"/>
                                            </p:txEl>
                                          </p:spTgt>
                                        </p:tgtEl>
                                        <p:attrNameLst>
                                          <p:attrName>style.visibility</p:attrName>
                                        </p:attrNameLst>
                                      </p:cBhvr>
                                      <p:to>
                                        <p:strVal val="visible"/>
                                      </p:to>
                                    </p:set>
                                    <p:anim calcmode="lin" valueType="num">
                                      <p:cBhvr additive="base">
                                        <p:cTn id="13" dur="500" fill="hold"/>
                                        <p:tgtEl>
                                          <p:spTgt spid="6963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P spid="6"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pic>
        <p:nvPicPr>
          <p:cNvPr id="29699" name="Picture 2"/>
          <p:cNvPicPr>
            <a:picLocks noChangeAspect="1" noChangeArrowheads="1"/>
          </p:cNvPicPr>
          <p:nvPr/>
        </p:nvPicPr>
        <p:blipFill>
          <a:blip r:embed="rId3"/>
          <a:srcRect/>
          <a:stretch>
            <a:fillRect/>
          </a:stretch>
        </p:blipFill>
        <p:spPr bwMode="auto">
          <a:xfrm>
            <a:off x="3151188" y="2286000"/>
            <a:ext cx="3325812" cy="2286000"/>
          </a:xfrm>
          <a:prstGeom prst="rect">
            <a:avLst/>
          </a:prstGeom>
          <a:noFill/>
          <a:ln w="9525">
            <a:noFill/>
            <a:miter lim="800000"/>
            <a:headEnd/>
            <a:tailEnd/>
          </a:ln>
        </p:spPr>
      </p:pic>
      <p:sp>
        <p:nvSpPr>
          <p:cNvPr id="29700"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1000" b="1">
                <a:latin typeface="Calibri" pitchFamily="34" charset="0"/>
                <a:ea typeface="DOIFK D+ Perpetua"/>
                <a:cs typeface="DOIFK D+ Perpetua"/>
              </a:rPr>
              <a:t>CHARACTER </a:t>
            </a:r>
            <a:endParaRPr lang="en-US"/>
          </a:p>
        </p:txBody>
      </p:sp>
      <p:sp>
        <p:nvSpPr>
          <p:cNvPr id="29701" name="TextBox 8"/>
          <p:cNvSpPr txBox="1">
            <a:spLocks noChangeArrowheads="1"/>
          </p:cNvSpPr>
          <p:nvPr/>
        </p:nvSpPr>
        <p:spPr bwMode="auto">
          <a:xfrm>
            <a:off x="2286000" y="3124200"/>
            <a:ext cx="1143000" cy="461963"/>
          </a:xfrm>
          <a:prstGeom prst="rect">
            <a:avLst/>
          </a:prstGeom>
          <a:noFill/>
          <a:ln w="9525">
            <a:noFill/>
            <a:miter lim="800000"/>
            <a:headEnd/>
            <a:tailEnd/>
          </a:ln>
        </p:spPr>
        <p:txBody>
          <a:bodyPr>
            <a:spAutoFit/>
          </a:bodyPr>
          <a:lstStyle/>
          <a:p>
            <a:r>
              <a:rPr lang="en-US">
                <a:solidFill>
                  <a:schemeClr val="bg1"/>
                </a:solidFill>
              </a:rPr>
              <a:t>Skills</a:t>
            </a:r>
          </a:p>
        </p:txBody>
      </p:sp>
      <p:sp>
        <p:nvSpPr>
          <p:cNvPr id="29702" name="TextBox 9"/>
          <p:cNvSpPr txBox="1">
            <a:spLocks noChangeArrowheads="1"/>
          </p:cNvSpPr>
          <p:nvPr/>
        </p:nvSpPr>
        <p:spPr bwMode="auto">
          <a:xfrm>
            <a:off x="1676400" y="3810000"/>
            <a:ext cx="1676400" cy="461963"/>
          </a:xfrm>
          <a:prstGeom prst="rect">
            <a:avLst/>
          </a:prstGeom>
          <a:noFill/>
          <a:ln w="9525">
            <a:noFill/>
            <a:miter lim="800000"/>
            <a:headEnd/>
            <a:tailEnd/>
          </a:ln>
        </p:spPr>
        <p:txBody>
          <a:bodyPr>
            <a:spAutoFit/>
          </a:bodyPr>
          <a:lstStyle/>
          <a:p>
            <a:r>
              <a:rPr lang="en-US">
                <a:solidFill>
                  <a:schemeClr val="bg1"/>
                </a:solidFill>
              </a:rPr>
              <a:t>Character</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28</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71683" name="Content Placeholder 8"/>
          <p:cNvSpPr>
            <a:spLocks noGrp="1"/>
          </p:cNvSpPr>
          <p:nvPr>
            <p:ph idx="1"/>
          </p:nvPr>
        </p:nvSpPr>
        <p:spPr>
          <a:xfrm>
            <a:off x="685800" y="1981200"/>
            <a:ext cx="7772400" cy="3657600"/>
          </a:xfrm>
        </p:spPr>
        <p:txBody>
          <a:bodyPr/>
          <a:lstStyle/>
          <a:p>
            <a:pPr>
              <a:buFontTx/>
              <a:buNone/>
            </a:pPr>
            <a:r>
              <a:rPr lang="en-US" sz="2400" b="1" smtClean="0">
                <a:solidFill>
                  <a:schemeClr val="bg1"/>
                </a:solidFill>
              </a:rPr>
              <a:t>Reasons Why a Heart of Integrity Is so Important to Leaders: </a:t>
            </a:r>
            <a:endParaRPr lang="en-US" sz="2400" smtClean="0">
              <a:solidFill>
                <a:schemeClr val="bg1"/>
              </a:solidFill>
            </a:endParaRPr>
          </a:p>
          <a:p>
            <a:r>
              <a:rPr lang="en-US" sz="1800" smtClean="0">
                <a:solidFill>
                  <a:schemeClr val="bg1"/>
                </a:solidFill>
              </a:rPr>
              <a:t>Leadership functions on the basis of TRUST. </a:t>
            </a:r>
          </a:p>
          <a:p>
            <a:r>
              <a:rPr lang="en-US" sz="1800" smtClean="0">
                <a:solidFill>
                  <a:schemeClr val="bg1"/>
                </a:solidFill>
              </a:rPr>
              <a:t>Integrity has high influence VALUE. </a:t>
            </a:r>
          </a:p>
          <a:p>
            <a:r>
              <a:rPr lang="en-US" sz="1800" smtClean="0">
                <a:solidFill>
                  <a:schemeClr val="bg1"/>
                </a:solidFill>
              </a:rPr>
              <a:t>Our tendency is to work harder on our IMAGE than on our integrity. </a:t>
            </a:r>
          </a:p>
          <a:p>
            <a:r>
              <a:rPr lang="en-US" sz="1800" smtClean="0">
                <a:solidFill>
                  <a:schemeClr val="bg1"/>
                </a:solidFill>
              </a:rPr>
              <a:t>Integrity means LIVING the truth myself, before leading others. </a:t>
            </a:r>
          </a:p>
          <a:p>
            <a:r>
              <a:rPr lang="en-US" sz="1800" smtClean="0">
                <a:solidFill>
                  <a:schemeClr val="bg1"/>
                </a:solidFill>
              </a:rPr>
              <a:t>A charismatic personality may draw people, but only INTEGRITY will keep them. </a:t>
            </a:r>
          </a:p>
          <a:p>
            <a:r>
              <a:rPr lang="en-US" sz="1800" smtClean="0">
                <a:solidFill>
                  <a:schemeClr val="bg1"/>
                </a:solidFill>
              </a:rPr>
              <a:t>Integrity is a VICTORY, not a gift. </a:t>
            </a:r>
          </a:p>
          <a:p>
            <a:r>
              <a:rPr lang="en-US" sz="1800" smtClean="0">
                <a:solidFill>
                  <a:schemeClr val="bg1"/>
                </a:solidFill>
              </a:rPr>
              <a:t>You will only BECOME what you are becoming – right now. Leaders are to live by a higher STANDARD than followers. </a:t>
            </a:r>
          </a:p>
          <a:p>
            <a:pPr>
              <a:buFontTx/>
              <a:buNone/>
            </a:pPr>
            <a:endParaRPr lang="en-US" sz="2000" smtClean="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29</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683">
                                            <p:txEl>
                                              <p:pRg st="3" end="3"/>
                                            </p:txEl>
                                          </p:spTgt>
                                        </p:tgtEl>
                                        <p:attrNameLst>
                                          <p:attrName>style.visibility</p:attrName>
                                        </p:attrNameLst>
                                      </p:cBhvr>
                                      <p:to>
                                        <p:strVal val="visible"/>
                                      </p:to>
                                    </p:set>
                                    <p:anim calcmode="lin" valueType="num">
                                      <p:cBhvr additive="base">
                                        <p:cTn id="25"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683">
                                            <p:txEl>
                                              <p:pRg st="4" end="4"/>
                                            </p:txEl>
                                          </p:spTgt>
                                        </p:tgtEl>
                                        <p:attrNameLst>
                                          <p:attrName>style.visibility</p:attrName>
                                        </p:attrNameLst>
                                      </p:cBhvr>
                                      <p:to>
                                        <p:strVal val="visible"/>
                                      </p:to>
                                    </p:set>
                                    <p:anim calcmode="lin" valueType="num">
                                      <p:cBhvr additive="base">
                                        <p:cTn id="31" dur="5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683">
                                            <p:txEl>
                                              <p:pRg st="5" end="5"/>
                                            </p:txEl>
                                          </p:spTgt>
                                        </p:tgtEl>
                                        <p:attrNameLst>
                                          <p:attrName>style.visibility</p:attrName>
                                        </p:attrNameLst>
                                      </p:cBhvr>
                                      <p:to>
                                        <p:strVal val="visible"/>
                                      </p:to>
                                    </p:set>
                                    <p:anim calcmode="lin" valueType="num">
                                      <p:cBhvr additive="base">
                                        <p:cTn id="37" dur="5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6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683">
                                            <p:txEl>
                                              <p:pRg st="6" end="6"/>
                                            </p:txEl>
                                          </p:spTgt>
                                        </p:tgtEl>
                                        <p:attrNameLst>
                                          <p:attrName>style.visibility</p:attrName>
                                        </p:attrNameLst>
                                      </p:cBhvr>
                                      <p:to>
                                        <p:strVal val="visible"/>
                                      </p:to>
                                    </p:set>
                                    <p:anim calcmode="lin" valueType="num">
                                      <p:cBhvr additive="base">
                                        <p:cTn id="43" dur="500" fill="hold"/>
                                        <p:tgtEl>
                                          <p:spTgt spid="7168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6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683">
                                            <p:txEl>
                                              <p:pRg st="7" end="7"/>
                                            </p:txEl>
                                          </p:spTgt>
                                        </p:tgtEl>
                                        <p:attrNameLst>
                                          <p:attrName>style.visibility</p:attrName>
                                        </p:attrNameLst>
                                      </p:cBhvr>
                                      <p:to>
                                        <p:strVal val="visible"/>
                                      </p:to>
                                    </p:set>
                                    <p:anim calcmode="lin" valueType="num">
                                      <p:cBhvr additive="base">
                                        <p:cTn id="49" dur="500" fill="hold"/>
                                        <p:tgtEl>
                                          <p:spTgt spid="7168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6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relationshiptherapylondon.co.uk/images/heart_splash.jpg"/>
          <p:cNvPicPr>
            <a:picLocks noChangeAspect="1" noChangeArrowheads="1"/>
          </p:cNvPicPr>
          <p:nvPr/>
        </p:nvPicPr>
        <p:blipFill>
          <a:blip r:embed="rId3"/>
          <a:srcRect/>
          <a:stretch>
            <a:fillRect/>
          </a:stretch>
        </p:blipFill>
        <p:spPr bwMode="auto">
          <a:xfrm>
            <a:off x="838200" y="1828800"/>
            <a:ext cx="7602538" cy="5029200"/>
          </a:xfrm>
          <a:prstGeom prst="rect">
            <a:avLst/>
          </a:prstGeom>
          <a:noFill/>
          <a:ln w="9525">
            <a:noFill/>
            <a:miter lim="800000"/>
            <a:headEnd/>
            <a:tailEnd/>
          </a:ln>
        </p:spPr>
      </p:pic>
      <p:sp>
        <p:nvSpPr>
          <p:cNvPr id="4099" name="Content Placeholder 8"/>
          <p:cNvSpPr>
            <a:spLocks noGrp="1"/>
          </p:cNvSpPr>
          <p:nvPr>
            <p:ph idx="1"/>
          </p:nvPr>
        </p:nvSpPr>
        <p:spPr>
          <a:xfrm>
            <a:off x="762000" y="1981200"/>
            <a:ext cx="7772400" cy="3352800"/>
          </a:xfrm>
        </p:spPr>
        <p:txBody>
          <a:bodyPr/>
          <a:lstStyle/>
          <a:p>
            <a:r>
              <a:rPr lang="en-US" sz="1400" b="1" smtClean="0">
                <a:solidFill>
                  <a:schemeClr val="bg1"/>
                </a:solidFill>
              </a:rPr>
              <a:t>In every age there comes a time when a leader must come forward to meet the needs of the hour. Therefore, there is no potential leader who does not have an opportunity to make a positive difference in society. Tragically, there are times when a leader does not rise to that hour. </a:t>
            </a:r>
          </a:p>
          <a:p>
            <a:r>
              <a:rPr lang="en-US" sz="1400" b="1" smtClean="0">
                <a:solidFill>
                  <a:schemeClr val="bg1"/>
                </a:solidFill>
              </a:rPr>
              <a:t>Why is it that when circumstances call for it, a leader does not rise to that hour? Many times, it is because people have not prepared their hearts to serve. So, what kind of heart do we need? </a:t>
            </a:r>
          </a:p>
        </p:txBody>
      </p:sp>
      <p:sp>
        <p:nvSpPr>
          <p:cNvPr id="4100" name="Title 7"/>
          <p:cNvSpPr>
            <a:spLocks noGrp="1"/>
          </p:cNvSpPr>
          <p:nvPr>
            <p:ph type="title"/>
          </p:nvPr>
        </p:nvSpPr>
        <p:spPr>
          <a:xfrm>
            <a:off x="6096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t>Lesson: </a:t>
            </a:r>
            <a:r>
              <a:rPr lang="en-US" dirty="0" smtClean="0"/>
              <a:t>T102.04           iteenchallenge.org               </a:t>
            </a:r>
            <a:r>
              <a:rPr lang="en-US" dirty="0" smtClean="0"/>
              <a:t>01 </a:t>
            </a:r>
            <a:r>
              <a:rPr lang="en-US" dirty="0" smtClean="0"/>
              <a:t>- 2012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31747" name="Content Placeholder 8"/>
          <p:cNvSpPr>
            <a:spLocks noGrp="1"/>
          </p:cNvSpPr>
          <p:nvPr>
            <p:ph idx="1"/>
          </p:nvPr>
        </p:nvSpPr>
        <p:spPr>
          <a:xfrm>
            <a:off x="228600" y="1981200"/>
            <a:ext cx="8686800" cy="4343400"/>
          </a:xfrm>
        </p:spPr>
        <p:txBody>
          <a:bodyPr/>
          <a:lstStyle/>
          <a:p>
            <a:pPr>
              <a:buFontTx/>
              <a:buNone/>
            </a:pPr>
            <a:r>
              <a:rPr lang="en-US" sz="2400" i="1" smtClean="0">
                <a:solidFill>
                  <a:schemeClr val="bg1"/>
                </a:solidFill>
              </a:rPr>
              <a:t>Assessment:</a:t>
            </a:r>
          </a:p>
          <a:p>
            <a:r>
              <a:rPr lang="en-US" sz="2400" i="1" smtClean="0">
                <a:solidFill>
                  <a:schemeClr val="bg1"/>
                </a:solidFill>
              </a:rPr>
              <a:t>If you were to evaluate yourself, how do you feel you would rank in the area of character? How is your leader’s heart? </a:t>
            </a:r>
          </a:p>
          <a:p>
            <a:pPr>
              <a:buFontTx/>
              <a:buNone/>
            </a:pPr>
            <a:endParaRPr lang="en-US" sz="2400" i="1" smtClean="0">
              <a:solidFill>
                <a:schemeClr val="bg1"/>
              </a:solidFill>
            </a:endParaRPr>
          </a:p>
          <a:p>
            <a:pPr>
              <a:buFontTx/>
              <a:buNone/>
            </a:pPr>
            <a:r>
              <a:rPr lang="en-US" sz="2400" i="1" smtClean="0">
                <a:solidFill>
                  <a:schemeClr val="bg1"/>
                </a:solidFill>
              </a:rPr>
              <a:t>APPLICATION:</a:t>
            </a:r>
          </a:p>
          <a:p>
            <a:r>
              <a:rPr lang="en-US" sz="2400" i="1" smtClean="0">
                <a:solidFill>
                  <a:schemeClr val="bg1"/>
                </a:solidFill>
              </a:rPr>
              <a:t>What are some activities and/or disciplines you could apply in your life in order to develop a stronger character? </a:t>
            </a:r>
            <a:endParaRPr lang="en-US" sz="2400" smtClean="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30</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7"/>
          <p:cNvSpPr>
            <a:spLocks noGrp="1"/>
          </p:cNvSpPr>
          <p:nvPr>
            <p:ph type="title"/>
          </p:nvPr>
        </p:nvSpPr>
        <p:spPr/>
        <p:txBody>
          <a:bodyPr/>
          <a:lstStyle/>
          <a:p>
            <a:r>
              <a:rPr lang="en-US" smtClean="0">
                <a:solidFill>
                  <a:srgbClr val="FFFFCC"/>
                </a:solidFill>
              </a:rPr>
              <a:t>The Heart of a Leader</a:t>
            </a:r>
            <a:br>
              <a:rPr lang="en-US" smtClean="0">
                <a:solidFill>
                  <a:srgbClr val="FFFFCC"/>
                </a:solidFill>
              </a:rPr>
            </a:br>
            <a:r>
              <a:rPr lang="en-US" sz="2000" smtClean="0">
                <a:solidFill>
                  <a:srgbClr val="FFFFCC"/>
                </a:solidFill>
              </a:rPr>
              <a:t>Developing the Qualities That Set Leaders Apart From Others</a:t>
            </a:r>
            <a:endParaRPr lang="en-US" smtClean="0">
              <a:solidFill>
                <a:srgbClr val="FFFFCC"/>
              </a:solidFill>
            </a:endParaRPr>
          </a:p>
        </p:txBody>
      </p:sp>
      <p:sp>
        <p:nvSpPr>
          <p:cNvPr id="32772" name="Content Placeholder 8"/>
          <p:cNvSpPr>
            <a:spLocks noGrp="1"/>
          </p:cNvSpPr>
          <p:nvPr>
            <p:ph idx="1"/>
          </p:nvPr>
        </p:nvSpPr>
        <p:spPr>
          <a:xfrm>
            <a:off x="685800" y="2286000"/>
            <a:ext cx="7772400" cy="3810000"/>
          </a:xfrm>
        </p:spPr>
        <p:txBody>
          <a:bodyPr/>
          <a:lstStyle/>
          <a:p>
            <a:pPr algn="ctr">
              <a:buFontTx/>
              <a:buNone/>
            </a:pPr>
            <a:r>
              <a:rPr lang="en-US" sz="3600" i="1" smtClean="0">
                <a:solidFill>
                  <a:srgbClr val="FFFF99"/>
                </a:solidFill>
              </a:rPr>
              <a:t>“So he shepherded them according to the integrity of his heart, and guided them by the skillfulness of his hands.” </a:t>
            </a:r>
          </a:p>
          <a:p>
            <a:pPr algn="ctr">
              <a:buFontTx/>
              <a:buNone/>
            </a:pPr>
            <a:r>
              <a:rPr lang="en-US" sz="1400" i="1" smtClean="0">
                <a:solidFill>
                  <a:srgbClr val="FFFF99"/>
                </a:solidFill>
              </a:rPr>
              <a:t>(Psalm 78:72)</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I Have a Dream</a:t>
            </a:r>
            <a:endParaRPr lang="en-US" sz="1400" smtClean="0">
              <a:solidFill>
                <a:srgbClr val="FFFF99"/>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77000" y="5257800"/>
            <a:ext cx="2343911" cy="1362739"/>
          </a:xfrm>
          <a:prstGeom prst="rect">
            <a:avLst/>
          </a:prstGeom>
        </p:spPr>
      </p:pic>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31</a:t>
            </a:fld>
            <a:endParaRPr lang="en-US" dirty="0">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32</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 xmlns:p14="http://schemas.microsoft.com/office/powerpoint/2010/main" val="1717819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46083" name="Content Placeholder 8"/>
          <p:cNvSpPr>
            <a:spLocks noGrp="1"/>
          </p:cNvSpPr>
          <p:nvPr>
            <p:ph sz="half" idx="1"/>
          </p:nvPr>
        </p:nvSpPr>
        <p:spPr/>
        <p:txBody>
          <a:bodyPr/>
          <a:lstStyle/>
          <a:p>
            <a:pPr>
              <a:buFontTx/>
              <a:buNone/>
            </a:pPr>
            <a:r>
              <a:rPr lang="en-US" sz="2000" b="1" smtClean="0">
                <a:solidFill>
                  <a:schemeClr val="bg1"/>
                </a:solidFill>
              </a:rPr>
              <a:t>Preparing Our Hearts </a:t>
            </a:r>
            <a:endParaRPr lang="en-US" sz="2000" smtClean="0">
              <a:solidFill>
                <a:schemeClr val="bg1"/>
              </a:solidFill>
            </a:endParaRPr>
          </a:p>
          <a:p>
            <a:r>
              <a:rPr lang="en-US" sz="2000" smtClean="0">
                <a:solidFill>
                  <a:schemeClr val="bg1"/>
                </a:solidFill>
              </a:rPr>
              <a:t>It is important that leaders develop the “skills” in order to lead effectively. </a:t>
            </a:r>
          </a:p>
          <a:p>
            <a:r>
              <a:rPr lang="en-US" sz="2000" smtClean="0">
                <a:solidFill>
                  <a:schemeClr val="bg1"/>
                </a:solidFill>
              </a:rPr>
              <a:t>First, however, there are several important qualities of the heart that every great leader should build into his or her life. </a:t>
            </a:r>
          </a:p>
        </p:txBody>
      </p:sp>
      <p:sp>
        <p:nvSpPr>
          <p:cNvPr id="5124" name="Content Placeholder 4"/>
          <p:cNvSpPr>
            <a:spLocks noGrp="1"/>
          </p:cNvSpPr>
          <p:nvPr>
            <p:ph sz="half" idx="2"/>
          </p:nvPr>
        </p:nvSpPr>
        <p:spPr/>
        <p:txBody>
          <a:bodyPr/>
          <a:lstStyle/>
          <a:p>
            <a:r>
              <a:rPr lang="en-US" sz="2000" smtClean="0">
                <a:solidFill>
                  <a:schemeClr val="bg1"/>
                </a:solidFill>
              </a:rPr>
              <a:t>In </a:t>
            </a:r>
            <a:r>
              <a:rPr lang="en-US" sz="2000" i="1" smtClean="0">
                <a:solidFill>
                  <a:schemeClr val="bg1"/>
                </a:solidFill>
              </a:rPr>
              <a:t>Acts 9:3-6 </a:t>
            </a:r>
            <a:r>
              <a:rPr lang="en-US" sz="2000" smtClean="0">
                <a:solidFill>
                  <a:schemeClr val="bg1"/>
                </a:solidFill>
              </a:rPr>
              <a:t>Paul is traveling to Damascus when he meets Jesus face to face. His two questions are the right questions asked in the right order. First he asks, </a:t>
            </a:r>
            <a:r>
              <a:rPr lang="en-US" sz="2000" i="1" smtClean="0">
                <a:solidFill>
                  <a:srgbClr val="FFFF99"/>
                </a:solidFill>
              </a:rPr>
              <a:t>“Who are you, Lord?”</a:t>
            </a:r>
            <a:r>
              <a:rPr lang="en-US" sz="2000" i="1" smtClean="0">
                <a:solidFill>
                  <a:schemeClr val="bg1"/>
                </a:solidFill>
              </a:rPr>
              <a:t> </a:t>
            </a:r>
            <a:r>
              <a:rPr lang="en-US" sz="2000" smtClean="0">
                <a:solidFill>
                  <a:schemeClr val="bg1"/>
                </a:solidFill>
              </a:rPr>
              <a:t>Then he asks, </a:t>
            </a:r>
            <a:r>
              <a:rPr lang="en-US" sz="2000" i="1" smtClean="0">
                <a:solidFill>
                  <a:srgbClr val="FFFF99"/>
                </a:solidFill>
              </a:rPr>
              <a:t>“What would you have me to do?” </a:t>
            </a:r>
            <a:r>
              <a:rPr lang="en-US" sz="2000" smtClean="0">
                <a:solidFill>
                  <a:schemeClr val="bg1"/>
                </a:solidFill>
              </a:rPr>
              <a:t>These are questions that should guide a leader’s life. </a:t>
            </a:r>
          </a:p>
          <a:p>
            <a:endParaRPr lang="en-US" sz="2000" smtClean="0"/>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
        <p:nvSpPr>
          <p:cNvPr id="7" name="Footer Placeholder 1"/>
          <p:cNvSpPr txBox="1">
            <a:spLocks/>
          </p:cNvSpPr>
          <p:nvPr/>
        </p:nvSpPr>
        <p:spPr bwMode="auto">
          <a:xfrm>
            <a:off x="1981200" y="6553200"/>
            <a:ext cx="5181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bg1"/>
                </a:solidFill>
                <a:effectLst/>
                <a:uLnTx/>
                <a:uFillTx/>
                <a:latin typeface="Arial" pitchFamily="34" charset="0"/>
                <a:ea typeface="+mn-ea"/>
                <a:cs typeface="+mn-cs"/>
              </a:rPr>
              <a:t>Lesson: T102.04           iteenchallenge.org               01 - 2012</a:t>
            </a:r>
            <a:endParaRPr kumimoji="0" lang="en-US" sz="1400" b="0" i="0" u="none" strike="noStrike" kern="1200" cap="none" spc="0" normalizeH="0" baseline="0" noProof="0" dirty="0">
              <a:ln>
                <a:noFill/>
              </a:ln>
              <a:solidFill>
                <a:schemeClr val="bg1"/>
              </a:solidFill>
              <a:effectLst/>
              <a:uLnTx/>
              <a:uFillTx/>
              <a:latin typeface="Arial"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anim calcmode="lin" valueType="num">
                                      <p:cBhvr additive="base">
                                        <p:cTn id="11"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608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 calcmode="lin" valueType="num">
                                      <p:cBhvr additive="base">
                                        <p:cTn id="15"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a:xfrm>
            <a:off x="685800" y="3810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6147"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b="1" smtClean="0">
                <a:solidFill>
                  <a:schemeClr val="bg1"/>
                </a:solidFill>
              </a:rPr>
              <a:t>Has a great ______in life. </a:t>
            </a:r>
            <a:endParaRPr lang="en-US" smtClean="0">
              <a:solidFill>
                <a:schemeClr val="bg1"/>
              </a:solidFill>
            </a:endParaRPr>
          </a:p>
          <a:p>
            <a:pPr>
              <a:buFontTx/>
              <a:buNone/>
            </a:pPr>
            <a:endParaRPr lang="en-US" sz="1400" smtClean="0">
              <a:solidFill>
                <a:schemeClr val="bg1"/>
              </a:solidFill>
            </a:endParaRPr>
          </a:p>
          <a:p>
            <a:pPr>
              <a:buFontTx/>
              <a:buNone/>
            </a:pPr>
            <a:r>
              <a:rPr lang="en-US" sz="1400" smtClean="0">
                <a:solidFill>
                  <a:schemeClr val="bg1"/>
                </a:solidFill>
              </a:rPr>
              <a:t>Do you know your God-given purpose? </a:t>
            </a:r>
          </a:p>
          <a:p>
            <a:r>
              <a:rPr lang="en-US" sz="1400" smtClean="0">
                <a:solidFill>
                  <a:schemeClr val="bg1"/>
                </a:solidFill>
              </a:rPr>
              <a:t>What are your burdens? </a:t>
            </a:r>
          </a:p>
          <a:p>
            <a:r>
              <a:rPr lang="en-US" sz="1400" smtClean="0">
                <a:solidFill>
                  <a:schemeClr val="bg1"/>
                </a:solidFill>
              </a:rPr>
              <a:t>What are your spiritual gifts? </a:t>
            </a:r>
          </a:p>
          <a:p>
            <a:r>
              <a:rPr lang="en-US" sz="1400" smtClean="0">
                <a:solidFill>
                  <a:schemeClr val="bg1"/>
                </a:solidFill>
              </a:rPr>
              <a:t>What are your natural talents? </a:t>
            </a:r>
          </a:p>
          <a:p>
            <a:r>
              <a:rPr lang="en-US" sz="1400" smtClean="0">
                <a:solidFill>
                  <a:schemeClr val="bg1"/>
                </a:solidFill>
              </a:rPr>
              <a:t>What are your desires and passions? </a:t>
            </a:r>
          </a:p>
          <a:p>
            <a:r>
              <a:rPr lang="en-US" sz="1400" smtClean="0">
                <a:solidFill>
                  <a:schemeClr val="bg1"/>
                </a:solidFill>
              </a:rPr>
              <a:t>What do others affirm about you? </a:t>
            </a:r>
          </a:p>
          <a:p>
            <a:r>
              <a:rPr lang="en-US" sz="1400" smtClean="0">
                <a:solidFill>
                  <a:schemeClr val="bg1"/>
                </a:solidFill>
              </a:rPr>
              <a:t>What are your dreams and visions? </a:t>
            </a:r>
          </a:p>
          <a:p>
            <a:r>
              <a:rPr lang="en-US" sz="1400" smtClean="0">
                <a:solidFill>
                  <a:schemeClr val="bg1"/>
                </a:solidFill>
              </a:rPr>
              <a:t>What opportunities are in front of you? </a:t>
            </a:r>
          </a:p>
        </p:txBody>
      </p:sp>
      <p:sp>
        <p:nvSpPr>
          <p:cNvPr id="47108" name="Content Placeholder 4"/>
          <p:cNvSpPr>
            <a:spLocks noGrp="1"/>
          </p:cNvSpPr>
          <p:nvPr>
            <p:ph sz="half" idx="2"/>
          </p:nvPr>
        </p:nvSpPr>
        <p:spPr>
          <a:xfrm>
            <a:off x="4648200" y="1981200"/>
            <a:ext cx="4038600" cy="4114800"/>
          </a:xfrm>
        </p:spPr>
        <p:txBody>
          <a:bodyPr/>
          <a:lstStyle/>
          <a:p>
            <a:r>
              <a:rPr lang="en-US" sz="1800" i="1" smtClean="0">
                <a:solidFill>
                  <a:srgbClr val="FFFF99"/>
                </a:solidFill>
              </a:rPr>
              <a:t>“But what things were gain to me, these I have counted loss for Christ. Yet indeed I also count all things loss for the excellence of knowing Christ Jesus my Lord, for Whom I have suffered the loss of all things, and count them as rubbish, that I may gain Christ and be found in Him… that I may know Him and the power of His resurrection, and the fellowship of His sufferings, being conformed to His death, if, by any means, I may attain to the resurrection from the dead.” </a:t>
            </a:r>
            <a:r>
              <a:rPr lang="en-US" sz="1800" smtClean="0">
                <a:solidFill>
                  <a:srgbClr val="FFFF99"/>
                </a:solidFill>
              </a:rPr>
              <a:t>(Phil. 3:7-14) </a:t>
            </a:r>
          </a:p>
        </p:txBody>
      </p:sp>
      <p:sp>
        <p:nvSpPr>
          <p:cNvPr id="6" name="TextBox 5"/>
          <p:cNvSpPr txBox="1">
            <a:spLocks noChangeArrowheads="1"/>
          </p:cNvSpPr>
          <p:nvPr/>
        </p:nvSpPr>
        <p:spPr bwMode="auto">
          <a:xfrm>
            <a:off x="990600" y="2895600"/>
            <a:ext cx="1371600" cy="461963"/>
          </a:xfrm>
          <a:prstGeom prst="rect">
            <a:avLst/>
          </a:prstGeom>
          <a:noFill/>
          <a:ln w="9525">
            <a:noFill/>
            <a:miter lim="800000"/>
            <a:headEnd/>
            <a:tailEnd/>
          </a:ln>
        </p:spPr>
        <p:txBody>
          <a:bodyPr>
            <a:spAutoFit/>
          </a:bodyPr>
          <a:lstStyle/>
          <a:p>
            <a:r>
              <a:rPr lang="en-US">
                <a:solidFill>
                  <a:srgbClr val="FFFFCC"/>
                </a:solidFill>
              </a:rPr>
              <a:t>Purpose</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8">
                                            <p:txEl>
                                              <p:pRg st="0" end="0"/>
                                            </p:txEl>
                                          </p:spTgt>
                                        </p:tgtEl>
                                        <p:attrNameLst>
                                          <p:attrName>style.visibility</p:attrName>
                                        </p:attrNameLst>
                                      </p:cBhvr>
                                      <p:to>
                                        <p:strVal val="visible"/>
                                      </p:to>
                                    </p:set>
                                    <p:anim calcmode="lin" valueType="num">
                                      <p:cBhvr additive="base">
                                        <p:cTn id="13" dur="500" fill="hold"/>
                                        <p:tgtEl>
                                          <p:spTgt spid="4710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allAtOnce"/>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7171"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b="1" smtClean="0">
                <a:solidFill>
                  <a:schemeClr val="bg1"/>
                </a:solidFill>
              </a:rPr>
              <a:t>Has a great purpose in life.</a:t>
            </a:r>
          </a:p>
          <a:p>
            <a:pPr>
              <a:buFontTx/>
              <a:buAutoNum type="arabicPeriod"/>
            </a:pPr>
            <a:r>
              <a:rPr lang="en-US" b="1" smtClean="0">
                <a:solidFill>
                  <a:schemeClr val="bg1"/>
                </a:solidFill>
              </a:rPr>
              <a:t>Has by God’s grace, removed any ________ from his life.</a:t>
            </a:r>
            <a:endParaRPr lang="en-US" smtClean="0">
              <a:solidFill>
                <a:schemeClr val="bg1"/>
              </a:solidFill>
            </a:endParaRPr>
          </a:p>
        </p:txBody>
      </p:sp>
      <p:sp>
        <p:nvSpPr>
          <p:cNvPr id="48132" name="Content Placeholder 4"/>
          <p:cNvSpPr>
            <a:spLocks noGrp="1"/>
          </p:cNvSpPr>
          <p:nvPr>
            <p:ph sz="half" idx="2"/>
          </p:nvPr>
        </p:nvSpPr>
        <p:spPr/>
        <p:txBody>
          <a:bodyPr/>
          <a:lstStyle/>
          <a:p>
            <a:r>
              <a:rPr lang="en-US" sz="1800" i="1" smtClean="0">
                <a:solidFill>
                  <a:srgbClr val="FFFF99"/>
                </a:solidFill>
              </a:rPr>
              <a:t>“Therefore,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 </a:t>
            </a:r>
            <a:r>
              <a:rPr lang="en-US" sz="1800" smtClean="0">
                <a:solidFill>
                  <a:srgbClr val="FFFF99"/>
                </a:solidFill>
              </a:rPr>
              <a:t>(Hebrews 12:1-2)</a:t>
            </a:r>
          </a:p>
        </p:txBody>
      </p:sp>
      <p:sp>
        <p:nvSpPr>
          <p:cNvPr id="7" name="TextBox 6"/>
          <p:cNvSpPr txBox="1">
            <a:spLocks noChangeArrowheads="1"/>
          </p:cNvSpPr>
          <p:nvPr/>
        </p:nvSpPr>
        <p:spPr bwMode="auto">
          <a:xfrm>
            <a:off x="1828800" y="3505200"/>
            <a:ext cx="1676400" cy="461963"/>
          </a:xfrm>
          <a:prstGeom prst="rect">
            <a:avLst/>
          </a:prstGeom>
          <a:noFill/>
          <a:ln w="9525">
            <a:noFill/>
            <a:miter lim="800000"/>
            <a:headEnd/>
            <a:tailEnd/>
          </a:ln>
        </p:spPr>
        <p:txBody>
          <a:bodyPr>
            <a:spAutoFit/>
          </a:bodyPr>
          <a:lstStyle/>
          <a:p>
            <a:r>
              <a:rPr lang="en-US">
                <a:solidFill>
                  <a:srgbClr val="FFFFCC"/>
                </a:solidFill>
              </a:rPr>
              <a:t>Hindrance</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32">
                                            <p:txEl>
                                              <p:pRg st="0" end="0"/>
                                            </p:txEl>
                                          </p:spTgt>
                                        </p:tgtEl>
                                        <p:attrNameLst>
                                          <p:attrName>style.visibility</p:attrName>
                                        </p:attrNameLst>
                                      </p:cBhvr>
                                      <p:to>
                                        <p:strVal val="visible"/>
                                      </p:to>
                                    </p:set>
                                    <p:anim calcmode="lin" valueType="num">
                                      <p:cBhvr additive="base">
                                        <p:cTn id="13" dur="500" fill="hold"/>
                                        <p:tgtEl>
                                          <p:spTgt spid="4813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allAtOnce"/>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a:xfrm>
            <a:off x="533400" y="152400"/>
            <a:ext cx="82296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7" name="Content Placeholder 6"/>
          <p:cNvSpPr>
            <a:spLocks noGrp="1"/>
          </p:cNvSpPr>
          <p:nvPr>
            <p:ph sz="quarter" idx="4"/>
          </p:nvPr>
        </p:nvSpPr>
        <p:spPr>
          <a:xfrm>
            <a:off x="4645025" y="1600200"/>
            <a:ext cx="4041775" cy="4525963"/>
          </a:xfrm>
        </p:spPr>
        <p:txBody>
          <a:bodyPr/>
          <a:lstStyle/>
          <a:p>
            <a:pPr>
              <a:buFontTx/>
              <a:buNone/>
            </a:pPr>
            <a:r>
              <a:rPr lang="en-US" smtClean="0">
                <a:solidFill>
                  <a:schemeClr val="bg1"/>
                </a:solidFill>
              </a:rPr>
              <a:t>Here is what character does for a leader: </a:t>
            </a:r>
          </a:p>
          <a:p>
            <a:pPr>
              <a:buFontTx/>
              <a:buNone/>
            </a:pPr>
            <a:r>
              <a:rPr lang="en-US" smtClean="0">
                <a:solidFill>
                  <a:schemeClr val="bg1"/>
                </a:solidFill>
              </a:rPr>
              <a:t>Character communicates </a:t>
            </a:r>
            <a:r>
              <a:rPr lang="en-US" b="1" smtClean="0">
                <a:solidFill>
                  <a:schemeClr val="bg1"/>
                </a:solidFill>
              </a:rPr>
              <a:t>CREDIBILITY</a:t>
            </a:r>
            <a:r>
              <a:rPr lang="en-US" smtClean="0">
                <a:solidFill>
                  <a:schemeClr val="bg1"/>
                </a:solidFill>
              </a:rPr>
              <a:t>. </a:t>
            </a:r>
          </a:p>
          <a:p>
            <a:pPr>
              <a:buFontTx/>
              <a:buNone/>
            </a:pPr>
            <a:r>
              <a:rPr lang="en-US" smtClean="0">
                <a:solidFill>
                  <a:schemeClr val="bg1"/>
                </a:solidFill>
              </a:rPr>
              <a:t>Character harnesses </a:t>
            </a:r>
            <a:r>
              <a:rPr lang="en-US" b="1" smtClean="0">
                <a:solidFill>
                  <a:schemeClr val="bg1"/>
                </a:solidFill>
              </a:rPr>
              <a:t>RESPECT</a:t>
            </a:r>
            <a:r>
              <a:rPr lang="en-US" smtClean="0">
                <a:solidFill>
                  <a:schemeClr val="bg1"/>
                </a:solidFill>
              </a:rPr>
              <a:t>. </a:t>
            </a:r>
          </a:p>
          <a:p>
            <a:pPr>
              <a:buFontTx/>
              <a:buNone/>
            </a:pPr>
            <a:r>
              <a:rPr lang="en-US" smtClean="0">
                <a:solidFill>
                  <a:schemeClr val="bg1"/>
                </a:solidFill>
              </a:rPr>
              <a:t>Character creates </a:t>
            </a:r>
            <a:r>
              <a:rPr lang="en-US" b="1" smtClean="0">
                <a:solidFill>
                  <a:schemeClr val="bg1"/>
                </a:solidFill>
              </a:rPr>
              <a:t>CONSISTENCY</a:t>
            </a:r>
            <a:r>
              <a:rPr lang="en-US" smtClean="0">
                <a:solidFill>
                  <a:schemeClr val="bg1"/>
                </a:solidFill>
              </a:rPr>
              <a:t>. </a:t>
            </a:r>
          </a:p>
          <a:p>
            <a:pPr>
              <a:buFontTx/>
              <a:buNone/>
            </a:pPr>
            <a:r>
              <a:rPr lang="en-US" smtClean="0">
                <a:solidFill>
                  <a:schemeClr val="bg1"/>
                </a:solidFill>
              </a:rPr>
              <a:t>Character earns </a:t>
            </a:r>
            <a:r>
              <a:rPr lang="en-US" b="1" smtClean="0">
                <a:solidFill>
                  <a:schemeClr val="bg1"/>
                </a:solidFill>
              </a:rPr>
              <a:t>TRUST.</a:t>
            </a:r>
            <a:r>
              <a:rPr lang="en-US" smtClean="0">
                <a:solidFill>
                  <a:schemeClr val="bg1"/>
                </a:solidFill>
              </a:rPr>
              <a:t> </a:t>
            </a:r>
          </a:p>
          <a:p>
            <a:endParaRPr lang="en-US" smtClean="0"/>
          </a:p>
        </p:txBody>
      </p:sp>
      <p:sp>
        <p:nvSpPr>
          <p:cNvPr id="49156" name="Content Placeholder 7"/>
          <p:cNvSpPr>
            <a:spLocks noGrp="1"/>
          </p:cNvSpPr>
          <p:nvPr>
            <p:ph sz="half" idx="2"/>
          </p:nvPr>
        </p:nvSpPr>
        <p:spPr>
          <a:xfrm>
            <a:off x="457200" y="1676400"/>
            <a:ext cx="4040188" cy="4449763"/>
          </a:xfrm>
        </p:spPr>
        <p:txBody>
          <a:bodyPr/>
          <a:lstStyle/>
          <a:p>
            <a:r>
              <a:rPr lang="en-US" sz="2000" smtClean="0">
                <a:solidFill>
                  <a:schemeClr val="bg1"/>
                </a:solidFill>
              </a:rPr>
              <a:t>Character and integrity are indispensable. </a:t>
            </a:r>
          </a:p>
          <a:p>
            <a:r>
              <a:rPr lang="en-US" sz="2000" smtClean="0">
                <a:solidFill>
                  <a:schemeClr val="bg1"/>
                </a:solidFill>
              </a:rPr>
              <a:t>Character can be defined as self-leadership. </a:t>
            </a:r>
          </a:p>
          <a:p>
            <a:r>
              <a:rPr lang="en-US" sz="2000" smtClean="0">
                <a:solidFill>
                  <a:schemeClr val="bg1"/>
                </a:solidFill>
              </a:rPr>
              <a:t>Once you lead yourself well, others may want to follow. </a:t>
            </a:r>
          </a:p>
          <a:p>
            <a:r>
              <a:rPr lang="en-US" sz="2000" smtClean="0">
                <a:solidFill>
                  <a:schemeClr val="bg1"/>
                </a:solidFill>
              </a:rPr>
              <a:t>It is the foundation on which the leader’s life is built. </a:t>
            </a:r>
          </a:p>
          <a:p>
            <a:r>
              <a:rPr lang="en-US" sz="2000" smtClean="0">
                <a:solidFill>
                  <a:schemeClr val="bg1"/>
                </a:solidFill>
              </a:rPr>
              <a:t>It all begins with character because leadership operates on the basis of trust. </a:t>
            </a:r>
          </a:p>
          <a:p>
            <a:r>
              <a:rPr lang="en-US" sz="2000" smtClean="0">
                <a:solidFill>
                  <a:schemeClr val="bg1"/>
                </a:solidFill>
              </a:rPr>
              <a:t>If people don’t trust you, they won’t follow you. </a:t>
            </a: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anim calcmode="lin" valueType="num">
                                      <p:cBhvr additive="base">
                                        <p:cTn id="7" dur="500" fill="hold"/>
                                        <p:tgtEl>
                                          <p:spTgt spid="491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6">
                                            <p:txEl>
                                              <p:pRg st="1" end="1"/>
                                            </p:txEl>
                                          </p:spTgt>
                                        </p:tgtEl>
                                        <p:attrNameLst>
                                          <p:attrName>style.visibility</p:attrName>
                                        </p:attrNameLst>
                                      </p:cBhvr>
                                      <p:to>
                                        <p:strVal val="visible"/>
                                      </p:to>
                                    </p:set>
                                    <p:anim calcmode="lin" valueType="num">
                                      <p:cBhvr additive="base">
                                        <p:cTn id="13" dur="500" fill="hold"/>
                                        <p:tgtEl>
                                          <p:spTgt spid="491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6">
                                            <p:txEl>
                                              <p:pRg st="2" end="2"/>
                                            </p:txEl>
                                          </p:spTgt>
                                        </p:tgtEl>
                                        <p:attrNameLst>
                                          <p:attrName>style.visibility</p:attrName>
                                        </p:attrNameLst>
                                      </p:cBhvr>
                                      <p:to>
                                        <p:strVal val="visible"/>
                                      </p:to>
                                    </p:set>
                                    <p:anim calcmode="lin" valueType="num">
                                      <p:cBhvr additive="base">
                                        <p:cTn id="19" dur="500" fill="hold"/>
                                        <p:tgtEl>
                                          <p:spTgt spid="4915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6">
                                            <p:txEl>
                                              <p:pRg st="3" end="3"/>
                                            </p:txEl>
                                          </p:spTgt>
                                        </p:tgtEl>
                                        <p:attrNameLst>
                                          <p:attrName>style.visibility</p:attrName>
                                        </p:attrNameLst>
                                      </p:cBhvr>
                                      <p:to>
                                        <p:strVal val="visible"/>
                                      </p:to>
                                    </p:set>
                                    <p:anim calcmode="lin" valueType="num">
                                      <p:cBhvr additive="base">
                                        <p:cTn id="25" dur="500" fill="hold"/>
                                        <p:tgtEl>
                                          <p:spTgt spid="4915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156">
                                            <p:txEl>
                                              <p:pRg st="4" end="4"/>
                                            </p:txEl>
                                          </p:spTgt>
                                        </p:tgtEl>
                                        <p:attrNameLst>
                                          <p:attrName>style.visibility</p:attrName>
                                        </p:attrNameLst>
                                      </p:cBhvr>
                                      <p:to>
                                        <p:strVal val="visible"/>
                                      </p:to>
                                    </p:set>
                                    <p:anim calcmode="lin" valueType="num">
                                      <p:cBhvr additive="base">
                                        <p:cTn id="31" dur="500" fill="hold"/>
                                        <p:tgtEl>
                                          <p:spTgt spid="4915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9156">
                                            <p:txEl>
                                              <p:pRg st="5" end="5"/>
                                            </p:txEl>
                                          </p:spTgt>
                                        </p:tgtEl>
                                        <p:attrNameLst>
                                          <p:attrName>style.visibility</p:attrName>
                                        </p:attrNameLst>
                                      </p:cBhvr>
                                      <p:to>
                                        <p:strVal val="visible"/>
                                      </p:to>
                                    </p:set>
                                    <p:anim calcmode="lin" valueType="num">
                                      <p:cBhvr additive="base">
                                        <p:cTn id="37" dur="500" fill="hold"/>
                                        <p:tgtEl>
                                          <p:spTgt spid="4915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15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 calcmode="lin" valueType="num">
                                      <p:cBhvr additive="base">
                                        <p:cTn id="4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anim calcmode="lin" valueType="num">
                                      <p:cBhvr additive="base">
                                        <p:cTn id="5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3" end="3"/>
                                            </p:txEl>
                                          </p:spTgt>
                                        </p:tgtEl>
                                        <p:attrNameLst>
                                          <p:attrName>style.visibility</p:attrName>
                                        </p:attrNameLst>
                                      </p:cBhvr>
                                      <p:to>
                                        <p:strVal val="visible"/>
                                      </p:to>
                                    </p:set>
                                    <p:anim calcmode="lin" valueType="num">
                                      <p:cBhvr additive="base">
                                        <p:cTn id="6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4" end="4"/>
                                            </p:txEl>
                                          </p:spTgt>
                                        </p:tgtEl>
                                        <p:attrNameLst>
                                          <p:attrName>style.visibility</p:attrName>
                                        </p:attrNameLst>
                                      </p:cBhvr>
                                      <p:to>
                                        <p:strVal val="visible"/>
                                      </p:to>
                                    </p:set>
                                    <p:anim calcmode="lin" valueType="num">
                                      <p:cBhvr additive="base">
                                        <p:cTn id="6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4915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685800" y="3810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p>
        </p:txBody>
      </p:sp>
      <p:sp>
        <p:nvSpPr>
          <p:cNvPr id="14340" name="Content Placeholder 8"/>
          <p:cNvSpPr>
            <a:spLocks noGrp="1"/>
          </p:cNvSpPr>
          <p:nvPr>
            <p:ph idx="1"/>
          </p:nvPr>
        </p:nvSpPr>
        <p:spPr/>
        <p:txBody>
          <a:bodyPr/>
          <a:lstStyle/>
          <a:p>
            <a:pPr>
              <a:buFontTx/>
              <a:buNone/>
            </a:pPr>
            <a:r>
              <a:rPr lang="en-US" sz="3600" smtClean="0">
                <a:solidFill>
                  <a:schemeClr val="bg1"/>
                </a:solidFill>
              </a:rPr>
              <a:t>In order to build strong character, leaders must choose to:</a:t>
            </a:r>
          </a:p>
          <a:p>
            <a:pPr>
              <a:buFontTx/>
              <a:buNone/>
            </a:pPr>
            <a:r>
              <a:rPr lang="en-US" sz="1400" smtClean="0">
                <a:solidFill>
                  <a:schemeClr val="bg1"/>
                </a:solidFill>
              </a:rPr>
              <a:t> </a:t>
            </a:r>
          </a:p>
          <a:p>
            <a:r>
              <a:rPr lang="en-US" sz="2000" smtClean="0">
                <a:solidFill>
                  <a:schemeClr val="bg1"/>
                </a:solidFill>
              </a:rPr>
              <a:t>Develop personal </a:t>
            </a:r>
            <a:r>
              <a:rPr lang="en-US" sz="2000" b="1" smtClean="0">
                <a:solidFill>
                  <a:schemeClr val="bg1"/>
                </a:solidFill>
              </a:rPr>
              <a:t>DISCIPLINE</a:t>
            </a:r>
            <a:r>
              <a:rPr lang="en-US" sz="2000" smtClean="0">
                <a:solidFill>
                  <a:schemeClr val="bg1"/>
                </a:solidFill>
              </a:rPr>
              <a:t>.</a:t>
            </a:r>
          </a:p>
          <a:p>
            <a:endParaRPr lang="en-US" sz="2000" smtClean="0">
              <a:solidFill>
                <a:schemeClr val="bg1"/>
              </a:solidFill>
            </a:endParaRPr>
          </a:p>
          <a:p>
            <a:r>
              <a:rPr lang="en-US" sz="2000" smtClean="0">
                <a:solidFill>
                  <a:schemeClr val="bg1"/>
                </a:solidFill>
              </a:rPr>
              <a:t>Develop a personal </a:t>
            </a:r>
            <a:r>
              <a:rPr lang="en-US" sz="2000" b="1" smtClean="0">
                <a:solidFill>
                  <a:schemeClr val="bg1"/>
                </a:solidFill>
              </a:rPr>
              <a:t>SECURITY </a:t>
            </a:r>
            <a:r>
              <a:rPr lang="en-US" sz="2000" smtClean="0">
                <a:solidFill>
                  <a:schemeClr val="bg1"/>
                </a:solidFill>
              </a:rPr>
              <a:t>and </a:t>
            </a:r>
            <a:r>
              <a:rPr lang="en-US" sz="2000" b="1" smtClean="0">
                <a:solidFill>
                  <a:schemeClr val="bg1"/>
                </a:solidFill>
              </a:rPr>
              <a:t>IDENTITY</a:t>
            </a:r>
            <a:r>
              <a:rPr lang="en-US" sz="2000" smtClean="0">
                <a:solidFill>
                  <a:schemeClr val="bg1"/>
                </a:solidFill>
              </a:rPr>
              <a:t>.</a:t>
            </a:r>
          </a:p>
          <a:p>
            <a:endParaRPr lang="en-US" sz="2000" smtClean="0">
              <a:solidFill>
                <a:schemeClr val="bg1"/>
              </a:solidFill>
            </a:endParaRPr>
          </a:p>
          <a:p>
            <a:r>
              <a:rPr lang="en-US" sz="2000" smtClean="0">
                <a:solidFill>
                  <a:schemeClr val="bg1"/>
                </a:solidFill>
              </a:rPr>
              <a:t>Develop </a:t>
            </a:r>
            <a:r>
              <a:rPr lang="en-US" sz="2000" b="1" smtClean="0">
                <a:solidFill>
                  <a:schemeClr val="bg1"/>
                </a:solidFill>
              </a:rPr>
              <a:t>PERSONAL CONVICTIONS</a:t>
            </a:r>
            <a:r>
              <a:rPr lang="en-US" sz="2000" smtClean="0">
                <a:solidFill>
                  <a:schemeClr val="bg1"/>
                </a:solidFill>
              </a:rPr>
              <a:t>, </a:t>
            </a:r>
            <a:r>
              <a:rPr lang="en-US" sz="2000" b="1" smtClean="0">
                <a:solidFill>
                  <a:schemeClr val="bg1"/>
                </a:solidFill>
              </a:rPr>
              <a:t>VALUES</a:t>
            </a:r>
            <a:r>
              <a:rPr lang="en-US" sz="2000" smtClean="0">
                <a:solidFill>
                  <a:schemeClr val="bg1"/>
                </a:solidFill>
              </a:rPr>
              <a:t>, and </a:t>
            </a:r>
            <a:r>
              <a:rPr lang="en-US" sz="2000" b="1" smtClean="0">
                <a:solidFill>
                  <a:schemeClr val="bg1"/>
                </a:solidFill>
              </a:rPr>
              <a:t>ETHICS</a:t>
            </a:r>
            <a:r>
              <a:rPr lang="en-US" sz="2000" smtClean="0">
                <a:solidFill>
                  <a:schemeClr val="bg1"/>
                </a:solidFill>
              </a:rPr>
              <a:t>.</a:t>
            </a: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4" end="4"/>
                                            </p:txEl>
                                          </p:spTgt>
                                        </p:tgtEl>
                                        <p:attrNameLst>
                                          <p:attrName>style.visibility</p:attrName>
                                        </p:attrNameLst>
                                      </p:cBhvr>
                                      <p:to>
                                        <p:strVal val="visible"/>
                                      </p:to>
                                    </p:set>
                                    <p:anim calcmode="lin" valueType="num">
                                      <p:cBhvr additive="base">
                                        <p:cTn id="25"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40">
                                            <p:txEl>
                                              <p:pRg st="6" end="6"/>
                                            </p:txEl>
                                          </p:spTgt>
                                        </p:tgtEl>
                                        <p:attrNameLst>
                                          <p:attrName>style.visibility</p:attrName>
                                        </p:attrNameLst>
                                      </p:cBhvr>
                                      <p:to>
                                        <p:strVal val="visible"/>
                                      </p:to>
                                    </p:set>
                                    <p:anim calcmode="lin" valueType="num">
                                      <p:cBhvr additive="base">
                                        <p:cTn id="31"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a:xfrm>
            <a:off x="685800" y="457200"/>
            <a:ext cx="7772400" cy="1143000"/>
          </a:xfrm>
        </p:spPr>
        <p:txBody>
          <a:bodyPr/>
          <a:lstStyle/>
          <a:p>
            <a:r>
              <a:rPr lang="en-US" sz="3600" smtClean="0">
                <a:solidFill>
                  <a:srgbClr val="FFFFCC"/>
                </a:solidFill>
              </a:rPr>
              <a:t>The Heart of a Leader</a:t>
            </a:r>
            <a:br>
              <a:rPr lang="en-US" sz="3600" smtClean="0">
                <a:solidFill>
                  <a:srgbClr val="FFFFCC"/>
                </a:solidFill>
              </a:rPr>
            </a:br>
            <a:r>
              <a:rPr lang="en-US" sz="2000" smtClean="0">
                <a:solidFill>
                  <a:srgbClr val="FFFFCC"/>
                </a:solidFill>
              </a:rPr>
              <a:t>Developing the Qualities That Set Leaders Apart From Others</a:t>
            </a:r>
            <a:endParaRPr lang="en-US" sz="3600" smtClean="0">
              <a:solidFill>
                <a:srgbClr val="FFFFCC"/>
              </a:solidFill>
            </a:endParaRPr>
          </a:p>
        </p:txBody>
      </p:sp>
      <p:sp>
        <p:nvSpPr>
          <p:cNvPr id="10243" name="Content Placeholder 8"/>
          <p:cNvSpPr>
            <a:spLocks noGrp="1"/>
          </p:cNvSpPr>
          <p:nvPr>
            <p:ph sz="half" idx="1"/>
          </p:nvPr>
        </p:nvSpPr>
        <p:spPr/>
        <p:txBody>
          <a:bodyPr/>
          <a:lstStyle/>
          <a:p>
            <a:pPr>
              <a:buFontTx/>
              <a:buNone/>
            </a:pPr>
            <a:r>
              <a:rPr lang="en-US" sz="2400" b="1" smtClean="0">
                <a:solidFill>
                  <a:schemeClr val="bg1"/>
                </a:solidFill>
              </a:rPr>
              <a:t>The Leader God Uses… </a:t>
            </a:r>
            <a:endParaRPr lang="en-US" sz="2400" smtClean="0">
              <a:solidFill>
                <a:schemeClr val="bg1"/>
              </a:solidFill>
            </a:endParaRPr>
          </a:p>
          <a:p>
            <a:pPr>
              <a:buFontTx/>
              <a:buAutoNum type="arabicPeriod"/>
            </a:pPr>
            <a:r>
              <a:rPr lang="en-US" sz="1200" b="1" smtClean="0">
                <a:solidFill>
                  <a:schemeClr val="bg1"/>
                </a:solidFill>
              </a:rPr>
              <a:t>Has a great purpose in life.</a:t>
            </a:r>
          </a:p>
          <a:p>
            <a:pPr>
              <a:buFontTx/>
              <a:buAutoNum type="arabicPeriod"/>
            </a:pPr>
            <a:r>
              <a:rPr lang="en-US" sz="1200" b="1" smtClean="0">
                <a:solidFill>
                  <a:schemeClr val="bg1"/>
                </a:solidFill>
              </a:rPr>
              <a:t>Has by God’s grace, removed any hindrance from his life.</a:t>
            </a:r>
          </a:p>
          <a:p>
            <a:pPr>
              <a:buFontTx/>
              <a:buAutoNum type="arabicPeriod"/>
            </a:pPr>
            <a:r>
              <a:rPr lang="en-US" b="1" smtClean="0">
                <a:solidFill>
                  <a:schemeClr val="bg1"/>
                </a:solidFill>
              </a:rPr>
              <a:t>Has placed himself absolutely at God’s _______</a:t>
            </a:r>
            <a:endParaRPr lang="en-US" smtClean="0">
              <a:solidFill>
                <a:schemeClr val="bg1"/>
              </a:solidFill>
            </a:endParaRPr>
          </a:p>
        </p:txBody>
      </p:sp>
      <p:sp>
        <p:nvSpPr>
          <p:cNvPr id="51204" name="Content Placeholder 4"/>
          <p:cNvSpPr>
            <a:spLocks noGrp="1"/>
          </p:cNvSpPr>
          <p:nvPr>
            <p:ph sz="half" idx="2"/>
          </p:nvPr>
        </p:nvSpPr>
        <p:spPr>
          <a:xfrm>
            <a:off x="4648200" y="1981200"/>
            <a:ext cx="3886200" cy="4114800"/>
          </a:xfrm>
        </p:spPr>
        <p:txBody>
          <a:bodyPr/>
          <a:lstStyle/>
          <a:p>
            <a:r>
              <a:rPr lang="en-US" sz="1800" i="1" smtClean="0">
                <a:solidFill>
                  <a:srgbClr val="FFFF99"/>
                </a:solidFill>
              </a:rPr>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a:t>
            </a:r>
            <a:r>
              <a:rPr lang="en-US" sz="1800" smtClean="0">
                <a:solidFill>
                  <a:srgbClr val="FFFF99"/>
                </a:solidFill>
              </a:rPr>
              <a:t>(Romans 12:1-2) </a:t>
            </a:r>
          </a:p>
        </p:txBody>
      </p:sp>
      <p:sp>
        <p:nvSpPr>
          <p:cNvPr id="6" name="TextBox 5"/>
          <p:cNvSpPr txBox="1">
            <a:spLocks noChangeArrowheads="1"/>
          </p:cNvSpPr>
          <p:nvPr/>
        </p:nvSpPr>
        <p:spPr bwMode="auto">
          <a:xfrm>
            <a:off x="2209800" y="3886200"/>
            <a:ext cx="1371600" cy="461963"/>
          </a:xfrm>
          <a:prstGeom prst="rect">
            <a:avLst/>
          </a:prstGeom>
          <a:noFill/>
          <a:ln w="9525">
            <a:noFill/>
            <a:miter lim="800000"/>
            <a:headEnd/>
            <a:tailEnd/>
          </a:ln>
        </p:spPr>
        <p:txBody>
          <a:bodyPr>
            <a:spAutoFit/>
          </a:bodyPr>
          <a:lstStyle/>
          <a:p>
            <a:r>
              <a:rPr lang="en-US">
                <a:solidFill>
                  <a:srgbClr val="FFFFCC"/>
                </a:solidFill>
              </a:rPr>
              <a:t>Disposal</a:t>
            </a: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T102.04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4">
                                            <p:txEl>
                                              <p:pRg st="0" end="0"/>
                                            </p:txEl>
                                          </p:spTgt>
                                        </p:tgtEl>
                                        <p:attrNameLst>
                                          <p:attrName>style.visibility</p:attrName>
                                        </p:attrNameLst>
                                      </p:cBhvr>
                                      <p:to>
                                        <p:strVal val="visible"/>
                                      </p:to>
                                    </p:set>
                                    <p:anim calcmode="lin" valueType="num">
                                      <p:cBhvr additive="base">
                                        <p:cTn id="13" dur="500" fill="hold"/>
                                        <p:tgtEl>
                                          <p:spTgt spid="5120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allAtOnce"/>
      <p:bldP spid="6"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3233</Words>
  <Application>Microsoft Office PowerPoint</Application>
  <PresentationFormat>On-screen Show (4:3)</PresentationFormat>
  <Paragraphs>329</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Blank Presentation</vt:lpstr>
      <vt:lpstr>The Heart of a Leader Developing the Qualities That Set Leaders Apart From Others   by EQUIP Ministries founded by John Maxwell </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The Heart of a Leader Developing the Qualities That Set Leaders Apart From Others</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dave henry</cp:lastModifiedBy>
  <cp:revision>6</cp:revision>
  <dcterms:created xsi:type="dcterms:W3CDTF">2011-10-20T15:18:26Z</dcterms:created>
  <dcterms:modified xsi:type="dcterms:W3CDTF">2012-01-11T20:31:00Z</dcterms:modified>
</cp:coreProperties>
</file>