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5"/>
  </p:notesMasterIdLst>
  <p:sldIdLst>
    <p:sldId id="256" r:id="rId2"/>
    <p:sldId id="307" r:id="rId3"/>
    <p:sldId id="304" r:id="rId4"/>
    <p:sldId id="308" r:id="rId5"/>
    <p:sldId id="305" r:id="rId6"/>
    <p:sldId id="258" r:id="rId7"/>
    <p:sldId id="310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312" r:id="rId18"/>
    <p:sldId id="313" r:id="rId19"/>
    <p:sldId id="314" r:id="rId20"/>
    <p:sldId id="303" r:id="rId21"/>
    <p:sldId id="268" r:id="rId22"/>
    <p:sldId id="315" r:id="rId23"/>
    <p:sldId id="317" r:id="rId24"/>
    <p:sldId id="316" r:id="rId25"/>
    <p:sldId id="269" r:id="rId26"/>
    <p:sldId id="318" r:id="rId27"/>
    <p:sldId id="306" r:id="rId28"/>
    <p:sldId id="319" r:id="rId29"/>
    <p:sldId id="320" r:id="rId30"/>
    <p:sldId id="270" r:id="rId31"/>
    <p:sldId id="271" r:id="rId32"/>
    <p:sldId id="321" r:id="rId33"/>
    <p:sldId id="272" r:id="rId34"/>
    <p:sldId id="274" r:id="rId35"/>
    <p:sldId id="322" r:id="rId36"/>
    <p:sldId id="323" r:id="rId37"/>
    <p:sldId id="324" r:id="rId38"/>
    <p:sldId id="273" r:id="rId39"/>
    <p:sldId id="275" r:id="rId40"/>
    <p:sldId id="276" r:id="rId41"/>
    <p:sldId id="277" r:id="rId42"/>
    <p:sldId id="325" r:id="rId43"/>
    <p:sldId id="311" r:id="rId4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74" d="100"/>
          <a:sy n="74" d="100"/>
        </p:scale>
        <p:origin x="221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F365D-F167-4ED7-81B8-DC2FDB646094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42FF8-8BCD-4F16-9EE1-805065B6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3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Canvas"/>
          <p:cNvSpPr>
            <a:spLocks noChangeArrowheads="1"/>
          </p:cNvSpPr>
          <p:nvPr/>
        </p:nvSpPr>
        <p:spPr bwMode="white">
          <a:xfrm>
            <a:off x="704851" y="201613"/>
            <a:ext cx="11197167" cy="64674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endParaRPr kumimoji="1" lang="en-US" altLang="en-US" sz="2400"/>
          </a:p>
        </p:txBody>
      </p:sp>
      <p:pic>
        <p:nvPicPr>
          <p:cNvPr id="5" name="Picture 3" descr="A:\minispi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50800"/>
            <a:ext cx="15748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 descr="Canvas"/>
          <p:cNvSpPr>
            <a:spLocks noChangeArrowheads="1"/>
          </p:cNvSpPr>
          <p:nvPr/>
        </p:nvSpPr>
        <p:spPr bwMode="white">
          <a:xfrm>
            <a:off x="795867" y="4130675"/>
            <a:ext cx="1388533" cy="457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endParaRPr kumimoji="1" lang="en-US" altLang="en-US" sz="2400"/>
          </a:p>
        </p:txBody>
      </p:sp>
      <p:pic>
        <p:nvPicPr>
          <p:cNvPr id="7" name="Picture 5" descr="A:\minispi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/>
          <a:stretch>
            <a:fillRect/>
          </a:stretch>
        </p:blipFill>
        <p:spPr bwMode="ltGray">
          <a:xfrm>
            <a:off x="0" y="4222750"/>
            <a:ext cx="15748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2057400"/>
            <a:ext cx="10295467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67467" y="3886200"/>
            <a:ext cx="8534400" cy="17716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1445684" y="609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696884" y="60960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68884" y="60960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BB03BC-6B66-45EC-A3F1-2701D89B4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0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5950A-1143-4211-BF31-42DF55BC6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2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381000"/>
            <a:ext cx="74168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0FDE6-AA2C-4826-BA69-6E1C59BFC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16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752600"/>
            <a:ext cx="4978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604000" y="1752600"/>
            <a:ext cx="4978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36D43-0FDF-430A-9C46-59B4753A8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5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DA29E-0D5B-4774-96F8-72A0859E96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3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6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6A751-1F75-4ECE-821E-995AD9C4C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55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752600"/>
            <a:ext cx="4978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4000" y="1752600"/>
            <a:ext cx="4978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5078C-02A0-4BA1-85FB-B60CF872E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8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9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DB2BD-C4B8-4ACC-9209-F8F6A900A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3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EC0F1-6975-4F41-A007-0913C997E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4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B243A-C53B-462C-BA77-656ADF931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54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C59B-28D2-4725-863A-540EE477A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87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D11F9-7BCE-4065-9CF5-AD2702BD5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6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906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ltGray">
          <a:xfrm>
            <a:off x="812801" y="228601"/>
            <a:ext cx="10985500" cy="6391275"/>
          </a:xfrm>
          <a:prstGeom prst="rect">
            <a:avLst/>
          </a:prstGeom>
          <a:solidFill>
            <a:srgbClr val="EDE7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endParaRPr kumimoji="1" lang="en-US" altLang="en-US" sz="2400"/>
          </a:p>
        </p:txBody>
      </p:sp>
      <p:sp>
        <p:nvSpPr>
          <p:cNvPr id="1027" name="Line 1027"/>
          <p:cNvSpPr>
            <a:spLocks noChangeShapeType="1"/>
          </p:cNvSpPr>
          <p:nvPr/>
        </p:nvSpPr>
        <p:spPr bwMode="ltGray">
          <a:xfrm>
            <a:off x="1354667" y="1600200"/>
            <a:ext cx="102277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1028" name="Picture 1028" descr="A:\minispir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"/>
          <a:stretch>
            <a:fillRect/>
          </a:stretch>
        </p:blipFill>
        <p:spPr bwMode="ltGray">
          <a:xfrm>
            <a:off x="0" y="50800"/>
            <a:ext cx="1574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029" descr="A:\minispir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9"/>
          <a:stretch>
            <a:fillRect/>
          </a:stretch>
        </p:blipFill>
        <p:spPr bwMode="ltGray">
          <a:xfrm>
            <a:off x="0" y="4222750"/>
            <a:ext cx="15748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81000"/>
            <a:ext cx="1016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Rectangle 10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752600"/>
            <a:ext cx="1016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0" name="Rectangle 10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52551" y="6107113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081" name="Rectangle 10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751" y="6107113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3082" name="Rectangle 10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75751" y="6107113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504435E-49AF-4CA2-AF78-8487E547B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685800"/>
            <a:ext cx="10295467" cy="1143000"/>
          </a:xfrm>
        </p:spPr>
        <p:txBody>
          <a:bodyPr/>
          <a:lstStyle/>
          <a:p>
            <a:pPr eaLnBrk="1" hangingPunct="1"/>
            <a:r>
              <a:rPr lang="en-US" altLang="en-US" sz="6600" dirty="0" smtClean="0"/>
              <a:t>Love and Accepting Myself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66533" y="6000750"/>
            <a:ext cx="6400800" cy="85725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Global </a:t>
            </a:r>
            <a:r>
              <a:rPr lang="en-US" altLang="en-US" sz="2400" dirty="0"/>
              <a:t>Teen Challenge</a:t>
            </a: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3986451"/>
            <a:ext cx="3867663" cy="17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939085"/>
            <a:ext cx="3048916" cy="1843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5" y="1928763"/>
            <a:ext cx="5185260" cy="1910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Does God Show </a:t>
            </a:r>
            <a:r>
              <a:rPr lang="en-US" altLang="en-US" i="1" smtClean="0"/>
              <a:t>Agape</a:t>
            </a:r>
            <a:r>
              <a:rPr lang="en-US" altLang="en-US" smtClean="0"/>
              <a:t> Love?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752600"/>
            <a:ext cx="7467600" cy="4114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God loves us unconditionally!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>
                <a:hlinkClick r:id="" action="ppaction://noaction"/>
              </a:rPr>
              <a:t>God</a:t>
            </a:r>
            <a:r>
              <a:rPr lang="en-US" altLang="en-US" dirty="0" smtClean="0"/>
              <a:t> has </a:t>
            </a:r>
            <a:r>
              <a:rPr lang="en-US" altLang="en-US" dirty="0" smtClean="0">
                <a:hlinkClick r:id="" action="ppaction://noaction"/>
              </a:rPr>
              <a:t>shown us </a:t>
            </a:r>
            <a:r>
              <a:rPr lang="en-US" altLang="en-US" dirty="0" smtClean="0"/>
              <a:t>that he </a:t>
            </a:r>
            <a:r>
              <a:rPr lang="en-US" altLang="en-US" dirty="0" smtClean="0">
                <a:hlinkClick r:id="" action="ppaction://noaction"/>
              </a:rPr>
              <a:t>loves us</a:t>
            </a:r>
            <a:r>
              <a:rPr lang="en-US" altLang="en-US" dirty="0" smtClean="0"/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God loves us </a:t>
            </a:r>
            <a:r>
              <a:rPr lang="en-US" altLang="en-US" dirty="0" smtClean="0">
                <a:hlinkClick r:id="" action="ppaction://noaction"/>
              </a:rPr>
              <a:t>as much as Himself</a:t>
            </a:r>
            <a:r>
              <a:rPr lang="en-US" altLang="en-US" dirty="0" smtClean="0"/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We do not need to </a:t>
            </a:r>
            <a:r>
              <a:rPr lang="en-US" altLang="en-US" i="1" dirty="0" smtClean="0">
                <a:hlinkClick r:id="" action="ppaction://noaction"/>
              </a:rPr>
              <a:t>fear</a:t>
            </a:r>
            <a:r>
              <a:rPr lang="en-US" altLang="en-US" dirty="0" smtClean="0">
                <a:hlinkClick r:id="" action="ppaction://noaction"/>
              </a:rPr>
              <a:t> God </a:t>
            </a:r>
            <a:r>
              <a:rPr lang="en-US" altLang="en-US" dirty="0" smtClean="0"/>
              <a:t>(but we do need to deeply respect him).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>
                <a:hlinkClick r:id="" action="ppaction://noaction"/>
              </a:rPr>
              <a:t>God disciplines us </a:t>
            </a:r>
            <a:r>
              <a:rPr lang="en-US" altLang="en-US" dirty="0" smtClean="0"/>
              <a:t>because he loves us.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>
                <a:hlinkClick r:id="" action="ppaction://noaction"/>
              </a:rPr>
              <a:t>God’s love never fails</a:t>
            </a:r>
            <a:r>
              <a:rPr lang="en-US" altLang="en-US" dirty="0" smtClean="0"/>
              <a:t>.</a:t>
            </a:r>
          </a:p>
        </p:txBody>
      </p:sp>
      <p:pic>
        <p:nvPicPr>
          <p:cNvPr id="8196" name="Picture 4" descr="C:\WINDOWS\Application Data\Microsoft\Media Catalog\Downloaded Clips\cl5d\j023476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799573"/>
            <a:ext cx="17605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Can I Show Love?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3600"/>
              <a:t>Who does God want us to love?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lphaLcPeriod"/>
            </a:pPr>
            <a:r>
              <a:rPr lang="en-US" altLang="en-US" sz="3200"/>
              <a:t>We are </a:t>
            </a:r>
            <a:r>
              <a:rPr lang="en-US" altLang="en-US" sz="3200">
                <a:hlinkClick r:id="" action="ppaction://noaction"/>
              </a:rPr>
              <a:t>commanded</a:t>
            </a:r>
            <a:r>
              <a:rPr lang="en-US" altLang="en-US" sz="3200"/>
              <a:t> to love God.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altLang="en-US" sz="2800"/>
              <a:t>The </a:t>
            </a:r>
            <a:r>
              <a:rPr lang="en-US" altLang="en-US" sz="2800">
                <a:hlinkClick r:id="" action="ppaction://noaction"/>
              </a:rPr>
              <a:t>Holy Spirit </a:t>
            </a:r>
            <a:r>
              <a:rPr lang="en-US" altLang="en-US" sz="2800"/>
              <a:t>gives us the love we need.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altLang="en-US" sz="2800"/>
              <a:t>We </a:t>
            </a:r>
            <a:r>
              <a:rPr lang="en-US" altLang="en-US" sz="2800">
                <a:hlinkClick r:id="" action="ppaction://noaction"/>
              </a:rPr>
              <a:t>respond</a:t>
            </a:r>
            <a:r>
              <a:rPr lang="en-US" altLang="en-US" sz="2800"/>
              <a:t> to God’s love.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lphaLcPeriod"/>
            </a:pPr>
            <a:r>
              <a:rPr lang="en-US" altLang="en-US" sz="3200"/>
              <a:t>We are </a:t>
            </a:r>
            <a:r>
              <a:rPr lang="en-US" altLang="en-US" sz="3200">
                <a:hlinkClick r:id="" action="ppaction://noaction"/>
              </a:rPr>
              <a:t>commanded</a:t>
            </a:r>
            <a:r>
              <a:rPr lang="en-US" altLang="en-US" sz="3200"/>
              <a:t> to love our neighbor.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altLang="en-US" sz="2800"/>
              <a:t>This </a:t>
            </a:r>
            <a:r>
              <a:rPr lang="en-US" altLang="en-US" sz="2800">
                <a:hlinkClick r:id="" action="ppaction://noaction"/>
              </a:rPr>
              <a:t>fulfills God’s laws</a:t>
            </a:r>
            <a:r>
              <a:rPr lang="en-US" altLang="en-US" sz="2800"/>
              <a:t>.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altLang="en-US" sz="2800"/>
              <a:t>This shows our </a:t>
            </a:r>
            <a:r>
              <a:rPr lang="en-US" altLang="en-US" sz="2800">
                <a:hlinkClick r:id="" action="ppaction://noaction"/>
              </a:rPr>
              <a:t>relationship to God</a:t>
            </a:r>
            <a:r>
              <a:rPr lang="en-US" altLang="en-US" sz="2800"/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Can I Show Love?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2400" y="1752600"/>
            <a:ext cx="55118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dirty="0" smtClean="0"/>
              <a:t>Who does God want us to love?</a:t>
            </a:r>
          </a:p>
          <a:p>
            <a:pPr marL="990600" lvl="1" indent="-533400" eaLnBrk="1" hangingPunct="1">
              <a:buFontTx/>
              <a:buAutoNum type="alphaLcPeriod" startAt="3"/>
            </a:pPr>
            <a:r>
              <a:rPr lang="en-US" altLang="en-US" dirty="0" smtClean="0"/>
              <a:t>We are </a:t>
            </a:r>
            <a:r>
              <a:rPr lang="en-US" altLang="en-US" dirty="0" smtClean="0">
                <a:hlinkClick r:id="" action="ppaction://noaction"/>
              </a:rPr>
              <a:t>commanded</a:t>
            </a:r>
            <a:r>
              <a:rPr lang="en-US" altLang="en-US" dirty="0" smtClean="0"/>
              <a:t> to love our enemies.</a:t>
            </a:r>
          </a:p>
          <a:p>
            <a:pPr marL="990600" lvl="1" indent="-533400" eaLnBrk="1" hangingPunct="1">
              <a:buFontTx/>
              <a:buAutoNum type="alphaLcPeriod" startAt="3"/>
            </a:pPr>
            <a:r>
              <a:rPr lang="en-US" altLang="en-US" dirty="0" smtClean="0"/>
              <a:t>God </a:t>
            </a:r>
            <a:r>
              <a:rPr lang="en-US" altLang="en-US" dirty="0" smtClean="0">
                <a:hlinkClick r:id="" action="ppaction://noaction"/>
              </a:rPr>
              <a:t>expects us </a:t>
            </a:r>
            <a:r>
              <a:rPr lang="en-US" altLang="en-US" dirty="0" smtClean="0"/>
              <a:t>to love ourselves</a:t>
            </a:r>
            <a:r>
              <a:rPr lang="en-US" altLang="en-US" sz="2400" dirty="0"/>
              <a:t>.</a:t>
            </a:r>
          </a:p>
        </p:txBody>
      </p:sp>
      <p:pic>
        <p:nvPicPr>
          <p:cNvPr id="10244" name="Picture 6" descr="C:\WINDOWS\Application Data\Microsoft\Media Catalog\Downloaded Clips\cl2\BD06990_.wm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2057400"/>
            <a:ext cx="3733800" cy="3170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Can I Show Love?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2400" y="1752600"/>
            <a:ext cx="5664200" cy="4114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 startAt="2"/>
            </a:pPr>
            <a:r>
              <a:rPr lang="en-US" altLang="en-US" dirty="0" smtClean="0"/>
              <a:t>It takes God’s help to love others.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We cannot love some people in our own strength.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Some people are easier to love than others.</a:t>
            </a:r>
          </a:p>
        </p:txBody>
      </p:sp>
      <p:pic>
        <p:nvPicPr>
          <p:cNvPr id="11268" name="Picture 14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6"/>
          <a:stretch/>
        </p:blipFill>
        <p:spPr>
          <a:xfrm>
            <a:off x="7620000" y="1828800"/>
            <a:ext cx="3776143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Can I Show Love?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 startAt="3"/>
            </a:pPr>
            <a:r>
              <a:rPr lang="en-US" altLang="en-US" smtClean="0"/>
              <a:t>We can love with God’s love.</a:t>
            </a:r>
          </a:p>
          <a:p>
            <a:pPr marL="990600" lvl="1" indent="-533400" eaLnBrk="1" hangingPunct="1">
              <a:buFontTx/>
              <a:buAutoNum type="alphaLcPeriod"/>
            </a:pPr>
            <a:r>
              <a:rPr lang="en-US" altLang="en-US" smtClean="0"/>
              <a:t>God is love, therefore everything in 1 Corinthians chapter 13 applies to God.</a:t>
            </a:r>
          </a:p>
          <a:p>
            <a:pPr marL="990600" lvl="1" indent="-533400" eaLnBrk="1" hangingPunct="1">
              <a:buFontTx/>
              <a:buAutoNum type="alphaLcPeriod"/>
            </a:pPr>
            <a:r>
              <a:rPr lang="en-US" altLang="en-US" smtClean="0"/>
              <a:t>This kind of love brings us to God.</a:t>
            </a:r>
          </a:p>
          <a:p>
            <a:pPr marL="990600" lvl="1" indent="-533400" eaLnBrk="1" hangingPunct="1">
              <a:buFontTx/>
              <a:buAutoNum type="alphaLcPeriod"/>
            </a:pPr>
            <a:r>
              <a:rPr lang="en-US" altLang="en-US" smtClean="0"/>
              <a:t>This love is given to us by the Holy Spirit when we receive Christ.</a:t>
            </a:r>
          </a:p>
        </p:txBody>
      </p:sp>
      <p:pic>
        <p:nvPicPr>
          <p:cNvPr id="12292" name="Picture 5" descr="http://www.minitru.org/llf/faithlo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3401"/>
            <a:ext cx="16002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Can I Show Love?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752600"/>
            <a:ext cx="64008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 startAt="4"/>
            </a:pPr>
            <a:r>
              <a:rPr lang="en-US" altLang="en-US" dirty="0" smtClean="0"/>
              <a:t>We love by faith.</a:t>
            </a:r>
          </a:p>
          <a:p>
            <a:pPr marL="990600" lvl="1" indent="-533400" eaLnBrk="1" hangingPunct="1">
              <a:buFontTx/>
              <a:buAutoNum type="alphaLcPeriod"/>
            </a:pPr>
            <a:r>
              <a:rPr lang="en-US" altLang="en-US" dirty="0" smtClean="0"/>
              <a:t>Everything about the Christian life is based on faith.</a:t>
            </a:r>
          </a:p>
          <a:p>
            <a:pPr marL="990600" lvl="1" indent="-533400" eaLnBrk="1" hangingPunct="1">
              <a:buFontTx/>
              <a:buAutoNum type="alphaLcPeriod"/>
            </a:pPr>
            <a:r>
              <a:rPr lang="en-US" altLang="en-US" dirty="0" smtClean="0"/>
              <a:t>This principle is based on a command and a promise.</a:t>
            </a:r>
          </a:p>
          <a:p>
            <a:pPr marL="1371600" lvl="2" indent="-457200" eaLnBrk="1" hangingPunct="1"/>
            <a:r>
              <a:rPr lang="en-US" altLang="en-US" dirty="0" smtClean="0"/>
              <a:t>God commands us to love.</a:t>
            </a:r>
          </a:p>
          <a:p>
            <a:pPr marL="1371600" lvl="2" indent="-457200" eaLnBrk="1" hangingPunct="1"/>
            <a:r>
              <a:rPr lang="en-US" altLang="en-US" dirty="0" smtClean="0"/>
              <a:t>God promises to hear and answer  when we pray according to his will.</a:t>
            </a:r>
          </a:p>
        </p:txBody>
      </p:sp>
      <p:pic>
        <p:nvPicPr>
          <p:cNvPr id="13316" name="Picture 5" descr="http://www.wbschool.org/graphics/faith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057400"/>
            <a:ext cx="2278063" cy="22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Can I Show Love?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752600"/>
            <a:ext cx="7467600" cy="4114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 startAt="4"/>
            </a:pPr>
            <a:r>
              <a:rPr lang="en-US" altLang="en-US" dirty="0" smtClean="0"/>
              <a:t>We love by faith.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lphaLcPeriod" startAt="3"/>
            </a:pPr>
            <a:r>
              <a:rPr lang="en-US" altLang="en-US" dirty="0" smtClean="0"/>
              <a:t>It involves a union of love and faith.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lphaLcPeriod" startAt="3"/>
            </a:pPr>
            <a:r>
              <a:rPr lang="en-US" altLang="en-US" dirty="0" smtClean="0"/>
              <a:t>Make a list of people you do not like, and begin to love them by faith using 1 Corinthians 13 as a guide.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lphaLcPeriod" startAt="3"/>
            </a:pPr>
            <a:r>
              <a:rPr lang="en-US" altLang="en-US" dirty="0" smtClean="0"/>
              <a:t>Loving by faith is a growing process which never stops.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lphaLcPeriod" startAt="3"/>
            </a:pPr>
            <a:r>
              <a:rPr lang="en-US" altLang="en-US" dirty="0" smtClean="0"/>
              <a:t>Loving by faith motivates us to witness to others.</a:t>
            </a:r>
          </a:p>
        </p:txBody>
      </p:sp>
      <p:pic>
        <p:nvPicPr>
          <p:cNvPr id="14340" name="Picture 4" descr="C:\WINDOWS\Application Data\Microsoft\Media Catalog\Downloaded Clips\cl47\j017818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343400"/>
            <a:ext cx="142875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752600"/>
            <a:ext cx="96012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rite </a:t>
            </a:r>
            <a:r>
              <a:rPr lang="en-US" dirty="0"/>
              <a:t>down one way </a:t>
            </a:r>
            <a:r>
              <a:rPr lang="en-US" dirty="0" smtClean="0"/>
              <a:t>you </a:t>
            </a:r>
            <a:r>
              <a:rPr lang="en-US" dirty="0"/>
              <a:t>want to show God </a:t>
            </a:r>
            <a:r>
              <a:rPr lang="en-US" dirty="0" smtClean="0"/>
              <a:t>that you </a:t>
            </a:r>
            <a:r>
              <a:rPr lang="en-US" dirty="0"/>
              <a:t>love Him.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Choose one </a:t>
            </a:r>
            <a:r>
              <a:rPr lang="en-US" dirty="0"/>
              <a:t>of the 5 descriptions of love from </a:t>
            </a:r>
            <a:r>
              <a:rPr lang="en-US" dirty="0" smtClean="0"/>
              <a:t>Study Guide </a:t>
            </a:r>
            <a:r>
              <a:rPr lang="en-US" dirty="0"/>
              <a:t>Project </a:t>
            </a:r>
            <a:r>
              <a:rPr lang="en-US" dirty="0" smtClean="0"/>
              <a:t>1 and </a:t>
            </a:r>
            <a:r>
              <a:rPr lang="en-US" dirty="0"/>
              <a:t>make </a:t>
            </a:r>
            <a:r>
              <a:rPr lang="en-US" dirty="0" smtClean="0"/>
              <a:t>a </a:t>
            </a:r>
            <a:r>
              <a:rPr lang="en-US" dirty="0"/>
              <a:t>goal to show love to someone in the next 24 </a:t>
            </a:r>
            <a:r>
              <a:rPr lang="en-US" dirty="0" smtClean="0"/>
              <a:t>hours using </a:t>
            </a:r>
            <a:r>
              <a:rPr lang="en-US" dirty="0"/>
              <a:t>that expression of love.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33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075221"/>
            <a:ext cx="8686800" cy="3048000"/>
          </a:xfrm>
        </p:spPr>
        <p:txBody>
          <a:bodyPr/>
          <a:lstStyle/>
          <a:p>
            <a:pPr algn="l"/>
            <a:r>
              <a:rPr lang="en-US" sz="3200" b="1" dirty="0" smtClean="0"/>
              <a:t>Key </a:t>
            </a:r>
            <a:r>
              <a:rPr lang="en-US" sz="3200" b="1" dirty="0"/>
              <a:t>Biblical Truth</a:t>
            </a:r>
            <a:br>
              <a:rPr lang="en-US" sz="3200" b="1" dirty="0"/>
            </a:br>
            <a:r>
              <a:rPr lang="en-US" sz="3200" dirty="0"/>
              <a:t>I need to develop ways of overcoming those things which hinder me </a:t>
            </a:r>
            <a:r>
              <a:rPr lang="en-US" sz="3200" dirty="0" smtClean="0"/>
              <a:t>from showing </a:t>
            </a:r>
            <a:r>
              <a:rPr lang="en-US" sz="3200" dirty="0"/>
              <a:t>love to others.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3581400"/>
            <a:ext cx="8763000" cy="2743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Key </a:t>
            </a:r>
            <a:r>
              <a:rPr lang="en-US" b="1" dirty="0"/>
              <a:t>Verse: 1 Corinthians 13:5 New Life Bible</a:t>
            </a:r>
          </a:p>
          <a:p>
            <a:pPr marL="0" indent="0">
              <a:buNone/>
            </a:pPr>
            <a:r>
              <a:rPr lang="en-US" dirty="0"/>
              <a:t>Love does not do the wrong thing. Love never thinks of itself. Love does </a:t>
            </a:r>
            <a:r>
              <a:rPr lang="en-US" dirty="0" smtClean="0"/>
              <a:t>not get </a:t>
            </a:r>
            <a:r>
              <a:rPr lang="en-US" dirty="0"/>
              <a:t>angry. Love does not remember the suffering that comes from being hurt </a:t>
            </a:r>
            <a:r>
              <a:rPr lang="en-US" dirty="0" smtClean="0"/>
              <a:t>by someone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559647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Lesson 2  Love Hindered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70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Lesson 2 Warm-up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752600"/>
            <a:ext cx="7315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/>
              <a:t>Share </a:t>
            </a:r>
            <a:r>
              <a:rPr lang="en-US" altLang="en-US" dirty="0"/>
              <a:t>the results of </a:t>
            </a:r>
            <a:r>
              <a:rPr lang="en-US" altLang="en-US" dirty="0" smtClean="0"/>
              <a:t>your </a:t>
            </a:r>
            <a:r>
              <a:rPr lang="en-US" altLang="en-US" dirty="0"/>
              <a:t>efforts to put </a:t>
            </a:r>
            <a:r>
              <a:rPr lang="en-US" altLang="en-US" dirty="0" smtClean="0"/>
              <a:t>your </a:t>
            </a:r>
            <a:r>
              <a:rPr lang="en-US" altLang="en-US" dirty="0"/>
              <a:t>goal </a:t>
            </a:r>
            <a:r>
              <a:rPr lang="en-US" altLang="en-US" dirty="0" smtClean="0"/>
              <a:t>of showing love to one person into action . Share </a:t>
            </a:r>
            <a:r>
              <a:rPr lang="en-US" altLang="en-US" dirty="0"/>
              <a:t>even if it didn’t turn out the way </a:t>
            </a:r>
            <a:r>
              <a:rPr lang="en-US" altLang="en-US" dirty="0" smtClean="0"/>
              <a:t>you </a:t>
            </a:r>
            <a:r>
              <a:rPr lang="en-US" altLang="en-US" dirty="0"/>
              <a:t>had anticipated.</a:t>
            </a:r>
          </a:p>
          <a:p>
            <a:pPr marL="0" indent="0" eaLnBrk="1" hangingPunct="1">
              <a:buNone/>
            </a:pPr>
            <a:endParaRPr lang="en-US" altLang="en-US" dirty="0" smtClean="0"/>
          </a:p>
          <a:p>
            <a:pPr marL="0" indent="0" eaLnBrk="1" hangingPunct="1">
              <a:buNone/>
            </a:pPr>
            <a:r>
              <a:rPr lang="en-US" altLang="en-US" dirty="0" smtClean="0"/>
              <a:t>One </a:t>
            </a:r>
            <a:r>
              <a:rPr lang="en-US" altLang="en-US" dirty="0"/>
              <a:t>of the key issues we will be talking about today is what </a:t>
            </a:r>
            <a:r>
              <a:rPr lang="en-US" altLang="en-US" dirty="0" smtClean="0"/>
              <a:t>hinders us </a:t>
            </a:r>
            <a:r>
              <a:rPr lang="en-US" altLang="en-US" dirty="0"/>
              <a:t>from showing love to others.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1712495"/>
            <a:ext cx="2896058" cy="2133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4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-64546"/>
            <a:ext cx="10515600" cy="2985433"/>
          </a:xfrm>
        </p:spPr>
        <p:txBody>
          <a:bodyPr/>
          <a:lstStyle/>
          <a:p>
            <a:pPr algn="l"/>
            <a:r>
              <a:rPr lang="en-US" dirty="0" smtClean="0"/>
              <a:t>    </a:t>
            </a:r>
            <a:r>
              <a:rPr lang="en-US" altLang="en-US" dirty="0"/>
              <a:t>Love and Accepting </a:t>
            </a:r>
            <a:r>
              <a:rPr lang="en-US" altLang="en-US" dirty="0" smtClean="0"/>
              <a:t>Myself</a:t>
            </a:r>
            <a:br>
              <a:rPr lang="en-US" altLang="en-US" dirty="0" smtClean="0"/>
            </a:br>
            <a:r>
              <a:rPr lang="en-US" altLang="en-US" dirty="0"/>
              <a:t>	</a:t>
            </a:r>
            <a:r>
              <a:rPr lang="en-US" sz="2800" dirty="0" smtClean="0"/>
              <a:t>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edition </a:t>
            </a:r>
            <a:r>
              <a:rPr lang="en-US" sz="2800" dirty="0"/>
              <a:t>B</a:t>
            </a:r>
            <a:r>
              <a:rPr lang="en-US" sz="2800" dirty="0" smtClean="0"/>
              <a:t>y </a:t>
            </a:r>
            <a:r>
              <a:rPr lang="en-US" sz="2800" dirty="0"/>
              <a:t>Dave Batty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4513" y="1810253"/>
            <a:ext cx="8229600" cy="2305050"/>
          </a:xfrm>
        </p:spPr>
        <p:txBody>
          <a:bodyPr/>
          <a:lstStyle/>
          <a:p>
            <a:pPr algn="l"/>
            <a:r>
              <a:rPr lang="en-US" sz="2800" dirty="0"/>
              <a:t>This PowerPoint is designed to be used with the </a:t>
            </a:r>
            <a:endParaRPr lang="en-US" sz="2800" dirty="0" smtClean="0"/>
          </a:p>
          <a:p>
            <a:pPr algn="l"/>
            <a:r>
              <a:rPr lang="en-US" sz="2800" dirty="0" smtClean="0"/>
              <a:t>Group </a:t>
            </a:r>
            <a:r>
              <a:rPr lang="en-US" sz="2800" dirty="0"/>
              <a:t>Studies for New Christians Course,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altLang="en-US" sz="2800" dirty="0"/>
              <a:t>Love and Accepting </a:t>
            </a:r>
            <a:r>
              <a:rPr lang="en-US" altLang="en-US" sz="2800" dirty="0" smtClean="0"/>
              <a:t>Myself</a:t>
            </a:r>
            <a:r>
              <a:rPr lang="en-US" sz="2800" dirty="0" smtClean="0"/>
              <a:t>.</a:t>
            </a:r>
            <a:endParaRPr lang="en-US" sz="2800" dirty="0"/>
          </a:p>
          <a:p>
            <a:pPr algn="l"/>
            <a:endParaRPr lang="en-US" sz="2000" b="1" dirty="0" smtClean="0"/>
          </a:p>
          <a:p>
            <a:pPr algn="l"/>
            <a:r>
              <a:rPr lang="en-US" sz="2000" b="1" dirty="0" smtClean="0"/>
              <a:t>Other </a:t>
            </a:r>
            <a:r>
              <a:rPr lang="en-US" sz="2000" b="1" dirty="0"/>
              <a:t>Materials available include:</a:t>
            </a:r>
          </a:p>
          <a:p>
            <a:pPr algn="l"/>
            <a:r>
              <a:rPr lang="en-US" sz="2000" dirty="0"/>
              <a:t>Teacher's Manual</a:t>
            </a:r>
          </a:p>
          <a:p>
            <a:pPr algn="l"/>
            <a:r>
              <a:rPr lang="en-US" sz="2000" dirty="0"/>
              <a:t>Student Manual</a:t>
            </a:r>
          </a:p>
          <a:p>
            <a:pPr algn="l"/>
            <a:r>
              <a:rPr lang="en-US" sz="2000" dirty="0"/>
              <a:t>Study Guide</a:t>
            </a:r>
          </a:p>
          <a:p>
            <a:pPr algn="l"/>
            <a:r>
              <a:rPr lang="en-US" sz="2000" dirty="0"/>
              <a:t>Exam</a:t>
            </a:r>
          </a:p>
          <a:p>
            <a:pPr algn="l"/>
            <a:r>
              <a:rPr lang="en-US" sz="2000" dirty="0"/>
              <a:t>Course Certificate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22" y="533400"/>
            <a:ext cx="2471951" cy="32004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61113" y="4622496"/>
            <a:ext cx="571500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For Information on obtaining these materials see </a:t>
            </a:r>
            <a:r>
              <a:rPr lang="en-US" dirty="0" smtClean="0"/>
              <a:t>iteenchallenge.org or contact us at</a:t>
            </a:r>
          </a:p>
          <a:p>
            <a:r>
              <a:rPr lang="en-US" dirty="0" smtClean="0"/>
              <a:t>gtc@globaltc.org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108713" y="4538713"/>
            <a:ext cx="5867401" cy="136789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ffectLst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7BF65-71C5-4E0A-BE98-91B6CEE8BC3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5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hinders me from showing love?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0"/>
            <a:ext cx="91440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It’s not easy to love some people. That’s life! Some of us have a hard time showing love </a:t>
            </a:r>
            <a:r>
              <a:rPr lang="en-US" sz="2400" dirty="0" smtClean="0"/>
              <a:t>to other </a:t>
            </a:r>
            <a:r>
              <a:rPr lang="en-US" sz="2400" dirty="0"/>
              <a:t>people. We have been raised in a place where toughness, not love, was the way you </a:t>
            </a:r>
            <a:r>
              <a:rPr lang="en-US" sz="2400" dirty="0" smtClean="0"/>
              <a:t>earned friendships</a:t>
            </a:r>
            <a:r>
              <a:rPr lang="en-US" sz="2400" dirty="0"/>
              <a:t>. For some of us, our old habits of using others will be hard to break.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Take </a:t>
            </a:r>
            <a:r>
              <a:rPr lang="en-US" sz="2400" dirty="0"/>
              <a:t>some time and think about the way you show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love </a:t>
            </a:r>
            <a:r>
              <a:rPr lang="en-US" sz="2400" dirty="0"/>
              <a:t>to others. How well are they able </a:t>
            </a:r>
            <a:r>
              <a:rPr lang="en-US" sz="2400" dirty="0" smtClean="0"/>
              <a:t>to see </a:t>
            </a:r>
            <a:r>
              <a:rPr lang="en-US" sz="2400" dirty="0"/>
              <a:t>you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showing love</a:t>
            </a:r>
            <a:r>
              <a:rPr lang="en-US" sz="2400" dirty="0"/>
              <a:t>? </a:t>
            </a:r>
            <a:r>
              <a:rPr lang="en-US" sz="2400" dirty="0" smtClean="0"/>
              <a:t>Remember</a:t>
            </a:r>
            <a:r>
              <a:rPr lang="en-US" sz="2400" dirty="0"/>
              <a:t>, 1 Corinthians 13 gives a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very </a:t>
            </a:r>
            <a:r>
              <a:rPr lang="en-US" sz="2400" dirty="0"/>
              <a:t>practical </a:t>
            </a:r>
            <a:r>
              <a:rPr lang="en-US" sz="2400" dirty="0" smtClean="0"/>
              <a:t>list </a:t>
            </a:r>
            <a:r>
              <a:rPr lang="en-US" sz="2400" dirty="0"/>
              <a:t>of different </a:t>
            </a:r>
            <a:r>
              <a:rPr lang="en-US" sz="2400" dirty="0" smtClean="0"/>
              <a:t>ways to </a:t>
            </a:r>
            <a:r>
              <a:rPr lang="en-US" sz="2400" dirty="0"/>
              <a:t>show others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that </a:t>
            </a:r>
            <a:r>
              <a:rPr lang="en-US" sz="2400" dirty="0"/>
              <a:t>we love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76600"/>
            <a:ext cx="2807368" cy="21336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8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Important is Love?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2400" y="1752600"/>
            <a:ext cx="5511800" cy="4114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Love is one of the most important things in life.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The two greatest laws in the Bible speak of love.</a:t>
            </a:r>
          </a:p>
        </p:txBody>
      </p:sp>
      <p:pic>
        <p:nvPicPr>
          <p:cNvPr id="15364" name="Picture 6" descr="C:\WINDOWS\Application Data\Microsoft\Media Catalog\Downloaded Clips\cl0\SY01258_.wm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981200"/>
            <a:ext cx="3733800" cy="319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lvl="0" indent="-342900" algn="l" eaLnBrk="1" hangingPunct="1">
              <a:lnSpc>
                <a:spcPct val="114000"/>
              </a:lnSpc>
              <a:spcBef>
                <a:spcPts val="1438"/>
              </a:spcBef>
            </a:pPr>
            <a:r>
              <a:rPr lang="en-US" altLang="en-US" sz="3200" dirty="0" smtClean="0">
                <a:solidFill>
                  <a:srgbClr val="000000"/>
                </a:solidFill>
                <a:ea typeface="+mn-ea"/>
                <a:cs typeface="+mn-cs"/>
              </a:rPr>
              <a:t>	Mark </a:t>
            </a:r>
            <a:r>
              <a:rPr lang="en-US" altLang="en-US" sz="3200" dirty="0">
                <a:solidFill>
                  <a:srgbClr val="000000"/>
                </a:solidFill>
                <a:ea typeface="+mn-ea"/>
                <a:cs typeface="+mn-cs"/>
              </a:rPr>
              <a:t>12:30-31 </a:t>
            </a:r>
            <a:r>
              <a:rPr lang="en-US" altLang="en-US" sz="3200" dirty="0" smtClean="0">
                <a:solidFill>
                  <a:srgbClr val="000000"/>
                </a:solidFill>
                <a:ea typeface="+mn-ea"/>
                <a:cs typeface="+mn-cs"/>
              </a:rPr>
              <a:t>NIV</a:t>
            </a:r>
            <a:endParaRPr lang="en-US" altLang="en-US" sz="3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752600"/>
            <a:ext cx="9906000" cy="4114800"/>
          </a:xfrm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ts val="1438"/>
              </a:spcBef>
              <a:buNone/>
            </a:pPr>
            <a:r>
              <a:rPr lang="en-US" altLang="en-US" dirty="0" smtClean="0"/>
              <a:t>Love </a:t>
            </a:r>
            <a:r>
              <a:rPr lang="en-US" altLang="en-US" dirty="0"/>
              <a:t>the Lord your God with all your heart and with all your soul and with </a:t>
            </a:r>
            <a:r>
              <a:rPr lang="en-US" altLang="en-US" dirty="0" smtClean="0"/>
              <a:t>all your </a:t>
            </a:r>
            <a:r>
              <a:rPr lang="en-US" altLang="en-US" dirty="0"/>
              <a:t>mind and with all your strength</a:t>
            </a:r>
            <a:r>
              <a:rPr lang="en-US" altLang="en-US" dirty="0" smtClean="0"/>
              <a:t>.’</a:t>
            </a:r>
          </a:p>
          <a:p>
            <a:pPr eaLnBrk="1" hangingPunct="1">
              <a:lnSpc>
                <a:spcPct val="114000"/>
              </a:lnSpc>
              <a:spcBef>
                <a:spcPts val="1438"/>
              </a:spcBef>
              <a:buNone/>
            </a:pPr>
            <a:r>
              <a:rPr lang="en-US" altLang="en-US" dirty="0" smtClean="0"/>
              <a:t>The </a:t>
            </a:r>
            <a:r>
              <a:rPr lang="en-US" altLang="en-US" dirty="0"/>
              <a:t>second is this: ‘Love your neighbor </a:t>
            </a:r>
            <a:r>
              <a:rPr lang="en-US" altLang="en-US" dirty="0" smtClean="0"/>
              <a:t>as yourself</a:t>
            </a:r>
            <a:r>
              <a:rPr lang="en-US" altLang="en-US" dirty="0"/>
              <a:t>.’ There is no commandment greater than these.”</a:t>
            </a:r>
            <a:endParaRPr lang="en-US" altLang="en-US" dirty="0" smtClean="0"/>
          </a:p>
        </p:txBody>
      </p:sp>
      <p:pic>
        <p:nvPicPr>
          <p:cNvPr id="40964" name="Picture 4" descr="C:\Program Files\Microsoft Office\Clipart\standard\stddir2\DD00644_.wm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343400"/>
            <a:ext cx="13795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lvl="0" indent="-342900" algn="l" eaLnBrk="1" hangingPunct="1">
              <a:lnSpc>
                <a:spcPct val="114000"/>
              </a:lnSpc>
              <a:spcBef>
                <a:spcPts val="1438"/>
              </a:spcBef>
            </a:pPr>
            <a:r>
              <a:rPr lang="en-US" altLang="en-US" sz="3200" dirty="0">
                <a:solidFill>
                  <a:srgbClr val="000000"/>
                </a:solidFill>
                <a:ea typeface="+mn-ea"/>
                <a:cs typeface="+mn-cs"/>
              </a:rPr>
              <a:t>	John 13:34-35 NIV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752600"/>
            <a:ext cx="9829800" cy="4114800"/>
          </a:xfrm>
        </p:spPr>
        <p:txBody>
          <a:bodyPr/>
          <a:lstStyle/>
          <a:p>
            <a:pPr eaLnBrk="1" hangingPunct="1">
              <a:lnSpc>
                <a:spcPct val="114000"/>
              </a:lnSpc>
              <a:spcBef>
                <a:spcPts val="1438"/>
              </a:spcBef>
              <a:buNone/>
            </a:pPr>
            <a:r>
              <a:rPr lang="en-US" altLang="en-US" dirty="0" smtClean="0"/>
              <a:t>“A </a:t>
            </a:r>
            <a:r>
              <a:rPr lang="en-US" altLang="en-US" dirty="0"/>
              <a:t>new command I give you: Love one another. As I have loved you, so you </a:t>
            </a:r>
            <a:r>
              <a:rPr lang="en-US" altLang="en-US" dirty="0" smtClean="0"/>
              <a:t>must love </a:t>
            </a:r>
            <a:r>
              <a:rPr lang="en-US" altLang="en-US" dirty="0"/>
              <a:t>one another. </a:t>
            </a:r>
            <a:r>
              <a:rPr lang="en-US" altLang="en-US" dirty="0" smtClean="0"/>
              <a:t>By </a:t>
            </a:r>
            <a:r>
              <a:rPr lang="en-US" altLang="en-US" dirty="0"/>
              <a:t>this all men will know that you are my disciples, if you </a:t>
            </a:r>
            <a:r>
              <a:rPr lang="en-US" altLang="en-US" dirty="0" smtClean="0"/>
              <a:t>love one </a:t>
            </a:r>
            <a:r>
              <a:rPr lang="en-US" altLang="en-US" dirty="0"/>
              <a:t>another.”</a:t>
            </a:r>
          </a:p>
          <a:p>
            <a:pPr eaLnBrk="1" hangingPunct="1">
              <a:lnSpc>
                <a:spcPct val="114000"/>
              </a:lnSpc>
              <a:spcBef>
                <a:spcPts val="1438"/>
              </a:spcBef>
              <a:buNone/>
            </a:pPr>
            <a:r>
              <a:rPr lang="en-US" altLang="en-US" dirty="0"/>
              <a:t>So from God’s point of view, of all the laws that He gave us, love is at the top of these laws.</a:t>
            </a:r>
            <a:endParaRPr lang="en-US" altLang="en-US" dirty="0" smtClean="0"/>
          </a:p>
        </p:txBody>
      </p:sp>
      <p:pic>
        <p:nvPicPr>
          <p:cNvPr id="40964" name="Picture 4" descr="C:\Program Files\Microsoft Office\Clipart\standard\stddir2\DD00644_.wm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850948"/>
            <a:ext cx="13795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3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Important is Love?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752600"/>
            <a:ext cx="5181600" cy="4114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dirty="0" smtClean="0"/>
              <a:t>3. Obedience is more important than love.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dirty="0" smtClean="0"/>
              <a:t>1 </a:t>
            </a:r>
            <a:r>
              <a:rPr lang="en-US" altLang="en-US" sz="2000" dirty="0"/>
              <a:t>Samuel 15:22 New Living Translation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000" dirty="0" smtClean="0"/>
              <a:t>But </a:t>
            </a:r>
            <a:r>
              <a:rPr lang="en-US" altLang="en-US" sz="2000" dirty="0"/>
              <a:t>Samuel replied, “What is more pleasing to the LORD: your burnt </a:t>
            </a:r>
            <a:r>
              <a:rPr lang="en-US" altLang="en-US" sz="2000" dirty="0" smtClean="0"/>
              <a:t>offerings and </a:t>
            </a:r>
            <a:r>
              <a:rPr lang="en-US" altLang="en-US" sz="2000" dirty="0"/>
              <a:t>sacrifices or your obedience to his voice? Obedience is far better than sacrifice</a:t>
            </a:r>
            <a:r>
              <a:rPr lang="en-US" altLang="en-US" sz="2000" dirty="0" smtClean="0"/>
              <a:t>. Listening </a:t>
            </a:r>
            <a:r>
              <a:rPr lang="en-US" altLang="en-US" sz="2000" dirty="0"/>
              <a:t>to him is much better than offering the fat of rams.”</a:t>
            </a:r>
            <a:endParaRPr lang="en-US" altLang="en-US" sz="2000" dirty="0" smtClean="0"/>
          </a:p>
        </p:txBody>
      </p:sp>
      <p:pic>
        <p:nvPicPr>
          <p:cNvPr id="15364" name="Picture 6" descr="C:\WINDOWS\Application Data\Microsoft\Media Catalog\Downloaded Clips\cl0\SY01258_.wm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981200"/>
            <a:ext cx="3733800" cy="319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7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Are We Not to Love?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752600"/>
            <a:ext cx="47244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dirty="0" smtClean="0"/>
              <a:t>Do not love sin.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dirty="0" smtClean="0"/>
              <a:t>Do not love money.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dirty="0" smtClean="0"/>
              <a:t>Satan.  </a:t>
            </a:r>
            <a:endParaRPr lang="en-US" altLang="en-US" dirty="0"/>
          </a:p>
          <a:p>
            <a:pPr marL="0" indent="0" eaLnBrk="1" hangingPunct="1">
              <a:buNone/>
            </a:pPr>
            <a:endParaRPr lang="en-US" altLang="en-US" dirty="0"/>
          </a:p>
          <a:p>
            <a:pPr marL="0" indent="0" eaLnBrk="1" hangingPunct="1">
              <a:buNone/>
            </a:pPr>
            <a:endParaRPr lang="en-US" altLang="en-US" dirty="0" smtClean="0"/>
          </a:p>
        </p:txBody>
      </p:sp>
      <p:pic>
        <p:nvPicPr>
          <p:cNvPr id="16388" name="Picture 9" descr="C:\WINDOWS\Application Data\Microsoft\Media Catalog\Downloaded Clips\cl0\AG00486_.gif"/>
          <p:cNvPicPr>
            <a:picLocks noGrp="1" noChangeAspect="1" noChangeArrowheads="1" noCrop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400" y="2113756"/>
            <a:ext cx="3733800" cy="3392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752600"/>
            <a:ext cx="9296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</a:t>
            </a:r>
            <a:r>
              <a:rPr lang="en-US" sz="2000" dirty="0" smtClean="0"/>
              <a:t>rite </a:t>
            </a:r>
            <a:r>
              <a:rPr lang="en-US" sz="2000" dirty="0"/>
              <a:t>down one way </a:t>
            </a:r>
            <a:r>
              <a:rPr lang="en-US" sz="2000" dirty="0" smtClean="0"/>
              <a:t>you </a:t>
            </a:r>
            <a:r>
              <a:rPr lang="en-US" sz="2000" dirty="0"/>
              <a:t>want to show God that they love Him</a:t>
            </a:r>
            <a:r>
              <a:rPr lang="en-US" sz="2000" dirty="0" smtClean="0"/>
              <a:t>. Pick one </a:t>
            </a:r>
            <a:r>
              <a:rPr lang="en-US" sz="2000" dirty="0"/>
              <a:t>of the 6 descriptions of love from Study </a:t>
            </a:r>
            <a:r>
              <a:rPr lang="en-US" sz="2000" dirty="0" smtClean="0"/>
              <a:t>Guide Project </a:t>
            </a:r>
            <a:r>
              <a:rPr lang="en-US" sz="2000" dirty="0"/>
              <a:t>2, and make </a:t>
            </a:r>
            <a:r>
              <a:rPr lang="en-US" sz="2000" dirty="0" smtClean="0"/>
              <a:t>a </a:t>
            </a:r>
            <a:r>
              <a:rPr lang="en-US" sz="2000" dirty="0"/>
              <a:t>goal to show love to someone in the next 24 hours, </a:t>
            </a:r>
            <a:r>
              <a:rPr lang="en-US" sz="2000" dirty="0" smtClean="0"/>
              <a:t>using that </a:t>
            </a:r>
            <a:r>
              <a:rPr lang="en-US" sz="2000" dirty="0"/>
              <a:t>expression of love. </a:t>
            </a:r>
            <a:r>
              <a:rPr lang="en-US" sz="2000" dirty="0" smtClean="0"/>
              <a:t>You may use </a:t>
            </a:r>
            <a:r>
              <a:rPr lang="en-US" sz="2000" dirty="0"/>
              <a:t>the personal goal that </a:t>
            </a:r>
            <a:r>
              <a:rPr lang="en-US" sz="2000" dirty="0" smtClean="0"/>
              <a:t>you already </a:t>
            </a:r>
            <a:r>
              <a:rPr lang="en-US" sz="2000" dirty="0"/>
              <a:t>wrote </a:t>
            </a:r>
            <a:r>
              <a:rPr lang="en-US" sz="2000" dirty="0" smtClean="0"/>
              <a:t>for that </a:t>
            </a:r>
            <a:r>
              <a:rPr lang="en-US" sz="2000" dirty="0"/>
              <a:t>part in Project 2, or </a:t>
            </a:r>
            <a:r>
              <a:rPr lang="en-US" sz="2000" dirty="0" smtClean="0"/>
              <a:t>you can </a:t>
            </a:r>
            <a:r>
              <a:rPr lang="en-US" sz="2000" dirty="0"/>
              <a:t>write a new goal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000" dirty="0" smtClean="0"/>
              <a:t>Complete </a:t>
            </a:r>
            <a:r>
              <a:rPr lang="en-US" sz="2000" dirty="0"/>
              <a:t>this assignment before </a:t>
            </a:r>
            <a:r>
              <a:rPr lang="en-US" sz="2000" dirty="0" smtClean="0"/>
              <a:t>your next </a:t>
            </a:r>
            <a:r>
              <a:rPr lang="en-US" sz="2000" dirty="0"/>
              <a:t>class session. </a:t>
            </a:r>
            <a:r>
              <a:rPr lang="en-US" sz="2000" dirty="0" smtClean="0"/>
              <a:t>You </a:t>
            </a:r>
            <a:r>
              <a:rPr lang="en-US" sz="2000" dirty="0"/>
              <a:t>must choose someone that </a:t>
            </a:r>
            <a:r>
              <a:rPr lang="en-US" sz="2000" dirty="0" smtClean="0"/>
              <a:t>you </a:t>
            </a:r>
            <a:r>
              <a:rPr lang="en-US" sz="2000" dirty="0"/>
              <a:t>will have </a:t>
            </a:r>
            <a:r>
              <a:rPr lang="en-US" sz="2000" dirty="0" smtClean="0"/>
              <a:t>personal contact </a:t>
            </a:r>
            <a:r>
              <a:rPr lang="en-US" sz="2000" dirty="0"/>
              <a:t>with in the next 24 hours. Simply thinking loving thoughts won’t do! </a:t>
            </a:r>
            <a:r>
              <a:rPr lang="en-US" sz="2000" dirty="0" smtClean="0"/>
              <a:t>You must </a:t>
            </a:r>
            <a:r>
              <a:rPr lang="en-US" sz="2000" dirty="0"/>
              <a:t>have a goal that expresses some action—a loving action. </a:t>
            </a:r>
            <a:r>
              <a:rPr lang="en-US" sz="2000" dirty="0" smtClean="0"/>
              <a:t>You can </a:t>
            </a:r>
            <a:r>
              <a:rPr lang="en-US" sz="2000" dirty="0"/>
              <a:t>choose </a:t>
            </a:r>
            <a:r>
              <a:rPr lang="en-US" sz="2000" dirty="0" smtClean="0"/>
              <a:t>a friend</a:t>
            </a:r>
            <a:r>
              <a:rPr lang="en-US" sz="2000" dirty="0"/>
              <a:t>, a family member, a roommate, a leader, or even a stranger.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0800" y="381000"/>
            <a:ext cx="7620000" cy="31242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-114300"/>
            <a:ext cx="10972800" cy="4114800"/>
          </a:xfrm>
        </p:spPr>
        <p:txBody>
          <a:bodyPr/>
          <a:lstStyle/>
          <a:p>
            <a:endParaRPr lang="en-US" sz="4800" dirty="0"/>
          </a:p>
          <a:p>
            <a:endParaRPr lang="en-US" sz="4800" dirty="0"/>
          </a:p>
          <a:p>
            <a:pPr marL="0" indent="0">
              <a:buNone/>
            </a:pPr>
            <a:r>
              <a:rPr lang="en-US" sz="4800" dirty="0"/>
              <a:t>	</a:t>
            </a:r>
            <a:r>
              <a:rPr lang="en-US" sz="4800" dirty="0" smtClean="0"/>
              <a:t>  </a:t>
            </a:r>
            <a:r>
              <a:rPr lang="en-US" sz="4000" b="1" dirty="0" smtClean="0">
                <a:latin typeface="+mj-lt"/>
              </a:rPr>
              <a:t>CHAPTER 2: ACCEPTING MYSELF</a:t>
            </a:r>
            <a:endParaRPr lang="en-US" sz="40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19400"/>
            <a:ext cx="2362200" cy="303711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36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075221"/>
            <a:ext cx="8686800" cy="3048000"/>
          </a:xfrm>
        </p:spPr>
        <p:txBody>
          <a:bodyPr/>
          <a:lstStyle/>
          <a:p>
            <a:pPr algn="l"/>
            <a:r>
              <a:rPr lang="en-US" sz="3200" b="1" dirty="0" smtClean="0"/>
              <a:t>Key </a:t>
            </a:r>
            <a:r>
              <a:rPr lang="en-US" sz="3200" b="1" dirty="0"/>
              <a:t>Biblical Truth</a:t>
            </a:r>
            <a:br>
              <a:rPr lang="en-US" sz="3200" b="1" dirty="0"/>
            </a:br>
            <a:r>
              <a:rPr lang="en-US" sz="3200" dirty="0"/>
              <a:t>As a Christian, I need to clearly know why I should accept myself as </a:t>
            </a:r>
            <a:r>
              <a:rPr lang="en-US" sz="3200" dirty="0" smtClean="0"/>
              <a:t>God accepts </a:t>
            </a:r>
            <a:r>
              <a:rPr lang="en-US" sz="3200" dirty="0"/>
              <a:t>me.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3581400"/>
            <a:ext cx="8763000" cy="2743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Key Verse: </a:t>
            </a:r>
            <a:r>
              <a:rPr lang="en-US" b="1" dirty="0"/>
              <a:t>Ephesians 2:10 New Life Bible</a:t>
            </a:r>
          </a:p>
          <a:p>
            <a:pPr marL="0" indent="0">
              <a:buNone/>
            </a:pPr>
            <a:r>
              <a:rPr lang="en-US" dirty="0"/>
              <a:t>We are His work. He has made us to belong to Christ Jesus so we can work </a:t>
            </a:r>
            <a:r>
              <a:rPr lang="en-US" dirty="0" smtClean="0"/>
              <a:t>for Him</a:t>
            </a:r>
            <a:r>
              <a:rPr lang="en-US" dirty="0"/>
              <a:t>. He planned that we should do this.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559647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Lesson </a:t>
            </a:r>
            <a:r>
              <a:rPr lang="en-US" sz="4400" b="1" dirty="0">
                <a:solidFill>
                  <a:srgbClr val="000000"/>
                </a:solidFill>
              </a:rPr>
              <a:t>3  Why Accept Myself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3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Lesson 3 Warm-up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752600"/>
            <a:ext cx="74676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/>
              <a:t>Turn to Study </a:t>
            </a:r>
            <a:r>
              <a:rPr lang="en-US" altLang="en-US" dirty="0"/>
              <a:t>Guide Project 4, “A close look at me</a:t>
            </a:r>
            <a:r>
              <a:rPr lang="en-US" altLang="en-US" dirty="0" smtClean="0"/>
              <a:t>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Read </a:t>
            </a:r>
            <a:r>
              <a:rPr lang="en-US" dirty="0"/>
              <a:t>the first two questions and take a good look at </a:t>
            </a:r>
            <a:r>
              <a:rPr lang="en-US" dirty="0" smtClean="0"/>
              <a:t>yourself </a:t>
            </a:r>
            <a:r>
              <a:rPr lang="en-US" dirty="0"/>
              <a:t>in </a:t>
            </a:r>
            <a:r>
              <a:rPr lang="en-US" dirty="0" smtClean="0"/>
              <a:t>a big mirror. Then sit down and </a:t>
            </a:r>
            <a:r>
              <a:rPr lang="en-US" dirty="0"/>
              <a:t>immediately answer all the rest of the questions </a:t>
            </a:r>
            <a:r>
              <a:rPr lang="en-US" dirty="0" smtClean="0"/>
              <a:t>on Project </a:t>
            </a:r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r="16217"/>
          <a:stretch/>
        </p:blipFill>
        <p:spPr>
          <a:xfrm>
            <a:off x="9448800" y="2286000"/>
            <a:ext cx="1905000" cy="28194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24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700" y="228600"/>
            <a:ext cx="7620000" cy="609600"/>
          </a:xfrm>
        </p:spPr>
        <p:txBody>
          <a:bodyPr/>
          <a:lstStyle/>
          <a:p>
            <a:r>
              <a:rPr lang="en-US" sz="3200" b="1" dirty="0"/>
              <a:t>Class Assignment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990600"/>
            <a:ext cx="8305800" cy="58674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Quizzes: </a:t>
            </a:r>
            <a:r>
              <a:rPr lang="en-US" sz="2400" b="1" dirty="0"/>
              <a:t>Verses to Memorize</a:t>
            </a:r>
            <a:r>
              <a:rPr lang="en-US" sz="2400" dirty="0"/>
              <a:t> </a:t>
            </a:r>
            <a:r>
              <a:rPr lang="en-US" sz="2400" dirty="0" smtClean="0"/>
              <a:t>         To </a:t>
            </a:r>
            <a:r>
              <a:rPr lang="en-US" sz="2400" dirty="0"/>
              <a:t>be done with:</a:t>
            </a:r>
          </a:p>
          <a:p>
            <a:pPr marL="0" indent="0">
              <a:buNone/>
            </a:pPr>
            <a:r>
              <a:rPr lang="en-US" sz="2400" dirty="0" smtClean="0"/>
              <a:t>1-  </a:t>
            </a:r>
            <a:r>
              <a:rPr lang="en-US" sz="2400" dirty="0"/>
              <a:t>1 John 4:7-8 </a:t>
            </a:r>
            <a:r>
              <a:rPr lang="en-US" sz="2400" dirty="0" smtClean="0"/>
              <a:t> 			Lesson </a:t>
            </a:r>
            <a:r>
              <a:rPr lang="en-US" sz="2400" dirty="0"/>
              <a:t>2</a:t>
            </a:r>
          </a:p>
          <a:p>
            <a:pPr marL="0" indent="0">
              <a:buNone/>
            </a:pPr>
            <a:r>
              <a:rPr lang="en-US" sz="2400" dirty="0" smtClean="0"/>
              <a:t>2-  </a:t>
            </a:r>
            <a:r>
              <a:rPr lang="en-US" sz="2400" dirty="0"/>
              <a:t>Galatians 6:4 New Life Bible </a:t>
            </a:r>
            <a:r>
              <a:rPr lang="en-US" sz="2400" dirty="0" smtClean="0"/>
              <a:t>	Lesson </a:t>
            </a:r>
            <a:r>
              <a:rPr lang="en-US" sz="2400" dirty="0"/>
              <a:t>4</a:t>
            </a:r>
          </a:p>
          <a:p>
            <a:pPr marL="0" indent="0">
              <a:buNone/>
            </a:pPr>
            <a:r>
              <a:rPr lang="en-US" sz="2400" b="1" dirty="0" smtClean="0"/>
              <a:t>Study Guide Projects: </a:t>
            </a:r>
            <a:br>
              <a:rPr lang="en-US" sz="2400" b="1" dirty="0" smtClean="0"/>
            </a:br>
            <a:r>
              <a:rPr lang="en-US" sz="2400" dirty="0" smtClean="0"/>
              <a:t>Project#		To </a:t>
            </a:r>
            <a:r>
              <a:rPr lang="en-US" sz="2400" dirty="0"/>
              <a:t>be done before or with: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1 				Lesson </a:t>
            </a:r>
            <a:r>
              <a:rPr lang="en-US" sz="2400" dirty="0"/>
              <a:t>1</a:t>
            </a:r>
          </a:p>
          <a:p>
            <a:pPr marL="0" indent="0">
              <a:buNone/>
            </a:pPr>
            <a:r>
              <a:rPr lang="en-US" sz="2400" dirty="0" smtClean="0"/>
              <a:t>   2 				Lesson </a:t>
            </a:r>
            <a:r>
              <a:rPr lang="en-US" sz="2400" dirty="0"/>
              <a:t>2</a:t>
            </a:r>
          </a:p>
          <a:p>
            <a:pPr marL="0" indent="0">
              <a:buNone/>
            </a:pPr>
            <a:r>
              <a:rPr lang="en-US" sz="2400" dirty="0" smtClean="0"/>
              <a:t>   3 				Lesson </a:t>
            </a:r>
            <a:r>
              <a:rPr lang="en-US" sz="2400" dirty="0"/>
              <a:t>3</a:t>
            </a:r>
          </a:p>
          <a:p>
            <a:pPr marL="0" indent="0">
              <a:buNone/>
            </a:pPr>
            <a:r>
              <a:rPr lang="en-US" sz="2400" dirty="0" smtClean="0"/>
              <a:t>   4 				Lesson </a:t>
            </a:r>
            <a:r>
              <a:rPr lang="en-US" sz="2400" dirty="0"/>
              <a:t>4</a:t>
            </a:r>
          </a:p>
          <a:p>
            <a:pPr marL="0" indent="0">
              <a:buNone/>
            </a:pPr>
            <a:r>
              <a:rPr lang="en-US" sz="2400" dirty="0" smtClean="0"/>
              <a:t>   5 				Lesson </a:t>
            </a:r>
            <a:r>
              <a:rPr lang="en-US" sz="2400" dirty="0"/>
              <a:t>5</a:t>
            </a:r>
          </a:p>
          <a:p>
            <a:pPr marL="0" indent="0">
              <a:buNone/>
            </a:pPr>
            <a:r>
              <a:rPr lang="en-US" sz="2400" dirty="0" smtClean="0"/>
              <a:t>   6 			Used </a:t>
            </a:r>
            <a:r>
              <a:rPr lang="en-US" sz="2400" dirty="0"/>
              <a:t>in class with Lesson 4</a:t>
            </a:r>
          </a:p>
          <a:p>
            <a:pPr marL="0" indent="0">
              <a:buNone/>
            </a:pPr>
            <a:r>
              <a:rPr lang="en-US" sz="2400" dirty="0" smtClean="0"/>
              <a:t>Test:				 </a:t>
            </a:r>
            <a:r>
              <a:rPr lang="en-US" sz="2400" dirty="0"/>
              <a:t>Date Lesson 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057400"/>
            <a:ext cx="2481244" cy="322923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4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Does It Mean to Accept Myself?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1752600"/>
            <a:ext cx="5486400" cy="4114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None/>
            </a:pPr>
            <a:r>
              <a:rPr lang="en-US" altLang="en-US" dirty="0" smtClean="0"/>
              <a:t>      </a:t>
            </a:r>
            <a:r>
              <a:rPr lang="en-US" altLang="en-US" i="1" dirty="0" smtClean="0"/>
              <a:t>There are four key areas which relate to accepting myself:</a:t>
            </a:r>
          </a:p>
          <a:p>
            <a:pPr marL="609600" indent="-609600" algn="ctr" eaLnBrk="1" hangingPunct="1">
              <a:lnSpc>
                <a:spcPct val="90000"/>
              </a:lnSpc>
              <a:buNone/>
            </a:pPr>
            <a:endParaRPr lang="en-US" altLang="en-US" i="1" dirty="0" smtClean="0"/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3200" dirty="0"/>
              <a:t>My physical appearance.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3200" dirty="0"/>
              <a:t>My abilities.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3200" dirty="0"/>
              <a:t>My parents.</a:t>
            </a:r>
          </a:p>
          <a:p>
            <a:pPr marL="990600" lvl="1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3200" dirty="0"/>
              <a:t>My environment.</a:t>
            </a:r>
          </a:p>
        </p:txBody>
      </p:sp>
      <p:pic>
        <p:nvPicPr>
          <p:cNvPr id="17412" name="Picture 7" descr="http://www.bbc.co.uk/history/society_economy/society/pepys_gallery/images/appearance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2400" y="1785486"/>
            <a:ext cx="2895600" cy="3844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Does It Mean to Accept Myself?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828800"/>
            <a:ext cx="5029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i="1" dirty="0"/>
              <a:t>   </a:t>
            </a:r>
            <a:r>
              <a:rPr lang="en-US" altLang="en-US" sz="2800" dirty="0"/>
              <a:t> Accepting myself means that I am able to say to God,</a:t>
            </a:r>
            <a:r>
              <a:rPr lang="en-US" altLang="en-US" sz="2800" i="1" dirty="0"/>
              <a:t> </a:t>
            </a:r>
            <a:endParaRPr lang="en-US" altLang="en-US" sz="2800" i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i="1" dirty="0" smtClean="0"/>
              <a:t>“</a:t>
            </a:r>
            <a:r>
              <a:rPr lang="en-US" altLang="en-US" sz="2800" i="1" dirty="0"/>
              <a:t>I really appreciate the way You made me.  </a:t>
            </a:r>
            <a:endParaRPr lang="en-US" altLang="en-US" sz="2800" i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i="1" dirty="0" smtClean="0"/>
              <a:t>That </a:t>
            </a:r>
            <a:r>
              <a:rPr lang="en-US" altLang="en-US" sz="2800" i="1" dirty="0"/>
              <a:t>includes my physical appearance, my abilities, my parents, and where I grew up.  </a:t>
            </a:r>
            <a:endParaRPr lang="en-US" altLang="en-US" sz="2800" i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i="1" dirty="0" smtClean="0"/>
              <a:t>      Thank you God</a:t>
            </a:r>
            <a:r>
              <a:rPr lang="en-US" altLang="en-US" sz="2800" i="1" dirty="0"/>
              <a:t>.”</a:t>
            </a:r>
          </a:p>
        </p:txBody>
      </p:sp>
      <p:pic>
        <p:nvPicPr>
          <p:cNvPr id="18436" name="Picture 7" descr="http://incolor.inebraska.com/c4divine/atree3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9000" y="2286000"/>
            <a:ext cx="3733800" cy="248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Nick </a:t>
            </a:r>
            <a:r>
              <a:rPr lang="en-US" dirty="0" err="1" smtClean="0"/>
              <a:t>Vujicic</a:t>
            </a:r>
            <a:endParaRPr lang="en-US" dirty="0"/>
          </a:p>
        </p:txBody>
      </p:sp>
      <p:pic>
        <p:nvPicPr>
          <p:cNvPr id="5" name="Nick No Arms NoLe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2524125"/>
            <a:ext cx="4572000" cy="25717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82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Why Should I Accept Myself?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752600"/>
            <a:ext cx="5638800" cy="4114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God planned exactly how I would look.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God made me for a very special reason (job, or ministry).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God is not finished making me yet.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905000"/>
            <a:ext cx="3749040" cy="224942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Why Should I Accept Myself?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524000"/>
            <a:ext cx="5638800" cy="5334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 startAt="4"/>
            </a:pPr>
            <a:r>
              <a:rPr lang="en-US" altLang="en-US" dirty="0" smtClean="0"/>
              <a:t>My outward appearance is only a “frame” around my inward beauty.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 startAt="4"/>
            </a:pPr>
            <a:r>
              <a:rPr lang="en-US" altLang="en-US" dirty="0" smtClean="0"/>
              <a:t>God is more concerned with inward beauty than with outward appearances  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 startAt="4"/>
            </a:pPr>
            <a:r>
              <a:rPr lang="en-US" dirty="0"/>
              <a:t>God will help </a:t>
            </a:r>
            <a:r>
              <a:rPr lang="en-US" dirty="0" smtClean="0"/>
              <a:t>me w</a:t>
            </a:r>
            <a:r>
              <a:rPr lang="en-US" altLang="en-US" dirty="0" smtClean="0"/>
              <a:t>hen I feel inferior.</a:t>
            </a:r>
          </a:p>
        </p:txBody>
      </p:sp>
      <p:pic>
        <p:nvPicPr>
          <p:cNvPr id="20484" name="Picture 7" descr="http://flor.freeservers.com/toddler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5581" y="1752600"/>
            <a:ext cx="2789237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524000"/>
            <a:ext cx="9829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</a:t>
            </a:r>
            <a:r>
              <a:rPr lang="en-US" sz="2400" b="1" dirty="0" smtClean="0"/>
              <a:t>ake </a:t>
            </a:r>
            <a:r>
              <a:rPr lang="en-US" sz="2400" b="1" dirty="0"/>
              <a:t>a commitment to accept </a:t>
            </a:r>
            <a:r>
              <a:rPr lang="en-US" sz="2400" b="1" dirty="0" smtClean="0"/>
              <a:t>God’s reasons </a:t>
            </a:r>
            <a:r>
              <a:rPr lang="en-US" sz="2400" b="1" dirty="0"/>
              <a:t>for accepting myself.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A. Rate yourself </a:t>
            </a:r>
            <a:r>
              <a:rPr lang="en-US" sz="2000" dirty="0"/>
              <a:t>on how hard it is for </a:t>
            </a:r>
            <a:r>
              <a:rPr lang="en-US" sz="2000" dirty="0" smtClean="0"/>
              <a:t>you </a:t>
            </a:r>
            <a:r>
              <a:rPr lang="en-US" sz="2000" dirty="0"/>
              <a:t>to </a:t>
            </a:r>
            <a:r>
              <a:rPr lang="en-US" sz="2000" dirty="0" smtClean="0"/>
              <a:t>accept the </a:t>
            </a:r>
            <a:r>
              <a:rPr lang="en-US" sz="2000" dirty="0"/>
              <a:t>way God made </a:t>
            </a:r>
            <a:r>
              <a:rPr lang="en-US" sz="2000" dirty="0" smtClean="0"/>
              <a:t>you.</a:t>
            </a:r>
          </a:p>
          <a:p>
            <a:pPr marL="457200" indent="-457200">
              <a:buAutoNum type="alphaUcPeriod"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B. </a:t>
            </a:r>
            <a:r>
              <a:rPr lang="en-US" sz="2000" dirty="0" smtClean="0"/>
              <a:t>Look at Point B. “</a:t>
            </a:r>
            <a:r>
              <a:rPr lang="en-US" sz="2000" dirty="0"/>
              <a:t>Why should I accept myself</a:t>
            </a:r>
            <a:r>
              <a:rPr lang="en-US" sz="2000" dirty="0" smtClean="0"/>
              <a:t>?” Pick </a:t>
            </a:r>
            <a:r>
              <a:rPr lang="en-US" sz="2000" dirty="0"/>
              <a:t>at least one of </a:t>
            </a:r>
            <a:r>
              <a:rPr lang="en-US" sz="2000" dirty="0" smtClean="0"/>
              <a:t>these points </a:t>
            </a:r>
            <a:r>
              <a:rPr lang="en-US" sz="2000" dirty="0"/>
              <a:t>that is most helpful to </a:t>
            </a:r>
            <a:r>
              <a:rPr lang="en-US" sz="2000" dirty="0" smtClean="0"/>
              <a:t>you, </a:t>
            </a:r>
            <a:r>
              <a:rPr lang="en-US" sz="2000" dirty="0"/>
              <a:t>and make a commitment to embrace </a:t>
            </a:r>
            <a:r>
              <a:rPr lang="en-US" sz="2000" dirty="0" smtClean="0"/>
              <a:t>that truth </a:t>
            </a:r>
            <a:r>
              <a:rPr lang="en-US" sz="2000" dirty="0"/>
              <a:t>in </a:t>
            </a:r>
            <a:r>
              <a:rPr lang="en-US" sz="2000" dirty="0" smtClean="0"/>
              <a:t>your </a:t>
            </a:r>
            <a:r>
              <a:rPr lang="en-US" sz="2000" dirty="0"/>
              <a:t>life today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C. </a:t>
            </a:r>
            <a:r>
              <a:rPr lang="en-US" sz="2000" dirty="0" smtClean="0"/>
              <a:t>Select a </a:t>
            </a:r>
            <a:r>
              <a:rPr lang="en-US" sz="2000" dirty="0"/>
              <a:t>scripture that focuses on that truth. </a:t>
            </a:r>
            <a:r>
              <a:rPr lang="en-US" sz="2000" dirty="0" smtClean="0"/>
              <a:t>Write </a:t>
            </a:r>
            <a:r>
              <a:rPr lang="en-US" sz="2000" dirty="0"/>
              <a:t>that verse on a card and keep it in a prominent </a:t>
            </a:r>
            <a:r>
              <a:rPr lang="en-US" sz="2000" dirty="0" smtClean="0"/>
              <a:t>place—in your Bible</a:t>
            </a:r>
            <a:r>
              <a:rPr lang="en-US" sz="2000" dirty="0"/>
              <a:t>, on </a:t>
            </a:r>
            <a:r>
              <a:rPr lang="en-US" sz="2000" dirty="0" smtClean="0"/>
              <a:t>the </a:t>
            </a:r>
            <a:r>
              <a:rPr lang="en-US" sz="2000" dirty="0"/>
              <a:t>refrigerator, or next to </a:t>
            </a:r>
            <a:r>
              <a:rPr lang="en-US" sz="2000" dirty="0" smtClean="0"/>
              <a:t>your </a:t>
            </a:r>
            <a:r>
              <a:rPr lang="en-US" sz="2000" dirty="0"/>
              <a:t>bed, etc., and read it several times </a:t>
            </a:r>
            <a:r>
              <a:rPr lang="en-US" sz="2000" dirty="0" smtClean="0"/>
              <a:t>a day </a:t>
            </a:r>
            <a:r>
              <a:rPr lang="en-US" sz="2000" dirty="0"/>
              <a:t>and meditate on it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D. Write </a:t>
            </a:r>
            <a:r>
              <a:rPr lang="en-US" sz="2000" dirty="0"/>
              <a:t>a prayer to God on the challenges </a:t>
            </a:r>
            <a:r>
              <a:rPr lang="en-US" sz="2000" dirty="0" smtClean="0"/>
              <a:t>you </a:t>
            </a:r>
            <a:r>
              <a:rPr lang="en-US" sz="2000" dirty="0"/>
              <a:t>face in </a:t>
            </a:r>
            <a:r>
              <a:rPr lang="en-US" sz="2000" dirty="0" smtClean="0"/>
              <a:t>trying to </a:t>
            </a:r>
            <a:r>
              <a:rPr lang="en-US" sz="2000" dirty="0"/>
              <a:t>accept </a:t>
            </a:r>
            <a:r>
              <a:rPr lang="en-US" sz="2000" dirty="0" smtClean="0"/>
              <a:t>yourself.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075221"/>
            <a:ext cx="8686800" cy="3048000"/>
          </a:xfrm>
        </p:spPr>
        <p:txBody>
          <a:bodyPr/>
          <a:lstStyle/>
          <a:p>
            <a:pPr algn="l"/>
            <a:r>
              <a:rPr lang="en-US" sz="3200" b="1" dirty="0" smtClean="0"/>
              <a:t>Key </a:t>
            </a:r>
            <a:r>
              <a:rPr lang="en-US" sz="3200" b="1" dirty="0"/>
              <a:t>Biblical Truth</a:t>
            </a:r>
            <a:br>
              <a:rPr lang="en-US" sz="3200" b="1" dirty="0"/>
            </a:br>
            <a:r>
              <a:rPr lang="en-US" sz="3200" dirty="0"/>
              <a:t>I need to show by my actions that I accept myself as God accepts me.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3581400"/>
            <a:ext cx="8763000" cy="2743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Key Verse: </a:t>
            </a:r>
            <a:r>
              <a:rPr lang="en-US" b="1" dirty="0"/>
              <a:t>Galatians 6:4 New Life Bible</a:t>
            </a:r>
          </a:p>
          <a:p>
            <a:pPr marL="0" indent="0">
              <a:buNone/>
            </a:pPr>
            <a:r>
              <a:rPr lang="en-US" dirty="0"/>
              <a:t>Everyone should look at himself and see how he does his own work. Then </a:t>
            </a:r>
            <a:r>
              <a:rPr lang="en-US" dirty="0" smtClean="0"/>
              <a:t>he can </a:t>
            </a:r>
            <a:r>
              <a:rPr lang="en-US" dirty="0"/>
              <a:t>be happy in what he has done. He should not compare himself with </a:t>
            </a:r>
            <a:r>
              <a:rPr lang="en-US" dirty="0" smtClean="0"/>
              <a:t>his neighbor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559647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Lesson 4</a:t>
            </a:r>
            <a:r>
              <a:rPr lang="en-US" sz="4400" b="1" dirty="0">
                <a:solidFill>
                  <a:srgbClr val="000000"/>
                </a:solidFill>
              </a:rPr>
              <a:t>  How Can I Accept Myself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6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Lesson 4 Warm-up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752600"/>
            <a:ext cx="71628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/>
              <a:t>Explain </a:t>
            </a:r>
            <a:r>
              <a:rPr lang="en-US" altLang="en-US" dirty="0"/>
              <a:t>the answers to these two questions:</a:t>
            </a:r>
          </a:p>
          <a:p>
            <a:pPr marL="0" indent="0" eaLnBrk="1" hangingPunct="1">
              <a:buNone/>
            </a:pPr>
            <a:r>
              <a:rPr lang="en-US" altLang="en-US" dirty="0"/>
              <a:t>A. What does it mean to accept myself?</a:t>
            </a:r>
          </a:p>
          <a:p>
            <a:pPr marL="0" indent="0" eaLnBrk="1" hangingPunct="1">
              <a:buNone/>
            </a:pPr>
            <a:r>
              <a:rPr lang="en-US" altLang="en-US" dirty="0"/>
              <a:t>B. Why should I accept myself?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r="16217"/>
          <a:stretch/>
        </p:blipFill>
        <p:spPr>
          <a:xfrm>
            <a:off x="8839200" y="1676400"/>
            <a:ext cx="2590800" cy="383438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6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How Can I Accept Myself?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752600"/>
            <a:ext cx="5638800" cy="4114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Take a good look at myself.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Thank God for making me the way I am.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Work on developing positive inward qualities.</a:t>
            </a:r>
          </a:p>
        </p:txBody>
      </p:sp>
      <p:pic>
        <p:nvPicPr>
          <p:cNvPr id="21508" name="Picture 7" descr="http://www.batesgardens.com/images/jesus-pray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3800" y="1981200"/>
            <a:ext cx="3733800" cy="2333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Why Don’t I Accept Myself?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752600"/>
            <a:ext cx="5181600" cy="4114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When I am bitter about my past.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When I criticize myself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Not understanding why God made me the way He did.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dirty="0" smtClean="0"/>
              <a:t>Comparing myself with others.</a:t>
            </a:r>
          </a:p>
        </p:txBody>
      </p:sp>
      <p:pic>
        <p:nvPicPr>
          <p:cNvPr id="22532" name="Picture 7" descr="http://image.pathfinder.com/time/photoessays/passoverpalm/bitter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2400" y="2057400"/>
            <a:ext cx="3048000" cy="3155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752600"/>
            <a:ext cx="10363200" cy="1362075"/>
          </a:xfrm>
        </p:spPr>
        <p:txBody>
          <a:bodyPr/>
          <a:lstStyle/>
          <a:p>
            <a:r>
              <a:rPr lang="en-US" altLang="en-US" dirty="0"/>
              <a:t>Chapter 1:What is Love?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2971800"/>
            <a:ext cx="5021580" cy="185005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6A751-1F75-4ECE-821E-995AD9C4C62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86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What Are the Benefits of Accepting Myself?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2400" y="1752600"/>
            <a:ext cx="60452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dirty="0" smtClean="0"/>
              <a:t>A new freedom to love.  To love God, others, and even myself.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dirty="0" smtClean="0"/>
              <a:t>It will be easier to accept others the way they are.</a:t>
            </a:r>
          </a:p>
        </p:txBody>
      </p:sp>
      <p:pic>
        <p:nvPicPr>
          <p:cNvPr id="23556" name="Picture 7" descr="http://www.hospitallers.org/graphics/st_john_grande.charity.gi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1752600"/>
            <a:ext cx="29622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Are the Benefits of Accepting Myself?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2400" y="1752600"/>
            <a:ext cx="65786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 startAt="3"/>
            </a:pPr>
            <a:r>
              <a:rPr lang="en-US" altLang="en-US" dirty="0" smtClean="0"/>
              <a:t>An inner peace, joy and happiness.</a:t>
            </a:r>
          </a:p>
          <a:p>
            <a:pPr marL="609600" indent="-609600" eaLnBrk="1" hangingPunct="1">
              <a:buFontTx/>
              <a:buAutoNum type="arabicPeriod" startAt="3"/>
            </a:pPr>
            <a:r>
              <a:rPr lang="en-US" altLang="en-US" dirty="0" smtClean="0"/>
              <a:t>A new openness.  I can be myself.  I don’t have to put up a front.</a:t>
            </a:r>
          </a:p>
        </p:txBody>
      </p:sp>
      <p:pic>
        <p:nvPicPr>
          <p:cNvPr id="24580" name="Picture 7" descr="http://www.eluk.co.uk/franciscanvocation/peace.gi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1767038"/>
            <a:ext cx="2516187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524000"/>
            <a:ext cx="9829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Turn to Project 6   Healing Old Memories</a:t>
            </a:r>
            <a:endParaRPr lang="en-US" sz="2400" dirty="0"/>
          </a:p>
          <a:p>
            <a:pPr marL="0" indent="0">
              <a:buNone/>
            </a:pPr>
            <a:r>
              <a:rPr lang="en-US" sz="2000" dirty="0" smtClean="0"/>
              <a:t>This activity may be for the chapel </a:t>
            </a:r>
            <a:r>
              <a:rPr lang="en-US" sz="2000" dirty="0"/>
              <a:t>or a prayer </a:t>
            </a:r>
            <a:r>
              <a:rPr lang="en-US" sz="2000" dirty="0" smtClean="0"/>
              <a:t>room. </a:t>
            </a:r>
            <a:r>
              <a:rPr lang="en-US" sz="2000" dirty="0"/>
              <a:t>The main purpose of this project </a:t>
            </a:r>
            <a:r>
              <a:rPr lang="en-US" sz="2000" dirty="0" smtClean="0"/>
              <a:t>is to help you look to the Lord who is most </a:t>
            </a:r>
            <a:r>
              <a:rPr lang="en-US" sz="2000" dirty="0"/>
              <a:t>able to help </a:t>
            </a:r>
            <a:r>
              <a:rPr lang="en-US" sz="2000" dirty="0" smtClean="0"/>
              <a:t>you </a:t>
            </a:r>
            <a:r>
              <a:rPr lang="en-US" sz="2000" dirty="0"/>
              <a:t>put to rest </a:t>
            </a:r>
            <a:r>
              <a:rPr lang="en-US" sz="2000" dirty="0" smtClean="0"/>
              <a:t>hurts and </a:t>
            </a:r>
            <a:r>
              <a:rPr lang="en-US" sz="2000" dirty="0"/>
              <a:t>resentments from the past.</a:t>
            </a:r>
          </a:p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We </a:t>
            </a:r>
            <a:r>
              <a:rPr lang="en-US" sz="2000" dirty="0"/>
              <a:t>will each pray privately regarding the different </a:t>
            </a:r>
            <a:r>
              <a:rPr lang="en-US" sz="2000" dirty="0" smtClean="0"/>
              <a:t>items listed </a:t>
            </a:r>
            <a:r>
              <a:rPr lang="en-US" sz="2000" dirty="0"/>
              <a:t>on this project.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</a:t>
            </a:r>
            <a:r>
              <a:rPr lang="en-US" sz="2000" dirty="0"/>
              <a:t>sample prayer simply gives </a:t>
            </a:r>
            <a:r>
              <a:rPr lang="en-US" sz="2000" dirty="0" smtClean="0"/>
              <a:t>you an </a:t>
            </a:r>
            <a:r>
              <a:rPr lang="en-US" sz="2000" dirty="0"/>
              <a:t>idea of how </a:t>
            </a:r>
            <a:r>
              <a:rPr lang="en-US" sz="2000" dirty="0" smtClean="0"/>
              <a:t>you </a:t>
            </a:r>
            <a:r>
              <a:rPr lang="en-US" sz="2000" dirty="0"/>
              <a:t>can pray in </a:t>
            </a:r>
            <a:r>
              <a:rPr lang="en-US" sz="2000" dirty="0" smtClean="0"/>
              <a:t>a meaningful </a:t>
            </a:r>
            <a:r>
              <a:rPr lang="en-US" sz="2000" dirty="0"/>
              <a:t>way regarding these issues. </a:t>
            </a:r>
            <a:r>
              <a:rPr lang="en-US" sz="2000" dirty="0" smtClean="0"/>
              <a:t>Skip </a:t>
            </a:r>
            <a:r>
              <a:rPr lang="en-US" sz="2000" dirty="0"/>
              <a:t>over the items listed that do not apply to </a:t>
            </a:r>
            <a:r>
              <a:rPr lang="en-US" sz="2000" dirty="0" smtClean="0"/>
              <a:t>your </a:t>
            </a:r>
            <a:r>
              <a:rPr lang="en-US" sz="2000" dirty="0"/>
              <a:t>own past. </a:t>
            </a:r>
            <a:r>
              <a:rPr lang="en-US" sz="2000" dirty="0" smtClean="0"/>
              <a:t>You are free </a:t>
            </a:r>
            <a:r>
              <a:rPr lang="en-US" sz="2000" dirty="0"/>
              <a:t>to add other issues not listed on this project.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You will not </a:t>
            </a:r>
            <a:r>
              <a:rPr lang="en-US" sz="2000" dirty="0"/>
              <a:t>be graded on </a:t>
            </a:r>
            <a:r>
              <a:rPr lang="en-US" sz="2000" dirty="0" smtClean="0"/>
              <a:t>this project</a:t>
            </a:r>
            <a:r>
              <a:rPr lang="en-US" sz="2000" dirty="0"/>
              <a:t>, it is only between themselves and the Lord. </a:t>
            </a:r>
            <a:r>
              <a:rPr lang="en-US" sz="2000" dirty="0" smtClean="0"/>
              <a:t>This is not a time for self-pity. This </a:t>
            </a:r>
            <a:r>
              <a:rPr lang="en-US" sz="2000" dirty="0"/>
              <a:t>project should be completed with an honest look at </a:t>
            </a:r>
            <a:r>
              <a:rPr lang="en-US" sz="2000" dirty="0" smtClean="0"/>
              <a:t>your </a:t>
            </a:r>
            <a:r>
              <a:rPr lang="en-US" sz="2000" dirty="0"/>
              <a:t>lives, but </a:t>
            </a:r>
            <a:r>
              <a:rPr lang="en-US" sz="2000" dirty="0" smtClean="0"/>
              <a:t>also with </a:t>
            </a:r>
            <a:r>
              <a:rPr lang="en-US" sz="2000" dirty="0"/>
              <a:t>a clear element of hope. God can help </a:t>
            </a:r>
            <a:r>
              <a:rPr lang="en-US" sz="2000" dirty="0" smtClean="0"/>
              <a:t>you </a:t>
            </a:r>
            <a:r>
              <a:rPr lang="en-US" sz="2000" dirty="0"/>
              <a:t>resolve these hurts, if </a:t>
            </a:r>
            <a:r>
              <a:rPr lang="en-US" sz="2000" dirty="0" smtClean="0"/>
              <a:t>you will allow </a:t>
            </a:r>
            <a:r>
              <a:rPr lang="en-US" sz="2000" dirty="0"/>
              <a:t>Him to help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49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-64546"/>
            <a:ext cx="10515600" cy="2985433"/>
          </a:xfrm>
        </p:spPr>
        <p:txBody>
          <a:bodyPr/>
          <a:lstStyle/>
          <a:p>
            <a:pPr algn="l"/>
            <a:r>
              <a:rPr lang="en-US" dirty="0" smtClean="0"/>
              <a:t>    </a:t>
            </a:r>
            <a:r>
              <a:rPr lang="en-US" altLang="en-US" dirty="0"/>
              <a:t>Love and Accepting </a:t>
            </a:r>
            <a:r>
              <a:rPr lang="en-US" altLang="en-US" dirty="0" smtClean="0"/>
              <a:t>Myself</a:t>
            </a:r>
            <a:br>
              <a:rPr lang="en-US" altLang="en-US" dirty="0" smtClean="0"/>
            </a:br>
            <a:r>
              <a:rPr lang="en-US" altLang="en-US" dirty="0"/>
              <a:t>	</a:t>
            </a:r>
            <a:r>
              <a:rPr lang="en-US" sz="2800" dirty="0" smtClean="0"/>
              <a:t>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edition </a:t>
            </a:r>
            <a:r>
              <a:rPr lang="en-US" sz="2800" dirty="0"/>
              <a:t> </a:t>
            </a:r>
            <a:r>
              <a:rPr lang="en-US" sz="2800" dirty="0" smtClean="0"/>
              <a:t>By </a:t>
            </a:r>
            <a:r>
              <a:rPr lang="en-US" sz="2800" dirty="0"/>
              <a:t>Dave Batty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4513" y="1810253"/>
            <a:ext cx="8229600" cy="2305050"/>
          </a:xfrm>
        </p:spPr>
        <p:txBody>
          <a:bodyPr/>
          <a:lstStyle/>
          <a:p>
            <a:pPr algn="l"/>
            <a:r>
              <a:rPr lang="en-US" sz="2800" dirty="0"/>
              <a:t>This PowerPoint is designed to be used with the </a:t>
            </a:r>
            <a:endParaRPr lang="en-US" sz="2800" dirty="0" smtClean="0"/>
          </a:p>
          <a:p>
            <a:pPr algn="l"/>
            <a:r>
              <a:rPr lang="en-US" sz="2800" dirty="0" smtClean="0"/>
              <a:t>Group </a:t>
            </a:r>
            <a:r>
              <a:rPr lang="en-US" sz="2800" dirty="0"/>
              <a:t>Studies for New Christians Course,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altLang="en-US" sz="2800" dirty="0"/>
              <a:t>Love and Accepting </a:t>
            </a:r>
            <a:r>
              <a:rPr lang="en-US" altLang="en-US" sz="2800" dirty="0" smtClean="0"/>
              <a:t>Myself</a:t>
            </a:r>
            <a:r>
              <a:rPr lang="en-US" sz="2800" dirty="0" smtClean="0"/>
              <a:t>.</a:t>
            </a:r>
            <a:endParaRPr lang="en-US" sz="2800" dirty="0"/>
          </a:p>
          <a:p>
            <a:pPr algn="l"/>
            <a:endParaRPr lang="en-US" sz="2000" b="1" dirty="0" smtClean="0"/>
          </a:p>
          <a:p>
            <a:pPr algn="l"/>
            <a:r>
              <a:rPr lang="en-US" sz="2000" b="1" dirty="0" smtClean="0"/>
              <a:t>Other </a:t>
            </a:r>
            <a:r>
              <a:rPr lang="en-US" sz="2000" b="1" dirty="0"/>
              <a:t>Materials available include:</a:t>
            </a:r>
          </a:p>
          <a:p>
            <a:pPr algn="l"/>
            <a:r>
              <a:rPr lang="en-US" sz="2000" dirty="0"/>
              <a:t>Teacher's Manual</a:t>
            </a:r>
          </a:p>
          <a:p>
            <a:pPr algn="l"/>
            <a:r>
              <a:rPr lang="en-US" sz="2000" dirty="0"/>
              <a:t>Student Manual</a:t>
            </a:r>
          </a:p>
          <a:p>
            <a:pPr algn="l"/>
            <a:r>
              <a:rPr lang="en-US" sz="2000" dirty="0"/>
              <a:t>Study Guide</a:t>
            </a:r>
          </a:p>
          <a:p>
            <a:pPr algn="l"/>
            <a:r>
              <a:rPr lang="en-US" sz="2000" dirty="0"/>
              <a:t>Exam</a:t>
            </a:r>
          </a:p>
          <a:p>
            <a:pPr algn="l"/>
            <a:r>
              <a:rPr lang="en-US" sz="2000" dirty="0"/>
              <a:t>Course Certificate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22" y="533400"/>
            <a:ext cx="2471951" cy="3200400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61113" y="4622496"/>
            <a:ext cx="571500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For Information on obtaining these materials see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iteenchallenge.org or contact us at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gtc@globaltc.org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108713" y="4538713"/>
            <a:ext cx="5867401" cy="136789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1-2018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iteenchallenge.org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7BF65-71C5-4E0A-BE98-91B6CEE8BC3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6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295400"/>
            <a:ext cx="7620000" cy="3048000"/>
          </a:xfrm>
        </p:spPr>
        <p:txBody>
          <a:bodyPr/>
          <a:lstStyle/>
          <a:p>
            <a:pPr algn="l"/>
            <a:r>
              <a:rPr lang="en-US" sz="3200" b="1" dirty="0" smtClean="0"/>
              <a:t>Key </a:t>
            </a:r>
            <a:r>
              <a:rPr lang="en-US" sz="3200" b="1" dirty="0"/>
              <a:t>Biblical Truth</a:t>
            </a:r>
            <a:br>
              <a:rPr lang="en-US" sz="3200" b="1" dirty="0"/>
            </a:br>
            <a:r>
              <a:rPr lang="en-US" sz="3200" dirty="0"/>
              <a:t>As a Christian, I need to discover practical ways of showing my love in each thing I do today.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3810000"/>
            <a:ext cx="7620000" cy="2743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Key </a:t>
            </a:r>
            <a:r>
              <a:rPr lang="en-US" b="1" dirty="0"/>
              <a:t>Verse: 1 John 4:7 New Life Bible</a:t>
            </a:r>
          </a:p>
          <a:p>
            <a:pPr marL="0" indent="0">
              <a:buNone/>
            </a:pPr>
            <a:r>
              <a:rPr lang="en-US" dirty="0"/>
              <a:t>Dear friends, let us love each other, because love comes from God. Those </a:t>
            </a:r>
            <a:r>
              <a:rPr lang="en-US" dirty="0" smtClean="0"/>
              <a:t>who love </a:t>
            </a:r>
            <a:r>
              <a:rPr lang="en-US" dirty="0"/>
              <a:t>are God’s children and they know God.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559647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Lesson 1  Love -- What and How?</a:t>
            </a:r>
            <a:endParaRPr lang="en-US" sz="44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DA29E-0D5B-4774-96F8-72A0859E96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Lesson 1 Warm-up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2400" y="1752600"/>
            <a:ext cx="65786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How does our </a:t>
            </a:r>
            <a:r>
              <a:rPr lang="en-US" altLang="en-US" dirty="0" smtClean="0"/>
              <a:t>culture describe </a:t>
            </a:r>
            <a:r>
              <a:rPr lang="en-US" altLang="en-US" dirty="0"/>
              <a:t>love?</a:t>
            </a:r>
            <a:endParaRPr lang="en-US" altLang="en-US" dirty="0" smtClean="0"/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905000"/>
            <a:ext cx="3276599" cy="3262036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What is Love?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en-US" altLang="en-US" dirty="0" smtClean="0"/>
              <a:t>Eros</a:t>
            </a:r>
          </a:p>
          <a:p>
            <a:pPr marL="914400" lvl="1" indent="-457200" eaLnBrk="1" hangingPunct="1">
              <a:buFontTx/>
              <a:buChar char="•"/>
            </a:pPr>
            <a:r>
              <a:rPr lang="en-US" altLang="en-US" dirty="0" smtClean="0"/>
              <a:t>Suggests sensual desire and sexual drive.</a:t>
            </a:r>
          </a:p>
          <a:p>
            <a:pPr marL="914400" lvl="1" indent="-457200" eaLnBrk="1" hangingPunct="1">
              <a:buFontTx/>
              <a:buChar char="•"/>
            </a:pPr>
            <a:r>
              <a:rPr lang="en-US" altLang="en-US" dirty="0" smtClean="0"/>
              <a:t>It goes no deeper than the physical part of a person.</a:t>
            </a:r>
          </a:p>
        </p:txBody>
      </p:sp>
      <p:pic>
        <p:nvPicPr>
          <p:cNvPr id="5124" name="Picture 7" descr="http://www.spc.edu/maint01/eros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6076" y="1752600"/>
            <a:ext cx="329406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7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is Love?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 eaLnBrk="1" hangingPunct="1">
              <a:buFontTx/>
              <a:buAutoNum type="arabicPeriod" startAt="2"/>
            </a:pPr>
            <a:r>
              <a:rPr lang="en-US" altLang="en-US" smtClean="0"/>
              <a:t>Phileo</a:t>
            </a:r>
          </a:p>
          <a:p>
            <a:pPr marL="914400" lvl="1" indent="-457200" eaLnBrk="1" hangingPunct="1">
              <a:buFontTx/>
              <a:buChar char="•"/>
            </a:pPr>
            <a:r>
              <a:rPr lang="en-US" altLang="en-US" smtClean="0"/>
              <a:t>The love for friends and relatives.</a:t>
            </a:r>
          </a:p>
          <a:p>
            <a:pPr marL="914400" lvl="1" indent="-457200" eaLnBrk="1" hangingPunct="1">
              <a:buFontTx/>
              <a:buChar char="•"/>
            </a:pPr>
            <a:r>
              <a:rPr lang="en-US" altLang="en-US" smtClean="0"/>
              <a:t>Goes no deeper than the emotional level.</a:t>
            </a:r>
          </a:p>
        </p:txBody>
      </p:sp>
      <p:pic>
        <p:nvPicPr>
          <p:cNvPr id="6148" name="Picture 7" descr="http://www.shootlikeapro.com/kid%20brother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1827214"/>
            <a:ext cx="3733800" cy="3965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is Love?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752600"/>
            <a:ext cx="5105400" cy="43434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AutoNum type="arabicPeriod" startAt="3"/>
            </a:pPr>
            <a:r>
              <a:rPr lang="en-US" altLang="en-US" dirty="0" smtClean="0">
                <a:hlinkClick r:id="rId2" action="ppaction://hlinksldjump"/>
              </a:rPr>
              <a:t>Agape</a:t>
            </a:r>
            <a:endParaRPr lang="en-US" altLang="en-US" dirty="0" smtClean="0"/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God’s love; the purest, deepest kind of love.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Not just emotion but also an act of one’s will.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 smtClean="0"/>
              <a:t>You love others, not because they are worthy, but because you want to.</a:t>
            </a:r>
          </a:p>
        </p:txBody>
      </p:sp>
      <p:pic>
        <p:nvPicPr>
          <p:cNvPr id="7172" name="Picture 15" descr="http://www.nps.gov/fdrm/memorial/graphics/homeless.gi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400" y="2057400"/>
            <a:ext cx="4128825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iteenchallenge.org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36D43-0FDF-430A-9C46-59B4753A88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tebook">
  <a:themeElements>
    <a:clrScheme name="Notebook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Noteboo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otebook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Designs\Notebook.pot</Template>
  <TotalTime>1047</TotalTime>
  <Words>1997</Words>
  <Application>Microsoft Office PowerPoint</Application>
  <PresentationFormat>Widescreen</PresentationFormat>
  <Paragraphs>334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Calibri</vt:lpstr>
      <vt:lpstr>Times New Roman</vt:lpstr>
      <vt:lpstr>Notebook</vt:lpstr>
      <vt:lpstr>Love and Accepting Myself</vt:lpstr>
      <vt:lpstr>    Love and Accepting Myself  5th edition By Dave Batty </vt:lpstr>
      <vt:lpstr>Class Assignment List</vt:lpstr>
      <vt:lpstr>Chapter 1:What is Love?</vt:lpstr>
      <vt:lpstr>Key Biblical Truth As a Christian, I need to discover practical ways of showing my love in each thing I do today.</vt:lpstr>
      <vt:lpstr>Lesson 1 Warm-up</vt:lpstr>
      <vt:lpstr>What is Love?</vt:lpstr>
      <vt:lpstr>What is Love?</vt:lpstr>
      <vt:lpstr>What is Love?</vt:lpstr>
      <vt:lpstr>How Does God Show Agape Love?</vt:lpstr>
      <vt:lpstr>How Can I Show Love?</vt:lpstr>
      <vt:lpstr>How Can I Show Love?</vt:lpstr>
      <vt:lpstr>How Can I Show Love?</vt:lpstr>
      <vt:lpstr>How Can I Show Love?</vt:lpstr>
      <vt:lpstr>How Can I Show Love?</vt:lpstr>
      <vt:lpstr>How Can I Show Love?</vt:lpstr>
      <vt:lpstr>Personal Application</vt:lpstr>
      <vt:lpstr>Key Biblical Truth I need to develop ways of overcoming those things which hinder me from showing love to others.</vt:lpstr>
      <vt:lpstr>Lesson 2 Warm-up</vt:lpstr>
      <vt:lpstr>What hinders me from showing love?</vt:lpstr>
      <vt:lpstr>How Important is Love?</vt:lpstr>
      <vt:lpstr> Mark 12:30-31 NIV</vt:lpstr>
      <vt:lpstr> John 13:34-35 NIV</vt:lpstr>
      <vt:lpstr>How Important is Love?</vt:lpstr>
      <vt:lpstr>What Are We Not to Love?</vt:lpstr>
      <vt:lpstr>Personal Application</vt:lpstr>
      <vt:lpstr> </vt:lpstr>
      <vt:lpstr>Key Biblical Truth As a Christian, I need to clearly know why I should accept myself as God accepts me.</vt:lpstr>
      <vt:lpstr>Lesson 3 Warm-up</vt:lpstr>
      <vt:lpstr>What Does It Mean to Accept Myself?</vt:lpstr>
      <vt:lpstr>What Does It Mean to Accept Myself?</vt:lpstr>
      <vt:lpstr>Video: Nick Vujicic</vt:lpstr>
      <vt:lpstr>Why Should I Accept Myself?</vt:lpstr>
      <vt:lpstr>Why Should I Accept Myself?</vt:lpstr>
      <vt:lpstr>Personal Application</vt:lpstr>
      <vt:lpstr>Key Biblical Truth I need to show by my actions that I accept myself as God accepts me.</vt:lpstr>
      <vt:lpstr>Lesson 4 Warm-up</vt:lpstr>
      <vt:lpstr>How Can I Accept Myself?</vt:lpstr>
      <vt:lpstr>Why Don’t I Accept Myself?</vt:lpstr>
      <vt:lpstr>What Are the Benefits of Accepting Myself?</vt:lpstr>
      <vt:lpstr>What Are the Benefits of Accepting Myself?</vt:lpstr>
      <vt:lpstr>Personal Application</vt:lpstr>
      <vt:lpstr>    Love and Accepting Myself  5th edition  By Dave Batty </vt:lpstr>
    </vt:vector>
  </TitlesOfParts>
  <Company>Personal 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and Accepting Myself</dc:title>
  <dc:creator>Gregg Fischer</dc:creator>
  <cp:lastModifiedBy>Gregg Fischer</cp:lastModifiedBy>
  <cp:revision>76</cp:revision>
  <dcterms:created xsi:type="dcterms:W3CDTF">2002-07-24T18:17:17Z</dcterms:created>
  <dcterms:modified xsi:type="dcterms:W3CDTF">2018-03-01T20:53:07Z</dcterms:modified>
</cp:coreProperties>
</file>