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notesMasterIdLst>
    <p:notesMasterId r:id="rId38"/>
  </p:notesMasterIdLst>
  <p:handoutMasterIdLst>
    <p:handoutMasterId r:id="rId39"/>
  </p:handoutMasterIdLst>
  <p:sldIdLst>
    <p:sldId id="256" r:id="rId2"/>
    <p:sldId id="324" r:id="rId3"/>
    <p:sldId id="257" r:id="rId4"/>
    <p:sldId id="295" r:id="rId5"/>
    <p:sldId id="293" r:id="rId6"/>
    <p:sldId id="294" r:id="rId7"/>
    <p:sldId id="296" r:id="rId8"/>
    <p:sldId id="298" r:id="rId9"/>
    <p:sldId id="300" r:id="rId10"/>
    <p:sldId id="304" r:id="rId11"/>
    <p:sldId id="306" r:id="rId12"/>
    <p:sldId id="326" r:id="rId13"/>
    <p:sldId id="303" r:id="rId14"/>
    <p:sldId id="258" r:id="rId15"/>
    <p:sldId id="260" r:id="rId16"/>
    <p:sldId id="321" r:id="rId17"/>
    <p:sldId id="322" r:id="rId18"/>
    <p:sldId id="286" r:id="rId19"/>
    <p:sldId id="263" r:id="rId20"/>
    <p:sldId id="264" r:id="rId21"/>
    <p:sldId id="308" r:id="rId22"/>
    <p:sldId id="316" r:id="rId23"/>
    <p:sldId id="309" r:id="rId24"/>
    <p:sldId id="310" r:id="rId25"/>
    <p:sldId id="314" r:id="rId26"/>
    <p:sldId id="327" r:id="rId27"/>
    <p:sldId id="328" r:id="rId28"/>
    <p:sldId id="323" r:id="rId29"/>
    <p:sldId id="331" r:id="rId30"/>
    <p:sldId id="332" r:id="rId31"/>
    <p:sldId id="275" r:id="rId32"/>
    <p:sldId id="312" r:id="rId33"/>
    <p:sldId id="313" r:id="rId34"/>
    <p:sldId id="311" r:id="rId35"/>
    <p:sldId id="329" r:id="rId36"/>
    <p:sldId id="292" r:id="rId3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/>
  </p:normalViewPr>
  <p:slideViewPr>
    <p:cSldViewPr>
      <p:cViewPr varScale="1">
        <p:scale>
          <a:sx n="61" d="100"/>
          <a:sy n="61" d="100"/>
        </p:scale>
        <p:origin x="570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F78A98-0ED1-4BAD-949C-284B596DAA6C}" type="datetimeFigureOut">
              <a:rPr lang="en-US" altLang="en-US"/>
              <a:pPr/>
              <a:t>3/5/2020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A67104-63D3-4839-9DC1-A0ABF41F05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101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E00D94-21C6-4ED4-96E4-50A9FB74529C}" type="datetimeFigureOut">
              <a:rPr lang="en-US" altLang="en-US"/>
              <a:pPr/>
              <a:t>3/5/2020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18C1DB-DF15-4926-BF20-5E12EE96A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579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Howard Foltz and Dieter Bahr, Pioneers of Teen Challenge in Europe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9CE2EF0-0804-4D5C-99A7-7A1B3B10FB50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ru-RU" altLang="en-US" smtClean="0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BB2816-BE00-4401-A2F3-65BA52A7820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828F-7C45-4079-89B3-37A7FE37D9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CC87-A44D-41E3-86C6-E2CDBF4831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918E-5EA2-4C04-BDEF-A05D8630E1F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7DB9-9EBD-4A4B-9FF9-19ADD32F7CF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5E54-ABB6-424E-80B7-AAC90A35E40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E0066-CB7A-4051-A458-94297BEE5EE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F49CD-4668-4F29-9F31-81108437543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0C10-6275-4E59-96FB-202C7E0009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12F7-D495-4127-A359-CB1019DE5C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altLang="en-US" smtClean="0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418642-E994-4EBF-8777-AEAA4C23B10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altLang="en-US" smtClean="0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FAE3E92-E2D5-4E0B-A630-7D3D9BEBE87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tif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533400"/>
            <a:ext cx="7772400" cy="2209800"/>
          </a:xfrm>
        </p:spPr>
        <p:txBody>
          <a:bodyPr>
            <a:normAutofit fontScale="90000"/>
          </a:bodyPr>
          <a:lstStyle/>
          <a:p>
            <a:r>
              <a:rPr lang="ru-RU" altLang="en-US" dirty="0">
                <a:solidFill>
                  <a:schemeClr val="accent3">
                    <a:lumMod val="50000"/>
                  </a:schemeClr>
                </a:solidFill>
              </a:rPr>
              <a:t>Ключ к успеху программы Тин Челлендж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altLang="en-US" dirty="0">
                <a:solidFill>
                  <a:schemeClr val="accent3">
                    <a:lumMod val="50000"/>
                  </a:schemeClr>
                </a:solidFill>
              </a:rPr>
              <a:t>Часть 1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2700" dirty="0"/>
              <a:t>Keys to the Success of Teen Challenge—Part 1</a:t>
            </a:r>
            <a:r>
              <a:rPr lang="ru-RU" altLang="en-US" sz="2700" dirty="0"/>
              <a:t> </a:t>
            </a:r>
            <a:endParaRPr lang="en-US" altLang="en-US" sz="2700" b="0" i="1" dirty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2971800"/>
            <a:ext cx="5486400" cy="2209800"/>
          </a:xfrm>
        </p:spPr>
        <p:txBody>
          <a:bodyPr/>
          <a:lstStyle/>
          <a:p>
            <a:pPr eaLnBrk="1" hangingPunct="1"/>
            <a:r>
              <a:rPr lang="en-US" altLang="en-US" i="1" dirty="0" smtClean="0"/>
              <a:t> </a:t>
            </a:r>
            <a:r>
              <a:rPr lang="ru-RU" altLang="en-US" dirty="0" smtClean="0"/>
              <a:t>Автор Дэвид Бэтти</a:t>
            </a:r>
            <a:endParaRPr lang="en-US" altLang="en-US" dirty="0" smtClean="0"/>
          </a:p>
          <a:p>
            <a:pPr eaLnBrk="1" hangingPunct="1"/>
            <a:r>
              <a:rPr lang="en-US" altLang="en-US" sz="2000" dirty="0"/>
              <a:t>By</a:t>
            </a:r>
            <a:r>
              <a:rPr lang="en-US" altLang="en-US" sz="2000" i="1" dirty="0"/>
              <a:t> </a:t>
            </a:r>
            <a:r>
              <a:rPr lang="en-US" altLang="en-US" sz="2000" dirty="0"/>
              <a:t>David Batty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0C3428-BD98-4D53-9745-D964C5E25873}" type="slidenum">
              <a:rPr lang="en-US" altLang="en-US"/>
              <a:pPr/>
              <a:t>1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96" y="4546489"/>
            <a:ext cx="2379104" cy="164476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6845"/>
          <a:stretch/>
        </p:blipFill>
        <p:spPr>
          <a:xfrm>
            <a:off x="7448549" y="4546489"/>
            <a:ext cx="2433638" cy="164476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A083724-27F2-4A92-BB92-AF541ED68D9E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11269" name="Picture 2" descr="Teen Challenge Cambodia bui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2895600"/>
            <a:ext cx="74993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Teen Challenge Cambo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7467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278FBE7-D576-4F00-B179-03A70D5F7A34}" type="slidenum">
              <a:rPr lang="en-US" altLang="en-US"/>
              <a:pPr/>
              <a:t>11</a:t>
            </a:fld>
            <a:endParaRPr lang="en-US" altLang="en-US"/>
          </a:p>
        </p:txBody>
      </p:sp>
      <p:pic>
        <p:nvPicPr>
          <p:cNvPr id="12293" name="Picture 4" descr="Teen Challenge Cambo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4" y="836614"/>
            <a:ext cx="5451475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 descr="Teen Challenge Cambodia bui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4279900"/>
            <a:ext cx="55245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981200" y="457201"/>
            <a:ext cx="8229600" cy="5292725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4400" dirty="0">
                <a:solidFill>
                  <a:schemeClr val="accent3">
                    <a:lumMod val="50000"/>
                  </a:schemeClr>
                </a:solidFill>
              </a:rPr>
              <a:t>Что лучше всего мотивирует зависимого человека к изменениям?</a:t>
            </a:r>
            <a:r>
              <a:rPr lang="en-US" altLang="en-US" sz="44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4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2400" dirty="0"/>
              <a:t>What best motivates an addict to change?</a:t>
            </a:r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03-2020                         T505.11 &amp; 506.01</a:t>
            </a:r>
            <a:endParaRPr lang="en-US" altLang="en-US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 smtClean="0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9DDBC2-B3FE-4ED5-94A7-1AF5F8D5FC8B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215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98901"/>
            <a:ext cx="15240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8" r="25246"/>
          <a:stretch>
            <a:fillRect/>
          </a:stretch>
        </p:blipFill>
        <p:spPr bwMode="auto">
          <a:xfrm>
            <a:off x="6781801" y="3581400"/>
            <a:ext cx="19224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9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F29EB2-BBE4-4731-ADA2-3E4DEC537C9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915400" cy="3733800"/>
          </a:xfrm>
        </p:spPr>
        <p:txBody>
          <a:bodyPr>
            <a:normAutofit fontScale="90000"/>
          </a:bodyPr>
          <a:lstStyle/>
          <a:p>
            <a:r>
              <a:rPr lang="ru-RU" altLang="en-US" sz="5400" dirty="0">
                <a:solidFill>
                  <a:schemeClr val="accent3">
                    <a:lumMod val="50000"/>
                  </a:schemeClr>
                </a:solidFill>
              </a:rPr>
              <a:t>Так в чем же залог </a:t>
            </a:r>
            <a:r>
              <a:rPr lang="en-US" altLang="en-US" sz="5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5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en-US" sz="5400" dirty="0" smtClean="0">
                <a:solidFill>
                  <a:schemeClr val="accent3">
                    <a:lumMod val="50000"/>
                  </a:schemeClr>
                </a:solidFill>
              </a:rPr>
              <a:t>успеха </a:t>
            </a:r>
            <a:r>
              <a:rPr lang="ru-RU" altLang="en-US" sz="5400" dirty="0">
                <a:solidFill>
                  <a:schemeClr val="accent3">
                    <a:lumMod val="50000"/>
                  </a:schemeClr>
                </a:solidFill>
              </a:rPr>
              <a:t>программы </a:t>
            </a:r>
            <a:r>
              <a:rPr lang="en-US" altLang="en-US" sz="5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5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en-US" sz="5400" dirty="0" smtClean="0">
                <a:solidFill>
                  <a:schemeClr val="accent3">
                    <a:lumMod val="50000"/>
                  </a:schemeClr>
                </a:solidFill>
              </a:rPr>
              <a:t>Тин </a:t>
            </a:r>
            <a:r>
              <a:rPr lang="ru-RU" altLang="en-US" sz="5400" dirty="0">
                <a:solidFill>
                  <a:schemeClr val="accent3">
                    <a:lumMod val="50000"/>
                  </a:schemeClr>
                </a:solidFill>
              </a:rPr>
              <a:t>Челлендж в будущем</a:t>
            </a:r>
            <a:r>
              <a:rPr lang="en-US" altLang="en-US" sz="5400" dirty="0">
                <a:solidFill>
                  <a:schemeClr val="accent3">
                    <a:lumMod val="50000"/>
                  </a:schemeClr>
                </a:solidFill>
              </a:rPr>
              <a:t>?</a:t>
            </a:r>
            <a:br>
              <a:rPr lang="en-US" altLang="en-US" sz="5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3200" dirty="0"/>
              <a:t>So what are the keys to the success of </a:t>
            </a:r>
            <a:br>
              <a:rPr lang="en-US" altLang="en-US" sz="3200" dirty="0"/>
            </a:br>
            <a:r>
              <a:rPr lang="en-US" altLang="en-US" sz="3200" dirty="0"/>
              <a:t>Teen Challenge for the future?</a:t>
            </a:r>
            <a:endParaRPr lang="en-US" altLang="en-US" sz="540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01663"/>
            <a:ext cx="3754438" cy="305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381001"/>
            <a:ext cx="7848600" cy="3505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altLang="en-US" sz="4000" dirty="0">
                <a:solidFill>
                  <a:schemeClr val="accent3">
                    <a:lumMod val="50000"/>
                  </a:schemeClr>
                </a:solidFill>
              </a:rPr>
              <a:t>Мы должны остерегаться того, чтобы обучать наш персонал исходя из собственных достижений.</a:t>
            </a:r>
            <a:endParaRPr lang="en-US" altLang="en-US" sz="4000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/>
              <a:t>We must be careful not to educate our staff away from what has been the key to our success.</a:t>
            </a:r>
            <a:endParaRPr lang="en-US" alt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4A1AF0-90CE-4350-8111-8B476E41983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438400" y="4590872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/>
            <a:r>
              <a:rPr lang="en-US" altLang="en-US" dirty="0" smtClean="0"/>
              <a:t>—</a:t>
            </a:r>
            <a:r>
              <a:rPr lang="ru-RU" altLang="en-US" dirty="0" smtClean="0"/>
              <a:t>Дуглас Вевер (</a:t>
            </a:r>
            <a:r>
              <a:rPr lang="en-US" altLang="en-US" dirty="0" smtClean="0"/>
              <a:t>Doug </a:t>
            </a:r>
            <a:r>
              <a:rPr lang="en-US" altLang="en-US" dirty="0" err="1" smtClean="0"/>
              <a:t>Wever</a:t>
            </a:r>
            <a:r>
              <a:rPr lang="ru-RU" altLang="en-US" dirty="0" smtClean="0"/>
              <a:t>)</a:t>
            </a:r>
            <a:endParaRPr lang="en-US" altLang="en-US" dirty="0" smtClean="0"/>
          </a:p>
          <a:p>
            <a:pPr algn="r" eaLnBrk="1" hangingPunct="1"/>
            <a:r>
              <a:rPr lang="ru-RU" altLang="en-US" dirty="0" smtClean="0"/>
              <a:t>Первый координатор по аккредитации, Национальный Тин Челендж</a:t>
            </a:r>
            <a:r>
              <a:rPr lang="en-US" altLang="en-US" dirty="0" smtClean="0"/>
              <a:t> </a:t>
            </a:r>
            <a:r>
              <a:rPr lang="ru-RU" altLang="en-US" dirty="0" smtClean="0"/>
              <a:t>США</a:t>
            </a:r>
            <a:r>
              <a:rPr lang="en-US" altLang="en-US" dirty="0" smtClean="0"/>
              <a:t> </a:t>
            </a:r>
            <a:r>
              <a:rPr lang="ru-RU" altLang="en-US" dirty="0" smtClean="0"/>
              <a:t> </a:t>
            </a:r>
            <a:endParaRPr lang="en-US" altLang="en-US" dirty="0" smtClean="0"/>
          </a:p>
          <a:p>
            <a:pPr algn="r" eaLnBrk="1" hangingPunct="1"/>
            <a:r>
              <a:rPr lang="en-US" altLang="en-US" dirty="0" smtClean="0"/>
              <a:t>First USA National Teen Challenge Accreditation Director</a:t>
            </a:r>
            <a:endParaRPr lang="en-US" altLang="en-US" i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3752850"/>
            <a:ext cx="1766888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1793876"/>
            <a:ext cx="7543800" cy="4530725"/>
          </a:xfrm>
        </p:spPr>
        <p:txBody>
          <a:bodyPr/>
          <a:lstStyle/>
          <a:p>
            <a:pPr marL="742950" indent="-742950">
              <a:spcAft>
                <a:spcPts val="1500"/>
              </a:spcAft>
              <a:buClr>
                <a:schemeClr val="tx1"/>
              </a:buClr>
              <a:buSzPct val="100000"/>
              <a:buFont typeface="Times New Roman" pitchFamily="18" charset="0"/>
              <a:buAutoNum type="alphaUcPeriod"/>
            </a:pPr>
            <a:r>
              <a:rPr lang="ru-RU" altLang="en-US" b="1" u="sng" dirty="0" smtClean="0">
                <a:solidFill>
                  <a:schemeClr val="accent2">
                    <a:lumMod val="75000"/>
                  </a:schemeClr>
                </a:solidFill>
              </a:rPr>
              <a:t>Медицинский</a:t>
            </a:r>
            <a:r>
              <a:rPr lang="ru-RU" alt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метод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2000" u="sng" dirty="0">
                <a:solidFill>
                  <a:schemeClr val="accent2">
                    <a:lumMod val="75000"/>
                  </a:schemeClr>
                </a:solidFill>
              </a:rPr>
              <a:t>Medical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000" dirty="0"/>
              <a:t>Model </a:t>
            </a:r>
            <a:endParaRPr lang="en-US" altLang="en-US" i="1" u="sng" dirty="0" smtClean="0">
              <a:solidFill>
                <a:srgbClr val="FFFF00"/>
              </a:solidFill>
            </a:endParaRPr>
          </a:p>
          <a:p>
            <a:pPr marL="742950" indent="-742950">
              <a:spcAft>
                <a:spcPts val="1500"/>
              </a:spcAft>
              <a:buClr>
                <a:schemeClr val="tx1"/>
              </a:buClr>
              <a:buSzPct val="100000"/>
              <a:buNone/>
            </a:pPr>
            <a:r>
              <a:rPr lang="en-US" altLang="en-US" dirty="0" smtClean="0"/>
              <a:t>Б.	</a:t>
            </a:r>
            <a:r>
              <a:rPr lang="ru-RU" altLang="en-US" b="1" u="sng" dirty="0" smtClean="0">
                <a:solidFill>
                  <a:schemeClr val="accent2">
                    <a:lumMod val="75000"/>
                  </a:schemeClr>
                </a:solidFill>
              </a:rPr>
              <a:t>Психологический</a:t>
            </a:r>
            <a:r>
              <a:rPr lang="ru-RU" alt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метод 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2000" u="sng" dirty="0">
                <a:solidFill>
                  <a:schemeClr val="accent2">
                    <a:lumMod val="75000"/>
                  </a:schemeClr>
                </a:solidFill>
              </a:rPr>
              <a:t>Psychological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000" dirty="0"/>
              <a:t>Model </a:t>
            </a:r>
            <a:endParaRPr lang="en-US" altLang="en-US" sz="2000" i="1" u="sng" dirty="0">
              <a:solidFill>
                <a:srgbClr val="FFFF00"/>
              </a:solidFill>
            </a:endParaRPr>
          </a:p>
          <a:p>
            <a:pPr marL="742950" indent="-742950">
              <a:spcAft>
                <a:spcPts val="1500"/>
              </a:spcAft>
              <a:buClr>
                <a:schemeClr val="tx1"/>
              </a:buClr>
              <a:buSzPct val="100000"/>
              <a:buNone/>
            </a:pPr>
            <a:r>
              <a:rPr lang="en-US" altLang="en-US" dirty="0" smtClean="0"/>
              <a:t>B.	</a:t>
            </a:r>
            <a:r>
              <a:rPr lang="ru-RU" altLang="en-US" b="1" u="sng" dirty="0" smtClean="0">
                <a:solidFill>
                  <a:schemeClr val="accent2">
                    <a:lumMod val="75000"/>
                  </a:schemeClr>
                </a:solidFill>
              </a:rPr>
              <a:t>Образовательный</a:t>
            </a:r>
            <a:r>
              <a:rPr lang="ru-RU" alt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метод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2000" u="sng" dirty="0">
                <a:solidFill>
                  <a:schemeClr val="accent2">
                    <a:lumMod val="75000"/>
                  </a:schemeClr>
                </a:solidFill>
              </a:rPr>
              <a:t>Educational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000" dirty="0"/>
              <a:t>Model </a:t>
            </a:r>
            <a:endParaRPr lang="en-US" altLang="en-US" sz="2000" i="1" u="sng" dirty="0">
              <a:solidFill>
                <a:srgbClr val="FFFF00"/>
              </a:solidFill>
            </a:endParaRPr>
          </a:p>
          <a:p>
            <a:pPr marL="742950" indent="-742950">
              <a:buClr>
                <a:schemeClr val="tx1"/>
              </a:buClr>
              <a:buSzPct val="100000"/>
              <a:buNone/>
            </a:pPr>
            <a:r>
              <a:rPr lang="en-US" altLang="en-US" dirty="0" smtClean="0"/>
              <a:t>Г.	</a:t>
            </a: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Метод </a:t>
            </a:r>
            <a:r>
              <a:rPr lang="ru-RU" altLang="en-US" b="1" u="sng" dirty="0" smtClean="0">
                <a:solidFill>
                  <a:schemeClr val="accent2">
                    <a:lumMod val="75000"/>
                  </a:schemeClr>
                </a:solidFill>
              </a:rPr>
              <a:t>христианского</a:t>
            </a:r>
            <a:r>
              <a:rPr lang="ru-RU" altLang="en-US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altLang="en-US" b="1" u="sng" dirty="0" smtClean="0">
                <a:solidFill>
                  <a:schemeClr val="accent2">
                    <a:lumMod val="75000"/>
                  </a:schemeClr>
                </a:solidFill>
              </a:rPr>
              <a:t>ученичества</a:t>
            </a:r>
            <a:r>
              <a:rPr lang="en-US" altLang="en-US" u="sng" dirty="0" smtClean="0">
                <a:solidFill>
                  <a:srgbClr val="FFC000"/>
                </a:solidFill>
              </a:rPr>
              <a:t/>
            </a:r>
            <a:br>
              <a:rPr lang="en-US" altLang="en-US" u="sng" dirty="0" smtClean="0">
                <a:solidFill>
                  <a:srgbClr val="FFC000"/>
                </a:solidFill>
              </a:rPr>
            </a:br>
            <a:r>
              <a:rPr lang="en-US" altLang="en-US" sz="2000" u="sng" dirty="0">
                <a:solidFill>
                  <a:schemeClr val="accent2">
                    <a:lumMod val="75000"/>
                  </a:schemeClr>
                </a:solidFill>
              </a:rPr>
              <a:t>Christian</a:t>
            </a:r>
            <a:r>
              <a:rPr lang="en-US" altLang="en-US" sz="2000" u="sng" dirty="0">
                <a:solidFill>
                  <a:srgbClr val="FFC000"/>
                </a:solidFill>
              </a:rPr>
              <a:t> </a:t>
            </a:r>
            <a:r>
              <a:rPr lang="en-US" altLang="en-US" sz="2000" u="sng" dirty="0">
                <a:solidFill>
                  <a:schemeClr val="accent2">
                    <a:lumMod val="75000"/>
                  </a:schemeClr>
                </a:solidFill>
              </a:rPr>
              <a:t>Discipleship</a:t>
            </a:r>
            <a:r>
              <a:rPr lang="en-US" altLang="en-US" sz="2000" u="sng" dirty="0">
                <a:solidFill>
                  <a:srgbClr val="FFC000"/>
                </a:solidFill>
              </a:rPr>
              <a:t> </a:t>
            </a:r>
            <a:r>
              <a:rPr lang="en-US" altLang="en-US" sz="2000" dirty="0"/>
              <a:t>Model</a:t>
            </a:r>
            <a:endParaRPr lang="en-US" altLang="en-US" sz="2000" i="1" u="sng" dirty="0">
              <a:solidFill>
                <a:srgbClr val="FFC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5FE724-1960-4012-95C1-93E288263AF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752600"/>
          </a:xfrm>
        </p:spPr>
        <p:txBody>
          <a:bodyPr/>
          <a:lstStyle/>
          <a:p>
            <a:pPr marL="571500" indent="-571500"/>
            <a:r>
              <a:rPr lang="en-US" altLang="en-US" sz="3600" dirty="0">
                <a:solidFill>
                  <a:schemeClr val="accent3">
                    <a:lumMod val="50000"/>
                  </a:schemeClr>
                </a:solidFill>
              </a:rPr>
              <a:t>2.	</a:t>
            </a:r>
            <a:r>
              <a:rPr lang="ru-RU" altLang="en-US" sz="3600" dirty="0">
                <a:solidFill>
                  <a:schemeClr val="accent3">
                    <a:lumMod val="50000"/>
                  </a:schemeClr>
                </a:solidFill>
              </a:rPr>
              <a:t>Метода лечения наркотической</a:t>
            </a:r>
            <a:r>
              <a:rPr lang="en-US" altLang="en-US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altLang="en-US" sz="3600" dirty="0">
                <a:solidFill>
                  <a:schemeClr val="accent3">
                    <a:lumMod val="50000"/>
                  </a:schemeClr>
                </a:solidFill>
              </a:rPr>
              <a:t>зависимости</a:t>
            </a:r>
            <a:r>
              <a:rPr lang="en-US" altLang="en-US" sz="36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3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Models of Treating Addiction</a:t>
            </a:r>
            <a:endParaRPr lang="en-US" altLang="en-US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3088" indent="-573088">
              <a:spcAft>
                <a:spcPts val="2000"/>
              </a:spcAft>
              <a:buNone/>
            </a:pPr>
            <a:r>
              <a:rPr lang="en-US" altLang="en-US" sz="2400" dirty="0"/>
              <a:t>1.	</a:t>
            </a:r>
            <a:r>
              <a:rPr lang="ru-RU" altLang="en-US" sz="3000" u="sng" dirty="0">
                <a:solidFill>
                  <a:schemeClr val="accent3">
                    <a:lumMod val="50000"/>
                  </a:schemeClr>
                </a:solidFill>
              </a:rPr>
              <a:t> Медицинский</a:t>
            </a:r>
            <a:r>
              <a:rPr lang="ru-RU" altLang="en-US" sz="3000" dirty="0">
                <a:solidFill>
                  <a:schemeClr val="accent3">
                    <a:lumMod val="50000"/>
                  </a:schemeClr>
                </a:solidFill>
              </a:rPr>
              <a:t> метод </a:t>
            </a:r>
            <a:r>
              <a:rPr lang="en-US" altLang="en-US" sz="3000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altLang="en-US" sz="2200" dirty="0"/>
              <a:t>Medical Model</a:t>
            </a:r>
            <a:br>
              <a:rPr lang="en-US" altLang="en-US" sz="2200" dirty="0"/>
            </a:br>
            <a:r>
              <a:rPr lang="en-US" altLang="en-US" sz="2400" dirty="0"/>
              <a:t>--</a:t>
            </a:r>
            <a:r>
              <a:rPr lang="ru-RU" altLang="en-US" sz="2400" dirty="0">
                <a:solidFill>
                  <a:schemeClr val="accent3">
                    <a:lumMod val="50000"/>
                  </a:schemeClr>
                </a:solidFill>
              </a:rPr>
              <a:t>Детокс</a:t>
            </a:r>
            <a:r>
              <a:rPr lang="ru-RU" altLang="en-US" sz="2400" dirty="0"/>
              <a:t> </a:t>
            </a:r>
            <a:r>
              <a:rPr lang="ru-RU" altLang="en-US" sz="2200" dirty="0"/>
              <a:t>(</a:t>
            </a:r>
            <a:r>
              <a:rPr lang="en-US" altLang="en-US" sz="2200" dirty="0"/>
              <a:t>detox</a:t>
            </a:r>
            <a:r>
              <a:rPr lang="ru-RU" altLang="en-US" sz="2200" dirty="0"/>
              <a:t>)</a:t>
            </a:r>
            <a:r>
              <a:rPr lang="en-US" altLang="en-US" sz="2200" dirty="0"/>
              <a:t/>
            </a:r>
            <a:br>
              <a:rPr lang="en-US" altLang="en-US" sz="2200" dirty="0"/>
            </a:br>
            <a:r>
              <a:rPr lang="en-US" altLang="en-US" sz="2400" dirty="0"/>
              <a:t>--</a:t>
            </a:r>
            <a:r>
              <a:rPr lang="ru-RU" altLang="en-US" sz="2400" dirty="0">
                <a:solidFill>
                  <a:schemeClr val="accent3">
                    <a:lumMod val="50000"/>
                  </a:schemeClr>
                </a:solidFill>
              </a:rPr>
              <a:t>Что на счет лекарственных средств, изменяющих настроение? </a:t>
            </a:r>
            <a:r>
              <a:rPr lang="ru-RU" altLang="en-US" sz="2200" dirty="0"/>
              <a:t>(</a:t>
            </a:r>
            <a:r>
              <a:rPr lang="en-US" altLang="en-US" sz="2200" dirty="0"/>
              <a:t>What about using mood altering drugs?</a:t>
            </a:r>
            <a:r>
              <a:rPr lang="ru-RU" altLang="en-US" sz="2200" dirty="0"/>
              <a:t>)</a:t>
            </a:r>
            <a:endParaRPr lang="en-US" altLang="en-US" sz="2200" dirty="0"/>
          </a:p>
          <a:p>
            <a:pPr marL="571500" indent="-571500">
              <a:spcAft>
                <a:spcPts val="2000"/>
              </a:spcAft>
              <a:buNone/>
              <a:tabLst>
                <a:tab pos="914400" algn="l"/>
              </a:tabLst>
            </a:pPr>
            <a:r>
              <a:rPr lang="en-US" altLang="en-US" sz="2400" dirty="0"/>
              <a:t>2.	</a:t>
            </a:r>
            <a:r>
              <a:rPr lang="ru-RU" altLang="en-US" sz="3000" u="sng" dirty="0">
                <a:solidFill>
                  <a:schemeClr val="accent3">
                    <a:lumMod val="50000"/>
                  </a:schemeClr>
                </a:solidFill>
              </a:rPr>
              <a:t> Психологический</a:t>
            </a:r>
            <a:r>
              <a:rPr lang="ru-RU" altLang="en-US" sz="3000" dirty="0">
                <a:solidFill>
                  <a:schemeClr val="accent3">
                    <a:lumMod val="50000"/>
                  </a:schemeClr>
                </a:solidFill>
              </a:rPr>
              <a:t> метод </a:t>
            </a:r>
            <a:r>
              <a:rPr lang="en-US" altLang="en-US" sz="3000" dirty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en-US" altLang="en-US" sz="2200" dirty="0"/>
              <a:t>Psychological Model</a:t>
            </a:r>
            <a:br>
              <a:rPr lang="en-US" altLang="en-US" sz="2200" dirty="0"/>
            </a:br>
            <a:r>
              <a:rPr lang="en-US" altLang="en-US" sz="2400" dirty="0"/>
              <a:t>--</a:t>
            </a:r>
            <a:r>
              <a:rPr lang="ru-RU" altLang="en-US" sz="2400" dirty="0">
                <a:solidFill>
                  <a:schemeClr val="accent3">
                    <a:lumMod val="50000"/>
                  </a:schemeClr>
                </a:solidFill>
              </a:rPr>
              <a:t>глубокие психологические проблемы </a:t>
            </a:r>
            <a:r>
              <a:rPr lang="en-US" altLang="en-US" sz="24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2400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altLang="en-US" sz="2200" dirty="0"/>
              <a:t>(</a:t>
            </a:r>
            <a:r>
              <a:rPr lang="en-US" altLang="en-US" sz="2200" dirty="0"/>
              <a:t>deep psychological problems</a:t>
            </a:r>
            <a:r>
              <a:rPr lang="ru-RU" altLang="en-US" sz="2200" dirty="0"/>
              <a:t>)</a:t>
            </a:r>
            <a:endParaRPr lang="en-US" altLang="en-US" sz="2400" dirty="0"/>
          </a:p>
          <a:p>
            <a:pPr marL="573088" indent="-573088">
              <a:spcAft>
                <a:spcPts val="2000"/>
              </a:spcAft>
              <a:buNone/>
            </a:pPr>
            <a:r>
              <a:rPr lang="en-US" altLang="en-US" sz="2400" dirty="0"/>
              <a:t>3.	</a:t>
            </a:r>
            <a:r>
              <a:rPr lang="ru-RU" altLang="en-US" sz="3000" u="sng" dirty="0">
                <a:solidFill>
                  <a:schemeClr val="accent3">
                    <a:lumMod val="50000"/>
                  </a:schemeClr>
                </a:solidFill>
              </a:rPr>
              <a:t> Образовательный</a:t>
            </a:r>
            <a:r>
              <a:rPr lang="ru-RU" altLang="en-US" sz="3000" dirty="0">
                <a:solidFill>
                  <a:schemeClr val="accent3">
                    <a:lumMod val="50000"/>
                  </a:schemeClr>
                </a:solidFill>
              </a:rPr>
              <a:t> метод </a:t>
            </a:r>
            <a:r>
              <a:rPr lang="en-US" altLang="en-US" sz="3000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en-US" altLang="en-US" sz="2200" dirty="0"/>
              <a:t>Educational Model</a:t>
            </a:r>
            <a:br>
              <a:rPr lang="en-US" altLang="en-US" sz="2200" dirty="0"/>
            </a:br>
            <a:r>
              <a:rPr lang="en-US" altLang="en-US" sz="2400" dirty="0">
                <a:solidFill>
                  <a:schemeClr val="accent3">
                    <a:lumMod val="50000"/>
                  </a:schemeClr>
                </a:solidFill>
              </a:rPr>
              <a:t>--</a:t>
            </a:r>
            <a:r>
              <a:rPr lang="ru-RU" altLang="en-US" sz="2400" dirty="0">
                <a:solidFill>
                  <a:schemeClr val="accent3">
                    <a:lumMod val="50000"/>
                  </a:schemeClr>
                </a:solidFill>
              </a:rPr>
              <a:t>Это основной метод работы ТЧ. </a:t>
            </a:r>
            <a:r>
              <a:rPr lang="en-US" altLang="en-US" sz="24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2400" dirty="0"/>
              <a:t>	</a:t>
            </a:r>
            <a:r>
              <a:rPr lang="ru-RU" altLang="en-US" sz="2200" dirty="0"/>
              <a:t>(</a:t>
            </a:r>
            <a:r>
              <a:rPr lang="en-US" altLang="en-US" sz="2200" dirty="0"/>
              <a:t>This is a major component of TC</a:t>
            </a:r>
            <a:r>
              <a:rPr lang="ru-RU" altLang="en-US" sz="2200" dirty="0"/>
              <a:t>)</a:t>
            </a: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FE6F073-459F-43FC-B0E0-88419000EE4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Как  ТЧ использует эти 3 модели?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700" dirty="0">
                <a:solidFill>
                  <a:schemeClr val="tx1"/>
                </a:solidFill>
              </a:rPr>
              <a:t>How does TC use these 3 models?</a:t>
            </a:r>
            <a:r>
              <a:rPr lang="ru-RU" altLang="en-US" sz="2700" dirty="0">
                <a:solidFill>
                  <a:schemeClr val="tx1"/>
                </a:solidFill>
              </a:rPr>
              <a:t> </a:t>
            </a:r>
            <a:endParaRPr lang="en-US" altLang="en-US" sz="2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6201"/>
            <a:ext cx="8229600" cy="3276600"/>
          </a:xfrm>
        </p:spPr>
        <p:txBody>
          <a:bodyPr/>
          <a:lstStyle/>
          <a:p>
            <a:pPr marL="1588" indent="-1588" algn="ctr">
              <a:buNone/>
            </a:pPr>
            <a:r>
              <a:rPr lang="ru-RU" altLang="en-US" sz="4800" dirty="0">
                <a:solidFill>
                  <a:schemeClr val="accent3">
                    <a:lumMod val="50000"/>
                  </a:schemeClr>
                </a:solidFill>
              </a:rPr>
              <a:t>Тин Челлендж – служение </a:t>
            </a:r>
            <a:r>
              <a:rPr lang="ru-RU" altLang="en-US" sz="4800" u="sng" dirty="0">
                <a:solidFill>
                  <a:srgbClr val="C00000"/>
                </a:solidFill>
              </a:rPr>
              <a:t>Великого Поручения</a:t>
            </a:r>
          </a:p>
          <a:p>
            <a:pPr marL="1588" indent="-1588" algn="ctr">
              <a:buNone/>
            </a:pP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Матфея 28:19-20</a:t>
            </a:r>
          </a:p>
          <a:p>
            <a:pPr marL="1588" indent="-1588" algn="ctr">
              <a:buNone/>
            </a:pPr>
            <a:endParaRPr lang="ru-RU" altLang="en-US" sz="1050" dirty="0"/>
          </a:p>
          <a:p>
            <a:pPr marL="1588" indent="-1588" algn="ctr">
              <a:buNone/>
            </a:pPr>
            <a:r>
              <a:rPr lang="en-US" altLang="en-US" sz="2000" dirty="0"/>
              <a:t>Teen Challenge is a </a:t>
            </a:r>
            <a:r>
              <a:rPr lang="en-US" altLang="en-US" sz="2000" u="sng" dirty="0">
                <a:solidFill>
                  <a:srgbClr val="C00000"/>
                </a:solidFill>
              </a:rPr>
              <a:t>Great Commission </a:t>
            </a:r>
            <a:r>
              <a:rPr lang="en-US" altLang="en-US" sz="2000" dirty="0"/>
              <a:t>ministry</a:t>
            </a:r>
          </a:p>
          <a:p>
            <a:pPr marL="1588" indent="-1588" algn="ctr">
              <a:buNone/>
            </a:pPr>
            <a:r>
              <a:rPr lang="en-US" altLang="en-US" sz="2000" dirty="0"/>
              <a:t>Matthew 28:19-20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40C610F-3D8C-4F64-842F-B67E82F730BF}" type="slidenum">
              <a:rPr lang="en-US" altLang="en-US"/>
              <a:pPr/>
              <a:t>17</a:t>
            </a:fld>
            <a:endParaRPr lang="en-US" altLang="en-US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1"/>
            <a:ext cx="9144000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6" descr="Treatment_Models_label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381000"/>
            <a:ext cx="8229600" cy="60960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0A674B6-9B25-465B-976E-6D95E65346B2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381001"/>
            <a:ext cx="8229600" cy="544512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altLang="en-US" sz="3600" dirty="0">
                <a:solidFill>
                  <a:schemeClr val="accent3">
                    <a:lumMod val="50000"/>
                  </a:schemeClr>
                </a:solidFill>
              </a:rPr>
              <a:t>Я говорю студентам: «Вы пришли в Тин Челендж не для того, чтобы освободиться от наркотиков.</a:t>
            </a:r>
            <a:endParaRPr lang="en-US" altLang="en-US" sz="3600" dirty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600" dirty="0"/>
              <a:t>	</a:t>
            </a:r>
            <a:r>
              <a:rPr lang="en-US" altLang="en-US" sz="2400" dirty="0"/>
              <a:t>“I tell students, you are not here at Teen Challenge to become drug free.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600" i="1" dirty="0"/>
              <a:t>	</a:t>
            </a:r>
            <a:endParaRPr lang="en-US" altLang="en-US" sz="1200" i="1" dirty="0"/>
          </a:p>
          <a:p>
            <a:pPr>
              <a:lnSpc>
                <a:spcPct val="80000"/>
              </a:lnSpc>
              <a:buNone/>
            </a:pPr>
            <a:r>
              <a:rPr lang="en-US" altLang="en-US" sz="3600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altLang="en-US" sz="3600" dirty="0">
                <a:solidFill>
                  <a:schemeClr val="accent3">
                    <a:lumMod val="50000"/>
                  </a:schemeClr>
                </a:solidFill>
              </a:rPr>
              <a:t>«Вы здесь чтобы стать человеком Божьим, святым и праведным, отделенным для служения своему Творцу</a:t>
            </a:r>
            <a:r>
              <a:rPr lang="en-US" altLang="en-US" sz="36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600" dirty="0">
                <a:solidFill>
                  <a:srgbClr val="FFFF9E"/>
                </a:solidFill>
              </a:rPr>
              <a:t>	</a:t>
            </a:r>
            <a:r>
              <a:rPr lang="en-US" altLang="en-US" sz="2400" dirty="0"/>
              <a:t>“You are here to become a man (woman) of God who is holy and righteous, set apart to serve your creator. </a:t>
            </a:r>
            <a:br>
              <a:rPr lang="en-US" altLang="en-US" sz="2400" dirty="0"/>
            </a:br>
            <a:endParaRPr lang="en-US" altLang="en-US" sz="3600" dirty="0">
              <a:solidFill>
                <a:srgbClr val="FFFF9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D3AC481-82AD-4EEF-9911-7AE54AAE5B94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MCj02458210000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1066801"/>
            <a:ext cx="5181600" cy="4697413"/>
          </a:xfrm>
          <a:noFill/>
        </p:spPr>
      </p:pic>
      <p:sp>
        <p:nvSpPr>
          <p:cNvPr id="10243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03-2020                         T505.11 &amp; 506.01</a:t>
            </a:r>
            <a:endParaRPr lang="en-US" altLang="en-US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 smtClean="0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1024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775513-568A-4AC9-9B16-CAD49082B371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079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381001"/>
            <a:ext cx="8229600" cy="5749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/>
              <a:t>	</a:t>
            </a:r>
            <a:endParaRPr lang="en-US" altLang="en-US" sz="1000" dirty="0">
              <a:solidFill>
                <a:srgbClr val="FF9933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Удивительным побочным эффектом жизни во Христе является то, что ты находишь исцеление, радость, надежду и мир.</a:t>
            </a:r>
            <a:endParaRPr lang="en-US" alt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Aft>
                <a:spcPts val="1000"/>
              </a:spcAft>
              <a:buNone/>
            </a:pP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Ты не употребляешь наркотики, не допускаешь половой близости вне брака и не напиваешься, потому что любишь Бога.» </a:t>
            </a:r>
            <a:endParaRPr lang="en-US" alt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en-US" sz="2000" dirty="0">
                <a:solidFill>
                  <a:srgbClr val="FFFF9E"/>
                </a:solidFill>
              </a:rPr>
              <a:t>	</a:t>
            </a:r>
            <a:r>
              <a:rPr lang="en-US" altLang="en-US" sz="2000" dirty="0"/>
              <a:t>“The incredible by-product of a life in Christ is that you find healing, joy, hope, and peace.  You don’t use drugs, or have sex outside of marriage, or get drunk </a:t>
            </a:r>
            <a:r>
              <a:rPr lang="en-US" altLang="en-US" sz="2000" b="1" u="sng" dirty="0"/>
              <a:t>because you love God</a:t>
            </a:r>
            <a:r>
              <a:rPr lang="en-US" altLang="en-US" sz="2000" dirty="0"/>
              <a:t>.” </a:t>
            </a:r>
          </a:p>
          <a:p>
            <a:pPr algn="r">
              <a:spcBef>
                <a:spcPts val="1800"/>
              </a:spcBef>
              <a:buNone/>
            </a:pPr>
            <a:r>
              <a:rPr lang="ru-RU" altLang="en-US" sz="2000" dirty="0"/>
              <a:t>Салли Кулбрет (</a:t>
            </a:r>
            <a:r>
              <a:rPr lang="en-US" altLang="en-US" sz="2000" dirty="0"/>
              <a:t>Sallie </a:t>
            </a:r>
            <a:r>
              <a:rPr lang="en-US" altLang="en-US" sz="2000" dirty="0" err="1"/>
              <a:t>Culbreth</a:t>
            </a:r>
            <a:r>
              <a:rPr lang="ru-RU" altLang="en-US" sz="2000" dirty="0"/>
              <a:t>) </a:t>
            </a:r>
            <a:endParaRPr lang="en-US" altLang="en-US" sz="2000" dirty="0"/>
          </a:p>
          <a:p>
            <a:pPr algn="r">
              <a:buFont typeface="Wingdings" pitchFamily="2" charset="2"/>
              <a:buNone/>
            </a:pPr>
            <a:r>
              <a:rPr lang="ru-RU" altLang="en-US" sz="2000" dirty="0"/>
              <a:t>Тин Челлендж, Хот Спрингз, Арканзас</a:t>
            </a:r>
            <a:endParaRPr lang="en-US" altLang="en-US" sz="2000" dirty="0"/>
          </a:p>
          <a:p>
            <a:pPr algn="r">
              <a:buFont typeface="Wingdings" pitchFamily="2" charset="2"/>
              <a:buNone/>
            </a:pPr>
            <a:r>
              <a:rPr lang="en-US" altLang="en-US" sz="2000" dirty="0"/>
              <a:t>Teen Challenge, Hot Springs, Ark.</a:t>
            </a:r>
            <a:r>
              <a:rPr lang="ru-RU" altLang="en-US" sz="2000" dirty="0"/>
              <a:t> </a:t>
            </a:r>
            <a:endParaRPr lang="en-US" alt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8199617-FB91-49F9-9341-12ECF55AE0B5}" type="slidenum">
              <a:rPr lang="en-US" altLang="en-US"/>
              <a:pPr/>
              <a:t>20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082" t="5164" r="19671" b="32868"/>
          <a:stretch/>
        </p:blipFill>
        <p:spPr>
          <a:xfrm>
            <a:off x="1543050" y="4514850"/>
            <a:ext cx="1822450" cy="234315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3276601"/>
            <a:ext cx="7772400" cy="2854325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SzPct val="100000"/>
              <a:buNone/>
            </a:pPr>
            <a:endParaRPr lang="en-US" altLang="en-US" sz="1000" dirty="0"/>
          </a:p>
          <a:p>
            <a:pPr marL="514350" indent="-514350">
              <a:buClr>
                <a:schemeClr val="tx1"/>
              </a:buClr>
              <a:buSzPct val="100000"/>
              <a:buFont typeface="Times New Roman" pitchFamily="18" charset="0"/>
              <a:buAutoNum type="alphaUcPeriod"/>
            </a:pP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В центрах </a:t>
            </a:r>
            <a:r>
              <a:rPr lang="ru-RU" altLang="en-US" sz="2800" dirty="0">
                <a:solidFill>
                  <a:schemeClr val="accent3">
                    <a:lumMod val="50000"/>
                  </a:schemeClr>
                </a:solidFill>
              </a:rPr>
              <a:t>Тин Челлендж</a:t>
            </a: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 Богу нужны сотрудники, которые являются </a:t>
            </a:r>
            <a:r>
              <a:rPr lang="ru-RU" altLang="en-US" b="1" u="sng" dirty="0" smtClean="0">
                <a:solidFill>
                  <a:srgbClr val="C00000"/>
                </a:solidFill>
              </a:rPr>
              <a:t>экспертами</a:t>
            </a:r>
            <a:r>
              <a:rPr lang="ru-RU" altLang="en-US" dirty="0" smtClean="0">
                <a:solidFill>
                  <a:srgbClr val="C00000"/>
                </a:solidFill>
              </a:rPr>
              <a:t> </a:t>
            </a: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в христианском ученичестве</a:t>
            </a:r>
            <a:endParaRPr lang="en-US" alt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Clr>
                <a:schemeClr val="tx1"/>
              </a:buClr>
              <a:buSzPct val="100000"/>
              <a:buNone/>
            </a:pPr>
            <a:r>
              <a:rPr lang="en-US" altLang="en-US" dirty="0" smtClean="0">
                <a:solidFill>
                  <a:srgbClr val="FFFF00"/>
                </a:solidFill>
              </a:rPr>
              <a:t>	</a:t>
            </a:r>
            <a:r>
              <a:rPr lang="en-US" altLang="en-US" sz="2000" dirty="0"/>
              <a:t>God needs staff at Teen Challenge who are </a:t>
            </a:r>
            <a:r>
              <a:rPr lang="en-US" altLang="en-US" sz="2000" b="1" u="sng" dirty="0">
                <a:solidFill>
                  <a:srgbClr val="C00000"/>
                </a:solidFill>
              </a:rPr>
              <a:t>experts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at Christian discipleship.</a:t>
            </a:r>
          </a:p>
          <a:p>
            <a:pPr marL="514350" indent="-514350">
              <a:buClr>
                <a:schemeClr val="tx1"/>
              </a:buClr>
              <a:buSzPct val="100000"/>
              <a:buFont typeface="Times New Roman" pitchFamily="18" charset="0"/>
              <a:buAutoNum type="alphaUcPeriod"/>
            </a:pP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C6C4FC-0C06-4309-9847-649A48322D8A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2693988"/>
          </a:xfrm>
        </p:spPr>
        <p:txBody>
          <a:bodyPr>
            <a:normAutofit fontScale="90000"/>
          </a:bodyPr>
          <a:lstStyle/>
          <a:p>
            <a:pPr marL="576263" indent="-576263"/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Метод христианского ученичества, который мы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используем в </a:t>
            </a:r>
            <a:r>
              <a:rPr lang="ru-RU" altLang="en-US" sz="4400" dirty="0">
                <a:solidFill>
                  <a:schemeClr val="accent3">
                    <a:lumMod val="50000"/>
                  </a:schemeClr>
                </a:solidFill>
              </a:rPr>
              <a:t>Тин Челлендж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The Christian discipleship model used in Teen Challenge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80A3C40-31DF-48E8-8D82-FC4195A1AF4F}" type="slidenum">
              <a:rPr lang="en-US" altLang="en-US"/>
              <a:pPr/>
              <a:t>22</a:t>
            </a:fld>
            <a:endParaRPr lang="en-US" altLang="en-US"/>
          </a:p>
        </p:txBody>
      </p:sp>
      <p:pic>
        <p:nvPicPr>
          <p:cNvPr id="22533" name="Picture 6" descr="Frank Reynold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96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1752600" y="228600"/>
            <a:ext cx="868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000000"/>
                </a:solidFill>
              </a:rPr>
              <a:t>Frank Reynolds, Founder of Teen Challenge Training Center, Rehrersburg, PA</a:t>
            </a:r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1676400" y="5903912"/>
            <a:ext cx="8763000" cy="9540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2800" dirty="0">
                <a:solidFill>
                  <a:schemeClr val="bg1"/>
                </a:solidFill>
              </a:rPr>
              <a:t>Френк Рейнольдс, основатель учебного центра </a:t>
            </a:r>
            <a:r>
              <a:rPr lang="en-US" altLang="en-US" sz="2800" dirty="0" smtClean="0">
                <a:solidFill>
                  <a:schemeClr val="bg1"/>
                </a:solidFill>
              </a:rPr>
              <a:t/>
            </a:r>
            <a:br>
              <a:rPr lang="en-US" altLang="en-US" sz="2800" dirty="0" smtClean="0">
                <a:solidFill>
                  <a:schemeClr val="bg1"/>
                </a:solidFill>
              </a:rPr>
            </a:br>
            <a:r>
              <a:rPr lang="ru-RU" altLang="en-US" sz="2800" dirty="0" smtClean="0">
                <a:solidFill>
                  <a:schemeClr val="bg1"/>
                </a:solidFill>
              </a:rPr>
              <a:t>Тин </a:t>
            </a:r>
            <a:r>
              <a:rPr lang="ru-RU" altLang="en-US" sz="2800" dirty="0">
                <a:solidFill>
                  <a:schemeClr val="bg1"/>
                </a:solidFill>
              </a:rPr>
              <a:t>Челлендж , Пенсильвания</a:t>
            </a:r>
            <a:endParaRPr lang="pt-BR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1"/>
            <a:ext cx="9448800" cy="5368925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SzPct val="100000"/>
              <a:buNone/>
            </a:pP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</a:rPr>
              <a:t>Б. </a:t>
            </a:r>
            <a:r>
              <a:rPr lang="ru-RU" altLang="en-US" sz="3200" dirty="0" smtClean="0">
                <a:solidFill>
                  <a:schemeClr val="accent3">
                    <a:lumMod val="50000"/>
                  </a:schemeClr>
                </a:solidFill>
              </a:rPr>
              <a:t>В центрах </a:t>
            </a:r>
            <a:r>
              <a:rPr lang="ru-RU" altLang="en-US" sz="3600" dirty="0">
                <a:solidFill>
                  <a:schemeClr val="accent3">
                    <a:lumMod val="50000"/>
                  </a:schemeClr>
                </a:solidFill>
              </a:rPr>
              <a:t>Тин Челлендж</a:t>
            </a:r>
            <a:r>
              <a:rPr lang="ru-RU" altLang="en-US" sz="3200" dirty="0" smtClean="0">
                <a:solidFill>
                  <a:schemeClr val="accent3">
                    <a:lumMod val="50000"/>
                  </a:schemeClr>
                </a:solidFill>
              </a:rPr>
              <a:t> христианское ученичество – </a:t>
            </a:r>
            <a:r>
              <a:rPr lang="ru-RU" altLang="en-US" sz="3200" b="1" u="sng" dirty="0" smtClean="0">
                <a:solidFill>
                  <a:srgbClr val="C00000"/>
                </a:solidFill>
              </a:rPr>
              <a:t>основное</a:t>
            </a:r>
            <a:r>
              <a:rPr lang="ru-RU" altLang="en-US" sz="3200" dirty="0" smtClean="0">
                <a:solidFill>
                  <a:srgbClr val="C00000"/>
                </a:solidFill>
              </a:rPr>
              <a:t> </a:t>
            </a:r>
            <a:r>
              <a:rPr lang="ru-RU" altLang="en-US" sz="3200" dirty="0" smtClean="0">
                <a:solidFill>
                  <a:schemeClr val="accent3">
                    <a:lumMod val="50000"/>
                  </a:schemeClr>
                </a:solidFill>
              </a:rPr>
              <a:t>средство помощи людям, находящимся в зависимости. Консультирование используется как </a:t>
            </a:r>
            <a:r>
              <a:rPr lang="ru-RU" altLang="en-US" sz="3200" b="1" u="sng" dirty="0" smtClean="0">
                <a:solidFill>
                  <a:srgbClr val="C00000"/>
                </a:solidFill>
              </a:rPr>
              <a:t>вспомогательный</a:t>
            </a:r>
            <a:r>
              <a:rPr lang="ru-RU" altLang="en-US" sz="3200" dirty="0" smtClean="0">
                <a:solidFill>
                  <a:srgbClr val="C00000"/>
                </a:solidFill>
              </a:rPr>
              <a:t> </a:t>
            </a:r>
            <a:r>
              <a:rPr lang="ru-RU" altLang="en-US" sz="3200" dirty="0" smtClean="0">
                <a:solidFill>
                  <a:schemeClr val="accent3">
                    <a:lumMod val="50000"/>
                  </a:schemeClr>
                </a:solidFill>
              </a:rPr>
              <a:t>метод помощи этим людям</a:t>
            </a:r>
            <a:r>
              <a:rPr lang="pt-BR" altLang="en-US" sz="32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Clr>
                <a:schemeClr val="tx1"/>
              </a:buClr>
              <a:buSzPct val="100000"/>
              <a:buNone/>
            </a:pPr>
            <a:r>
              <a:rPr lang="en-US" altLang="en-US" dirty="0" smtClean="0"/>
              <a:t>	</a:t>
            </a:r>
            <a:r>
              <a:rPr lang="en-US" altLang="en-US" sz="2400" dirty="0"/>
              <a:t>At Teen Challenge, Christian discipleship training is the </a:t>
            </a:r>
            <a:r>
              <a:rPr lang="en-US" altLang="en-US" sz="2400" b="1" u="sng" dirty="0">
                <a:solidFill>
                  <a:srgbClr val="C00000"/>
                </a:solidFill>
              </a:rPr>
              <a:t>primary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/>
              <a:t>tool for assisting those with addictions.   Counseling is used as a </a:t>
            </a:r>
            <a:r>
              <a:rPr lang="en-US" altLang="en-US" sz="2400" b="1" u="sng" dirty="0">
                <a:solidFill>
                  <a:srgbClr val="C00000"/>
                </a:solidFill>
              </a:rPr>
              <a:t>secondary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/>
              <a:t>treatment method.</a:t>
            </a:r>
          </a:p>
          <a:p>
            <a:pPr marL="514350" indent="-514350">
              <a:buClr>
                <a:schemeClr val="tx1"/>
              </a:buClr>
              <a:buSzPct val="100000"/>
              <a:buNone/>
            </a:pP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3D62A3-032F-46F7-A4D8-5A65E7897711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28601"/>
            <a:ext cx="8534400" cy="5368925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SzPct val="100000"/>
              <a:buNone/>
            </a:pP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B. </a:t>
            </a:r>
            <a:r>
              <a:rPr lang="en-US" altLang="en-US" dirty="0" err="1" smtClean="0">
                <a:solidFill>
                  <a:schemeClr val="accent3">
                    <a:lumMod val="50000"/>
                  </a:schemeClr>
                </a:solidFill>
              </a:rPr>
              <a:t>Студенты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 err="1" smtClean="0">
                <a:solidFill>
                  <a:schemeClr val="accent3">
                    <a:lumMod val="50000"/>
                  </a:schemeClr>
                </a:solidFill>
              </a:rPr>
              <a:t>проводят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 err="1" smtClean="0">
                <a:solidFill>
                  <a:schemeClr val="accent3">
                    <a:lumMod val="50000"/>
                  </a:schemeClr>
                </a:solidFill>
              </a:rPr>
              <a:t>как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 err="1" smtClean="0">
                <a:solidFill>
                  <a:schemeClr val="accent3">
                    <a:lumMod val="50000"/>
                  </a:schemeClr>
                </a:solidFill>
              </a:rPr>
              <a:t>минимум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 err="1" smtClean="0">
                <a:solidFill>
                  <a:schemeClr val="accent3">
                    <a:lumMod val="50000"/>
                  </a:schemeClr>
                </a:solidFill>
              </a:rPr>
              <a:t>по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 3 </a:t>
            </a:r>
            <a:r>
              <a:rPr lang="en-US" altLang="en-US" dirty="0" err="1" smtClean="0">
                <a:solidFill>
                  <a:schemeClr val="accent3">
                    <a:lumMod val="50000"/>
                  </a:schemeClr>
                </a:solidFill>
              </a:rPr>
              <a:t>часа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en-US" altLang="en-US" dirty="0" err="1" smtClean="0">
                <a:solidFill>
                  <a:schemeClr val="accent3">
                    <a:lumMod val="50000"/>
                  </a:schemeClr>
                </a:solidFill>
              </a:rPr>
              <a:t>день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 5 </a:t>
            </a:r>
            <a:r>
              <a:rPr lang="en-US" altLang="en-US" dirty="0" err="1" smtClean="0">
                <a:solidFill>
                  <a:schemeClr val="accent3">
                    <a:lumMod val="50000"/>
                  </a:schemeClr>
                </a:solidFill>
              </a:rPr>
              <a:t>дней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en-US" altLang="en-US" dirty="0" err="1" smtClean="0">
                <a:solidFill>
                  <a:schemeClr val="accent3">
                    <a:lumMod val="50000"/>
                  </a:schemeClr>
                </a:solidFill>
              </a:rPr>
              <a:t>неделю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 err="1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 err="1" smtClean="0">
                <a:solidFill>
                  <a:schemeClr val="accent3">
                    <a:lumMod val="50000"/>
                  </a:schemeClr>
                </a:solidFill>
              </a:rPr>
              <a:t>занятиях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 err="1" smtClean="0">
                <a:solidFill>
                  <a:schemeClr val="accent3">
                    <a:lumMod val="50000"/>
                  </a:schemeClr>
                </a:solidFill>
              </a:rPr>
              <a:t>по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 err="1" smtClean="0">
                <a:solidFill>
                  <a:schemeClr val="accent3">
                    <a:lumMod val="50000"/>
                  </a:schemeClr>
                </a:solidFill>
              </a:rPr>
              <a:t>христианскому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 err="1" smtClean="0">
                <a:solidFill>
                  <a:schemeClr val="accent3">
                    <a:lumMod val="50000"/>
                  </a:schemeClr>
                </a:solidFill>
              </a:rPr>
              <a:t>ученичеству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en-US" dirty="0" err="1" smtClean="0">
                <a:solidFill>
                  <a:schemeClr val="accent3">
                    <a:lumMod val="50000"/>
                  </a:schemeClr>
                </a:solidFill>
              </a:rPr>
              <a:t>где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 err="1" smtClean="0">
                <a:solidFill>
                  <a:schemeClr val="accent3">
                    <a:lumMod val="50000"/>
                  </a:schemeClr>
                </a:solidFill>
              </a:rPr>
              <a:t>учатся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 err="1" smtClean="0">
                <a:solidFill>
                  <a:schemeClr val="accent3">
                    <a:lumMod val="50000"/>
                  </a:schemeClr>
                </a:solidFill>
              </a:rPr>
              <a:t>применять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 err="1" smtClean="0">
                <a:solidFill>
                  <a:schemeClr val="accent3">
                    <a:lumMod val="50000"/>
                  </a:schemeClr>
                </a:solidFill>
              </a:rPr>
              <a:t>учение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 err="1" smtClean="0">
                <a:solidFill>
                  <a:schemeClr val="accent3">
                    <a:lumMod val="50000"/>
                  </a:schemeClr>
                </a:solidFill>
              </a:rPr>
              <a:t>Библии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en-US" altLang="en-US" dirty="0" err="1" smtClean="0">
                <a:solidFill>
                  <a:schemeClr val="accent3">
                    <a:lumMod val="50000"/>
                  </a:schemeClr>
                </a:solidFill>
              </a:rPr>
              <a:t>своей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 err="1" smtClean="0">
                <a:solidFill>
                  <a:schemeClr val="accent3">
                    <a:lumMod val="50000"/>
                  </a:schemeClr>
                </a:solidFill>
              </a:rPr>
              <a:t>повседневной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 err="1" smtClean="0">
                <a:solidFill>
                  <a:schemeClr val="accent3">
                    <a:lumMod val="50000"/>
                  </a:schemeClr>
                </a:solidFill>
              </a:rPr>
              <a:t>жизни</a:t>
            </a:r>
            <a:r>
              <a:rPr lang="pt-BR" altLang="en-US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Clr>
                <a:schemeClr val="tx1"/>
              </a:buClr>
              <a:buSzPct val="100000"/>
              <a:buNone/>
            </a:pPr>
            <a:r>
              <a:rPr lang="en-US" altLang="en-US" dirty="0" smtClean="0"/>
              <a:t>	</a:t>
            </a:r>
            <a:r>
              <a:rPr lang="en-US" altLang="en-US" sz="2000" dirty="0"/>
              <a:t>Students spend at least 3 hours a day </a:t>
            </a:r>
            <a:br>
              <a:rPr lang="en-US" altLang="en-US" sz="2000" dirty="0"/>
            </a:br>
            <a:r>
              <a:rPr lang="en-US" altLang="en-US" sz="2000" dirty="0"/>
              <a:t>5 days a week in Christian discipleship </a:t>
            </a:r>
            <a:br>
              <a:rPr lang="en-US" altLang="en-US" sz="2000" dirty="0"/>
            </a:br>
            <a:r>
              <a:rPr lang="en-US" altLang="en-US" sz="2000" dirty="0"/>
              <a:t>classes, learning how to apply the </a:t>
            </a:r>
            <a:br>
              <a:rPr lang="en-US" altLang="en-US" sz="2000" dirty="0"/>
            </a:br>
            <a:r>
              <a:rPr lang="en-US" altLang="en-US" sz="2000" dirty="0"/>
              <a:t>teachings of the Bible to their daily living.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41DA0C3-AAAB-48B8-9EC4-55675CE25520}" type="slidenum">
              <a:rPr lang="en-US" altLang="en-US"/>
              <a:pPr/>
              <a:t>24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2787650"/>
            <a:ext cx="2540000" cy="381000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310210"/>
            <a:ext cx="6705600" cy="3844925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Clr>
                <a:schemeClr val="tx1"/>
              </a:buClr>
              <a:buSzPct val="100000"/>
              <a:buFont typeface="Wingdings" pitchFamily="2" charset="2"/>
              <a:buAutoNum type="arabicPeriod"/>
            </a:pPr>
            <a:r>
              <a:rPr lang="ru-RU" altLang="en-US" dirty="0">
                <a:solidFill>
                  <a:schemeClr val="accent3">
                    <a:lumMod val="50000"/>
                  </a:schemeClr>
                </a:solidFill>
              </a:rPr>
              <a:t>Групповые занятия – Новая жизнь 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- 14 курсов</a:t>
            </a:r>
            <a:endParaRPr lang="en-US" altLang="en-US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SzPct val="100000"/>
              <a:buNone/>
            </a:pPr>
            <a:r>
              <a:rPr lang="en-US" altLang="en-US" i="1" dirty="0" smtClean="0">
                <a:solidFill>
                  <a:srgbClr val="FFFF9E"/>
                </a:solidFill>
              </a:rPr>
              <a:t>	</a:t>
            </a:r>
            <a:r>
              <a:rPr lang="en-US" altLang="en-US" sz="2000" dirty="0"/>
              <a:t>Group Studies for </a:t>
            </a:r>
            <a:r>
              <a:rPr lang="en-US" altLang="en-US" sz="2000"/>
              <a:t>New </a:t>
            </a:r>
            <a:r>
              <a:rPr lang="en-US" altLang="en-US" sz="2000" smtClean="0"/>
              <a:t>Life -14 </a:t>
            </a:r>
            <a:r>
              <a:rPr lang="en-US" altLang="en-US" sz="2000" dirty="0"/>
              <a:t>courses</a:t>
            </a:r>
            <a:endParaRPr lang="en-US" altLang="en-US" sz="2400" dirty="0"/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SzPct val="100000"/>
              <a:buNone/>
            </a:pPr>
            <a:endParaRPr lang="en-US" alt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SzPct val="100000"/>
              <a:buNone/>
            </a:pPr>
            <a:endParaRPr lang="en-US" alt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AutoNum type="arabicPeriod" startAt="2"/>
            </a:pP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Индивидуальные занятия для новообращенных христиан</a:t>
            </a:r>
            <a:endParaRPr lang="en-US" alt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lnSpc>
                <a:spcPct val="80000"/>
              </a:lnSpc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-US" altLang="en-US" dirty="0" smtClean="0">
                <a:solidFill>
                  <a:srgbClr val="FFFF9E"/>
                </a:solidFill>
              </a:rPr>
              <a:t>	</a:t>
            </a:r>
            <a:r>
              <a:rPr lang="en-US" altLang="en-US" sz="2000" dirty="0"/>
              <a:t>Personal Studies for New Christians  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altLang="en-US" i="1" dirty="0" smtClean="0">
              <a:solidFill>
                <a:srgbClr val="FFFF9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CCBA969-D8DC-4993-BA40-40C4695ED0B6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1779587"/>
          </a:xfrm>
        </p:spPr>
        <p:txBody>
          <a:bodyPr/>
          <a:lstStyle/>
          <a:p>
            <a:pPr eaLnBrk="1" hangingPunct="1"/>
            <a:r>
              <a:rPr lang="ru-RU" altLang="en-US" sz="4000" dirty="0">
                <a:solidFill>
                  <a:schemeClr val="accent3">
                    <a:lumMod val="50000"/>
                  </a:schemeClr>
                </a:solidFill>
              </a:rPr>
              <a:t>Предложение по ученичеству</a:t>
            </a:r>
            <a:r>
              <a:rPr lang="en-US" altLang="en-US" sz="4000" i="1" dirty="0">
                <a:solidFill>
                  <a:srgbClr val="FFFF00"/>
                </a:solidFill>
              </a:rPr>
              <a:t/>
            </a:r>
            <a:br>
              <a:rPr lang="en-US" altLang="en-US" sz="4000" i="1" dirty="0">
                <a:solidFill>
                  <a:srgbClr val="FFFF00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Proposal for discipleship</a:t>
            </a:r>
            <a:endParaRPr lang="en-US" altLang="en-US" sz="2400" i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952943"/>
            <a:ext cx="2379104" cy="164476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6845"/>
          <a:stretch/>
        </p:blipFill>
        <p:spPr>
          <a:xfrm>
            <a:off x="8153400" y="3984195"/>
            <a:ext cx="2433638" cy="164476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201614"/>
            <a:ext cx="1262062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201614"/>
            <a:ext cx="1249362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6" y="128589"/>
            <a:ext cx="1266825" cy="37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128589"/>
            <a:ext cx="1212850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9" y="128589"/>
            <a:ext cx="1208087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2335214"/>
            <a:ext cx="1212850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9" y="2335213"/>
            <a:ext cx="1189037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2335213"/>
            <a:ext cx="113506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9" y="2335213"/>
            <a:ext cx="1189037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2090738"/>
            <a:ext cx="2122488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4316414"/>
            <a:ext cx="1249362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9" y="4316414"/>
            <a:ext cx="1182687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2225" y="4267791"/>
            <a:ext cx="2262188" cy="1712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>
              <a:rot lat="600000" lon="20039998" rev="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2783" name="Date Placeholder 1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03-2020                         T505.11 &amp; 506.01</a:t>
            </a:r>
            <a:endParaRPr lang="en-US" altLang="en-US"/>
          </a:p>
        </p:txBody>
      </p:sp>
      <p:sp>
        <p:nvSpPr>
          <p:cNvPr id="32784" name="Footer Placeholder 1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 smtClean="0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32785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73F08CF-81E1-4AD9-AC48-03284BC7AC2D}" type="slidenum">
              <a:rPr lang="en-US" altLang="en-US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387279"/>
      </p:ext>
    </p:extLst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0C10-6275-4E59-96FB-202C7E00090A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6845"/>
          <a:stretch/>
        </p:blipFill>
        <p:spPr>
          <a:xfrm>
            <a:off x="5257800" y="3276600"/>
            <a:ext cx="1803966" cy="1219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>
          <a:xfrm>
            <a:off x="2057400" y="742952"/>
            <a:ext cx="1212392" cy="17145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075" y="742952"/>
            <a:ext cx="1211843" cy="17145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3082"/>
          <a:stretch/>
        </p:blipFill>
        <p:spPr>
          <a:xfrm>
            <a:off x="5482721" y="743341"/>
            <a:ext cx="1291722" cy="17141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277" y="743341"/>
            <a:ext cx="1211569" cy="17141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1" y="743342"/>
            <a:ext cx="1211569" cy="17141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31" y="3048586"/>
            <a:ext cx="1211568" cy="17141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964" y="3048000"/>
            <a:ext cx="1211568" cy="17141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278" y="3048000"/>
            <a:ext cx="1211567" cy="17141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3" y="3048587"/>
            <a:ext cx="1211567" cy="17141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22"/>
          <a:stretch/>
        </p:blipFill>
        <p:spPr>
          <a:xfrm>
            <a:off x="3055630" y="5105400"/>
            <a:ext cx="1356888" cy="9168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342" y="5105400"/>
            <a:ext cx="1296797" cy="9168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916739"/>
            <a:ext cx="860424" cy="12941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09" y="5205703"/>
            <a:ext cx="1211515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62001"/>
            <a:ext cx="8229600" cy="5245291"/>
          </a:xfrm>
        </p:spPr>
        <p:txBody>
          <a:bodyPr/>
          <a:lstStyle/>
          <a:p>
            <a:pPr marL="461963" indent="-461963">
              <a:buNone/>
            </a:pPr>
            <a:r>
              <a:rPr lang="en-US" altLang="en-US" dirty="0" smtClean="0"/>
              <a:t>	</a:t>
            </a:r>
            <a:r>
              <a:rPr lang="ru-RU" altLang="en-US" sz="3600" dirty="0">
                <a:solidFill>
                  <a:schemeClr val="accent3">
                    <a:lumMod val="50000"/>
                  </a:schemeClr>
                </a:solidFill>
              </a:rPr>
              <a:t>Основная цель Библейских занятий – исполнение Великого Поручения – подготовка учеников!</a:t>
            </a:r>
          </a:p>
          <a:p>
            <a:pPr marL="461963" indent="-461963">
              <a:buNone/>
            </a:pPr>
            <a:endParaRPr lang="ru-RU" altLang="en-US" dirty="0" smtClean="0"/>
          </a:p>
          <a:p>
            <a:pPr marL="461963" indent="-461963">
              <a:buNone/>
            </a:pPr>
            <a:r>
              <a:rPr lang="ru-RU" altLang="en-US" sz="2400" dirty="0"/>
              <a:t>	</a:t>
            </a:r>
            <a:r>
              <a:rPr lang="en-US" altLang="en-US" sz="2400" dirty="0"/>
              <a:t>The primary purpose of the Bible classes is to fulfill the Great Commission—to make disciples!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0B54AA-43AC-4379-8BBE-5C275E7B64EC}" type="slidenum">
              <a:rPr lang="en-US" altLang="en-US"/>
              <a:pPr/>
              <a:t>28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81600" y="1493838"/>
            <a:ext cx="5029200" cy="4906963"/>
          </a:xfrm>
        </p:spPr>
        <p:txBody>
          <a:bodyPr>
            <a:normAutofit fontScale="92500" lnSpcReduction="10000"/>
          </a:bodyPr>
          <a:lstStyle/>
          <a:p>
            <a:pPr marL="109728" indent="0">
              <a:spcAft>
                <a:spcPts val="1800"/>
              </a:spcAft>
              <a:buNone/>
            </a:pPr>
            <a:r>
              <a:rPr lang="ru-RU" dirty="0" smtClean="0">
                <a:solidFill>
                  <a:srgbClr val="C00000"/>
                </a:solidFill>
              </a:rPr>
              <a:t>Ты доволен своей программой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000" dirty="0"/>
              <a:t>Are you satisfied with your program?</a:t>
            </a:r>
          </a:p>
          <a:p>
            <a:pPr>
              <a:spcAft>
                <a:spcPts val="1800"/>
              </a:spcAft>
            </a:pPr>
            <a:r>
              <a:rPr lang="ru-RU" dirty="0" smtClean="0">
                <a:solidFill>
                  <a:srgbClr val="C00000"/>
                </a:solidFill>
              </a:rPr>
              <a:t>Студентам интересно приходить в класс каждый день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2200" dirty="0"/>
              <a:t>Are students interested in coming to class every day?</a:t>
            </a:r>
          </a:p>
          <a:p>
            <a:pPr>
              <a:spcAft>
                <a:spcPts val="1800"/>
              </a:spcAft>
            </a:pPr>
            <a:r>
              <a:rPr lang="ru-RU" dirty="0" smtClean="0">
                <a:solidFill>
                  <a:srgbClr val="C00000"/>
                </a:solidFill>
              </a:rPr>
              <a:t>Уходят досрочно?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Dropouts?</a:t>
            </a:r>
            <a:endParaRPr lang="en-US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Выпускники </a:t>
            </a:r>
            <a:r>
              <a:rPr lang="ru-RU" smtClean="0">
                <a:solidFill>
                  <a:srgbClr val="C00000"/>
                </a:solidFill>
              </a:rPr>
              <a:t>«падают»</a:t>
            </a:r>
            <a:r>
              <a:rPr lang="en-US" smtClean="0">
                <a:solidFill>
                  <a:srgbClr val="C00000"/>
                </a:solidFill>
              </a:rPr>
              <a:t>?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2000" dirty="0"/>
              <a:t>Graduates relapse?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918E-5EA2-4C04-BDEF-A05D8630E1FC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Недовольство</a:t>
            </a:r>
            <a:r>
              <a:rPr lang="en-US" dirty="0" smtClean="0">
                <a:solidFill>
                  <a:srgbClr val="C00000"/>
                </a:solidFill>
              </a:rPr>
              <a:t>!</a:t>
            </a:r>
            <a:r>
              <a:rPr lang="en-US" dirty="0" smtClean="0"/>
              <a:t> </a:t>
            </a:r>
            <a:r>
              <a:rPr lang="en-US" sz="2000" dirty="0"/>
              <a:t>Discontent!</a:t>
            </a: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49" b="6816"/>
          <a:stretch/>
        </p:blipFill>
        <p:spPr>
          <a:xfrm>
            <a:off x="2057400" y="1776016"/>
            <a:ext cx="2609850" cy="248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838200"/>
            <a:ext cx="8839200" cy="60198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en-US" sz="4400" dirty="0">
                <a:solidFill>
                  <a:schemeClr val="accent3">
                    <a:lumMod val="50000"/>
                  </a:schemeClr>
                </a:solidFill>
              </a:rPr>
              <a:t>Подход Тин Челлендж к помощи людям, находящимся в наркотической зависимости</a:t>
            </a:r>
            <a:r>
              <a:rPr lang="en-US" altLang="en-US" sz="4400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44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dirty="0" smtClean="0"/>
              <a:t>What is the approach of Teen Challenge in helping people overcome drug addiction and other </a:t>
            </a:r>
            <a:br>
              <a:rPr lang="en-US" altLang="en-US" dirty="0" smtClean="0"/>
            </a:br>
            <a:r>
              <a:rPr lang="en-US" altLang="en-US" dirty="0" smtClean="0"/>
              <a:t>life controlling problems?</a:t>
            </a:r>
            <a:br>
              <a:rPr lang="en-US" altLang="en-US" dirty="0" smtClean="0"/>
            </a:br>
            <a:endParaRPr lang="en-US" altLang="en-US" sz="4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4400" dirty="0">
                <a:solidFill>
                  <a:srgbClr val="FF9933"/>
                </a:solidFill>
              </a:rPr>
              <a:t> 	</a:t>
            </a:r>
            <a:endParaRPr lang="en-US" altLang="en-US" sz="4400" i="1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CA4E55-3C70-4BD4-90F9-19F822A9414B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2743201"/>
            <a:ext cx="8229600" cy="3264091"/>
          </a:xfrm>
        </p:spPr>
        <p:txBody>
          <a:bodyPr/>
          <a:lstStyle/>
          <a:p>
            <a:r>
              <a:rPr lang="en-US" dirty="0" smtClean="0"/>
              <a:t>Matthew 13:1-9</a:t>
            </a:r>
          </a:p>
          <a:p>
            <a:endParaRPr lang="en-US" dirty="0"/>
          </a:p>
          <a:p>
            <a:r>
              <a:rPr lang="en-US" dirty="0" smtClean="0"/>
              <a:t>Jesus explains meaning</a:t>
            </a:r>
          </a:p>
          <a:p>
            <a:r>
              <a:rPr lang="en-US" dirty="0" smtClean="0"/>
              <a:t>Luke 8:11-15 (vs 15)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918E-5EA2-4C04-BDEF-A05D8630E1FC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858962"/>
          </a:xfrm>
        </p:spPr>
        <p:txBody>
          <a:bodyPr>
            <a:normAutofit/>
          </a:bodyPr>
          <a:lstStyle/>
          <a:p>
            <a:r>
              <a:rPr lang="en-US" dirty="0" smtClean="0"/>
              <a:t>Parable of the farmer </a:t>
            </a:r>
            <a:br>
              <a:rPr lang="en-US" dirty="0" smtClean="0"/>
            </a:br>
            <a:r>
              <a:rPr lang="en-US" dirty="0" smtClean="0"/>
              <a:t>planting seeds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14600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4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91440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dirty="0"/>
              <a:t>	</a:t>
            </a:r>
            <a:r>
              <a:rPr lang="ru-RU" altLang="en-US" sz="2600" dirty="0">
                <a:solidFill>
                  <a:schemeClr val="accent3">
                    <a:lumMod val="50000"/>
                  </a:schemeClr>
                </a:solidFill>
              </a:rPr>
              <a:t>Миссия Тин Челлендж – благовествовать и обучать людей, попавших в зависимость от контролирующих их жизнь проблем, а также инициировать процесс ученичества, в результате которого студент начнет функционировать в обществе как христианин, и применять духовно мотивированные библейские принципы в семье, выбранной профессиональной сфере и общественной жизни</a:t>
            </a:r>
            <a:r>
              <a:rPr lang="en-US" altLang="en-US" sz="2600" i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/>
              <a:t>	The mission of Teen Challenge is to evangelize and disciple persons with life-controlling problems and </a:t>
            </a:r>
            <a:r>
              <a:rPr lang="en-US" altLang="en-US" sz="2000" b="1" u="sng" dirty="0"/>
              <a:t>initiate the discipleship process</a:t>
            </a:r>
            <a:r>
              <a:rPr lang="en-US" altLang="en-US" sz="2000" dirty="0"/>
              <a:t> to the point where the student can function as a Christian in society, applying spiritually motivated biblical principles in relationships in the family, church, chosen vocation, and community.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E081DBC-433F-401D-B6FC-CF79DBFE1B14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Миссия  ТЧ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altLang="en-US" sz="2000" dirty="0">
                <a:solidFill>
                  <a:schemeClr val="tx1"/>
                </a:solidFill>
              </a:rPr>
              <a:t>Our Mission </a:t>
            </a:r>
            <a:endParaRPr lang="en-US" altLang="en-US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260476"/>
            <a:ext cx="8001000" cy="4987925"/>
          </a:xfrm>
        </p:spPr>
        <p:txBody>
          <a:bodyPr/>
          <a:lstStyle/>
          <a:p>
            <a:pPr marL="514350" indent="-514350">
              <a:spcAft>
                <a:spcPts val="1800"/>
              </a:spcAft>
              <a:buClr>
                <a:schemeClr val="tx1"/>
              </a:buClr>
              <a:buSzPct val="100000"/>
              <a:buFont typeface="Wingdings" pitchFamily="2" charset="2"/>
              <a:buAutoNum type="alphaUcPeriod"/>
            </a:pP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Определение зависимости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en-US" b="1" u="sng" dirty="0" smtClean="0">
                <a:solidFill>
                  <a:srgbClr val="C00000"/>
                </a:solidFill>
              </a:rPr>
              <a:t>Химическая</a:t>
            </a:r>
            <a:r>
              <a:rPr lang="ru-RU" altLang="en-US" dirty="0" smtClean="0">
                <a:solidFill>
                  <a:srgbClr val="C00000"/>
                </a:solidFill>
              </a:rPr>
              <a:t> </a:t>
            </a: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зависимость – состояние, которое является результатом обращения к </a:t>
            </a:r>
            <a:r>
              <a:rPr lang="ru-RU" altLang="en-US" b="1" u="sng" dirty="0" smtClean="0">
                <a:solidFill>
                  <a:srgbClr val="C00000"/>
                </a:solidFill>
              </a:rPr>
              <a:t>химическим</a:t>
            </a:r>
            <a:r>
              <a:rPr lang="ru-RU" altLang="en-US" dirty="0" smtClean="0">
                <a:solidFill>
                  <a:srgbClr val="C00000"/>
                </a:solidFill>
              </a:rPr>
              <a:t> </a:t>
            </a: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веществам для удовлетворения </a:t>
            </a:r>
            <a:r>
              <a:rPr lang="ru-RU" altLang="en-US" b="1" u="sng" dirty="0" smtClean="0">
                <a:solidFill>
                  <a:srgbClr val="C00000"/>
                </a:solidFill>
              </a:rPr>
              <a:t>жизненных</a:t>
            </a:r>
            <a:r>
              <a:rPr lang="ru-RU" altLang="en-US" dirty="0" smtClean="0">
                <a:solidFill>
                  <a:srgbClr val="C00000"/>
                </a:solidFill>
              </a:rPr>
              <a:t> </a:t>
            </a: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нужд</a:t>
            </a:r>
            <a:r>
              <a:rPr lang="pt-BR" altLang="en-US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br>
              <a:rPr lang="pt-BR" alt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en-US" altLang="en-US" sz="20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altLang="en-US" sz="2000" dirty="0">
                <a:solidFill>
                  <a:schemeClr val="accent3">
                    <a:lumMod val="50000"/>
                  </a:schemeClr>
                </a:solidFill>
              </a:rPr>
              <a:t>Джеф ВанВондерен</a:t>
            </a:r>
            <a:r>
              <a:rPr lang="en-US" altLang="en-US" sz="2000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514350" indent="-514350">
              <a:buClr>
                <a:schemeClr val="tx1"/>
              </a:buClr>
              <a:buSzPct val="100000"/>
              <a:buNone/>
            </a:pPr>
            <a:r>
              <a:rPr lang="en-US" altLang="en-US" sz="2000" dirty="0"/>
              <a:t>	Definition of addiction.</a:t>
            </a:r>
            <a:br>
              <a:rPr lang="en-US" altLang="en-US" sz="2000" dirty="0"/>
            </a:br>
            <a:r>
              <a:rPr lang="en-US" altLang="en-US" sz="2000" u="sng" dirty="0">
                <a:solidFill>
                  <a:srgbClr val="C00000"/>
                </a:solidFill>
              </a:rPr>
              <a:t>Chemical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dependency (addiction) is the state that results from the process of turning to </a:t>
            </a:r>
            <a:r>
              <a:rPr lang="en-US" altLang="en-US" sz="2000" u="sng" dirty="0">
                <a:solidFill>
                  <a:srgbClr val="C00000"/>
                </a:solidFill>
              </a:rPr>
              <a:t>chemical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use to meet </a:t>
            </a:r>
            <a:r>
              <a:rPr lang="en-US" altLang="en-US" sz="2000" u="sng" dirty="0">
                <a:solidFill>
                  <a:srgbClr val="C00000"/>
                </a:solidFill>
              </a:rPr>
              <a:t>life’s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needs.         </a:t>
            </a:r>
          </a:p>
          <a:p>
            <a:pPr marL="514350" indent="-514350" algn="r">
              <a:buClr>
                <a:schemeClr val="tx1"/>
              </a:buClr>
              <a:buSzPct val="100000"/>
              <a:buNone/>
            </a:pPr>
            <a:r>
              <a:rPr lang="en-US" altLang="en-US" sz="2000" dirty="0"/>
              <a:t>(Jeff </a:t>
            </a:r>
            <a:r>
              <a:rPr lang="en-US" altLang="en-US" sz="2000" dirty="0" err="1"/>
              <a:t>VanVonderen</a:t>
            </a:r>
            <a:r>
              <a:rPr lang="en-US" altLang="en-US" sz="2000" dirty="0"/>
              <a:t>)</a:t>
            </a:r>
            <a:endParaRPr lang="en-US" altLang="en-US" sz="2000" dirty="0">
              <a:solidFill>
                <a:srgbClr val="FFFF9E"/>
              </a:solidFill>
            </a:endParaRPr>
          </a:p>
          <a:p>
            <a:pPr marL="514350" indent="-514350">
              <a:buClr>
                <a:schemeClr val="tx1"/>
              </a:buClr>
              <a:buSzPct val="100000"/>
              <a:buFont typeface="Times New Roman" pitchFamily="18" charset="0"/>
              <a:buAutoNum type="alphaUcPeriod"/>
            </a:pPr>
            <a:endParaRPr lang="en-US" altLang="en-US" dirty="0" smtClean="0"/>
          </a:p>
          <a:p>
            <a:pPr marL="514350" indent="-514350"/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D9CE90-B043-44EB-9E51-FC05A960E1C3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246188"/>
          </a:xfrm>
        </p:spPr>
        <p:txBody>
          <a:bodyPr/>
          <a:lstStyle/>
          <a:p>
            <a:pPr marL="457200" indent="-457200"/>
            <a:r>
              <a:rPr lang="en-US" altLang="en-US" sz="3600" dirty="0">
                <a:solidFill>
                  <a:schemeClr val="accent3">
                    <a:lumMod val="50000"/>
                  </a:schemeClr>
                </a:solidFill>
              </a:rPr>
              <a:t>5. </a:t>
            </a:r>
            <a:r>
              <a:rPr lang="ru-RU" altLang="en-US" sz="3600" dirty="0">
                <a:solidFill>
                  <a:schemeClr val="accent3">
                    <a:lumMod val="50000"/>
                  </a:schemeClr>
                </a:solidFill>
              </a:rPr>
              <a:t>Наш взгляд на зависимость</a:t>
            </a:r>
            <a:r>
              <a:rPr lang="en-US" altLang="en-US" sz="36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3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Our view on addiction     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457201"/>
            <a:ext cx="8534400" cy="5673725"/>
          </a:xfrm>
        </p:spPr>
        <p:txBody>
          <a:bodyPr/>
          <a:lstStyle/>
          <a:p>
            <a:pPr marL="457200" indent="-457200">
              <a:spcBef>
                <a:spcPct val="0"/>
              </a:spcBef>
              <a:buClr>
                <a:schemeClr val="tx1"/>
              </a:buClr>
              <a:buSzPct val="100000"/>
              <a:buNone/>
              <a:tabLst>
                <a:tab pos="2624138" algn="l"/>
                <a:tab pos="3251200" algn="l"/>
                <a:tab pos="5029200" algn="l"/>
                <a:tab pos="5486400" algn="l"/>
                <a:tab pos="6350000" algn="l"/>
              </a:tabLst>
            </a:pP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Б</a:t>
            </a: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.	Три стадии зависимости 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US" alt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spcBef>
                <a:spcPct val="0"/>
              </a:spcBef>
              <a:buClr>
                <a:schemeClr val="tx1"/>
              </a:buClr>
              <a:buSzPct val="100000"/>
              <a:buNone/>
              <a:tabLst>
                <a:tab pos="2624138" algn="l"/>
                <a:tab pos="3251200" algn="l"/>
                <a:tab pos="5029200" algn="l"/>
                <a:tab pos="5486400" algn="l"/>
                <a:tab pos="6350000" algn="l"/>
              </a:tabLst>
            </a:pP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Зависимый </a:t>
            </a:r>
            <a:r>
              <a:rPr lang="pt-PT" altLang="en-US" dirty="0" smtClean="0">
                <a:solidFill>
                  <a:schemeClr val="accent3">
                    <a:lumMod val="50000"/>
                  </a:schemeClr>
                </a:solidFill>
              </a:rPr>
              <a:t>	 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  <a:latin typeface="Wingdings 3" pitchFamily="18" charset="2"/>
              </a:rPr>
              <a:t>[	</a:t>
            </a: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Бывший </a:t>
            </a:r>
            <a:r>
              <a:rPr lang="pt-PT" altLang="en-US" dirty="0" smtClean="0">
                <a:solidFill>
                  <a:schemeClr val="accent3">
                    <a:lumMod val="50000"/>
                  </a:schemeClr>
                </a:solidFill>
              </a:rPr>
              <a:t>	 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  <a:latin typeface="Wingdings 3" pitchFamily="18" charset="2"/>
              </a:rPr>
              <a:t>[	</a:t>
            </a: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Не 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	    </a:t>
            </a: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зависимый 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pt-PT" alt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зависимый</a:t>
            </a:r>
            <a:r>
              <a:rPr lang="pt-PT" altLang="en-US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sz="2000" dirty="0"/>
          </a:p>
          <a:p>
            <a:pPr marL="457200" indent="-457200">
              <a:spcBef>
                <a:spcPct val="0"/>
              </a:spcBef>
              <a:buClr>
                <a:schemeClr val="tx1"/>
              </a:buClr>
              <a:buSzPct val="100000"/>
              <a:buNone/>
              <a:tabLst>
                <a:tab pos="2624138" algn="l"/>
                <a:tab pos="3251200" algn="l"/>
                <a:tab pos="5029200" algn="l"/>
                <a:tab pos="5486400" algn="l"/>
                <a:tab pos="6350000" algn="l"/>
              </a:tabLst>
            </a:pPr>
            <a:endParaRPr lang="en-US" altLang="en-US" dirty="0" smtClean="0"/>
          </a:p>
          <a:p>
            <a:pPr marL="457200" indent="-457200">
              <a:spcBef>
                <a:spcPct val="0"/>
              </a:spcBef>
              <a:buClr>
                <a:schemeClr val="tx1"/>
              </a:buClr>
              <a:buSzPct val="100000"/>
              <a:buNone/>
              <a:tabLst>
                <a:tab pos="2624138" algn="l"/>
                <a:tab pos="3251200" algn="l"/>
                <a:tab pos="5029200" algn="l"/>
                <a:tab pos="5486400" algn="l"/>
                <a:tab pos="6350000" algn="l"/>
              </a:tabLst>
            </a:pPr>
            <a:r>
              <a:rPr lang="en-US" altLang="en-US" sz="2400" dirty="0"/>
              <a:t>	Three stages of addiction</a:t>
            </a:r>
            <a:br>
              <a:rPr lang="en-US" altLang="en-US" sz="2400" dirty="0"/>
            </a:br>
            <a:endParaRPr lang="en-US" altLang="en-US" sz="2400" dirty="0" smtClean="0"/>
          </a:p>
          <a:p>
            <a:pPr marL="457200" indent="-457200">
              <a:spcBef>
                <a:spcPct val="0"/>
              </a:spcBef>
              <a:buClr>
                <a:schemeClr val="tx1"/>
              </a:buClr>
              <a:buSzPct val="100000"/>
              <a:buNone/>
              <a:tabLst>
                <a:tab pos="2624138" algn="l"/>
                <a:tab pos="3251200" algn="l"/>
                <a:tab pos="5029200" algn="l"/>
                <a:tab pos="5486400" algn="l"/>
                <a:tab pos="6350000" algn="l"/>
              </a:tabLst>
            </a:pPr>
            <a:r>
              <a:rPr lang="en-US" altLang="en-US" sz="2400" dirty="0"/>
              <a:t>	</a:t>
            </a:r>
            <a:r>
              <a:rPr lang="en-US" altLang="en-US" sz="2400" dirty="0" smtClean="0"/>
              <a:t>Addict</a:t>
            </a:r>
            <a:r>
              <a:rPr lang="en-US" altLang="en-US" sz="2400" dirty="0"/>
              <a:t>	Ex-addict	Non-addict</a:t>
            </a:r>
          </a:p>
          <a:p>
            <a:pPr marL="457200" indent="-457200">
              <a:spcBef>
                <a:spcPct val="0"/>
              </a:spcBef>
              <a:buClr>
                <a:schemeClr val="tx1"/>
              </a:buClr>
              <a:buSzPct val="100000"/>
              <a:buNone/>
              <a:tabLst>
                <a:tab pos="2624138" algn="l"/>
                <a:tab pos="3251200" algn="l"/>
                <a:tab pos="5029200" algn="l"/>
                <a:tab pos="5486400" algn="l"/>
                <a:tab pos="6350000" algn="l"/>
              </a:tabLst>
            </a:pPr>
            <a:endParaRPr lang="en-US" altLang="en-US" sz="2000" dirty="0"/>
          </a:p>
          <a:p>
            <a:pPr marL="457200" indent="-457200">
              <a:spcBef>
                <a:spcPct val="0"/>
              </a:spcBef>
              <a:buClr>
                <a:schemeClr val="tx1"/>
              </a:buClr>
              <a:buSzPct val="100000"/>
              <a:buNone/>
              <a:tabLst>
                <a:tab pos="2624138" algn="l"/>
                <a:tab pos="3251200" algn="l"/>
                <a:tab pos="5029200" algn="l"/>
                <a:tab pos="5486400" algn="l"/>
                <a:tab pos="6350000" algn="l"/>
              </a:tabLst>
            </a:pPr>
            <a:endParaRPr lang="en-US" altLang="en-US" sz="2000" dirty="0"/>
          </a:p>
          <a:p>
            <a:pPr marL="457200" indent="-457200">
              <a:spcBef>
                <a:spcPct val="0"/>
              </a:spcBef>
              <a:buClr>
                <a:schemeClr val="tx1"/>
              </a:buClr>
              <a:buSzPct val="100000"/>
              <a:buNone/>
              <a:tabLst>
                <a:tab pos="2624138" algn="l"/>
                <a:tab pos="3251200" algn="l"/>
                <a:tab pos="5029200" algn="l"/>
                <a:tab pos="5486400" algn="l"/>
                <a:tab pos="6350000" algn="l"/>
              </a:tabLst>
            </a:pPr>
            <a:endParaRPr lang="en-US" altLang="en-US" sz="1000" dirty="0"/>
          </a:p>
          <a:p>
            <a:pPr marL="457200" indent="-457200">
              <a:buClr>
                <a:schemeClr val="tx1"/>
              </a:buClr>
              <a:buSzPct val="100000"/>
              <a:buFont typeface="Times New Roman" pitchFamily="18" charset="0"/>
              <a:buAutoNum type="alphaUcPeriod" startAt="2"/>
              <a:tabLst>
                <a:tab pos="2624138" algn="l"/>
                <a:tab pos="3251200" algn="l"/>
                <a:tab pos="5029200" algn="l"/>
                <a:tab pos="5486400" algn="l"/>
                <a:tab pos="6350000" algn="l"/>
              </a:tabLst>
            </a:pPr>
            <a:endParaRPr lang="en-US" altLang="en-US" dirty="0" smtClean="0"/>
          </a:p>
          <a:p>
            <a:pPr marL="457200" indent="-457200">
              <a:tabLst>
                <a:tab pos="2624138" algn="l"/>
                <a:tab pos="3251200" algn="l"/>
                <a:tab pos="5029200" algn="l"/>
                <a:tab pos="5486400" algn="l"/>
                <a:tab pos="6350000" algn="l"/>
              </a:tabLst>
            </a:pP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A0A881-2AE6-4811-81DA-AA5095518713}" type="slidenum">
              <a:rPr lang="en-US" altLang="en-US"/>
              <a:pPr/>
              <a:t>33</a:t>
            </a:fld>
            <a:endParaRPr lang="en-US" altLang="en-US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6" y="4227514"/>
            <a:ext cx="2257425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4227514"/>
            <a:ext cx="2235200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7DD218A-5098-46D1-8CB5-D83EF26498D5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3124200"/>
          </a:xfrm>
        </p:spPr>
        <p:txBody>
          <a:bodyPr/>
          <a:lstStyle/>
          <a:p>
            <a:pPr algn="l"/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6.	</a:t>
            </a: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Решающий элемент 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обновления разума   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altLang="en-US" dirty="0" smtClean="0">
                <a:solidFill>
                  <a:schemeClr val="accent3">
                    <a:lumMod val="50000"/>
                  </a:schemeClr>
                </a:solidFill>
              </a:rPr>
              <a:t>Римлянам 12:1-2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400" dirty="0">
                <a:solidFill>
                  <a:srgbClr val="FFC000"/>
                </a:solidFill>
              </a:rPr>
              <a:t>	</a:t>
            </a:r>
            <a:r>
              <a:rPr lang="en-US" altLang="en-US" sz="2400" dirty="0">
                <a:solidFill>
                  <a:schemeClr val="tx1"/>
                </a:solidFill>
              </a:rPr>
              <a:t>The important element of renewing the mind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	Romans 12:1-2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494344"/>
            <a:ext cx="4279900" cy="2830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dirty="0">
                <a:effectLst/>
              </a:rPr>
              <a:t>Вопросы для </a:t>
            </a:r>
            <a:r>
              <a:rPr lang="ru-RU" dirty="0" smtClean="0">
                <a:effectLst/>
              </a:rPr>
              <a:t>обсуждения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2000" dirty="0"/>
              <a:t>Questions for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iTeenChallenge.org   Ключ к успеху программы Тин Челлендж: Часть 1 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32766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/>
              <a:t>Global Teen Challenge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dirty="0"/>
              <a:t>www.GlobalTC.org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dirty="0"/>
              <a:t>www.iTeenChallenge.org</a:t>
            </a:r>
          </a:p>
          <a:p>
            <a:pPr algn="ctr">
              <a:buNone/>
            </a:pPr>
            <a:r>
              <a:rPr lang="en-US" altLang="en-US" sz="3200" dirty="0"/>
              <a:t>1-706-576-6555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95BC4D-65D8-4415-86BA-DF7DE0D8A42B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az-Cyrl-AZ" sz="4000" dirty="0"/>
              <a:t>Контактная информация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000" dirty="0"/>
              <a:t>Contact information</a:t>
            </a:r>
          </a:p>
        </p:txBody>
      </p:sp>
      <p:pic>
        <p:nvPicPr>
          <p:cNvPr id="3379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4555369"/>
            <a:ext cx="3695700" cy="17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9455B10-8798-4CB5-A37A-4BF2FDB588CE}" type="slidenum">
              <a:rPr lang="en-US" altLang="en-US"/>
              <a:pPr/>
              <a:t>4</a:t>
            </a:fld>
            <a:endParaRPr lang="en-US" altLang="en-US"/>
          </a:p>
        </p:txBody>
      </p:sp>
      <p:pic>
        <p:nvPicPr>
          <p:cNvPr id="5125" name="Picture 7" descr="Life Article on Trial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1625"/>
            <a:ext cx="9144000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6" descr="B8. Nicky Cruz and David Wilkerson Bat Exchan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-217488"/>
            <a:ext cx="9144000" cy="71802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0D75C29-85A2-4BB4-842C-63686393799C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A56853-605A-48A8-ABEC-3006C3CA47ED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7173" name="Picture 7" descr="C&amp;S 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C&amp;S Bo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-457200"/>
            <a:ext cx="5943600" cy="79248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3"/>
          <a:stretch>
            <a:fillRect/>
          </a:stretch>
        </p:blipFill>
        <p:spPr bwMode="auto">
          <a:xfrm>
            <a:off x="6629400" y="3384550"/>
            <a:ext cx="2667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F6F5F8-842D-463A-AFBC-859C22388C34}" type="slidenum">
              <a:rPr lang="en-US" altLang="en-US"/>
              <a:pPr/>
              <a:t>7</a:t>
            </a:fld>
            <a:endParaRPr lang="en-US" altLang="en-US"/>
          </a:p>
        </p:txBody>
      </p:sp>
      <p:pic>
        <p:nvPicPr>
          <p:cNvPr id="8197" name="Picture 6" descr="B21. Farm pi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1600"/>
            <a:ext cx="9144000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7010400" y="914400"/>
            <a:ext cx="2895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dirty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ru-RU" altLang="en-US" sz="3600" dirty="0">
                <a:solidFill>
                  <a:schemeClr val="accent3">
                    <a:lumMod val="50000"/>
                  </a:schemeClr>
                </a:solidFill>
              </a:rPr>
              <a:t>Ферма</a:t>
            </a:r>
            <a:r>
              <a:rPr lang="en-US" altLang="en-US" sz="3600" dirty="0">
                <a:solidFill>
                  <a:schemeClr val="accent3">
                    <a:lumMod val="50000"/>
                  </a:schemeClr>
                </a:solidFill>
              </a:rPr>
              <a:t>”</a:t>
            </a:r>
          </a:p>
          <a:p>
            <a:r>
              <a:rPr lang="en-US" altLang="en-US" sz="2800" dirty="0">
                <a:solidFill>
                  <a:srgbClr val="002060"/>
                </a:solidFill>
              </a:rPr>
              <a:t>“The Farm”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136018F-C667-46D3-95FC-E4824A4DEC52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9221" name="Picture 6" descr="H Foltz with Dieter Bah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963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1828800" y="639763"/>
            <a:ext cx="129540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 dirty="0" smtClean="0">
                <a:solidFill>
                  <a:srgbClr val="002060"/>
                </a:solidFill>
              </a:rPr>
              <a:t>Говард Фолтс и Дитер Баар, «пионеры» Тин Челленджа в Европе </a:t>
            </a:r>
            <a:endParaRPr lang="en-US" altLang="en-US" dirty="0" smtClean="0">
              <a:solidFill>
                <a:srgbClr val="002060"/>
              </a:solidFill>
            </a:endParaRPr>
          </a:p>
          <a:p>
            <a:endParaRPr lang="en-US" altLang="en-US" dirty="0" smtClean="0">
              <a:solidFill>
                <a:srgbClr val="002060"/>
              </a:solidFill>
            </a:endParaRPr>
          </a:p>
          <a:p>
            <a:r>
              <a:rPr lang="en-US" altLang="en-US" dirty="0" smtClean="0">
                <a:solidFill>
                  <a:srgbClr val="002060"/>
                </a:solidFill>
              </a:rPr>
              <a:t>Howard </a:t>
            </a:r>
            <a:r>
              <a:rPr lang="en-US" altLang="en-US" dirty="0">
                <a:solidFill>
                  <a:srgbClr val="002060"/>
                </a:solidFill>
              </a:rPr>
              <a:t>Foltz and Dieter Bahr, Pioneers of Teen Challenge in Europe</a:t>
            </a:r>
          </a:p>
          <a:p>
            <a:endParaRPr lang="en-US" altLang="en-US" dirty="0">
              <a:solidFill>
                <a:srgbClr val="002060"/>
              </a:solidFill>
            </a:endParaRPr>
          </a:p>
          <a:p>
            <a:endParaRPr lang="en-US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03-2020                         T505.11 &amp; 506.01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0E9A52-F46B-45CA-BB09-04F5339F6E49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10245" name="Picture 6" descr="C&amp;S Transla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2712</TotalTime>
  <Words>1694</Words>
  <Application>Microsoft Office PowerPoint</Application>
  <PresentationFormat>Widescreen</PresentationFormat>
  <Paragraphs>207</Paragraphs>
  <Slides>36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Ключ к успеху программы Тин Челлендж: Часть 1 Keys to the Success of Teen Challenge—Part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Так в чем же залог  успеха программы  Тин Челлендж в будущем? So what are the keys to the success of  Teen Challenge for the future?</vt:lpstr>
      <vt:lpstr>PowerPoint Presentation</vt:lpstr>
      <vt:lpstr>2. Метода лечения наркотической зависимости Models of Treating Addiction</vt:lpstr>
      <vt:lpstr>Как  ТЧ использует эти 3 модели? How does TC use these 3 models? </vt:lpstr>
      <vt:lpstr>PowerPoint Presentation</vt:lpstr>
      <vt:lpstr>PowerPoint Presentation</vt:lpstr>
      <vt:lpstr>PowerPoint Presentation</vt:lpstr>
      <vt:lpstr>PowerPoint Presentation</vt:lpstr>
      <vt:lpstr>3. Метод христианского ученичества, который мы используем в Тин Челлендж  The Christian discipleship model used in Teen Challenge</vt:lpstr>
      <vt:lpstr>PowerPoint Presentation</vt:lpstr>
      <vt:lpstr>PowerPoint Presentation</vt:lpstr>
      <vt:lpstr>PowerPoint Presentation</vt:lpstr>
      <vt:lpstr>Предложение по ученичеству Proposal for discipleship</vt:lpstr>
      <vt:lpstr>PowerPoint Presentation</vt:lpstr>
      <vt:lpstr>PowerPoint Presentation</vt:lpstr>
      <vt:lpstr>PowerPoint Presentation</vt:lpstr>
      <vt:lpstr>Недовольство! Discontent!</vt:lpstr>
      <vt:lpstr>Parable of the farmer  planting seeds</vt:lpstr>
      <vt:lpstr>4. Миссия  ТЧ  Our Mission </vt:lpstr>
      <vt:lpstr>5. Наш взгляд на зависимость Our view on addiction     </vt:lpstr>
      <vt:lpstr>PowerPoint Presentation</vt:lpstr>
      <vt:lpstr>6. Решающий элемент  обновления разума     Римлянам 12:1-2  The important element of renewing the mind  Romans 12:1-2</vt:lpstr>
      <vt:lpstr>Вопросы для обсуждения Questions for discussion</vt:lpstr>
      <vt:lpstr>Контактная информация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Keys to the Success of Teen Challenge</dc:title>
  <dc:creator>staysharp</dc:creator>
  <cp:lastModifiedBy>Dave Batty</cp:lastModifiedBy>
  <cp:revision>127</cp:revision>
  <dcterms:created xsi:type="dcterms:W3CDTF">2007-02-03T15:41:39Z</dcterms:created>
  <dcterms:modified xsi:type="dcterms:W3CDTF">2020-03-05T19:45:22Z</dcterms:modified>
</cp:coreProperties>
</file>