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307" r:id="rId4"/>
    <p:sldId id="309" r:id="rId5"/>
    <p:sldId id="265" r:id="rId6"/>
    <p:sldId id="310" r:id="rId7"/>
    <p:sldId id="311" r:id="rId8"/>
    <p:sldId id="288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282" r:id="rId19"/>
    <p:sldId id="283" r:id="rId20"/>
    <p:sldId id="308" r:id="rId21"/>
    <p:sldId id="292" r:id="rId22"/>
  </p:sldIdLst>
  <p:sldSz cx="12192000" cy="6858000"/>
  <p:notesSz cx="6858000" cy="9144000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0"/>
  </p:normalViewPr>
  <p:slideViewPr>
    <p:cSldViewPr>
      <p:cViewPr varScale="1">
        <p:scale>
          <a:sx n="41" d="100"/>
          <a:sy n="41" d="100"/>
        </p:scale>
        <p:origin x="66" y="5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613F396-93F1-420B-B1FB-F2E9001FBC67}" type="datetimeFigureOut">
              <a:rPr lang="en-US"/>
              <a:pPr>
                <a:defRPr/>
              </a:pPr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3A33600-6B15-4AA7-9C21-0AC617F65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15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BB32D75-C013-4076-8F1B-85C1123E3715}" type="datetimeFigureOut">
              <a:rPr lang="en-US"/>
              <a:pPr>
                <a:defRPr/>
              </a:pPr>
              <a:t>5/14/2019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0B597B5-4026-4551-8B18-9C62AFA78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117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PSNC #1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596E337-F418-4679-8641-34388A2459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8D562A-DC8F-43FD-9A64-DD8A3D5E48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898EC-8BB3-488B-9848-A6CE50E87A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773F8-FA18-442F-A50C-B2F048D7AB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F054B-6397-4BB2-BDE3-B37716E229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D2046-D339-47C6-B4E7-29B654187F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16B1FF-82CB-4901-BB1D-4C29894B93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0FB84-F612-4CA2-A9AE-FBA644B8F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71189-B7C9-4A0B-9368-21BB376C8A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79E9F-FB9F-41C7-B2E8-0ACE815085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PSNC #1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6288125-EE7B-4038-9E44-C7FB4AE507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PSNC #1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B25FBAA-D69F-4FDA-A681-84436E135B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228600"/>
            <a:ext cx="7772400" cy="3276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400" dirty="0">
                <a:solidFill>
                  <a:srgbClr val="C00000"/>
                </a:solidFill>
              </a:rPr>
              <a:t>Chaves do </a:t>
            </a:r>
            <a:r>
              <a:rPr lang="en-US" sz="4400" dirty="0" err="1">
                <a:solidFill>
                  <a:srgbClr val="C00000"/>
                </a:solidFill>
              </a:rPr>
              <a:t>Sucesso</a:t>
            </a:r>
            <a:r>
              <a:rPr lang="en-US" sz="4400" dirty="0">
                <a:solidFill>
                  <a:srgbClr val="C00000"/>
                </a:solidFill>
              </a:rPr>
              <a:t> do  </a:t>
            </a:r>
            <a:r>
              <a:rPr lang="en-US" sz="4400" dirty="0" err="1">
                <a:solidFill>
                  <a:srgbClr val="C00000"/>
                </a:solidFill>
              </a:rPr>
              <a:t>Desafio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Jovem</a:t>
            </a:r>
            <a:r>
              <a:rPr lang="en-US" sz="4400" dirty="0">
                <a:solidFill>
                  <a:srgbClr val="C00000"/>
                </a:solidFill>
              </a:rPr>
              <a:t>—Parte 2</a:t>
            </a:r>
            <a:br>
              <a:rPr lang="en-US" sz="4400" dirty="0">
                <a:solidFill>
                  <a:srgbClr val="C00000"/>
                </a:solidFill>
              </a:rPr>
            </a:br>
            <a:r>
              <a:rPr lang="en-US" sz="2700" dirty="0" err="1">
                <a:solidFill>
                  <a:srgbClr val="C00000"/>
                </a:solidFill>
              </a:rPr>
              <a:t>Detalhes</a:t>
            </a:r>
            <a:r>
              <a:rPr lang="en-US" sz="2700" dirty="0">
                <a:solidFill>
                  <a:srgbClr val="C00000"/>
                </a:solidFill>
              </a:rPr>
              <a:t> </a:t>
            </a:r>
            <a:r>
              <a:rPr lang="en-US" sz="2700" dirty="0">
                <a:solidFill>
                  <a:srgbClr val="C00000"/>
                </a:solidFill>
              </a:rPr>
              <a:t>do </a:t>
            </a:r>
            <a:r>
              <a:rPr lang="en-US" sz="2700" dirty="0" err="1">
                <a:solidFill>
                  <a:srgbClr val="C00000"/>
                </a:solidFill>
              </a:rPr>
              <a:t>modelo</a:t>
            </a:r>
            <a:r>
              <a:rPr lang="en-US" sz="2700" dirty="0">
                <a:solidFill>
                  <a:srgbClr val="C00000"/>
                </a:solidFill>
              </a:rPr>
              <a:t> de </a:t>
            </a:r>
            <a:r>
              <a:rPr lang="en-US" sz="2700" dirty="0" err="1">
                <a:solidFill>
                  <a:srgbClr val="C00000"/>
                </a:solidFill>
              </a:rPr>
              <a:t>Discipulado</a:t>
            </a:r>
            <a:r>
              <a:rPr lang="en-US" sz="2700" dirty="0">
                <a:solidFill>
                  <a:srgbClr val="C00000"/>
                </a:solidFill>
              </a:rPr>
              <a:t> </a:t>
            </a:r>
            <a:r>
              <a:rPr lang="en-US" sz="2700" dirty="0" err="1">
                <a:solidFill>
                  <a:srgbClr val="C00000"/>
                </a:solidFill>
              </a:rPr>
              <a:t>Cristão</a:t>
            </a:r>
            <a:r>
              <a:rPr lang="en-US" sz="2700" dirty="0">
                <a:solidFill>
                  <a:srgbClr val="C00000"/>
                </a:solidFill>
              </a:rPr>
              <a:t/>
            </a:r>
            <a:br>
              <a:rPr lang="en-US" sz="2700" dirty="0">
                <a:solidFill>
                  <a:srgbClr val="C00000"/>
                </a:solidFill>
              </a:rPr>
            </a:br>
            <a:r>
              <a:rPr lang="en-US" sz="2700" i="1" dirty="0">
                <a:solidFill>
                  <a:srgbClr val="FFC000"/>
                </a:solidFill>
              </a:rPr>
              <a:t/>
            </a:r>
            <a:br>
              <a:rPr lang="en-US" sz="2700" i="1" dirty="0">
                <a:solidFill>
                  <a:srgbClr val="FFC000"/>
                </a:solidFill>
              </a:rPr>
            </a:br>
            <a:r>
              <a:rPr lang="en-US" sz="2800" dirty="0"/>
              <a:t>Keys to the Success of Teen Challenge—Part 2</a:t>
            </a:r>
            <a:br>
              <a:rPr lang="en-US" sz="2800" dirty="0"/>
            </a:br>
            <a:r>
              <a:rPr lang="en-US" sz="2200" dirty="0">
                <a:solidFill>
                  <a:schemeClr val="tx1"/>
                </a:solidFill>
              </a:rPr>
              <a:t>A </a:t>
            </a:r>
            <a:r>
              <a:rPr lang="en-US" sz="2200" dirty="0">
                <a:solidFill>
                  <a:schemeClr val="tx1"/>
                </a:solidFill>
              </a:rPr>
              <a:t>closer look at the Christian Discipleship model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400" dirty="0" err="1"/>
              <a:t>Por</a:t>
            </a:r>
            <a:r>
              <a:rPr lang="en-US" sz="2400" dirty="0"/>
              <a:t> David </a:t>
            </a:r>
            <a:r>
              <a:rPr lang="en-US" sz="2400" dirty="0"/>
              <a:t>Batty</a:t>
            </a:r>
            <a:endParaRPr lang="en-US" sz="2200" b="0" i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PSNC #1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5A70F-6900-44BB-8912-EBDC0CC8648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3079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4267201"/>
            <a:ext cx="1676400" cy="77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7" descr="PSNC-white-B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4495800"/>
            <a:ext cx="2816225" cy="17018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19600"/>
            <a:ext cx="2895600" cy="174625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228600"/>
            <a:ext cx="8763000" cy="35052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ct val="40000"/>
              </a:spcAft>
              <a:buClr>
                <a:schemeClr val="tx1"/>
              </a:buClr>
              <a:buSzPct val="100000"/>
              <a:buFont typeface="Times New Roman" pitchFamily="18" charset="0"/>
              <a:buAutoNum type="arabicPeriod" startAt="3"/>
            </a:pPr>
            <a:r>
              <a:rPr lang="pt-BR" altLang="en-US" sz="3600" dirty="0">
                <a:solidFill>
                  <a:schemeClr val="accent3">
                    <a:lumMod val="50000"/>
                  </a:schemeClr>
                </a:solidFill>
              </a:rPr>
              <a:t>O Discipulado cristão inclui o elemento do </a:t>
            </a:r>
            <a:r>
              <a:rPr lang="pt-BR" altLang="en-US" sz="3600" b="1" u="sng" dirty="0">
                <a:solidFill>
                  <a:srgbClr val="C00000"/>
                </a:solidFill>
              </a:rPr>
              <a:t>miraculoso</a:t>
            </a:r>
            <a:r>
              <a:rPr lang="pt-BR" altLang="en-US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sz="3600" u="sng" dirty="0">
                <a:solidFill>
                  <a:srgbClr val="FFC000"/>
                </a:solidFill>
              </a:rPr>
              <a:t/>
            </a:r>
            <a:br>
              <a:rPr lang="en-US" altLang="en-US" sz="3600" u="sng" dirty="0">
                <a:solidFill>
                  <a:srgbClr val="FFC000"/>
                </a:solidFill>
              </a:rPr>
            </a:b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</a:rPr>
              <a:t>Lucas </a:t>
            </a:r>
            <a:r>
              <a:rPr lang="ru-RU" altLang="en-US" sz="3200" dirty="0">
                <a:solidFill>
                  <a:schemeClr val="accent3">
                    <a:lumMod val="50000"/>
                  </a:schemeClr>
                </a:solidFill>
              </a:rPr>
              <a:t>1:37      Ма</a:t>
            </a:r>
            <a:r>
              <a:rPr lang="en-US" altLang="en-US" sz="3200" dirty="0" err="1">
                <a:solidFill>
                  <a:schemeClr val="accent3">
                    <a:lumMod val="50000"/>
                  </a:schemeClr>
                </a:solidFill>
              </a:rPr>
              <a:t>rcos</a:t>
            </a:r>
            <a:r>
              <a:rPr lang="ru-RU" alt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altLang="en-US" sz="3200" dirty="0">
                <a:solidFill>
                  <a:schemeClr val="accent3">
                    <a:lumMod val="50000"/>
                  </a:schemeClr>
                </a:solidFill>
              </a:rPr>
              <a:t>16:15-18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sz="32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sz="14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sz="1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sz="2400" dirty="0"/>
              <a:t>Christian Discipleship includes the element of the </a:t>
            </a:r>
            <a:r>
              <a:rPr lang="en-US" altLang="en-US" sz="2400" u="sng" dirty="0">
                <a:solidFill>
                  <a:srgbClr val="C00000"/>
                </a:solidFill>
              </a:rPr>
              <a:t>miraculous</a:t>
            </a:r>
            <a:br>
              <a:rPr lang="en-US" altLang="en-US" sz="2400" u="sng" dirty="0">
                <a:solidFill>
                  <a:srgbClr val="C00000"/>
                </a:solidFill>
              </a:rPr>
            </a:br>
            <a:r>
              <a:rPr lang="en-US" sz="2400" dirty="0"/>
              <a:t>Luke 1:37      Mark 16:15-18</a:t>
            </a:r>
            <a:endParaRPr lang="en-US" altLang="en-US" sz="2400" i="1" dirty="0">
              <a:solidFill>
                <a:srgbClr val="C00000"/>
              </a:solidFill>
            </a:endParaRPr>
          </a:p>
        </p:txBody>
      </p:sp>
      <p:sp>
        <p:nvSpPr>
          <p:cNvPr id="153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PSNC #1</a:t>
            </a:r>
            <a:endParaRPr lang="en-US" altLang="en-US"/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1722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/>
            <a:fld id="{838EB51B-DEC1-4D38-905F-8D046482F8FA}" type="slidenum">
              <a:rPr lang="en-US" altLang="en-US"/>
              <a:pPr lvl="1"/>
              <a:t>10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3733800"/>
            <a:ext cx="26336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3803650"/>
            <a:ext cx="2251075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474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228600"/>
            <a:ext cx="8763000" cy="6172200"/>
          </a:xfrm>
        </p:spPr>
        <p:txBody>
          <a:bodyPr/>
          <a:lstStyle/>
          <a:p>
            <a:pPr marL="742950" indent="-742950">
              <a:spcAft>
                <a:spcPct val="40000"/>
              </a:spcAft>
              <a:buClr>
                <a:schemeClr val="tx1"/>
              </a:buClr>
              <a:buSzPct val="100000"/>
              <a:buAutoNum type="arabicPeriod" startAt="4"/>
            </a:pPr>
            <a:r>
              <a:rPr lang="pt-BR" altLang="en-US" sz="3600" dirty="0">
                <a:solidFill>
                  <a:schemeClr val="accent3">
                    <a:lumMod val="50000"/>
                  </a:schemeClr>
                </a:solidFill>
              </a:rPr>
              <a:t>O Discipulado cristao é centrada na </a:t>
            </a:r>
            <a:r>
              <a:rPr lang="pt-BR" altLang="en-US" sz="3600" b="1" u="sng" dirty="0">
                <a:solidFill>
                  <a:srgbClr val="C00000"/>
                </a:solidFill>
              </a:rPr>
              <a:t>acao</a:t>
            </a:r>
            <a:r>
              <a:rPr lang="pt-BR" altLang="en-US" sz="3600" dirty="0">
                <a:solidFill>
                  <a:schemeClr val="accent3">
                    <a:lumMod val="50000"/>
                  </a:schemeClr>
                </a:solidFill>
              </a:rPr>
              <a:t>, e nao na informacao </a:t>
            </a:r>
            <a:r>
              <a:rPr lang="en-US" altLang="en-US" sz="36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sz="3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</a:rPr>
              <a:t>Tiago </a:t>
            </a:r>
            <a:r>
              <a:rPr lang="ru-RU" altLang="en-US" sz="3200" dirty="0">
                <a:solidFill>
                  <a:schemeClr val="accent3">
                    <a:lumMod val="50000"/>
                  </a:schemeClr>
                </a:solidFill>
              </a:rPr>
              <a:t>1:22-25</a:t>
            </a:r>
            <a:r>
              <a:rPr lang="en-US" altLang="en-US" sz="3600" dirty="0">
                <a:solidFill>
                  <a:srgbClr val="FFFF59"/>
                </a:solidFill>
              </a:rPr>
              <a:t/>
            </a:r>
            <a:br>
              <a:rPr lang="en-US" altLang="en-US" sz="3600" dirty="0">
                <a:solidFill>
                  <a:srgbClr val="FFFF59"/>
                </a:solidFill>
              </a:rPr>
            </a:br>
            <a:r>
              <a:rPr lang="en-US" altLang="en-US" sz="2400" dirty="0"/>
              <a:t>--</a:t>
            </a:r>
            <a:r>
              <a:rPr lang="ru-RU" alt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3">
                    <a:lumMod val="50000"/>
                  </a:schemeClr>
                </a:solidFill>
              </a:rPr>
              <a:t>aplicação</a:t>
            </a:r>
            <a:r>
              <a:rPr lang="en-US" alt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3">
                    <a:lumMod val="50000"/>
                  </a:schemeClr>
                </a:solidFill>
              </a:rPr>
              <a:t>pessoal</a:t>
            </a:r>
            <a:r>
              <a:rPr lang="en-US" alt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sz="2400" dirty="0">
                <a:solidFill>
                  <a:srgbClr val="FFFF59"/>
                </a:solidFill>
              </a:rPr>
              <a:t/>
            </a:r>
            <a:br>
              <a:rPr lang="en-US" altLang="en-US" sz="2400" dirty="0">
                <a:solidFill>
                  <a:srgbClr val="FFFF59"/>
                </a:solidFill>
              </a:rPr>
            </a:br>
            <a:r>
              <a:rPr lang="en-US" altLang="en-US" sz="2400" dirty="0"/>
              <a:t>-- </a:t>
            </a:r>
            <a:r>
              <a:rPr lang="en-US" altLang="en-US" sz="2400" dirty="0" err="1">
                <a:solidFill>
                  <a:schemeClr val="accent3">
                    <a:lumMod val="50000"/>
                  </a:schemeClr>
                </a:solidFill>
              </a:rPr>
              <a:t>criando</a:t>
            </a:r>
            <a:r>
              <a:rPr lang="en-US" alt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3">
                    <a:lumMod val="50000"/>
                  </a:schemeClr>
                </a:solidFill>
              </a:rPr>
              <a:t>objetivos</a:t>
            </a:r>
            <a:r>
              <a:rPr lang="en-US" alt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alt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695325" indent="0">
              <a:spcAft>
                <a:spcPct val="40000"/>
              </a:spcAft>
              <a:buClr>
                <a:schemeClr val="tx1"/>
              </a:buClr>
              <a:buSzPct val="100000"/>
              <a:buNone/>
            </a:pPr>
            <a:r>
              <a:rPr lang="en-US" altLang="en-US" sz="2400" dirty="0"/>
              <a:t>Christian Discipleship is </a:t>
            </a:r>
            <a:br>
              <a:rPr lang="en-US" altLang="en-US" sz="2400" dirty="0"/>
            </a:br>
            <a:r>
              <a:rPr lang="en-US" altLang="en-US" sz="2400" u="sng" dirty="0">
                <a:solidFill>
                  <a:srgbClr val="C00000"/>
                </a:solidFill>
              </a:rPr>
              <a:t>Action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/>
              <a:t>centered, </a:t>
            </a:r>
            <a:br>
              <a:rPr lang="en-US" altLang="en-US" sz="2400" dirty="0"/>
            </a:br>
            <a:r>
              <a:rPr lang="en-US" altLang="en-US" sz="2400" dirty="0"/>
              <a:t>not information centered     </a:t>
            </a:r>
            <a:br>
              <a:rPr lang="en-US" altLang="en-US" sz="2400" dirty="0"/>
            </a:br>
            <a:r>
              <a:rPr lang="en-US" altLang="en-US" sz="2400" dirty="0"/>
              <a:t>James 1:22-25</a:t>
            </a:r>
            <a:br>
              <a:rPr lang="en-US" altLang="en-US" sz="2400" dirty="0"/>
            </a:br>
            <a:r>
              <a:rPr lang="en-US" altLang="en-US" dirty="0" smtClean="0"/>
              <a:t>--</a:t>
            </a:r>
            <a:r>
              <a:rPr lang="en-US" altLang="en-US" sz="2400" dirty="0"/>
              <a:t>personal application </a:t>
            </a:r>
            <a:r>
              <a:rPr lang="en-US" altLang="en-US" i="1" dirty="0">
                <a:solidFill>
                  <a:srgbClr val="FFFF59"/>
                </a:solidFill>
              </a:rPr>
              <a:t/>
            </a:r>
            <a:br>
              <a:rPr lang="en-US" altLang="en-US" i="1" dirty="0">
                <a:solidFill>
                  <a:srgbClr val="FFFF59"/>
                </a:solidFill>
              </a:rPr>
            </a:br>
            <a:r>
              <a:rPr lang="en-US" altLang="en-US" i="1" dirty="0" smtClean="0"/>
              <a:t>--</a:t>
            </a:r>
            <a:r>
              <a:rPr lang="en-US" altLang="en-US" sz="2400" dirty="0"/>
              <a:t>goal setting </a:t>
            </a:r>
            <a:endParaRPr lang="en-US" altLang="en-US" i="1" dirty="0" smtClean="0">
              <a:solidFill>
                <a:srgbClr val="FFFF59"/>
              </a:solidFill>
            </a:endParaRPr>
          </a:p>
        </p:txBody>
      </p:sp>
      <p:sp>
        <p:nvSpPr>
          <p:cNvPr id="153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PSNC #1</a:t>
            </a:r>
            <a:endParaRPr lang="en-US" altLang="en-US" dirty="0"/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1722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/>
            <a:fld id="{838EB51B-DEC1-4D38-905F-8D046482F8FA}" type="slidenum">
              <a:rPr lang="en-US" altLang="en-US"/>
              <a:pPr lvl="1"/>
              <a:t>11</a:t>
            </a:fld>
            <a:endParaRPr lang="en-US" altLang="en-US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2514600"/>
            <a:ext cx="289718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641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381000"/>
            <a:ext cx="7772400" cy="5867400"/>
          </a:xfrm>
        </p:spPr>
        <p:txBody>
          <a:bodyPr/>
          <a:lstStyle/>
          <a:p>
            <a:pPr marL="742950" indent="-742950">
              <a:spcAft>
                <a:spcPct val="40000"/>
              </a:spcAft>
              <a:buClr>
                <a:schemeClr val="tx1"/>
              </a:buClr>
              <a:buSzPct val="100000"/>
              <a:buFont typeface="Times New Roman" pitchFamily="18" charset="0"/>
              <a:buAutoNum type="arabicPeriod" startAt="5"/>
            </a:pPr>
            <a:r>
              <a:rPr lang="pt-BR" altLang="en-US" sz="3200" dirty="0">
                <a:solidFill>
                  <a:schemeClr val="accent3">
                    <a:lumMod val="50000"/>
                  </a:schemeClr>
                </a:solidFill>
              </a:rPr>
              <a:t>O Discipulado Cristao é feito por </a:t>
            </a:r>
            <a:r>
              <a:rPr lang="pt-BR" altLang="en-US" sz="3200" b="1" u="sng" dirty="0">
                <a:solidFill>
                  <a:srgbClr val="C00000"/>
                </a:solidFill>
              </a:rPr>
              <a:t>escolha</a:t>
            </a:r>
            <a:r>
              <a:rPr lang="pt-BR" altLang="en-US" sz="3200" dirty="0">
                <a:solidFill>
                  <a:schemeClr val="accent3">
                    <a:lumMod val="50000"/>
                  </a:schemeClr>
                </a:solidFill>
              </a:rPr>
              <a:t>, nao pela força 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sz="32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altLang="en-US" sz="3200" dirty="0">
                <a:solidFill>
                  <a:schemeClr val="accent3">
                    <a:lumMod val="50000"/>
                  </a:schemeClr>
                </a:solidFill>
              </a:rPr>
              <a:t>Ма</a:t>
            </a:r>
            <a:r>
              <a:rPr lang="en-US" altLang="en-US" sz="3200" dirty="0" err="1">
                <a:solidFill>
                  <a:schemeClr val="accent3">
                    <a:lumMod val="50000"/>
                  </a:schemeClr>
                </a:solidFill>
              </a:rPr>
              <a:t>rcos</a:t>
            </a:r>
            <a:r>
              <a:rPr lang="ru-RU" alt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altLang="en-US" sz="3200" dirty="0">
                <a:solidFill>
                  <a:schemeClr val="accent3">
                    <a:lumMod val="50000"/>
                  </a:schemeClr>
                </a:solidFill>
              </a:rPr>
              <a:t>8:34</a:t>
            </a:r>
            <a:r>
              <a:rPr lang="en-US" altLang="en-US" dirty="0" smtClean="0">
                <a:solidFill>
                  <a:srgbClr val="FFFF59"/>
                </a:solidFill>
              </a:rPr>
              <a:t/>
            </a:r>
            <a:br>
              <a:rPr lang="en-US" altLang="en-US" dirty="0" smtClean="0">
                <a:solidFill>
                  <a:srgbClr val="FFFF59"/>
                </a:solidFill>
              </a:rPr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>Christian discipleship is done by </a:t>
            </a:r>
            <a:r>
              <a:rPr lang="en-US" altLang="en-US" sz="2000" u="sng" dirty="0">
                <a:solidFill>
                  <a:srgbClr val="C00000"/>
                </a:solidFill>
              </a:rPr>
              <a:t>choice</a:t>
            </a:r>
            <a:r>
              <a:rPr lang="en-US" altLang="en-US" sz="2000" dirty="0"/>
              <a:t>, not by force </a:t>
            </a:r>
            <a:br>
              <a:rPr lang="en-US" altLang="en-US" sz="2000" dirty="0"/>
            </a:br>
            <a:r>
              <a:rPr lang="en-US" altLang="en-US" sz="2000" dirty="0"/>
              <a:t>Mark 8:34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153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PSNC #1</a:t>
            </a:r>
            <a:endParaRPr lang="en-US" altLang="en-US"/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/>
            <a:fld id="{C70C1EF8-64C0-4C41-A723-EA290B70D541}" type="slidenum">
              <a:rPr lang="en-US" altLang="en-US"/>
              <a:pPr marL="0" lvl="1"/>
              <a:t>12</a:t>
            </a:fld>
            <a:endParaRPr lang="en-US" altLang="en-US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194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190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381000"/>
            <a:ext cx="7772400" cy="5867400"/>
          </a:xfrm>
        </p:spPr>
        <p:txBody>
          <a:bodyPr/>
          <a:lstStyle/>
          <a:p>
            <a:pPr marL="742950" indent="-742950">
              <a:spcAft>
                <a:spcPct val="40000"/>
              </a:spcAft>
              <a:buClr>
                <a:schemeClr val="tx1"/>
              </a:buClr>
              <a:buSzPct val="100000"/>
              <a:buFont typeface="Times New Roman" pitchFamily="18" charset="0"/>
              <a:buAutoNum type="arabicPeriod" startAt="6"/>
            </a:pPr>
            <a:r>
              <a:rPr lang="en-US" altLang="en-US" sz="3200" dirty="0" err="1">
                <a:solidFill>
                  <a:schemeClr val="accent3">
                    <a:lumMod val="50000"/>
                  </a:schemeClr>
                </a:solidFill>
              </a:rPr>
              <a:t>Discipulado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3">
                    <a:lumMod val="50000"/>
                  </a:schemeClr>
                </a:solidFill>
              </a:rPr>
              <a:t>cristão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3">
                    <a:lumMod val="50000"/>
                  </a:schemeClr>
                </a:solidFill>
              </a:rPr>
              <a:t>envolve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sz="3200" b="1" u="sng" dirty="0" err="1">
                <a:solidFill>
                  <a:srgbClr val="C00000"/>
                </a:solidFill>
              </a:rPr>
              <a:t>obediência</a:t>
            </a:r>
            <a:r>
              <a:rPr lang="en-US" altLang="en-US" sz="3200" u="sng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sz="3200" u="sng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</a:rPr>
              <a:t>Mateus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altLang="en-US" sz="2800" dirty="0">
                <a:solidFill>
                  <a:schemeClr val="accent3">
                    <a:lumMod val="50000"/>
                  </a:schemeClr>
                </a:solidFill>
              </a:rPr>
              <a:t>28:19-20      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</a:rPr>
              <a:t>João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altLang="en-US" sz="2800" dirty="0">
                <a:solidFill>
                  <a:schemeClr val="accent3">
                    <a:lumMod val="50000"/>
                  </a:schemeClr>
                </a:solidFill>
              </a:rPr>
              <a:t>14:21</a:t>
            </a:r>
            <a:r>
              <a:rPr lang="en-US" altLang="en-US" sz="3200" u="sng" dirty="0">
                <a:solidFill>
                  <a:srgbClr val="FFC000"/>
                </a:solidFill>
              </a:rPr>
              <a:t/>
            </a:r>
            <a:br>
              <a:rPr lang="en-US" altLang="en-US" sz="3200" u="sng" dirty="0">
                <a:solidFill>
                  <a:srgbClr val="FFC000"/>
                </a:solidFill>
              </a:rPr>
            </a:br>
            <a:r>
              <a:rPr lang="en-US" altLang="en-US" sz="1800" u="sng" dirty="0">
                <a:solidFill>
                  <a:srgbClr val="FFC000"/>
                </a:solidFill>
              </a:rPr>
              <a:t/>
            </a:r>
            <a:br>
              <a:rPr lang="en-US" altLang="en-US" sz="1800" u="sng" dirty="0">
                <a:solidFill>
                  <a:srgbClr val="FFC000"/>
                </a:solidFill>
              </a:rPr>
            </a:br>
            <a:r>
              <a:rPr lang="en-US" altLang="en-US" sz="2000" dirty="0"/>
              <a:t>Christian discipleship involves </a:t>
            </a:r>
            <a:r>
              <a:rPr lang="en-US" altLang="en-US" sz="2000" u="sng" dirty="0">
                <a:solidFill>
                  <a:srgbClr val="C00000"/>
                </a:solidFill>
              </a:rPr>
              <a:t>obedience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>Matthew 28:19-20        John 14:21</a:t>
            </a:r>
            <a:r>
              <a:rPr lang="en-US" altLang="en-US" sz="2000" i="1" dirty="0"/>
              <a:t/>
            </a:r>
            <a:br>
              <a:rPr lang="en-US" altLang="en-US" sz="2000" i="1" dirty="0"/>
            </a:br>
            <a:endParaRPr lang="en-US" altLang="en-US" sz="2000" i="1" dirty="0"/>
          </a:p>
          <a:p>
            <a:pPr marL="742950" indent="-742950">
              <a:lnSpc>
                <a:spcPct val="80000"/>
              </a:lnSpc>
              <a:spcAft>
                <a:spcPct val="40000"/>
              </a:spcAft>
              <a:buClr>
                <a:schemeClr val="tx1"/>
              </a:buClr>
              <a:buSzPct val="100000"/>
              <a:buFont typeface="Times New Roman" pitchFamily="18" charset="0"/>
              <a:buAutoNum type="arabicPeriod" startAt="5"/>
            </a:pPr>
            <a:endParaRPr lang="en-US" altLang="en-US" dirty="0" smtClean="0"/>
          </a:p>
        </p:txBody>
      </p:sp>
      <p:sp>
        <p:nvSpPr>
          <p:cNvPr id="153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PSNC #1</a:t>
            </a:r>
            <a:endParaRPr lang="en-US" altLang="en-US"/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/>
            <a:fld id="{C70C1EF8-64C0-4C41-A723-EA290B70D541}" type="slidenum">
              <a:rPr lang="en-US" altLang="en-US"/>
              <a:pPr marL="0" lvl="1"/>
              <a:t>13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0" t="19324" r="14719" b="18955"/>
          <a:stretch/>
        </p:blipFill>
        <p:spPr>
          <a:xfrm>
            <a:off x="3733800" y="3200400"/>
            <a:ext cx="4844574" cy="3051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49342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381000"/>
            <a:ext cx="8001000" cy="3733800"/>
          </a:xfrm>
        </p:spPr>
        <p:txBody>
          <a:bodyPr/>
          <a:lstStyle/>
          <a:p>
            <a:pPr marL="742950" indent="-742950">
              <a:spcAft>
                <a:spcPct val="40000"/>
              </a:spcAft>
              <a:buClr>
                <a:schemeClr val="tx1"/>
              </a:buClr>
              <a:buSzPct val="100000"/>
              <a:buFont typeface="Times New Roman" pitchFamily="18" charset="0"/>
              <a:buAutoNum type="arabicPeriod" startAt="7"/>
            </a:pPr>
            <a:r>
              <a:rPr lang="pt-BR" altLang="en-US" sz="3200" dirty="0">
                <a:solidFill>
                  <a:schemeClr val="accent3">
                    <a:lumMod val="50000"/>
                  </a:schemeClr>
                </a:solidFill>
              </a:rPr>
              <a:t>Discipulado cristão é baseado em </a:t>
            </a:r>
            <a:r>
              <a:rPr lang="pt-BR" altLang="en-US" sz="3200" b="1" u="sng" dirty="0">
                <a:solidFill>
                  <a:srgbClr val="C00000"/>
                </a:solidFill>
              </a:rPr>
              <a:t>poder</a:t>
            </a:r>
            <a:r>
              <a:rPr lang="pt-BR" altLang="en-US" sz="3200" dirty="0">
                <a:solidFill>
                  <a:schemeClr val="accent3">
                    <a:lumMod val="50000"/>
                  </a:schemeClr>
                </a:solidFill>
              </a:rPr>
              <a:t> que vem fora de mim mesmo 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sz="32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</a:rPr>
              <a:t>João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altLang="en-US" sz="2800" dirty="0">
                <a:solidFill>
                  <a:schemeClr val="accent3">
                    <a:lumMod val="50000"/>
                  </a:schemeClr>
                </a:solidFill>
              </a:rPr>
              <a:t>5:19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sz="1400" dirty="0">
                <a:solidFill>
                  <a:srgbClr val="FFFF59"/>
                </a:solidFill>
              </a:rPr>
              <a:t/>
            </a:r>
            <a:br>
              <a:rPr lang="en-US" altLang="en-US" sz="1400" dirty="0">
                <a:solidFill>
                  <a:srgbClr val="FFFF59"/>
                </a:solidFill>
              </a:rPr>
            </a:br>
            <a:r>
              <a:rPr lang="en-US" altLang="en-US" sz="2000" dirty="0"/>
              <a:t>Christian discipleship is based on a power source </a:t>
            </a:r>
            <a:r>
              <a:rPr lang="en-US" altLang="en-US" sz="2000" u="sng" dirty="0">
                <a:solidFill>
                  <a:srgbClr val="C00000"/>
                </a:solidFill>
              </a:rPr>
              <a:t>outside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of myself</a:t>
            </a:r>
            <a:r>
              <a:rPr lang="en-US" altLang="en-US" sz="2000" dirty="0">
                <a:solidFill>
                  <a:srgbClr val="FFFF59"/>
                </a:solidFill>
              </a:rPr>
              <a:t>.</a:t>
            </a:r>
            <a:br>
              <a:rPr lang="en-US" altLang="en-US" sz="2000" dirty="0">
                <a:solidFill>
                  <a:srgbClr val="FFFF59"/>
                </a:solidFill>
              </a:rPr>
            </a:br>
            <a:r>
              <a:rPr lang="en-US" altLang="en-US" sz="2000" dirty="0"/>
              <a:t>John 5:19</a:t>
            </a:r>
            <a:endParaRPr lang="en-US" altLang="en-US" sz="2000" i="1" dirty="0"/>
          </a:p>
          <a:p>
            <a:pPr marL="742950" indent="-742950">
              <a:lnSpc>
                <a:spcPct val="80000"/>
              </a:lnSpc>
              <a:spcAft>
                <a:spcPct val="40000"/>
              </a:spcAft>
              <a:buClr>
                <a:schemeClr val="tx1"/>
              </a:buClr>
              <a:buSzPct val="100000"/>
              <a:buFont typeface="Times New Roman" pitchFamily="18" charset="0"/>
              <a:buAutoNum type="arabicPeriod" startAt="5"/>
            </a:pPr>
            <a:endParaRPr lang="en-US" altLang="en-US" dirty="0" smtClean="0"/>
          </a:p>
        </p:txBody>
      </p:sp>
      <p:sp>
        <p:nvSpPr>
          <p:cNvPr id="153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PSNC #1</a:t>
            </a:r>
            <a:endParaRPr lang="en-US" altLang="en-US"/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/>
            <a:fld id="{C70C1EF8-64C0-4C41-A723-EA290B70D541}" type="slidenum">
              <a:rPr lang="en-US" altLang="en-US"/>
              <a:pPr marL="0" lvl="1"/>
              <a:t>14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476626"/>
            <a:ext cx="4044950" cy="28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9507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304800"/>
            <a:ext cx="7772400" cy="3352800"/>
          </a:xfrm>
        </p:spPr>
        <p:txBody>
          <a:bodyPr>
            <a:normAutofit/>
          </a:bodyPr>
          <a:lstStyle/>
          <a:p>
            <a:pPr marL="742950" indent="-742950">
              <a:spcAft>
                <a:spcPct val="40000"/>
              </a:spcAft>
              <a:buClr>
                <a:schemeClr val="tx1"/>
              </a:buClr>
              <a:buSzPct val="100000"/>
              <a:buFont typeface="Times New Roman" pitchFamily="18" charset="0"/>
              <a:buAutoNum type="arabicPeriod" startAt="8"/>
            </a:pPr>
            <a:r>
              <a:rPr lang="pt-BR" altLang="en-US" sz="3600" dirty="0">
                <a:solidFill>
                  <a:schemeClr val="accent3">
                    <a:lumMod val="50000"/>
                  </a:schemeClr>
                </a:solidFill>
              </a:rPr>
              <a:t>Discipulado cristão é centrado no </a:t>
            </a:r>
            <a:r>
              <a:rPr lang="pt-BR" altLang="en-US" sz="3600" b="1" u="sng" dirty="0">
                <a:solidFill>
                  <a:srgbClr val="C00000"/>
                </a:solidFill>
              </a:rPr>
              <a:t>amor</a:t>
            </a:r>
            <a:r>
              <a:rPr lang="pt-BR" altLang="en-US" sz="3600" dirty="0">
                <a:solidFill>
                  <a:schemeClr val="accent3">
                    <a:lumMod val="50000"/>
                  </a:schemeClr>
                </a:solidFill>
              </a:rPr>
              <a:t>, e nao producao em massa </a:t>
            </a:r>
            <a:r>
              <a:rPr lang="en-US" altLang="en-US" sz="36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sz="3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sz="3200" dirty="0" err="1">
                <a:solidFill>
                  <a:schemeClr val="accent3">
                    <a:lumMod val="50000"/>
                  </a:schemeClr>
                </a:solidFill>
              </a:rPr>
              <a:t>João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altLang="en-US" sz="3200" dirty="0">
                <a:solidFill>
                  <a:schemeClr val="accent3">
                    <a:lumMod val="50000"/>
                  </a:schemeClr>
                </a:solidFill>
              </a:rPr>
              <a:t>13:34-35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sz="32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sz="20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sz="2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sz="2000" dirty="0"/>
              <a:t>Christian discipleship is </a:t>
            </a:r>
            <a:r>
              <a:rPr lang="en-US" altLang="en-US" sz="2000" u="sng" dirty="0">
                <a:solidFill>
                  <a:srgbClr val="C00000"/>
                </a:solidFill>
              </a:rPr>
              <a:t>Love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centered, not factory mass produced    John 13:34-35</a:t>
            </a:r>
            <a:endParaRPr lang="en-US" altLang="en-US" sz="3600" dirty="0"/>
          </a:p>
        </p:txBody>
      </p:sp>
      <p:sp>
        <p:nvSpPr>
          <p:cNvPr id="153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PSNC #1</a:t>
            </a:r>
            <a:endParaRPr lang="en-US" altLang="en-US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/>
            <a:fld id="{1C16D63F-A829-401D-B8E7-FCF1E69F54FF}" type="slidenum">
              <a:rPr lang="en-US" altLang="en-US"/>
              <a:pPr marL="0" lvl="1"/>
              <a:t>15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364" y="3774122"/>
            <a:ext cx="2301875" cy="3068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1340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381001"/>
            <a:ext cx="7772400" cy="2955925"/>
          </a:xfrm>
        </p:spPr>
        <p:txBody>
          <a:bodyPr>
            <a:normAutofit/>
          </a:bodyPr>
          <a:lstStyle/>
          <a:p>
            <a:pPr marL="566738" indent="-566738">
              <a:lnSpc>
                <a:spcPct val="80000"/>
              </a:lnSpc>
              <a:spcAft>
                <a:spcPct val="40000"/>
              </a:spcAft>
              <a:buClr>
                <a:schemeClr val="tx1"/>
              </a:buClr>
              <a:buSzPct val="100000"/>
              <a:buNone/>
            </a:pPr>
            <a:r>
              <a:rPr lang="en-US" altLang="en-US" sz="3600" dirty="0">
                <a:solidFill>
                  <a:schemeClr val="accent3">
                    <a:lumMod val="50000"/>
                  </a:schemeClr>
                </a:solidFill>
              </a:rPr>
              <a:t>9.	</a:t>
            </a:r>
            <a:r>
              <a:rPr lang="pt-BR" altLang="en-US" sz="3600" dirty="0">
                <a:solidFill>
                  <a:schemeClr val="accent3">
                    <a:lumMod val="50000"/>
                  </a:schemeClr>
                </a:solidFill>
              </a:rPr>
              <a:t>Discipulado cristão é centrado no </a:t>
            </a:r>
            <a:r>
              <a:rPr lang="pt-BR" altLang="en-US" sz="3600" b="1" u="sng" dirty="0">
                <a:solidFill>
                  <a:srgbClr val="C00000"/>
                </a:solidFill>
              </a:rPr>
              <a:t>carater</a:t>
            </a:r>
            <a:r>
              <a:rPr lang="pt-BR" altLang="en-US" sz="3600" dirty="0">
                <a:solidFill>
                  <a:schemeClr val="accent3">
                    <a:lumMod val="50000"/>
                  </a:schemeClr>
                </a:solidFill>
              </a:rPr>
              <a:t>, e não no sucesso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Romanos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5:3-5</a:t>
            </a:r>
            <a:endParaRPr lang="en-US" altLang="en-US" sz="2800" dirty="0">
              <a:solidFill>
                <a:schemeClr val="accent3">
                  <a:lumMod val="50000"/>
                </a:schemeClr>
              </a:solidFill>
            </a:endParaRPr>
          </a:p>
          <a:p>
            <a:pPr marL="566738" indent="-566738">
              <a:spcAft>
                <a:spcPct val="40000"/>
              </a:spcAft>
              <a:buClr>
                <a:schemeClr val="tx1"/>
              </a:buClr>
              <a:buSzPct val="100000"/>
              <a:buNone/>
            </a:pPr>
            <a:r>
              <a:rPr lang="en-US" altLang="en-US" sz="2400" dirty="0"/>
              <a:t>	Christian discipleship is </a:t>
            </a:r>
            <a:r>
              <a:rPr lang="en-US" altLang="en-US" sz="2400" u="sng" dirty="0">
                <a:solidFill>
                  <a:srgbClr val="C00000"/>
                </a:solidFill>
              </a:rPr>
              <a:t>Character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/>
              <a:t>centered, not success centered  </a:t>
            </a:r>
            <a:br>
              <a:rPr lang="en-US" altLang="en-US" sz="2400" dirty="0"/>
            </a:br>
            <a:r>
              <a:rPr lang="en-US" altLang="en-US" sz="2400" dirty="0"/>
              <a:t>Romans 5:3-5</a:t>
            </a:r>
            <a:endParaRPr lang="en-US" altLang="en-US" sz="3600" dirty="0"/>
          </a:p>
        </p:txBody>
      </p:sp>
      <p:sp>
        <p:nvSpPr>
          <p:cNvPr id="153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PSNC #1</a:t>
            </a:r>
            <a:endParaRPr lang="en-US" altLang="en-US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/>
            <a:fld id="{1C16D63F-A829-401D-B8E7-FCF1E69F54FF}" type="slidenum">
              <a:rPr lang="en-US" altLang="en-US"/>
              <a:pPr marL="0" lvl="1"/>
              <a:t>16</a:t>
            </a:fld>
            <a:endParaRPr lang="en-US" altLang="en-US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3567050"/>
            <a:ext cx="43434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78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381001"/>
            <a:ext cx="8229600" cy="4525963"/>
          </a:xfrm>
        </p:spPr>
        <p:txBody>
          <a:bodyPr/>
          <a:lstStyle/>
          <a:p>
            <a:pPr marL="742950" indent="-742950">
              <a:spcAft>
                <a:spcPct val="40000"/>
              </a:spcAft>
              <a:buClr>
                <a:schemeClr val="tx1"/>
              </a:buClr>
              <a:buSzPct val="100000"/>
              <a:buFont typeface="Times New Roman" pitchFamily="18" charset="0"/>
              <a:buAutoNum type="arabicPeriod" startAt="10"/>
            </a:pPr>
            <a:r>
              <a:rPr lang="pt-BR" altLang="en-US" sz="3200" dirty="0">
                <a:solidFill>
                  <a:schemeClr val="accent3">
                    <a:lumMod val="50000"/>
                  </a:schemeClr>
                </a:solidFill>
              </a:rPr>
              <a:t>O discipulado cristão é de </a:t>
            </a:r>
            <a:r>
              <a:rPr lang="pt-BR" altLang="en-US" sz="3200" b="1" u="sng" dirty="0">
                <a:solidFill>
                  <a:srgbClr val="C00000"/>
                </a:solidFill>
              </a:rPr>
              <a:t>tempo</a:t>
            </a:r>
            <a:r>
              <a:rPr lang="pt-BR" altLang="en-US" sz="3200" dirty="0">
                <a:solidFill>
                  <a:schemeClr val="accent3">
                    <a:lumMod val="50000"/>
                  </a:schemeClr>
                </a:solidFill>
              </a:rPr>
              <a:t> limitado </a:t>
            </a:r>
            <a:r>
              <a:rPr lang="en-US" altLang="en-US" sz="3200" u="sng" dirty="0">
                <a:solidFill>
                  <a:srgbClr val="C00000"/>
                </a:solidFill>
              </a:rPr>
              <a:t/>
            </a:r>
            <a:br>
              <a:rPr lang="en-US" altLang="en-US" sz="3200" u="sng" dirty="0">
                <a:solidFill>
                  <a:srgbClr val="C00000"/>
                </a:solidFill>
              </a:rPr>
            </a:b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</a:rPr>
              <a:t>João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4:35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dirty="0" smtClean="0">
                <a:solidFill>
                  <a:srgbClr val="FFC000"/>
                </a:solidFill>
              </a:rPr>
              <a:t/>
            </a:r>
            <a:br>
              <a:rPr lang="en-US" altLang="en-US" dirty="0" smtClean="0">
                <a:solidFill>
                  <a:srgbClr val="FFC000"/>
                </a:solidFill>
              </a:rPr>
            </a:br>
            <a:r>
              <a:rPr lang="en-US" altLang="en-US" sz="2000" dirty="0"/>
              <a:t>Christian discipleship </a:t>
            </a:r>
            <a:br>
              <a:rPr lang="en-US" altLang="en-US" sz="2000" dirty="0"/>
            </a:br>
            <a:r>
              <a:rPr lang="en-US" altLang="en-US" sz="2000" dirty="0"/>
              <a:t>is </a:t>
            </a:r>
            <a:r>
              <a:rPr lang="en-US" altLang="en-US" sz="2000" u="sng" dirty="0">
                <a:solidFill>
                  <a:srgbClr val="C00000"/>
                </a:solidFill>
              </a:rPr>
              <a:t>Time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limited</a:t>
            </a:r>
            <a:br>
              <a:rPr lang="en-US" altLang="en-US" sz="2000" dirty="0"/>
            </a:br>
            <a:r>
              <a:rPr lang="en-US" altLang="en-US" sz="2000" dirty="0"/>
              <a:t>John 4:35</a:t>
            </a:r>
            <a:endParaRPr lang="en-US" altLang="en-US" sz="2000" i="1" dirty="0"/>
          </a:p>
          <a:p>
            <a:pPr marL="742950" indent="-742950"/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PSNC #1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FA9E26E-36EB-4FE0-AC9C-9D27180F0DF4}" type="slidenum">
              <a:rPr lang="en-US" altLang="en-US"/>
              <a:pPr/>
              <a:t>17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5" r="-1" b="-236"/>
          <a:stretch/>
        </p:blipFill>
        <p:spPr>
          <a:xfrm>
            <a:off x="5867401" y="1979644"/>
            <a:ext cx="4648200" cy="45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533401"/>
            <a:ext cx="10591800" cy="55975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/>
              <a:t>	</a:t>
            </a:r>
            <a:r>
              <a:rPr lang="en-US" sz="4400" dirty="0" err="1">
                <a:solidFill>
                  <a:schemeClr val="accent3">
                    <a:lumMod val="50000"/>
                  </a:schemeClr>
                </a:solidFill>
              </a:rPr>
              <a:t>Discipulados</a:t>
            </a:r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3">
                    <a:lumMod val="50000"/>
                  </a:schemeClr>
                </a:solidFill>
              </a:rPr>
              <a:t>efetivos</a:t>
            </a:r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3">
                    <a:lumMod val="50000"/>
                  </a:schemeClr>
                </a:solidFill>
              </a:rPr>
              <a:t>produzem</a:t>
            </a:r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3">
                    <a:lumMod val="50000"/>
                  </a:schemeClr>
                </a:solidFill>
              </a:rPr>
              <a:t>pessoas</a:t>
            </a:r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3">
                    <a:lumMod val="50000"/>
                  </a:schemeClr>
                </a:solidFill>
              </a:rPr>
              <a:t>que</a:t>
            </a:r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3">
                    <a:lumMod val="50000"/>
                  </a:schemeClr>
                </a:solidFill>
              </a:rPr>
              <a:t>irão</a:t>
            </a:r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3">
                    <a:lumMod val="50000"/>
                  </a:schemeClr>
                </a:solidFill>
              </a:rPr>
              <a:t>discipular</a:t>
            </a:r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3">
                    <a:lumMod val="50000"/>
                  </a:schemeClr>
                </a:solidFill>
              </a:rPr>
              <a:t>outros</a:t>
            </a:r>
            <a:endParaRPr lang="en-US" sz="4400" dirty="0">
              <a:solidFill>
                <a:schemeClr val="accent3">
                  <a:lumMod val="50000"/>
                </a:schemeClr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2 </a:t>
            </a:r>
            <a:r>
              <a:rPr lang="en-US" sz="4400" dirty="0" err="1">
                <a:solidFill>
                  <a:schemeClr val="accent3">
                    <a:lumMod val="50000"/>
                  </a:schemeClr>
                </a:solidFill>
              </a:rPr>
              <a:t>Timóteo</a:t>
            </a:r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 2:2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/>
              <a:t>Effective discipleship produces people who will disciple others.   </a:t>
            </a:r>
            <a:br>
              <a:rPr lang="en-US" sz="2000" dirty="0"/>
            </a:br>
            <a:r>
              <a:rPr lang="en-US" sz="2000" dirty="0"/>
              <a:t>2 Timothy 2:2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PSNC #1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A6872-EC7A-4F3C-B4C8-44C9761D41A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938" y="3505200"/>
            <a:ext cx="4920364" cy="3267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533400"/>
            <a:ext cx="11201400" cy="54451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/>
              <a:t>	</a:t>
            </a:r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A </a:t>
            </a:r>
            <a:r>
              <a:rPr lang="en-US" sz="5400" dirty="0" err="1">
                <a:solidFill>
                  <a:schemeClr val="accent3">
                    <a:lumMod val="50000"/>
                  </a:schemeClr>
                </a:solidFill>
              </a:rPr>
              <a:t>necessidade</a:t>
            </a:r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 de </a:t>
            </a:r>
            <a:r>
              <a:rPr lang="en-US" sz="5400" dirty="0" err="1">
                <a:solidFill>
                  <a:schemeClr val="accent3">
                    <a:lumMod val="50000"/>
                  </a:schemeClr>
                </a:solidFill>
              </a:rPr>
              <a:t>habilidade</a:t>
            </a:r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 no </a:t>
            </a:r>
            <a:r>
              <a:rPr lang="en-US" sz="5400" dirty="0" err="1">
                <a:solidFill>
                  <a:schemeClr val="accent3">
                    <a:lumMod val="50000"/>
                  </a:schemeClr>
                </a:solidFill>
              </a:rPr>
              <a:t>discipulado</a:t>
            </a:r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 é </a:t>
            </a:r>
            <a:r>
              <a:rPr lang="en-US" sz="5400" dirty="0" err="1">
                <a:solidFill>
                  <a:schemeClr val="accent3">
                    <a:lumMod val="50000"/>
                  </a:schemeClr>
                </a:solidFill>
              </a:rPr>
              <a:t>essencial</a:t>
            </a:r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3">
                    <a:lumMod val="50000"/>
                  </a:schemeClr>
                </a:solidFill>
              </a:rPr>
              <a:t>para</a:t>
            </a:r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 o </a:t>
            </a:r>
            <a:r>
              <a:rPr lang="en-US" sz="5400" dirty="0" err="1">
                <a:solidFill>
                  <a:schemeClr val="accent3">
                    <a:lumMod val="50000"/>
                  </a:schemeClr>
                </a:solidFill>
              </a:rPr>
              <a:t>sucesso</a:t>
            </a:r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3">
                    <a:lumMod val="50000"/>
                  </a:schemeClr>
                </a:solidFill>
              </a:rPr>
              <a:t>futuro</a:t>
            </a:r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 do </a:t>
            </a:r>
            <a:r>
              <a:rPr lang="en-US" sz="5400" dirty="0" err="1">
                <a:solidFill>
                  <a:schemeClr val="accent3">
                    <a:lumMod val="50000"/>
                  </a:schemeClr>
                </a:solidFill>
              </a:rPr>
              <a:t>ministério</a:t>
            </a:r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/>
              <a:t>The need for experts on discipleship is essential </a:t>
            </a:r>
            <a:br>
              <a:rPr lang="en-US" sz="2000" dirty="0"/>
            </a:br>
            <a:r>
              <a:rPr lang="en-US" sz="2000" dirty="0"/>
              <a:t>for the future success of this ministry.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PSNC #1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E8A6B-DD74-49DF-8E69-A14F346C609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938" y="3590130"/>
            <a:ext cx="4920364" cy="3267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838200"/>
            <a:ext cx="8229600" cy="6019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4000" dirty="0"/>
              <a:t>	</a:t>
            </a:r>
            <a:r>
              <a:rPr lang="en-US" sz="4400" dirty="0" err="1"/>
              <a:t>Qual</a:t>
            </a:r>
            <a:r>
              <a:rPr lang="en-US" sz="4400" dirty="0"/>
              <a:t> é o </a:t>
            </a:r>
            <a:r>
              <a:rPr lang="en-US" sz="4400" dirty="0" err="1"/>
              <a:t>alcance</a:t>
            </a:r>
            <a:r>
              <a:rPr lang="en-US" sz="4400" dirty="0"/>
              <a:t> do </a:t>
            </a:r>
            <a:r>
              <a:rPr lang="en-US" sz="4400" dirty="0" err="1"/>
              <a:t>Desafio</a:t>
            </a:r>
            <a:r>
              <a:rPr lang="en-US" sz="4400" dirty="0"/>
              <a:t> </a:t>
            </a:r>
            <a:r>
              <a:rPr lang="en-US" sz="4400" dirty="0" err="1"/>
              <a:t>Jovem</a:t>
            </a:r>
            <a:r>
              <a:rPr lang="en-US" sz="4400" dirty="0"/>
              <a:t> </a:t>
            </a:r>
            <a:r>
              <a:rPr lang="en-US" sz="4400" dirty="0" err="1"/>
              <a:t>em</a:t>
            </a:r>
            <a:r>
              <a:rPr lang="en-US" sz="4400" dirty="0"/>
              <a:t> </a:t>
            </a:r>
            <a:r>
              <a:rPr lang="en-US" sz="4400" dirty="0" err="1"/>
              <a:t>ajudar</a:t>
            </a:r>
            <a:r>
              <a:rPr lang="en-US" sz="4400" dirty="0"/>
              <a:t> </a:t>
            </a:r>
            <a:r>
              <a:rPr lang="en-US" sz="4400" dirty="0" err="1"/>
              <a:t>pessoas</a:t>
            </a:r>
            <a:r>
              <a:rPr lang="en-US" sz="4400" dirty="0"/>
              <a:t> a </a:t>
            </a:r>
            <a:r>
              <a:rPr lang="en-US" sz="4400" dirty="0" err="1"/>
              <a:t>vencer</a:t>
            </a:r>
            <a:r>
              <a:rPr lang="en-US" sz="4400" dirty="0"/>
              <a:t> a </a:t>
            </a:r>
            <a:r>
              <a:rPr lang="en-US" sz="4400" dirty="0" err="1"/>
              <a:t>adicção</a:t>
            </a:r>
            <a:r>
              <a:rPr lang="en-US" sz="4400" dirty="0"/>
              <a:t> de </a:t>
            </a:r>
            <a:r>
              <a:rPr lang="en-US" sz="4400" dirty="0" err="1"/>
              <a:t>drugas</a:t>
            </a:r>
            <a:r>
              <a:rPr lang="en-US" sz="4400" dirty="0"/>
              <a:t> e outros </a:t>
            </a:r>
            <a:r>
              <a:rPr lang="en-US" sz="4400" dirty="0" err="1"/>
              <a:t>problemas</a:t>
            </a:r>
            <a:r>
              <a:rPr lang="en-US" sz="4400" dirty="0"/>
              <a:t> </a:t>
            </a:r>
            <a:r>
              <a:rPr lang="en-US" sz="4400" dirty="0" err="1"/>
              <a:t>controladores</a:t>
            </a:r>
            <a:r>
              <a:rPr lang="en-US" sz="4400" dirty="0"/>
              <a:t> da </a:t>
            </a:r>
            <a:r>
              <a:rPr lang="en-US" sz="4400" dirty="0" err="1"/>
              <a:t>vida</a:t>
            </a:r>
            <a:r>
              <a:rPr lang="en-US" sz="4400" dirty="0"/>
              <a:t>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4400" dirty="0"/>
              <a:t>	</a:t>
            </a:r>
            <a:r>
              <a:rPr lang="en-US" sz="2000" dirty="0"/>
              <a:t>What is the approach of Teen Challenge in helping people overcome drug addiction and other life controlling problems?</a:t>
            </a:r>
            <a:br>
              <a:rPr lang="en-US" sz="2000" dirty="0"/>
            </a:b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FF9933"/>
                </a:solidFill>
              </a:rPr>
              <a:t>  </a:t>
            </a:r>
            <a:endParaRPr lang="en-US" sz="2000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PSNC #1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81A8E-8D5E-41CD-BD83-32E8A06AC2A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5EA47-7F19-416A-AC8A-AE303E97C36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/>
              <a:t>Questões para discussão</a:t>
            </a:r>
            <a:br>
              <a:rPr lang="pt-BR" dirty="0" smtClean="0"/>
            </a:br>
            <a:r>
              <a:rPr lang="en-US" sz="2400" dirty="0"/>
              <a:t>Questions for discussion</a:t>
            </a:r>
            <a:endParaRPr lang="en-US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191000"/>
          </a:xfrm>
        </p:spPr>
        <p:txBody>
          <a:bodyPr>
            <a:normAutofit fontScale="85000" lnSpcReduction="20000"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4400" dirty="0"/>
              <a:t>Global Teen Challenge</a:t>
            </a:r>
          </a:p>
          <a:p>
            <a:pPr algn="ctr">
              <a:buFont typeface="Wingdings" pitchFamily="2" charset="2"/>
              <a:buNone/>
              <a:defRPr/>
            </a:pPr>
            <a:endParaRPr lang="en-US" sz="4400" dirty="0"/>
          </a:p>
          <a:p>
            <a:pPr algn="ctr">
              <a:buFont typeface="Wingdings" pitchFamily="2" charset="2"/>
              <a:buNone/>
              <a:defRPr/>
            </a:pPr>
            <a:endParaRPr lang="en-US" sz="4400" dirty="0"/>
          </a:p>
          <a:p>
            <a:pPr algn="ctr">
              <a:buFont typeface="Wingdings" pitchFamily="2" charset="2"/>
              <a:buNone/>
              <a:defRPr/>
            </a:pPr>
            <a:endParaRPr lang="en-US" sz="4400" dirty="0"/>
          </a:p>
          <a:p>
            <a:pPr algn="ctr">
              <a:buFont typeface="Wingdings" pitchFamily="2" charset="2"/>
              <a:buNone/>
              <a:defRPr/>
            </a:pPr>
            <a:endParaRPr lang="en-US" sz="4400" dirty="0"/>
          </a:p>
          <a:p>
            <a:pPr algn="ctr">
              <a:buFont typeface="Wingdings" pitchFamily="2" charset="2"/>
              <a:buNone/>
              <a:defRPr/>
            </a:pPr>
            <a:r>
              <a:rPr lang="en-US" sz="3600" dirty="0"/>
              <a:t>706-576-6555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3600" dirty="0"/>
              <a:t>www.GlobalTC.org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3600" dirty="0"/>
              <a:t>www.iTeenChallenge.org</a:t>
            </a:r>
            <a:endParaRPr lang="en-US" sz="4400" dirty="0"/>
          </a:p>
          <a:p>
            <a:pPr algn="ctr">
              <a:buFont typeface="Wingdings" pitchFamily="2" charset="2"/>
              <a:buNone/>
              <a:defRPr/>
            </a:pP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PSNC #1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5B687-A723-483A-8BE8-BB85F3F5684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000" dirty="0" err="1"/>
              <a:t>Informação</a:t>
            </a:r>
            <a:r>
              <a:rPr lang="en-US" sz="4000" dirty="0"/>
              <a:t> </a:t>
            </a:r>
            <a:r>
              <a:rPr lang="en-US" sz="4000" dirty="0" err="1"/>
              <a:t>para</a:t>
            </a:r>
            <a:r>
              <a:rPr lang="en-US" sz="4000" dirty="0"/>
              <a:t> </a:t>
            </a:r>
            <a:r>
              <a:rPr lang="en-US" sz="4000" dirty="0" err="1"/>
              <a:t>contatar</a:t>
            </a:r>
            <a:endParaRPr lang="en-US" sz="4000" dirty="0"/>
          </a:p>
        </p:txBody>
      </p:sp>
      <p:pic>
        <p:nvPicPr>
          <p:cNvPr id="1741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8150" y="2202137"/>
            <a:ext cx="3695700" cy="171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2667000" y="1600201"/>
            <a:ext cx="7543800" cy="4530725"/>
          </a:xfrm>
        </p:spPr>
        <p:txBody>
          <a:bodyPr>
            <a:normAutofit lnSpcReduction="10000"/>
          </a:bodyPr>
          <a:lstStyle/>
          <a:p>
            <a:pPr marL="742950" indent="-742950"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</a:rPr>
              <a:t>Modelo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u="sng" dirty="0" err="1">
                <a:solidFill>
                  <a:schemeClr val="accent3">
                    <a:lumMod val="50000"/>
                  </a:schemeClr>
                </a:solidFill>
              </a:rPr>
              <a:t>Médico</a:t>
            </a:r>
            <a:r>
              <a:rPr lang="en-US" sz="3600" u="sng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u="sng" dirty="0"/>
              <a:t/>
            </a:r>
            <a:br>
              <a:rPr lang="en-US" sz="3600" u="sng" dirty="0"/>
            </a:br>
            <a:r>
              <a:rPr lang="en-US" sz="2000" u="sng" dirty="0"/>
              <a:t>Medical</a:t>
            </a:r>
            <a:r>
              <a:rPr lang="en-US" sz="2000" dirty="0"/>
              <a:t> Model</a:t>
            </a:r>
            <a:endParaRPr lang="en-US" sz="3600" u="sng" dirty="0"/>
          </a:p>
          <a:p>
            <a:pPr marL="742950" indent="-742950"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</a:rPr>
              <a:t>Modelo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u="sng" dirty="0" err="1">
                <a:solidFill>
                  <a:schemeClr val="accent3">
                    <a:lumMod val="50000"/>
                  </a:schemeClr>
                </a:solidFill>
              </a:rPr>
              <a:t>Psicológico</a:t>
            </a:r>
            <a:r>
              <a:rPr lang="en-US" sz="3600" u="sng" dirty="0"/>
              <a:t/>
            </a:r>
            <a:br>
              <a:rPr lang="en-US" sz="3600" u="sng" dirty="0"/>
            </a:br>
            <a:r>
              <a:rPr lang="en-US" sz="2000" u="sng" dirty="0"/>
              <a:t>Psychological</a:t>
            </a:r>
            <a:r>
              <a:rPr lang="en-US" sz="2000" dirty="0"/>
              <a:t> Model </a:t>
            </a:r>
            <a:endParaRPr lang="en-US" sz="3600" u="sng" dirty="0"/>
          </a:p>
          <a:p>
            <a:pPr marL="742950" indent="-742950"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</a:rPr>
              <a:t>Modelo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u="sng" dirty="0" err="1">
                <a:solidFill>
                  <a:schemeClr val="accent3">
                    <a:lumMod val="50000"/>
                  </a:schemeClr>
                </a:solidFill>
              </a:rPr>
              <a:t>Educacional</a:t>
            </a:r>
            <a:r>
              <a:rPr lang="en-US" sz="3600" u="sng" dirty="0"/>
              <a:t/>
            </a:r>
            <a:br>
              <a:rPr lang="en-US" sz="3600" u="sng" dirty="0"/>
            </a:br>
            <a:r>
              <a:rPr lang="en-US" sz="2000" u="sng" dirty="0"/>
              <a:t>Educational</a:t>
            </a:r>
            <a:r>
              <a:rPr lang="en-US" sz="2000" dirty="0"/>
              <a:t> Model </a:t>
            </a:r>
            <a:endParaRPr lang="en-US" sz="3600" u="sng" dirty="0"/>
          </a:p>
          <a:p>
            <a:pPr marL="742950" indent="-742950"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</a:rPr>
              <a:t>Modelo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 de </a:t>
            </a:r>
            <a:r>
              <a:rPr lang="en-US" sz="3600" u="sng" dirty="0" err="1">
                <a:solidFill>
                  <a:schemeClr val="accent3">
                    <a:lumMod val="50000"/>
                  </a:schemeClr>
                </a:solidFill>
              </a:rPr>
              <a:t>Discipulado</a:t>
            </a:r>
            <a:r>
              <a:rPr lang="en-US" sz="3600" u="sng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u="sng" dirty="0" err="1">
                <a:solidFill>
                  <a:schemeClr val="accent3">
                    <a:lumMod val="50000"/>
                  </a:schemeClr>
                </a:solidFill>
              </a:rPr>
              <a:t>Cristão</a:t>
            </a:r>
            <a:r>
              <a:rPr lang="en-US" sz="3600" u="sng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3600" u="sng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000" u="sng" dirty="0"/>
              <a:t>Christian Discipleship </a:t>
            </a:r>
            <a:r>
              <a:rPr lang="en-US" sz="2000" dirty="0"/>
              <a:t>Model </a:t>
            </a:r>
            <a:endParaRPr lang="en-US" sz="2000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PSNC #1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9916D-EB90-4764-9CC7-DB4DDE12733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77813"/>
            <a:ext cx="8686800" cy="1143000"/>
          </a:xfrm>
        </p:spPr>
        <p:txBody>
          <a:bodyPr>
            <a:normAutofit fontScale="90000"/>
          </a:bodyPr>
          <a:lstStyle/>
          <a:p>
            <a:pPr marL="684213" indent="-684213">
              <a:defRPr/>
            </a:pPr>
            <a:r>
              <a:rPr lang="en-US" sz="3800" dirty="0">
                <a:solidFill>
                  <a:schemeClr val="accent3">
                    <a:lumMod val="50000"/>
                  </a:schemeClr>
                </a:solidFill>
              </a:rPr>
              <a:t>A.	</a:t>
            </a:r>
            <a:r>
              <a:rPr lang="en-US" sz="3800" dirty="0" err="1">
                <a:solidFill>
                  <a:schemeClr val="accent3">
                    <a:lumMod val="50000"/>
                  </a:schemeClr>
                </a:solidFill>
              </a:rPr>
              <a:t>Modelos</a:t>
            </a:r>
            <a:r>
              <a:rPr lang="en-US" sz="3800" dirty="0">
                <a:solidFill>
                  <a:schemeClr val="accent3">
                    <a:lumMod val="50000"/>
                  </a:schemeClr>
                </a:solidFill>
              </a:rPr>
              <a:t> de </a:t>
            </a:r>
            <a:r>
              <a:rPr lang="en-US" sz="3800" dirty="0" err="1">
                <a:solidFill>
                  <a:schemeClr val="accent3">
                    <a:lumMod val="50000"/>
                  </a:schemeClr>
                </a:solidFill>
              </a:rPr>
              <a:t>Tratamento</a:t>
            </a:r>
            <a:r>
              <a:rPr lang="en-US" sz="3800" dirty="0">
                <a:solidFill>
                  <a:schemeClr val="accent3">
                    <a:lumMod val="50000"/>
                  </a:schemeClr>
                </a:solidFill>
              </a:rPr>
              <a:t> de </a:t>
            </a:r>
            <a:r>
              <a:rPr lang="en-US" sz="3800" dirty="0" err="1">
                <a:solidFill>
                  <a:schemeClr val="accent3">
                    <a:lumMod val="50000"/>
                  </a:schemeClr>
                </a:solidFill>
              </a:rPr>
              <a:t>Adicção</a:t>
            </a:r>
            <a:r>
              <a:rPr lang="en-US" sz="3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000" dirty="0">
                <a:solidFill>
                  <a:srgbClr val="FFC000"/>
                </a:solidFill>
              </a:rPr>
              <a:t/>
            </a:r>
            <a:br>
              <a:rPr lang="en-US" sz="4000" dirty="0">
                <a:solidFill>
                  <a:srgbClr val="FFC000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Models of Treating Addiction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33401"/>
            <a:ext cx="8229600" cy="4525963"/>
          </a:xfrm>
        </p:spPr>
        <p:txBody>
          <a:bodyPr>
            <a:normAutofit/>
          </a:bodyPr>
          <a:lstStyle/>
          <a:p>
            <a:pPr marL="1588" indent="-1588" algn="ctr">
              <a:buNone/>
            </a:pPr>
            <a:r>
              <a:rPr lang="en-US" altLang="en-US" sz="3600" dirty="0">
                <a:solidFill>
                  <a:schemeClr val="accent3">
                    <a:lumMod val="50000"/>
                  </a:schemeClr>
                </a:solidFill>
              </a:rPr>
              <a:t>B</a:t>
            </a:r>
            <a:r>
              <a:rPr lang="ru-RU" altLang="en-US" sz="36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pt-BR" altLang="en-US" sz="3600" dirty="0">
                <a:solidFill>
                  <a:schemeClr val="accent3">
                    <a:lumMod val="50000"/>
                  </a:schemeClr>
                </a:solidFill>
              </a:rPr>
              <a:t>O Desafio Jovem é um Ministério da Grande Comissao</a:t>
            </a:r>
            <a:endParaRPr lang="ru-RU" altLang="en-US" sz="3600" u="sng" dirty="0">
              <a:solidFill>
                <a:srgbClr val="C00000"/>
              </a:solidFill>
            </a:endParaRPr>
          </a:p>
          <a:p>
            <a:pPr marL="1588" indent="-1588" algn="ctr">
              <a:buNone/>
            </a:pP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</a:rPr>
              <a:t>Mateus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altLang="en-US" sz="2800" dirty="0">
                <a:solidFill>
                  <a:schemeClr val="accent3">
                    <a:lumMod val="50000"/>
                  </a:schemeClr>
                </a:solidFill>
              </a:rPr>
              <a:t>28:19-20</a:t>
            </a:r>
            <a:endParaRPr lang="ru-RU" altLang="en-US" sz="2800" dirty="0">
              <a:solidFill>
                <a:schemeClr val="accent3">
                  <a:lumMod val="50000"/>
                </a:schemeClr>
              </a:solidFill>
            </a:endParaRPr>
          </a:p>
          <a:p>
            <a:pPr marL="1588" indent="-1588" algn="ctr">
              <a:buNone/>
              <a:defRPr/>
            </a:pPr>
            <a:r>
              <a:rPr lang="en-US" sz="2400" dirty="0"/>
              <a:t>Teen Challenge is a Great Commission ministry</a:t>
            </a:r>
          </a:p>
          <a:p>
            <a:pPr marL="0" indent="0" algn="ctr">
              <a:buNone/>
              <a:defRPr/>
            </a:pPr>
            <a:r>
              <a:rPr lang="en-US" sz="1800" dirty="0"/>
              <a:t>Matthew 28:19-20</a:t>
            </a:r>
            <a:endParaRPr lang="en-US" sz="1800" dirty="0"/>
          </a:p>
        </p:txBody>
      </p:sp>
      <p:sp>
        <p:nvSpPr>
          <p:cNvPr id="4198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06/2016</a:t>
            </a:r>
            <a:endParaRPr lang="en-US" altLang="en-US"/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PSNC #1</a:t>
            </a:r>
            <a:endParaRPr lang="en-US" altLang="en-US"/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5CFFB1D-039F-4BE0-ACB6-D3081A3EB1BF}" type="slidenum">
              <a:rPr lang="en-US" altLang="en-US"/>
              <a:pPr/>
              <a:t>4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432" r="34568" b="24590"/>
          <a:stretch/>
        </p:blipFill>
        <p:spPr>
          <a:xfrm>
            <a:off x="4876801" y="3568700"/>
            <a:ext cx="2932113" cy="2757488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008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2667000" y="2362201"/>
            <a:ext cx="9067800" cy="4225925"/>
          </a:xfrm>
        </p:spPr>
        <p:txBody>
          <a:bodyPr/>
          <a:lstStyle/>
          <a:p>
            <a:pPr marL="514350" indent="-514350">
              <a:lnSpc>
                <a:spcPct val="80000"/>
              </a:lnSpc>
              <a:spcBef>
                <a:spcPct val="55000"/>
              </a:spcBef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Discipulado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não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é um </a:t>
            </a:r>
            <a:r>
              <a:rPr lang="en-US" b="1" u="sng" dirty="0" err="1" smtClean="0">
                <a:solidFill>
                  <a:schemeClr val="accent2"/>
                </a:solidFill>
              </a:rPr>
              <a:t>milagre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como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salvação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ou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cura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dirty="0" smtClean="0">
                <a:solidFill>
                  <a:srgbClr val="FF9933"/>
                </a:solidFill>
              </a:rPr>
              <a:t/>
            </a:r>
            <a:br>
              <a:rPr lang="en-US" dirty="0" smtClean="0">
                <a:solidFill>
                  <a:srgbClr val="FF9933"/>
                </a:solidFill>
              </a:rPr>
            </a:br>
            <a:r>
              <a:rPr lang="en-US" sz="2000" dirty="0"/>
              <a:t>Discipleship is not a </a:t>
            </a:r>
            <a:r>
              <a:rPr lang="en-US" sz="2000" b="1" u="sng" dirty="0">
                <a:solidFill>
                  <a:schemeClr val="accent2"/>
                </a:solidFill>
              </a:rPr>
              <a:t>miracle</a:t>
            </a:r>
            <a:r>
              <a:rPr lang="en-US" sz="2000" dirty="0"/>
              <a:t>, like salvation or healing. </a:t>
            </a:r>
            <a:br>
              <a:rPr lang="en-US" sz="2000" dirty="0"/>
            </a:br>
            <a:endParaRPr lang="en-US" dirty="0" smtClean="0"/>
          </a:p>
          <a:p>
            <a:pPr marL="514350" indent="-514350">
              <a:lnSpc>
                <a:spcPct val="80000"/>
              </a:lnSpc>
              <a:spcBef>
                <a:spcPct val="55000"/>
              </a:spcBef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Não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existe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um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corta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caminho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para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o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discipulado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Jesus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gastou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3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anos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com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seus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discipulos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b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000" dirty="0"/>
              <a:t>There are no short cuts to discipleship. </a:t>
            </a:r>
            <a:br>
              <a:rPr lang="en-US" sz="2000" dirty="0"/>
            </a:br>
            <a:r>
              <a:rPr lang="en-US" sz="2000" dirty="0"/>
              <a:t>Jesus spent 3 years with his disciples. </a:t>
            </a:r>
            <a:br>
              <a:rPr lang="en-US" sz="2000" dirty="0"/>
            </a:br>
            <a:endParaRPr lang="en-US" i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PSNC #1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BF19C-D303-4DF0-97B4-A75C2CEB606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763000" cy="1550988"/>
          </a:xfrm>
        </p:spPr>
        <p:txBody>
          <a:bodyPr/>
          <a:lstStyle/>
          <a:p>
            <a:pPr marL="684213" indent="-684213">
              <a:defRPr/>
            </a:pPr>
            <a:r>
              <a:rPr lang="en-US" sz="3600" dirty="0">
                <a:solidFill>
                  <a:srgbClr val="C00000"/>
                </a:solidFill>
              </a:rPr>
              <a:t>C. 	</a:t>
            </a:r>
            <a:r>
              <a:rPr lang="en-US" sz="3600" dirty="0" err="1">
                <a:solidFill>
                  <a:srgbClr val="C00000"/>
                </a:solidFill>
              </a:rPr>
              <a:t>Detalhes</a:t>
            </a:r>
            <a:r>
              <a:rPr lang="en-US" sz="3600" dirty="0">
                <a:solidFill>
                  <a:srgbClr val="C00000"/>
                </a:solidFill>
              </a:rPr>
              <a:t> do </a:t>
            </a:r>
            <a:r>
              <a:rPr lang="en-US" sz="3600" dirty="0" err="1">
                <a:solidFill>
                  <a:srgbClr val="C00000"/>
                </a:solidFill>
              </a:rPr>
              <a:t>modelo</a:t>
            </a:r>
            <a:r>
              <a:rPr lang="en-US" sz="3600" dirty="0">
                <a:solidFill>
                  <a:srgbClr val="C00000"/>
                </a:solidFill>
              </a:rPr>
              <a:t> de </a:t>
            </a:r>
            <a:r>
              <a:rPr lang="en-US" sz="3600" dirty="0" err="1">
                <a:solidFill>
                  <a:srgbClr val="C00000"/>
                </a:solidFill>
              </a:rPr>
              <a:t>Discipulado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Cristão</a:t>
            </a:r>
            <a:r>
              <a:rPr lang="en-US" sz="3600" i="1" dirty="0">
                <a:solidFill>
                  <a:srgbClr val="FFC000"/>
                </a:solidFill>
              </a:rPr>
              <a:t/>
            </a:r>
            <a:br>
              <a:rPr lang="en-US" sz="3600" i="1" dirty="0">
                <a:solidFill>
                  <a:srgbClr val="FFC000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A closer look at the Christian Discipleship model   </a:t>
            </a:r>
            <a:endParaRPr lang="en-US" sz="36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762000"/>
            <a:ext cx="8229600" cy="22098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spcBef>
                <a:spcPct val="55000"/>
              </a:spcBef>
              <a:buClr>
                <a:schemeClr val="tx1"/>
              </a:buClr>
              <a:buSzPct val="100000"/>
              <a:buNone/>
            </a:pPr>
            <a:r>
              <a:rPr lang="en-US" altLang="en-US" sz="3200" dirty="0"/>
              <a:t>3.	</a:t>
            </a:r>
            <a:r>
              <a:rPr lang="pt-BR" altLang="en-US" sz="3200" dirty="0">
                <a:solidFill>
                  <a:schemeClr val="accent3">
                    <a:lumMod val="50000"/>
                  </a:schemeClr>
                </a:solidFill>
              </a:rPr>
              <a:t>Todos na sua equipe de ministério precisam se tornar </a:t>
            </a:r>
            <a:r>
              <a:rPr lang="pt-BR" altLang="en-US" sz="3200" b="1" u="sng" dirty="0">
                <a:solidFill>
                  <a:schemeClr val="accent2"/>
                </a:solidFill>
              </a:rPr>
              <a:t>habilidosos</a:t>
            </a:r>
            <a:r>
              <a:rPr lang="pt-BR" altLang="en-US" sz="3200" dirty="0">
                <a:solidFill>
                  <a:schemeClr val="accent2"/>
                </a:solidFill>
              </a:rPr>
              <a:t> </a:t>
            </a:r>
            <a:r>
              <a:rPr lang="pt-BR" altLang="en-US" sz="3200" dirty="0">
                <a:solidFill>
                  <a:schemeClr val="accent3">
                    <a:lumMod val="50000"/>
                  </a:schemeClr>
                </a:solidFill>
              </a:rPr>
              <a:t>no discipulado Cristão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alt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dirty="0" smtClean="0">
                <a:solidFill>
                  <a:srgbClr val="FFFF59"/>
                </a:solidFill>
              </a:rPr>
              <a:t/>
            </a:r>
            <a:br>
              <a:rPr lang="en-US" altLang="en-US" dirty="0" smtClean="0">
                <a:solidFill>
                  <a:srgbClr val="FFFF59"/>
                </a:solidFill>
              </a:rPr>
            </a:br>
            <a:r>
              <a:rPr lang="en-US" altLang="en-US" sz="2000" dirty="0"/>
              <a:t>Every staff in your ministry needs to become an </a:t>
            </a:r>
            <a:r>
              <a:rPr lang="en-US" altLang="en-US" sz="2000" u="sng" dirty="0">
                <a:solidFill>
                  <a:srgbClr val="C00000"/>
                </a:solidFill>
              </a:rPr>
              <a:t>expert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at Christian discipleship.</a:t>
            </a:r>
            <a:endParaRPr lang="en-US" altLang="en-US" i="1" dirty="0" smtClean="0">
              <a:solidFill>
                <a:srgbClr val="FFFF5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PSNC #1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CD5C35-546A-43E5-9165-C4926512A631}" type="slidenum">
              <a:rPr lang="en-US" altLang="en-US"/>
              <a:pPr/>
              <a:t>6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811507"/>
            <a:ext cx="4788863" cy="359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7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381000"/>
            <a:ext cx="8229600" cy="2667000"/>
          </a:xfrm>
        </p:spPr>
        <p:txBody>
          <a:bodyPr>
            <a:normAutofit/>
          </a:bodyPr>
          <a:lstStyle/>
          <a:p>
            <a:pPr marL="566738" indent="-566738">
              <a:lnSpc>
                <a:spcPct val="80000"/>
              </a:lnSpc>
              <a:spcBef>
                <a:spcPct val="55000"/>
              </a:spcBef>
              <a:buClr>
                <a:schemeClr val="tx1"/>
              </a:buClr>
              <a:buSzPct val="100000"/>
              <a:buNone/>
            </a:pPr>
            <a:r>
              <a:rPr lang="en-US" altLang="en-US" dirty="0" smtClean="0"/>
              <a:t>4.	</a:t>
            </a:r>
            <a:r>
              <a:rPr lang="pt-BR" altLang="en-US" sz="3200" dirty="0">
                <a:solidFill>
                  <a:schemeClr val="accent3">
                    <a:lumMod val="50000"/>
                  </a:schemeClr>
                </a:solidFill>
              </a:rPr>
              <a:t>Discipulados efetivos produzem pessoas que irão discipular outros. </a:t>
            </a:r>
            <a:br>
              <a:rPr lang="pt-BR" altLang="en-US" sz="32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altLang="en-US" sz="3200" dirty="0">
                <a:solidFill>
                  <a:schemeClr val="accent3">
                    <a:lumMod val="50000"/>
                  </a:schemeClr>
                </a:solidFill>
              </a:rPr>
              <a:t>2 Timóteo 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</a:rPr>
              <a:t>2:2</a:t>
            </a:r>
          </a:p>
          <a:p>
            <a:pPr marL="514350" indent="-514350">
              <a:lnSpc>
                <a:spcPct val="80000"/>
              </a:lnSpc>
              <a:spcBef>
                <a:spcPct val="55000"/>
              </a:spcBef>
              <a:buClr>
                <a:schemeClr val="tx1"/>
              </a:buClr>
              <a:buSzPct val="100000"/>
              <a:buNone/>
            </a:pPr>
            <a:r>
              <a:rPr lang="en-US" altLang="en-US" sz="2400" dirty="0"/>
              <a:t>	</a:t>
            </a:r>
            <a:r>
              <a:rPr lang="en-US" altLang="en-US" sz="2000" dirty="0"/>
              <a:t>Effective discipleship produces people who will disciple others.   2 Timothy 2:2</a:t>
            </a:r>
            <a:endParaRPr lang="en-US" altLang="en-US" i="1" dirty="0" smtClean="0">
              <a:solidFill>
                <a:srgbClr val="FFFF5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PSNC #1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CD5C35-546A-43E5-9165-C4926512A631}" type="slidenum">
              <a:rPr lang="en-US" altLang="en-US"/>
              <a:pPr/>
              <a:t>7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045143"/>
            <a:ext cx="4826000" cy="3197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5514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676401"/>
            <a:ext cx="5105400" cy="4251325"/>
          </a:xfrm>
        </p:spPr>
        <p:txBody>
          <a:bodyPr>
            <a:normAutofit/>
          </a:bodyPr>
          <a:lstStyle/>
          <a:p>
            <a:pPr marL="690563" indent="-690563">
              <a:spcAft>
                <a:spcPts val="2000"/>
              </a:spcAft>
              <a:buClr>
                <a:schemeClr val="tx1"/>
              </a:buClr>
              <a:buSzPct val="100000"/>
              <a:buFont typeface="Times New Roman" pitchFamily="18" charset="0"/>
              <a:buAutoNum type="arabicPeriod"/>
              <a:defRPr/>
            </a:pPr>
            <a:r>
              <a:rPr lang="pt-PT" sz="2800" dirty="0">
                <a:solidFill>
                  <a:schemeClr val="accent3">
                    <a:lumMod val="50000"/>
                  </a:schemeClr>
                </a:solidFill>
              </a:rPr>
              <a:t>O discipulado cristão é centrado em </a:t>
            </a:r>
            <a:r>
              <a:rPr lang="en-US" sz="2800" b="1" u="sng" dirty="0">
                <a:solidFill>
                  <a:srgbClr val="C00000"/>
                </a:solidFill>
              </a:rPr>
              <a:t>Cristo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, e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não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PT" sz="2800" dirty="0">
                <a:solidFill>
                  <a:schemeClr val="accent3">
                    <a:lumMod val="50000"/>
                  </a:schemeClr>
                </a:solidFill>
              </a:rPr>
              <a:t>centrada no </a:t>
            </a:r>
            <a:r>
              <a:rPr lang="en-US" sz="2800" b="1" u="sng" dirty="0" err="1">
                <a:solidFill>
                  <a:srgbClr val="C00000"/>
                </a:solidFill>
              </a:rPr>
              <a:t>homem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Hebreus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12:1-2 </a:t>
            </a:r>
          </a:p>
          <a:p>
            <a:pPr marL="690563" indent="0">
              <a:spcAft>
                <a:spcPts val="2000"/>
              </a:spcAft>
              <a:buClr>
                <a:schemeClr val="tx1"/>
              </a:buClr>
              <a:buSzPct val="100000"/>
              <a:buNone/>
              <a:defRPr/>
            </a:pPr>
            <a:r>
              <a:rPr lang="en-US" sz="2000" dirty="0"/>
              <a:t>Christian Discipleship is </a:t>
            </a:r>
            <a:br>
              <a:rPr lang="en-US" sz="2000" dirty="0"/>
            </a:br>
            <a:r>
              <a:rPr lang="en-US" sz="2000" b="1" u="sng" dirty="0">
                <a:solidFill>
                  <a:srgbClr val="C00000"/>
                </a:solidFill>
              </a:rPr>
              <a:t>Christ</a:t>
            </a:r>
            <a:r>
              <a:rPr lang="en-US" sz="2000" dirty="0"/>
              <a:t>-centered, </a:t>
            </a:r>
            <a:br>
              <a:rPr lang="en-US" sz="2000" dirty="0"/>
            </a:br>
            <a:r>
              <a:rPr lang="en-US" sz="2000" dirty="0"/>
              <a:t>not </a:t>
            </a:r>
            <a:r>
              <a:rPr lang="en-US" sz="2000" b="1" u="sng" dirty="0">
                <a:solidFill>
                  <a:srgbClr val="C00000"/>
                </a:solidFill>
              </a:rPr>
              <a:t>man</a:t>
            </a:r>
            <a:r>
              <a:rPr lang="en-US" sz="2000" dirty="0"/>
              <a:t>-centered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Hebrews 12:1-2</a:t>
            </a:r>
            <a:br>
              <a:rPr lang="en-US" sz="2000" dirty="0"/>
            </a:br>
            <a:endParaRPr lang="en-US" dirty="0" smtClean="0"/>
          </a:p>
        </p:txBody>
      </p:sp>
      <p:sp>
        <p:nvSpPr>
          <p:cNvPr id="153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PSNC #1</a:t>
            </a: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/>
            <a:fld id="{F54A4CD8-D162-4EE4-A591-AFB72C81A6FA}" type="slidenum">
              <a:rPr lang="en-US"/>
              <a:pPr lvl="1"/>
              <a:t>8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1"/>
            <a:ext cx="8382000" cy="1343025"/>
          </a:xfrm>
        </p:spPr>
        <p:txBody>
          <a:bodyPr/>
          <a:lstStyle/>
          <a:p>
            <a:pPr marL="684213" indent="-684213">
              <a:defRPr/>
            </a:pPr>
            <a:r>
              <a:rPr lang="en-US" sz="3600" dirty="0">
                <a:solidFill>
                  <a:srgbClr val="C00000"/>
                </a:solidFill>
              </a:rPr>
              <a:t>D. 	</a:t>
            </a:r>
            <a:r>
              <a:rPr lang="en-US" sz="3600" dirty="0" err="1">
                <a:solidFill>
                  <a:srgbClr val="C00000"/>
                </a:solidFill>
              </a:rPr>
              <a:t>Dez</a:t>
            </a:r>
            <a:r>
              <a:rPr lang="en-US" sz="3600" dirty="0">
                <a:solidFill>
                  <a:srgbClr val="C00000"/>
                </a:solidFill>
              </a:rPr>
              <a:t> Chaves </a:t>
            </a:r>
            <a:r>
              <a:rPr lang="en-US" sz="3600" dirty="0" err="1">
                <a:solidFill>
                  <a:srgbClr val="C00000"/>
                </a:solidFill>
              </a:rPr>
              <a:t>para</a:t>
            </a:r>
            <a:r>
              <a:rPr lang="en-US" sz="3600" dirty="0">
                <a:solidFill>
                  <a:srgbClr val="C00000"/>
                </a:solidFill>
              </a:rPr>
              <a:t> o </a:t>
            </a:r>
            <a:r>
              <a:rPr lang="en-US" sz="3600" dirty="0" err="1">
                <a:solidFill>
                  <a:srgbClr val="C00000"/>
                </a:solidFill>
              </a:rPr>
              <a:t>Discipulado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i="1" dirty="0">
                <a:solidFill>
                  <a:srgbClr val="FFC000"/>
                </a:solidFill>
              </a:rPr>
              <a:t/>
            </a:r>
            <a:br>
              <a:rPr lang="en-US" sz="3600" i="1" dirty="0">
                <a:solidFill>
                  <a:srgbClr val="FFC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Ten keys to Christian Discipleship</a:t>
            </a:r>
            <a:endParaRPr lang="en-US" i="1" dirty="0" smtClean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139" t="12750" r="28732" b="3026"/>
          <a:stretch/>
        </p:blipFill>
        <p:spPr>
          <a:xfrm>
            <a:off x="7772401" y="1981200"/>
            <a:ext cx="2341563" cy="40894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304801"/>
            <a:ext cx="8153400" cy="3794125"/>
          </a:xfrm>
        </p:spPr>
        <p:txBody>
          <a:bodyPr>
            <a:normAutofit/>
          </a:bodyPr>
          <a:lstStyle/>
          <a:p>
            <a:pPr marL="457200" indent="-457200">
              <a:spcAft>
                <a:spcPct val="40000"/>
              </a:spcAft>
              <a:buClr>
                <a:schemeClr val="tx1"/>
              </a:buClr>
              <a:buSzPct val="100000"/>
              <a:buNone/>
            </a:pP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2.	</a:t>
            </a:r>
            <a:r>
              <a:rPr lang="pt-BR" altLang="en-US" sz="3200" dirty="0">
                <a:solidFill>
                  <a:schemeClr val="accent3">
                    <a:lumMod val="50000"/>
                  </a:schemeClr>
                </a:solidFill>
              </a:rPr>
              <a:t>O discipulado cristão é orientado para o </a:t>
            </a:r>
            <a:r>
              <a:rPr lang="pt-BR" altLang="en-US" sz="3200" b="1" u="sng" dirty="0">
                <a:solidFill>
                  <a:srgbClr val="C00000"/>
                </a:solidFill>
              </a:rPr>
              <a:t>furuto</a:t>
            </a:r>
            <a:r>
              <a:rPr lang="pt-BR" altLang="en-US" sz="3200" dirty="0">
                <a:solidFill>
                  <a:srgbClr val="C00000"/>
                </a:solidFill>
              </a:rPr>
              <a:t> </a:t>
            </a:r>
            <a:r>
              <a:rPr lang="en-US" altLang="en-US" sz="3200" i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en-US" altLang="en-US" sz="3200" i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sz="3200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</a:rPr>
              <a:t>Filipenses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</a:rPr>
              <a:t> 3:12-14</a:t>
            </a:r>
            <a:br>
              <a:rPr lang="en-US" altLang="en-US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i="1" dirty="0" smtClean="0">
                <a:solidFill>
                  <a:srgbClr val="FFFF59"/>
                </a:solidFill>
              </a:rPr>
              <a:t/>
            </a:r>
            <a:br>
              <a:rPr lang="en-US" altLang="en-US" i="1" dirty="0" smtClean="0">
                <a:solidFill>
                  <a:srgbClr val="FFFF59"/>
                </a:solidFill>
              </a:rPr>
            </a:br>
            <a:r>
              <a:rPr lang="en-US" altLang="en-US" sz="2000" dirty="0"/>
              <a:t>Christian</a:t>
            </a:r>
            <a:r>
              <a:rPr lang="en-US" altLang="en-US" sz="2000" dirty="0">
                <a:solidFill>
                  <a:srgbClr val="FFFF59"/>
                </a:solidFill>
              </a:rPr>
              <a:t> </a:t>
            </a:r>
            <a:r>
              <a:rPr lang="en-US" altLang="en-US" sz="2000" dirty="0"/>
              <a:t>Discipleship is </a:t>
            </a:r>
            <a:r>
              <a:rPr lang="en-US" altLang="en-US" sz="2000" u="sng" dirty="0">
                <a:solidFill>
                  <a:srgbClr val="C00000"/>
                </a:solidFill>
              </a:rPr>
              <a:t>future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oriented  </a:t>
            </a:r>
            <a:br>
              <a:rPr lang="en-US" altLang="en-US" sz="2000" dirty="0"/>
            </a:br>
            <a:r>
              <a:rPr lang="en-US" altLang="en-US" sz="2000" dirty="0"/>
              <a:t>Philippians 3:12-14</a:t>
            </a:r>
            <a:br>
              <a:rPr lang="en-US" altLang="en-US" sz="2000" dirty="0"/>
            </a:br>
            <a:endParaRPr lang="en-US" altLang="en-US" i="1" dirty="0" smtClean="0">
              <a:solidFill>
                <a:srgbClr val="FFFF59"/>
              </a:solidFill>
            </a:endParaRPr>
          </a:p>
        </p:txBody>
      </p:sp>
      <p:sp>
        <p:nvSpPr>
          <p:cNvPr id="153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PSNC #1</a:t>
            </a:r>
            <a:endParaRPr lang="en-US" altLang="en-US"/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6000" y="6096001"/>
            <a:ext cx="631032" cy="6770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/>
            <a:fld id="{80A7F27B-274A-4B02-B0CD-9B70ED2776DA}" type="slidenum">
              <a:rPr lang="en-US" altLang="en-US"/>
              <a:pPr marL="0" lvl="1"/>
              <a:t>9</a:t>
            </a:fld>
            <a:endParaRPr lang="en-US" altLang="en-US" dirty="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0"/>
          <a:stretch>
            <a:fillRect/>
          </a:stretch>
        </p:blipFill>
        <p:spPr bwMode="auto">
          <a:xfrm>
            <a:off x="6402377" y="2819401"/>
            <a:ext cx="3984636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801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f2bc79a42d4e1134194e983bf134319e6f26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9025</TotalTime>
  <Words>252</Words>
  <Application>Microsoft Office PowerPoint</Application>
  <PresentationFormat>Widescreen</PresentationFormat>
  <Paragraphs>113</Paragraphs>
  <Slides>21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Chaves do Sucesso do  Desafio Jovem—Parte 2 Detalhes do modelo de Discipulado Cristão  Keys to the Success of Teen Challenge—Part 2 A closer look at the Christian Discipleship model  Por David Batty</vt:lpstr>
      <vt:lpstr>PowerPoint Presentation</vt:lpstr>
      <vt:lpstr>A. Modelos de Tratamento de Adicção  Models of Treating Addiction</vt:lpstr>
      <vt:lpstr>PowerPoint Presentation</vt:lpstr>
      <vt:lpstr>C.  Detalhes do modelo de Discipulado Cristão A closer look at the Christian Discipleship model   </vt:lpstr>
      <vt:lpstr>PowerPoint Presentation</vt:lpstr>
      <vt:lpstr>PowerPoint Presentation</vt:lpstr>
      <vt:lpstr>D.  Dez Chaves para o Discipulado  Ten keys to Christian Discipleship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Questões para discussão Questions for discussion</vt:lpstr>
      <vt:lpstr>Informação para contatar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Keys to the Success of Teen Challenge</dc:title>
  <dc:creator>staysharp</dc:creator>
  <cp:lastModifiedBy>Dave Batty</cp:lastModifiedBy>
  <cp:revision>120</cp:revision>
  <dcterms:created xsi:type="dcterms:W3CDTF">2007-02-03T15:41:39Z</dcterms:created>
  <dcterms:modified xsi:type="dcterms:W3CDTF">2019-05-14T14:25:12Z</dcterms:modified>
</cp:coreProperties>
</file>