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5" r:id="rId4"/>
    <p:sldId id="293" r:id="rId5"/>
    <p:sldId id="294" r:id="rId6"/>
    <p:sldId id="296" r:id="rId7"/>
    <p:sldId id="298" r:id="rId8"/>
    <p:sldId id="300" r:id="rId9"/>
    <p:sldId id="301" r:id="rId10"/>
    <p:sldId id="302" r:id="rId11"/>
    <p:sldId id="304" r:id="rId12"/>
    <p:sldId id="305" r:id="rId13"/>
    <p:sldId id="306" r:id="rId14"/>
    <p:sldId id="303" r:id="rId15"/>
    <p:sldId id="258" r:id="rId16"/>
    <p:sldId id="260" r:id="rId17"/>
    <p:sldId id="317" r:id="rId18"/>
    <p:sldId id="318" r:id="rId19"/>
    <p:sldId id="307" r:id="rId20"/>
    <p:sldId id="286" r:id="rId21"/>
    <p:sldId id="263" r:id="rId22"/>
    <p:sldId id="319" r:id="rId23"/>
    <p:sldId id="264" r:id="rId24"/>
    <p:sldId id="308" r:id="rId25"/>
    <p:sldId id="316" r:id="rId26"/>
    <p:sldId id="309" r:id="rId27"/>
    <p:sldId id="310" r:id="rId28"/>
    <p:sldId id="314" r:id="rId29"/>
    <p:sldId id="315" r:id="rId30"/>
    <p:sldId id="275" r:id="rId31"/>
    <p:sldId id="312" r:id="rId32"/>
    <p:sldId id="313" r:id="rId33"/>
    <p:sldId id="311" r:id="rId34"/>
    <p:sldId id="320" r:id="rId35"/>
    <p:sldId id="292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  <a:srgbClr val="FF9933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3" d="100"/>
          <a:sy n="63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CE8B8B-4F68-4D1F-AB26-E0482226F90E}" type="datetimeFigureOut">
              <a:rPr lang="en-US" altLang="en-US"/>
              <a:pPr/>
              <a:t>5/14/2019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80B7E8-5159-4358-B7DC-0A6A801EA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83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61DF5C-6621-417D-9834-3094A5A67F96}" type="datetimeFigureOut">
              <a:rPr lang="en-US" altLang="en-US"/>
              <a:pPr/>
              <a:t>5/14/2019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FC47BF-68BA-460A-8721-38DF45457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68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Howard Foltz and Dieter Bahr, Pioneers of Teen Challenge in Europe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941ABB-CBE8-4717-865F-BDF1F875126D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1EE19A-3BF9-40EB-A779-6A2B54508A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FBE-A587-4B3F-BE12-84C3B6BCFB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6A48-8E62-405A-ADB9-1DA6E51F2E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C11-992E-4EA0-90B8-D1FC962D855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ECB-C94B-43BA-86DB-3408C9985A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02CF-06CF-4B1A-8011-8D06CFFFB23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EA3-6A1B-4D49-9578-3F4EBC5A3D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1905-8497-4FBC-9907-7B0EF1DC629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AEF5-5526-4953-AA2B-CBA1447026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0CDB-153E-4D53-BA7C-0DAE58C5C4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1C8704-BB25-46B1-95C9-21B149DB95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DDEA53-0AA2-4134-A2E6-0CD9BD252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533400"/>
            <a:ext cx="7772400" cy="243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>
                <a:solidFill>
                  <a:schemeClr val="tx1"/>
                </a:solidFill>
              </a:rPr>
              <a:t>Chaves do </a:t>
            </a:r>
            <a:r>
              <a:rPr lang="en-US" altLang="en-US" b="0" dirty="0" err="1">
                <a:solidFill>
                  <a:schemeClr val="tx1"/>
                </a:solidFill>
              </a:rPr>
              <a:t>Sucesso</a:t>
            </a:r>
            <a:r>
              <a:rPr lang="en-US" altLang="en-US" b="0" dirty="0">
                <a:solidFill>
                  <a:schemeClr val="tx1"/>
                </a:solidFill>
              </a:rPr>
              <a:t> do  </a:t>
            </a:r>
            <a:r>
              <a:rPr lang="en-US" altLang="en-US" b="0" dirty="0" err="1">
                <a:solidFill>
                  <a:schemeClr val="tx1"/>
                </a:solidFill>
              </a:rPr>
              <a:t>Desafio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Jovem</a:t>
            </a:r>
            <a:r>
              <a:rPr lang="en-US" altLang="en-US" b="0" dirty="0">
                <a:solidFill>
                  <a:schemeClr val="tx1"/>
                </a:solidFill>
              </a:rPr>
              <a:t>—Parte 1</a:t>
            </a:r>
            <a:br>
              <a:rPr lang="en-US" altLang="en-US" b="0" dirty="0">
                <a:solidFill>
                  <a:schemeClr val="tx1"/>
                </a:solidFill>
              </a:rPr>
            </a:br>
            <a:r>
              <a:rPr lang="en-US" altLang="en-US" sz="2000" dirty="0"/>
              <a:t>Keys to the Success of Teen Challenge—Part 1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b="0" i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514600"/>
            <a:ext cx="6324600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err="1"/>
              <a:t>Por</a:t>
            </a:r>
            <a:r>
              <a:rPr lang="en-US" sz="2000" dirty="0"/>
              <a:t> David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58072B-BB2A-4DCA-8895-117056B4B6B4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746560"/>
            <a:ext cx="3657600" cy="16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SNC-white-B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495800"/>
            <a:ext cx="2816225" cy="1701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2895600" cy="174625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95401"/>
            <a:ext cx="5562600" cy="4530725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C00000"/>
                </a:solidFill>
              </a:rPr>
              <a:t>Fundado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em</a:t>
            </a:r>
            <a:r>
              <a:rPr lang="en-US" altLang="en-US" dirty="0" smtClean="0">
                <a:solidFill>
                  <a:srgbClr val="C00000"/>
                </a:solidFill>
              </a:rPr>
              <a:t> 1995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/>
              <a:t>Founded in 1995  </a:t>
            </a:r>
            <a:endParaRPr lang="en-US" altLang="en-US" sz="2800" dirty="0"/>
          </a:p>
          <a:p>
            <a:r>
              <a:rPr lang="en-US" altLang="en-US" dirty="0" err="1" smtClean="0">
                <a:solidFill>
                  <a:srgbClr val="C00000"/>
                </a:solidFill>
              </a:rPr>
              <a:t>DJG</a:t>
            </a:r>
            <a:r>
              <a:rPr lang="en-US" altLang="en-US" dirty="0" smtClean="0">
                <a:solidFill>
                  <a:srgbClr val="C00000"/>
                </a:solidFill>
              </a:rPr>
              <a:t> para </a:t>
            </a:r>
            <a:r>
              <a:rPr lang="en-US" altLang="en-US" dirty="0" err="1" smtClean="0">
                <a:solidFill>
                  <a:srgbClr val="C00000"/>
                </a:solidFill>
              </a:rPr>
              <a:t>servir</a:t>
            </a:r>
            <a:r>
              <a:rPr lang="en-US" altLang="en-US" dirty="0" smtClean="0">
                <a:solidFill>
                  <a:srgbClr val="C00000"/>
                </a:solidFill>
              </a:rPr>
              <a:t> o </a:t>
            </a:r>
            <a:r>
              <a:rPr lang="en-US" altLang="en-US" dirty="0" err="1" smtClean="0">
                <a:solidFill>
                  <a:srgbClr val="C00000"/>
                </a:solidFill>
              </a:rPr>
              <a:t>ministério</a:t>
            </a:r>
            <a:r>
              <a:rPr lang="en-US" altLang="en-US" dirty="0" smtClean="0">
                <a:solidFill>
                  <a:srgbClr val="C00000"/>
                </a:solidFill>
              </a:rPr>
              <a:t> DJ </a:t>
            </a:r>
            <a:r>
              <a:rPr lang="en-US" altLang="en-US" dirty="0" err="1" smtClean="0">
                <a:solidFill>
                  <a:srgbClr val="C00000"/>
                </a:solidFill>
              </a:rPr>
              <a:t>ao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redor</a:t>
            </a:r>
            <a:r>
              <a:rPr lang="en-US" altLang="en-US" dirty="0" smtClean="0">
                <a:solidFill>
                  <a:srgbClr val="C00000"/>
                </a:solidFill>
              </a:rPr>
              <a:t> do </a:t>
            </a:r>
            <a:r>
              <a:rPr lang="en-US" altLang="en-US" dirty="0" err="1" smtClean="0">
                <a:solidFill>
                  <a:srgbClr val="C00000"/>
                </a:solidFill>
              </a:rPr>
              <a:t>mundo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sz="2000" dirty="0" err="1"/>
              <a:t>GTC</a:t>
            </a:r>
            <a:r>
              <a:rPr lang="en-US" altLang="en-US" sz="2000" dirty="0"/>
              <a:t> to serve TC ministries </a:t>
            </a:r>
            <a:br>
              <a:rPr lang="en-US" altLang="en-US" sz="2000" dirty="0"/>
            </a:br>
            <a:r>
              <a:rPr lang="en-US" altLang="en-US" sz="2000" dirty="0"/>
              <a:t>around the world  </a:t>
            </a:r>
            <a:endParaRPr lang="en-US" altLang="en-US" sz="2800" i="1" dirty="0"/>
          </a:p>
          <a:p>
            <a:r>
              <a:rPr lang="en-US" altLang="en-US" dirty="0" smtClean="0">
                <a:solidFill>
                  <a:srgbClr val="C00000"/>
                </a:solidFill>
              </a:rPr>
              <a:t>Jerry Nance, </a:t>
            </a:r>
            <a:r>
              <a:rPr lang="en-US" altLang="en-US" dirty="0" err="1" smtClean="0">
                <a:solidFill>
                  <a:srgbClr val="C00000"/>
                </a:solidFill>
              </a:rPr>
              <a:t>DJG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Presidente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Jerry Nance, TC President</a:t>
            </a:r>
            <a:endParaRPr lang="en-US" altLang="en-US" sz="2800" dirty="0"/>
          </a:p>
          <a:p>
            <a:r>
              <a:rPr lang="en-US" altLang="en-US" dirty="0" err="1" smtClean="0">
                <a:solidFill>
                  <a:srgbClr val="C00000"/>
                </a:solidFill>
              </a:rPr>
              <a:t>Prioridade</a:t>
            </a:r>
            <a:r>
              <a:rPr lang="en-US" altLang="en-US" dirty="0" smtClean="0">
                <a:solidFill>
                  <a:srgbClr val="C00000"/>
                </a:solidFill>
              </a:rPr>
              <a:t> #1- Prove </a:t>
            </a:r>
            <a:r>
              <a:rPr lang="en-US" altLang="en-US" dirty="0" err="1" smtClean="0">
                <a:solidFill>
                  <a:srgbClr val="C00000"/>
                </a:solidFill>
              </a:rPr>
              <a:t>treinamento</a:t>
            </a:r>
            <a:r>
              <a:rPr lang="en-US" altLang="en-US" dirty="0" smtClean="0">
                <a:solidFill>
                  <a:srgbClr val="C00000"/>
                </a:solidFill>
              </a:rPr>
              <a:t> de </a:t>
            </a:r>
            <a:r>
              <a:rPr lang="en-US" altLang="en-US" dirty="0" err="1" smtClean="0">
                <a:solidFill>
                  <a:srgbClr val="C00000"/>
                </a:solidFill>
              </a:rPr>
              <a:t>equipe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sz="2000" dirty="0"/>
              <a:t>Priority #1—provide staff training</a:t>
            </a:r>
            <a:endParaRPr lang="en-US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0E7284-9E5D-4F34-A9BE-A6F2AAC01D0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C00000"/>
                </a:solidFill>
              </a:rPr>
              <a:t>Desafio</a:t>
            </a:r>
            <a:r>
              <a:rPr lang="en-US" altLang="en-US" sz="4000" dirty="0">
                <a:solidFill>
                  <a:srgbClr val="C00000"/>
                </a:solidFill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</a:rPr>
              <a:t>Jovem</a:t>
            </a:r>
            <a:r>
              <a:rPr lang="en-US" altLang="en-US" sz="4000" dirty="0">
                <a:solidFill>
                  <a:srgbClr val="C00000"/>
                </a:solidFill>
              </a:rPr>
              <a:t> Global</a:t>
            </a:r>
            <a:br>
              <a:rPr lang="en-US" altLang="en-US" sz="4000" dirty="0">
                <a:solidFill>
                  <a:srgbClr val="C00000"/>
                </a:solidFill>
              </a:rPr>
            </a:br>
            <a:r>
              <a:rPr lang="en-US" altLang="en-US" sz="2000" dirty="0" err="1"/>
              <a:t>Global</a:t>
            </a:r>
            <a:r>
              <a:rPr lang="en-US" altLang="en-US" sz="2000" dirty="0"/>
              <a:t> Teen Challenge</a:t>
            </a:r>
            <a:endParaRPr lang="en-US" altLang="en-US" sz="4000" i="1" dirty="0">
              <a:solidFill>
                <a:schemeClr val="tx1"/>
              </a:solidFill>
            </a:endParaRPr>
          </a:p>
        </p:txBody>
      </p:sp>
      <p:pic>
        <p:nvPicPr>
          <p:cNvPr id="12295" name="Picture 6" descr="Jerry Nance Global Teen Challe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407A20-35E8-4640-91BB-4DCF8D729A67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3317" name="Picture 2" descr="Teen Challenge Cambodia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895600"/>
            <a:ext cx="7499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Teen Challenge Cambo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3005A7-CEA1-4706-8B98-E6B954C5737F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4341" name="Picture 4" descr="Teen Challenge Camb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685801"/>
            <a:ext cx="545147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Teen Challenge Cambodia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79900"/>
            <a:ext cx="7086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99D576-D751-4810-A52D-470A8CA3E957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5365" name="Picture 4" descr="Teen Challenge Camb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836614"/>
            <a:ext cx="545147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Teen Challenge Cambodia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279900"/>
            <a:ext cx="55245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985D16-4039-43B7-87E4-B4A8AF481C3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9144000" cy="5486400"/>
          </a:xfrm>
        </p:spPr>
        <p:txBody>
          <a:bodyPr/>
          <a:lstStyle/>
          <a:p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Então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quais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são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chaves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para o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sucesso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Desafio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Jovem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n-US" altLang="en-US" sz="5400" dirty="0" err="1">
                <a:solidFill>
                  <a:schemeClr val="accent1">
                    <a:lumMod val="75000"/>
                  </a:schemeClr>
                </a:solidFill>
              </a:rPr>
              <a:t>futuro</a:t>
            </a: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n-US" altLang="en-US" sz="54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54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000" dirty="0"/>
              <a:t>So what are the keys to the success of </a:t>
            </a:r>
            <a:br>
              <a:rPr lang="en-US" altLang="en-US" sz="2000" dirty="0"/>
            </a:br>
            <a:r>
              <a:rPr lang="en-US" altLang="en-US" sz="2000" dirty="0"/>
              <a:t>Teen Challenge for the future?</a:t>
            </a:r>
            <a:br>
              <a:rPr lang="en-US" altLang="en-US" sz="2000" dirty="0"/>
            </a:br>
            <a:endParaRPr lang="en-US" altLang="en-US" sz="5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3005"/>
            <a:ext cx="3678238" cy="29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2"/>
            <a:ext cx="8229600" cy="281939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400" dirty="0"/>
              <a:t>	</a:t>
            </a:r>
            <a:r>
              <a:rPr lang="en-US" altLang="en-US" sz="4400" dirty="0" err="1">
                <a:solidFill>
                  <a:srgbClr val="C00000"/>
                </a:solidFill>
              </a:rPr>
              <a:t>Nós</a:t>
            </a:r>
            <a:r>
              <a:rPr lang="en-US" altLang="en-US" sz="4400" dirty="0">
                <a:solidFill>
                  <a:srgbClr val="C00000"/>
                </a:solidFill>
              </a:rPr>
              <a:t> que </a:t>
            </a:r>
            <a:r>
              <a:rPr lang="en-US" altLang="en-US" sz="4400" dirty="0" err="1">
                <a:solidFill>
                  <a:srgbClr val="C00000"/>
                </a:solidFill>
              </a:rPr>
              <a:t>tomar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cuidado</a:t>
            </a:r>
            <a:r>
              <a:rPr lang="en-US" altLang="en-US" sz="4400" dirty="0">
                <a:solidFill>
                  <a:srgbClr val="C00000"/>
                </a:solidFill>
              </a:rPr>
              <a:t> para </a:t>
            </a:r>
            <a:r>
              <a:rPr lang="en-US" altLang="en-US" sz="4400" dirty="0" err="1">
                <a:solidFill>
                  <a:srgbClr val="C00000"/>
                </a:solidFill>
              </a:rPr>
              <a:t>não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educar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nossa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equipe</a:t>
            </a:r>
            <a:r>
              <a:rPr lang="en-US" altLang="en-US" sz="4400" dirty="0">
                <a:solidFill>
                  <a:srgbClr val="C00000"/>
                </a:solidFill>
              </a:rPr>
              <a:t> com a </a:t>
            </a:r>
            <a:r>
              <a:rPr lang="en-US" altLang="en-US" sz="4400" dirty="0" err="1">
                <a:solidFill>
                  <a:srgbClr val="C00000"/>
                </a:solidFill>
              </a:rPr>
              <a:t>mente</a:t>
            </a:r>
            <a:r>
              <a:rPr lang="en-US" altLang="en-US" sz="4400" dirty="0">
                <a:solidFill>
                  <a:srgbClr val="C00000"/>
                </a:solidFill>
              </a:rPr>
              <a:t> no </a:t>
            </a:r>
            <a:r>
              <a:rPr lang="en-US" altLang="en-US" sz="4400" dirty="0" err="1">
                <a:solidFill>
                  <a:srgbClr val="C00000"/>
                </a:solidFill>
              </a:rPr>
              <a:t>nosso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sucesso</a:t>
            </a:r>
            <a:r>
              <a:rPr lang="en-US" altLang="en-US" sz="4400" dirty="0">
                <a:solidFill>
                  <a:srgbClr val="C00000"/>
                </a:solidFill>
              </a:rPr>
              <a:t>. </a:t>
            </a:r>
            <a:r>
              <a:rPr lang="en-US" altLang="en-US" sz="4400" i="1" dirty="0"/>
              <a:t/>
            </a:r>
            <a:br>
              <a:rPr lang="en-US" altLang="en-US" sz="4400" i="1" dirty="0"/>
            </a:br>
            <a:r>
              <a:rPr lang="en-US" altLang="en-US" sz="2400" dirty="0"/>
              <a:t>We must be careful not to educate our staff away from what has been the key to our success.</a:t>
            </a:r>
            <a:endParaRPr lang="en-US" altLang="en-US" sz="4400" dirty="0">
              <a:solidFill>
                <a:srgbClr val="FF99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5A8E46-82D5-463C-B5B0-C0153BB3C21C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3733800"/>
            <a:ext cx="1766888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38400" y="4895671"/>
            <a:ext cx="54864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—</a:t>
            </a:r>
            <a:r>
              <a:rPr lang="en-US" altLang="en-US" sz="2400" b="1" dirty="0"/>
              <a:t>Doug </a:t>
            </a:r>
            <a:r>
              <a:rPr lang="en-US" altLang="en-US" sz="2400" b="1" dirty="0" err="1"/>
              <a:t>Wever</a:t>
            </a:r>
            <a:endParaRPr lang="en-US" altLang="en-US" sz="2400" b="1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Coordinator </a:t>
            </a:r>
            <a:r>
              <a:rPr lang="en-US" altLang="en-US" sz="2000" dirty="0" err="1"/>
              <a:t>Primeiro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Cordenador</a:t>
            </a:r>
            <a:r>
              <a:rPr lang="en-US" altLang="en-US" sz="2000" dirty="0"/>
              <a:t> Nacional </a:t>
            </a:r>
            <a:r>
              <a:rPr lang="en-US" altLang="en-US" sz="2000" dirty="0" err="1"/>
              <a:t>Reconhecido</a:t>
            </a:r>
            <a:r>
              <a:rPr lang="en-US" altLang="en-US" sz="2000" dirty="0"/>
              <a:t> no </a:t>
            </a:r>
            <a:r>
              <a:rPr lang="en-US" altLang="en-US" sz="2000" dirty="0" err="1"/>
              <a:t>EUA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First USA National Teen Challenge Accreditation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24001"/>
            <a:ext cx="8382000" cy="453072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3600" dirty="0"/>
              <a:t>	</a:t>
            </a:r>
            <a:r>
              <a:rPr lang="en-US" altLang="en-US" sz="3600" dirty="0">
                <a:solidFill>
                  <a:srgbClr val="C00000"/>
                </a:solidFill>
              </a:rPr>
              <a:t>Ha </a:t>
            </a:r>
            <a:r>
              <a:rPr lang="en-US" altLang="en-US" sz="3600" dirty="0" err="1">
                <a:solidFill>
                  <a:srgbClr val="C00000"/>
                </a:solidFill>
              </a:rPr>
              <a:t>mais</a:t>
            </a:r>
            <a:r>
              <a:rPr lang="en-US" altLang="en-US" sz="3600" dirty="0">
                <a:solidFill>
                  <a:srgbClr val="C00000"/>
                </a:solidFill>
              </a:rPr>
              <a:t> de </a:t>
            </a:r>
            <a:r>
              <a:rPr lang="en-US" altLang="en-US" sz="3600" dirty="0" err="1">
                <a:solidFill>
                  <a:srgbClr val="C00000"/>
                </a:solidFill>
              </a:rPr>
              <a:t>uma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maneira</a:t>
            </a:r>
            <a:r>
              <a:rPr lang="en-US" altLang="en-US" sz="3600" dirty="0">
                <a:solidFill>
                  <a:srgbClr val="C00000"/>
                </a:solidFill>
              </a:rPr>
              <a:t> de se </a:t>
            </a:r>
            <a:r>
              <a:rPr lang="en-US" altLang="en-US" sz="3600" dirty="0" err="1">
                <a:solidFill>
                  <a:srgbClr val="C00000"/>
                </a:solidFill>
              </a:rPr>
              <a:t>vencer</a:t>
            </a:r>
            <a:r>
              <a:rPr lang="en-US" altLang="en-US" sz="3600" dirty="0">
                <a:solidFill>
                  <a:srgbClr val="C00000"/>
                </a:solidFill>
              </a:rPr>
              <a:t> as </a:t>
            </a:r>
            <a:r>
              <a:rPr lang="en-US" altLang="en-US" sz="3600" dirty="0" err="1">
                <a:solidFill>
                  <a:srgbClr val="C00000"/>
                </a:solidFill>
              </a:rPr>
              <a:t>drogas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br>
              <a:rPr lang="en-US" altLang="en-US" sz="3600" dirty="0">
                <a:solidFill>
                  <a:srgbClr val="C00000"/>
                </a:solidFill>
              </a:rPr>
            </a:br>
            <a:r>
              <a:rPr lang="en-US" altLang="en-US" sz="2000" dirty="0"/>
              <a:t>There is more than one way to overcome drug addiction</a:t>
            </a:r>
            <a:endParaRPr lang="en-US" altLang="en-US" sz="3600" dirty="0"/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3600" dirty="0">
                <a:solidFill>
                  <a:srgbClr val="FFC000"/>
                </a:solidFill>
              </a:rPr>
              <a:t>	</a:t>
            </a:r>
            <a:r>
              <a:rPr lang="en-US" altLang="en-US" sz="3600" dirty="0" err="1">
                <a:solidFill>
                  <a:srgbClr val="C00000"/>
                </a:solidFill>
              </a:rPr>
              <a:t>Veremos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quatro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metodos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en-US" altLang="en-US" sz="2000" dirty="0"/>
              <a:t>We will look at 4 methods</a:t>
            </a:r>
            <a:endParaRPr lang="en-US" altLang="en-US" sz="3600" dirty="0"/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None/>
            </a:pPr>
            <a:r>
              <a:rPr lang="en-US" altLang="en-US" sz="3600" dirty="0"/>
              <a:t>	</a:t>
            </a:r>
            <a:r>
              <a:rPr lang="en-US" altLang="en-US" sz="3600" dirty="0" err="1">
                <a:solidFill>
                  <a:srgbClr val="C00000"/>
                </a:solidFill>
              </a:rPr>
              <a:t>Por</a:t>
            </a:r>
            <a:r>
              <a:rPr lang="en-US" altLang="en-US" sz="3600" dirty="0">
                <a:solidFill>
                  <a:srgbClr val="C00000"/>
                </a:solidFill>
              </a:rPr>
              <a:t> que a </a:t>
            </a:r>
            <a:r>
              <a:rPr lang="en-US" altLang="en-US" sz="3600" dirty="0" err="1">
                <a:solidFill>
                  <a:srgbClr val="C00000"/>
                </a:solidFill>
              </a:rPr>
              <a:t>abordagem</a:t>
            </a:r>
            <a:r>
              <a:rPr lang="en-US" altLang="en-US" sz="3600" dirty="0">
                <a:solidFill>
                  <a:srgbClr val="C00000"/>
                </a:solidFill>
              </a:rPr>
              <a:t> do </a:t>
            </a:r>
            <a:r>
              <a:rPr lang="en-US" altLang="en-US" sz="3600" dirty="0" err="1">
                <a:solidFill>
                  <a:srgbClr val="C00000"/>
                </a:solidFill>
              </a:rPr>
              <a:t>Desafio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Jovem</a:t>
            </a:r>
            <a:r>
              <a:rPr lang="en-US" altLang="en-US" sz="3600" dirty="0">
                <a:solidFill>
                  <a:srgbClr val="C00000"/>
                </a:solidFill>
              </a:rPr>
              <a:t> é </a:t>
            </a:r>
            <a:r>
              <a:rPr lang="en-US" altLang="en-US" sz="3600" dirty="0" err="1">
                <a:solidFill>
                  <a:srgbClr val="C00000"/>
                </a:solidFill>
              </a:rPr>
              <a:t>mais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bem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sucedida</a:t>
            </a:r>
            <a:r>
              <a:rPr lang="en-US" altLang="en-US" sz="3600" dirty="0">
                <a:solidFill>
                  <a:srgbClr val="C00000"/>
                </a:solidFill>
              </a:rPr>
              <a:t> do que </a:t>
            </a:r>
            <a:r>
              <a:rPr lang="en-US" altLang="en-US" sz="3600" dirty="0" err="1">
                <a:solidFill>
                  <a:srgbClr val="C00000"/>
                </a:solidFill>
              </a:rPr>
              <a:t>outras</a:t>
            </a:r>
            <a:r>
              <a:rPr lang="en-US" altLang="en-US" sz="3600" dirty="0">
                <a:solidFill>
                  <a:srgbClr val="C00000"/>
                </a:solidFill>
              </a:rPr>
              <a:t>?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2000" dirty="0"/>
              <a:t>Why is the Teen Challenge approach more effective than the others?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76D1AD-234C-4771-A482-B384C029FA1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7813"/>
            <a:ext cx="8686800" cy="1143000"/>
          </a:xfrm>
        </p:spPr>
        <p:txBody>
          <a:bodyPr>
            <a:normAutofit fontScale="90000"/>
          </a:bodyPr>
          <a:lstStyle/>
          <a:p>
            <a:pPr marL="684213" indent="-684213"/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C.	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Modelos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Tratamento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altLang="en-US" sz="3800" dirty="0" err="1">
                <a:solidFill>
                  <a:schemeClr val="accent1">
                    <a:lumMod val="75000"/>
                  </a:schemeClr>
                </a:solidFill>
              </a:rPr>
              <a:t>Adicção</a:t>
            </a: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4000" dirty="0">
                <a:solidFill>
                  <a:srgbClr val="FFC000"/>
                </a:solidFill>
              </a:rPr>
              <a:t/>
            </a:r>
            <a:br>
              <a:rPr lang="en-US" altLang="en-US" sz="4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Models of Treating Addiction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1"/>
            <a:ext cx="7848600" cy="4530725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3600" dirty="0" err="1"/>
              <a:t>Modelo</a:t>
            </a:r>
            <a:r>
              <a:rPr lang="en-US" altLang="en-US" sz="3600" dirty="0"/>
              <a:t> </a:t>
            </a:r>
            <a:r>
              <a:rPr lang="en-US" altLang="en-US" sz="3600" u="sng" dirty="0" err="1">
                <a:solidFill>
                  <a:srgbClr val="C00000"/>
                </a:solidFill>
              </a:rPr>
              <a:t>Médico</a:t>
            </a:r>
            <a:r>
              <a:rPr lang="en-US" altLang="en-US" sz="3600" u="sng" dirty="0">
                <a:solidFill>
                  <a:srgbClr val="C00000"/>
                </a:solidFill>
              </a:rPr>
              <a:t> 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Medical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Model</a:t>
            </a:r>
            <a:endParaRPr lang="en-US" altLang="en-US" sz="3600" u="sng" dirty="0">
              <a:solidFill>
                <a:srgbClr val="FFC000"/>
              </a:solidFill>
            </a:endParaRP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3600" dirty="0" err="1"/>
              <a:t>Modelo</a:t>
            </a:r>
            <a:r>
              <a:rPr lang="en-US" altLang="en-US" sz="3600" dirty="0"/>
              <a:t> </a:t>
            </a:r>
            <a:r>
              <a:rPr lang="en-US" altLang="en-US" sz="3600" u="sng" dirty="0" err="1">
                <a:solidFill>
                  <a:srgbClr val="C00000"/>
                </a:solidFill>
              </a:rPr>
              <a:t>Psicológico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Psychological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3600" u="sng" dirty="0">
              <a:solidFill>
                <a:srgbClr val="FFC000"/>
              </a:solidFill>
            </a:endParaRP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3600" dirty="0" err="1"/>
              <a:t>Modelo</a:t>
            </a:r>
            <a:r>
              <a:rPr lang="en-US" altLang="en-US" sz="3600" dirty="0"/>
              <a:t> </a:t>
            </a:r>
            <a:r>
              <a:rPr lang="en-US" altLang="en-US" sz="3600" u="sng" dirty="0" err="1">
                <a:solidFill>
                  <a:srgbClr val="C00000"/>
                </a:solidFill>
              </a:rPr>
              <a:t>Educacional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Educational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Model </a:t>
            </a:r>
            <a:endParaRPr lang="en-US" altLang="en-US" sz="3600" u="sng" dirty="0">
              <a:solidFill>
                <a:srgbClr val="FFC000"/>
              </a:solidFill>
            </a:endParaRP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3600" dirty="0" err="1"/>
              <a:t>Modelo</a:t>
            </a:r>
            <a:r>
              <a:rPr lang="en-US" altLang="en-US" sz="3600" dirty="0"/>
              <a:t> de </a:t>
            </a:r>
            <a:r>
              <a:rPr lang="en-US" altLang="en-US" sz="3600" u="sng" dirty="0" err="1">
                <a:solidFill>
                  <a:srgbClr val="C00000"/>
                </a:solidFill>
              </a:rPr>
              <a:t>Discipulado</a:t>
            </a:r>
            <a:r>
              <a:rPr lang="en-US" altLang="en-US" sz="3600" u="sng" dirty="0">
                <a:solidFill>
                  <a:srgbClr val="C00000"/>
                </a:solidFill>
              </a:rPr>
              <a:t> </a:t>
            </a:r>
            <a:r>
              <a:rPr lang="en-US" altLang="en-US" sz="3600" u="sng" dirty="0" err="1">
                <a:solidFill>
                  <a:srgbClr val="C00000"/>
                </a:solidFill>
              </a:rPr>
              <a:t>Cristão</a:t>
            </a:r>
            <a:r>
              <a:rPr lang="en-US" altLang="en-US" sz="3600" u="sng" dirty="0">
                <a:solidFill>
                  <a:srgbClr val="FFC000"/>
                </a:solidFill>
              </a:rPr>
              <a:t/>
            </a:r>
            <a:br>
              <a:rPr lang="en-US" altLang="en-US" sz="3600" u="sng" dirty="0">
                <a:solidFill>
                  <a:srgbClr val="FFC000"/>
                </a:solidFill>
              </a:rPr>
            </a:b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Christian Discipleship </a:t>
            </a:r>
            <a:r>
              <a:rPr lang="en-US" altLang="en-US" sz="2000" dirty="0"/>
              <a:t>Model </a:t>
            </a:r>
            <a:endParaRPr lang="en-US" altLang="en-US" sz="2000" u="sng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C46201-0B92-4620-BC47-F5AABDFD116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7813"/>
            <a:ext cx="8686800" cy="1143000"/>
          </a:xfrm>
        </p:spPr>
        <p:txBody>
          <a:bodyPr>
            <a:normAutofit fontScale="90000"/>
          </a:bodyPr>
          <a:lstStyle/>
          <a:p>
            <a:pPr marL="684213" indent="-684213"/>
            <a:r>
              <a:rPr lang="en-US" altLang="en-US" sz="3800" dirty="0">
                <a:solidFill>
                  <a:srgbClr val="C00000"/>
                </a:solidFill>
              </a:rPr>
              <a:t>C.	</a:t>
            </a:r>
            <a:r>
              <a:rPr lang="en-US" altLang="en-US" sz="3800" dirty="0" err="1">
                <a:solidFill>
                  <a:srgbClr val="C00000"/>
                </a:solidFill>
              </a:rPr>
              <a:t>Modelos</a:t>
            </a:r>
            <a:r>
              <a:rPr lang="en-US" altLang="en-US" sz="3800" dirty="0">
                <a:solidFill>
                  <a:srgbClr val="C00000"/>
                </a:solidFill>
              </a:rPr>
              <a:t> de </a:t>
            </a:r>
            <a:r>
              <a:rPr lang="en-US" altLang="en-US" sz="3800" dirty="0" err="1">
                <a:solidFill>
                  <a:srgbClr val="C00000"/>
                </a:solidFill>
              </a:rPr>
              <a:t>Tratamento</a:t>
            </a:r>
            <a:r>
              <a:rPr lang="en-US" altLang="en-US" sz="3800" dirty="0">
                <a:solidFill>
                  <a:srgbClr val="C00000"/>
                </a:solidFill>
              </a:rPr>
              <a:t> de </a:t>
            </a:r>
            <a:r>
              <a:rPr lang="en-US" altLang="en-US" sz="3800" dirty="0" err="1">
                <a:solidFill>
                  <a:srgbClr val="C00000"/>
                </a:solidFill>
              </a:rPr>
              <a:t>Adicção</a:t>
            </a:r>
            <a:r>
              <a:rPr lang="en-US" altLang="en-US" sz="3800" dirty="0">
                <a:solidFill>
                  <a:srgbClr val="C00000"/>
                </a:solidFill>
              </a:rPr>
              <a:t> </a:t>
            </a:r>
            <a:r>
              <a:rPr lang="en-US" altLang="en-US" sz="4000" dirty="0">
                <a:solidFill>
                  <a:srgbClr val="FFC000"/>
                </a:solidFill>
              </a:rPr>
              <a:t/>
            </a:r>
            <a:br>
              <a:rPr lang="en-US" altLang="en-US" sz="40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Models of Treating Addiction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5925"/>
          </a:xfrm>
        </p:spPr>
        <p:txBody>
          <a:bodyPr/>
          <a:lstStyle/>
          <a:p>
            <a:pPr marL="742950" indent="-742950">
              <a:spcAft>
                <a:spcPts val="3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dirty="0" err="1" smtClean="0"/>
              <a:t>Modelo</a:t>
            </a:r>
            <a:r>
              <a:rPr lang="en-US" altLang="en-US" dirty="0" smtClean="0"/>
              <a:t> </a:t>
            </a:r>
            <a:r>
              <a:rPr lang="en-US" altLang="en-US" u="sng" dirty="0" err="1" smtClean="0">
                <a:solidFill>
                  <a:srgbClr val="C00000"/>
                </a:solidFill>
              </a:rPr>
              <a:t>Médico</a:t>
            </a:r>
            <a:r>
              <a:rPr lang="en-US" altLang="en-US" u="sng" dirty="0" smtClean="0">
                <a:solidFill>
                  <a:srgbClr val="C00000"/>
                </a:solidFill>
              </a:rPr>
              <a:t> </a:t>
            </a:r>
            <a:r>
              <a:rPr lang="en-US" altLang="en-US" u="sng" dirty="0" smtClean="0">
                <a:solidFill>
                  <a:srgbClr val="FFC000"/>
                </a:solidFill>
              </a:rPr>
              <a:t/>
            </a:r>
            <a:br>
              <a:rPr lang="en-US" altLang="en-US" u="sng" dirty="0" smtClean="0">
                <a:solidFill>
                  <a:srgbClr val="FFC000"/>
                </a:solidFill>
              </a:rPr>
            </a:br>
            <a:r>
              <a:rPr lang="en-US" altLang="en-US" sz="1800" u="sng" dirty="0">
                <a:solidFill>
                  <a:schemeClr val="accent2">
                    <a:lumMod val="50000"/>
                  </a:schemeClr>
                </a:solidFill>
              </a:rPr>
              <a:t>Medical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1800" dirty="0"/>
              <a:t>Model</a:t>
            </a:r>
            <a:endParaRPr lang="en-US" altLang="en-US" u="sng" dirty="0" smtClean="0">
              <a:solidFill>
                <a:srgbClr val="FFC000"/>
              </a:solidFill>
            </a:endParaRPr>
          </a:p>
          <a:p>
            <a:pPr marL="742950" indent="-742950">
              <a:spcAft>
                <a:spcPts val="3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dirty="0" err="1" smtClean="0"/>
              <a:t>Modelo</a:t>
            </a:r>
            <a:r>
              <a:rPr lang="en-US" altLang="en-US" dirty="0" smtClean="0"/>
              <a:t> </a:t>
            </a:r>
            <a:r>
              <a:rPr lang="en-US" altLang="en-US" u="sng" dirty="0" err="1" smtClean="0">
                <a:solidFill>
                  <a:srgbClr val="C00000"/>
                </a:solidFill>
              </a:rPr>
              <a:t>Psicológico</a:t>
            </a:r>
            <a:r>
              <a:rPr lang="en-US" altLang="en-US" u="sng" dirty="0" smtClean="0">
                <a:solidFill>
                  <a:srgbClr val="FFC000"/>
                </a:solidFill>
              </a:rPr>
              <a:t/>
            </a:r>
            <a:br>
              <a:rPr lang="en-US" altLang="en-US" u="sng" dirty="0" smtClean="0">
                <a:solidFill>
                  <a:srgbClr val="FFC000"/>
                </a:solidFill>
              </a:rPr>
            </a:br>
            <a:r>
              <a:rPr lang="en-US" altLang="en-US" sz="1800" u="sng" dirty="0">
                <a:solidFill>
                  <a:schemeClr val="accent2">
                    <a:lumMod val="50000"/>
                  </a:schemeClr>
                </a:solidFill>
              </a:rPr>
              <a:t>Psychological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1800" dirty="0"/>
              <a:t>Model </a:t>
            </a:r>
            <a:endParaRPr lang="en-US" altLang="en-US" u="sng" dirty="0" smtClean="0">
              <a:solidFill>
                <a:srgbClr val="FFC000"/>
              </a:solidFill>
            </a:endParaRPr>
          </a:p>
          <a:p>
            <a:pPr marL="742950" indent="-742950"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dirty="0" err="1" smtClean="0"/>
              <a:t>Modelo</a:t>
            </a:r>
            <a:r>
              <a:rPr lang="en-US" altLang="en-US" dirty="0" smtClean="0"/>
              <a:t> </a:t>
            </a:r>
            <a:r>
              <a:rPr lang="en-US" altLang="en-US" u="sng" dirty="0" err="1" smtClean="0">
                <a:solidFill>
                  <a:srgbClr val="C00000"/>
                </a:solidFill>
              </a:rPr>
              <a:t>Educacional</a:t>
            </a:r>
            <a:r>
              <a:rPr lang="en-US" altLang="en-US" u="sng" dirty="0" smtClean="0">
                <a:solidFill>
                  <a:srgbClr val="FFC000"/>
                </a:solidFill>
              </a:rPr>
              <a:t/>
            </a:r>
            <a:br>
              <a:rPr lang="en-US" altLang="en-US" u="sng" dirty="0" smtClean="0">
                <a:solidFill>
                  <a:srgbClr val="FFC000"/>
                </a:solidFill>
              </a:rPr>
            </a:br>
            <a:r>
              <a:rPr lang="en-US" altLang="en-US" sz="1800" u="sng" dirty="0">
                <a:solidFill>
                  <a:schemeClr val="accent2">
                    <a:lumMod val="50000"/>
                  </a:schemeClr>
                </a:solidFill>
              </a:rPr>
              <a:t>Educational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1800" dirty="0"/>
              <a:t>Model </a:t>
            </a:r>
            <a:endParaRPr lang="en-US" altLang="en-US" u="sng" dirty="0" smtClean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F93DC2-4C70-4D57-B1EE-CA97E3CA77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Como o </a:t>
            </a:r>
            <a:r>
              <a:rPr lang="en-US" altLang="en-US" dirty="0" err="1" smtClean="0">
                <a:solidFill>
                  <a:srgbClr val="C00000"/>
                </a:solidFill>
              </a:rPr>
              <a:t>Desfio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Jovem</a:t>
            </a:r>
            <a:r>
              <a:rPr lang="en-US" altLang="en-US" dirty="0" smtClean="0">
                <a:solidFill>
                  <a:srgbClr val="C00000"/>
                </a:solidFill>
              </a:rPr>
              <a:t> utilize </a:t>
            </a:r>
            <a:r>
              <a:rPr lang="en-US" altLang="en-US" dirty="0" err="1" smtClean="0">
                <a:solidFill>
                  <a:srgbClr val="C00000"/>
                </a:solidFill>
              </a:rPr>
              <a:t>os</a:t>
            </a:r>
            <a:r>
              <a:rPr lang="en-US" altLang="en-US" dirty="0" smtClean="0">
                <a:solidFill>
                  <a:srgbClr val="C00000"/>
                </a:solidFill>
              </a:rPr>
              <a:t> outros </a:t>
            </a:r>
            <a:r>
              <a:rPr lang="en-US" altLang="en-US" dirty="0" err="1" smtClean="0">
                <a:solidFill>
                  <a:srgbClr val="C00000"/>
                </a:solidFill>
              </a:rPr>
              <a:t>tres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modelos</a:t>
            </a:r>
            <a:r>
              <a:rPr lang="en-US" altLang="en-US" dirty="0" smtClean="0">
                <a:solidFill>
                  <a:srgbClr val="C00000"/>
                </a:solidFill>
              </a:rPr>
              <a:t>? 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How does Teen Challenge utilize the other 3 models?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EF186D-9799-44F3-AF74-B923050BBB2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77813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pt-B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Vocabulário para Tratamento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1600200"/>
            <a:ext cx="8458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t-B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      Ajudador   Um a ser ajudado  Plano para ajudar</a:t>
            </a:r>
          </a:p>
          <a:p>
            <a:pPr marL="0" indent="0">
              <a:lnSpc>
                <a:spcPct val="80000"/>
              </a:lnSpc>
              <a:buNone/>
            </a:pP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            Psiquiatra        Paciente                        	Plano de </a:t>
            </a:r>
            <a:b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  Tratamento 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Psicológico      Psicólogo        Cliente                           Plano de </a:t>
            </a:r>
            <a:b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 Tratamento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Educacional     Professor         Estudante                      Estudante </a:t>
            </a:r>
            <a:b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apredendo Contrato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None/>
            </a:pP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     Ministro           Discípulo                      Plano de </a:t>
            </a:r>
            <a:b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Cristão          Discipulador		</a:t>
            </a: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</a:t>
            </a: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8229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dirty="0"/>
              <a:t>	</a:t>
            </a:r>
            <a:r>
              <a:rPr lang="en-US" altLang="en-US" sz="4400" dirty="0" err="1">
                <a:solidFill>
                  <a:srgbClr val="C00000"/>
                </a:solidFill>
              </a:rPr>
              <a:t>Qual</a:t>
            </a:r>
            <a:r>
              <a:rPr lang="en-US" altLang="en-US" sz="4400" dirty="0">
                <a:solidFill>
                  <a:srgbClr val="C00000"/>
                </a:solidFill>
              </a:rPr>
              <a:t> é o </a:t>
            </a:r>
            <a:r>
              <a:rPr lang="en-US" altLang="en-US" sz="4400" dirty="0" err="1">
                <a:solidFill>
                  <a:srgbClr val="C00000"/>
                </a:solidFill>
              </a:rPr>
              <a:t>alcance</a:t>
            </a:r>
            <a:r>
              <a:rPr lang="en-US" altLang="en-US" sz="4400" dirty="0">
                <a:solidFill>
                  <a:srgbClr val="C00000"/>
                </a:solidFill>
              </a:rPr>
              <a:t> do </a:t>
            </a:r>
            <a:r>
              <a:rPr lang="en-US" altLang="en-US" sz="4400" dirty="0" err="1">
                <a:solidFill>
                  <a:srgbClr val="C00000"/>
                </a:solidFill>
              </a:rPr>
              <a:t>Desafio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Jovem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em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ajudar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pessoas</a:t>
            </a:r>
            <a:r>
              <a:rPr lang="en-US" altLang="en-US" sz="4400" dirty="0">
                <a:solidFill>
                  <a:srgbClr val="C00000"/>
                </a:solidFill>
              </a:rPr>
              <a:t> a </a:t>
            </a:r>
            <a:r>
              <a:rPr lang="en-US" altLang="en-US" sz="4400" dirty="0" err="1">
                <a:solidFill>
                  <a:srgbClr val="C00000"/>
                </a:solidFill>
              </a:rPr>
              <a:t>vencer</a:t>
            </a:r>
            <a:r>
              <a:rPr lang="en-US" altLang="en-US" sz="4400" dirty="0">
                <a:solidFill>
                  <a:srgbClr val="C00000"/>
                </a:solidFill>
              </a:rPr>
              <a:t> a </a:t>
            </a:r>
            <a:r>
              <a:rPr lang="en-US" altLang="en-US" sz="4400" dirty="0" err="1">
                <a:solidFill>
                  <a:srgbClr val="C00000"/>
                </a:solidFill>
              </a:rPr>
              <a:t>adicção</a:t>
            </a:r>
            <a:r>
              <a:rPr lang="en-US" altLang="en-US" sz="4400" dirty="0">
                <a:solidFill>
                  <a:srgbClr val="C00000"/>
                </a:solidFill>
              </a:rPr>
              <a:t> de </a:t>
            </a:r>
            <a:r>
              <a:rPr lang="en-US" altLang="en-US" sz="4400" dirty="0" err="1">
                <a:solidFill>
                  <a:srgbClr val="C00000"/>
                </a:solidFill>
              </a:rPr>
              <a:t>drugas</a:t>
            </a:r>
            <a:r>
              <a:rPr lang="en-US" altLang="en-US" sz="4400" dirty="0">
                <a:solidFill>
                  <a:srgbClr val="C00000"/>
                </a:solidFill>
              </a:rPr>
              <a:t> e outros </a:t>
            </a:r>
            <a:r>
              <a:rPr lang="en-US" altLang="en-US" sz="4400" dirty="0" err="1">
                <a:solidFill>
                  <a:srgbClr val="C00000"/>
                </a:solidFill>
              </a:rPr>
              <a:t>problemas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</a:rPr>
              <a:t>controladores</a:t>
            </a:r>
            <a:r>
              <a:rPr lang="en-US" altLang="en-US" sz="4400" dirty="0">
                <a:solidFill>
                  <a:srgbClr val="C00000"/>
                </a:solidFill>
              </a:rPr>
              <a:t> da </a:t>
            </a:r>
            <a:r>
              <a:rPr lang="en-US" altLang="en-US" sz="4400" dirty="0" err="1">
                <a:solidFill>
                  <a:srgbClr val="C00000"/>
                </a:solidFill>
              </a:rPr>
              <a:t>vida</a:t>
            </a:r>
            <a:endParaRPr lang="en-US" altLang="en-US" sz="4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400" dirty="0"/>
              <a:t>	</a:t>
            </a:r>
            <a:r>
              <a:rPr lang="en-US" altLang="en-US" sz="2400" dirty="0"/>
              <a:t>What is the approach of Teen Challenge in helping people overcome drug addiction and other life controlling problems?</a:t>
            </a:r>
            <a:br>
              <a:rPr lang="en-US" altLang="en-US" sz="2400" dirty="0"/>
            </a:br>
            <a:endParaRPr lang="en-US" alt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0E5445-F5FB-4FE8-AB77-991659D3E7BE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6" descr="Treatment_Models_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81000"/>
            <a:ext cx="8229600" cy="6096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067317-FC39-4374-9822-1C51F4A9C6BE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0D5BAF-AB6B-4152-8931-DA2FBE7D77A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228600"/>
            <a:ext cx="8507413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en-US" sz="4000" dirty="0">
                <a:solidFill>
                  <a:srgbClr val="C00000"/>
                </a:solidFill>
              </a:rPr>
              <a:t>O Desafio </a:t>
            </a:r>
            <a:r>
              <a:rPr lang="pt-BR" altLang="en-US" sz="3600" dirty="0">
                <a:solidFill>
                  <a:srgbClr val="C00000"/>
                </a:solidFill>
              </a:rPr>
              <a:t>Jovem é um Ministério </a:t>
            </a:r>
            <a:r>
              <a:rPr lang="pt-BR" altLang="en-US" sz="4000" dirty="0">
                <a:solidFill>
                  <a:srgbClr val="C00000"/>
                </a:solidFill>
              </a:rPr>
              <a:t>da Grande Comissao</a:t>
            </a:r>
            <a:br>
              <a:rPr lang="pt-BR" altLang="en-US" sz="4000" dirty="0">
                <a:solidFill>
                  <a:srgbClr val="C00000"/>
                </a:solidFill>
              </a:rPr>
            </a:br>
            <a:r>
              <a:rPr lang="en-US" sz="4000" dirty="0" err="1"/>
              <a:t>Mateus</a:t>
            </a:r>
            <a:r>
              <a:rPr lang="en-US" sz="4000" dirty="0"/>
              <a:t> 28:19-20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pt-BR" altLang="en-US" sz="2400" dirty="0">
                <a:solidFill>
                  <a:schemeClr val="tx1"/>
                </a:solidFill>
              </a:rPr>
              <a:t>Teen Challenge is a Great Commission </a:t>
            </a:r>
            <a:r>
              <a:rPr lang="pt-BR" altLang="en-US" sz="2400" dirty="0">
                <a:solidFill>
                  <a:schemeClr val="tx1"/>
                </a:solidFill>
              </a:rPr>
              <a:t>Ministry</a:t>
            </a:r>
            <a:br>
              <a:rPr lang="pt-BR" altLang="en-US" sz="2400" dirty="0">
                <a:solidFill>
                  <a:schemeClr val="tx1"/>
                </a:solidFill>
              </a:rPr>
            </a:br>
            <a:r>
              <a:rPr lang="pt-BR" altLang="en-US" sz="2400" dirty="0">
                <a:solidFill>
                  <a:schemeClr val="tx1"/>
                </a:solidFill>
              </a:rPr>
              <a:t>Matthew 28:19-20</a:t>
            </a:r>
            <a:br>
              <a:rPr lang="pt-BR" altLang="en-US" sz="2400" dirty="0">
                <a:solidFill>
                  <a:schemeClr val="tx1"/>
                </a:solidFill>
              </a:rPr>
            </a:br>
            <a:endParaRPr lang="en-US" altLang="en-US" sz="2900" i="1" u="sng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0164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7201"/>
            <a:ext cx="8229600" cy="5673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altLang="en-US" sz="2800" dirty="0"/>
              <a:t>	</a:t>
            </a:r>
            <a:r>
              <a:rPr lang="en-US" altLang="en-US" sz="3600" dirty="0">
                <a:solidFill>
                  <a:srgbClr val="C00000"/>
                </a:solidFill>
              </a:rPr>
              <a:t>“</a:t>
            </a:r>
            <a:r>
              <a:rPr lang="en-US" altLang="en-US" sz="3600" dirty="0" err="1">
                <a:solidFill>
                  <a:srgbClr val="C00000"/>
                </a:solidFill>
              </a:rPr>
              <a:t>Eu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digo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aos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alunos</a:t>
            </a:r>
            <a:r>
              <a:rPr lang="en-US" altLang="en-US" sz="3600" dirty="0">
                <a:solidFill>
                  <a:srgbClr val="C00000"/>
                </a:solidFill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</a:rPr>
              <a:t>você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não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está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aqui</a:t>
            </a:r>
            <a:r>
              <a:rPr lang="en-US" altLang="en-US" sz="3600" dirty="0">
                <a:solidFill>
                  <a:srgbClr val="C00000"/>
                </a:solidFill>
              </a:rPr>
              <a:t> no </a:t>
            </a:r>
            <a:r>
              <a:rPr lang="en-US" altLang="en-US" sz="3600" dirty="0" err="1">
                <a:solidFill>
                  <a:srgbClr val="C00000"/>
                </a:solidFill>
              </a:rPr>
              <a:t>Desafio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Jovem</a:t>
            </a:r>
            <a:r>
              <a:rPr lang="en-US" altLang="en-US" sz="3600" dirty="0">
                <a:solidFill>
                  <a:srgbClr val="C00000"/>
                </a:solidFill>
              </a:rPr>
              <a:t> para se </a:t>
            </a:r>
            <a:r>
              <a:rPr lang="en-US" altLang="en-US" sz="3600" dirty="0" err="1">
                <a:solidFill>
                  <a:srgbClr val="C00000"/>
                </a:solidFill>
              </a:rPr>
              <a:t>tornar</a:t>
            </a:r>
            <a:r>
              <a:rPr lang="en-US" altLang="en-US" sz="3600" dirty="0">
                <a:solidFill>
                  <a:srgbClr val="C00000"/>
                </a:solidFill>
              </a:rPr>
              <a:t> livre das </a:t>
            </a:r>
            <a:r>
              <a:rPr lang="en-US" altLang="en-US" sz="3600" dirty="0" err="1">
                <a:solidFill>
                  <a:srgbClr val="C00000"/>
                </a:solidFill>
              </a:rPr>
              <a:t>drogas</a:t>
            </a:r>
            <a:r>
              <a:rPr lang="en-US" altLang="en-US" sz="3600" dirty="0">
                <a:solidFill>
                  <a:srgbClr val="C00000"/>
                </a:solidFill>
              </a:rPr>
              <a:t>. </a:t>
            </a:r>
          </a:p>
          <a:p>
            <a:pPr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	</a:t>
            </a:r>
            <a:r>
              <a:rPr lang="en-US" altLang="en-US" sz="3600" dirty="0" err="1">
                <a:solidFill>
                  <a:srgbClr val="C00000"/>
                </a:solidFill>
              </a:rPr>
              <a:t>Você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está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aqui</a:t>
            </a:r>
            <a:r>
              <a:rPr lang="en-US" altLang="en-US" sz="3600" dirty="0">
                <a:solidFill>
                  <a:srgbClr val="C00000"/>
                </a:solidFill>
              </a:rPr>
              <a:t> para se </a:t>
            </a:r>
            <a:r>
              <a:rPr lang="en-US" altLang="en-US" sz="3600" dirty="0" err="1">
                <a:solidFill>
                  <a:srgbClr val="C00000"/>
                </a:solidFill>
              </a:rPr>
              <a:t>tornar</a:t>
            </a:r>
            <a:r>
              <a:rPr lang="en-US" altLang="en-US" sz="3600" dirty="0">
                <a:solidFill>
                  <a:srgbClr val="C00000"/>
                </a:solidFill>
              </a:rPr>
              <a:t> um </a:t>
            </a:r>
            <a:r>
              <a:rPr lang="en-US" altLang="en-US" sz="3600" dirty="0" err="1">
                <a:solidFill>
                  <a:srgbClr val="C00000"/>
                </a:solidFill>
              </a:rPr>
              <a:t>homem</a:t>
            </a:r>
            <a:r>
              <a:rPr lang="en-US" altLang="en-US" sz="3600" dirty="0">
                <a:solidFill>
                  <a:srgbClr val="C00000"/>
                </a:solidFill>
              </a:rPr>
              <a:t> (</a:t>
            </a:r>
            <a:r>
              <a:rPr lang="en-US" altLang="en-US" sz="3600" dirty="0" err="1">
                <a:solidFill>
                  <a:srgbClr val="C00000"/>
                </a:solidFill>
              </a:rPr>
              <a:t>mulher</a:t>
            </a:r>
            <a:r>
              <a:rPr lang="en-US" altLang="en-US" sz="3600" dirty="0">
                <a:solidFill>
                  <a:srgbClr val="C00000"/>
                </a:solidFill>
              </a:rPr>
              <a:t>) de Deus que é </a:t>
            </a:r>
            <a:r>
              <a:rPr lang="en-US" altLang="en-US" sz="3600" dirty="0" err="1">
                <a:solidFill>
                  <a:srgbClr val="C00000"/>
                </a:solidFill>
              </a:rPr>
              <a:t>santo</a:t>
            </a:r>
            <a:r>
              <a:rPr lang="en-US" altLang="en-US" sz="3600" dirty="0">
                <a:solidFill>
                  <a:srgbClr val="C00000"/>
                </a:solidFill>
              </a:rPr>
              <a:t> e </a:t>
            </a:r>
            <a:r>
              <a:rPr lang="en-US" altLang="en-US" sz="3600" dirty="0" err="1">
                <a:solidFill>
                  <a:srgbClr val="C00000"/>
                </a:solidFill>
              </a:rPr>
              <a:t>justo</a:t>
            </a:r>
            <a:r>
              <a:rPr lang="en-US" altLang="en-US" sz="3600" dirty="0">
                <a:solidFill>
                  <a:srgbClr val="C00000"/>
                </a:solidFill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</a:rPr>
              <a:t>separado</a:t>
            </a:r>
            <a:r>
              <a:rPr lang="en-US" altLang="en-US" sz="3600" dirty="0">
                <a:solidFill>
                  <a:srgbClr val="C00000"/>
                </a:solidFill>
              </a:rPr>
              <a:t> para </a:t>
            </a:r>
            <a:r>
              <a:rPr lang="en-US" altLang="en-US" sz="3600" dirty="0" err="1">
                <a:solidFill>
                  <a:srgbClr val="C00000"/>
                </a:solidFill>
              </a:rPr>
              <a:t>sevir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seu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criador</a:t>
            </a:r>
            <a:r>
              <a:rPr lang="en-US" altLang="en-US" sz="3600" dirty="0">
                <a:solidFill>
                  <a:srgbClr val="C00000"/>
                </a:solidFill>
              </a:rPr>
              <a:t>.”</a:t>
            </a:r>
          </a:p>
          <a:p>
            <a:pPr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600" dirty="0"/>
              <a:t>	</a:t>
            </a:r>
            <a:r>
              <a:rPr lang="en-US" altLang="en-US" sz="2000" dirty="0"/>
              <a:t>“I tell students, you are not here at Teen Challenge to become drug free.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/>
              <a:t>You are here to become a man (woman) of God who is holy and righteous, set apart to serve your creator.”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0D5BAF-AB6B-4152-8931-DA2FBE7D77A7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8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749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500"/>
              </a:spcAft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rgbClr val="C00000"/>
                </a:solidFill>
              </a:rPr>
              <a:t>“</a:t>
            </a:r>
            <a:r>
              <a:rPr lang="en-US" altLang="en-US" sz="3600" dirty="0">
                <a:solidFill>
                  <a:srgbClr val="C00000"/>
                </a:solidFill>
              </a:rPr>
              <a:t>O </a:t>
            </a:r>
            <a:r>
              <a:rPr lang="en-US" altLang="en-US" sz="3600" dirty="0" err="1">
                <a:solidFill>
                  <a:srgbClr val="C00000"/>
                </a:solidFill>
              </a:rPr>
              <a:t>incrível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resultado</a:t>
            </a:r>
            <a:r>
              <a:rPr lang="en-US" altLang="en-US" sz="3600" dirty="0">
                <a:solidFill>
                  <a:srgbClr val="C00000"/>
                </a:solidFill>
              </a:rPr>
              <a:t> de </a:t>
            </a:r>
            <a:r>
              <a:rPr lang="en-US" altLang="en-US" sz="3600" dirty="0" err="1">
                <a:solidFill>
                  <a:srgbClr val="C00000"/>
                </a:solidFill>
              </a:rPr>
              <a:t>uma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vida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em</a:t>
            </a:r>
            <a:r>
              <a:rPr lang="en-US" altLang="en-US" sz="3600" dirty="0">
                <a:solidFill>
                  <a:srgbClr val="C00000"/>
                </a:solidFill>
              </a:rPr>
              <a:t> Cristo é que </a:t>
            </a:r>
            <a:r>
              <a:rPr lang="en-US" altLang="en-US" sz="3600" dirty="0" err="1">
                <a:solidFill>
                  <a:srgbClr val="C00000"/>
                </a:solidFill>
              </a:rPr>
              <a:t>você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encontra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cura</a:t>
            </a:r>
            <a:r>
              <a:rPr lang="en-US" altLang="en-US" sz="3600" dirty="0">
                <a:solidFill>
                  <a:srgbClr val="C00000"/>
                </a:solidFill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</a:rPr>
              <a:t>alegria</a:t>
            </a:r>
            <a:r>
              <a:rPr lang="en-US" altLang="en-US" sz="3600" dirty="0">
                <a:solidFill>
                  <a:srgbClr val="C00000"/>
                </a:solidFill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</a:rPr>
              <a:t>esperança</a:t>
            </a:r>
            <a:r>
              <a:rPr lang="en-US" altLang="en-US" sz="3600" dirty="0">
                <a:solidFill>
                  <a:srgbClr val="C00000"/>
                </a:solidFill>
              </a:rPr>
              <a:t>, e </a:t>
            </a:r>
            <a:r>
              <a:rPr lang="en-US" altLang="en-US" sz="3600" dirty="0" err="1">
                <a:solidFill>
                  <a:srgbClr val="C00000"/>
                </a:solidFill>
              </a:rPr>
              <a:t>paz</a:t>
            </a:r>
            <a:r>
              <a:rPr lang="en-US" altLang="en-US" sz="36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150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 err="1">
                <a:solidFill>
                  <a:srgbClr val="C00000"/>
                </a:solidFill>
              </a:rPr>
              <a:t>Você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não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usa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drogas</a:t>
            </a:r>
            <a:r>
              <a:rPr lang="en-US" altLang="en-US" sz="3600" dirty="0">
                <a:solidFill>
                  <a:srgbClr val="C00000"/>
                </a:solidFill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</a:rPr>
              <a:t>ou</a:t>
            </a:r>
            <a:r>
              <a:rPr lang="en-US" altLang="en-US" sz="3600" dirty="0">
                <a:solidFill>
                  <a:srgbClr val="C00000"/>
                </a:solidFill>
              </a:rPr>
              <a:t> tem </a:t>
            </a:r>
            <a:r>
              <a:rPr lang="en-US" altLang="en-US" sz="3600" dirty="0" err="1">
                <a:solidFill>
                  <a:srgbClr val="C00000"/>
                </a:solidFill>
              </a:rPr>
              <a:t>relação</a:t>
            </a:r>
            <a:r>
              <a:rPr lang="en-US" altLang="en-US" sz="3600" dirty="0">
                <a:solidFill>
                  <a:srgbClr val="C00000"/>
                </a:solidFill>
              </a:rPr>
              <a:t> sexual for a do </a:t>
            </a:r>
            <a:r>
              <a:rPr lang="en-US" altLang="en-US" sz="3600" dirty="0" err="1">
                <a:solidFill>
                  <a:srgbClr val="C00000"/>
                </a:solidFill>
              </a:rPr>
              <a:t>casamento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ou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fica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bêbado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</a:rPr>
              <a:t>porque</a:t>
            </a:r>
            <a:r>
              <a:rPr lang="en-US" altLang="en-US" sz="3600" b="1" u="sng" dirty="0">
                <a:solidFill>
                  <a:srgbClr val="C0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</a:rPr>
              <a:t>você</a:t>
            </a:r>
            <a:r>
              <a:rPr lang="en-US" altLang="en-US" sz="3600" b="1" u="sng" dirty="0">
                <a:solidFill>
                  <a:srgbClr val="C0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</a:rPr>
              <a:t>ama</a:t>
            </a:r>
            <a:r>
              <a:rPr lang="en-US" altLang="en-US" sz="3600" b="1" u="sng" dirty="0">
                <a:solidFill>
                  <a:srgbClr val="C00000"/>
                </a:solidFill>
              </a:rPr>
              <a:t> a Deus.”</a:t>
            </a:r>
            <a:r>
              <a:rPr lang="en-US" altLang="en-US" sz="3600" u="sng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	“The incredible by-product of a life in Christ is that you find healing, joy, hope, and peace.  You don’t use drugs, or have sex outside of marriage, or get drunk </a:t>
            </a:r>
            <a:r>
              <a:rPr lang="en-US" altLang="en-US" sz="2000" b="1" u="sng" dirty="0"/>
              <a:t>because you love God</a:t>
            </a:r>
            <a:r>
              <a:rPr lang="en-US" altLang="en-US" sz="2000" dirty="0"/>
              <a:t>.”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solidFill>
                <a:srgbClr val="FF9933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/>
              <a:t>Sallie </a:t>
            </a:r>
            <a:r>
              <a:rPr lang="en-US" altLang="en-US" sz="2000" i="1" dirty="0" err="1"/>
              <a:t>Culbreth</a:t>
            </a:r>
            <a:endParaRPr lang="en-US" altLang="en-US" sz="2000" i="1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/>
              <a:t>Teen Challenge, Hot Springs, Ark.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3D763F-BFCF-4C90-A8D3-CB0243BBD292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082" t="5164" r="19671" b="32868"/>
          <a:stretch/>
        </p:blipFill>
        <p:spPr>
          <a:xfrm>
            <a:off x="2514600" y="4898571"/>
            <a:ext cx="1524000" cy="195942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362201"/>
            <a:ext cx="7772400" cy="3768725"/>
          </a:xfrm>
        </p:spPr>
        <p:txBody>
          <a:bodyPr/>
          <a:lstStyle/>
          <a:p>
            <a:pPr marL="520700" indent="-520700">
              <a:buClr>
                <a:schemeClr val="tx1"/>
              </a:buClr>
              <a:buSzPct val="100000"/>
              <a:buNone/>
            </a:pPr>
            <a:r>
              <a:rPr lang="pt-BR" altLang="en-US" dirty="0" smtClean="0"/>
              <a:t>1.	Deus precisa de uma equipe no Desafio Jovem que seja </a:t>
            </a:r>
            <a:r>
              <a:rPr lang="pt-BR" altLang="en-US" b="1" u="sng" dirty="0" smtClean="0">
                <a:solidFill>
                  <a:srgbClr val="C00000"/>
                </a:solidFill>
              </a:rPr>
              <a:t>referencia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no discipulado crist</a:t>
            </a:r>
            <a:r>
              <a:rPr lang="en-US" altLang="en-US" dirty="0" smtClean="0"/>
              <a:t>ã</a:t>
            </a:r>
            <a:r>
              <a:rPr lang="pt-BR" altLang="en-US" dirty="0" smtClean="0"/>
              <a:t>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/>
              <a:t>God needs staff at Teen Challenge who are </a:t>
            </a:r>
            <a:r>
              <a:rPr lang="en-US" altLang="en-US" sz="2000" b="1" u="sng" dirty="0">
                <a:solidFill>
                  <a:schemeClr val="accent2">
                    <a:lumMod val="50000"/>
                  </a:schemeClr>
                </a:solidFill>
              </a:rPr>
              <a:t>experts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at Christian discipleship.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ED4EEE-7F2D-4C2D-A7EE-BA538BB2400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2160587"/>
          </a:xfrm>
        </p:spPr>
        <p:txBody>
          <a:bodyPr/>
          <a:lstStyle/>
          <a:p>
            <a:pPr marL="684213" indent="-684213"/>
            <a:r>
              <a:rPr lang="en-US" altLang="en-US" sz="3600" dirty="0">
                <a:solidFill>
                  <a:srgbClr val="C00000"/>
                </a:solidFill>
              </a:rPr>
              <a:t>D. 	O </a:t>
            </a:r>
            <a:r>
              <a:rPr lang="en-US" altLang="en-US" sz="3600" dirty="0" err="1">
                <a:solidFill>
                  <a:srgbClr val="C00000"/>
                </a:solidFill>
              </a:rPr>
              <a:t>modelo</a:t>
            </a:r>
            <a:r>
              <a:rPr lang="en-US" altLang="en-US" sz="3600" dirty="0">
                <a:solidFill>
                  <a:srgbClr val="C00000"/>
                </a:solidFill>
              </a:rPr>
              <a:t> de </a:t>
            </a:r>
            <a:r>
              <a:rPr lang="en-US" altLang="en-US" sz="3600" dirty="0" err="1">
                <a:solidFill>
                  <a:srgbClr val="C00000"/>
                </a:solidFill>
              </a:rPr>
              <a:t>discipulador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br>
              <a:rPr lang="en-US" altLang="en-US" sz="3600" dirty="0">
                <a:solidFill>
                  <a:srgbClr val="C00000"/>
                </a:solidFill>
              </a:rPr>
            </a:br>
            <a:r>
              <a:rPr lang="en-US" altLang="en-US" sz="3600" dirty="0" err="1">
                <a:solidFill>
                  <a:srgbClr val="C00000"/>
                </a:solidFill>
              </a:rPr>
              <a:t>cristão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usado</a:t>
            </a:r>
            <a:r>
              <a:rPr lang="en-US" altLang="en-US" sz="3600" dirty="0">
                <a:solidFill>
                  <a:srgbClr val="C00000"/>
                </a:solidFill>
              </a:rPr>
              <a:t> no </a:t>
            </a:r>
            <a:r>
              <a:rPr lang="en-US" altLang="en-US" sz="3600" dirty="0" err="1">
                <a:solidFill>
                  <a:srgbClr val="C00000"/>
                </a:solidFill>
              </a:rPr>
              <a:t>Desafio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Jovem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The Christian discipleship model used in Teen Challenge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C68A94-7810-4083-8E90-1A6B6558021A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26629" name="Picture 6" descr="Frank Reynold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752600" y="2286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</a:rPr>
              <a:t>Frank Reynolds, Founder of Teen Challenge Training Center, Rehrersburg, PA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981200" y="5334000"/>
            <a:ext cx="8153400" cy="946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sz="2800">
                <a:solidFill>
                  <a:srgbClr val="000000"/>
                </a:solidFill>
              </a:rPr>
              <a:t>Frank Reynolds, Fundador do Centro de Treinamento Desafio Jovem, Rehrersburg, PA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762001"/>
            <a:ext cx="7772400" cy="5368925"/>
          </a:xfrm>
        </p:spPr>
        <p:txBody>
          <a:bodyPr/>
          <a:lstStyle/>
          <a:p>
            <a:pPr marL="466725" indent="-466725"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pt-BR" altLang="en-US" dirty="0" smtClean="0"/>
              <a:t>2.	No Desafio Jovem, treinamento de discipulado Cristão é uma ferramenta </a:t>
            </a:r>
            <a:r>
              <a:rPr lang="pt-BR" altLang="en-US" b="1" u="sng" dirty="0" smtClean="0">
                <a:solidFill>
                  <a:srgbClr val="C00000"/>
                </a:solidFill>
              </a:rPr>
              <a:t>primordial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parra acompanhar aqueles com adicções. </a:t>
            </a:r>
          </a:p>
          <a:p>
            <a:pPr marL="466725" indent="-466725"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pt-BR" altLang="en-US" dirty="0" smtClean="0"/>
              <a:t>	Aconselhamento é usado como </a:t>
            </a:r>
            <a:r>
              <a:rPr lang="pt-BR" altLang="en-US" b="1" u="sng" dirty="0" smtClean="0">
                <a:solidFill>
                  <a:srgbClr val="C00000"/>
                </a:solidFill>
              </a:rPr>
              <a:t>segundo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método de tratamento.</a:t>
            </a:r>
          </a:p>
          <a:p>
            <a:pPr marL="466725" indent="-466725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	At Teen Challenge, Christian discipleship training is the </a:t>
            </a:r>
            <a:r>
              <a:rPr lang="en-US" altLang="en-US" sz="2000" b="1" u="sng" dirty="0">
                <a:solidFill>
                  <a:schemeClr val="accent2">
                    <a:lumMod val="50000"/>
                  </a:schemeClr>
                </a:solidFill>
              </a:rPr>
              <a:t>primary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tool for assisting those with addictions.   </a:t>
            </a:r>
            <a:br>
              <a:rPr lang="en-US" altLang="en-US" sz="2000" dirty="0"/>
            </a:br>
            <a:r>
              <a:rPr lang="en-US" altLang="en-US" sz="2000" dirty="0"/>
              <a:t>Counseling is used as a </a:t>
            </a:r>
            <a:r>
              <a:rPr lang="en-US" altLang="en-US" sz="2000" b="1" u="sng" dirty="0">
                <a:solidFill>
                  <a:schemeClr val="accent2">
                    <a:lumMod val="50000"/>
                  </a:schemeClr>
                </a:solidFill>
              </a:rPr>
              <a:t>secondary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treatment method.</a:t>
            </a:r>
            <a:endParaRPr lang="en-US" altLang="en-US" dirty="0" smtClean="0"/>
          </a:p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91B79C-C9E0-4C40-B661-C714149B770A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1"/>
            <a:ext cx="8458200" cy="5749925"/>
          </a:xfrm>
        </p:spPr>
        <p:txBody>
          <a:bodyPr/>
          <a:lstStyle/>
          <a:p>
            <a:pPr marL="520700" indent="-520700"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pt-BR" altLang="en-US" dirty="0" smtClean="0"/>
              <a:t>3.	Alunos gastam pelo menos 3 horas por dia </a:t>
            </a:r>
            <a:br>
              <a:rPr lang="pt-BR" altLang="en-US" dirty="0" smtClean="0"/>
            </a:br>
            <a:r>
              <a:rPr lang="pt-BR" altLang="en-US" dirty="0" smtClean="0"/>
              <a:t>5 dias por semana nas classes de discipulado Cristão, aprendendo como aplicar os ensinamentos bíblicos a vida diária.</a:t>
            </a:r>
            <a:endParaRPr lang="en-US" altLang="en-US" dirty="0" smtClean="0"/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	</a:t>
            </a:r>
            <a:r>
              <a:rPr lang="pt-BR" altLang="en-US" dirty="0" smtClean="0"/>
              <a:t>O </a:t>
            </a:r>
            <a:r>
              <a:rPr lang="pt-BR" altLang="en-US" b="1" u="sng" dirty="0" smtClean="0">
                <a:solidFill>
                  <a:srgbClr val="C00000"/>
                </a:solidFill>
              </a:rPr>
              <a:t>primeiro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proposito das aulas biblicas é cumprir a Grande Comissao – fazer discipulos.</a:t>
            </a:r>
            <a:br>
              <a:rPr lang="pt-BR" altLang="en-US" dirty="0" smtClean="0"/>
            </a:br>
            <a:endParaRPr lang="en-US" altLang="en-US" dirty="0" smtClean="0">
              <a:solidFill>
                <a:srgbClr val="FFC000"/>
              </a:solidFill>
            </a:endParaRP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sz="2000" dirty="0"/>
              <a:t>	Students spend at least 3 hours a day 5 days a week in Christian discipleship classes, learning how to apply the teachings of the Bible to their daily living.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	</a:t>
            </a:r>
            <a:r>
              <a:rPr lang="en-US" altLang="en-US" sz="2000" dirty="0"/>
              <a:t>The </a:t>
            </a:r>
            <a:r>
              <a:rPr lang="en-US" altLang="en-US" sz="2000" u="sng" dirty="0">
                <a:solidFill>
                  <a:srgbClr val="C00000"/>
                </a:solidFill>
              </a:rPr>
              <a:t>primary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purpose of the Bible classes is to fulfill the Great Commission—to make disciples.</a:t>
            </a:r>
          </a:p>
          <a:p>
            <a:pPr marL="514350" indent="-514350">
              <a:buClr>
                <a:schemeClr val="tx1"/>
              </a:buClr>
              <a:buSzPct val="100000"/>
              <a:buNone/>
            </a:pPr>
            <a:endParaRPr lang="en-US" altLang="en-US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775000-692A-4164-AABA-A90B74B895F5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6" y="381001"/>
            <a:ext cx="2540000" cy="381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1"/>
            <a:ext cx="8229600" cy="42259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ts val="2000"/>
              </a:spcAft>
              <a:buClr>
                <a:schemeClr val="tx1"/>
              </a:buClr>
              <a:buSzPct val="100000"/>
              <a:buFont typeface="Wingdings" pitchFamily="2" charset="2"/>
              <a:buAutoNum type="arabicPeriod"/>
            </a:pPr>
            <a:r>
              <a:rPr lang="en-US" altLang="en-US" sz="4400" dirty="0" err="1"/>
              <a:t>Estudos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Grupo</a:t>
            </a:r>
            <a:r>
              <a:rPr lang="en-US" altLang="en-US" sz="4400" dirty="0"/>
              <a:t> para </a:t>
            </a:r>
            <a:r>
              <a:rPr lang="en-US" altLang="en-US" sz="4400" dirty="0" err="1"/>
              <a:t>Novos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Cristãos</a:t>
            </a:r>
            <a:r>
              <a:rPr lang="en-US" altLang="en-US" sz="4400" dirty="0"/>
              <a:t>  14 </a:t>
            </a:r>
            <a:r>
              <a:rPr lang="en-US" altLang="en-US" sz="4400" dirty="0" err="1"/>
              <a:t>cursos</a:t>
            </a:r>
            <a:r>
              <a:rPr lang="en-US" altLang="en-US" sz="4400" dirty="0"/>
              <a:t> </a:t>
            </a:r>
            <a:r>
              <a:rPr lang="en-US" altLang="en-US" sz="4400" i="1" dirty="0"/>
              <a:t/>
            </a:r>
            <a:br>
              <a:rPr lang="en-US" altLang="en-US" sz="4400" i="1" dirty="0"/>
            </a:br>
            <a:r>
              <a:rPr lang="en-US" altLang="en-US" sz="2000" dirty="0"/>
              <a:t>Group Studies for New Christians--14 courses</a:t>
            </a:r>
            <a:endParaRPr lang="en-US" altLang="en-US" sz="4400" i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Pct val="100000"/>
              <a:buNone/>
            </a:pPr>
            <a:r>
              <a:rPr lang="en-US" altLang="en-US" sz="4400" dirty="0"/>
              <a:t>2. </a:t>
            </a:r>
            <a:r>
              <a:rPr lang="en-US" altLang="en-US" sz="4400" dirty="0" err="1"/>
              <a:t>Estudos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Pessoais</a:t>
            </a:r>
            <a:r>
              <a:rPr lang="en-US" altLang="en-US" sz="4400" dirty="0"/>
              <a:t> para </a:t>
            </a:r>
            <a:r>
              <a:rPr lang="en-US" altLang="en-US" sz="4400" dirty="0" err="1"/>
              <a:t>Novos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Cristãos</a:t>
            </a:r>
            <a:r>
              <a:rPr lang="en-US" altLang="en-US" sz="4400" dirty="0"/>
              <a:t> </a:t>
            </a:r>
            <a:br>
              <a:rPr lang="en-US" altLang="en-US" sz="4400" dirty="0"/>
            </a:br>
            <a:r>
              <a:rPr lang="en-US" altLang="en-US" sz="2000" dirty="0"/>
              <a:t>Personal Studies for New Christians 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82C767-8577-443D-B543-DCD02C0346C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C00000"/>
                </a:solidFill>
              </a:rPr>
              <a:t>Propósito</a:t>
            </a:r>
            <a:r>
              <a:rPr lang="en-US" sz="4800" dirty="0">
                <a:solidFill>
                  <a:srgbClr val="C00000"/>
                </a:solidFill>
              </a:rPr>
              <a:t> do </a:t>
            </a:r>
            <a:r>
              <a:rPr lang="en-US" sz="4800" dirty="0" err="1">
                <a:solidFill>
                  <a:srgbClr val="C00000"/>
                </a:solidFill>
              </a:rPr>
              <a:t>Discipulado</a:t>
            </a:r>
            <a:r>
              <a:rPr lang="en-US" sz="4800" dirty="0">
                <a:solidFill>
                  <a:srgbClr val="FF9933"/>
                </a:solidFill>
              </a:rPr>
              <a:t/>
            </a:r>
            <a:br>
              <a:rPr lang="en-US" sz="4800" dirty="0">
                <a:solidFill>
                  <a:srgbClr val="FF9933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Proposal for discipleship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CC0B03-294F-4085-A779-269607A94BDF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30725" name="Picture 6" descr="GSNC Photo new cov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C923F4-0424-4BA7-A8FB-F68A0E58BBAF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5125" name="Picture 7" descr="Life Article on Tria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625"/>
            <a:ext cx="9144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9144000" cy="5105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000"/>
              </a:spcAft>
              <a:buNone/>
            </a:pPr>
            <a:r>
              <a:rPr lang="en-US" altLang="en-US" sz="2400" dirty="0"/>
              <a:t>	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Missão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Desafio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Jovem</a:t>
            </a:r>
            <a:r>
              <a:rPr lang="en-US" altLang="en-US" dirty="0" smtClean="0"/>
              <a:t> é a de </a:t>
            </a:r>
            <a:r>
              <a:rPr lang="en-US" altLang="en-US" dirty="0" err="1" smtClean="0"/>
              <a:t>evangelizar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discipular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pessoas</a:t>
            </a:r>
            <a:r>
              <a:rPr lang="en-US" altLang="en-US" dirty="0" smtClean="0"/>
              <a:t> com </a:t>
            </a:r>
            <a:r>
              <a:rPr lang="en-US" altLang="en-US" dirty="0" err="1" smtClean="0"/>
              <a:t>problemas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controladores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vida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começar</a:t>
            </a:r>
            <a:r>
              <a:rPr lang="en-US" altLang="en-US" dirty="0" smtClean="0"/>
              <a:t> um </a:t>
            </a:r>
            <a:r>
              <a:rPr lang="en-US" altLang="en-US" b="1" dirty="0" err="1" smtClean="0"/>
              <a:t>processo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discipulado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ponto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</a:t>
            </a:r>
            <a:r>
              <a:rPr lang="en-US" altLang="en-US" dirty="0" smtClean="0"/>
              <a:t> que o </a:t>
            </a:r>
            <a:r>
              <a:rPr lang="en-US" altLang="en-US" dirty="0" err="1" smtClean="0"/>
              <a:t>aluno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possa</a:t>
            </a:r>
            <a:r>
              <a:rPr lang="en-US" altLang="en-US" b="1" dirty="0" smtClean="0"/>
              <a:t> </a:t>
            </a:r>
            <a:r>
              <a:rPr lang="en-US" altLang="en-US" dirty="0" err="1" smtClean="0"/>
              <a:t>pensar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como</a:t>
            </a:r>
            <a:r>
              <a:rPr lang="en-US" altLang="en-US" dirty="0" smtClean="0"/>
              <a:t> um </a:t>
            </a:r>
            <a:r>
              <a:rPr lang="en-US" altLang="en-US" dirty="0" err="1" smtClean="0"/>
              <a:t>Cristão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sociedade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aplicando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pricípios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bíblicos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motivacionais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realcionamentos</a:t>
            </a:r>
            <a:r>
              <a:rPr lang="en-US" altLang="en-US" dirty="0" smtClean="0"/>
              <a:t> com a </a:t>
            </a:r>
            <a:r>
              <a:rPr lang="en-US" altLang="en-US" dirty="0" err="1" smtClean="0"/>
              <a:t>família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igreja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escolha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carreira</a:t>
            </a:r>
            <a:r>
              <a:rPr lang="en-US" altLang="en-US" dirty="0" smtClean="0"/>
              <a:t>, e </a:t>
            </a:r>
            <a:r>
              <a:rPr lang="en-US" altLang="en-US" dirty="0" err="1" smtClean="0"/>
              <a:t>comunidade</a:t>
            </a:r>
            <a:r>
              <a:rPr lang="en-US" altLang="en-US" dirty="0" smtClean="0"/>
              <a:t>. </a:t>
            </a:r>
          </a:p>
          <a:p>
            <a:pPr>
              <a:lnSpc>
                <a:spcPct val="90000"/>
              </a:lnSpc>
              <a:spcAft>
                <a:spcPts val="2000"/>
              </a:spcAft>
              <a:buNone/>
            </a:pPr>
            <a:r>
              <a:rPr lang="en-US" altLang="en-US" sz="2000" dirty="0"/>
              <a:t>	The mission of Teen Challenge is to evangelize and disciple persons with life-controlling problems and </a:t>
            </a:r>
            <a:r>
              <a:rPr lang="en-US" altLang="en-US" sz="2000" b="1" dirty="0"/>
              <a:t>initiate the discipleship process</a:t>
            </a:r>
            <a:r>
              <a:rPr lang="en-US" altLang="en-US" sz="2000" dirty="0"/>
              <a:t> to the point where the student can function as a Christian in society, applying spiritually  motivated biblical principles in relationships in the family, church, chosen vocation, and community.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9933"/>
                </a:solidFill>
              </a:rPr>
              <a:t>	</a:t>
            </a:r>
            <a:endParaRPr lang="en-US" alt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4BF95C-0D0C-4514-AB00-0AE741D8075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E.	</a:t>
            </a:r>
            <a:r>
              <a:rPr lang="en-US" altLang="en-US" dirty="0" err="1" smtClean="0">
                <a:solidFill>
                  <a:srgbClr val="C00000"/>
                </a:solidFill>
              </a:rPr>
              <a:t>Nossa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Missão</a:t>
            </a:r>
            <a:r>
              <a:rPr lang="en-US" altLang="en-US" dirty="0" smtClean="0">
                <a:solidFill>
                  <a:srgbClr val="C00000"/>
                </a:solidFill>
              </a:rPr>
              <a:t>  </a:t>
            </a:r>
            <a:r>
              <a:rPr lang="en-US" altLang="en-US" sz="2000" dirty="0">
                <a:solidFill>
                  <a:schemeClr val="tx1"/>
                </a:solidFill>
              </a:rPr>
              <a:t>Our Mission</a:t>
            </a:r>
            <a:endParaRPr lang="en-US" alt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7801"/>
            <a:ext cx="8001000" cy="4683125"/>
          </a:xfrm>
        </p:spPr>
        <p:txBody>
          <a:bodyPr/>
          <a:lstStyle/>
          <a:p>
            <a:pPr marL="466725" indent="-466725">
              <a:spcBef>
                <a:spcPct val="0"/>
              </a:spcBef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pt-BR" altLang="en-US" dirty="0" smtClean="0"/>
              <a:t>1.	Definição de adicção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pt-BR" altLang="en-US" dirty="0" smtClean="0"/>
              <a:t>Dependência </a:t>
            </a:r>
            <a:r>
              <a:rPr lang="pt-BR" altLang="en-US" u="sng" dirty="0" smtClean="0">
                <a:solidFill>
                  <a:srgbClr val="C00000"/>
                </a:solidFill>
              </a:rPr>
              <a:t>química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(adicção) é um estado que resulta de uma busca a satisfazer ou suprir as necessidades da </a:t>
            </a:r>
            <a:r>
              <a:rPr lang="pt-BR" altLang="en-US" u="sng" dirty="0" smtClean="0">
                <a:solidFill>
                  <a:srgbClr val="C00000"/>
                </a:solidFill>
              </a:rPr>
              <a:t>vida</a:t>
            </a:r>
            <a:r>
              <a:rPr lang="pt-BR" altLang="en-US" dirty="0" smtClean="0">
                <a:solidFill>
                  <a:srgbClr val="C00000"/>
                </a:solidFill>
              </a:rPr>
              <a:t> </a:t>
            </a:r>
            <a:r>
              <a:rPr lang="pt-BR" altLang="en-US" dirty="0" smtClean="0"/>
              <a:t>através de químicos.</a:t>
            </a:r>
            <a:r>
              <a:rPr lang="en-US" altLang="en-US" dirty="0" smtClean="0"/>
              <a:t>       </a:t>
            </a:r>
            <a:r>
              <a:rPr lang="en-US" altLang="en-US" sz="2000" dirty="0"/>
              <a:t>(Jeff </a:t>
            </a:r>
            <a:r>
              <a:rPr lang="en-US" altLang="en-US" sz="2000" dirty="0" err="1"/>
              <a:t>VanVonderen</a:t>
            </a:r>
            <a:r>
              <a:rPr lang="en-US" altLang="en-US" sz="2000" dirty="0"/>
              <a:t>)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	</a:t>
            </a:r>
            <a:r>
              <a:rPr lang="en-US" altLang="en-US" sz="2000" dirty="0"/>
              <a:t>Definition of addiction.</a:t>
            </a:r>
            <a:br>
              <a:rPr lang="en-US" altLang="en-US" sz="2000" dirty="0"/>
            </a:b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Chemical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dependency (addiction) is the state that results from the process of turning to chemical use to meet 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</a:rPr>
              <a:t>life’s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/>
              <a:t>needs. </a:t>
            </a:r>
            <a:br>
              <a:rPr lang="en-US" altLang="en-US" sz="2000" dirty="0"/>
            </a:br>
            <a:r>
              <a:rPr lang="en-US" altLang="en-US" sz="2000" dirty="0"/>
              <a:t>			(Jeff </a:t>
            </a:r>
            <a:r>
              <a:rPr lang="en-US" altLang="en-US" sz="2000" dirty="0" err="1"/>
              <a:t>VanVonderen</a:t>
            </a:r>
            <a:r>
              <a:rPr lang="en-US" altLang="en-US" sz="2000" dirty="0"/>
              <a:t>)</a:t>
            </a:r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en-US" altLang="en-US" sz="1000" dirty="0"/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/>
            </a:pPr>
            <a:endParaRPr lang="en-US" altLang="en-US" dirty="0" smtClean="0"/>
          </a:p>
          <a:p>
            <a:pPr marL="514350" indent="-514350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A8A200-559A-48B5-A19F-5B3DBEA30B7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46188"/>
          </a:xfrm>
        </p:spPr>
        <p:txBody>
          <a:bodyPr/>
          <a:lstStyle/>
          <a:p>
            <a:pPr marL="684213" indent="-684213"/>
            <a:r>
              <a:rPr lang="en-US" altLang="en-US" sz="3600" dirty="0">
                <a:solidFill>
                  <a:srgbClr val="C00000"/>
                </a:solidFill>
              </a:rPr>
              <a:t>F</a:t>
            </a:r>
            <a:r>
              <a:rPr lang="en-US" altLang="en-US" sz="3600" dirty="0">
                <a:solidFill>
                  <a:srgbClr val="C00000"/>
                </a:solidFill>
              </a:rPr>
              <a:t>.	</a:t>
            </a:r>
            <a:r>
              <a:rPr lang="en-US" altLang="en-US" sz="3600" dirty="0" err="1">
                <a:solidFill>
                  <a:srgbClr val="C00000"/>
                </a:solidFill>
              </a:rPr>
              <a:t>Nossa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visão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sobre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adicção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Our view on addiction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8001000" cy="3921125"/>
          </a:xfrm>
        </p:spPr>
        <p:txBody>
          <a:bodyPr/>
          <a:lstStyle/>
          <a:p>
            <a:pPr marL="466725" indent="-466725">
              <a:spcBef>
                <a:spcPct val="0"/>
              </a:spcBef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2.	</a:t>
            </a:r>
            <a:r>
              <a:rPr lang="en-US" altLang="en-US" dirty="0" err="1" smtClean="0"/>
              <a:t>Três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estágios</a:t>
            </a:r>
            <a:r>
              <a:rPr lang="en-US" altLang="en-US" dirty="0" smtClean="0"/>
              <a:t> da </a:t>
            </a:r>
            <a:r>
              <a:rPr lang="en-US" altLang="en-US" dirty="0" err="1" smtClean="0"/>
              <a:t>adicção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pt-PT" altLang="en-US" dirty="0" smtClean="0"/>
              <a:t>Adicto	       Ex. Adicto	    Não Adicto</a:t>
            </a:r>
            <a:endParaRPr lang="en-US" altLang="en-US" dirty="0" smtClean="0"/>
          </a:p>
          <a:p>
            <a:pPr marL="514350" indent="-514350">
              <a:spcBef>
                <a:spcPct val="0"/>
              </a:spcBef>
              <a:spcAft>
                <a:spcPts val="2000"/>
              </a:spcAft>
              <a:buClr>
                <a:schemeClr val="tx1"/>
              </a:buClr>
              <a:buSzPct val="100000"/>
              <a:buNone/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Three </a:t>
            </a:r>
            <a:r>
              <a:rPr lang="en-US" altLang="en-US" sz="2000" dirty="0"/>
              <a:t>stages of addiction</a:t>
            </a:r>
            <a:br>
              <a:rPr lang="en-US" altLang="en-US" sz="2000" dirty="0"/>
            </a:br>
            <a:r>
              <a:rPr lang="en-US" altLang="en-US" sz="2000" dirty="0"/>
              <a:t>Addict          Ex-addict        Non-addict</a:t>
            </a:r>
            <a:endParaRPr lang="en-US" altLang="en-US" dirty="0" smtClean="0"/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en-US" altLang="en-US" sz="2000" dirty="0"/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en-US" altLang="en-US" sz="2000" dirty="0"/>
          </a:p>
          <a:p>
            <a:pPr marL="514350" indent="-514350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en-US" altLang="en-US" sz="1000" dirty="0"/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 startAt="2"/>
            </a:pPr>
            <a:endParaRPr lang="en-US" altLang="en-US" sz="2000" dirty="0"/>
          </a:p>
          <a:p>
            <a:pPr marL="514350" indent="-514350">
              <a:buClr>
                <a:schemeClr val="tx1"/>
              </a:buClr>
              <a:buSzPct val="100000"/>
              <a:buFont typeface="Times New Roman" pitchFamily="18" charset="0"/>
              <a:buAutoNum type="alphaUcPeriod" startAt="2"/>
            </a:pPr>
            <a:endParaRPr lang="en-US" altLang="en-US" dirty="0" smtClean="0"/>
          </a:p>
          <a:p>
            <a:pPr marL="514350" indent="-514350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814979-D2B1-4727-BDA6-A7F545EBD92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430212"/>
            <a:ext cx="8229600" cy="1246188"/>
          </a:xfrm>
        </p:spPr>
        <p:txBody>
          <a:bodyPr/>
          <a:lstStyle/>
          <a:p>
            <a:pPr marL="684213" indent="-684213"/>
            <a:r>
              <a:rPr lang="en-US" altLang="en-US" sz="3600" dirty="0">
                <a:solidFill>
                  <a:srgbClr val="C00000"/>
                </a:solidFill>
              </a:rPr>
              <a:t>F</a:t>
            </a:r>
            <a:r>
              <a:rPr lang="en-US" altLang="en-US" sz="3600" dirty="0">
                <a:solidFill>
                  <a:srgbClr val="C00000"/>
                </a:solidFill>
              </a:rPr>
              <a:t>.	</a:t>
            </a:r>
            <a:r>
              <a:rPr lang="en-US" altLang="en-US" sz="3600" dirty="0" err="1">
                <a:solidFill>
                  <a:srgbClr val="C00000"/>
                </a:solidFill>
              </a:rPr>
              <a:t>Nossa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visão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sobre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</a:rPr>
              <a:t>adicção</a:t>
            </a:r>
            <a:r>
              <a:rPr lang="en-US" altLang="en-US" sz="3600" dirty="0">
                <a:solidFill>
                  <a:srgbClr val="C00000"/>
                </a:solidFill>
              </a:rPr>
              <a:t> </a:t>
            </a:r>
            <a:r>
              <a:rPr lang="en-US" altLang="en-US" sz="3600" dirty="0">
                <a:solidFill>
                  <a:srgbClr val="FFC000"/>
                </a:solidFill>
              </a:rPr>
              <a:t/>
            </a:r>
            <a:br>
              <a:rPr lang="en-US" altLang="en-US" sz="3600" dirty="0">
                <a:solidFill>
                  <a:srgbClr val="FFC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Our view on addiction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4227514"/>
            <a:ext cx="22574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27514"/>
            <a:ext cx="2235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860652-C932-42A3-883B-33DEA176B0F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3227387"/>
          </a:xfrm>
        </p:spPr>
        <p:txBody>
          <a:bodyPr/>
          <a:lstStyle/>
          <a:p>
            <a:pPr marL="684213" indent="-684213"/>
            <a:r>
              <a:rPr lang="en-US" altLang="en-US" dirty="0" smtClean="0">
                <a:solidFill>
                  <a:srgbClr val="C00000"/>
                </a:solidFill>
              </a:rPr>
              <a:t>G.	Um </a:t>
            </a:r>
            <a:r>
              <a:rPr lang="en-US" altLang="en-US" dirty="0" err="1" smtClean="0">
                <a:solidFill>
                  <a:srgbClr val="C00000"/>
                </a:solidFill>
              </a:rPr>
              <a:t>importante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elemento</a:t>
            </a:r>
            <a:r>
              <a:rPr lang="en-US" altLang="en-US" dirty="0" smtClean="0">
                <a:solidFill>
                  <a:srgbClr val="C00000"/>
                </a:solidFill>
              </a:rPr>
              <a:t> de </a:t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err="1" smtClean="0">
                <a:solidFill>
                  <a:srgbClr val="C00000"/>
                </a:solidFill>
              </a:rPr>
              <a:t>renovar</a:t>
            </a:r>
            <a:r>
              <a:rPr lang="en-US" altLang="en-US" dirty="0" smtClean="0">
                <a:solidFill>
                  <a:srgbClr val="C00000"/>
                </a:solidFill>
              </a:rPr>
              <a:t> a </a:t>
            </a:r>
            <a:r>
              <a:rPr lang="en-US" altLang="en-US" dirty="0" err="1" smtClean="0">
                <a:solidFill>
                  <a:srgbClr val="C00000"/>
                </a:solidFill>
              </a:rPr>
              <a:t>mente</a:t>
            </a:r>
            <a:r>
              <a:rPr lang="en-US" altLang="en-US" dirty="0" smtClean="0">
                <a:solidFill>
                  <a:srgbClr val="C00000"/>
                </a:solidFill>
              </a:rPr>
              <a:t/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err="1" smtClean="0">
                <a:solidFill>
                  <a:srgbClr val="C00000"/>
                </a:solidFill>
              </a:rPr>
              <a:t>Romanos</a:t>
            </a:r>
            <a:r>
              <a:rPr lang="en-US" altLang="en-US" dirty="0" smtClean="0">
                <a:solidFill>
                  <a:srgbClr val="C00000"/>
                </a:solidFill>
              </a:rPr>
              <a:t> 12:1-2 </a:t>
            </a:r>
            <a:r>
              <a:rPr lang="en-US" altLang="en-US" i="1" dirty="0" smtClean="0">
                <a:solidFill>
                  <a:srgbClr val="C00000"/>
                </a:solidFill>
              </a:rPr>
              <a:t/>
            </a:r>
            <a:br>
              <a:rPr lang="en-US" altLang="en-US" i="1" dirty="0" smtClean="0">
                <a:solidFill>
                  <a:srgbClr val="C00000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The important element of renewing the mind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Romans 12:1-2</a:t>
            </a:r>
            <a:endParaRPr lang="en-US" altLang="en-US" i="1" dirty="0" smtClean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505200"/>
            <a:ext cx="4541954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5438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Questões para discussão</a:t>
            </a:r>
            <a:br>
              <a:rPr lang="pt-BR" dirty="0" smtClean="0"/>
            </a:br>
            <a:r>
              <a:rPr lang="en-US" sz="2400" dirty="0"/>
              <a:t>Questions for discussion</a:t>
            </a:r>
            <a:endParaRPr lang="en-US" b="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982201" y="6400801"/>
            <a:ext cx="369481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867400" y="6333332"/>
            <a:ext cx="2307432" cy="448469"/>
          </a:xfrm>
        </p:spPr>
        <p:txBody>
          <a:bodyPr/>
          <a:lstStyle/>
          <a:p>
            <a:r>
              <a:rPr lang="en-US" dirty="0" err="1" smtClean="0"/>
              <a:t>PSNC</a:t>
            </a:r>
            <a:r>
              <a:rPr lang="en-US" dirty="0" smtClean="0"/>
              <a:t> #1     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r>
              <a:rPr lang="en-US" altLang="en-US" sz="4000" dirty="0"/>
              <a:t>706-576-6555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0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000" dirty="0"/>
              <a:t>www.iTeenChallenge.org</a:t>
            </a: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3AB76E-BF40-4A60-8E36-0DCF3E4E290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err="1"/>
              <a:t>Informação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</a:t>
            </a:r>
            <a:r>
              <a:rPr lang="en-US" sz="4000" dirty="0" err="1"/>
              <a:t>Contatar</a:t>
            </a:r>
            <a:endParaRPr lang="en-US" sz="4000" dirty="0"/>
          </a:p>
        </p:txBody>
      </p:sp>
      <p:pic>
        <p:nvPicPr>
          <p:cNvPr id="358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2459373"/>
            <a:ext cx="3695700" cy="17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6" descr="B8. Nicky Cruz and David Wilkerson Bat Exchan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17488"/>
            <a:ext cx="9144000" cy="7180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8F3D90-BA14-4264-8552-1DCD334685E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8B47C2-FC4B-4914-968A-CDE1762AFAA3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7173" name="Picture 7" descr="C&amp;S 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&amp;S 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1"/>
            <a:ext cx="23622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189589-CA3A-46EC-9132-02282527D5A7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8197" name="Picture 6" descr="B21. Farm 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9144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477000" y="914401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2060"/>
                </a:solidFill>
              </a:rPr>
              <a:t>“A Fazenda”</a:t>
            </a:r>
          </a:p>
          <a:p>
            <a:r>
              <a:rPr lang="en-US" altLang="en-US" sz="2000">
                <a:solidFill>
                  <a:srgbClr val="002060"/>
                </a:solidFill>
              </a:rPr>
              <a:t>“The Farm”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991B14-5409-4F69-90F2-D215C5620C9C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9221" name="Picture 6" descr="H Foltz with Dieter Ba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6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828800" y="639763"/>
            <a:ext cx="1143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Howard Foltz and Dieter Bahr, Pioneiros do Desafio Jovem na Europa</a:t>
            </a:r>
          </a:p>
          <a:p>
            <a:endParaRPr lang="en-US" altLang="en-US">
              <a:solidFill>
                <a:srgbClr val="002060"/>
              </a:solidFill>
            </a:endParaRPr>
          </a:p>
          <a:p>
            <a:r>
              <a:rPr lang="en-US" altLang="en-US">
                <a:solidFill>
                  <a:srgbClr val="002060"/>
                </a:solidFill>
              </a:rPr>
              <a:t>Howard Foltz and Dieter Bahr, Pioneers of Teen Challenge in Europe</a:t>
            </a:r>
          </a:p>
          <a:p>
            <a:endParaRPr lang="en-US" altLang="en-US">
              <a:solidFill>
                <a:srgbClr val="002060"/>
              </a:solidFill>
            </a:endParaRPr>
          </a:p>
          <a:p>
            <a:endParaRPr lang="en-US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D786B9-1415-4E94-8628-C0B4661AFD77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0245" name="Picture 6" descr="C&amp;S Trans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2F6A35-BF2E-44B8-B2F7-BFB8AF20EA0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1269" name="Picture 6" descr="Brazil April 19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1"/>
            <a:ext cx="9121775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8241</TotalTime>
  <Words>409</Words>
  <Application>Microsoft Office PowerPoint</Application>
  <PresentationFormat>Widescreen</PresentationFormat>
  <Paragraphs>202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Chaves do Sucesso do  Desafio Jovem—Parte 1 Keys to the Success of Teen Challenge—Part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Desafio Jovem Global Global Teen Challenge</vt:lpstr>
      <vt:lpstr>PowerPoint Presentation</vt:lpstr>
      <vt:lpstr>PowerPoint Presentation</vt:lpstr>
      <vt:lpstr>PowerPoint Presentation</vt:lpstr>
      <vt:lpstr>Então quais são as chaves para o sucesso do Desafio Jovem no futuro?  So what are the keys to the success of  Teen Challenge for the future? </vt:lpstr>
      <vt:lpstr>PowerPoint Presentation</vt:lpstr>
      <vt:lpstr>C. Modelos de Tratamento de Adicção  Models of Treating Addiction</vt:lpstr>
      <vt:lpstr>C. Modelos de Tratamento de Adicção  Models of Treating Addiction</vt:lpstr>
      <vt:lpstr>Como o Desfio Jovem utilize os outros tres modelos?  How does Teen Challenge utilize the other 3 models?</vt:lpstr>
      <vt:lpstr>Modelo de Vocabulário para Tratamento</vt:lpstr>
      <vt:lpstr>PowerPoint Presentation</vt:lpstr>
      <vt:lpstr>O Desafio Jovem é um Ministério da Grande Comissao Mateus 28:19-20 Teen Challenge is a Great Commission Ministry Matthew 28:19-20 </vt:lpstr>
      <vt:lpstr>PowerPoint Presentation</vt:lpstr>
      <vt:lpstr>PowerPoint Presentation</vt:lpstr>
      <vt:lpstr>D.  O modelo de discipulador  cristão usado no Desafio Jovem The Christian discipleship model used in Teen Challenge </vt:lpstr>
      <vt:lpstr>PowerPoint Presentation</vt:lpstr>
      <vt:lpstr>PowerPoint Presentation</vt:lpstr>
      <vt:lpstr>PowerPoint Presentation</vt:lpstr>
      <vt:lpstr>Propósito do Discipulado Proposal for discipleship</vt:lpstr>
      <vt:lpstr>PowerPoint Presentation</vt:lpstr>
      <vt:lpstr>E. Nossa Missão  Our Mission</vt:lpstr>
      <vt:lpstr>F. Nossa visão sobre adicção  Our view on addiction</vt:lpstr>
      <vt:lpstr>F. Nossa visão sobre adicção  Our view on addiction</vt:lpstr>
      <vt:lpstr>G. Um importante elemento de  renovar a mente Romanos 12:1-2  The important element of renewing the mind Romans 12:1-2</vt:lpstr>
      <vt:lpstr>Questões para discussão Questions for discussion</vt:lpstr>
      <vt:lpstr>Informação para Contatar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the Success of Teen Challenge</dc:title>
  <dc:creator>staysharp</dc:creator>
  <cp:lastModifiedBy>Dave Batty</cp:lastModifiedBy>
  <cp:revision>119</cp:revision>
  <dcterms:created xsi:type="dcterms:W3CDTF">2007-02-03T15:41:39Z</dcterms:created>
  <dcterms:modified xsi:type="dcterms:W3CDTF">2019-05-14T11:31:24Z</dcterms:modified>
</cp:coreProperties>
</file>