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274" r:id="rId2"/>
    <p:sldId id="263" r:id="rId3"/>
    <p:sldId id="264" r:id="rId4"/>
    <p:sldId id="265" r:id="rId5"/>
    <p:sldId id="266" r:id="rId6"/>
    <p:sldId id="267" r:id="rId7"/>
    <p:sldId id="268" r:id="rId8"/>
    <p:sldId id="259" r:id="rId9"/>
    <p:sldId id="269" r:id="rId10"/>
    <p:sldId id="271" r:id="rId11"/>
    <p:sldId id="272" r:id="rId12"/>
    <p:sldId id="260" r:id="rId13"/>
    <p:sldId id="276" r:id="rId14"/>
    <p:sldId id="275" r:id="rId15"/>
  </p:sldIdLst>
  <p:sldSz cx="9144000" cy="6858000" type="screen4x3"/>
  <p:notesSz cx="6858000" cy="9144000"/>
  <p:embeddedFontLst>
    <p:embeddedFont>
      <p:font typeface="Lucida Sans Unicode" pitchFamily="34" charset="0"/>
      <p:regular r:id="rId18"/>
    </p:embeddedFont>
    <p:embeddedFont>
      <p:font typeface="Wingdings 2" pitchFamily="18" charset="2"/>
      <p:regular r:id="rId19"/>
    </p:embeddedFont>
    <p:embeddedFont>
      <p:font typeface="Constantia" pitchFamily="18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GB"/>
    </a:defPPr>
    <a:lvl1pPr algn="l" defTabSz="457200" rtl="0" fontAlgn="base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57200" rtl="0" fontAlgn="base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57200" rtl="0" fontAlgn="base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57200" rtl="0" fontAlgn="base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57200" rtl="0" fontAlgn="base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558" autoAdjust="0"/>
  </p:normalViewPr>
  <p:slideViewPr>
    <p:cSldViewPr>
      <p:cViewPr>
        <p:scale>
          <a:sx n="81" d="100"/>
          <a:sy n="81" d="100"/>
        </p:scale>
        <p:origin x="-834" y="2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2B941C7-5216-4A4B-BBDA-F23718671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46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0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09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fld id="{3BC7E6E1-7C43-42F4-B782-FBB16920DA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93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40F2B40-D165-4F15-95FB-1ECB2D66BCC8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5513A83-52AF-480E-B3A5-FABBBFDAF324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8EBEBB-574F-4428-A519-9C89CFF5DE70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91385A3-365D-4E43-A922-2EDBD50C75F9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97B84D-6D5E-4569-A903-A65A758F3903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97EF0CF-3CE0-40B5-8493-E45394C88D8A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DBD7453-C348-4BB7-AB5D-55CE56514889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E6EB11-B1A0-4C9F-9A0B-75DEE9D5388C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776B0B5-FB1A-4FDC-9A7B-A4382A40C7A2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417009F-C7DD-4E0D-89E9-A83B72740880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2F35EF8-C0F5-46CF-9981-E57B38F46A98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840F7B-7C7D-4FB1-9684-A3D6C00CE00E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90ACB22-0BC1-42E8-A74F-7C0EDDFEFC3B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841F31E-CE9A-48A3-B1C1-5A4D5AA267F8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8"/>
          <p:cNvSpPr/>
          <p:nvPr/>
        </p:nvSpPr>
        <p:spPr>
          <a:xfrm>
            <a:off x="4540250" y="3527425"/>
            <a:ext cx="46038" cy="4445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5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153" indent="0" algn="ctr">
              <a:buNone/>
            </a:lvl2pPr>
            <a:lvl3pPr marL="914305" indent="0" algn="ctr">
              <a:buNone/>
            </a:lvl3pPr>
            <a:lvl4pPr marL="1371458" indent="0" algn="ctr">
              <a:buNone/>
            </a:lvl4pPr>
            <a:lvl5pPr marL="1828610" indent="0" algn="ctr">
              <a:buNone/>
            </a:lvl5pPr>
            <a:lvl6pPr marL="2285763" indent="0" algn="ctr">
              <a:buNone/>
            </a:lvl6pPr>
            <a:lvl7pPr marL="2742915" indent="0" algn="ctr">
              <a:buNone/>
            </a:lvl7pPr>
            <a:lvl8pPr marL="3200068" indent="0" algn="ctr">
              <a:buNone/>
            </a:lvl8pPr>
            <a:lvl9pPr marL="365722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11-2009</a:t>
            </a:r>
            <a:endParaRPr lang="en-GB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9152B-9D4E-4058-8759-D0FF3EEEC4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T101.05                                                     iteenchallenge.org             </a:t>
            </a:r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11-2009</a:t>
            </a:r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T101.05                                                     iteenchallenge.org             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75C1-FB5E-4B2C-9460-716A4FB2EB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11-2009</a:t>
            </a:r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T101.05                                                     iteenchallenge.org             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8B657-27C3-4410-A7FA-464BF7E3C3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0075" cy="1133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16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600200"/>
            <a:ext cx="4033837" cy="2181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33825"/>
            <a:ext cx="4033837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791200" y="6202363"/>
            <a:ext cx="2590800" cy="385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11-2009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81000" y="6202363"/>
            <a:ext cx="4648200" cy="385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T101.05                                                     iteenchallenge.org            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DE731-4806-4544-85B1-A75A62266D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1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11-2009</a:t>
            </a:r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T101.05                                                     iteenchallenge.org             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00FB8-1694-42EB-937D-53FEA8542F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685800" y="4918075"/>
            <a:ext cx="7924800" cy="317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11-2009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T101.05                                                     iteenchallenge.org          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A8C3-B301-42C8-9318-3C91E8FD3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11-2009</a:t>
            </a:r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T101.05                                                     iteenchallenge.org             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01448-C6D1-4E83-9B03-F0B4E920CB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81225"/>
            <a:ext cx="3748087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81225"/>
            <a:ext cx="3749675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4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544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4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030A8-FC74-41D9-9515-0F5B242660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T101.05                                                     iteenchallenge.org             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11-2009</a:t>
            </a:r>
            <a:endParaRPr lang="en-GB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11-2009</a:t>
            </a:r>
            <a:endParaRPr lang="en-GB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T101.05                                                     iteenchallenge.org             </a:t>
            </a: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DD60-B134-4478-BB71-9F05D24335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>
          <a:xfrm>
            <a:off x="6172200" y="6202363"/>
            <a:ext cx="2209800" cy="385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11-2009</a:t>
            </a:r>
            <a:endParaRPr lang="en-GB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62000" y="6202363"/>
            <a:ext cx="4572000" cy="385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T101.05                                                     iteenchallenge.org             </a:t>
            </a:r>
            <a:endParaRPr lang="en-GB" dirty="0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19C49-88AB-4D3A-B45C-E4C509CF99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1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tIns="9143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11-2009</a:t>
            </a:r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T101.05                                                     iteenchallenge.org             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FA71-2356-40AF-AC5E-9ECD51BD9D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tIns="9143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1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11-2009</a:t>
            </a:r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T101.05                                                     iteenchallenge.org             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968B7-A11E-4EE8-A75D-DC45626332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6248400" y="6202363"/>
            <a:ext cx="2133600" cy="385762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11-2009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6202363"/>
            <a:ext cx="4800600" cy="385762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T101.05                                                     iteenchallenge.org             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C74228-7FCA-4143-AA92-E43CC23427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lIns="91430" tIns="45715" rIns="91430" bIns="45715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64" r:id="rId2"/>
    <p:sldLayoutId id="2147483772" r:id="rId3"/>
    <p:sldLayoutId id="2147483765" r:id="rId4"/>
    <p:sldLayoutId id="2147483773" r:id="rId5"/>
    <p:sldLayoutId id="2147483766" r:id="rId6"/>
    <p:sldLayoutId id="2147483774" r:id="rId7"/>
    <p:sldLayoutId id="2147483767" r:id="rId8"/>
    <p:sldLayoutId id="2147483768" r:id="rId9"/>
    <p:sldLayoutId id="2147483769" r:id="rId10"/>
    <p:sldLayoutId id="2147483770" r:id="rId11"/>
    <p:sldLayoutId id="2147483775" r:id="rId12"/>
  </p:sldLayoutIdLst>
  <p:transition>
    <p:pull dir="d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14726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829452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24417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658904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8175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7013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7938" indent="-227013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2575" indent="-227013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10" indent="-228577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472" indent="-182861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5763" indent="-182861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055" indent="-182861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tc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hyperlink" Target="http://www.iteenchalleng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mtClean="0"/>
              <a:t>11-2009</a:t>
            </a:r>
            <a:endParaRPr lang="en-GB" smtClean="0"/>
          </a:p>
        </p:txBody>
      </p:sp>
      <p:sp>
        <p:nvSpPr>
          <p:cNvPr id="7171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700088" y="6124575"/>
            <a:ext cx="7673975" cy="384175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/>
            <a:r>
              <a:rPr lang="en-GB" smtClean="0"/>
              <a:t>T101.05                                                     iteenchallenge.org             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AD11A097-781F-4F40-B371-8C34C3C789F3}" type="slidenum">
              <a:rPr lang="en-GB" smtClean="0">
                <a:cs typeface="Lucida Sans Unicode" pitchFamily="34" charset="0"/>
              </a:rPr>
              <a:pPr/>
              <a:t>1</a:t>
            </a:fld>
            <a:endParaRPr lang="en-GB" smtClean="0">
              <a:cs typeface="Lucida Sans Unicode" pitchFamily="34" charset="0"/>
            </a:endParaRPr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07963" y="536575"/>
            <a:ext cx="8710612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>
              <a:buClr>
                <a:srgbClr val="FFFFFF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ТИН ЧЕЛЛЕНДЖ</a:t>
            </a:r>
            <a:endParaRPr lang="en-GB" sz="5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667000"/>
            <a:ext cx="3057525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Z GTC-clea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514600"/>
            <a:ext cx="54752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057400" y="2362200"/>
            <a:ext cx="5257800" cy="661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10600" cy="5257800"/>
          </a:xfrm>
        </p:spPr>
        <p:txBody>
          <a:bodyPr/>
          <a:lstStyle/>
          <a:p>
            <a:pPr marL="457200" marR="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00100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c. </a:t>
            </a:r>
            <a:r>
              <a:rPr lang="ru-RU" dirty="0" smtClean="0">
                <a:latin typeface="Times New Roman"/>
                <a:ea typeface="Times New Roman"/>
              </a:rPr>
              <a:t>Поскольку </a:t>
            </a:r>
            <a:r>
              <a:rPr lang="ru-RU" dirty="0">
                <a:latin typeface="Times New Roman"/>
                <a:ea typeface="Times New Roman"/>
              </a:rPr>
              <a:t>мы последователи Иисуса, мы </a:t>
            </a:r>
            <a:r>
              <a:rPr lang="ru-RU" dirty="0" smtClean="0">
                <a:latin typeface="Times New Roman"/>
                <a:ea typeface="Times New Roman"/>
              </a:rPr>
              <a:t>ценим </a:t>
            </a:r>
            <a:r>
              <a:rPr lang="ru-RU" dirty="0">
                <a:latin typeface="Times New Roman"/>
                <a:ea typeface="Times New Roman"/>
              </a:rPr>
              <a:t>то, что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ценит</a:t>
            </a:r>
            <a:r>
              <a:rPr lang="ru-RU" dirty="0">
                <a:latin typeface="Times New Roman"/>
                <a:ea typeface="Times New Roman"/>
              </a:rPr>
              <a:t> Он.</a:t>
            </a:r>
            <a:endParaRPr lang="en-US" dirty="0">
              <a:latin typeface="Times New Roman"/>
              <a:ea typeface="Times New Roman"/>
            </a:endParaRPr>
          </a:p>
          <a:p>
            <a:pPr marL="457200" marR="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00100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d. </a:t>
            </a:r>
            <a:r>
              <a:rPr lang="ru-RU" dirty="0" smtClean="0">
                <a:latin typeface="Times New Roman"/>
                <a:ea typeface="Times New Roman"/>
              </a:rPr>
              <a:t>Поскольку </a:t>
            </a:r>
            <a:r>
              <a:rPr lang="ru-RU" dirty="0">
                <a:latin typeface="Times New Roman"/>
                <a:ea typeface="Times New Roman"/>
              </a:rPr>
              <a:t>мы последователи Иисуса, наши </a:t>
            </a:r>
            <a:r>
              <a:rPr lang="en-US" dirty="0" smtClean="0">
                <a:latin typeface="Times New Roman"/>
                <a:ea typeface="Times New Roman"/>
              </a:rPr>
              <a:t>   </a:t>
            </a:r>
            <a:r>
              <a:rPr lang="ru-RU" dirty="0" smtClean="0">
                <a:latin typeface="Times New Roman"/>
                <a:ea typeface="Times New Roman"/>
              </a:rPr>
              <a:t>ценности </a:t>
            </a:r>
            <a:r>
              <a:rPr lang="ru-RU" dirty="0">
                <a:latin typeface="Times New Roman"/>
                <a:ea typeface="Times New Roman"/>
              </a:rPr>
              <a:t>основаны на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Божьем Слове.</a:t>
            </a:r>
            <a:endParaRPr lang="en-US" dirty="0">
              <a:latin typeface="Times New Roman"/>
              <a:ea typeface="Times New Roman"/>
            </a:endParaRPr>
          </a:p>
          <a:p>
            <a:pPr marL="457200" marR="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00100" algn="l"/>
              </a:tabLst>
            </a:pPr>
            <a:r>
              <a:rPr lang="en-US" sz="2800" dirty="0" smtClean="0">
                <a:latin typeface="Times New Roman"/>
                <a:ea typeface="Times New Roman"/>
              </a:rPr>
              <a:t>e. </a:t>
            </a:r>
            <a:r>
              <a:rPr lang="ru-RU" sz="2800" dirty="0" smtClean="0">
                <a:latin typeface="Times New Roman"/>
                <a:ea typeface="Times New Roman"/>
              </a:rPr>
              <a:t>Поскольку </a:t>
            </a:r>
            <a:r>
              <a:rPr lang="ru-RU" sz="2800" dirty="0">
                <a:latin typeface="Times New Roman"/>
                <a:ea typeface="Times New Roman"/>
              </a:rPr>
              <a:t>мы последователи Христа, мы чувствуем, что Он хочет 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>внедрить</a:t>
            </a:r>
            <a:r>
              <a:rPr lang="ru-RU" sz="2800" dirty="0">
                <a:latin typeface="Times New Roman"/>
                <a:ea typeface="Times New Roman"/>
              </a:rPr>
              <a:t> в нас эти ценности.</a:t>
            </a:r>
            <a:endParaRPr lang="en-US" sz="2800" dirty="0">
              <a:latin typeface="Times New Roman"/>
              <a:ea typeface="Times New Roman"/>
            </a:endParaRPr>
          </a:p>
          <a:p>
            <a:pPr marL="457200" marR="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00100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f. </a:t>
            </a:r>
            <a:r>
              <a:rPr lang="ru-RU" dirty="0">
                <a:latin typeface="Times New Roman"/>
                <a:ea typeface="Times New Roman"/>
              </a:rPr>
              <a:t>Мы чувствуем, что эти качества являются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центральными</a:t>
            </a:r>
            <a:r>
              <a:rPr lang="ru-RU" dirty="0">
                <a:latin typeface="Times New Roman"/>
                <a:ea typeface="Times New Roman"/>
              </a:rPr>
              <a:t> в служении Тин Челленджа.</a:t>
            </a:r>
            <a:endParaRPr lang="en-US" dirty="0">
              <a:latin typeface="Times New Roman"/>
              <a:ea typeface="Times New Roman"/>
            </a:endParaRPr>
          </a:p>
          <a:p>
            <a:pPr marL="609600" indent="-609600" eaLnBrk="1" hangingPunct="1"/>
            <a:endParaRPr lang="en-US" dirty="0" smtClean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4F89E85F-BC7B-40E9-A13B-DF3D5C3AFD06}" type="slidenum">
              <a:rPr lang="en-GB" smtClean="0">
                <a:cs typeface="Lucida Sans Unicode" pitchFamily="34" charset="0"/>
              </a:rPr>
              <a:pPr/>
              <a:t>10</a:t>
            </a:fld>
            <a:endParaRPr lang="en-GB" smtClean="0">
              <a:cs typeface="Lucida Sans Unicode" pitchFamily="34" charset="0"/>
            </a:endParaRP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mtClean="0"/>
              <a:t>11-2009</a:t>
            </a:r>
            <a:endParaRPr lang="en-GB" smtClean="0"/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dirty="0" smtClean="0"/>
              <a:t>T101.05                                                     iteenchallenge.org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5. </a:t>
            </a:r>
            <a:r>
              <a:rPr lang="ru-RU" dirty="0" smtClean="0">
                <a:solidFill>
                  <a:srgbClr val="FF0000"/>
                </a:solidFill>
              </a:rPr>
              <a:t>Почему </a:t>
            </a:r>
            <a:r>
              <a:rPr lang="ru-RU" dirty="0">
                <a:solidFill>
                  <a:srgbClr val="FF0000"/>
                </a:solidFill>
              </a:rPr>
              <a:t>Тин Челлендж принял для себя эти ключевые ценности?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839200" cy="4953000"/>
          </a:xfrm>
        </p:spPr>
        <p:txBody>
          <a:bodyPr/>
          <a:lstStyle/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80010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Поймите, что 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>Бог</a:t>
            </a:r>
            <a:r>
              <a:rPr lang="ru-RU" sz="2800" dirty="0">
                <a:latin typeface="Times New Roman"/>
                <a:ea typeface="Times New Roman"/>
              </a:rPr>
              <a:t> хочет, чтобы эти ценности стали вашими.</a:t>
            </a:r>
            <a:endParaRPr lang="en-US" sz="2800" dirty="0">
              <a:latin typeface="Times New Roman"/>
              <a:ea typeface="Times New Roman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80010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Позвольте Божьему Слову и Святому Духу сделать эти ценности частью вашей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> личности</a:t>
            </a:r>
            <a:r>
              <a:rPr lang="ru-RU" sz="2800" dirty="0">
                <a:latin typeface="Times New Roman"/>
                <a:ea typeface="Times New Roman"/>
              </a:rPr>
              <a:t>.</a:t>
            </a:r>
            <a:endParaRPr lang="en-US" sz="2800" dirty="0">
              <a:latin typeface="Times New Roman"/>
              <a:ea typeface="Times New Roman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80010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Сделайте выбор в пользу того, чтобы эти ценности стали частью </a:t>
            </a:r>
            <a:r>
              <a:rPr lang="ru-RU" sz="2800" dirty="0" smtClean="0">
                <a:latin typeface="Times New Roman"/>
                <a:ea typeface="Times New Roman"/>
              </a:rPr>
              <a:t>вашей</a:t>
            </a:r>
            <a:r>
              <a:rPr lang="ru-RU" sz="3200" dirty="0" smtClean="0">
                <a:latin typeface="Times New Roman"/>
                <a:ea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</a:rPr>
              <a:t>повседневной 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</a:rPr>
              <a:t>жизни</a:t>
            </a:r>
            <a:r>
              <a:rPr lang="ru-RU" sz="3200" dirty="0">
                <a:latin typeface="Times New Roman"/>
                <a:ea typeface="Times New Roman"/>
              </a:rPr>
              <a:t> и 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</a:rPr>
              <a:t>действий</a:t>
            </a:r>
            <a:r>
              <a:rPr lang="ru-RU" sz="3200" dirty="0">
                <a:latin typeface="Times New Roman"/>
                <a:ea typeface="Times New Roman"/>
              </a:rPr>
              <a:t>.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A5AB7F62-186C-49F5-AFD4-A0593FC57B25}" type="slidenum">
              <a:rPr lang="en-GB" smtClean="0">
                <a:cs typeface="Lucida Sans Unicode" pitchFamily="34" charset="0"/>
              </a:rPr>
              <a:pPr/>
              <a:t>11</a:t>
            </a:fld>
            <a:endParaRPr lang="en-GB" smtClean="0">
              <a:cs typeface="Lucida Sans Unicode" pitchFamily="34" charset="0"/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mtClean="0"/>
              <a:t>11-2009</a:t>
            </a:r>
            <a:endParaRPr lang="en-GB" smtClean="0"/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smtClean="0"/>
              <a:t>T101.05                                                     iteenchallenge.org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6.	Как эти ключевые ценности становятся вашими? (Слайд 11)</a:t>
            </a:r>
            <a:endParaRPr lang="en-US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B8E58005-E358-4DCD-8EC1-4AA28F27130A}" type="slidenum">
              <a:rPr lang="en-GB" smtClean="0">
                <a:cs typeface="Lucida Sans Unicode" pitchFamily="34" charset="0"/>
              </a:rPr>
              <a:pPr/>
              <a:t>12</a:t>
            </a:fld>
            <a:endParaRPr lang="en-GB" smtClean="0">
              <a:cs typeface="Lucida Sans Unicode" pitchFamily="34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57200" y="228600"/>
            <a:ext cx="86868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566738" indent="-566738">
              <a:lnSpc>
                <a:spcPct val="100000"/>
              </a:lnSpc>
              <a:buClr>
                <a:schemeClr val="bg1"/>
              </a:buClr>
              <a:buFont typeface="Arial" charset="0"/>
              <a:buAutoNum type="arabicPeriod" startAt="7"/>
              <a:tabLst>
                <a:tab pos="0" algn="l"/>
                <a:tab pos="63182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Мы </a:t>
            </a: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будем рассматривать эти вопросы относительно ключевых ценностей. </a:t>
            </a:r>
          </a:p>
          <a:p>
            <a:pPr>
              <a:lnSpc>
                <a:spcPct val="100000"/>
              </a:lnSpc>
              <a:buClr>
                <a:schemeClr val="bg1"/>
              </a:buClr>
              <a:tabLst>
                <a:tab pos="0" algn="l"/>
                <a:tab pos="63182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ru-RU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1447800"/>
            <a:ext cx="84582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800100" algn="l"/>
              </a:tabLst>
            </a:pPr>
            <a:r>
              <a:rPr lang="ru-RU" sz="3200" dirty="0">
                <a:latin typeface="Times New Roman"/>
                <a:ea typeface="Times New Roman"/>
              </a:rPr>
              <a:t>Каково определение этих ключевых ценностей?</a:t>
            </a:r>
            <a:endParaRPr lang="en-US" sz="3200" dirty="0">
              <a:latin typeface="Times New Roman"/>
              <a:ea typeface="Times New Roman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800100" algn="l"/>
              </a:tabLst>
            </a:pPr>
            <a:r>
              <a:rPr lang="ru-RU" sz="3200" dirty="0">
                <a:latin typeface="Times New Roman"/>
                <a:ea typeface="Times New Roman"/>
              </a:rPr>
              <a:t>Как Библия учит об этих ценностях?</a:t>
            </a:r>
            <a:endParaRPr lang="en-US" sz="3200" dirty="0">
              <a:latin typeface="Times New Roman"/>
              <a:ea typeface="Times New Roman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800100" algn="l"/>
              </a:tabLst>
            </a:pPr>
            <a:r>
              <a:rPr lang="ru-RU" sz="3200" dirty="0">
                <a:latin typeface="Times New Roman"/>
                <a:ea typeface="Times New Roman"/>
              </a:rPr>
              <a:t>Как вы развиваете эти ценностей?</a:t>
            </a:r>
            <a:endParaRPr lang="en-US" sz="3200" dirty="0">
              <a:latin typeface="Times New Roman"/>
              <a:ea typeface="Times New Roman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800100" algn="l"/>
              </a:tabLst>
            </a:pPr>
            <a:r>
              <a:rPr lang="ru-RU" sz="3200" dirty="0">
                <a:latin typeface="Times New Roman"/>
                <a:ea typeface="Times New Roman"/>
              </a:rPr>
              <a:t>Как вы можете применять эти ценности в условиях Тин Челленджа?</a:t>
            </a:r>
            <a:endParaRPr lang="en-US" sz="3200" dirty="0">
              <a:latin typeface="Times New Roman"/>
              <a:ea typeface="Times New Roman"/>
            </a:endParaRPr>
          </a:p>
          <a:p>
            <a:pPr marL="457200" indent="-457200">
              <a:lnSpc>
                <a:spcPct val="76000"/>
              </a:lnSpc>
              <a:spcAft>
                <a:spcPts val="1800"/>
              </a:spcAft>
              <a:buClr>
                <a:schemeClr val="bg1"/>
              </a:buClr>
              <a:buFont typeface="Arial" charset="0"/>
              <a:buAutoNum type="alphaLcPeriod"/>
              <a:tabLst>
                <a:tab pos="0" algn="l"/>
                <a:tab pos="457200" algn="l"/>
                <a:tab pos="97472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3000" b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8437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mtClean="0"/>
              <a:t>11-2009</a:t>
            </a:r>
            <a:endParaRPr lang="en-GB" smtClean="0"/>
          </a:p>
        </p:txBody>
      </p:sp>
      <p:sp>
        <p:nvSpPr>
          <p:cNvPr id="1843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smtClean="0"/>
              <a:t>T101.05                                                     iteenchallenge.org   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C367D084-19A0-40E0-8407-7E579F6189E7}" type="slidenum">
              <a:rPr lang="en-GB" smtClean="0">
                <a:cs typeface="Lucida Sans Unicode" pitchFamily="34" charset="0"/>
              </a:rPr>
              <a:pPr/>
              <a:t>13</a:t>
            </a:fld>
            <a:endParaRPr lang="en-GB" smtClean="0">
              <a:cs typeface="Lucida Sans Unicode" pitchFamily="34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57200" y="228600"/>
            <a:ext cx="86868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566738" indent="-566738">
              <a:lnSpc>
                <a:spcPct val="100000"/>
              </a:lnSpc>
              <a:buClr>
                <a:schemeClr val="bg1"/>
              </a:buClr>
              <a:buFont typeface="Arial" charset="0"/>
              <a:buAutoNum type="arabicPeriod" startAt="7"/>
              <a:tabLst>
                <a:tab pos="0" algn="l"/>
                <a:tab pos="63182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We will consider these questions about Teen Challenge core values</a:t>
            </a: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1752600"/>
            <a:ext cx="8458200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457200" indent="-457200">
              <a:lnSpc>
                <a:spcPct val="76000"/>
              </a:lnSpc>
              <a:spcAft>
                <a:spcPts val="1800"/>
              </a:spcAft>
              <a:buClr>
                <a:schemeClr val="bg1"/>
              </a:buClr>
              <a:buFont typeface="Arial" charset="0"/>
              <a:buAutoNum type="alphaLcPeriod"/>
              <a:tabLst>
                <a:tab pos="0" algn="l"/>
                <a:tab pos="457200" algn="l"/>
                <a:tab pos="97472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000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600200"/>
            <a:ext cx="8305800" cy="534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Tx/>
              <a:buAutoNum type="alphaLcPeriod" startAt="5"/>
            </a:pPr>
            <a:r>
              <a:rPr lang="ru-RU" sz="2800" b="1" dirty="0" smtClean="0"/>
              <a:t>Как </a:t>
            </a:r>
            <a:r>
              <a:rPr lang="ru-RU" sz="2800" b="1" dirty="0"/>
              <a:t>студенты, в чьей жизни была зависимость, воспринимают эти ключевые ценности?</a:t>
            </a:r>
          </a:p>
          <a:p>
            <a:pPr marL="609600" indent="-60960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Tx/>
              <a:buAutoNum type="alphaLcPeriod" startAt="5"/>
            </a:pPr>
            <a:r>
              <a:rPr lang="ru-RU" sz="2800" b="1" dirty="0" smtClean="0"/>
              <a:t>Как </a:t>
            </a:r>
            <a:r>
              <a:rPr lang="ru-RU" sz="2800" b="1" dirty="0"/>
              <a:t>вы можете помочь студентам Тин Челленджа развивать эти ценности?</a:t>
            </a:r>
          </a:p>
          <a:p>
            <a:pPr marL="609600" indent="-60960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Tx/>
              <a:buAutoNum type="alphaLcPeriod" startAt="5"/>
            </a:pPr>
            <a:r>
              <a:rPr lang="ru-RU" sz="2800" b="1" dirty="0" smtClean="0"/>
              <a:t>Каков </a:t>
            </a:r>
            <a:r>
              <a:rPr lang="ru-RU" sz="2800" b="1" dirty="0"/>
              <a:t>ваш личный опыт в применении этих </a:t>
            </a:r>
            <a:r>
              <a:rPr lang="ru-RU" sz="2800" b="1" dirty="0" smtClean="0"/>
              <a:t>ценностей?</a:t>
            </a:r>
            <a:r>
              <a:rPr lang="en-US" sz="2800" b="1" dirty="0" smtClean="0"/>
              <a:t> </a:t>
            </a:r>
            <a:r>
              <a:rPr lang="ru-RU" sz="2800" b="1" dirty="0" smtClean="0"/>
              <a:t>Какие </a:t>
            </a:r>
            <a:r>
              <a:rPr lang="ru-RU" sz="2800" b="1" dirty="0"/>
              <a:t>вопросы у вас возникают?</a:t>
            </a:r>
          </a:p>
          <a:p>
            <a:pPr marL="609600" indent="-60960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Tx/>
              <a:buAutoNum type="alphaLcPeriod" startAt="5"/>
            </a:pPr>
            <a:r>
              <a:rPr lang="ru-RU" sz="2800" b="1" dirty="0" smtClean="0"/>
              <a:t>В </a:t>
            </a:r>
            <a:r>
              <a:rPr lang="ru-RU" sz="2800" b="1" dirty="0"/>
              <a:t>какой сфере своей жизни вы можете уже сегодня развивать эти ценности?</a:t>
            </a:r>
          </a:p>
          <a:p>
            <a:pPr marL="609600" indent="-60960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Tx/>
              <a:buAutoNum type="alphaLcPeriod" startAt="5"/>
            </a:pPr>
            <a:endParaRPr lang="en-GB" sz="2800" b="1" dirty="0"/>
          </a:p>
        </p:txBody>
      </p:sp>
      <p:sp>
        <p:nvSpPr>
          <p:cNvPr id="19462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mtClean="0"/>
              <a:t>11-2009</a:t>
            </a:r>
            <a:endParaRPr lang="en-GB" smtClean="0"/>
          </a:p>
        </p:txBody>
      </p:sp>
      <p:sp>
        <p:nvSpPr>
          <p:cNvPr id="1946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smtClean="0"/>
              <a:t>T101.05                                                     iteenchallenge.org   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23863" y="1425575"/>
            <a:ext cx="8228012" cy="4699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300" b="1" smtClean="0">
                <a:solidFill>
                  <a:schemeClr val="tx2"/>
                </a:solidFill>
              </a:rPr>
              <a:t>Global Teen Challenge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300" b="1" smtClean="0">
                <a:solidFill>
                  <a:schemeClr val="tx2"/>
                </a:solidFill>
              </a:rPr>
              <a:t>	www.globaltc.org</a:t>
            </a:r>
            <a:endParaRPr lang="en-US" sz="3300" b="1" smtClean="0">
              <a:solidFill>
                <a:schemeClr val="tx2"/>
              </a:solidFill>
              <a:hlinkClick r:id="rId3"/>
            </a:endParaRPr>
          </a:p>
          <a:p>
            <a:pPr eaLnBrk="1" hangingPunct="1">
              <a:buFont typeface="Wingdings" pitchFamily="2" charset="2"/>
              <a:buNone/>
            </a:pPr>
            <a:endParaRPr lang="en-US" sz="3300" b="1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300" b="1" smtClean="0">
                <a:solidFill>
                  <a:schemeClr val="tx2"/>
                </a:solidFill>
              </a:rPr>
              <a:t>Training materials for this course are available at the following address:</a:t>
            </a:r>
            <a:endParaRPr lang="en-US" sz="3300" b="1" smtClean="0">
              <a:solidFill>
                <a:schemeClr val="tx2"/>
              </a:solidFill>
              <a:hlinkClick r:id="rId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300" b="1" smtClean="0">
                <a:solidFill>
                  <a:schemeClr val="tx2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300" b="1" smtClean="0">
                <a:solidFill>
                  <a:schemeClr val="tx2"/>
                </a:solidFill>
              </a:rPr>
              <a:t>www.iTeenChallenge.org </a:t>
            </a:r>
          </a:p>
          <a:p>
            <a:pPr eaLnBrk="1" hangingPunct="1">
              <a:buFont typeface="Wingdings" pitchFamily="2" charset="2"/>
              <a:buNone/>
            </a:pPr>
            <a:endParaRPr lang="en-US" sz="3300" smtClean="0"/>
          </a:p>
        </p:txBody>
      </p:sp>
      <p:pic>
        <p:nvPicPr>
          <p:cNvPr id="20483" name="Rectangle 2"/>
          <p:cNvPicPr>
            <a:picLocks noGrp="1" noChangeArrowheads="1"/>
          </p:cNvPicPr>
          <p:nvPr>
            <p:ph type="title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725" y="103188"/>
            <a:ext cx="8601075" cy="1603375"/>
          </a:xfrm>
        </p:spPr>
      </p:pic>
      <p:sp>
        <p:nvSpPr>
          <p:cNvPr id="20484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mtClean="0"/>
              <a:t>11-2009</a:t>
            </a:r>
            <a:endParaRPr lang="en-GB" smtClean="0"/>
          </a:p>
        </p:txBody>
      </p:sp>
      <p:sp>
        <p:nvSpPr>
          <p:cNvPr id="2048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444DC7F3-A6B1-4799-840A-B7E12DE2C613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mtClean="0"/>
              <a:t>T101.05                                                     iteenchallenge.org             </a:t>
            </a:r>
          </a:p>
        </p:txBody>
      </p:sp>
      <p:pic>
        <p:nvPicPr>
          <p:cNvPr id="20487" name="Picture 6" descr="Z GTC-clear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762000"/>
            <a:ext cx="36576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7543800" cy="1371600"/>
          </a:xfrm>
        </p:spPr>
        <p:txBody>
          <a:bodyPr/>
          <a:lstStyle/>
          <a:p>
            <a:pPr marL="990600" lvl="1" indent="-533400" eaLnBrk="1" hangingPunct="1">
              <a:spcBef>
                <a:spcPct val="20000"/>
              </a:spcBef>
              <a:buClr>
                <a:schemeClr val="bg1"/>
              </a:buClr>
              <a:buFont typeface="Arial" charset="0"/>
              <a:buAutoNum type="alphaLcPeriod"/>
            </a:pP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</a:rPr>
              <a:t>То, что, по их мнению, </a:t>
            </a:r>
            <a:r>
              <a:rPr lang="ru-RU" sz="3600" b="1" u="sng" smtClean="0">
                <a:solidFill>
                  <a:srgbClr val="990000"/>
                </a:solidFill>
                <a:latin typeface="Times New Roman" pitchFamily="18" charset="0"/>
              </a:rPr>
              <a:t>ЦЕННО</a:t>
            </a:r>
            <a:endParaRPr lang="en-US" sz="3600" b="1" u="sng" smtClean="0">
              <a:solidFill>
                <a:srgbClr val="990000"/>
              </a:solidFill>
              <a:latin typeface="Times New Roman" pitchFamily="18" charset="0"/>
            </a:endParaRPr>
          </a:p>
          <a:p>
            <a:pPr marL="990600" lvl="1" indent="-533400" eaLnBrk="1" hangingPunct="1">
              <a:spcBef>
                <a:spcPct val="20000"/>
              </a:spcBef>
              <a:buClr>
                <a:schemeClr val="bg1"/>
              </a:buClr>
              <a:buFont typeface="Arial" charset="0"/>
              <a:buAutoNum type="alphaLcPeriod"/>
            </a:pP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</a:rPr>
              <a:t>Например, </a:t>
            </a:r>
            <a:r>
              <a:rPr lang="ru-RU" sz="3600" b="1" u="sng" smtClean="0">
                <a:solidFill>
                  <a:srgbClr val="990000"/>
                </a:solidFill>
                <a:latin typeface="Times New Roman" pitchFamily="18" charset="0"/>
              </a:rPr>
              <a:t>золото</a:t>
            </a: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</a:rPr>
              <a:t>,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bg1"/>
              </a:buClr>
              <a:buFont typeface="Wingdings 2" pitchFamily="18" charset="2"/>
              <a:buNone/>
            </a:pPr>
            <a:endParaRPr lang="ru-RU" sz="3600" b="1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990600" lvl="1" indent="-533400" eaLnBrk="1" hangingPunct="1">
              <a:spcBef>
                <a:spcPct val="20000"/>
              </a:spcBef>
              <a:buClr>
                <a:schemeClr val="bg1"/>
              </a:buClr>
              <a:buFont typeface="Wingdings 2" pitchFamily="18" charset="2"/>
              <a:buNone/>
            </a:pPr>
            <a:r>
              <a:rPr lang="ru-RU" sz="3600" b="1" u="sng" smtClean="0">
                <a:solidFill>
                  <a:srgbClr val="990000"/>
                </a:solidFill>
                <a:latin typeface="Times New Roman" pitchFamily="18" charset="0"/>
              </a:rPr>
              <a:t>бриллианты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bg1"/>
              </a:buClr>
              <a:buFont typeface="Wingdings 2" pitchFamily="18" charset="2"/>
              <a:buNone/>
            </a:pPr>
            <a:endParaRPr lang="ru-RU" sz="3600" b="1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990600" lvl="1" indent="-533400" eaLnBrk="1" hangingPunct="1">
              <a:spcBef>
                <a:spcPct val="20000"/>
              </a:spcBef>
              <a:buClr>
                <a:schemeClr val="bg1"/>
              </a:buClr>
              <a:buFont typeface="Wingdings 2" pitchFamily="18" charset="2"/>
              <a:buNone/>
            </a:pP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</a:rPr>
              <a:t>и </a:t>
            </a:r>
            <a:r>
              <a:rPr lang="ru-RU" sz="3600" b="1" u="sng" smtClean="0">
                <a:solidFill>
                  <a:srgbClr val="990000"/>
                </a:solidFill>
                <a:latin typeface="Times New Roman" pitchFamily="18" charset="0"/>
              </a:rPr>
              <a:t>антиквариат</a:t>
            </a:r>
            <a:endParaRPr lang="en-US" sz="3600" b="1" u="sng" smtClean="0">
              <a:solidFill>
                <a:srgbClr val="990000"/>
              </a:solidFill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20000"/>
              </a:spcBef>
              <a:buFont typeface="Times New Roman" pitchFamily="18" charset="0"/>
              <a:buChar char="•"/>
            </a:pPr>
            <a:endParaRPr lang="en-US" sz="360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20000"/>
              </a:spcBef>
              <a:buFont typeface="Times New Roman" pitchFamily="18" charset="0"/>
              <a:buChar char="•"/>
            </a:pPr>
            <a:endParaRPr lang="en-US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5618" name="Picture 18" descr="308304~1927-Model-T-Ford-Poster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4572000"/>
            <a:ext cx="1981200" cy="1485900"/>
          </a:xfrm>
        </p:spPr>
      </p:pic>
      <p:sp>
        <p:nvSpPr>
          <p:cNvPr id="819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B6ADDBAB-B3F4-4210-A9FF-7FD9EAC93EA0}" type="slidenum">
              <a:rPr lang="en-GB" smtClean="0">
                <a:cs typeface="Lucida Sans Unicode" pitchFamily="34" charset="0"/>
              </a:rPr>
              <a:pPr/>
              <a:t>2</a:t>
            </a:fld>
            <a:endParaRPr lang="en-GB" smtClean="0">
              <a:cs typeface="Lucida Sans Unicode" pitchFamily="34" charset="0"/>
            </a:endParaRPr>
          </a:p>
        </p:txBody>
      </p:sp>
      <p:pic>
        <p:nvPicPr>
          <p:cNvPr id="25608" name="Picture 8" descr="39197167_gol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838200"/>
            <a:ext cx="18288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6" descr="diamo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2696308"/>
            <a:ext cx="19050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mtClean="0"/>
              <a:t>11-2009</a:t>
            </a:r>
            <a:endParaRPr lang="en-GB" smtClean="0"/>
          </a:p>
        </p:txBody>
      </p:sp>
      <p:sp>
        <p:nvSpPr>
          <p:cNvPr id="8200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smtClean="0"/>
              <a:t>T101.05                                                     iteenchallenge.org             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1. </a:t>
            </a:r>
            <a:r>
              <a:rPr lang="ru-RU" sz="5400" u="sng" dirty="0" smtClean="0">
                <a:solidFill>
                  <a:srgbClr val="FF0000"/>
                </a:solidFill>
              </a:rPr>
              <a:t>Что ценят люди?</a:t>
            </a:r>
            <a:endParaRPr lang="ru-RU" sz="54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686800" cy="2819400"/>
          </a:xfrm>
        </p:spPr>
        <p:txBody>
          <a:bodyPr/>
          <a:lstStyle/>
          <a:p>
            <a:pPr marL="1079500" lvl="1" indent="-514350" eaLnBrk="1" hangingPunct="1">
              <a:spcBef>
                <a:spcPct val="20000"/>
              </a:spcBef>
              <a:buClr>
                <a:schemeClr val="bg1"/>
              </a:buClr>
              <a:buFont typeface="Arial" charset="0"/>
              <a:buAutoNum type="alphaLcPeriod" startAt="3"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То, что способствует их </a:t>
            </a:r>
            <a:r>
              <a:rPr lang="ru-RU" sz="3200" b="1" u="sng" dirty="0" smtClean="0">
                <a:solidFill>
                  <a:srgbClr val="990000"/>
                </a:solidFill>
                <a:latin typeface="Times New Roman" pitchFamily="18" charset="0"/>
              </a:rPr>
              <a:t>деятельности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1079500" lvl="1" indent="-514350" eaLnBrk="1" hangingPunct="1">
              <a:spcBef>
                <a:spcPct val="20000"/>
              </a:spcBef>
              <a:buClr>
                <a:schemeClr val="bg1"/>
              </a:buClr>
              <a:buFont typeface="Wingdings 2" pitchFamily="18" charset="2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      и </a:t>
            </a:r>
            <a:r>
              <a:rPr lang="ru-RU" sz="3200" b="1" u="sng" dirty="0" smtClean="0">
                <a:solidFill>
                  <a:srgbClr val="990000"/>
                </a:solidFill>
                <a:latin typeface="Times New Roman" pitchFamily="18" charset="0"/>
              </a:rPr>
              <a:t>целям</a:t>
            </a:r>
            <a:endParaRPr lang="en-US" sz="3200" b="1" u="sng" dirty="0" smtClean="0">
              <a:solidFill>
                <a:srgbClr val="990000"/>
              </a:solidFill>
              <a:latin typeface="Times New Roman" pitchFamily="18" charset="0"/>
            </a:endParaRPr>
          </a:p>
          <a:p>
            <a:pPr marL="392113" indent="-392113" eaLnBrk="1" hangingPunct="1">
              <a:spcBef>
                <a:spcPct val="20000"/>
              </a:spcBef>
              <a:buFont typeface="Times New Roman" pitchFamily="18" charset="0"/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		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Например, бегун, пловец и солдат предпочитают разные виды обуви.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</a:endParaRPr>
          </a:p>
        </p:txBody>
      </p:sp>
      <p:pic>
        <p:nvPicPr>
          <p:cNvPr id="30725" name="Picture 5" descr="trail_running_shoes_review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3733800"/>
            <a:ext cx="2181225" cy="2181225"/>
          </a:xfrm>
          <a:solidFill>
            <a:schemeClr val="accent2"/>
          </a:solidFill>
        </p:spPr>
      </p:pic>
      <p:pic>
        <p:nvPicPr>
          <p:cNvPr id="30738" name="Picture 18" descr="boots-R505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172200" y="3581400"/>
            <a:ext cx="2182813" cy="2182813"/>
          </a:xfrm>
          <a:solidFill>
            <a:srgbClr val="0000FF">
              <a:alpha val="81175"/>
            </a:srgbClr>
          </a:solidFill>
        </p:spPr>
      </p:pic>
      <p:sp>
        <p:nvSpPr>
          <p:cNvPr id="9221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C723D1C5-4D35-4CC8-AEDF-23224AE4368B}" type="slidenum">
              <a:rPr lang="en-GB" smtClean="0">
                <a:cs typeface="Lucida Sans Unicode" pitchFamily="34" charset="0"/>
              </a:rPr>
              <a:pPr/>
              <a:t>3</a:t>
            </a:fld>
            <a:endParaRPr lang="en-GB" smtClean="0">
              <a:cs typeface="Lucida Sans Unicode" pitchFamily="34" charset="0"/>
            </a:endParaRPr>
          </a:p>
        </p:txBody>
      </p:sp>
      <p:pic>
        <p:nvPicPr>
          <p:cNvPr id="30735" name="Picture 15" descr="72972,1217989037,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191000"/>
            <a:ext cx="25908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mtClean="0"/>
              <a:t>11-2009</a:t>
            </a:r>
            <a:endParaRPr lang="en-GB" smtClean="0"/>
          </a:p>
        </p:txBody>
      </p:sp>
      <p:sp>
        <p:nvSpPr>
          <p:cNvPr id="9224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smtClean="0"/>
              <a:t>T101.05                                                     iteenchallenge.org             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1. </a:t>
            </a:r>
            <a:r>
              <a:rPr lang="ru-RU" sz="4800" u="sng" dirty="0" smtClean="0">
                <a:solidFill>
                  <a:srgbClr val="FF0000"/>
                </a:solidFill>
              </a:rPr>
              <a:t>Что ценят люди?</a:t>
            </a:r>
            <a:endParaRPr lang="ru-RU" sz="32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0075" cy="5029200"/>
          </a:xfrm>
        </p:spPr>
        <p:txBody>
          <a:bodyPr/>
          <a:lstStyle/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/>
            </a:pPr>
            <a:r>
              <a:rPr lang="ru-RU" sz="3200" u="sng" smtClean="0">
                <a:solidFill>
                  <a:srgbClr val="990000"/>
                </a:solidFill>
              </a:rPr>
              <a:t>Приоритет </a:t>
            </a:r>
            <a:r>
              <a:rPr lang="ru-RU" sz="3200" smtClean="0">
                <a:solidFill>
                  <a:schemeClr val="bg1"/>
                </a:solidFill>
              </a:rPr>
              <a:t>– то, что важно для человека.</a:t>
            </a:r>
            <a:endParaRPr lang="en-US" sz="3200" smtClean="0">
              <a:solidFill>
                <a:schemeClr val="bg1"/>
              </a:solidFill>
            </a:endParaRPr>
          </a:p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/>
            </a:pPr>
            <a:r>
              <a:rPr lang="ru-RU" sz="3200" smtClean="0">
                <a:solidFill>
                  <a:schemeClr val="bg1"/>
                </a:solidFill>
              </a:rPr>
              <a:t>Ключевое </a:t>
            </a:r>
            <a:r>
              <a:rPr lang="ru-RU" sz="3200" u="sng" smtClean="0">
                <a:solidFill>
                  <a:srgbClr val="990000"/>
                </a:solidFill>
              </a:rPr>
              <a:t>влияние</a:t>
            </a:r>
            <a:r>
              <a:rPr lang="ru-RU" sz="3200" smtClean="0">
                <a:solidFill>
                  <a:schemeClr val="bg1"/>
                </a:solidFill>
              </a:rPr>
              <a:t> – то, что дает направление в ежедневных решениях и действиях.</a:t>
            </a:r>
            <a:endParaRPr lang="en-US" sz="3200" smtClean="0">
              <a:solidFill>
                <a:schemeClr val="bg1"/>
              </a:solidFill>
            </a:endParaRPr>
          </a:p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/>
            </a:pPr>
            <a:r>
              <a:rPr lang="ru-RU" sz="3200" smtClean="0">
                <a:solidFill>
                  <a:schemeClr val="bg1"/>
                </a:solidFill>
              </a:rPr>
              <a:t>Сфера </a:t>
            </a:r>
            <a:r>
              <a:rPr lang="ru-RU" sz="3200" u="sng" smtClean="0">
                <a:solidFill>
                  <a:srgbClr val="990000"/>
                </a:solidFill>
              </a:rPr>
              <a:t>сердца</a:t>
            </a:r>
            <a:r>
              <a:rPr lang="ru-RU" sz="3200" smtClean="0">
                <a:solidFill>
                  <a:schemeClr val="bg1"/>
                </a:solidFill>
              </a:rPr>
              <a:t> – что-то, касающееся личных убеждений, сильных чувств человека.</a:t>
            </a:r>
            <a:endParaRPr lang="en-US" sz="3200" smtClean="0">
              <a:solidFill>
                <a:schemeClr val="bg1"/>
              </a:solidFill>
            </a:endParaRPr>
          </a:p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/>
            </a:pPr>
            <a:r>
              <a:rPr lang="ru-RU" sz="3200" u="sng" smtClean="0">
                <a:solidFill>
                  <a:srgbClr val="990000"/>
                </a:solidFill>
              </a:rPr>
              <a:t>Выбор</a:t>
            </a:r>
            <a:r>
              <a:rPr lang="ru-RU" sz="3200" smtClean="0">
                <a:solidFill>
                  <a:schemeClr val="bg1"/>
                </a:solidFill>
              </a:rPr>
              <a:t> – то, что выбирает человек, потому что это для него важно.</a:t>
            </a:r>
            <a:endParaRPr lang="en-US" sz="3200" smtClean="0">
              <a:solidFill>
                <a:schemeClr val="bg1"/>
              </a:solidFill>
            </a:endParaRPr>
          </a:p>
          <a:p>
            <a:pPr marL="609600" indent="-609600" eaLnBrk="1" hangingPunct="1"/>
            <a:endParaRPr lang="en-US" sz="2800" smtClean="0">
              <a:solidFill>
                <a:schemeClr val="bg1"/>
              </a:solidFill>
            </a:endParaRP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56F22C91-C533-4108-B34E-3566D3E2D314}" type="slidenum">
              <a:rPr lang="en-GB" smtClean="0">
                <a:cs typeface="Lucida Sans Unicode" pitchFamily="34" charset="0"/>
              </a:rPr>
              <a:pPr/>
              <a:t>4</a:t>
            </a:fld>
            <a:endParaRPr lang="en-GB" smtClean="0">
              <a:cs typeface="Lucida Sans Unicode" pitchFamily="34" charset="0"/>
            </a:endParaRPr>
          </a:p>
        </p:txBody>
      </p:sp>
      <p:sp>
        <p:nvSpPr>
          <p:cNvPr id="10244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mtClean="0"/>
              <a:t>11-2009</a:t>
            </a:r>
            <a:endParaRPr lang="en-GB" smtClean="0"/>
          </a:p>
        </p:txBody>
      </p:sp>
      <p:sp>
        <p:nvSpPr>
          <p:cNvPr id="1024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smtClean="0"/>
              <a:t>T101.05                                                     iteenchallenge.org            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</a:t>
            </a:r>
            <a:r>
              <a:rPr lang="ru-RU" u="sng" dirty="0" smtClean="0">
                <a:solidFill>
                  <a:srgbClr val="FF0000"/>
                </a:solidFill>
              </a:rPr>
              <a:t>. Что такое ключевые ценности?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382000" cy="2057400"/>
          </a:xfrm>
        </p:spPr>
        <p:txBody>
          <a:bodyPr/>
          <a:lstStyle/>
          <a:p>
            <a:pPr marL="990600" lvl="1" indent="-533400" eaLnBrk="1" hangingPunct="1">
              <a:spcBef>
                <a:spcPts val="1200"/>
              </a:spcBef>
              <a:buClr>
                <a:schemeClr val="bg1"/>
              </a:buClr>
              <a:buFont typeface="Arial" charset="0"/>
              <a:buAutoNum type="alphaLcPeriod" startAt="5"/>
            </a:pPr>
            <a:r>
              <a:rPr lang="ru-RU" sz="3600" dirty="0" smtClean="0">
                <a:solidFill>
                  <a:schemeClr val="bg1"/>
                </a:solidFill>
              </a:rPr>
              <a:t>Источник </a:t>
            </a:r>
            <a:r>
              <a:rPr lang="ru-RU" sz="3600" u="sng" dirty="0" smtClean="0">
                <a:solidFill>
                  <a:srgbClr val="990000"/>
                </a:solidFill>
              </a:rPr>
              <a:t>единства</a:t>
            </a:r>
            <a:r>
              <a:rPr lang="ru-RU" sz="3600" dirty="0" smtClean="0">
                <a:solidFill>
                  <a:schemeClr val="bg1"/>
                </a:solidFill>
              </a:rPr>
              <a:t> – то, что дает группе людей направление и цель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990600" lvl="1" indent="-533400" eaLnBrk="1" hangingPunct="1">
              <a:spcBef>
                <a:spcPts val="1200"/>
              </a:spcBef>
              <a:buClr>
                <a:schemeClr val="bg1"/>
              </a:buClr>
              <a:buFont typeface="Arial" charset="0"/>
              <a:buAutoNum type="alphaLcPeriod" startAt="5"/>
            </a:pPr>
            <a:r>
              <a:rPr lang="ru-RU" sz="3600" u="sng" dirty="0" smtClean="0">
                <a:solidFill>
                  <a:srgbClr val="990000"/>
                </a:solidFill>
              </a:rPr>
              <a:t>Наследие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– </a:t>
            </a:r>
            <a:r>
              <a:rPr lang="ru-RU" sz="3600" dirty="0" smtClean="0">
                <a:solidFill>
                  <a:schemeClr val="bg1"/>
                </a:solidFill>
              </a:rPr>
              <a:t>что-то, что хочется передать будущему поколению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990600" lvl="1" indent="-533400" eaLnBrk="1" hangingPunct="1">
              <a:spcBef>
                <a:spcPts val="1200"/>
              </a:spcBef>
              <a:buClr>
                <a:schemeClr val="bg1"/>
              </a:buClr>
              <a:buFont typeface="Arial" charset="0"/>
              <a:buAutoNum type="alphaLcPeriod" startAt="5"/>
            </a:pPr>
            <a:r>
              <a:rPr lang="ru-RU" sz="3600" dirty="0" smtClean="0">
                <a:solidFill>
                  <a:schemeClr val="bg1"/>
                </a:solidFill>
              </a:rPr>
              <a:t>Для христиан, ключевая ценность – это то, что ценит </a:t>
            </a:r>
            <a:r>
              <a:rPr lang="ru-RU" sz="3600" u="sng" dirty="0" smtClean="0">
                <a:solidFill>
                  <a:srgbClr val="990000"/>
                </a:solidFill>
              </a:rPr>
              <a:t>Бог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990600" lvl="1" indent="-533400" eaLnBrk="1" hangingPunct="1">
              <a:spcBef>
                <a:spcPct val="20000"/>
              </a:spcBef>
              <a:buClr>
                <a:schemeClr val="bg1"/>
              </a:buClr>
              <a:buFont typeface="Arial" charset="0"/>
              <a:buAutoNum type="alphaLcPeriod" startAt="5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990600" lvl="1" indent="-533400" eaLnBrk="1" hangingPunct="1">
              <a:spcBef>
                <a:spcPct val="20000"/>
              </a:spcBef>
              <a:buClr>
                <a:schemeClr val="bg1"/>
              </a:buClr>
              <a:buFont typeface="Arial" charset="0"/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6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64303F27-5681-4C65-987C-6508323C99AF}" type="slidenum">
              <a:rPr lang="en-GB" smtClean="0">
                <a:cs typeface="Lucida Sans Unicode" pitchFamily="34" charset="0"/>
              </a:rPr>
              <a:pPr/>
              <a:t>5</a:t>
            </a:fld>
            <a:endParaRPr lang="en-GB" smtClean="0">
              <a:cs typeface="Lucida Sans Unicode" pitchFamily="34" charset="0"/>
            </a:endParaRPr>
          </a:p>
        </p:txBody>
      </p:sp>
      <p:sp>
        <p:nvSpPr>
          <p:cNvPr id="11268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mtClean="0"/>
              <a:t>11-2009</a:t>
            </a:r>
            <a:endParaRPr lang="en-GB" smtClean="0"/>
          </a:p>
        </p:txBody>
      </p:sp>
      <p:sp>
        <p:nvSpPr>
          <p:cNvPr id="1126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smtClean="0"/>
              <a:t>T101.05                                                     iteenchallenge.org            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smtClean="0"/>
              <a:t>4</a:t>
            </a:r>
            <a:r>
              <a:rPr lang="ru-RU" u="sng" dirty="0" smtClean="0">
                <a:solidFill>
                  <a:srgbClr val="FF0000"/>
                </a:solidFill>
              </a:rPr>
              <a:t>Что такое ключевые ценности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686800" cy="5181600"/>
          </a:xfrm>
        </p:spPr>
        <p:txBody>
          <a:bodyPr/>
          <a:lstStyle/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/>
            </a:pPr>
            <a:r>
              <a:rPr lang="ru-RU" sz="3200" dirty="0" smtClean="0">
                <a:solidFill>
                  <a:schemeClr val="bg1"/>
                </a:solidFill>
              </a:rPr>
              <a:t>Они дают </a:t>
            </a:r>
            <a:r>
              <a:rPr lang="ru-RU" sz="3200" u="sng" dirty="0" smtClean="0">
                <a:solidFill>
                  <a:srgbClr val="990000"/>
                </a:solidFill>
              </a:rPr>
              <a:t>фокус</a:t>
            </a:r>
            <a:r>
              <a:rPr lang="en-US" sz="3200" dirty="0" smtClean="0">
                <a:solidFill>
                  <a:schemeClr val="bg1"/>
                </a:solidFill>
              </a:rPr>
              <a:t>.                                     </a:t>
            </a:r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Евр.,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 12.2  </a:t>
            </a:r>
            <a:r>
              <a:rPr lang="ru-RU" sz="3200" dirty="0" smtClean="0">
                <a:solidFill>
                  <a:schemeClr val="bg1"/>
                </a:solidFill>
              </a:rPr>
              <a:t>«Сфокусируй свой взгляд на Иисусе».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/>
            </a:pPr>
            <a:r>
              <a:rPr lang="ru-RU" sz="3200" dirty="0" smtClean="0">
                <a:solidFill>
                  <a:schemeClr val="bg1"/>
                </a:solidFill>
              </a:rPr>
              <a:t>Они обеспечивают границы.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</a:t>
            </a:r>
            <a:r>
              <a:rPr lang="ru-RU" sz="3200" dirty="0" smtClean="0">
                <a:solidFill>
                  <a:srgbClr val="FFFF00"/>
                </a:solidFill>
              </a:rPr>
              <a:t>Евреям,</a:t>
            </a:r>
            <a:r>
              <a:rPr lang="en-US" sz="3200" dirty="0" smtClean="0">
                <a:solidFill>
                  <a:srgbClr val="FFFF00"/>
                </a:solidFill>
              </a:rPr>
              <a:t> 12:1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“</a:t>
            </a:r>
            <a:r>
              <a:rPr lang="ru-RU" sz="3000" dirty="0" smtClean="0">
                <a:solidFill>
                  <a:schemeClr val="bg1"/>
                </a:solidFill>
              </a:rPr>
              <a:t>предлежащее нам поприще».</a:t>
            </a:r>
            <a:endParaRPr lang="en-US" sz="3000" dirty="0" smtClean="0">
              <a:solidFill>
                <a:schemeClr val="bg1"/>
              </a:solidFill>
            </a:endParaRPr>
          </a:p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/>
            </a:pPr>
            <a:r>
              <a:rPr lang="ru-RU" sz="3200" dirty="0" smtClean="0">
                <a:solidFill>
                  <a:schemeClr val="bg1"/>
                </a:solidFill>
              </a:rPr>
              <a:t>Они дают возможность избавиться от того, что </a:t>
            </a:r>
            <a:r>
              <a:rPr lang="ru-RU" sz="3200" u="sng" dirty="0" smtClean="0">
                <a:solidFill>
                  <a:srgbClr val="990000"/>
                </a:solidFill>
              </a:rPr>
              <a:t>отвлекает</a:t>
            </a:r>
            <a:r>
              <a:rPr lang="ru-RU" sz="3200" dirty="0" smtClean="0">
                <a:solidFill>
                  <a:schemeClr val="bg1"/>
                </a:solidFill>
              </a:rPr>
              <a:t>. Евр., 12: 1 – «свергнем с себя всякое бремя…».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               </a:t>
            </a:r>
          </a:p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/>
            </a:pPr>
            <a:r>
              <a:rPr lang="ru-RU" sz="3200" dirty="0" smtClean="0">
                <a:solidFill>
                  <a:schemeClr val="bg1"/>
                </a:solidFill>
              </a:rPr>
              <a:t>Они дают </a:t>
            </a:r>
            <a:r>
              <a:rPr lang="ru-RU" sz="3200" u="sng" dirty="0" smtClean="0">
                <a:solidFill>
                  <a:srgbClr val="990000"/>
                </a:solidFill>
              </a:rPr>
              <a:t>цель</a:t>
            </a:r>
            <a:r>
              <a:rPr lang="ru-RU" sz="3200" dirty="0" smtClean="0">
                <a:solidFill>
                  <a:schemeClr val="bg1"/>
                </a:solidFill>
              </a:rPr>
              <a:t> и </a:t>
            </a:r>
            <a:r>
              <a:rPr lang="ru-RU" sz="3200" u="sng" dirty="0" smtClean="0">
                <a:solidFill>
                  <a:srgbClr val="990000"/>
                </a:solidFill>
              </a:rPr>
              <a:t>награду.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Филипп., 3: 14.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ru-RU" sz="3200" dirty="0" smtClean="0">
                <a:solidFill>
                  <a:schemeClr val="bg1"/>
                </a:solidFill>
              </a:rPr>
              <a:t>стремлюсь к цели…».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DAAB4396-E344-428B-8ECC-F0271A936312}" type="slidenum">
              <a:rPr lang="en-GB" smtClean="0">
                <a:cs typeface="Lucida Sans Unicode" pitchFamily="34" charset="0"/>
              </a:rPr>
              <a:pPr/>
              <a:t>6</a:t>
            </a:fld>
            <a:endParaRPr lang="en-GB" smtClean="0">
              <a:cs typeface="Lucida Sans Unicode" pitchFamily="34" charset="0"/>
            </a:endParaRPr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mtClean="0"/>
              <a:t>11-2009</a:t>
            </a:r>
            <a:endParaRPr lang="en-GB" smtClean="0"/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smtClean="0"/>
              <a:t>T101.05                                                     iteenchallenge.org            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</a:t>
            </a:r>
            <a:r>
              <a:rPr lang="ru-RU" sz="4400" u="sng" dirty="0" smtClean="0">
                <a:solidFill>
                  <a:srgbClr val="FF0000"/>
                </a:solidFill>
              </a:rPr>
              <a:t>. Что дают нам ключевые ценности?</a:t>
            </a:r>
            <a:endParaRPr lang="ru-RU" sz="44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New_cover_design--almost_final-7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62400" y="228600"/>
            <a:ext cx="4913313" cy="6400800"/>
          </a:xfrm>
        </p:spPr>
      </p:pic>
      <p:pic>
        <p:nvPicPr>
          <p:cNvPr id="13315" name="Rectangle 5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6838" y="0"/>
            <a:ext cx="4097337" cy="6492875"/>
          </a:xfrm>
        </p:spPr>
      </p:pic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C8F0F93B-97E8-46B8-BCB7-49CFA7F39BB0}" type="slidenum">
              <a:rPr lang="en-GB" smtClean="0">
                <a:cs typeface="Lucida Sans Unicode" pitchFamily="34" charset="0"/>
              </a:rPr>
              <a:pPr/>
              <a:t>7</a:t>
            </a:fld>
            <a:endParaRPr lang="en-GB" smtClean="0">
              <a:cs typeface="Lucida Sans Unicode" pitchFamily="34" charset="0"/>
            </a:endParaRPr>
          </a:p>
        </p:txBody>
      </p:sp>
      <p:sp>
        <p:nvSpPr>
          <p:cNvPr id="13317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mtClean="0"/>
              <a:t>11-2009</a:t>
            </a:r>
            <a:endParaRPr lang="en-GB" smtClean="0"/>
          </a:p>
        </p:txBody>
      </p:sp>
      <p:sp>
        <p:nvSpPr>
          <p:cNvPr id="13318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smtClean="0"/>
              <a:t>T101.05                                                     iteenchallenge.org            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651625" y="3405555"/>
            <a:ext cx="2047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B2F7E425-AEA8-4689-B0DE-1B74CC0A8F06}" type="slidenum">
              <a:rPr lang="en-GB" smtClean="0">
                <a:cs typeface="Lucida Sans Unicode" pitchFamily="34" charset="0"/>
              </a:rPr>
              <a:pPr/>
              <a:t>8</a:t>
            </a:fld>
            <a:endParaRPr lang="en-GB" smtClean="0">
              <a:cs typeface="Lucida Sans Unicode" pitchFamily="34" charset="0"/>
            </a:endParaRPr>
          </a:p>
        </p:txBody>
      </p:sp>
      <p:grpSp>
        <p:nvGrpSpPr>
          <p:cNvPr id="2" name="Oval 2"/>
          <p:cNvGrpSpPr>
            <a:grpSpLocks/>
          </p:cNvGrpSpPr>
          <p:nvPr/>
        </p:nvGrpSpPr>
        <p:grpSpPr bwMode="auto">
          <a:xfrm>
            <a:off x="401638" y="1163638"/>
            <a:ext cx="2927350" cy="1330325"/>
            <a:chOff x="253" y="733"/>
            <a:chExt cx="1844" cy="838"/>
          </a:xfrm>
        </p:grpSpPr>
        <p:pic>
          <p:nvPicPr>
            <p:cNvPr id="14364" name="Oval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3" y="733"/>
              <a:ext cx="1844" cy="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5" name="Text Box 4"/>
            <p:cNvSpPr txBox="1">
              <a:spLocks noChangeArrowheads="1"/>
            </p:cNvSpPr>
            <p:nvPr/>
          </p:nvSpPr>
          <p:spPr bwMode="auto">
            <a:xfrm>
              <a:off x="531" y="864"/>
              <a:ext cx="129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38200" y="1524000"/>
            <a:ext cx="2057400" cy="4952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3000"/>
              </a:lnSpc>
              <a:spcBef>
                <a:spcPts val="22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 dirty="0" smtClean="0"/>
              <a:t>Честность</a:t>
            </a:r>
            <a:endParaRPr lang="en-GB" sz="2800" dirty="0"/>
          </a:p>
        </p:txBody>
      </p:sp>
      <p:grpSp>
        <p:nvGrpSpPr>
          <p:cNvPr id="3" name="Oval 4"/>
          <p:cNvGrpSpPr>
            <a:grpSpLocks/>
          </p:cNvGrpSpPr>
          <p:nvPr/>
        </p:nvGrpSpPr>
        <p:grpSpPr bwMode="auto">
          <a:xfrm>
            <a:off x="365125" y="2767013"/>
            <a:ext cx="2847975" cy="1323975"/>
            <a:chOff x="230" y="1743"/>
            <a:chExt cx="1794" cy="834"/>
          </a:xfrm>
        </p:grpSpPr>
        <p:pic>
          <p:nvPicPr>
            <p:cNvPr id="14362" name="Oval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0" y="1743"/>
              <a:ext cx="1794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3" name="Text Box 8"/>
            <p:cNvSpPr txBox="1">
              <a:spLocks noChangeArrowheads="1"/>
            </p:cNvSpPr>
            <p:nvPr/>
          </p:nvSpPr>
          <p:spPr bwMode="auto">
            <a:xfrm>
              <a:off x="500" y="1872"/>
              <a:ext cx="125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3600" dirty="0" smtClean="0"/>
                <a:t>Сострадание</a:t>
              </a:r>
              <a:endParaRPr lang="en-GB" sz="3600" dirty="0"/>
            </a:p>
          </p:txBody>
        </p:sp>
      </p:grpSp>
      <p:grpSp>
        <p:nvGrpSpPr>
          <p:cNvPr id="5" name="Oval 6"/>
          <p:cNvGrpSpPr>
            <a:grpSpLocks/>
          </p:cNvGrpSpPr>
          <p:nvPr/>
        </p:nvGrpSpPr>
        <p:grpSpPr bwMode="auto">
          <a:xfrm>
            <a:off x="444500" y="4327525"/>
            <a:ext cx="2921000" cy="1323975"/>
            <a:chOff x="280" y="2726"/>
            <a:chExt cx="1840" cy="834"/>
          </a:xfrm>
        </p:grpSpPr>
        <p:pic>
          <p:nvPicPr>
            <p:cNvPr id="14358" name="Oval 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0" y="2726"/>
              <a:ext cx="1840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9" name="Text Box 14"/>
            <p:cNvSpPr txBox="1">
              <a:spLocks noChangeArrowheads="1"/>
            </p:cNvSpPr>
            <p:nvPr/>
          </p:nvSpPr>
          <p:spPr bwMode="auto">
            <a:xfrm>
              <a:off x="555" y="2856"/>
              <a:ext cx="129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3600" dirty="0" smtClean="0"/>
                <a:t>Сообщество</a:t>
              </a:r>
              <a:endParaRPr lang="en-GB" sz="3600" dirty="0"/>
            </a:p>
          </p:txBody>
        </p:sp>
      </p:grpSp>
      <p:grpSp>
        <p:nvGrpSpPr>
          <p:cNvPr id="6" name="Oval 7"/>
          <p:cNvGrpSpPr>
            <a:grpSpLocks/>
          </p:cNvGrpSpPr>
          <p:nvPr/>
        </p:nvGrpSpPr>
        <p:grpSpPr bwMode="auto">
          <a:xfrm>
            <a:off x="3213345" y="4862512"/>
            <a:ext cx="2921000" cy="1323975"/>
            <a:chOff x="1886" y="4061"/>
            <a:chExt cx="1840" cy="834"/>
          </a:xfrm>
        </p:grpSpPr>
        <p:pic>
          <p:nvPicPr>
            <p:cNvPr id="14356" name="Oval 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86" y="4061"/>
              <a:ext cx="1840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7" name="Text Box 17"/>
            <p:cNvSpPr txBox="1">
              <a:spLocks noChangeArrowheads="1"/>
            </p:cNvSpPr>
            <p:nvPr/>
          </p:nvSpPr>
          <p:spPr bwMode="auto">
            <a:xfrm>
              <a:off x="2229" y="4157"/>
              <a:ext cx="129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3600" dirty="0" smtClean="0"/>
                <a:t>Видение</a:t>
              </a:r>
              <a:endParaRPr lang="en-GB" sz="3600" dirty="0"/>
            </a:p>
          </p:txBody>
        </p:sp>
      </p:grpSp>
      <p:grpSp>
        <p:nvGrpSpPr>
          <p:cNvPr id="7" name="Oval 8"/>
          <p:cNvGrpSpPr>
            <a:grpSpLocks/>
          </p:cNvGrpSpPr>
          <p:nvPr/>
        </p:nvGrpSpPr>
        <p:grpSpPr bwMode="auto">
          <a:xfrm>
            <a:off x="6070600" y="4406900"/>
            <a:ext cx="2921000" cy="1323975"/>
            <a:chOff x="3824" y="2776"/>
            <a:chExt cx="1840" cy="834"/>
          </a:xfrm>
        </p:grpSpPr>
        <p:pic>
          <p:nvPicPr>
            <p:cNvPr id="14354" name="Oval 8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24" y="2776"/>
              <a:ext cx="1840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5" name="Text Box 20"/>
            <p:cNvSpPr txBox="1">
              <a:spLocks noChangeArrowheads="1"/>
            </p:cNvSpPr>
            <p:nvPr/>
          </p:nvSpPr>
          <p:spPr bwMode="auto">
            <a:xfrm>
              <a:off x="4011" y="2904"/>
              <a:ext cx="129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3600" dirty="0" smtClean="0"/>
                <a:t>Управление</a:t>
              </a:r>
              <a:endParaRPr lang="en-GB" sz="3600" dirty="0"/>
            </a:p>
          </p:txBody>
        </p:sp>
      </p:grp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311645" y="2278708"/>
            <a:ext cx="4724400" cy="10892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thograph" pitchFamily="2" charset="0"/>
              </a:rPr>
              <a:t>Ключевые ценности Тин </a:t>
            </a:r>
            <a:r>
              <a:rPr lang="ru-RU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thograph" pitchFamily="2" charset="0"/>
              </a:rPr>
              <a:t>Челленджа</a:t>
            </a:r>
            <a:endParaRPr lang="en-GB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ithograph" pitchFamily="2" charset="0"/>
            </a:endParaRP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3962400" y="533400"/>
            <a:ext cx="18415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Oval 11"/>
          <p:cNvGrpSpPr>
            <a:grpSpLocks/>
          </p:cNvGrpSpPr>
          <p:nvPr/>
        </p:nvGrpSpPr>
        <p:grpSpPr bwMode="auto">
          <a:xfrm>
            <a:off x="5778500" y="1127125"/>
            <a:ext cx="2921000" cy="1323975"/>
            <a:chOff x="3640" y="710"/>
            <a:chExt cx="1840" cy="834"/>
          </a:xfrm>
        </p:grpSpPr>
        <p:pic>
          <p:nvPicPr>
            <p:cNvPr id="14352" name="Oval 11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0" y="710"/>
              <a:ext cx="1840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3" name="Text Box 25"/>
            <p:cNvSpPr txBox="1">
              <a:spLocks noChangeArrowheads="1"/>
            </p:cNvSpPr>
            <p:nvPr/>
          </p:nvSpPr>
          <p:spPr bwMode="auto">
            <a:xfrm>
              <a:off x="3915" y="840"/>
              <a:ext cx="129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2800" dirty="0" smtClean="0"/>
                <a:t>Отношение слуги</a:t>
              </a:r>
              <a:endParaRPr lang="en-GB" sz="2800" dirty="0"/>
            </a:p>
          </p:txBody>
        </p:sp>
      </p:grpSp>
      <p:pic>
        <p:nvPicPr>
          <p:cNvPr id="14349" name="Picture 13" descr="Z GTC-clear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8746" y="-133351"/>
            <a:ext cx="28194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Date Placeholder 1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mtClean="0"/>
              <a:t>11-2009</a:t>
            </a:r>
            <a:endParaRPr lang="en-GB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2830497"/>
            <a:ext cx="2925763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1" name="Footer Placeholder 1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smtClean="0"/>
              <a:t>T101.05                                                     iteenchallenge.org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8124" y="3187921"/>
            <a:ext cx="1611313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Вера</a:t>
            </a:r>
            <a:endParaRPr lang="en-GB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220075" cy="4211638"/>
          </a:xfrm>
        </p:spPr>
        <p:txBody>
          <a:bodyPr/>
          <a:lstStyle/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/>
            </a:pPr>
            <a:r>
              <a:rPr lang="ru-RU" sz="3200" b="1" u="sng" dirty="0" smtClean="0">
                <a:solidFill>
                  <a:srgbClr val="990000"/>
                </a:solidFill>
              </a:rPr>
              <a:t>Миссия</a:t>
            </a:r>
            <a:r>
              <a:rPr lang="ru-RU" sz="3200" b="1" dirty="0" smtClean="0">
                <a:solidFill>
                  <a:schemeClr val="bg1"/>
                </a:solidFill>
              </a:rPr>
              <a:t> Тин </a:t>
            </a:r>
            <a:r>
              <a:rPr lang="ru-RU" sz="3200" b="1" dirty="0" err="1" smtClean="0">
                <a:solidFill>
                  <a:schemeClr val="bg1"/>
                </a:solidFill>
              </a:rPr>
              <a:t>Челленджа</a:t>
            </a:r>
            <a:r>
              <a:rPr lang="ru-RU" sz="3200" b="1" dirty="0" smtClean="0">
                <a:solidFill>
                  <a:schemeClr val="bg1"/>
                </a:solidFill>
              </a:rPr>
              <a:t> – привести </a:t>
            </a:r>
            <a:r>
              <a:rPr lang="ru-RU" sz="3200" b="1" u="sng" dirty="0" smtClean="0">
                <a:solidFill>
                  <a:srgbClr val="990000"/>
                </a:solidFill>
              </a:rPr>
              <a:t>людей</a:t>
            </a:r>
            <a:r>
              <a:rPr lang="ru-RU" sz="3200" b="1" dirty="0" smtClean="0">
                <a:solidFill>
                  <a:schemeClr val="bg1"/>
                </a:solidFill>
              </a:rPr>
              <a:t>, находящихся в проблемах, которые контролируют их жизнь, к </a:t>
            </a:r>
            <a:r>
              <a:rPr lang="ru-RU" sz="3200" b="1" u="sng" dirty="0" smtClean="0">
                <a:solidFill>
                  <a:srgbClr val="990000"/>
                </a:solidFill>
              </a:rPr>
              <a:t>отношениям</a:t>
            </a:r>
            <a:r>
              <a:rPr lang="ru-RU" sz="3200" b="1" dirty="0" smtClean="0">
                <a:solidFill>
                  <a:schemeClr val="bg1"/>
                </a:solidFill>
              </a:rPr>
              <a:t> с </a:t>
            </a:r>
            <a:r>
              <a:rPr lang="ru-RU" sz="3200" b="1" u="sng" dirty="0" smtClean="0">
                <a:solidFill>
                  <a:srgbClr val="990000"/>
                </a:solidFill>
              </a:rPr>
              <a:t>Иисусом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u="sng" dirty="0" smtClean="0">
                <a:solidFill>
                  <a:srgbClr val="990000"/>
                </a:solidFill>
              </a:rPr>
              <a:t>научить</a:t>
            </a:r>
            <a:r>
              <a:rPr lang="ru-RU" sz="3200" b="1" dirty="0" smtClean="0">
                <a:solidFill>
                  <a:schemeClr val="bg1"/>
                </a:solidFill>
              </a:rPr>
              <a:t> их следовать за Ним, чтобы впоследствии эти отношения отразились в каждой сфере их жизни.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/>
            </a:pPr>
            <a:r>
              <a:rPr lang="ru-RU" sz="2800" b="1" dirty="0" smtClean="0">
                <a:solidFill>
                  <a:schemeClr val="bg1"/>
                </a:solidFill>
              </a:rPr>
              <a:t>Для того чтобы выполнить эту миссию, работники Тин </a:t>
            </a:r>
            <a:r>
              <a:rPr lang="ru-RU" sz="2800" b="1" dirty="0" err="1" smtClean="0">
                <a:solidFill>
                  <a:schemeClr val="bg1"/>
                </a:solidFill>
              </a:rPr>
              <a:t>Челленджа</a:t>
            </a:r>
            <a:r>
              <a:rPr lang="ru-RU" sz="2800" b="1" dirty="0" smtClean="0">
                <a:solidFill>
                  <a:schemeClr val="bg1"/>
                </a:solidFill>
              </a:rPr>
              <a:t> выбрали семь ключевых качеств.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56000"/>
              </a:lnSpc>
            </a:pP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3B0E4795-7E25-4CDD-BEE8-D51BDEC91FED}" type="slidenum">
              <a:rPr lang="en-GB" smtClean="0">
                <a:cs typeface="Lucida Sans Unicode" pitchFamily="34" charset="0"/>
              </a:rPr>
              <a:pPr/>
              <a:t>9</a:t>
            </a:fld>
            <a:endParaRPr lang="en-GB" smtClean="0">
              <a:cs typeface="Lucida Sans Unicode" pitchFamily="34" charset="0"/>
            </a:endParaRP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5. </a:t>
            </a:r>
            <a:r>
              <a:rPr lang="ru-RU" u="sng" dirty="0" smtClean="0">
                <a:solidFill>
                  <a:srgbClr val="FF0000"/>
                </a:solidFill>
              </a:rPr>
              <a:t>Почему Тин </a:t>
            </a:r>
            <a:r>
              <a:rPr lang="ru-RU" u="sng" dirty="0" err="1" smtClean="0">
                <a:solidFill>
                  <a:srgbClr val="FF0000"/>
                </a:solidFill>
              </a:rPr>
              <a:t>Челлендж</a:t>
            </a:r>
            <a:r>
              <a:rPr lang="ru-RU" u="sng" dirty="0" smtClean="0">
                <a:solidFill>
                  <a:srgbClr val="FF0000"/>
                </a:solidFill>
              </a:rPr>
              <a:t> принял для себя эти ключевые ценности?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c37da6d8cf793ca9671c82538b8359ac8b2ec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re ValueTheme1">
  <a:themeElements>
    <a:clrScheme name="Custom 11">
      <a:dk1>
        <a:srgbClr val="FEFAC9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Core ValueTheme1</Template>
  <TotalTime>517</TotalTime>
  <Words>579</Words>
  <Application>Microsoft Office PowerPoint</Application>
  <PresentationFormat>On-screen Show (4:3)</PresentationFormat>
  <Paragraphs>117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Lucida Sans Unicode</vt:lpstr>
      <vt:lpstr>Wingdings 2</vt:lpstr>
      <vt:lpstr>Wingdings</vt:lpstr>
      <vt:lpstr>Times New Roman</vt:lpstr>
      <vt:lpstr>Lithograph</vt:lpstr>
      <vt:lpstr>Constantia</vt:lpstr>
      <vt:lpstr>Core ValueTheme1</vt:lpstr>
      <vt:lpstr>PowerPoint Presentation</vt:lpstr>
      <vt:lpstr>1. Что ценят люди?</vt:lpstr>
      <vt:lpstr>1. Что ценят люди?</vt:lpstr>
      <vt:lpstr>2. Что такое ключевые ценности?</vt:lpstr>
      <vt:lpstr>4Что такое ключевые ценности</vt:lpstr>
      <vt:lpstr>3. Что дают нам ключевые ценности?</vt:lpstr>
      <vt:lpstr>PowerPoint Presentation</vt:lpstr>
      <vt:lpstr>PowerPoint Presentation</vt:lpstr>
      <vt:lpstr>5. Почему Тин Челлендж принял для себя эти ключевые ценности?</vt:lpstr>
      <vt:lpstr>5. Почему Тин Челлендж принял для себя эти ключевые ценности?</vt:lpstr>
      <vt:lpstr>6. Как эти ключевые ценности становятся вашими? (Слайд 11)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Storms</dc:creator>
  <cp:lastModifiedBy>Gregg</cp:lastModifiedBy>
  <cp:revision>72</cp:revision>
  <dcterms:modified xsi:type="dcterms:W3CDTF">2013-06-04T17:15:52Z</dcterms:modified>
</cp:coreProperties>
</file>