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77" r:id="rId4"/>
    <p:sldId id="279" r:id="rId5"/>
    <p:sldId id="280" r:id="rId6"/>
    <p:sldId id="281" r:id="rId7"/>
    <p:sldId id="278" r:id="rId8"/>
    <p:sldId id="290" r:id="rId9"/>
    <p:sldId id="282" r:id="rId10"/>
    <p:sldId id="283" r:id="rId11"/>
    <p:sldId id="291" r:id="rId12"/>
    <p:sldId id="284" r:id="rId13"/>
    <p:sldId id="292" r:id="rId14"/>
    <p:sldId id="285" r:id="rId15"/>
    <p:sldId id="293" r:id="rId16"/>
    <p:sldId id="286" r:id="rId17"/>
    <p:sldId id="294" r:id="rId18"/>
    <p:sldId id="295" r:id="rId19"/>
    <p:sldId id="287" r:id="rId20"/>
    <p:sldId id="288" r:id="rId21"/>
    <p:sldId id="296" r:id="rId22"/>
    <p:sldId id="289" r:id="rId23"/>
    <p:sldId id="297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2" d="100"/>
          <a:sy n="62" d="100"/>
        </p:scale>
        <p:origin x="-15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A4AF-4B51-40F1-935B-395AFC7D5DEA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AEC65-9835-4524-BEA8-579D63C7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5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EC65-9835-4524-BEA8-579D63C7FC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153400" cy="2438400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Введение в Развитие лидерства в программе «Тин Челлендж»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en-US" sz="2000" dirty="0"/>
              <a:t>Introduction to Leadership Development in </a:t>
            </a:r>
            <a:r>
              <a:rPr lang="en-US" sz="2000" dirty="0" smtClean="0"/>
              <a:t>Teen Challenge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772400" cy="1199704"/>
          </a:xfrm>
        </p:spPr>
        <p:txBody>
          <a:bodyPr/>
          <a:lstStyle/>
          <a:p>
            <a:r>
              <a:rPr lang="ru-RU" dirty="0"/>
              <a:t>Автор Дэйв Бэтти</a:t>
            </a:r>
            <a:endParaRPr lang="en-US" dirty="0"/>
          </a:p>
          <a:p>
            <a:r>
              <a:rPr lang="en-US" dirty="0" smtClean="0"/>
              <a:t>By Dave Batty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0"/>
            <a:ext cx="3651130" cy="20324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678269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Teen Challenge Staff Training Course </a:t>
            </a:r>
            <a:r>
              <a:rPr lang="en-US" dirty="0" smtClean="0"/>
              <a:t>T102.07</a:t>
            </a:r>
            <a:endParaRPr lang="en-US" dirty="0" smtClean="0"/>
          </a:p>
          <a:p>
            <a:pPr algn="ctr"/>
            <a:r>
              <a:rPr lang="en-US" dirty="0" smtClean="0"/>
              <a:t>iTeenChallenge.org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 marL="914400" indent="-457200">
              <a:spcAft>
                <a:spcPts val="1200"/>
              </a:spcAft>
              <a:buNone/>
            </a:pPr>
            <a:r>
              <a:rPr lang="en-US" dirty="0" smtClean="0"/>
              <a:t>2)	</a:t>
            </a:r>
            <a:r>
              <a:rPr lang="ru-RU" dirty="0" smtClean="0"/>
              <a:t>Вам </a:t>
            </a:r>
            <a:r>
              <a:rPr lang="ru-RU" dirty="0"/>
              <a:t>нужно быть охваченным страстью в исполнении Великого поручения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ru-RU" dirty="0"/>
              <a:t>Матф., 28:19-20).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You need to be passionate about getting involved in fulfilling the “Great Commission”   Matthew 28:19-20</a:t>
            </a:r>
            <a:endParaRPr lang="en-US" dirty="0" smtClean="0"/>
          </a:p>
          <a:p>
            <a:pPr marL="457200" indent="-457200">
              <a:spcAft>
                <a:spcPts val="1200"/>
              </a:spcAft>
              <a:buNone/>
            </a:pPr>
            <a:r>
              <a:rPr lang="ru-RU" dirty="0"/>
              <a:t>Б.	Совершайте служение – лидерствуйте в действиях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Do ministry—Lead by action</a:t>
            </a:r>
            <a:endParaRPr lang="en-US" dirty="0" smtClean="0"/>
          </a:p>
          <a:p>
            <a:pPr marL="914400" indent="-457200">
              <a:spcAft>
                <a:spcPts val="1200"/>
              </a:spcAft>
              <a:buNone/>
            </a:pPr>
            <a:r>
              <a:rPr lang="en-US" dirty="0" smtClean="0"/>
              <a:t>1)	</a:t>
            </a:r>
            <a:r>
              <a:rPr lang="ru-RU" dirty="0" smtClean="0"/>
              <a:t>Фокусируйтесь </a:t>
            </a:r>
            <a:r>
              <a:rPr lang="ru-RU" dirty="0"/>
              <a:t>на том, чтобы стать экспертом в области «лидерство </a:t>
            </a:r>
            <a:r>
              <a:rPr lang="ru-RU" dirty="0" smtClean="0"/>
              <a:t>–</a:t>
            </a:r>
            <a:r>
              <a:rPr lang="ru-RU" b="1" u="sng" dirty="0" smtClean="0">
                <a:solidFill>
                  <a:srgbClr val="FF0000"/>
                </a:solidFill>
              </a:rPr>
              <a:t>служение</a:t>
            </a:r>
            <a:r>
              <a:rPr lang="ru-RU" dirty="0" smtClean="0"/>
              <a:t>».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Focus on being an expert at “</a:t>
            </a:r>
            <a:r>
              <a:rPr lang="en-US" sz="2000" b="1" u="sng" dirty="0" smtClean="0">
                <a:solidFill>
                  <a:srgbClr val="FF0000"/>
                </a:solidFill>
              </a:rPr>
              <a:t>servant</a:t>
            </a:r>
            <a:r>
              <a:rPr lang="en-US" sz="2000" dirty="0" smtClean="0"/>
              <a:t> leadership”</a:t>
            </a:r>
            <a:endParaRPr lang="en-US" dirty="0" smtClean="0"/>
          </a:p>
          <a:p>
            <a:pPr marL="914400" indent="-457200"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ru-RU" dirty="0" smtClean="0"/>
              <a:t>Иисус</a:t>
            </a:r>
            <a:r>
              <a:rPr lang="ru-RU" dirty="0"/>
              <a:t>: «Я пришел не для того, чтобы Мне служили, но чтобы послужить Самому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/>
              <a:t>(Матф., 20:25-28)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Jesus—I did not come to be served, but to serve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None/>
            </a:pPr>
            <a:r>
              <a:rPr lang="ru-RU" dirty="0"/>
              <a:t>В.	Начинайте свое служение с посещения людей, нуждающихся в </a:t>
            </a:r>
            <a:r>
              <a:rPr lang="ru-RU" dirty="0" smtClean="0"/>
              <a:t>Иисусе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/>
              <a:t>Start your ministry by going to the people who need Jesus</a:t>
            </a:r>
            <a:endParaRPr lang="en-US" dirty="0" smtClean="0"/>
          </a:p>
          <a:p>
            <a:pPr marL="914400" indent="-457200">
              <a:spcAft>
                <a:spcPts val="1200"/>
              </a:spcAft>
              <a:buNone/>
            </a:pPr>
            <a:r>
              <a:rPr lang="en-US" dirty="0" smtClean="0"/>
              <a:t>1)	</a:t>
            </a:r>
            <a:r>
              <a:rPr lang="ru-RU" dirty="0" smtClean="0"/>
              <a:t>Проводите </a:t>
            </a:r>
            <a:r>
              <a:rPr lang="ru-RU" dirty="0"/>
              <a:t>уличную евангелизацию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Do street evangelism</a:t>
            </a:r>
            <a:endParaRPr lang="en-US" dirty="0" smtClean="0"/>
          </a:p>
          <a:p>
            <a:pPr marL="914400" indent="-457200">
              <a:spcAft>
                <a:spcPts val="1200"/>
              </a:spcAft>
              <a:buNone/>
            </a:pPr>
            <a:r>
              <a:rPr lang="en-US" dirty="0" smtClean="0"/>
              <a:t>2)	</a:t>
            </a:r>
            <a:r>
              <a:rPr lang="ru-RU" dirty="0" smtClean="0"/>
              <a:t>Проводите </a:t>
            </a:r>
            <a:r>
              <a:rPr lang="ru-RU" dirty="0"/>
              <a:t>тюремное служение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Do prison ministry</a:t>
            </a:r>
            <a:endParaRPr lang="en-US" dirty="0" smtClean="0"/>
          </a:p>
          <a:p>
            <a:pPr marL="914400" indent="-457200">
              <a:spcAft>
                <a:spcPts val="1200"/>
              </a:spcAft>
              <a:buNone/>
            </a:pPr>
            <a:r>
              <a:rPr lang="en-US" dirty="0" smtClean="0"/>
              <a:t>3)	</a:t>
            </a:r>
            <a:r>
              <a:rPr lang="ru-RU" dirty="0" smtClean="0"/>
              <a:t>Проводите </a:t>
            </a:r>
            <a:r>
              <a:rPr lang="ru-RU" dirty="0"/>
              <a:t>группы поддержки для со-зависимых «Свободная жизнь».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Do Living Free support groups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828800"/>
            <a:ext cx="7543800" cy="4114800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en-US" dirty="0" smtClean="0"/>
              <a:t>A.	</a:t>
            </a:r>
            <a:r>
              <a:rPr lang="ru-RU" dirty="0" smtClean="0"/>
              <a:t>Фокусируйтесь </a:t>
            </a:r>
            <a:r>
              <a:rPr lang="ru-RU" dirty="0"/>
              <a:t>на </a:t>
            </a:r>
            <a:r>
              <a:rPr lang="ru-RU" b="1" u="sng" dirty="0" smtClean="0">
                <a:solidFill>
                  <a:srgbClr val="FF0000"/>
                </a:solidFill>
              </a:rPr>
              <a:t>систематической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подготовке </a:t>
            </a:r>
            <a:r>
              <a:rPr lang="ru-RU" dirty="0"/>
              <a:t>лидеров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Focus on </a:t>
            </a:r>
            <a:r>
              <a:rPr lang="en-US" sz="2000" b="1" u="sng" dirty="0" smtClean="0">
                <a:solidFill>
                  <a:srgbClr val="FF0000"/>
                </a:solidFill>
              </a:rPr>
              <a:t>systematic</a:t>
            </a:r>
            <a:r>
              <a:rPr lang="en-US" sz="2000" dirty="0" smtClean="0"/>
              <a:t> staff training</a:t>
            </a:r>
            <a:endParaRPr lang="en-US" dirty="0" smtClean="0"/>
          </a:p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Б.	Наделяйте этих работников полномочиями в </a:t>
            </a:r>
            <a:r>
              <a:rPr lang="ru-RU" dirty="0" smtClean="0"/>
              <a:t>служении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/>
              <a:t>Empower these workers to do ministry</a:t>
            </a:r>
            <a:endParaRPr lang="en-US" dirty="0" smtClean="0"/>
          </a:p>
          <a:p>
            <a:pPr marL="624078" indent="-514350">
              <a:buAutoNum type="alphaUcPeriod" startAt="2"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3"/>
            </a:pPr>
            <a:r>
              <a:rPr lang="ru-RU" dirty="0">
                <a:effectLst/>
              </a:rPr>
              <a:t>«Поднимайте» лидеров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Raise up leaders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481328"/>
            <a:ext cx="7467600" cy="5071872"/>
          </a:xfrm>
        </p:spPr>
        <p:txBody>
          <a:bodyPr>
            <a:normAutofit lnSpcReduction="10000"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В.	Не удерживайте при себе власть и контроль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Don’t hold on to power and control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1)	</a:t>
            </a:r>
            <a:r>
              <a:rPr lang="ru-RU" dirty="0"/>
              <a:t> Передавайте власть принимать самостоятельные решения своим лидерам, насколько это возможно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Push </a:t>
            </a:r>
            <a:r>
              <a:rPr lang="en-US" sz="2000" b="1" u="sng" dirty="0" smtClean="0">
                <a:solidFill>
                  <a:srgbClr val="FF0000"/>
                </a:solidFill>
              </a:rPr>
              <a:t>decision</a:t>
            </a:r>
            <a:r>
              <a:rPr lang="en-US" sz="2000" dirty="0" smtClean="0"/>
              <a:t>-making power as far down the leadership chart as possible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2)	</a:t>
            </a:r>
            <a:r>
              <a:rPr lang="ru-RU" dirty="0" smtClean="0"/>
              <a:t>Какие </a:t>
            </a:r>
            <a:r>
              <a:rPr lang="ru-RU" dirty="0"/>
              <a:t>решения они могут принять, не обращаясь к вам?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What decisions can they make without coming to you?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3"/>
            </a:pPr>
            <a:r>
              <a:rPr lang="ru-RU" dirty="0">
                <a:effectLst/>
              </a:rPr>
              <a:t>«Поднимайте» лидеров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Raise up leaders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029200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Г.	Воспринимайте своих работников как «Тело Христа»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View your workers as the “Body of Christ”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1)	</a:t>
            </a:r>
            <a:r>
              <a:rPr lang="ru-RU" dirty="0" smtClean="0"/>
              <a:t>Призывайте </a:t>
            </a:r>
            <a:r>
              <a:rPr lang="ru-RU" dirty="0"/>
              <a:t>людей </a:t>
            </a:r>
            <a:r>
              <a:rPr lang="ru-RU" b="1" u="sng" dirty="0" smtClean="0">
                <a:solidFill>
                  <a:srgbClr val="FF0000"/>
                </a:solidFill>
              </a:rPr>
              <a:t>раскрывать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и использовать свои духовные дары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Encourage people to discover and use their spiritual </a:t>
            </a:r>
            <a:r>
              <a:rPr lang="en-US" sz="2000" b="1" u="sng" dirty="0" smtClean="0">
                <a:solidFill>
                  <a:srgbClr val="FF0000"/>
                </a:solidFill>
              </a:rPr>
              <a:t>gifts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2) 	</a:t>
            </a:r>
            <a:r>
              <a:rPr lang="ru-RU" dirty="0" smtClean="0"/>
              <a:t>Радуйтесь </a:t>
            </a:r>
            <a:r>
              <a:rPr lang="ru-RU" dirty="0"/>
              <a:t>истине о том, что Бог дал различные дары  разным </a:t>
            </a:r>
            <a:r>
              <a:rPr lang="ru-RU" dirty="0" smtClean="0"/>
              <a:t>людям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/>
              <a:t>Celebrate the truth that God has given different gifts to different people.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7467600"/>
          </a:xfrm>
        </p:spPr>
        <p:txBody>
          <a:bodyPr>
            <a:normAutofit/>
          </a:bodyPr>
          <a:lstStyle/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3)	</a:t>
            </a:r>
            <a:r>
              <a:rPr lang="ru-RU" dirty="0" smtClean="0"/>
              <a:t>Ищите </a:t>
            </a:r>
            <a:r>
              <a:rPr lang="ru-RU" dirty="0"/>
              <a:t>людей, имеющих </a:t>
            </a:r>
            <a:r>
              <a:rPr lang="ru-RU" b="1" u="sng" dirty="0" smtClean="0">
                <a:solidFill>
                  <a:srgbClr val="FF0000"/>
                </a:solidFill>
              </a:rPr>
              <a:t>другие</a:t>
            </a:r>
            <a:r>
              <a:rPr lang="ru-RU" dirty="0" smtClean="0"/>
              <a:t>, </a:t>
            </a:r>
            <a:r>
              <a:rPr lang="ru-RU" dirty="0"/>
              <a:t>чем у вас, дары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Look for people who have </a:t>
            </a:r>
            <a:r>
              <a:rPr lang="en-US" sz="2000" b="1" u="sng" dirty="0" smtClean="0">
                <a:solidFill>
                  <a:srgbClr val="FF0000"/>
                </a:solidFill>
              </a:rPr>
              <a:t>different</a:t>
            </a:r>
            <a:r>
              <a:rPr lang="en-US" sz="2000" dirty="0" smtClean="0"/>
              <a:t> gifts than you have</a:t>
            </a:r>
            <a:endParaRPr lang="en-US" dirty="0" smtClean="0"/>
          </a:p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Д</a:t>
            </a:r>
            <a:r>
              <a:rPr lang="en-US" dirty="0" smtClean="0"/>
              <a:t>.	</a:t>
            </a:r>
            <a:r>
              <a:rPr lang="ru-RU" dirty="0" smtClean="0"/>
              <a:t>Развивайте </a:t>
            </a:r>
            <a:r>
              <a:rPr lang="ru-RU" b="1" u="sng" dirty="0" smtClean="0">
                <a:solidFill>
                  <a:srgbClr val="FF0000"/>
                </a:solidFill>
              </a:rPr>
              <a:t>экспертов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христианского ученичества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Develop </a:t>
            </a:r>
            <a:r>
              <a:rPr lang="en-US" sz="2000" b="1" u="sng" dirty="0" smtClean="0">
                <a:solidFill>
                  <a:srgbClr val="FF0000"/>
                </a:solidFill>
              </a:rPr>
              <a:t>experts</a:t>
            </a:r>
            <a:r>
              <a:rPr lang="en-US" sz="2000" dirty="0" smtClean="0"/>
              <a:t> at Christian Discipleship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438400"/>
            <a:ext cx="7620000" cy="3886200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en-US" dirty="0" smtClean="0"/>
              <a:t>A.	</a:t>
            </a:r>
            <a:r>
              <a:rPr lang="ru-RU" dirty="0" smtClean="0"/>
              <a:t>Будьте </a:t>
            </a:r>
            <a:r>
              <a:rPr lang="ru-RU" dirty="0"/>
              <a:t>хорошим управителем в том, что дает вам Бог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Be a good steward of what God gives you</a:t>
            </a:r>
            <a:endParaRPr lang="en-US" dirty="0" smtClean="0"/>
          </a:p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Б.	Ведите все дела, связанные с бизнесом в Тин Челлендж, с высокой степенью </a:t>
            </a:r>
            <a:r>
              <a:rPr lang="ru-RU" dirty="0" smtClean="0"/>
              <a:t>честности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/>
              <a:t>Conduct the business of Teen Challenge with the highest standards of </a:t>
            </a:r>
            <a:r>
              <a:rPr lang="en-US" sz="2000" b="1" u="sng" dirty="0" smtClean="0">
                <a:solidFill>
                  <a:srgbClr val="FF0000"/>
                </a:solidFill>
              </a:rPr>
              <a:t>integrity</a:t>
            </a:r>
            <a:endParaRPr lang="en-US" b="1" u="sng" dirty="0" smtClean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4.	</a:t>
            </a:r>
            <a:r>
              <a:rPr lang="ru-RU" dirty="0" smtClean="0">
                <a:effectLst/>
              </a:rPr>
              <a:t>Ваша </a:t>
            </a:r>
            <a:r>
              <a:rPr lang="ru-RU" dirty="0">
                <a:effectLst/>
              </a:rPr>
              <a:t>роль в фандрайзинге для служения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Your role in fundraising for your ministry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533400"/>
            <a:ext cx="7620000" cy="7924800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ru-RU" dirty="0" smtClean="0"/>
              <a:t>В</a:t>
            </a:r>
            <a:r>
              <a:rPr lang="ru-RU" dirty="0"/>
              <a:t>.	Смотрите на Бога как на Своего обеспечивателя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Look to God to be your provider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1)	</a:t>
            </a:r>
            <a:r>
              <a:rPr lang="ru-RU" dirty="0" smtClean="0"/>
              <a:t>Что </a:t>
            </a:r>
            <a:r>
              <a:rPr lang="ru-RU" dirty="0"/>
              <a:t>значит ходить по </a:t>
            </a:r>
            <a:r>
              <a:rPr lang="ru-RU" b="1" u="sng" dirty="0" smtClean="0">
                <a:solidFill>
                  <a:srgbClr val="FF0000"/>
                </a:solidFill>
              </a:rPr>
              <a:t>вере</a:t>
            </a:r>
            <a:r>
              <a:rPr lang="ru-RU" dirty="0" smtClean="0"/>
              <a:t>, </a:t>
            </a:r>
            <a:r>
              <a:rPr lang="ru-RU" dirty="0"/>
              <a:t>когда дело касается финансов вашего служения</a:t>
            </a:r>
            <a:r>
              <a:rPr lang="pt-PT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What does it mean to walk by </a:t>
            </a:r>
            <a:r>
              <a:rPr lang="en-US" sz="2000" b="1" u="sng" dirty="0" smtClean="0">
                <a:solidFill>
                  <a:srgbClr val="FF0000"/>
                </a:solidFill>
              </a:rPr>
              <a:t>faith</a:t>
            </a:r>
            <a:r>
              <a:rPr lang="en-US" sz="2000" dirty="0" smtClean="0"/>
              <a:t> when it comes to funding your ministry?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2)	</a:t>
            </a:r>
            <a:r>
              <a:rPr lang="ru-RU" dirty="0" smtClean="0"/>
              <a:t>Какова </a:t>
            </a:r>
            <a:r>
              <a:rPr lang="ru-RU" dirty="0"/>
              <a:t>ваша часть в видении того, что Бог обеспечивает финансами это служение</a:t>
            </a:r>
            <a:r>
              <a:rPr lang="pt-PT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What is </a:t>
            </a:r>
            <a:r>
              <a:rPr lang="en-US" sz="2000" b="1" u="sng" dirty="0" smtClean="0">
                <a:solidFill>
                  <a:srgbClr val="FF0000"/>
                </a:solidFill>
              </a:rPr>
              <a:t>your</a:t>
            </a:r>
            <a:r>
              <a:rPr lang="en-US" sz="2000" dirty="0" smtClean="0"/>
              <a:t> part in seeing God provide for your financial needs?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Г.	Ищите творческих возможностей в добывании денег на ваше </a:t>
            </a:r>
            <a:r>
              <a:rPr lang="ru-RU" dirty="0" smtClean="0"/>
              <a:t>служение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/>
              <a:t>Look for creative ways to fund your ministry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1)	</a:t>
            </a:r>
            <a:r>
              <a:rPr lang="ru-RU" dirty="0" smtClean="0"/>
              <a:t>Развивайте </a:t>
            </a:r>
            <a:r>
              <a:rPr lang="ru-RU" dirty="0"/>
              <a:t>личные взаимоотношения с другими пасторами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Develop personal relationships with pastors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2)	</a:t>
            </a:r>
            <a:r>
              <a:rPr lang="ru-RU" dirty="0" smtClean="0"/>
              <a:t>Не </a:t>
            </a:r>
            <a:r>
              <a:rPr lang="ru-RU" dirty="0"/>
              <a:t>позволяйте себе впадать в зависимость от поддержки из других </a:t>
            </a:r>
            <a:r>
              <a:rPr lang="ru-RU" dirty="0" smtClean="0"/>
              <a:t>стран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/>
              <a:t>Do not develop a dependency on other countries to fund your ministry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3)	</a:t>
            </a:r>
            <a:r>
              <a:rPr lang="ru-RU" dirty="0" smtClean="0"/>
              <a:t>Храните </a:t>
            </a:r>
            <a:r>
              <a:rPr lang="ru-RU" dirty="0"/>
              <a:t>баланс в своем служении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Keep balance in your ministry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4)	</a:t>
            </a:r>
            <a:r>
              <a:rPr lang="ru-RU" dirty="0" smtClean="0"/>
              <a:t>Как </a:t>
            </a:r>
            <a:r>
              <a:rPr lang="ru-RU" dirty="0"/>
              <a:t>лидер, старайтесь работать от всего сердца, чтобы ваше служение имело финансовое обеспечение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Work </a:t>
            </a:r>
            <a:r>
              <a:rPr lang="en-US" sz="2000" b="1" u="sng" dirty="0" smtClean="0">
                <a:solidFill>
                  <a:srgbClr val="FF0000"/>
                </a:solidFill>
              </a:rPr>
              <a:t>hard</a:t>
            </a:r>
            <a:r>
              <a:rPr lang="en-US" sz="2000" dirty="0" smtClean="0"/>
              <a:t> as a leader to see that your ministry is funded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105400"/>
          </a:xfrm>
        </p:spPr>
        <p:txBody>
          <a:bodyPr>
            <a:normAutofit lnSpcReduction="10000"/>
          </a:bodyPr>
          <a:lstStyle/>
          <a:p>
            <a:pPr marL="624078" lvl="1" indent="-514350">
              <a:spcBef>
                <a:spcPts val="400"/>
              </a:spcBef>
              <a:spcAft>
                <a:spcPts val="2000"/>
              </a:spcAft>
              <a:buClr>
                <a:schemeClr val="bg2">
                  <a:lumMod val="50000"/>
                </a:schemeClr>
              </a:buClr>
              <a:buSzPct val="100000"/>
              <a:buAutoNum type="arabicPeriod"/>
            </a:pPr>
            <a:r>
              <a:rPr lang="ru-RU" sz="2800" b="1" dirty="0"/>
              <a:t>Служение слишком велико, чтобы выполнять его в-одиночку</a:t>
            </a: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en-US" sz="2000" b="1" dirty="0" smtClean="0"/>
              <a:t>There is too much ministry to do it all by yourself</a:t>
            </a:r>
          </a:p>
          <a:p>
            <a:pPr marL="1036638" lvl="1" indent="-457200">
              <a:spcBef>
                <a:spcPts val="400"/>
              </a:spcBef>
              <a:spcAft>
                <a:spcPts val="2000"/>
              </a:spcAft>
              <a:buClr>
                <a:schemeClr val="bg2">
                  <a:lumMod val="50000"/>
                </a:schemeClr>
              </a:buClr>
              <a:buSzPct val="100000"/>
              <a:buNone/>
            </a:pPr>
            <a:r>
              <a:rPr lang="en-US" sz="2400" dirty="0" smtClean="0"/>
              <a:t>A.	</a:t>
            </a:r>
            <a:r>
              <a:rPr lang="ru-RU" sz="2400" dirty="0" smtClean="0"/>
              <a:t>Мы </a:t>
            </a:r>
            <a:r>
              <a:rPr lang="ru-RU" sz="2400" dirty="0"/>
              <a:t>могли бы называться «</a:t>
            </a:r>
            <a:r>
              <a:rPr lang="ru-RU" sz="2400" b="1" i="1" dirty="0"/>
              <a:t>Тим</a:t>
            </a:r>
            <a:r>
              <a:rPr lang="ru-RU" sz="2400" dirty="0"/>
              <a:t> Челлендж» (</a:t>
            </a:r>
            <a:r>
              <a:rPr lang="en-US" sz="2400" dirty="0"/>
              <a:t>team</a:t>
            </a:r>
            <a:r>
              <a:rPr lang="ru-RU" sz="2400" dirty="0"/>
              <a:t> – команда, </a:t>
            </a:r>
            <a:r>
              <a:rPr lang="ru-RU" sz="2400" i="1" dirty="0"/>
              <a:t>англ</a:t>
            </a:r>
            <a:r>
              <a:rPr lang="ru-RU" sz="2400" dirty="0"/>
              <a:t>.)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000" dirty="0" smtClean="0"/>
              <a:t>Our name could be Team Challenge</a:t>
            </a:r>
          </a:p>
          <a:p>
            <a:pPr marL="1036638" lvl="1" indent="-457200">
              <a:spcBef>
                <a:spcPts val="400"/>
              </a:spcBef>
              <a:spcAft>
                <a:spcPts val="2000"/>
              </a:spcAft>
              <a:buClr>
                <a:schemeClr val="bg2">
                  <a:lumMod val="50000"/>
                </a:schemeClr>
              </a:buClr>
              <a:buSzPct val="100000"/>
              <a:buNone/>
            </a:pPr>
            <a:r>
              <a:rPr lang="ru-RU" sz="2400" dirty="0"/>
              <a:t>Б.	</a:t>
            </a:r>
            <a:r>
              <a:rPr lang="ru-RU" sz="2400" dirty="0" smtClean="0"/>
              <a:t>Вам </a:t>
            </a:r>
            <a:r>
              <a:rPr lang="ru-RU" sz="2400" dirty="0"/>
              <a:t>нужно развивать команду «служителей» для вашего служения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You need to develop a team of “ministers” for your ministry</a:t>
            </a:r>
          </a:p>
          <a:p>
            <a:pPr marL="1036638" lvl="1" indent="-457200">
              <a:spcBef>
                <a:spcPts val="400"/>
              </a:spcBef>
              <a:spcAft>
                <a:spcPts val="2000"/>
              </a:spcAft>
              <a:buClr>
                <a:schemeClr val="bg2">
                  <a:lumMod val="50000"/>
                </a:schemeClr>
              </a:buClr>
              <a:buSzPct val="100000"/>
              <a:buNone/>
            </a:pPr>
            <a:r>
              <a:rPr lang="en-US" sz="2400" dirty="0" smtClean="0"/>
              <a:t>B.	</a:t>
            </a:r>
            <a:r>
              <a:rPr lang="ru-RU" sz="2400" dirty="0" smtClean="0"/>
              <a:t>У </a:t>
            </a:r>
            <a:r>
              <a:rPr lang="ru-RU" sz="2400" dirty="0"/>
              <a:t>Иисуса было </a:t>
            </a:r>
            <a:r>
              <a:rPr lang="ru-RU" sz="2400" u="sng" dirty="0"/>
              <a:t> </a:t>
            </a:r>
            <a:r>
              <a:rPr lang="ru-RU" sz="2400" u="sng" dirty="0" smtClean="0"/>
              <a:t>  </a:t>
            </a: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ru-RU" sz="2400" u="sng" dirty="0"/>
              <a:t>   </a:t>
            </a:r>
            <a:r>
              <a:rPr lang="ru-RU" sz="2400" dirty="0" smtClean="0"/>
              <a:t>  </a:t>
            </a:r>
            <a:r>
              <a:rPr lang="ru-RU" sz="2400" dirty="0"/>
              <a:t>и  </a:t>
            </a:r>
            <a:r>
              <a:rPr lang="ru-RU" sz="2400" u="sng" dirty="0"/>
              <a:t>  </a:t>
            </a:r>
            <a:r>
              <a:rPr lang="ru-RU" sz="2400" u="sng" dirty="0" smtClean="0"/>
              <a:t>  </a:t>
            </a: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r>
              <a:rPr lang="ru-RU" sz="2400" u="sng" dirty="0"/>
              <a:t>  </a:t>
            </a:r>
            <a:r>
              <a:rPr lang="ru-RU" sz="2400" u="sng" dirty="0" smtClean="0"/>
              <a:t>  </a:t>
            </a:r>
            <a:r>
              <a:rPr lang="ru-RU" sz="2400" dirty="0" smtClean="0"/>
              <a:t>  </a:t>
            </a:r>
            <a:r>
              <a:rPr lang="ru-RU" sz="2400" dirty="0"/>
              <a:t>учеников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000" dirty="0" smtClean="0"/>
              <a:t>Jesus had </a:t>
            </a:r>
            <a:r>
              <a:rPr lang="en-US" sz="2000" b="1" u="sng" dirty="0" smtClean="0"/>
              <a:t>12</a:t>
            </a:r>
            <a:r>
              <a:rPr lang="en-US" sz="2000" dirty="0" smtClean="0"/>
              <a:t> disciples and </a:t>
            </a:r>
            <a:r>
              <a:rPr lang="en-US" sz="2000" b="1" u="sng" dirty="0" smtClean="0"/>
              <a:t>70</a:t>
            </a:r>
            <a:r>
              <a:rPr lang="en-US" sz="2000" dirty="0" smtClean="0"/>
              <a:t> disciples</a:t>
            </a:r>
            <a:endParaRPr lang="en-US" sz="24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marL="685800" lvl="0" indent="-685800"/>
            <a:r>
              <a:rPr lang="pt-PT" sz="2600" dirty="0" smtClean="0"/>
              <a:t>A.	</a:t>
            </a:r>
            <a:r>
              <a:rPr lang="ru-RU" sz="2600" dirty="0" smtClean="0">
                <a:effectLst/>
              </a:rPr>
              <a:t>Введение </a:t>
            </a:r>
            <a:r>
              <a:rPr lang="ru-RU" sz="2600" dirty="0">
                <a:effectLst/>
              </a:rPr>
              <a:t>в Развитие лидерства в Тин Челлендже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en-US" sz="1800" dirty="0" smtClean="0"/>
              <a:t>Introduction to Leadership in Teen Challenge</a:t>
            </a:r>
            <a:r>
              <a:rPr lang="es-ES" sz="2400" dirty="0"/>
              <a:t>	</a:t>
            </a:r>
            <a:endParaRPr lang="en-US" sz="240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438400"/>
            <a:ext cx="7543800" cy="3733800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en-US" dirty="0" smtClean="0"/>
              <a:t>A.	</a:t>
            </a:r>
            <a:r>
              <a:rPr lang="ru-RU" dirty="0" smtClean="0"/>
              <a:t>Пусть </a:t>
            </a:r>
            <a:r>
              <a:rPr lang="ru-RU" dirty="0"/>
              <a:t>ваше служение всегда фокусируется на </a:t>
            </a:r>
            <a:r>
              <a:rPr lang="ru-RU" b="1" u="sng" dirty="0" smtClean="0">
                <a:solidFill>
                  <a:srgbClr val="FF0000"/>
                </a:solidFill>
              </a:rPr>
              <a:t>Великом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поручении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Христа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Keep your ministry focused on the </a:t>
            </a:r>
            <a:r>
              <a:rPr lang="en-US" sz="2000" b="1" u="sng" dirty="0" smtClean="0">
                <a:solidFill>
                  <a:srgbClr val="FF0000"/>
                </a:solidFill>
              </a:rPr>
              <a:t>Great Commission</a:t>
            </a:r>
            <a:r>
              <a:rPr lang="en-US" sz="2000" dirty="0" smtClean="0"/>
              <a:t> </a:t>
            </a:r>
            <a:endParaRPr lang="en-US" dirty="0" smtClean="0"/>
          </a:p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Б.	Продолжайте проговаривать вслух свое </a:t>
            </a:r>
            <a:r>
              <a:rPr lang="ru-RU" b="1" u="sng" dirty="0" smtClean="0">
                <a:solidFill>
                  <a:srgbClr val="FF0000"/>
                </a:solidFill>
              </a:rPr>
              <a:t>видение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для </a:t>
            </a:r>
            <a:r>
              <a:rPr lang="ru-RU" dirty="0"/>
              <a:t>этого служения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Keep talking about your </a:t>
            </a:r>
            <a:r>
              <a:rPr lang="en-US" sz="2000" b="1" u="sng" dirty="0" smtClean="0">
                <a:solidFill>
                  <a:srgbClr val="FF0000"/>
                </a:solidFill>
              </a:rPr>
              <a:t>vision</a:t>
            </a:r>
            <a:r>
              <a:rPr lang="en-US" sz="2000" dirty="0" smtClean="0"/>
              <a:t> for the ministry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marL="685800" indent="-685800"/>
            <a:r>
              <a:rPr lang="en-US" dirty="0" smtClean="0"/>
              <a:t>5.	</a:t>
            </a:r>
            <a:r>
              <a:rPr lang="ru-RU" dirty="0" smtClean="0">
                <a:effectLst/>
              </a:rPr>
              <a:t>Вы </a:t>
            </a:r>
            <a:r>
              <a:rPr lang="ru-RU" dirty="0">
                <a:effectLst/>
              </a:rPr>
              <a:t>хранитель видения для своего служения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You are the keeper of the vision for your ministry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В.	Развивайте </a:t>
            </a:r>
            <a:r>
              <a:rPr lang="ru-RU" b="1" u="sng" dirty="0" smtClean="0">
                <a:solidFill>
                  <a:srgbClr val="FF0000"/>
                </a:solidFill>
              </a:rPr>
              <a:t>стратегический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план, чтобы дать направление своему служению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Develop a </a:t>
            </a:r>
            <a:r>
              <a:rPr lang="en-US" sz="2000" b="1" u="sng" dirty="0" smtClean="0">
                <a:solidFill>
                  <a:srgbClr val="FF0000"/>
                </a:solidFill>
              </a:rPr>
              <a:t>strategic</a:t>
            </a:r>
            <a:r>
              <a:rPr lang="en-US" sz="2000" dirty="0" smtClean="0"/>
              <a:t> plan to guide your ministry in its priorities</a:t>
            </a:r>
            <a:endParaRPr lang="en-US" dirty="0" smtClean="0"/>
          </a:p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Г.	Сделайте все для того, чтобы ключевые ценности Тин Челлендж ежедневной частью служения каждого </a:t>
            </a:r>
            <a:r>
              <a:rPr lang="ru-RU" dirty="0" smtClean="0"/>
              <a:t>сотрудника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/>
              <a:t>Make the core values of your ministry a daily part of everyone’s ministry </a:t>
            </a:r>
          </a:p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Д.	</a:t>
            </a:r>
            <a:r>
              <a:rPr lang="ru-RU" dirty="0" smtClean="0"/>
              <a:t>Поддерживайте </a:t>
            </a:r>
            <a:r>
              <a:rPr lang="ru-RU" b="1" u="sng" dirty="0" smtClean="0">
                <a:solidFill>
                  <a:srgbClr val="FF0000"/>
                </a:solidFill>
              </a:rPr>
              <a:t>баланс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всех сфер служения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Keep </a:t>
            </a:r>
            <a:r>
              <a:rPr lang="en-US" sz="2000" b="1" u="sng" dirty="0" smtClean="0">
                <a:solidFill>
                  <a:srgbClr val="FF0000"/>
                </a:solidFill>
              </a:rPr>
              <a:t>balance</a:t>
            </a:r>
            <a:r>
              <a:rPr lang="en-US" sz="2000" dirty="0" smtClean="0"/>
              <a:t> in all areas of the ministry</a:t>
            </a:r>
            <a:endParaRPr lang="en-US" dirty="0" smtClean="0"/>
          </a:p>
          <a:p>
            <a:pPr marL="579438" indent="-579438">
              <a:spcAft>
                <a:spcPts val="2000"/>
              </a:spcAft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marL="579438" indent="-579438">
              <a:spcAft>
                <a:spcPts val="2000"/>
              </a:spcAft>
              <a:buNone/>
            </a:pPr>
            <a:r>
              <a:rPr lang="en-US" dirty="0" smtClean="0"/>
              <a:t>E</a:t>
            </a:r>
            <a:r>
              <a:rPr lang="ru-RU" dirty="0" smtClean="0"/>
              <a:t>.</a:t>
            </a:r>
            <a:r>
              <a:rPr lang="ru-RU" dirty="0"/>
              <a:t>	Радуйтесь о том, что Бог играет Свою роль в успехе вашего служения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Celebrate God’s role in the success of your ministry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1)	</a:t>
            </a:r>
            <a:r>
              <a:rPr lang="ru-RU" dirty="0" smtClean="0"/>
              <a:t>Бог </a:t>
            </a:r>
            <a:r>
              <a:rPr lang="ru-RU" dirty="0"/>
              <a:t>заслуживает хвалы за каждую жизнь, спасенную от зависимости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God deserves the credit for all the lives that are set free from addiction</a:t>
            </a:r>
            <a:endParaRPr lang="en-US" dirty="0" smtClean="0"/>
          </a:p>
          <a:p>
            <a:pPr marL="1036638" indent="-457200">
              <a:spcAft>
                <a:spcPts val="2000"/>
              </a:spcAft>
              <a:buNone/>
            </a:pPr>
            <a:r>
              <a:rPr lang="en-US" dirty="0" smtClean="0"/>
              <a:t>2)	</a:t>
            </a:r>
            <a:r>
              <a:rPr lang="ru-RU" dirty="0" smtClean="0"/>
              <a:t>Что </a:t>
            </a:r>
            <a:r>
              <a:rPr lang="ru-RU" dirty="0"/>
              <a:t>ты строишь – свое царство или царство Божье</a:t>
            </a:r>
            <a:r>
              <a:rPr lang="pt-PT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Are you building your kingdom or God’s kingdom?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marL="579438" indent="-579438">
              <a:spcAft>
                <a:spcPts val="2000"/>
              </a:spcAft>
              <a:buNone/>
            </a:pPr>
            <a:r>
              <a:rPr lang="en-US" dirty="0"/>
              <a:t>Ж.</a:t>
            </a:r>
            <a:r>
              <a:rPr lang="en-US" dirty="0" smtClean="0"/>
              <a:t>	</a:t>
            </a:r>
            <a:r>
              <a:rPr lang="ru-RU" dirty="0" smtClean="0"/>
              <a:t>Повышайте </a:t>
            </a:r>
            <a:r>
              <a:rPr lang="ru-RU" dirty="0"/>
              <a:t>качество своего служения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Increase the </a:t>
            </a:r>
            <a:r>
              <a:rPr lang="en-US" sz="2000" b="1" u="sng" dirty="0" smtClean="0">
                <a:solidFill>
                  <a:srgbClr val="FF0000"/>
                </a:solidFill>
              </a:rPr>
              <a:t>quality</a:t>
            </a:r>
            <a:r>
              <a:rPr lang="en-US" sz="2000" dirty="0" smtClean="0"/>
              <a:t> of ministry you are providing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effectLst/>
              </a:rPr>
              <a:t>Вопросы для обсуждения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en-US" sz="2400" dirty="0" smtClean="0"/>
              <a:t>Questions for discussion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/>
              <a:t>Контактная </a:t>
            </a:r>
            <a:r>
              <a:rPr lang="ru-RU" sz="4800" b="1" dirty="0" smtClean="0"/>
              <a:t>информация</a:t>
            </a:r>
            <a:r>
              <a:rPr lang="es-ES" sz="4800" dirty="0" smtClean="0"/>
              <a:t>:  </a:t>
            </a:r>
          </a:p>
          <a:p>
            <a:pPr algn="ctr">
              <a:buNone/>
            </a:pPr>
            <a:endParaRPr lang="es-ES" sz="4800" dirty="0"/>
          </a:p>
          <a:p>
            <a:pPr algn="ctr">
              <a:buNone/>
            </a:pPr>
            <a:r>
              <a:rPr lang="en-US" sz="4800" dirty="0" smtClean="0"/>
              <a:t>www.Globaltc.org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www.iTeenChallenge.org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419600"/>
            <a:ext cx="3651130" cy="20324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819400"/>
            <a:ext cx="7848600" cy="3581400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SzPct val="100000"/>
              <a:buNone/>
            </a:pPr>
            <a:r>
              <a:rPr lang="en-US" dirty="0" smtClean="0"/>
              <a:t>A.	</a:t>
            </a:r>
            <a:r>
              <a:rPr lang="ru-RU" dirty="0" smtClean="0"/>
              <a:t>Вам </a:t>
            </a:r>
            <a:r>
              <a:rPr lang="ru-RU" dirty="0"/>
              <a:t>нужно подготовить команду, чтобы разгрузить </a:t>
            </a:r>
            <a:r>
              <a:rPr lang="ru-RU" dirty="0" smtClean="0"/>
              <a:t>себя</a:t>
            </a:r>
            <a:r>
              <a:rPr lang="en-US" dirty="0" smtClean="0"/>
              <a:t>.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en-US" sz="2000" dirty="0" smtClean="0"/>
              <a:t>You need to prepare a </a:t>
            </a:r>
            <a:r>
              <a:rPr lang="en-US" sz="2000" b="1" u="sng" dirty="0" smtClean="0"/>
              <a:t>team</a:t>
            </a:r>
            <a:r>
              <a:rPr lang="en-US" sz="2000" dirty="0" smtClean="0"/>
              <a:t> to take this ministry beyond yourself.</a:t>
            </a:r>
          </a:p>
          <a:p>
            <a:pPr marL="579438" indent="-579438">
              <a:buSzPct val="100000"/>
              <a:buNone/>
            </a:pPr>
            <a:r>
              <a:rPr lang="ru-RU" dirty="0"/>
              <a:t>Б.	</a:t>
            </a:r>
            <a:r>
              <a:rPr lang="ru-RU" dirty="0" smtClean="0"/>
              <a:t>Дэвид </a:t>
            </a:r>
            <a:r>
              <a:rPr lang="ru-RU" dirty="0"/>
              <a:t>Вилкерсон набирал волонтеров, чтобы они работали вместе с </a:t>
            </a:r>
            <a:r>
              <a:rPr lang="ru-RU" dirty="0" smtClean="0"/>
              <a:t>ним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/>
              <a:t>David Wilkerson recruited volunteers to work with him.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sz="3100" dirty="0" smtClean="0"/>
              <a:t>2.	</a:t>
            </a:r>
            <a:r>
              <a:rPr lang="ru-RU" sz="2800" dirty="0" smtClean="0">
                <a:effectLst/>
              </a:rPr>
              <a:t>Ваш </a:t>
            </a:r>
            <a:r>
              <a:rPr lang="ru-RU" sz="2800" dirty="0">
                <a:effectLst/>
              </a:rPr>
              <a:t>приоритет, как лидера Тин Челлендж, в том, чтобы развивать своих служителей так, чтобы они в совершенстве несли свое </a:t>
            </a:r>
            <a:r>
              <a:rPr lang="ru-RU" sz="2800" dirty="0" smtClean="0">
                <a:effectLst/>
              </a:rPr>
              <a:t>служение</a:t>
            </a:r>
            <a:r>
              <a:rPr lang="en-US" sz="2800" dirty="0" smtClean="0">
                <a:effectLst/>
              </a:rPr>
              <a:t>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dirty="0" smtClean="0"/>
              <a:t>Your priority as a Teen Challenge leader is to develop staff to do the ministry with excellence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381000"/>
            <a:ext cx="8229600" cy="6019800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SzPct val="100000"/>
              <a:buNone/>
            </a:pPr>
            <a:r>
              <a:rPr lang="en-US" dirty="0" smtClean="0"/>
              <a:t>B.	</a:t>
            </a:r>
            <a:r>
              <a:rPr lang="ru-RU" dirty="0" smtClean="0"/>
              <a:t>Дэвид </a:t>
            </a:r>
            <a:r>
              <a:rPr lang="ru-RU" dirty="0"/>
              <a:t>Вилкерсон набирал волонтеров, чтобы они работали вместе с </a:t>
            </a:r>
            <a:r>
              <a:rPr lang="ru-RU" dirty="0" smtClean="0"/>
              <a:t>ним</a:t>
            </a:r>
            <a:r>
              <a:rPr lang="en-US" dirty="0" smtClean="0"/>
              <a:t>.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en-US" sz="2000" dirty="0" smtClean="0"/>
              <a:t>Jerry Nance became director of Teen Challenge in Florida—a center with lots of problems</a:t>
            </a:r>
          </a:p>
          <a:p>
            <a:pPr marL="579438" indent="-579438">
              <a:spcAft>
                <a:spcPts val="2000"/>
              </a:spcAft>
              <a:buSzPct val="100000"/>
              <a:buNone/>
            </a:pPr>
            <a:r>
              <a:rPr lang="en-US" sz="2000" dirty="0" smtClean="0"/>
              <a:t>	</a:t>
            </a:r>
            <a:r>
              <a:rPr lang="ru-RU" sz="2400" dirty="0" smtClean="0"/>
              <a:t>Начал </a:t>
            </a:r>
            <a:r>
              <a:rPr lang="ru-RU" sz="2400" dirty="0"/>
              <a:t>проводить систематическую подготовку персонала, чтобы «поднять» новых </a:t>
            </a:r>
            <a:r>
              <a:rPr lang="ru-RU" sz="2400" dirty="0" smtClean="0"/>
              <a:t>лидеров</a:t>
            </a:r>
            <a:r>
              <a:rPr lang="en-US" sz="2400" dirty="0" smtClean="0"/>
              <a:t>.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000" dirty="0" smtClean="0"/>
              <a:t>He began to do systematic staff training to raise up new leaders</a:t>
            </a:r>
          </a:p>
          <a:p>
            <a:pPr marL="579438" indent="-579438">
              <a:buSzPct val="100000"/>
              <a:buNone/>
            </a:pPr>
            <a:r>
              <a:rPr lang="ru-RU" dirty="0"/>
              <a:t>Г.	</a:t>
            </a:r>
            <a:r>
              <a:rPr lang="ru-RU" dirty="0" smtClean="0"/>
              <a:t>Апостол </a:t>
            </a:r>
            <a:r>
              <a:rPr lang="ru-RU" dirty="0"/>
              <a:t>Павел в Новом Завете «поднимал» Тимофея и других молодых лидеров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Paul in New Testament—raised up Timothy and other young leaders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066800"/>
            <a:ext cx="7848600" cy="5334000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SzPct val="100000"/>
              <a:buNone/>
            </a:pPr>
            <a:r>
              <a:rPr lang="ru-RU" dirty="0" smtClean="0"/>
              <a:t>Д</a:t>
            </a:r>
            <a:r>
              <a:rPr lang="en-US" dirty="0" smtClean="0"/>
              <a:t>.	</a:t>
            </a:r>
            <a:r>
              <a:rPr lang="ru-RU" dirty="0" smtClean="0"/>
              <a:t>Не </a:t>
            </a:r>
            <a:r>
              <a:rPr lang="ru-RU" dirty="0"/>
              <a:t>позволяйте себе </a:t>
            </a:r>
            <a:r>
              <a:rPr lang="ru-RU" b="1" u="sng" dirty="0" smtClean="0">
                <a:solidFill>
                  <a:srgbClr val="FF0000"/>
                </a:solidFill>
              </a:rPr>
              <a:t>обольститься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служением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en-US" sz="2000" dirty="0" smtClean="0"/>
              <a:t>Don’t be </a:t>
            </a:r>
            <a:r>
              <a:rPr lang="en-US" sz="2000" b="1" u="sng" dirty="0" smtClean="0"/>
              <a:t>seduced</a:t>
            </a:r>
            <a:r>
              <a:rPr lang="en-US" sz="2000" dirty="0" smtClean="0"/>
              <a:t> by the ministry</a:t>
            </a:r>
            <a:r>
              <a:rPr lang="pt-PT" dirty="0" smtClean="0"/>
              <a:t/>
            </a:r>
            <a:br>
              <a:rPr lang="pt-PT" dirty="0" smtClean="0"/>
            </a:br>
            <a:endParaRPr lang="en-US" sz="2000" dirty="0" smtClean="0"/>
          </a:p>
          <a:p>
            <a:pPr marL="579438" indent="-579438">
              <a:spcAft>
                <a:spcPts val="2000"/>
              </a:spcAft>
              <a:buSzPct val="100000"/>
              <a:buNone/>
            </a:pPr>
            <a:r>
              <a:rPr lang="en-US" sz="2000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026091"/>
          </a:xfrm>
        </p:spPr>
        <p:txBody>
          <a:bodyPr/>
          <a:lstStyle/>
          <a:p>
            <a:pPr marL="579438" indent="-579438">
              <a:spcAft>
                <a:spcPts val="2000"/>
              </a:spcAft>
              <a:buNone/>
            </a:pPr>
            <a:r>
              <a:rPr lang="en-US" dirty="0" smtClean="0"/>
              <a:t>A.	</a:t>
            </a:r>
            <a:r>
              <a:rPr lang="ru-RU" dirty="0" smtClean="0"/>
              <a:t>Личные </a:t>
            </a:r>
            <a:r>
              <a:rPr lang="ru-RU" dirty="0"/>
              <a:t>взаимоотношения с </a:t>
            </a:r>
            <a:r>
              <a:rPr lang="ru-RU" b="1" u="sng" dirty="0" smtClean="0">
                <a:solidFill>
                  <a:srgbClr val="FF0000"/>
                </a:solidFill>
              </a:rPr>
              <a:t>Богом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Personal relationship with </a:t>
            </a:r>
            <a:r>
              <a:rPr lang="en-US" sz="2000" b="1" u="sng" dirty="0" smtClean="0"/>
              <a:t>God</a:t>
            </a:r>
            <a:endParaRPr lang="en-US" b="1" u="sng" dirty="0" smtClean="0"/>
          </a:p>
          <a:p>
            <a:pPr marL="579438" indent="-579438">
              <a:spcAft>
                <a:spcPts val="2000"/>
              </a:spcAft>
              <a:buNone/>
            </a:pPr>
            <a:r>
              <a:rPr lang="ru-RU" dirty="0"/>
              <a:t>Б</a:t>
            </a:r>
            <a:r>
              <a:rPr lang="en-US" dirty="0" smtClean="0"/>
              <a:t>.	</a:t>
            </a:r>
            <a:r>
              <a:rPr lang="ru-RU" b="1" u="sng" dirty="0" smtClean="0">
                <a:solidFill>
                  <a:srgbClr val="FF0000"/>
                </a:solidFill>
              </a:rPr>
              <a:t>Способности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к </a:t>
            </a:r>
            <a:r>
              <a:rPr lang="ru-RU" dirty="0"/>
              <a:t>служению в Тин Челлендже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en-US" sz="2000" dirty="0" smtClean="0"/>
              <a:t>Teen Challenge ministry </a:t>
            </a:r>
            <a:r>
              <a:rPr lang="en-US" sz="2000" b="1" u="sng" dirty="0" smtClean="0"/>
              <a:t>skills</a:t>
            </a:r>
            <a:endParaRPr lang="en-US" b="1" u="sng" dirty="0" smtClean="0"/>
          </a:p>
          <a:p>
            <a:pPr marL="579438" indent="-579438">
              <a:buNone/>
            </a:pPr>
            <a:r>
              <a:rPr lang="en-US" dirty="0" smtClean="0"/>
              <a:t>B.	</a:t>
            </a:r>
            <a:r>
              <a:rPr lang="ru-RU" dirty="0" smtClean="0"/>
              <a:t>Способности </a:t>
            </a:r>
            <a:r>
              <a:rPr lang="ru-RU" dirty="0"/>
              <a:t>к </a:t>
            </a:r>
            <a:r>
              <a:rPr lang="ru-RU" b="1" u="sng" dirty="0" smtClean="0">
                <a:solidFill>
                  <a:srgbClr val="FF0000"/>
                </a:solidFill>
              </a:rPr>
              <a:t>лидерству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u="sng" dirty="0" smtClean="0"/>
              <a:t>Leadership</a:t>
            </a:r>
            <a:r>
              <a:rPr lang="en-US" sz="2000" dirty="0" smtClean="0"/>
              <a:t> skills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6562"/>
          </a:xfrm>
        </p:spPr>
        <p:txBody>
          <a:bodyPr>
            <a:normAutofit/>
          </a:bodyPr>
          <a:lstStyle/>
          <a:p>
            <a:pPr marL="685800" indent="-685800"/>
            <a:r>
              <a:rPr lang="pt-PT" sz="3200" dirty="0" smtClean="0"/>
              <a:t>3.	</a:t>
            </a:r>
            <a:r>
              <a:rPr lang="ru-RU" sz="3200" dirty="0" smtClean="0">
                <a:effectLst/>
              </a:rPr>
              <a:t>Вам </a:t>
            </a:r>
            <a:r>
              <a:rPr lang="ru-RU" sz="3200" dirty="0">
                <a:effectLst/>
              </a:rPr>
              <a:t>необходимо сфокусироваться на </a:t>
            </a:r>
            <a:r>
              <a:rPr lang="ru-RU" sz="3200" dirty="0" smtClean="0">
                <a:effectLst/>
              </a:rPr>
              <a:t>трех </a:t>
            </a:r>
            <a:r>
              <a:rPr lang="ru-RU" sz="3200" dirty="0">
                <a:effectLst/>
              </a:rPr>
              <a:t>областях личного </a:t>
            </a:r>
            <a:r>
              <a:rPr lang="ru-RU" sz="3200" dirty="0" smtClean="0">
                <a:effectLst/>
              </a:rPr>
              <a:t>роста</a:t>
            </a:r>
            <a:r>
              <a:rPr lang="en-US" sz="3200" dirty="0" smtClean="0">
                <a:effectLst/>
              </a:rPr>
              <a:t>: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en-US" sz="2200" dirty="0" smtClean="0"/>
              <a:t>You need to focus on three areas of personal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514600"/>
            <a:ext cx="7467600" cy="3492691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en-US" b="1" dirty="0" smtClean="0"/>
              <a:t>1.	</a:t>
            </a:r>
            <a:r>
              <a:rPr lang="ru-RU" b="1" dirty="0" smtClean="0"/>
              <a:t>Вы </a:t>
            </a:r>
            <a:r>
              <a:rPr lang="ru-RU" b="1" u="sng" dirty="0" smtClean="0">
                <a:solidFill>
                  <a:srgbClr val="FF0000"/>
                </a:solidFill>
              </a:rPr>
              <a:t>духовный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лидер </a:t>
            </a:r>
            <a:r>
              <a:rPr lang="ru-RU" b="1" dirty="0"/>
              <a:t>программы Тин </a:t>
            </a:r>
            <a:r>
              <a:rPr lang="ru-RU" b="1" dirty="0" smtClean="0"/>
              <a:t>Челлендж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sz="2000" b="1" dirty="0" smtClean="0"/>
              <a:t>You are the </a:t>
            </a:r>
            <a:r>
              <a:rPr lang="en-US" sz="2000" b="1" u="sng" dirty="0" smtClean="0">
                <a:solidFill>
                  <a:srgbClr val="FF0000"/>
                </a:solidFill>
              </a:rPr>
              <a:t>spiritual</a:t>
            </a:r>
            <a:r>
              <a:rPr lang="en-US" sz="2000" b="1" dirty="0" smtClean="0"/>
              <a:t> leader of Teen Challenge.</a:t>
            </a:r>
            <a:endParaRPr lang="en-US" dirty="0" smtClean="0"/>
          </a:p>
          <a:p>
            <a:pPr marL="1036638" indent="-458788">
              <a:spcAft>
                <a:spcPts val="2000"/>
              </a:spcAft>
              <a:buSzPct val="100000"/>
              <a:buNone/>
            </a:pPr>
            <a:r>
              <a:rPr lang="en-US" dirty="0" smtClean="0"/>
              <a:t>A.	</a:t>
            </a:r>
            <a:r>
              <a:rPr lang="ru-RU" dirty="0" smtClean="0"/>
              <a:t>Приоритет </a:t>
            </a:r>
            <a:r>
              <a:rPr lang="ru-RU" dirty="0"/>
              <a:t>первый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духовная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забота </a:t>
            </a:r>
            <a:r>
              <a:rPr lang="ru-RU" dirty="0"/>
              <a:t>о вверенных вам людях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Priority one—the </a:t>
            </a:r>
            <a:r>
              <a:rPr lang="en-US" sz="2000" b="1" u="sng" dirty="0" smtClean="0">
                <a:solidFill>
                  <a:srgbClr val="FF0000"/>
                </a:solidFill>
              </a:rPr>
              <a:t>spiritual</a:t>
            </a:r>
            <a:r>
              <a:rPr lang="en-US" sz="2000" dirty="0" smtClean="0"/>
              <a:t> care of those entrusted to you.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ru-RU" dirty="0">
                <a:effectLst/>
              </a:rPr>
              <a:t>Б.	Основные обязанности лидеров программы Тин Челлендж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en-US" sz="2200" dirty="0" smtClean="0"/>
              <a:t>The Major Responsibilities of Teen Challenge leaders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/>
          </a:bodyPr>
          <a:lstStyle/>
          <a:p>
            <a:pPr marL="1143000" indent="-565150">
              <a:spcAft>
                <a:spcPts val="2000"/>
              </a:spcAft>
              <a:buSzPct val="100000"/>
              <a:buNone/>
            </a:pPr>
            <a:r>
              <a:rPr lang="ru-RU" dirty="0"/>
              <a:t>Б.	Защищайте их от врага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Guard them from the enemy</a:t>
            </a:r>
            <a:endParaRPr lang="en-US" dirty="0" smtClean="0"/>
          </a:p>
          <a:p>
            <a:pPr marL="1143000" indent="-565150">
              <a:spcAft>
                <a:spcPts val="2000"/>
              </a:spcAft>
              <a:buSzPct val="100000"/>
              <a:buNone/>
            </a:pPr>
            <a:r>
              <a:rPr lang="en-US" dirty="0" smtClean="0"/>
              <a:t>B.	</a:t>
            </a:r>
            <a:r>
              <a:rPr lang="ru-RU" dirty="0" smtClean="0"/>
              <a:t>Будьте </a:t>
            </a:r>
            <a:r>
              <a:rPr lang="ru-RU" dirty="0"/>
              <a:t>лидером на примере собственного посвящения </a:t>
            </a:r>
            <a:r>
              <a:rPr lang="ru-RU" dirty="0" smtClean="0"/>
              <a:t>Иисусу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/>
              <a:t>Lead by example of your own commitment to Jesus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590800"/>
            <a:ext cx="7696200" cy="3657600"/>
          </a:xfrm>
        </p:spPr>
        <p:txBody>
          <a:bodyPr>
            <a:normAutofit/>
          </a:bodyPr>
          <a:lstStyle/>
          <a:p>
            <a:pPr marL="579438" indent="-579438">
              <a:spcAft>
                <a:spcPts val="2000"/>
              </a:spcAft>
              <a:buNone/>
            </a:pPr>
            <a:r>
              <a:rPr lang="en-US" dirty="0" smtClean="0"/>
              <a:t>A.	</a:t>
            </a:r>
            <a:r>
              <a:rPr lang="ru-RU" dirty="0" smtClean="0"/>
              <a:t>Не </a:t>
            </a:r>
            <a:r>
              <a:rPr lang="ru-RU" dirty="0"/>
              <a:t>просто мечтайте о служении – приступайте к </a:t>
            </a:r>
            <a:r>
              <a:rPr lang="ru-RU" b="1" u="sng" dirty="0" smtClean="0">
                <a:solidFill>
                  <a:srgbClr val="FF0000"/>
                </a:solidFill>
              </a:rPr>
              <a:t>работе</a:t>
            </a:r>
            <a:r>
              <a:rPr lang="pt-PT" dirty="0" smtClean="0"/>
              <a:t>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Don’t just dream about ministry—get to </a:t>
            </a:r>
            <a:r>
              <a:rPr lang="en-US" sz="2000" b="1" u="sng" dirty="0" smtClean="0">
                <a:solidFill>
                  <a:srgbClr val="FF0000"/>
                </a:solidFill>
              </a:rPr>
              <a:t>work</a:t>
            </a:r>
            <a:r>
              <a:rPr lang="en-US" sz="2000" dirty="0" smtClean="0"/>
              <a:t>!</a:t>
            </a:r>
            <a:endParaRPr lang="en-US" dirty="0" smtClean="0"/>
          </a:p>
          <a:p>
            <a:pPr marL="1082675" indent="-503238">
              <a:spcAft>
                <a:spcPts val="2000"/>
              </a:spcAft>
              <a:buNone/>
            </a:pPr>
            <a:r>
              <a:rPr lang="en-US" dirty="0" smtClean="0"/>
              <a:t>1)	</a:t>
            </a:r>
            <a:r>
              <a:rPr lang="ru-RU" dirty="0"/>
              <a:t> Дэвид Вилкерсон начинал с «небольших шагов </a:t>
            </a:r>
            <a:r>
              <a:rPr lang="ru-RU" b="1" u="sng" dirty="0" smtClean="0">
                <a:solidFill>
                  <a:srgbClr val="FF0000"/>
                </a:solidFill>
              </a:rPr>
              <a:t>послушания</a:t>
            </a:r>
            <a:r>
              <a:rPr lang="ru-RU" dirty="0" smtClean="0"/>
              <a:t>».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David Wilkerson started with “small steps of </a:t>
            </a:r>
            <a:r>
              <a:rPr lang="en-US" sz="2000" b="1" u="sng" dirty="0" smtClean="0">
                <a:solidFill>
                  <a:srgbClr val="FF0000"/>
                </a:solidFill>
              </a:rPr>
              <a:t>obedience</a:t>
            </a:r>
            <a:r>
              <a:rPr lang="en-US" sz="2000" dirty="0" smtClean="0"/>
              <a:t>”</a:t>
            </a:r>
          </a:p>
          <a:p>
            <a:pPr marL="1082675" indent="-503238">
              <a:spcAft>
                <a:spcPts val="2000"/>
              </a:spcAft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T102.07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2011362"/>
          </a:xfrm>
        </p:spPr>
        <p:txBody>
          <a:bodyPr>
            <a:normAutofit/>
          </a:bodyPr>
          <a:lstStyle/>
          <a:p>
            <a:pPr marL="685800" indent="-685800"/>
            <a:r>
              <a:rPr lang="en-US" sz="3600" dirty="0" smtClean="0"/>
              <a:t>2.	</a:t>
            </a:r>
            <a:r>
              <a:rPr lang="ru-RU" sz="2800" dirty="0" smtClean="0">
                <a:effectLst/>
              </a:rPr>
              <a:t>Имейте </a:t>
            </a:r>
            <a:r>
              <a:rPr lang="ru-RU" sz="2800" dirty="0">
                <a:effectLst/>
              </a:rPr>
              <a:t>страсть к послушанию Богу и исполнению Его призвания в вашей жизни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dirty="0" smtClean="0"/>
              <a:t>Have a driving passion to obey God and fulfill God’s call on your life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_Introduction_to_Teen_Challenge_Ministry_(Min)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Basic_Introduction_to_Teen_Challenge_Ministry_(Min)1</Template>
  <TotalTime>2120</TotalTime>
  <Words>179</Words>
  <Application>Microsoft Office PowerPoint</Application>
  <PresentationFormat>On-screen Show (4:3)</PresentationFormat>
  <Paragraphs>153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Basic_Introduction_to_Teen_Challenge_Ministry_(Min)1</vt:lpstr>
      <vt:lpstr>Введение в Развитие лидерства в программе «Тин Челлендж» Introduction to Leadership Development in Teen Challenge</vt:lpstr>
      <vt:lpstr>A. Введение в Развитие лидерства в Тин Челлендже Introduction to Leadership in Teen Challenge </vt:lpstr>
      <vt:lpstr>2. Ваш приоритет, как лидера Тин Челлендж, в том, чтобы развивать своих служителей так, чтобы они в совершенстве несли свое служение. Your priority as a Teen Challenge leader is to develop staff to do the ministry with excellence</vt:lpstr>
      <vt:lpstr>PowerPoint Presentation</vt:lpstr>
      <vt:lpstr>PowerPoint Presentation</vt:lpstr>
      <vt:lpstr>3. Вам необходимо сфокусироваться на трех областях личного роста: You need to focus on three areas of personal growth</vt:lpstr>
      <vt:lpstr>Б. Основные обязанности лидеров программы Тин Челлендж The Major Responsibilities of Teen Challenge leaders</vt:lpstr>
      <vt:lpstr>PowerPoint Presentation</vt:lpstr>
      <vt:lpstr>2. Имейте страсть к послушанию Богу и исполнению Его призвания в вашей жизни Have a driving passion to obey God and fulfill God’s call on your life</vt:lpstr>
      <vt:lpstr>PowerPoint Presentation</vt:lpstr>
      <vt:lpstr>PowerPoint Presentation</vt:lpstr>
      <vt:lpstr>«Поднимайте» лидеров Raise up leaders</vt:lpstr>
      <vt:lpstr>«Поднимайте» лидеров Raise up leaders</vt:lpstr>
      <vt:lpstr>PowerPoint Presentation</vt:lpstr>
      <vt:lpstr>PowerPoint Presentation</vt:lpstr>
      <vt:lpstr>4. Ваша роль в фандрайзинге для служения Your role in fundraising for your ministry</vt:lpstr>
      <vt:lpstr>PowerPoint Presentation</vt:lpstr>
      <vt:lpstr>PowerPoint Presentation</vt:lpstr>
      <vt:lpstr>PowerPoint Presentation</vt:lpstr>
      <vt:lpstr>5. Вы хранитель видения для своего служения You are the keeper of the vision for your ministry</vt:lpstr>
      <vt:lpstr>PowerPoint Presentation</vt:lpstr>
      <vt:lpstr>PowerPoint Presentation</vt:lpstr>
      <vt:lpstr>PowerPoint Presentation</vt:lpstr>
      <vt:lpstr>Вопросы для обсуждения Questions for discussion</vt:lpstr>
      <vt:lpstr>PowerPoint Presentation</vt:lpstr>
    </vt:vector>
  </TitlesOfParts>
  <Company>Global Teen Challenge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Introduction to Teen Challenge Ministry</dc:title>
  <dc:creator>Gregg Fischer</dc:creator>
  <cp:lastModifiedBy>Dave Batty</cp:lastModifiedBy>
  <cp:revision>52</cp:revision>
  <dcterms:created xsi:type="dcterms:W3CDTF">2010-01-18T17:52:47Z</dcterms:created>
  <dcterms:modified xsi:type="dcterms:W3CDTF">2014-02-27T19:11:06Z</dcterms:modified>
</cp:coreProperties>
</file>