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0" r:id="rId4"/>
    <p:sldId id="271" r:id="rId5"/>
    <p:sldId id="27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228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4AFE4-EC8D-48F9-B457-8290BDC270B1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E570F-87C3-4BB2-87FC-4368C148D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Intro to Counseling in TC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767711"/>
            <a:ext cx="7772400" cy="1975104"/>
          </a:xfrm>
        </p:spPr>
        <p:txBody>
          <a:bodyPr/>
          <a:lstStyle/>
          <a:p>
            <a:r>
              <a:rPr lang="en-US" dirty="0" smtClean="0"/>
              <a:t>Introduction to Counseling in Teen Challenge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4367" y="2000210"/>
            <a:ext cx="7772400" cy="1508760"/>
          </a:xfrm>
        </p:spPr>
        <p:txBody>
          <a:bodyPr/>
          <a:lstStyle/>
          <a:p>
            <a:r>
              <a:rPr lang="en-US" b="1" dirty="0" smtClean="0"/>
              <a:t>By Dave Batty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4495152"/>
            <a:ext cx="3581400" cy="165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096000" y="4982241"/>
            <a:ext cx="518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 Challenge Staff Training Course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T603.02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iTeenChallenge.org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6.	Help break down </a:t>
            </a:r>
            <a:r>
              <a:rPr lang="en-US" b="1" u="sng" dirty="0" smtClean="0">
                <a:solidFill>
                  <a:srgbClr val="FF0000"/>
                </a:solidFill>
              </a:rPr>
              <a:t>false</a:t>
            </a:r>
            <a:r>
              <a:rPr lang="en-US" b="1" dirty="0" smtClean="0"/>
              <a:t> </a:t>
            </a:r>
            <a:r>
              <a:rPr lang="en-US" b="1" dirty="0" smtClean="0"/>
              <a:t>beliefs</a:t>
            </a:r>
            <a:endParaRPr lang="en-US" dirty="0"/>
          </a:p>
        </p:txBody>
      </p:sp>
      <p:pic>
        <p:nvPicPr>
          <p:cNvPr id="4" name="Picture 3" descr="Ball and chains-confli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981201"/>
            <a:ext cx="7100888" cy="443626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657600" y="2438400"/>
            <a:ext cx="1981200" cy="838200"/>
          </a:xfrm>
          <a:prstGeom prst="wedgeRoundRectCallout">
            <a:avLst>
              <a:gd name="adj1" fmla="val 35744"/>
              <a:gd name="adj2" fmla="val 10138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I’m fine!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/>
            <a:r>
              <a:rPr lang="en-US" b="1" dirty="0" smtClean="0"/>
              <a:t>7.	Don’t allow students to </a:t>
            </a:r>
            <a:r>
              <a:rPr lang="en-US" b="1" dirty="0" smtClean="0"/>
              <a:t>become </a:t>
            </a:r>
            <a:r>
              <a:rPr lang="en-US" b="1" u="sng" dirty="0" smtClean="0">
                <a:solidFill>
                  <a:srgbClr val="FF0000"/>
                </a:solidFill>
              </a:rPr>
              <a:t>dependent</a:t>
            </a:r>
            <a:r>
              <a:rPr lang="en-US" b="1" dirty="0" smtClean="0"/>
              <a:t> on you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514600"/>
            <a:ext cx="8534400" cy="3840960"/>
          </a:xfrm>
        </p:spPr>
        <p:txBody>
          <a:bodyPr/>
          <a:lstStyle/>
          <a:p>
            <a:pPr lvl="0">
              <a:buNone/>
            </a:pPr>
            <a:r>
              <a:rPr lang="en-US" sz="3600" dirty="0" smtClean="0"/>
              <a:t>--“You are the only one who can help me!”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lvl="0" indent="-914400"/>
            <a:r>
              <a:rPr lang="en-US" b="1" dirty="0" smtClean="0"/>
              <a:t>8.	Point them to </a:t>
            </a:r>
            <a:r>
              <a:rPr lang="en-US" b="1" u="sng" dirty="0" smtClean="0">
                <a:solidFill>
                  <a:srgbClr val="FF0000"/>
                </a:solidFill>
              </a:rPr>
              <a:t>Jesus</a:t>
            </a:r>
            <a:r>
              <a:rPr lang="en-US" b="1" dirty="0" smtClean="0"/>
              <a:t> as </a:t>
            </a:r>
            <a:r>
              <a:rPr lang="en-US" b="1" dirty="0" smtClean="0"/>
              <a:t>the </a:t>
            </a:r>
            <a:r>
              <a:rPr lang="en-US" b="1" dirty="0" smtClean="0"/>
              <a:t>real source of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7888"/>
            <a:ext cx="6858000" cy="43743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Hebrews 12:1-2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9"/>
          <a:stretch/>
        </p:blipFill>
        <p:spPr>
          <a:xfrm>
            <a:off x="7010400" y="1600200"/>
            <a:ext cx="3168344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9.	Help them identify </a:t>
            </a:r>
            <a:r>
              <a:rPr lang="en-US" b="1" u="sng" dirty="0" smtClean="0">
                <a:solidFill>
                  <a:srgbClr val="FF0000"/>
                </a:solidFill>
              </a:rPr>
              <a:t>root</a:t>
            </a:r>
            <a:r>
              <a:rPr lang="en-US" b="1" dirty="0" smtClean="0"/>
              <a:t> </a:t>
            </a:r>
            <a:r>
              <a:rPr lang="en-US" b="1" dirty="0" smtClean="0"/>
              <a:t>problems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Content Placeholder 3" descr="iceber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1" y="1794696"/>
            <a:ext cx="3733799" cy="506850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0871200" cy="914400"/>
          </a:xfrm>
        </p:spPr>
        <p:txBody>
          <a:bodyPr/>
          <a:lstStyle/>
          <a:p>
            <a:pPr lvl="0"/>
            <a:r>
              <a:rPr lang="en-US" sz="3600" b="1" dirty="0"/>
              <a:t>10.	Help them develop </a:t>
            </a:r>
            <a:r>
              <a:rPr lang="en-US" sz="3600" b="1" u="sng" dirty="0">
                <a:solidFill>
                  <a:srgbClr val="FF0000"/>
                </a:solidFill>
              </a:rPr>
              <a:t>problem</a:t>
            </a:r>
            <a:r>
              <a:rPr lang="en-US" sz="3600" b="1" dirty="0"/>
              <a:t> 	</a:t>
            </a:r>
            <a:r>
              <a:rPr lang="en-US" sz="3600" b="1" u="sng" dirty="0">
                <a:solidFill>
                  <a:srgbClr val="FF0000"/>
                </a:solidFill>
              </a:rPr>
              <a:t>solving</a:t>
            </a:r>
            <a:r>
              <a:rPr lang="en-US" sz="3600" b="1" dirty="0"/>
              <a:t> skills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783560"/>
            <a:ext cx="6858000" cy="4572000"/>
          </a:xfrm>
        </p:spPr>
        <p:txBody>
          <a:bodyPr/>
          <a:lstStyle/>
          <a:p>
            <a:r>
              <a:rPr lang="en-US" dirty="0" smtClean="0"/>
              <a:t>James 1:2-5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76600"/>
            <a:ext cx="3276600" cy="3503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7772400" cy="3297936"/>
          </a:xfrm>
        </p:spPr>
        <p:txBody>
          <a:bodyPr/>
          <a:lstStyle/>
          <a:p>
            <a:pPr lvl="0"/>
            <a:r>
              <a:rPr lang="en-US" b="1" dirty="0" smtClean="0"/>
              <a:t>11.	Help them learn how to 	“put off” and “put on” in 	their life so they can 	become all that Jesus 	wants them to be.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962400"/>
            <a:ext cx="7772400" cy="2393160"/>
          </a:xfrm>
        </p:spPr>
        <p:txBody>
          <a:bodyPr/>
          <a:lstStyle/>
          <a:p>
            <a:pPr>
              <a:buNone/>
            </a:pPr>
            <a:r>
              <a:rPr lang="en-US" sz="4400" b="1" dirty="0"/>
              <a:t>	 </a:t>
            </a:r>
            <a:endParaRPr lang="en-US" sz="4400" dirty="0"/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52800" y="3993360"/>
            <a:ext cx="6858000" cy="11882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n-US" sz="3000"/>
              <a:t>Colossians 3:1-17</a:t>
            </a:r>
            <a:endParaRPr lang="en-US" sz="3000" dirty="0"/>
          </a:p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n-US" sz="3000" dirty="0"/>
              <a:t>2 Peter 1:3-11</a:t>
            </a:r>
            <a:endParaRPr lang="en-US" sz="3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b="1" dirty="0" smtClean="0"/>
              <a:t>Questions for discussion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7315200" cy="9144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905000"/>
            <a:ext cx="7315200" cy="32766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4400" dirty="0"/>
              <a:t>Global Teen Challenge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2400" dirty="0"/>
          </a:p>
          <a:p>
            <a:pPr algn="ctr">
              <a:buFont typeface="Wingdings" pitchFamily="2" charset="2"/>
              <a:buNone/>
              <a:defRPr/>
            </a:pPr>
            <a:r>
              <a:rPr lang="en-US" sz="4400" dirty="0"/>
              <a:t>www.GlobalTC.org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400" dirty="0"/>
              <a:t>www.iTeenChallenge.org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949F8-039D-4632-BB05-086C0189C0F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Counseling in 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65188" indent="-865188"/>
            <a:r>
              <a:rPr lang="en-US" b="1" dirty="0" smtClean="0"/>
              <a:t>1.	The reality of working in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Teen </a:t>
            </a:r>
            <a:r>
              <a:rPr lang="en-US" b="1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1200"/>
            <a:ext cx="7315200" cy="4572000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lphaUcPeriod"/>
            </a:pPr>
            <a:r>
              <a:rPr lang="en-US" sz="3200" dirty="0"/>
              <a:t>People come with lots of </a:t>
            </a:r>
            <a:r>
              <a:rPr lang="en-US" sz="3200" u="sng" dirty="0">
                <a:solidFill>
                  <a:srgbClr val="FF0000"/>
                </a:solidFill>
              </a:rPr>
              <a:t>problems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0" r="8036" b="83169"/>
          <a:stretch/>
        </p:blipFill>
        <p:spPr>
          <a:xfrm>
            <a:off x="7239001" y="3048000"/>
            <a:ext cx="3702131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995737"/>
            <a:ext cx="3369914" cy="2100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65188" indent="-865188"/>
            <a:r>
              <a:rPr lang="en-US" b="1" dirty="0" smtClean="0"/>
              <a:t>1.	The reality of working in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Teen </a:t>
            </a:r>
            <a:r>
              <a:rPr lang="en-US" b="1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1200"/>
            <a:ext cx="7924800" cy="1371600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lphaUcPeriod" startAt="2"/>
            </a:pPr>
            <a:r>
              <a:rPr lang="en-US" sz="3200" dirty="0" smtClean="0"/>
              <a:t>Many </a:t>
            </a:r>
            <a:r>
              <a:rPr lang="en-US" sz="3200" dirty="0"/>
              <a:t>have deep </a:t>
            </a:r>
            <a:r>
              <a:rPr lang="en-US" sz="3200" u="sng" dirty="0">
                <a:solidFill>
                  <a:srgbClr val="FF0000"/>
                </a:solidFill>
              </a:rPr>
              <a:t>damage</a:t>
            </a:r>
            <a:r>
              <a:rPr lang="en-US" sz="3200" dirty="0"/>
              <a:t> from their past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24200"/>
            <a:ext cx="2933700" cy="314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52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65188" indent="-865188"/>
            <a:r>
              <a:rPr lang="en-US" b="1" dirty="0" smtClean="0"/>
              <a:t>1.	The reality of working in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Teen </a:t>
            </a:r>
            <a:r>
              <a:rPr lang="en-US" b="1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12160"/>
            <a:ext cx="7315200" cy="959640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lphaUcPeriod" startAt="3"/>
            </a:pPr>
            <a:r>
              <a:rPr lang="en-US" sz="3200" dirty="0" smtClean="0"/>
              <a:t>Trauma</a:t>
            </a:r>
            <a:endParaRPr lang="en-US" sz="32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3429000"/>
            <a:ext cx="3357121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23" y="2514601"/>
            <a:ext cx="3235377" cy="226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5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65188" indent="-865188"/>
            <a:r>
              <a:rPr lang="en-US" b="1" dirty="0" smtClean="0"/>
              <a:t>1.	The reality of working in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Teen </a:t>
            </a:r>
            <a:r>
              <a:rPr lang="en-US" b="1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438400"/>
            <a:ext cx="7315200" cy="4572000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lphaUcPeriod" startAt="4"/>
            </a:pPr>
            <a:r>
              <a:rPr lang="en-US" sz="3200" dirty="0" smtClean="0"/>
              <a:t>90</a:t>
            </a:r>
            <a:r>
              <a:rPr lang="en-US" sz="3200" dirty="0"/>
              <a:t>% of women have background of </a:t>
            </a:r>
            <a:r>
              <a:rPr lang="en-US" sz="3200" u="sng" dirty="0">
                <a:solidFill>
                  <a:srgbClr val="FF0000"/>
                </a:solidFill>
              </a:rPr>
              <a:t>sexual</a:t>
            </a:r>
            <a:r>
              <a:rPr lang="en-US" sz="3200" dirty="0"/>
              <a:t> </a:t>
            </a:r>
            <a:r>
              <a:rPr lang="en-US" sz="3200" dirty="0" smtClean="0"/>
              <a:t>abuse</a:t>
            </a:r>
          </a:p>
          <a:p>
            <a:pPr marL="582930" indent="-514350">
              <a:buFont typeface="+mj-lt"/>
              <a:buAutoNum type="alphaUcPeriod" startAt="4"/>
            </a:pPr>
            <a:endParaRPr lang="en-US" sz="3200" dirty="0"/>
          </a:p>
          <a:p>
            <a:pPr marL="582930" indent="-514350">
              <a:buFont typeface="+mj-lt"/>
              <a:buAutoNum type="alphaUcPeriod" startAt="4"/>
            </a:pPr>
            <a:r>
              <a:rPr lang="en-US" sz="3200" dirty="0"/>
              <a:t>Most TC staff are not trained as professional counselors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8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7772400" cy="2307336"/>
          </a:xfrm>
        </p:spPr>
        <p:txBody>
          <a:bodyPr/>
          <a:lstStyle/>
          <a:p>
            <a:r>
              <a:rPr lang="en-US" sz="3200" b="1" dirty="0"/>
              <a:t>2.	Teen Challenge is first of all 	a Christian </a:t>
            </a:r>
            <a:r>
              <a:rPr lang="en-US" sz="3200" b="1" u="sng" dirty="0">
                <a:solidFill>
                  <a:srgbClr val="FF0000"/>
                </a:solidFill>
              </a:rPr>
              <a:t>discipleship</a:t>
            </a:r>
            <a:r>
              <a:rPr lang="en-US" sz="3200" b="1" dirty="0"/>
              <a:t> 	ministry before being a 	</a:t>
            </a:r>
            <a:r>
              <a:rPr lang="en-US" sz="3200" b="1" u="sng" dirty="0">
                <a:solidFill>
                  <a:srgbClr val="FF0000"/>
                </a:solidFill>
              </a:rPr>
              <a:t>counseling</a:t>
            </a:r>
            <a:r>
              <a:rPr lang="en-US" sz="3200" b="1" dirty="0"/>
              <a:t> ministry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/>
          </a:p>
        </p:txBody>
      </p:sp>
      <p:pic>
        <p:nvPicPr>
          <p:cNvPr id="1029" name="Picture 5" descr="C:\Documents and Settings\Dave Batty\Local Settings\Temporary Internet Files\Content.IE5\H467LFQU\MPj03988050000[1].jpg"/>
          <p:cNvPicPr>
            <a:picLocks noChangeAspect="1" noChangeArrowheads="1"/>
          </p:cNvPicPr>
          <p:nvPr/>
        </p:nvPicPr>
        <p:blipFill>
          <a:blip r:embed="rId2" cstate="print"/>
          <a:srcRect t="8333" b="16667"/>
          <a:stretch>
            <a:fillRect/>
          </a:stretch>
        </p:blipFill>
        <p:spPr bwMode="auto">
          <a:xfrm flipH="1">
            <a:off x="3048000" y="3048000"/>
            <a:ext cx="6400800" cy="3429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unched Tape 9"/>
          <p:cNvSpPr/>
          <p:nvPr/>
        </p:nvSpPr>
        <p:spPr>
          <a:xfrm>
            <a:off x="1981200" y="1752600"/>
            <a:ext cx="9296400" cy="5486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3.	Don’t promise quick 	</a:t>
            </a:r>
            <a:r>
              <a:rPr lang="en-US" b="1" u="sng" dirty="0" smtClean="0">
                <a:solidFill>
                  <a:srgbClr val="FF0000"/>
                </a:solidFill>
              </a:rPr>
              <a:t>solutions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C:\Documents and Settings\Dave Batty\Local Settings\Temporary Internet Files\Content.IE5\CVWEFMIT\MCj041242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96000" y="2286001"/>
            <a:ext cx="3581400" cy="4750637"/>
          </a:xfrm>
          <a:prstGeom prst="rect">
            <a:avLst/>
          </a:prstGeom>
          <a:noFill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/>
            <a:r>
              <a:rPr lang="en-US" b="1" dirty="0" smtClean="0"/>
              <a:t>4.	Don’t </a:t>
            </a:r>
            <a:r>
              <a:rPr lang="en-US" b="1" dirty="0"/>
              <a:t>make </a:t>
            </a:r>
            <a:r>
              <a:rPr lang="en-US" b="1" u="sng" dirty="0">
                <a:solidFill>
                  <a:srgbClr val="FF0000"/>
                </a:solidFill>
              </a:rPr>
              <a:t>decisions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for the person you are counseling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088360"/>
            <a:ext cx="5486400" cy="3550440"/>
          </a:xfrm>
        </p:spPr>
        <p:txBody>
          <a:bodyPr/>
          <a:lstStyle/>
          <a:p>
            <a:pPr lvl="0">
              <a:buNone/>
            </a:pPr>
            <a:r>
              <a:rPr lang="en-US" sz="4000" dirty="0"/>
              <a:t>Instead, give:</a:t>
            </a:r>
          </a:p>
          <a:p>
            <a:pPr lvl="1">
              <a:buFont typeface="Wingdings" pitchFamily="2" charset="2"/>
              <a:buChar char="Ø"/>
            </a:pPr>
            <a:r>
              <a:rPr lang="en-US" sz="4000" dirty="0"/>
              <a:t>ideas</a:t>
            </a:r>
          </a:p>
          <a:p>
            <a:pPr lvl="1">
              <a:buFont typeface="Wingdings" pitchFamily="2" charset="2"/>
              <a:buChar char="Ø"/>
            </a:pPr>
            <a:r>
              <a:rPr lang="en-US" sz="4000" dirty="0"/>
              <a:t>Alternatives</a:t>
            </a:r>
          </a:p>
          <a:p>
            <a:pPr lvl="1">
              <a:buFont typeface="Wingdings" pitchFamily="2" charset="2"/>
              <a:buChar char="Ø"/>
            </a:pPr>
            <a:r>
              <a:rPr lang="en-US" sz="4000" dirty="0"/>
              <a:t>Information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t="19324" r="14719" b="18955"/>
          <a:stretch/>
        </p:blipFill>
        <p:spPr>
          <a:xfrm>
            <a:off x="6699095" y="2407438"/>
            <a:ext cx="5086505" cy="3204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500" y="5443"/>
            <a:ext cx="10363200" cy="4572000"/>
          </a:xfrm>
        </p:spPr>
        <p:txBody>
          <a:bodyPr/>
          <a:lstStyle/>
          <a:p>
            <a:pPr lvl="0">
              <a:buNone/>
            </a:pPr>
            <a:r>
              <a:rPr lang="en-US" sz="13800" b="1" dirty="0"/>
              <a:t>  Listen!</a:t>
            </a:r>
            <a:endParaRPr lang="en-US" sz="13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 to Counseling in TC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t="10471" r="9836" b="8627"/>
          <a:stretch/>
        </p:blipFill>
        <p:spPr>
          <a:xfrm>
            <a:off x="2610162" y="2402455"/>
            <a:ext cx="6267138" cy="434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1042</TotalTime>
  <Words>255</Words>
  <Application>Microsoft Office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Consolas</vt:lpstr>
      <vt:lpstr>Corbel</vt:lpstr>
      <vt:lpstr>Wingdings</vt:lpstr>
      <vt:lpstr>Wingdings 2</vt:lpstr>
      <vt:lpstr>Wingdings 3</vt:lpstr>
      <vt:lpstr>Metro</vt:lpstr>
      <vt:lpstr>Introduction to Counseling in Teen Challenge </vt:lpstr>
      <vt:lpstr>1. The reality of working in  Teen Challenge</vt:lpstr>
      <vt:lpstr>1. The reality of working in  Teen Challenge</vt:lpstr>
      <vt:lpstr>1. The reality of working in  Teen Challenge</vt:lpstr>
      <vt:lpstr>1. The reality of working in  Teen Challenge</vt:lpstr>
      <vt:lpstr>2. Teen Challenge is first of all  a Christian discipleship  ministry before being a  counseling ministry </vt:lpstr>
      <vt:lpstr>3. Don’t promise quick  solutions </vt:lpstr>
      <vt:lpstr>4. Don’t make decisions for the person you are counseling </vt:lpstr>
      <vt:lpstr>5.</vt:lpstr>
      <vt:lpstr>6. Help break down false beliefs</vt:lpstr>
      <vt:lpstr>7. Don’t allow students to become dependent on you </vt:lpstr>
      <vt:lpstr>8. Point them to Jesus as the real source of help</vt:lpstr>
      <vt:lpstr>9. Help them identify root problems </vt:lpstr>
      <vt:lpstr>10. Help them develop problem  solving skills </vt:lpstr>
      <vt:lpstr>11. Help them learn how to  “put off” and “put on” in  their life so they can  become all that Jesus  wants them to be. </vt:lpstr>
      <vt:lpstr>Questions for discussion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Counseling in Teen Challenge</dc:title>
  <dc:creator>Gregg Fischer</dc:creator>
  <cp:lastModifiedBy>Dave Batty</cp:lastModifiedBy>
  <cp:revision>10</cp:revision>
  <dcterms:created xsi:type="dcterms:W3CDTF">2009-07-01T11:27:30Z</dcterms:created>
  <dcterms:modified xsi:type="dcterms:W3CDTF">2019-05-31T01:58:32Z</dcterms:modified>
</cp:coreProperties>
</file>