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1" r:id="rId4"/>
    <p:sldId id="272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4D653AF-58FF-434F-B527-A36DA521B82D}" type="datetime1">
              <a:rPr lang="zh-CN" altLang="en-US"/>
              <a:pPr/>
              <a:t>2015/4/8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BCB71D8-67CE-41BE-AC46-39A666FB5C1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7062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 smtClean="0"/>
              <a:t>4/2015</a:t>
            </a:r>
            <a:endParaRPr lang="en-US" altLang="zh-CN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 smtClean="0"/>
              <a:t>Intro to Counseling in TC</a:t>
            </a:r>
            <a:endParaRPr lang="en-US" altLang="zh-CN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2EE49-9AB1-41B1-A12B-0E18E0865A8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024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4/2015</a:t>
            </a:r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Intro to Counseling in TC</a:t>
            </a:r>
            <a:endParaRPr lang="en-US" altLang="zh-C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627CE-DB30-45D3-95DC-C168786672C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993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4/2015</a:t>
            </a:r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Intro to Counseling in TC</a:t>
            </a:r>
            <a:endParaRPr lang="en-US" altLang="zh-C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B6A48-DC69-46EE-A13B-075ACF3B437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032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4/2015</a:t>
            </a:r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Intro to Counseling in TC</a:t>
            </a:r>
            <a:endParaRPr lang="en-US" altLang="zh-C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587CF-AA87-4AB9-973A-EF4BB9B8804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337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rbel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rbe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rbe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rbe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rbe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rbe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rbe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rbe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rbe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rbe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rbe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rbe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rbe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rbe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rbe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 smtClean="0"/>
              <a:t>4/2015</a:t>
            </a:r>
            <a:endParaRPr lang="en-US" altLang="zh-CN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 smtClean="0"/>
              <a:t>Intro to Counseling in TC</a:t>
            </a:r>
            <a:endParaRPr lang="en-US" altLang="zh-CN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7186D-3DCB-489D-AC56-26FAE9404F6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02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 smtClean="0"/>
              <a:t>4/2015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 smtClean="0"/>
              <a:t>Intro to Counseling in TC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9853D-26A8-4B85-B8AA-C1366FFAC77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60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 smtClean="0"/>
              <a:t>4/2015</a:t>
            </a:r>
            <a:endParaRPr lang="en-US" altLang="zh-CN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 smtClean="0"/>
              <a:t>Intro to Counseling in TC</a:t>
            </a:r>
            <a:endParaRPr lang="en-US" altLang="zh-CN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D2A0B-648E-43E1-9B6D-DA3BEC0F9FC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856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4/2015</a:t>
            </a:r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Intro to Counseling in TC</a:t>
            </a:r>
            <a:endParaRPr lang="en-US" altLang="zh-CN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D937F-0175-4CED-8984-1D17BD60465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713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 smtClean="0"/>
              <a:t>4/2015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 smtClean="0"/>
              <a:t>Intro to Counseling in TC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EDE4A-CEBC-4803-AA03-1633B0D0A36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030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4/2015</a:t>
            </a:r>
            <a:endParaRPr lang="en-US" altLang="zh-CN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Intro to Counseling in TC</a:t>
            </a:r>
            <a:endParaRPr lang="en-US" altLang="zh-CN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EB2AF-A63D-4B24-A0A6-38DC15BD538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25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 smtClean="0"/>
              <a:t>4/2015</a:t>
            </a:r>
            <a:endParaRPr lang="en-US" altLang="zh-CN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 smtClean="0"/>
              <a:t>Intro to Counseling in TC</a:t>
            </a:r>
            <a:endParaRPr lang="en-US" altLang="zh-CN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A4CE193E-0DFF-411B-8E6F-248BC64462E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517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chemeClr val="tx2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4/2015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tx2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Intro to Counseling in TC</a:t>
            </a:r>
            <a:endParaRPr lang="en-US" altLang="zh-C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itchFamily="34" charset="0"/>
              </a:defRPr>
            </a:lvl1pPr>
          </a:lstStyle>
          <a:p>
            <a:fld id="{E8B108DD-9C1B-48D4-9498-18625698744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07" r:id="rId2"/>
    <p:sldLayoutId id="2147483713" r:id="rId3"/>
    <p:sldLayoutId id="2147483714" r:id="rId4"/>
    <p:sldLayoutId id="2147483715" r:id="rId5"/>
    <p:sldLayoutId id="2147483708" r:id="rId6"/>
    <p:sldLayoutId id="2147483716" r:id="rId7"/>
    <p:sldLayoutId id="2147483709" r:id="rId8"/>
    <p:sldLayoutId id="2147483717" r:id="rId9"/>
    <p:sldLayoutId id="2147483710" r:id="rId10"/>
    <p:sldLayoutId id="214748371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ＭＳ Ｐゴシック" pitchFamily="-107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pitchFamily="-10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pitchFamily="-10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pitchFamily="-10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pitchFamily="-107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772400" cy="19751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</a:rPr>
              <a:t>Introduction to Counseling in Teen Challenge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</a:rPr>
            </a:br>
            <a:endParaRPr lang="en-US" dirty="0">
              <a:solidFill>
                <a:schemeClr val="tx2">
                  <a:satMod val="200000"/>
                </a:schemeClr>
              </a:solidFill>
              <a:ea typeface="+mj-ea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990600" y="990600"/>
            <a:ext cx="7772400" cy="1295399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4400" b="1" dirty="0" smtClean="0">
                <a:ea typeface="宋体" pitchFamily="2" charset="-122"/>
              </a:rPr>
              <a:t>青年挑战咨询辅导工作介绍</a:t>
            </a:r>
            <a:endParaRPr lang="en-US" altLang="zh-CN" sz="4400" b="1" dirty="0" smtClean="0"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4/2015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109C767F-05C2-4C2B-A8C7-620648ED9FF3}" type="slidenum">
              <a:rPr lang="zh-CN" altLang="en-US">
                <a:solidFill>
                  <a:schemeClr val="tx2"/>
                </a:solidFill>
                <a:latin typeface="Corbel" pitchFamily="34" charset="0"/>
              </a:rPr>
              <a:pPr eaLnBrk="1" hangingPunct="1"/>
              <a:t>1</a:t>
            </a:fld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Intro to Counseling in TC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41148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ea typeface="宋体" pitchFamily="2" charset="-122"/>
              </a:rPr>
              <a:t>大卫</a:t>
            </a:r>
            <a:r>
              <a:rPr lang="en-US" altLang="zh-CN" dirty="0">
                <a:ea typeface="宋体" pitchFamily="2" charset="-122"/>
              </a:rPr>
              <a:t>.</a:t>
            </a:r>
            <a:r>
              <a:rPr lang="zh-CN" altLang="en-US" dirty="0">
                <a:ea typeface="宋体" pitchFamily="2" charset="-122"/>
              </a:rPr>
              <a:t>巴</a:t>
            </a:r>
            <a:r>
              <a:rPr lang="zh-CN" altLang="en-US" dirty="0" smtClean="0">
                <a:ea typeface="宋体" pitchFamily="2" charset="-122"/>
              </a:rPr>
              <a:t>迪   </a:t>
            </a:r>
            <a:r>
              <a:rPr lang="en-US" altLang="zh-CN" dirty="0" smtClean="0">
                <a:ea typeface="宋体" pitchFamily="2" charset="-122"/>
              </a:rPr>
              <a:t>By Dave Batty</a:t>
            </a:r>
            <a:endParaRPr lang="zh-CN" altLang="en-US" dirty="0">
              <a:ea typeface="宋体" pitchFamily="2" charset="-12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00" indent="-762000" eaLnBrk="1" hangingPunct="1">
              <a:buFontTx/>
              <a:buAutoNum type="arabicPeriod" startAt="6"/>
            </a:pPr>
            <a:r>
              <a:rPr lang="en-US" altLang="zh-CN" sz="2800" b="1" dirty="0" smtClean="0"/>
              <a:t>Help break down </a:t>
            </a:r>
            <a:r>
              <a:rPr lang="en-US" altLang="zh-CN" sz="2800" b="1" u="sng" dirty="0" smtClean="0">
                <a:solidFill>
                  <a:srgbClr val="FF0000"/>
                </a:solidFill>
              </a:rPr>
              <a:t>false</a:t>
            </a:r>
            <a:r>
              <a:rPr lang="en-US" altLang="zh-CN" sz="2800" b="1" dirty="0" smtClean="0"/>
              <a:t> beliefs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>
                <a:ea typeface="宋体" pitchFamily="2" charset="-122"/>
              </a:rPr>
              <a:t>帮助他们打破</a:t>
            </a:r>
            <a:r>
              <a:rPr lang="zh-CN" altLang="en-US" b="1" u="sng" dirty="0" smtClean="0">
                <a:solidFill>
                  <a:srgbClr val="FF0000"/>
                </a:solidFill>
                <a:ea typeface="宋体" pitchFamily="2" charset="-122"/>
              </a:rPr>
              <a:t>错误</a:t>
            </a:r>
            <a:r>
              <a:rPr lang="zh-CN" altLang="en-US" b="1" dirty="0" smtClean="0">
                <a:ea typeface="宋体" pitchFamily="2" charset="-122"/>
              </a:rPr>
              <a:t>的想法</a:t>
            </a:r>
            <a:endParaRPr lang="en-US" altLang="zh-CN" b="1" dirty="0" smtClean="0">
              <a:ea typeface="宋体" pitchFamily="2" charset="-122"/>
            </a:endParaRPr>
          </a:p>
        </p:txBody>
      </p:sp>
      <p:pic>
        <p:nvPicPr>
          <p:cNvPr id="15363" name="Picture 3" descr="Ball and chains-confli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100888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ounded Rectangular Callout 4"/>
          <p:cNvSpPr>
            <a:spLocks noChangeArrowheads="1"/>
          </p:cNvSpPr>
          <p:nvPr/>
        </p:nvSpPr>
        <p:spPr bwMode="auto">
          <a:xfrm>
            <a:off x="2133600" y="2438400"/>
            <a:ext cx="2438400" cy="990600"/>
          </a:xfrm>
          <a:prstGeom prst="wedgeRoundRectCallout">
            <a:avLst>
              <a:gd name="adj1" fmla="val 19662"/>
              <a:gd name="adj2" fmla="val 78046"/>
              <a:gd name="adj3" fmla="val 16667"/>
            </a:avLst>
          </a:prstGeom>
          <a:solidFill>
            <a:srgbClr val="FFFF00"/>
          </a:solidFill>
          <a:ln w="19050">
            <a:solidFill>
              <a:srgbClr val="5C9929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Corbel" pitchFamily="34" charset="0"/>
              </a:rPr>
              <a:t>I’m fine!</a:t>
            </a:r>
          </a:p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Corbel" pitchFamily="34" charset="0"/>
              </a:rPr>
              <a:t>我没事！</a:t>
            </a:r>
          </a:p>
        </p:txBody>
      </p:sp>
      <p:sp>
        <p:nvSpPr>
          <p:cNvPr id="15365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4/2015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536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91EBE370-C39F-4247-B73F-DDF3F5D3C9E5}" type="slidenum">
              <a:rPr lang="zh-CN" altLang="en-US">
                <a:solidFill>
                  <a:schemeClr val="tx2"/>
                </a:solidFill>
                <a:latin typeface="Corbel" pitchFamily="34" charset="0"/>
              </a:rPr>
              <a:pPr eaLnBrk="1" hangingPunct="1"/>
              <a:t>10</a:t>
            </a:fld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5367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Intro to Counseling in TC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1849437"/>
          </a:xfrm>
        </p:spPr>
        <p:txBody>
          <a:bodyPr/>
          <a:lstStyle/>
          <a:p>
            <a:pPr marL="762000" indent="-762000" eaLnBrk="1" hangingPunct="1">
              <a:buFontTx/>
              <a:buAutoNum type="arabicPeriod" startAt="7"/>
            </a:pPr>
            <a:r>
              <a:rPr lang="en-US" altLang="zh-CN" sz="2800" b="1" smtClean="0"/>
              <a:t>Don’t allow students to become </a:t>
            </a:r>
            <a:r>
              <a:rPr lang="en-US" altLang="zh-CN" sz="2800" b="1" u="sng" smtClean="0">
                <a:solidFill>
                  <a:srgbClr val="FF0000"/>
                </a:solidFill>
              </a:rPr>
              <a:t>dependent</a:t>
            </a:r>
            <a:r>
              <a:rPr lang="en-US" altLang="zh-CN" sz="2800" b="1" smtClean="0"/>
              <a:t> on you</a:t>
            </a:r>
            <a:r>
              <a:rPr lang="en-US" altLang="zh-CN" b="1" smtClean="0"/>
              <a:t/>
            </a:r>
            <a:br>
              <a:rPr lang="en-US" altLang="zh-CN" b="1" smtClean="0"/>
            </a:br>
            <a:r>
              <a:rPr lang="zh-CN" altLang="en-US" b="1" smtClean="0">
                <a:ea typeface="宋体" pitchFamily="2" charset="-122"/>
              </a:rPr>
              <a:t>不要使学员对你产生</a:t>
            </a:r>
            <a:r>
              <a:rPr lang="zh-CN" altLang="en-US" b="1" u="sng" smtClean="0">
                <a:solidFill>
                  <a:srgbClr val="FF0000"/>
                </a:solidFill>
                <a:ea typeface="宋体" pitchFamily="2" charset="-122"/>
              </a:rPr>
              <a:t>依赖性</a:t>
            </a:r>
            <a:r>
              <a:rPr lang="zh-CN" altLang="en-US" smtClean="0"/>
              <a:t> 。</a:t>
            </a:r>
            <a:r>
              <a:rPr lang="en-US" altLang="zh-CN" b="1" smtClean="0"/>
              <a:t/>
            </a:r>
            <a:br>
              <a:rPr lang="en-US" altLang="zh-CN" b="1" smtClean="0"/>
            </a:br>
            <a:endParaRPr lang="en-US" altLang="zh-CN" b="1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828800" y="2514600"/>
            <a:ext cx="6858000" cy="3841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mtClean="0"/>
              <a:t>--“You are the only one who can help me!”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mtClean="0">
                <a:ea typeface="宋体" pitchFamily="2" charset="-122"/>
              </a:rPr>
              <a:t>--    </a:t>
            </a:r>
            <a:r>
              <a:rPr lang="en-US" altLang="zh-CN" sz="4000" smtClean="0">
                <a:ea typeface="宋体" pitchFamily="2" charset="-122"/>
              </a:rPr>
              <a:t>“</a:t>
            </a:r>
            <a:r>
              <a:rPr lang="zh-CN" altLang="en-US" sz="4000" smtClean="0">
                <a:ea typeface="宋体" pitchFamily="2" charset="-122"/>
              </a:rPr>
              <a:t>你是唯一能帮我的人！”</a:t>
            </a:r>
            <a:r>
              <a:rPr lang="zh-CN" altLang="en-US" sz="4000" smtClean="0"/>
              <a:t>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4/2015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70972A0E-B984-4387-ADF0-E6BD27CE9A72}" type="slidenum">
              <a:rPr lang="zh-CN" altLang="en-US">
                <a:solidFill>
                  <a:schemeClr val="tx2"/>
                </a:solidFill>
                <a:latin typeface="Corbel" pitchFamily="34" charset="0"/>
              </a:rPr>
              <a:pPr eaLnBrk="1" hangingPunct="1"/>
              <a:t>11</a:t>
            </a:fld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Intro to Counseling in TC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2459037"/>
          </a:xfrm>
        </p:spPr>
        <p:txBody>
          <a:bodyPr/>
          <a:lstStyle/>
          <a:p>
            <a:pPr marL="466725" indent="-466725" eaLnBrk="1" hangingPunct="1">
              <a:buFontTx/>
              <a:buAutoNum type="arabicPeriod" startAt="8"/>
            </a:pPr>
            <a:r>
              <a:rPr lang="en-US" altLang="zh-CN" sz="2800" b="1" dirty="0" smtClean="0"/>
              <a:t>Point them to </a:t>
            </a:r>
            <a:r>
              <a:rPr lang="en-US" altLang="zh-CN" sz="2800" b="1" u="sng" dirty="0" smtClean="0">
                <a:solidFill>
                  <a:srgbClr val="FF0000"/>
                </a:solidFill>
              </a:rPr>
              <a:t>Jesus</a:t>
            </a:r>
            <a:r>
              <a:rPr lang="en-US" altLang="zh-CN" sz="2800" b="1" dirty="0" smtClean="0"/>
              <a:t> as the real </a:t>
            </a:r>
            <a:r>
              <a:rPr lang="en-US" altLang="zh-CN" sz="2800" b="1" dirty="0"/>
              <a:t/>
            </a:r>
            <a:br>
              <a:rPr lang="en-US" altLang="zh-CN" sz="2800" b="1" dirty="0"/>
            </a:br>
            <a:r>
              <a:rPr lang="en-US" altLang="zh-CN" sz="2800" b="1" dirty="0" smtClean="0"/>
              <a:t>source of help</a:t>
            </a:r>
            <a:r>
              <a:rPr lang="en-US" altLang="zh-CN" b="1" dirty="0" smtClean="0"/>
              <a:t>        </a:t>
            </a:r>
            <a:br>
              <a:rPr lang="en-US" altLang="zh-CN" b="1" dirty="0" smtClean="0"/>
            </a:br>
            <a:r>
              <a:rPr lang="zh-CN" altLang="en-US" b="1" dirty="0" smtClean="0">
                <a:ea typeface="宋体" pitchFamily="2" charset="-122"/>
              </a:rPr>
              <a:t>把他们指向</a:t>
            </a:r>
            <a:r>
              <a:rPr lang="zh-CN" altLang="en-US" b="1" u="sng" dirty="0" smtClean="0">
                <a:solidFill>
                  <a:srgbClr val="FF0000"/>
                </a:solidFill>
                <a:ea typeface="宋体" pitchFamily="2" charset="-122"/>
              </a:rPr>
              <a:t>耶稣</a:t>
            </a:r>
            <a:r>
              <a:rPr lang="zh-CN" altLang="en-US" b="1" dirty="0" smtClean="0">
                <a:ea typeface="宋体" pitchFamily="2" charset="-122"/>
              </a:rPr>
              <a:t>，</a:t>
            </a:r>
            <a:r>
              <a:rPr lang="en-US" altLang="zh-CN" b="1" dirty="0" smtClean="0">
                <a:ea typeface="宋体" pitchFamily="2" charset="-122"/>
              </a:rPr>
              <a:t/>
            </a:r>
            <a:br>
              <a:rPr lang="en-US" altLang="zh-CN" b="1" dirty="0" smtClean="0">
                <a:ea typeface="宋体" pitchFamily="2" charset="-122"/>
              </a:rPr>
            </a:br>
            <a:r>
              <a:rPr lang="zh-CN" altLang="en-US" b="1" dirty="0" smtClean="0">
                <a:ea typeface="宋体" pitchFamily="2" charset="-122"/>
              </a:rPr>
              <a:t>真正帮助我们的源泉</a:t>
            </a:r>
            <a:endParaRPr lang="en-US" altLang="zh-CN" b="1" dirty="0" smtClean="0">
              <a:ea typeface="宋体" pitchFamily="2" charset="-122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14400" y="3505200"/>
            <a:ext cx="3733800" cy="285115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Hebrews 12:1-2    </a:t>
            </a:r>
            <a:br>
              <a:rPr lang="en-US" altLang="zh-CN" dirty="0" smtClean="0"/>
            </a:br>
            <a:r>
              <a:rPr lang="zh-CN" altLang="en-US" dirty="0" smtClean="0">
                <a:ea typeface="宋体" pitchFamily="2" charset="-122"/>
              </a:rPr>
              <a:t>希伯来书 </a:t>
            </a:r>
            <a:r>
              <a:rPr lang="en-US" altLang="zh-CN" dirty="0" smtClean="0">
                <a:ea typeface="宋体" pitchFamily="2" charset="-122"/>
              </a:rPr>
              <a:t>12</a:t>
            </a:r>
            <a:r>
              <a:rPr lang="zh-CN" altLang="en-US" dirty="0" smtClean="0">
                <a:ea typeface="宋体" pitchFamily="2" charset="-122"/>
              </a:rPr>
              <a:t>：</a:t>
            </a:r>
            <a:r>
              <a:rPr lang="en-US" altLang="zh-CN" dirty="0" smtClean="0">
                <a:ea typeface="宋体" pitchFamily="2" charset="-122"/>
              </a:rPr>
              <a:t>1-2</a:t>
            </a:r>
            <a:r>
              <a:rPr lang="en-US" altLang="zh-CN" dirty="0" smtClean="0"/>
              <a:t> 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4/2015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717A3ABA-F75A-4FA3-B144-009E096B61FD}" type="slidenum">
              <a:rPr lang="zh-CN" altLang="en-US">
                <a:solidFill>
                  <a:schemeClr val="tx2"/>
                </a:solidFill>
                <a:latin typeface="Corbel" pitchFamily="34" charset="0"/>
              </a:rPr>
              <a:pPr eaLnBrk="1" hangingPunct="1"/>
              <a:t>12</a:t>
            </a:fld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Intro to Counseling in TC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9"/>
          <a:stretch/>
        </p:blipFill>
        <p:spPr>
          <a:xfrm>
            <a:off x="5975656" y="1600200"/>
            <a:ext cx="3168344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/>
              <a:t>9.	</a:t>
            </a:r>
            <a:r>
              <a:rPr lang="en-US" altLang="zh-CN" sz="2800" b="1" smtClean="0"/>
              <a:t>Help them identify </a:t>
            </a:r>
            <a:r>
              <a:rPr lang="en-US" altLang="zh-CN" sz="2800" b="1" u="sng" smtClean="0">
                <a:solidFill>
                  <a:srgbClr val="FF0000"/>
                </a:solidFill>
              </a:rPr>
              <a:t>root</a:t>
            </a:r>
            <a:r>
              <a:rPr lang="en-US" altLang="zh-CN" sz="2800" b="1" smtClean="0"/>
              <a:t> problems</a:t>
            </a:r>
            <a:r>
              <a:rPr lang="en-US" altLang="zh-CN" b="1" smtClean="0"/>
              <a:t/>
            </a:r>
            <a:br>
              <a:rPr lang="en-US" altLang="zh-CN" b="1" smtClean="0"/>
            </a:br>
            <a:r>
              <a:rPr lang="en-US" altLang="zh-CN" b="1" smtClean="0"/>
              <a:t>   	</a:t>
            </a:r>
            <a:r>
              <a:rPr lang="zh-CN" altLang="en-US" b="1" smtClean="0">
                <a:ea typeface="宋体" pitchFamily="2" charset="-122"/>
              </a:rPr>
              <a:t>帮助他们认识到问题的</a:t>
            </a:r>
            <a:r>
              <a:rPr lang="zh-CN" altLang="en-US" b="1" u="sng" smtClean="0">
                <a:solidFill>
                  <a:srgbClr val="FF0000"/>
                </a:solidFill>
                <a:ea typeface="宋体" pitchFamily="2" charset="-122"/>
              </a:rPr>
              <a:t>根源</a:t>
            </a:r>
            <a:r>
              <a:rPr lang="zh-CN" altLang="en-US" smtClean="0"/>
              <a:t> </a:t>
            </a:r>
            <a:endParaRPr lang="en-US" altLang="zh-CN" smtClean="0"/>
          </a:p>
        </p:txBody>
      </p:sp>
      <p:pic>
        <p:nvPicPr>
          <p:cNvPr id="18435" name="Content Placeholder 3" descr="iceberg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438400"/>
            <a:ext cx="3733800" cy="4424363"/>
          </a:xfrm>
        </p:spPr>
      </p:pic>
      <p:sp>
        <p:nvSpPr>
          <p:cNvPr id="18436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4/2015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9DB2DA8B-24DE-4350-9E6B-E72812779443}" type="slidenum">
              <a:rPr lang="zh-CN" altLang="en-US">
                <a:solidFill>
                  <a:schemeClr val="tx2"/>
                </a:solidFill>
                <a:latin typeface="Corbel" pitchFamily="34" charset="0"/>
              </a:rPr>
              <a:pPr eaLnBrk="1" hangingPunct="1"/>
              <a:t>13</a:t>
            </a:fld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8438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Intro to Counseling in TC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b="1" smtClean="0"/>
              <a:t>10.	</a:t>
            </a:r>
            <a:r>
              <a:rPr lang="en-US" altLang="zh-CN" sz="2800" b="1" smtClean="0"/>
              <a:t>Help them develop </a:t>
            </a:r>
            <a:r>
              <a:rPr lang="en-US" altLang="zh-CN" sz="2800" b="1" u="sng" smtClean="0">
                <a:solidFill>
                  <a:srgbClr val="FF0000"/>
                </a:solidFill>
              </a:rPr>
              <a:t>problem</a:t>
            </a:r>
            <a:r>
              <a:rPr lang="en-US" altLang="zh-CN" sz="2800" b="1" smtClean="0"/>
              <a:t> </a:t>
            </a:r>
            <a:r>
              <a:rPr lang="en-US" altLang="zh-CN" sz="2800" b="1" u="sng" smtClean="0">
                <a:solidFill>
                  <a:srgbClr val="FF0000"/>
                </a:solidFill>
              </a:rPr>
              <a:t>solving</a:t>
            </a:r>
            <a:br>
              <a:rPr lang="en-US" altLang="zh-CN" sz="2800" b="1" u="sng" smtClean="0">
                <a:solidFill>
                  <a:srgbClr val="FF0000"/>
                </a:solidFill>
              </a:rPr>
            </a:br>
            <a:r>
              <a:rPr lang="en-US" altLang="zh-CN" sz="2800" b="1" smtClean="0">
                <a:solidFill>
                  <a:srgbClr val="FF0000"/>
                </a:solidFill>
              </a:rPr>
              <a:t>	</a:t>
            </a:r>
            <a:r>
              <a:rPr lang="en-US" altLang="zh-CN" sz="2800" b="1" smtClean="0"/>
              <a:t>skills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mtClean="0"/>
              <a:t>  	</a:t>
            </a:r>
            <a:r>
              <a:rPr lang="zh-CN" altLang="en-US" b="1" smtClean="0">
                <a:ea typeface="宋体" pitchFamily="2" charset="-122"/>
              </a:rPr>
              <a:t>帮助他们培养</a:t>
            </a:r>
            <a:r>
              <a:rPr lang="zh-CN" altLang="en-US" b="1" u="sng" smtClean="0">
                <a:solidFill>
                  <a:srgbClr val="FF0000"/>
                </a:solidFill>
                <a:ea typeface="宋体" pitchFamily="2" charset="-122"/>
              </a:rPr>
              <a:t>解决问题</a:t>
            </a:r>
            <a:r>
              <a:rPr lang="zh-CN" altLang="en-US" b="1" smtClean="0">
                <a:ea typeface="宋体" pitchFamily="2" charset="-122"/>
              </a:rPr>
              <a:t>的能力</a:t>
            </a:r>
            <a:r>
              <a:rPr lang="zh-CN" altLang="en-US" smtClean="0"/>
              <a:t> </a:t>
            </a:r>
            <a:endParaRPr lang="en-US" altLang="zh-CN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52600" y="2286000"/>
            <a:ext cx="6858000" cy="4572000"/>
          </a:xfrm>
        </p:spPr>
        <p:txBody>
          <a:bodyPr/>
          <a:lstStyle/>
          <a:p>
            <a:pPr eaLnBrk="1" hangingPunct="1"/>
            <a:r>
              <a:rPr lang="en-US" altLang="zh-CN" smtClean="0"/>
              <a:t>James 1:2-5  </a:t>
            </a:r>
            <a:r>
              <a:rPr lang="zh-CN" altLang="en-US" smtClean="0">
                <a:ea typeface="宋体" pitchFamily="2" charset="-122"/>
              </a:rPr>
              <a:t>雅各书 </a:t>
            </a:r>
            <a:r>
              <a:rPr lang="en-US" altLang="zh-CN" smtClean="0">
                <a:ea typeface="宋体" pitchFamily="2" charset="-122"/>
              </a:rPr>
              <a:t>1</a:t>
            </a:r>
            <a:r>
              <a:rPr lang="zh-CN" altLang="en-US" smtClean="0">
                <a:ea typeface="宋体" pitchFamily="2" charset="-122"/>
              </a:rPr>
              <a:t>：</a:t>
            </a:r>
            <a:r>
              <a:rPr lang="en-US" altLang="zh-CN" smtClean="0">
                <a:ea typeface="宋体" pitchFamily="2" charset="-122"/>
              </a:rPr>
              <a:t>2-5</a:t>
            </a:r>
            <a:r>
              <a:rPr lang="en-US" altLang="zh-CN" smtClean="0"/>
              <a:t> </a:t>
            </a:r>
          </a:p>
        </p:txBody>
      </p:sp>
      <p:pic>
        <p:nvPicPr>
          <p:cNvPr id="19460" name="Picture 3" descr="puzzle pie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0213"/>
            <a:ext cx="43497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4/2015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027D491B-7AC5-4BAD-860C-C30220E05048}" type="slidenum">
              <a:rPr lang="zh-CN" altLang="en-US">
                <a:solidFill>
                  <a:schemeClr val="tx2"/>
                </a:solidFill>
                <a:latin typeface="Corbel" pitchFamily="34" charset="0"/>
              </a:rPr>
              <a:pPr eaLnBrk="1" hangingPunct="1"/>
              <a:t>14</a:t>
            </a:fld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946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Intro to Counseling in TC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3297237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11.	</a:t>
            </a:r>
            <a:r>
              <a:rPr lang="en-US" altLang="zh-CN" sz="2800" b="1" smtClean="0"/>
              <a:t>Help them learn how to “put off” and </a:t>
            </a:r>
            <a:br>
              <a:rPr lang="en-US" altLang="zh-CN" sz="2800" b="1" smtClean="0"/>
            </a:br>
            <a:r>
              <a:rPr lang="en-US" altLang="zh-CN" sz="2800" b="1" smtClean="0"/>
              <a:t>	“put on” in their life so they can 	become all that Jesus wants them to </a:t>
            </a:r>
            <a:br>
              <a:rPr lang="en-US" altLang="zh-CN" sz="2800" b="1" smtClean="0"/>
            </a:br>
            <a:r>
              <a:rPr lang="en-US" altLang="zh-CN" sz="2800" b="1" smtClean="0"/>
              <a:t>	be.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mtClean="0"/>
              <a:t>	</a:t>
            </a:r>
            <a:r>
              <a:rPr lang="zh-CN" altLang="en-US" b="1" smtClean="0">
                <a:ea typeface="宋体" pitchFamily="2" charset="-122"/>
              </a:rPr>
              <a:t>帮助他们学会如何“脱下”旧人</a:t>
            </a:r>
            <a:r>
              <a:rPr lang="en-US" altLang="zh-CN" b="1" smtClean="0">
                <a:ea typeface="宋体" pitchFamily="2" charset="-122"/>
              </a:rPr>
              <a:t>	</a:t>
            </a:r>
            <a:r>
              <a:rPr lang="zh-CN" altLang="en-US" b="1" smtClean="0">
                <a:ea typeface="宋体" pitchFamily="2" charset="-122"/>
              </a:rPr>
              <a:t>和“穿上”新人，成为耶稣想要</a:t>
            </a:r>
            <a:r>
              <a:rPr lang="en-US" altLang="zh-CN" b="1" smtClean="0">
                <a:ea typeface="宋体" pitchFamily="2" charset="-122"/>
              </a:rPr>
              <a:t>	</a:t>
            </a:r>
            <a:r>
              <a:rPr lang="zh-CN" altLang="en-US" b="1" smtClean="0">
                <a:ea typeface="宋体" pitchFamily="2" charset="-122"/>
              </a:rPr>
              <a:t>他们变成的样式</a:t>
            </a:r>
            <a:r>
              <a:rPr lang="zh-CN" altLang="en-US" smtClean="0"/>
              <a:t> </a:t>
            </a:r>
            <a:endParaRPr lang="en-US" altLang="zh-CN" smtClean="0"/>
          </a:p>
        </p:txBody>
      </p:sp>
      <p:sp>
        <p:nvSpPr>
          <p:cNvPr id="20483" name="Content Placeholder 2"/>
          <p:cNvSpPr txBox="1">
            <a:spLocks/>
          </p:cNvSpPr>
          <p:nvPr/>
        </p:nvSpPr>
        <p:spPr bwMode="auto">
          <a:xfrm>
            <a:off x="1524000" y="4495800"/>
            <a:ext cx="685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1163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altLang="zh-CN" sz="3000">
                <a:latin typeface="Corbel" pitchFamily="34" charset="0"/>
              </a:rPr>
              <a:t>Colossians 3:1-17  </a:t>
            </a:r>
            <a:r>
              <a:rPr lang="zh-CN" altLang="en-US" sz="3000">
                <a:ea typeface="宋体" pitchFamily="2" charset="-122"/>
              </a:rPr>
              <a:t>歌罗西书 </a:t>
            </a:r>
            <a:r>
              <a:rPr lang="en-US" altLang="zh-CN" sz="3000">
                <a:ea typeface="宋体" pitchFamily="2" charset="-122"/>
              </a:rPr>
              <a:t>3</a:t>
            </a:r>
            <a:r>
              <a:rPr lang="zh-CN" altLang="en-US" sz="3000">
                <a:ea typeface="宋体" pitchFamily="2" charset="-122"/>
              </a:rPr>
              <a:t>：</a:t>
            </a:r>
            <a:r>
              <a:rPr lang="en-US" altLang="zh-CN" sz="3000">
                <a:ea typeface="宋体" pitchFamily="2" charset="-122"/>
              </a:rPr>
              <a:t>1-17</a:t>
            </a:r>
            <a:r>
              <a:rPr lang="en-US" altLang="zh-CN" sz="3000"/>
              <a:t> </a:t>
            </a:r>
            <a:endParaRPr lang="en-US" altLang="zh-CN" sz="3000">
              <a:latin typeface="Corbel" pitchFamily="34" charset="0"/>
            </a:endParaRPr>
          </a:p>
          <a:p>
            <a:pPr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altLang="zh-CN" sz="3000">
                <a:latin typeface="Corbel" pitchFamily="34" charset="0"/>
              </a:rPr>
              <a:t>2 Peter 1:3-11   </a:t>
            </a:r>
            <a:r>
              <a:rPr lang="en-US" altLang="zh-CN" sz="3000"/>
              <a:t> </a:t>
            </a:r>
            <a:r>
              <a:rPr lang="zh-CN" altLang="en-US" sz="3000">
                <a:ea typeface="宋体" pitchFamily="2" charset="-122"/>
              </a:rPr>
              <a:t>彼得后书 </a:t>
            </a:r>
            <a:r>
              <a:rPr lang="en-US" altLang="zh-CN" sz="3000">
                <a:ea typeface="宋体" pitchFamily="2" charset="-122"/>
              </a:rPr>
              <a:t>1</a:t>
            </a:r>
            <a:r>
              <a:rPr lang="zh-CN" altLang="en-US" sz="3000">
                <a:ea typeface="宋体" pitchFamily="2" charset="-122"/>
              </a:rPr>
              <a:t>：</a:t>
            </a:r>
            <a:r>
              <a:rPr lang="en-US" altLang="zh-CN" sz="3000">
                <a:ea typeface="宋体" pitchFamily="2" charset="-122"/>
              </a:rPr>
              <a:t>3-11</a:t>
            </a:r>
            <a:r>
              <a:rPr lang="en-US" altLang="zh-CN" sz="3000"/>
              <a:t> </a:t>
            </a:r>
          </a:p>
        </p:txBody>
      </p:sp>
      <p:sp>
        <p:nvSpPr>
          <p:cNvPr id="20484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4/2015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187BAC37-1255-4851-AEA7-D541E2EBC788}" type="slidenum">
              <a:rPr lang="zh-CN" altLang="en-US">
                <a:solidFill>
                  <a:schemeClr val="tx2"/>
                </a:solidFill>
                <a:latin typeface="Corbel" pitchFamily="34" charset="0"/>
              </a:rPr>
              <a:pPr eaLnBrk="1" hangingPunct="1"/>
              <a:t>15</a:t>
            </a:fld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20486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Intro to Counseling in TC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763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zh-CN" sz="3600" b="1" dirty="0" smtClean="0"/>
              <a:t>Questions for discussion</a:t>
            </a:r>
            <a:br>
              <a:rPr lang="en-US" altLang="zh-CN" sz="3600" b="1" dirty="0" smtClean="0"/>
            </a:br>
            <a:r>
              <a:rPr lang="zh-CN" altLang="en-US" sz="3600" b="1" dirty="0" smtClean="0"/>
              <a:t>问题讨论        </a:t>
            </a:r>
            <a:endParaRPr lang="zh-CN" altLang="en-US" sz="3600" dirty="0" smtClean="0"/>
          </a:p>
        </p:txBody>
      </p:sp>
      <p:sp>
        <p:nvSpPr>
          <p:cNvPr id="21507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4/2015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B0F49F77-07F4-4CFB-8A98-DA3F6F6EFFA6}" type="slidenum">
              <a:rPr lang="zh-CN" altLang="en-US">
                <a:solidFill>
                  <a:schemeClr val="tx2"/>
                </a:solidFill>
                <a:latin typeface="Corbel" pitchFamily="34" charset="0"/>
              </a:rPr>
              <a:pPr eaLnBrk="1" hangingPunct="1"/>
              <a:t>16</a:t>
            </a:fld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2150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Intro to Counseling in TC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315200" cy="914400"/>
          </a:xfrm>
        </p:spPr>
        <p:txBody>
          <a:bodyPr/>
          <a:lstStyle/>
          <a:p>
            <a:pPr algn="ctr" eaLnBrk="1" hangingPunct="1"/>
            <a:r>
              <a:rPr lang="en-US" altLang="zh-CN" sz="3600" smtClean="0"/>
              <a:t>Contact information </a:t>
            </a:r>
            <a:r>
              <a:rPr lang="zh-CN" altLang="en-US" sz="3600" smtClean="0"/>
              <a:t>联系方式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3276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sz="4400" smtClean="0"/>
              <a:t>Global Teen Challenge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sz="4400" smtClean="0"/>
              <a:t>全球青年挑战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zh-CN" sz="24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CN" sz="4400" smtClean="0"/>
              <a:t>www.GlobalTC.org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CN" sz="4400" smtClean="0"/>
              <a:t>www.iTeenChallenge.org</a:t>
            </a:r>
          </a:p>
          <a:p>
            <a:pPr algn="ctr" eaLnBrk="1" hangingPunct="1">
              <a:buFont typeface="Wingdings" pitchFamily="2" charset="2"/>
              <a:buNone/>
            </a:pPr>
            <a:endParaRPr lang="zh-CN" altLang="en-US" sz="4400" smtClean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4/2015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15776617-087A-44B8-B4B4-A7B673CDE1EC}" type="slidenum">
              <a:rPr lang="zh-CN" altLang="en-US">
                <a:solidFill>
                  <a:schemeClr val="tx2"/>
                </a:solidFill>
                <a:latin typeface="Corbel" pitchFamily="34" charset="0"/>
              </a:rPr>
              <a:pPr eaLnBrk="1" hangingPunct="1"/>
              <a:t>17</a:t>
            </a:fld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Intro to Counseling in TC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2763"/>
            <a:ext cx="7772400" cy="914400"/>
          </a:xfrm>
        </p:spPr>
        <p:txBody>
          <a:bodyPr/>
          <a:lstStyle/>
          <a:p>
            <a:pPr marL="762000" indent="-762000" eaLnBrk="1" hangingPunct="1">
              <a:buFontTx/>
              <a:buAutoNum type="arabicPeriod"/>
            </a:pPr>
            <a:r>
              <a:rPr lang="en-US" altLang="zh-CN" sz="2400" b="1" dirty="0" smtClean="0"/>
              <a:t>The reality of working in Teen Challenge</a:t>
            </a:r>
            <a:br>
              <a:rPr lang="en-US" altLang="zh-CN" sz="2400" b="1" dirty="0" smtClean="0"/>
            </a:br>
            <a:r>
              <a:rPr lang="zh-CN" altLang="en-US" sz="3200" b="1" dirty="0" smtClean="0">
                <a:ea typeface="宋体" pitchFamily="2" charset="-122"/>
              </a:rPr>
              <a:t>在青年挑战工作面临的实际情况</a:t>
            </a:r>
            <a:r>
              <a:rPr lang="zh-CN" altLang="en-US" dirty="0" smtClean="0"/>
              <a:t> </a:t>
            </a:r>
            <a:endParaRPr lang="en-US" altLang="zh-CN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315200" cy="4070350"/>
          </a:xfrm>
        </p:spPr>
        <p:txBody>
          <a:bodyPr/>
          <a:lstStyle/>
          <a:p>
            <a:pPr marL="639763" indent="-571500" eaLnBrk="1" hangingPunct="1">
              <a:buFont typeface="Consolas" pitchFamily="49" charset="0"/>
              <a:buAutoNum type="alphaUcPeriod"/>
            </a:pPr>
            <a:r>
              <a:rPr lang="en-US" altLang="zh-CN" sz="3200" dirty="0" smtClean="0"/>
              <a:t>People come with lots of </a:t>
            </a:r>
            <a:r>
              <a:rPr lang="en-US" altLang="zh-CN" sz="3200" u="sng" dirty="0" smtClean="0">
                <a:solidFill>
                  <a:srgbClr val="FF0000"/>
                </a:solidFill>
              </a:rPr>
              <a:t>problems                                     </a:t>
            </a:r>
            <a:r>
              <a:rPr lang="zh-CN" altLang="en-US" sz="3200" dirty="0" smtClean="0">
                <a:ea typeface="宋体" pitchFamily="2" charset="-122"/>
              </a:rPr>
              <a:t>人们带着各种</a:t>
            </a:r>
            <a:r>
              <a:rPr lang="zh-CN" altLang="en-US" sz="3200" b="1" u="sng" dirty="0" smtClean="0">
                <a:solidFill>
                  <a:srgbClr val="FF0000"/>
                </a:solidFill>
                <a:ea typeface="宋体" pitchFamily="2" charset="-122"/>
              </a:rPr>
              <a:t>问题</a:t>
            </a:r>
            <a:r>
              <a:rPr lang="zh-CN" altLang="en-US" sz="3200" dirty="0" smtClean="0">
                <a:ea typeface="宋体" pitchFamily="2" charset="-122"/>
              </a:rPr>
              <a:t>进来</a:t>
            </a:r>
            <a:endParaRPr lang="en-US" altLang="zh-CN" sz="3200" dirty="0" smtClean="0">
              <a:solidFill>
                <a:srgbClr val="FF0000"/>
              </a:solidFill>
            </a:endParaRP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4/2015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D421CC8B-E9FA-4E55-9FDB-9A1E6E707E71}" type="slidenum">
              <a:rPr lang="zh-CN" altLang="en-US">
                <a:solidFill>
                  <a:schemeClr val="tx2"/>
                </a:solidFill>
                <a:latin typeface="Corbel" pitchFamily="34" charset="0"/>
              </a:rPr>
              <a:pPr eaLnBrk="1" hangingPunct="1"/>
              <a:t>2</a:t>
            </a:fld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Intro to Counseling in TC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0" r="8036" b="83169"/>
          <a:stretch/>
        </p:blipFill>
        <p:spPr>
          <a:xfrm>
            <a:off x="5715000" y="3200400"/>
            <a:ext cx="3702131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48137"/>
            <a:ext cx="3369914" cy="2100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2763"/>
            <a:ext cx="7772400" cy="914400"/>
          </a:xfrm>
        </p:spPr>
        <p:txBody>
          <a:bodyPr/>
          <a:lstStyle/>
          <a:p>
            <a:pPr marL="762000" indent="-762000" eaLnBrk="1" hangingPunct="1">
              <a:buFontTx/>
              <a:buAutoNum type="arabicPeriod"/>
            </a:pPr>
            <a:r>
              <a:rPr lang="en-US" altLang="zh-CN" sz="2400" b="1" dirty="0" smtClean="0"/>
              <a:t>The reality of working in Teen Challenge</a:t>
            </a:r>
            <a:br>
              <a:rPr lang="en-US" altLang="zh-CN" sz="2400" b="1" dirty="0" smtClean="0"/>
            </a:br>
            <a:r>
              <a:rPr lang="zh-CN" altLang="en-US" sz="3200" b="1" dirty="0" smtClean="0">
                <a:ea typeface="宋体" pitchFamily="2" charset="-122"/>
              </a:rPr>
              <a:t>在青年挑战工作面临的实际情况</a:t>
            </a:r>
            <a:r>
              <a:rPr lang="zh-CN" altLang="en-US" dirty="0" smtClean="0"/>
              <a:t> </a:t>
            </a:r>
            <a:endParaRPr lang="en-US" altLang="zh-CN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315200" cy="4070350"/>
          </a:xfrm>
        </p:spPr>
        <p:txBody>
          <a:bodyPr/>
          <a:lstStyle/>
          <a:p>
            <a:pPr marL="639763" indent="-571500" eaLnBrk="1" hangingPunct="1">
              <a:buFont typeface="+mj-lt"/>
              <a:buAutoNum type="alphaUcPeriod" startAt="2"/>
            </a:pPr>
            <a:r>
              <a:rPr lang="en-US" altLang="zh-CN" sz="2800" dirty="0" smtClean="0"/>
              <a:t>Many have deep </a:t>
            </a:r>
            <a:r>
              <a:rPr lang="en-US" altLang="zh-CN" sz="2800" u="sng" dirty="0" smtClean="0">
                <a:solidFill>
                  <a:srgbClr val="FF0000"/>
                </a:solidFill>
              </a:rPr>
              <a:t>damage</a:t>
            </a:r>
            <a:r>
              <a:rPr lang="en-US" altLang="zh-CN" sz="2800" dirty="0" smtClean="0"/>
              <a:t> from their past 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zh-CN" altLang="en-US" sz="3200" dirty="0" smtClean="0">
                <a:ea typeface="宋体" pitchFamily="2" charset="-122"/>
              </a:rPr>
              <a:t>许多人从以往的经历中受到很深的</a:t>
            </a:r>
            <a:r>
              <a:rPr lang="zh-CN" altLang="en-US" sz="3200" b="1" u="sng" dirty="0" smtClean="0">
                <a:solidFill>
                  <a:srgbClr val="FF0000"/>
                </a:solidFill>
                <a:ea typeface="宋体" pitchFamily="2" charset="-122"/>
              </a:rPr>
              <a:t>伤害</a:t>
            </a:r>
            <a:r>
              <a:rPr lang="zh-CN" altLang="en-US" sz="3200" dirty="0" smtClean="0"/>
              <a:t> </a:t>
            </a:r>
            <a:endParaRPr lang="en-US" altLang="zh-CN" sz="3200" dirty="0" smtClean="0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4/2015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D421CC8B-E9FA-4E55-9FDB-9A1E6E707E71}" type="slidenum">
              <a:rPr lang="zh-CN" altLang="en-US">
                <a:solidFill>
                  <a:schemeClr val="tx2"/>
                </a:solidFill>
                <a:latin typeface="Corbel" pitchFamily="34" charset="0"/>
              </a:rPr>
              <a:pPr eaLnBrk="1" hangingPunct="1"/>
              <a:t>3</a:t>
            </a:fld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Intro to Counseling in TC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" y="3352800"/>
            <a:ext cx="2720340" cy="2914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5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2763"/>
            <a:ext cx="7772400" cy="914400"/>
          </a:xfrm>
        </p:spPr>
        <p:txBody>
          <a:bodyPr/>
          <a:lstStyle/>
          <a:p>
            <a:pPr marL="762000" indent="-762000" eaLnBrk="1" hangingPunct="1">
              <a:buFontTx/>
              <a:buAutoNum type="arabicPeriod"/>
            </a:pPr>
            <a:r>
              <a:rPr lang="en-US" altLang="zh-CN" sz="2400" b="1" dirty="0" smtClean="0"/>
              <a:t>The reality of working in Teen Challenge</a:t>
            </a:r>
            <a:br>
              <a:rPr lang="en-US" altLang="zh-CN" sz="2400" b="1" dirty="0" smtClean="0"/>
            </a:br>
            <a:r>
              <a:rPr lang="zh-CN" altLang="en-US" sz="3200" b="1" dirty="0" smtClean="0">
                <a:ea typeface="宋体" pitchFamily="2" charset="-122"/>
              </a:rPr>
              <a:t>在青年挑战工作面临的实际情况</a:t>
            </a:r>
            <a:r>
              <a:rPr lang="zh-CN" altLang="en-US" dirty="0" smtClean="0"/>
              <a:t> </a:t>
            </a:r>
            <a:endParaRPr lang="en-US" altLang="zh-CN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315200" cy="4070350"/>
          </a:xfrm>
        </p:spPr>
        <p:txBody>
          <a:bodyPr/>
          <a:lstStyle/>
          <a:p>
            <a:pPr marL="639763" indent="-571500" eaLnBrk="1" hangingPunct="1">
              <a:buFont typeface="+mj-lt"/>
              <a:buAutoNum type="alphaUcPeriod" startAt="3"/>
            </a:pPr>
            <a:r>
              <a:rPr lang="en-US" altLang="zh-CN" sz="3200" dirty="0" smtClean="0"/>
              <a:t>Trauma     </a:t>
            </a:r>
            <a:r>
              <a:rPr lang="zh-CN" altLang="en-US" sz="3200" dirty="0" smtClean="0">
                <a:ea typeface="宋体" pitchFamily="2" charset="-122"/>
              </a:rPr>
              <a:t>内心创伤</a:t>
            </a:r>
            <a:r>
              <a:rPr lang="zh-CN" altLang="en-US" sz="3200" dirty="0" smtClean="0"/>
              <a:t> </a:t>
            </a:r>
            <a:endParaRPr lang="en-US" altLang="zh-CN" sz="3200" dirty="0" smtClean="0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4/2015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D421CC8B-E9FA-4E55-9FDB-9A1E6E707E71}" type="slidenum">
              <a:rPr lang="zh-CN" altLang="en-US">
                <a:solidFill>
                  <a:schemeClr val="tx2"/>
                </a:solidFill>
                <a:latin typeface="Corbel" pitchFamily="34" charset="0"/>
              </a:rPr>
              <a:pPr eaLnBrk="1" hangingPunct="1"/>
              <a:t>4</a:t>
            </a:fld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Intro to Counseling in TC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733800"/>
            <a:ext cx="3357121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22" y="2819400"/>
            <a:ext cx="3235377" cy="226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2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00" indent="-762000" eaLnBrk="1" hangingPunct="1">
              <a:buFontTx/>
              <a:buAutoNum type="arabicPeriod"/>
            </a:pPr>
            <a:r>
              <a:rPr lang="en-US" altLang="zh-CN" sz="3200" b="1" smtClean="0"/>
              <a:t>The reality of working in 	Teen Challenge</a:t>
            </a:r>
            <a:br>
              <a:rPr lang="en-US" altLang="zh-CN" sz="3200" b="1" smtClean="0"/>
            </a:br>
            <a:r>
              <a:rPr lang="zh-CN" altLang="en-US" sz="3200" b="1" smtClean="0">
                <a:ea typeface="宋体" pitchFamily="2" charset="-122"/>
              </a:rPr>
              <a:t>在青年挑战工作面临的实际情况</a:t>
            </a:r>
            <a:r>
              <a:rPr lang="zh-CN" altLang="en-US" smtClean="0"/>
              <a:t> </a:t>
            </a:r>
            <a:endParaRPr lang="en-US" altLang="zh-CN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14600"/>
            <a:ext cx="7315200" cy="3689350"/>
          </a:xfrm>
        </p:spPr>
        <p:txBody>
          <a:bodyPr/>
          <a:lstStyle/>
          <a:p>
            <a:pPr marL="639763" indent="-571500" eaLnBrk="1" hangingPunct="1">
              <a:buFont typeface="Consolas" pitchFamily="49" charset="0"/>
              <a:buAutoNum type="alphaUcPeriod" startAt="4"/>
            </a:pPr>
            <a:r>
              <a:rPr lang="en-US" altLang="zh-CN" sz="3200" smtClean="0"/>
              <a:t>90% of women have background of </a:t>
            </a:r>
            <a:r>
              <a:rPr lang="en-US" altLang="zh-CN" sz="3200" u="sng" smtClean="0">
                <a:solidFill>
                  <a:srgbClr val="FF0000"/>
                </a:solidFill>
              </a:rPr>
              <a:t>sexual</a:t>
            </a:r>
            <a:r>
              <a:rPr lang="en-US" altLang="zh-CN" sz="3200" smtClean="0"/>
              <a:t> abuse </a:t>
            </a:r>
            <a:br>
              <a:rPr lang="en-US" altLang="zh-CN" sz="3200" smtClean="0"/>
            </a:br>
            <a:r>
              <a:rPr lang="en-US" altLang="zh-CN" sz="3200" smtClean="0"/>
              <a:t>90%</a:t>
            </a:r>
            <a:r>
              <a:rPr lang="zh-CN" altLang="en-US" sz="3200" smtClean="0"/>
              <a:t>的女学员曾受到</a:t>
            </a:r>
            <a:r>
              <a:rPr lang="zh-CN" altLang="en-US" sz="3200" b="1" u="sng" smtClean="0">
                <a:solidFill>
                  <a:srgbClr val="FF0000"/>
                </a:solidFill>
              </a:rPr>
              <a:t>性</a:t>
            </a:r>
            <a:r>
              <a:rPr lang="zh-CN" altLang="en-US" sz="3200" smtClean="0"/>
              <a:t>虐待 </a:t>
            </a:r>
            <a:endParaRPr lang="en-US" altLang="zh-CN" sz="3200" smtClean="0"/>
          </a:p>
          <a:p>
            <a:pPr marL="639763" indent="-571500" eaLnBrk="1" hangingPunct="1">
              <a:buFont typeface="Consolas" pitchFamily="49" charset="0"/>
              <a:buAutoNum type="alphaUcPeriod" startAt="4"/>
            </a:pPr>
            <a:r>
              <a:rPr lang="en-US" altLang="zh-CN" sz="3200" smtClean="0"/>
              <a:t>Most TC staff are not trained as professional counselors</a:t>
            </a:r>
            <a:br>
              <a:rPr lang="en-US" altLang="zh-CN" sz="3200" smtClean="0"/>
            </a:br>
            <a:r>
              <a:rPr lang="zh-CN" altLang="en-US" sz="3200" smtClean="0">
                <a:ea typeface="宋体" pitchFamily="2" charset="-122"/>
              </a:rPr>
              <a:t>许多的青年挑战员工没接受过专业的有关辅导咨询的培训</a:t>
            </a:r>
            <a:r>
              <a:rPr lang="zh-CN" altLang="en-US" sz="3200" smtClean="0"/>
              <a:t> </a:t>
            </a:r>
            <a:endParaRPr lang="en-US" altLang="zh-CN" sz="3200" smtClean="0"/>
          </a:p>
          <a:p>
            <a:pPr marL="639763" indent="-571500" eaLnBrk="1" hangingPunct="1">
              <a:buFont typeface="Wingdings" pitchFamily="2" charset="2"/>
              <a:buNone/>
            </a:pPr>
            <a:endParaRPr lang="zh-CN" altLang="en-US" sz="2400" smtClean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4/2015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97F9B6B5-E4B2-4DF0-A9E9-2EC7E61EBD58}" type="slidenum">
              <a:rPr lang="zh-CN" altLang="en-US">
                <a:solidFill>
                  <a:schemeClr val="tx2"/>
                </a:solidFill>
                <a:latin typeface="Corbel" pitchFamily="34" charset="0"/>
              </a:rPr>
              <a:pPr eaLnBrk="1" hangingPunct="1"/>
              <a:t>5</a:t>
            </a:fld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024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Intro to Counseling in TC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2306638"/>
          </a:xfrm>
        </p:spPr>
        <p:txBody>
          <a:bodyPr/>
          <a:lstStyle/>
          <a:p>
            <a:pPr marL="762000" indent="-762000" eaLnBrk="1" hangingPunct="1">
              <a:buFontTx/>
              <a:buAutoNum type="arabicPeriod" startAt="2"/>
            </a:pPr>
            <a:r>
              <a:rPr lang="en-US" altLang="zh-CN" sz="2800" b="1" smtClean="0"/>
              <a:t>Teen Challenge is first of all a Christian </a:t>
            </a:r>
            <a:r>
              <a:rPr lang="en-US" altLang="zh-CN" sz="2800" b="1" u="sng" smtClean="0">
                <a:solidFill>
                  <a:srgbClr val="FF0000"/>
                </a:solidFill>
              </a:rPr>
              <a:t>discipleship</a:t>
            </a:r>
            <a:r>
              <a:rPr lang="en-US" altLang="zh-CN" sz="2800" b="1" smtClean="0"/>
              <a:t> ministry before being a </a:t>
            </a:r>
            <a:r>
              <a:rPr lang="en-US" altLang="zh-CN" sz="2800" b="1" u="sng" smtClean="0">
                <a:solidFill>
                  <a:srgbClr val="FF0000"/>
                </a:solidFill>
              </a:rPr>
              <a:t>counseling</a:t>
            </a:r>
            <a:r>
              <a:rPr lang="en-US" altLang="zh-CN" sz="2800" b="1" smtClean="0"/>
              <a:t> ministry</a:t>
            </a:r>
            <a:r>
              <a:rPr lang="en-US" altLang="zh-CN" sz="3200" b="1" smtClean="0"/>
              <a:t/>
            </a:r>
            <a:br>
              <a:rPr lang="en-US" altLang="zh-CN" sz="3200" b="1" smtClean="0"/>
            </a:br>
            <a:r>
              <a:rPr lang="zh-CN" altLang="en-US" sz="3200" b="1" smtClean="0">
                <a:ea typeface="宋体" pitchFamily="2" charset="-122"/>
              </a:rPr>
              <a:t>青年挑战首先是一个基督徒</a:t>
            </a:r>
            <a:r>
              <a:rPr lang="zh-CN" altLang="en-US" sz="3200" b="1" u="sng" smtClean="0">
                <a:solidFill>
                  <a:srgbClr val="FF0000"/>
                </a:solidFill>
                <a:ea typeface="宋体" pitchFamily="2" charset="-122"/>
              </a:rPr>
              <a:t>门徒训练</a:t>
            </a:r>
            <a:r>
              <a:rPr lang="zh-CN" altLang="en-US" sz="3200" b="1" smtClean="0">
                <a:ea typeface="宋体" pitchFamily="2" charset="-122"/>
              </a:rPr>
              <a:t>事工，其次才是</a:t>
            </a:r>
            <a:r>
              <a:rPr lang="zh-CN" altLang="en-US" sz="3200" b="1" u="sng" smtClean="0">
                <a:solidFill>
                  <a:srgbClr val="FF0000"/>
                </a:solidFill>
                <a:ea typeface="宋体" pitchFamily="2" charset="-122"/>
              </a:rPr>
              <a:t>咨询辅导</a:t>
            </a:r>
            <a:r>
              <a:rPr lang="zh-CN" altLang="en-US" sz="3200" b="1" smtClean="0">
                <a:ea typeface="宋体" pitchFamily="2" charset="-122"/>
              </a:rPr>
              <a:t>事工</a:t>
            </a:r>
            <a:r>
              <a:rPr lang="zh-CN" altLang="en-US" sz="3200" smtClean="0"/>
              <a:t> </a:t>
            </a:r>
            <a:r>
              <a:rPr lang="en-US" altLang="zh-CN" sz="2800" b="1" smtClean="0"/>
              <a:t/>
            </a:r>
            <a:br>
              <a:rPr lang="en-US" altLang="zh-CN" sz="2800" b="1" smtClean="0"/>
            </a:br>
            <a:endParaRPr lang="en-US" altLang="zh-CN" sz="2800" b="1" smtClean="0"/>
          </a:p>
        </p:txBody>
      </p:sp>
      <p:pic>
        <p:nvPicPr>
          <p:cNvPr id="1029" name="Picture 5" descr="C:\Documents and Settings\Dave Batty\Local Settings\Temporary Internet Files\Content.IE5\H467LFQU\MPj03988050000[1].jpg"/>
          <p:cNvPicPr>
            <a:picLocks noChangeAspect="1" noChangeArrowheads="1"/>
          </p:cNvPicPr>
          <p:nvPr/>
        </p:nvPicPr>
        <p:blipFill>
          <a:blip r:embed="rId2" cstate="print"/>
          <a:srcRect t="8333" b="16667"/>
          <a:stretch>
            <a:fillRect/>
          </a:stretch>
        </p:blipFill>
        <p:spPr bwMode="auto">
          <a:xfrm flipH="1">
            <a:off x="1655762" y="3130550"/>
            <a:ext cx="6400800" cy="3429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268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4/2015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1269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9D144A51-FF71-4BBA-A8AB-C211BFDD4925}" type="slidenum">
              <a:rPr lang="zh-CN" altLang="en-US">
                <a:solidFill>
                  <a:schemeClr val="tx2"/>
                </a:solidFill>
                <a:latin typeface="Corbel" pitchFamily="34" charset="0"/>
              </a:rPr>
              <a:pPr eaLnBrk="1" hangingPunct="1"/>
              <a:t>6</a:t>
            </a:fld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1270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Intro to Counseling in TC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unched Tape 9"/>
          <p:cNvSpPr/>
          <p:nvPr/>
        </p:nvSpPr>
        <p:spPr>
          <a:xfrm>
            <a:off x="457200" y="1752600"/>
            <a:ext cx="9296400" cy="5486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2001838"/>
          </a:xfrm>
        </p:spPr>
        <p:txBody>
          <a:bodyPr/>
          <a:lstStyle/>
          <a:p>
            <a:pPr eaLnBrk="1" hangingPunct="1"/>
            <a:r>
              <a:rPr lang="en-US" altLang="zh-CN" b="1" smtClean="0"/>
              <a:t>3.	</a:t>
            </a:r>
            <a:r>
              <a:rPr lang="en-US" altLang="zh-CN" sz="2800" b="1" smtClean="0"/>
              <a:t>Don’t promise quick 	</a:t>
            </a:r>
            <a:r>
              <a:rPr lang="en-US" altLang="zh-CN" sz="2800" b="1" u="sng" smtClean="0">
                <a:solidFill>
                  <a:srgbClr val="FF0000"/>
                </a:solidFill>
              </a:rPr>
              <a:t>solutions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mtClean="0"/>
              <a:t>	</a:t>
            </a:r>
            <a:r>
              <a:rPr lang="zh-CN" altLang="en-US" b="1" smtClean="0">
                <a:ea typeface="宋体" pitchFamily="2" charset="-122"/>
              </a:rPr>
              <a:t>不要承诺快速的</a:t>
            </a:r>
            <a:r>
              <a:rPr lang="zh-CN" altLang="en-US" b="1" u="sng" smtClean="0">
                <a:solidFill>
                  <a:srgbClr val="FF0000"/>
                </a:solidFill>
                <a:ea typeface="宋体" pitchFamily="2" charset="-122"/>
              </a:rPr>
              <a:t>解决办法</a:t>
            </a:r>
            <a:r>
              <a:rPr lang="zh-CN" altLang="en-US" smtClean="0"/>
              <a:t> </a:t>
            </a:r>
            <a:endParaRPr lang="en-US" altLang="zh-CN" smtClean="0"/>
          </a:p>
        </p:txBody>
      </p:sp>
      <p:pic>
        <p:nvPicPr>
          <p:cNvPr id="12292" name="Picture 2" descr="C:\Documents and Settings\Dave Batty\Local Settings\Temporary Internet Files\Content.IE5\CVWEFMIT\MCj0412426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2286000"/>
            <a:ext cx="35814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4/2015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2294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C34BBECA-E506-4FFA-81C1-4036FF2F9D8D}" type="slidenum">
              <a:rPr lang="zh-CN" altLang="en-US">
                <a:solidFill>
                  <a:schemeClr val="tx2"/>
                </a:solidFill>
                <a:latin typeface="Corbel" pitchFamily="34" charset="0"/>
              </a:rPr>
              <a:pPr eaLnBrk="1" hangingPunct="1"/>
              <a:t>7</a:t>
            </a:fld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2295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Intro to Counseling in TC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1468438"/>
          </a:xfrm>
        </p:spPr>
        <p:txBody>
          <a:bodyPr/>
          <a:lstStyle/>
          <a:p>
            <a:pPr marL="681038" indent="-681038" eaLnBrk="1" hangingPunct="1"/>
            <a:r>
              <a:rPr lang="en-US" altLang="zh-CN" b="1" dirty="0" smtClean="0"/>
              <a:t>4.	</a:t>
            </a:r>
            <a:r>
              <a:rPr lang="en-US" sz="3200" b="1" dirty="0"/>
              <a:t>Don’t make </a:t>
            </a:r>
            <a:r>
              <a:rPr lang="en-US" sz="3200" b="1" u="sng" dirty="0">
                <a:solidFill>
                  <a:srgbClr val="FF0000"/>
                </a:solidFill>
              </a:rPr>
              <a:t>decisions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for the </a:t>
            </a:r>
            <a:r>
              <a:rPr lang="en-US" sz="3200" b="1" dirty="0" smtClean="0"/>
              <a:t>person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b="1" dirty="0" err="1" smtClean="0"/>
              <a:t>不要替别人做</a:t>
            </a:r>
            <a:r>
              <a:rPr lang="en-US" b="1" u="sng" dirty="0" err="1" smtClean="0">
                <a:solidFill>
                  <a:srgbClr val="FF0000"/>
                </a:solidFill>
              </a:rPr>
              <a:t>决定</a:t>
            </a:r>
            <a:r>
              <a:rPr lang="zh-CN" altLang="en-US" dirty="0" smtClean="0"/>
              <a:t> </a:t>
            </a:r>
            <a:endParaRPr lang="en-US" altLang="zh-CN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5867400" cy="3778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4000" dirty="0" smtClean="0"/>
              <a:t>Instead, give:   </a:t>
            </a:r>
            <a:r>
              <a:rPr lang="zh-CN" altLang="en-US" dirty="0" smtClean="0">
                <a:ea typeface="宋体" pitchFamily="2" charset="-122"/>
              </a:rPr>
              <a:t>相反，给出</a:t>
            </a:r>
            <a:r>
              <a:rPr lang="zh-CN" altLang="en-US" dirty="0" smtClean="0"/>
              <a:t> </a:t>
            </a:r>
            <a:r>
              <a:rPr lang="en-US" altLang="zh-CN" dirty="0" smtClean="0"/>
              <a:t>:</a:t>
            </a:r>
            <a:endParaRPr lang="en-US" altLang="zh-CN" sz="4000" dirty="0" smtClean="0"/>
          </a:p>
          <a:p>
            <a:pPr marL="466725" lvl="1" indent="-466725" eaLnBrk="1" hangingPunct="1">
              <a:buFont typeface="Wingdings" pitchFamily="2" charset="2"/>
              <a:buChar char="Ø"/>
            </a:pPr>
            <a:r>
              <a:rPr lang="en-US" altLang="zh-CN" sz="4000" dirty="0" smtClean="0"/>
              <a:t>Ideas   </a:t>
            </a:r>
            <a:r>
              <a:rPr lang="zh-CN" altLang="en-US" dirty="0" smtClean="0">
                <a:ea typeface="宋体" pitchFamily="2" charset="-122"/>
              </a:rPr>
              <a:t>一些想法</a:t>
            </a:r>
            <a:r>
              <a:rPr lang="zh-CN" altLang="en-US" dirty="0" smtClean="0"/>
              <a:t> </a:t>
            </a:r>
            <a:endParaRPr lang="en-US" altLang="zh-CN" sz="4000" dirty="0" smtClean="0"/>
          </a:p>
          <a:p>
            <a:pPr marL="466725" lvl="1" indent="-466725" eaLnBrk="1" hangingPunct="1">
              <a:buFont typeface="Wingdings" pitchFamily="2" charset="2"/>
              <a:buChar char="Ø"/>
            </a:pPr>
            <a:r>
              <a:rPr lang="en-US" altLang="zh-CN" sz="4000" dirty="0" smtClean="0"/>
              <a:t>Alternatives  </a:t>
            </a:r>
            <a:br>
              <a:rPr lang="en-US" altLang="zh-CN" sz="4000" dirty="0" smtClean="0"/>
            </a:br>
            <a:r>
              <a:rPr lang="zh-CN" altLang="en-US" dirty="0" smtClean="0">
                <a:ea typeface="宋体" pitchFamily="2" charset="-122"/>
              </a:rPr>
              <a:t>不同的办法</a:t>
            </a:r>
            <a:r>
              <a:rPr lang="zh-CN" altLang="en-US" dirty="0" smtClean="0"/>
              <a:t> </a:t>
            </a:r>
            <a:endParaRPr lang="en-US" altLang="zh-CN" sz="4000" dirty="0" smtClean="0"/>
          </a:p>
          <a:p>
            <a:pPr marL="466725" lvl="1" indent="-466725" eaLnBrk="1" hangingPunct="1">
              <a:buFont typeface="Wingdings" pitchFamily="2" charset="2"/>
              <a:buChar char="Ø"/>
            </a:pPr>
            <a:r>
              <a:rPr lang="en-US" altLang="zh-CN" sz="4000" dirty="0" smtClean="0"/>
              <a:t>Information  </a:t>
            </a:r>
            <a:br>
              <a:rPr lang="en-US" altLang="zh-CN" sz="4000" dirty="0" smtClean="0"/>
            </a:br>
            <a:r>
              <a:rPr lang="zh-CN" altLang="en-US" dirty="0" smtClean="0">
                <a:ea typeface="宋体" pitchFamily="2" charset="-122"/>
              </a:rPr>
              <a:t>信息</a:t>
            </a:r>
            <a:r>
              <a:rPr lang="zh-CN" altLang="en-US" dirty="0" smtClean="0"/>
              <a:t> </a:t>
            </a:r>
            <a:endParaRPr lang="en-US" altLang="zh-CN" sz="4000" dirty="0" smtClean="0"/>
          </a:p>
          <a:p>
            <a:pPr eaLnBrk="1" hangingPunct="1">
              <a:buFont typeface="Wingdings" pitchFamily="2" charset="2"/>
              <a:buNone/>
            </a:pPr>
            <a:endParaRPr lang="zh-CN" altLang="en-US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4/2015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FAA425F2-F3BF-4F6A-93E3-91EE0C9E7EA4}" type="slidenum">
              <a:rPr lang="zh-CN" altLang="en-US">
                <a:solidFill>
                  <a:schemeClr val="tx2"/>
                </a:solidFill>
                <a:latin typeface="Corbel" pitchFamily="34" charset="0"/>
              </a:rPr>
              <a:pPr eaLnBrk="1" hangingPunct="1"/>
              <a:t>8</a:t>
            </a:fld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Intro to Counseling in TC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19324" r="14719" b="18955"/>
          <a:stretch/>
        </p:blipFill>
        <p:spPr>
          <a:xfrm>
            <a:off x="4299426" y="3810000"/>
            <a:ext cx="4844574" cy="3051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5.</a:t>
            </a:r>
            <a:r>
              <a:rPr lang="zh-CN" altLang="en-US" sz="9600" b="1" dirty="0"/>
              <a:t>倾听！ </a:t>
            </a:r>
            <a:r>
              <a:rPr lang="en-US" altLang="zh-CN" sz="6000" b="1" dirty="0" smtClean="0"/>
              <a:t>Listen!</a:t>
            </a:r>
            <a:endParaRPr lang="en-US" altLang="zh-CN" b="1" dirty="0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4/2015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7397FDCA-66B6-47AA-97F0-53CA24985FA9}" type="slidenum">
              <a:rPr lang="zh-CN" altLang="en-US">
                <a:solidFill>
                  <a:schemeClr val="tx2"/>
                </a:solidFill>
                <a:latin typeface="Corbel" pitchFamily="34" charset="0"/>
              </a:rPr>
              <a:pPr eaLnBrk="1" hangingPunct="1"/>
              <a:t>9</a:t>
            </a:fld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r>
              <a:rPr lang="en-US" altLang="zh-CN" smtClean="0">
                <a:solidFill>
                  <a:schemeClr val="tx2"/>
                </a:solidFill>
                <a:latin typeface="Corbel" pitchFamily="34" charset="0"/>
              </a:rPr>
              <a:t>Intro to Counseling in TC</a:t>
            </a:r>
            <a:endParaRPr lang="en-US" altLang="zh-CN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8" name="Picture 7" descr="dog with e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286000"/>
            <a:ext cx="6449438" cy="427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1088</TotalTime>
  <Words>355</Words>
  <Application>Microsoft Office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</vt:lpstr>
      <vt:lpstr>Introduction to Counseling in Teen Challenge </vt:lpstr>
      <vt:lpstr>The reality of working in Teen Challenge 在青年挑战工作面临的实际情况 </vt:lpstr>
      <vt:lpstr>The reality of working in Teen Challenge 在青年挑战工作面临的实际情况 </vt:lpstr>
      <vt:lpstr>The reality of working in Teen Challenge 在青年挑战工作面临的实际情况 </vt:lpstr>
      <vt:lpstr>The reality of working in  Teen Challenge 在青年挑战工作面临的实际情况 </vt:lpstr>
      <vt:lpstr>Teen Challenge is first of all a Christian discipleship ministry before being a counseling ministry 青年挑战首先是一个基督徒门徒训练事工，其次才是咨询辅导事工  </vt:lpstr>
      <vt:lpstr>3. Don’t promise quick  solutions  不要承诺快速的解决办法 </vt:lpstr>
      <vt:lpstr>4. Don’t make decisions for the person 不要替别人做决定 </vt:lpstr>
      <vt:lpstr>5.倾听！ Listen!</vt:lpstr>
      <vt:lpstr>Help break down false beliefs 帮助他们打破错误的想法</vt:lpstr>
      <vt:lpstr>Don’t allow students to become dependent on you 不要使学员对你产生依赖性 。 </vt:lpstr>
      <vt:lpstr>Point them to Jesus as the real  source of help         把他们指向耶稣， 真正帮助我们的源泉</vt:lpstr>
      <vt:lpstr>9. Help them identify root problems     帮助他们认识到问题的根源 </vt:lpstr>
      <vt:lpstr>10. Help them develop problem solving  skills    帮助他们培养解决问题的能力 </vt:lpstr>
      <vt:lpstr>11. Help them learn how to “put off” and   “put on” in their life so they can  become all that Jesus wants them to   be.  帮助他们学会如何“脱下”旧人 和“穿上”新人，成为耶稣想要 他们变成的样式 </vt:lpstr>
      <vt:lpstr>Questions for discussion 问题讨论        </vt:lpstr>
      <vt:lpstr>Contact information 联系方式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Counseling in Teen Challenge</dc:title>
  <dc:creator>Gregg Fischer</dc:creator>
  <cp:lastModifiedBy>Dave Batty</cp:lastModifiedBy>
  <cp:revision>36</cp:revision>
  <dcterms:created xsi:type="dcterms:W3CDTF">2009-07-01T11:27:30Z</dcterms:created>
  <dcterms:modified xsi:type="dcterms:W3CDTF">2015-04-08T10:58:41Z</dcterms:modified>
</cp:coreProperties>
</file>