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70" r:id="rId3"/>
    <p:sldId id="257" r:id="rId4"/>
    <p:sldId id="271" r:id="rId5"/>
    <p:sldId id="272" r:id="rId6"/>
    <p:sldId id="258" r:id="rId7"/>
    <p:sldId id="259" r:id="rId8"/>
    <p:sldId id="273" r:id="rId9"/>
    <p:sldId id="279" r:id="rId10"/>
    <p:sldId id="260" r:id="rId11"/>
    <p:sldId id="275" r:id="rId12"/>
    <p:sldId id="274" r:id="rId13"/>
    <p:sldId id="276" r:id="rId14"/>
    <p:sldId id="277" r:id="rId15"/>
    <p:sldId id="278" r:id="rId16"/>
    <p:sldId id="263" r:id="rId17"/>
    <p:sldId id="265" r:id="rId18"/>
    <p:sldId id="266" r:id="rId19"/>
    <p:sldId id="267" r:id="rId20"/>
    <p:sldId id="268" r:id="rId21"/>
    <p:sldId id="280"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95" autoAdjust="0"/>
  </p:normalViewPr>
  <p:slideViewPr>
    <p:cSldViewPr>
      <p:cViewPr varScale="1">
        <p:scale>
          <a:sx n="50" d="100"/>
          <a:sy n="50" d="100"/>
        </p:scale>
        <p:origin x="-1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712472-DF03-4FF9-A29C-863F372DF2A9}" type="datetimeFigureOut">
              <a:rPr lang="en-US" smtClean="0"/>
              <a:pPr/>
              <a:t>6/22/2016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D96F4C-DB6E-48A4-BBD6-869E78B64C0E}" type="slidenum">
              <a:rPr lang="en-US" smtClean="0"/>
              <a:pPr/>
              <a:t>‹#›</a:t>
            </a:fld>
            <a:endParaRPr lang="en-US"/>
          </a:p>
        </p:txBody>
      </p:sp>
    </p:spTree>
    <p:extLst>
      <p:ext uri="{BB962C8B-B14F-4D97-AF65-F5344CB8AC3E}">
        <p14:creationId xmlns:p14="http://schemas.microsoft.com/office/powerpoint/2010/main" val="4368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96F4C-DB6E-48A4-BBD6-869E78B64C0E}" type="slidenum">
              <a:rPr lang="en-US" smtClean="0"/>
              <a:pPr/>
              <a:t>9</a:t>
            </a:fld>
            <a:endParaRPr lang="en-US"/>
          </a:p>
        </p:txBody>
      </p:sp>
    </p:spTree>
    <p:extLst>
      <p:ext uri="{BB962C8B-B14F-4D97-AF65-F5344CB8AC3E}">
        <p14:creationId xmlns:p14="http://schemas.microsoft.com/office/powerpoint/2010/main" val="245756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96F4C-DB6E-48A4-BBD6-869E78B64C0E}" type="slidenum">
              <a:rPr lang="en-US" smtClean="0"/>
              <a:pPr/>
              <a:t>16</a:t>
            </a:fld>
            <a:endParaRPr lang="en-US"/>
          </a:p>
        </p:txBody>
      </p:sp>
    </p:spTree>
    <p:extLst>
      <p:ext uri="{BB962C8B-B14F-4D97-AF65-F5344CB8AC3E}">
        <p14:creationId xmlns:p14="http://schemas.microsoft.com/office/powerpoint/2010/main" val="222675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thoughts lead to right actions. Right actions lead to right attitudes. Right attitudes, applied consistently over time produce Godly character.</a:t>
            </a:r>
          </a:p>
          <a:p>
            <a:endParaRPr lang="en-US" dirty="0"/>
          </a:p>
        </p:txBody>
      </p:sp>
      <p:sp>
        <p:nvSpPr>
          <p:cNvPr id="4" name="Slide Number Placeholder 3"/>
          <p:cNvSpPr>
            <a:spLocks noGrp="1"/>
          </p:cNvSpPr>
          <p:nvPr>
            <p:ph type="sldNum" sz="quarter" idx="10"/>
          </p:nvPr>
        </p:nvSpPr>
        <p:spPr/>
        <p:txBody>
          <a:bodyPr/>
          <a:lstStyle/>
          <a:p>
            <a:fld id="{F5D96F4C-DB6E-48A4-BBD6-869E78B64C0E}" type="slidenum">
              <a:rPr lang="en-US" smtClean="0"/>
              <a:pPr/>
              <a:t>17</a:t>
            </a:fld>
            <a:endParaRPr lang="en-US"/>
          </a:p>
        </p:txBody>
      </p:sp>
    </p:spTree>
    <p:extLst>
      <p:ext uri="{BB962C8B-B14F-4D97-AF65-F5344CB8AC3E}">
        <p14:creationId xmlns:p14="http://schemas.microsoft.com/office/powerpoint/2010/main" val="365391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r>
              <a:rPr lang="en-US" smtClean="0"/>
              <a:t>06-2016</a:t>
            </a:r>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7" name="Footer Placeholder 16"/>
          <p:cNvSpPr>
            <a:spLocks noGrp="1"/>
          </p:cNvSpPr>
          <p:nvPr>
            <p:ph type="ftr" sz="quarter" idx="12"/>
          </p:nvPr>
        </p:nvSpPr>
        <p:spPr/>
        <p:txBody>
          <a:bodyPr/>
          <a:lstStyle/>
          <a:p>
            <a:r>
              <a:rPr kumimoji="0" lang="en-US" smtClean="0"/>
              <a:t>T501.06    www.iTeenChallenge.org</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r>
              <a:rPr lang="en-US" smtClean="0"/>
              <a:t>06-2016</a:t>
            </a:r>
            <a:endParaRPr lang="en-US"/>
          </a:p>
        </p:txBody>
      </p:sp>
      <p:sp>
        <p:nvSpPr>
          <p:cNvPr id="5" name="Footer Placeholder 4"/>
          <p:cNvSpPr>
            <a:spLocks noGrp="1"/>
          </p:cNvSpPr>
          <p:nvPr>
            <p:ph type="ftr" sz="quarter" idx="11"/>
          </p:nvPr>
        </p:nvSpPr>
        <p:spPr/>
        <p:txBody>
          <a:bodyPr/>
          <a:lstStyle/>
          <a:p>
            <a:r>
              <a:rPr kumimoji="0" lang="en-US" smtClean="0"/>
              <a:t>T501.06    www.iTeenChallenge.org</a:t>
            </a:r>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r>
              <a:rPr lang="en-US" smtClean="0"/>
              <a:t>06-2016</a:t>
            </a:r>
            <a:endParaRPr lang="en-US"/>
          </a:p>
        </p:txBody>
      </p:sp>
      <p:sp>
        <p:nvSpPr>
          <p:cNvPr id="5" name="Footer Placeholder 4"/>
          <p:cNvSpPr>
            <a:spLocks noGrp="1"/>
          </p:cNvSpPr>
          <p:nvPr>
            <p:ph type="ftr" sz="quarter" idx="11"/>
          </p:nvPr>
        </p:nvSpPr>
        <p:spPr/>
        <p:txBody>
          <a:bodyPr/>
          <a:lstStyle/>
          <a:p>
            <a:r>
              <a:rPr kumimoji="0" lang="en-US" smtClean="0"/>
              <a:t>T501.06    www.iTeenChallenge.org</a:t>
            </a:r>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r>
              <a:rPr lang="en-US" smtClean="0"/>
              <a:t>06-2016</a:t>
            </a:r>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a:t>‹#›</a:t>
            </a:fld>
            <a:endParaRPr kumimoji="0" lang="en-US"/>
          </a:p>
        </p:txBody>
      </p:sp>
      <p:sp>
        <p:nvSpPr>
          <p:cNvPr id="16" name="Footer Placeholder 15"/>
          <p:cNvSpPr>
            <a:spLocks noGrp="1"/>
          </p:cNvSpPr>
          <p:nvPr>
            <p:ph type="ftr" sz="quarter" idx="16"/>
          </p:nvPr>
        </p:nvSpPr>
        <p:spPr/>
        <p:txBody>
          <a:bodyPr/>
          <a:lstStyle/>
          <a:p>
            <a:r>
              <a:rPr kumimoji="0" lang="en-US" smtClean="0"/>
              <a:t>T501.06    www.iTeenChallenge.org</a:t>
            </a:r>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r>
              <a:rPr lang="en-US" smtClean="0"/>
              <a:t>06-2016</a:t>
            </a:r>
            <a:endParaRPr lang="en-US"/>
          </a:p>
        </p:txBody>
      </p:sp>
      <p:sp>
        <p:nvSpPr>
          <p:cNvPr id="5" name="Footer Placeholder 4"/>
          <p:cNvSpPr>
            <a:spLocks noGrp="1"/>
          </p:cNvSpPr>
          <p:nvPr>
            <p:ph type="ftr" sz="quarter" idx="11"/>
          </p:nvPr>
        </p:nvSpPr>
        <p:spPr/>
        <p:txBody>
          <a:bodyPr/>
          <a:lstStyle/>
          <a:p>
            <a:r>
              <a:rPr kumimoji="0" lang="en-US" smtClean="0"/>
              <a:t>T501.06    www.iTeenChallenge.org</a:t>
            </a:r>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r>
              <a:rPr lang="en-US" smtClean="0"/>
              <a:t>06-2016</a:t>
            </a:r>
            <a:endParaRPr lang="en-US"/>
          </a:p>
        </p:txBody>
      </p:sp>
      <p:sp>
        <p:nvSpPr>
          <p:cNvPr id="6" name="Footer Placeholder 5"/>
          <p:cNvSpPr>
            <a:spLocks noGrp="1"/>
          </p:cNvSpPr>
          <p:nvPr>
            <p:ph type="ftr" sz="quarter" idx="11"/>
          </p:nvPr>
        </p:nvSpPr>
        <p:spPr/>
        <p:txBody>
          <a:bodyPr/>
          <a:lstStyle/>
          <a:p>
            <a:r>
              <a:rPr kumimoji="0" lang="en-US" smtClean="0"/>
              <a:t>T501.06    www.iTeenChallenge.org</a:t>
            </a:r>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8" name="Footer Placeholder 7"/>
          <p:cNvSpPr>
            <a:spLocks noGrp="1"/>
          </p:cNvSpPr>
          <p:nvPr>
            <p:ph type="ftr" sz="quarter" idx="11"/>
          </p:nvPr>
        </p:nvSpPr>
        <p:spPr/>
        <p:txBody>
          <a:bodyPr/>
          <a:lstStyle/>
          <a:p>
            <a:r>
              <a:rPr kumimoji="0" lang="en-US" smtClean="0"/>
              <a:t>T501.06    www.iTeenChallenge.org</a:t>
            </a:r>
            <a:endParaRPr kumimoji="0" lang="en-US"/>
          </a:p>
        </p:txBody>
      </p:sp>
      <p:sp>
        <p:nvSpPr>
          <p:cNvPr id="7" name="Date Placeholder 6"/>
          <p:cNvSpPr>
            <a:spLocks noGrp="1"/>
          </p:cNvSpPr>
          <p:nvPr>
            <p:ph type="dt" sz="half" idx="10"/>
          </p:nvPr>
        </p:nvSpPr>
        <p:spPr/>
        <p:txBody>
          <a:bodyPr/>
          <a:lstStyle/>
          <a:p>
            <a:pPr eaLnBrk="1" latinLnBrk="0" hangingPunct="1"/>
            <a:r>
              <a:rPr lang="en-US" smtClean="0"/>
              <a:t>06-2016</a:t>
            </a:r>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r>
              <a:rPr lang="en-US" smtClean="0"/>
              <a:t>06-2016</a:t>
            </a:r>
            <a:endParaRPr lang="en-US"/>
          </a:p>
        </p:txBody>
      </p:sp>
      <p:sp>
        <p:nvSpPr>
          <p:cNvPr id="4" name="Footer Placeholder 3"/>
          <p:cNvSpPr>
            <a:spLocks noGrp="1"/>
          </p:cNvSpPr>
          <p:nvPr>
            <p:ph type="ftr" sz="quarter" idx="11"/>
          </p:nvPr>
        </p:nvSpPr>
        <p:spPr/>
        <p:txBody>
          <a:bodyPr/>
          <a:lstStyle/>
          <a:p>
            <a:r>
              <a:rPr kumimoji="0" lang="en-US" smtClean="0"/>
              <a:t>T501.06    www.iTeenChallenge.org</a:t>
            </a:r>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en-US" smtClean="0"/>
              <a:t>06-2016</a:t>
            </a:r>
            <a:endParaRPr lang="en-US"/>
          </a:p>
        </p:txBody>
      </p:sp>
      <p:sp>
        <p:nvSpPr>
          <p:cNvPr id="3" name="Footer Placeholder 2"/>
          <p:cNvSpPr>
            <a:spLocks noGrp="1"/>
          </p:cNvSpPr>
          <p:nvPr>
            <p:ph type="ftr" sz="quarter" idx="11"/>
          </p:nvPr>
        </p:nvSpPr>
        <p:spPr/>
        <p:txBody>
          <a:bodyPr/>
          <a:lstStyle/>
          <a:p>
            <a:r>
              <a:rPr kumimoji="0" lang="en-US" smtClean="0"/>
              <a:t>T501.06    www.iTeenChallenge.org</a:t>
            </a:r>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r>
              <a:rPr lang="en-US" smtClean="0"/>
              <a:t>06-2016</a:t>
            </a:r>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6"/>
          </p:nvPr>
        </p:nvSpPr>
        <p:spPr/>
        <p:txBody>
          <a:bodyPr/>
          <a:lstStyle/>
          <a:p>
            <a:r>
              <a:rPr kumimoji="0" lang="en-US" smtClean="0"/>
              <a:t>T501.06    www.iTeenChallenge.org</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r>
              <a:rPr lang="en-US" smtClean="0"/>
              <a:t>06-2016</a:t>
            </a:r>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2"/>
          </p:nvPr>
        </p:nvSpPr>
        <p:spPr/>
        <p:txBody>
          <a:bodyPr/>
          <a:lstStyle/>
          <a:p>
            <a:r>
              <a:rPr kumimoji="0" lang="en-US" smtClean="0"/>
              <a:t>T501.06    www.iTeenChallenge.org</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r>
              <a:rPr lang="en-US" smtClean="0"/>
              <a:t>06-2016</a:t>
            </a:r>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kumimoji="0" lang="en-US" smtClean="0"/>
              <a:t>T501.06    www.iTeenChallenge.org</a:t>
            </a:r>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hf hdr="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By </a:t>
            </a:r>
            <a:r>
              <a:rPr lang="en-US" dirty="0"/>
              <a:t>Dave Batty</a:t>
            </a:r>
          </a:p>
        </p:txBody>
      </p:sp>
      <p:sp>
        <p:nvSpPr>
          <p:cNvPr id="3" name="Title 2"/>
          <p:cNvSpPr>
            <a:spLocks noGrp="1"/>
          </p:cNvSpPr>
          <p:nvPr>
            <p:ph type="ctrTitle"/>
          </p:nvPr>
        </p:nvSpPr>
        <p:spPr/>
        <p:txBody>
          <a:bodyPr/>
          <a:lstStyle/>
          <a:p>
            <a:r>
              <a:rPr lang="en-US" i="1" dirty="0" smtClean="0">
                <a:effectLst/>
              </a:rPr>
              <a:t>An Introduction to </a:t>
            </a:r>
            <a:br>
              <a:rPr lang="en-US" i="1" dirty="0" smtClean="0">
                <a:effectLst/>
              </a:rPr>
            </a:br>
            <a:r>
              <a:rPr lang="en-US" i="1" dirty="0" smtClean="0">
                <a:effectLst/>
              </a:rPr>
              <a:t>Christian </a:t>
            </a:r>
            <a:r>
              <a:rPr lang="en-US" i="1" dirty="0">
                <a:effectLst/>
              </a:rPr>
              <a:t>Character Development</a:t>
            </a:r>
            <a:endParaRPr lang="en-US" sz="66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702" y="4415296"/>
            <a:ext cx="3657298" cy="2035896"/>
          </a:xfrm>
          <a:prstGeom prst="rect">
            <a:avLst/>
          </a:prstGeom>
        </p:spPr>
      </p:pic>
      <p:sp>
        <p:nvSpPr>
          <p:cNvPr id="5" name="Date Placeholder 4"/>
          <p:cNvSpPr>
            <a:spLocks noGrp="1"/>
          </p:cNvSpPr>
          <p:nvPr>
            <p:ph type="dt" sz="half" idx="10"/>
          </p:nvPr>
        </p:nvSpPr>
        <p:spPr/>
        <p:txBody>
          <a:bodyPr/>
          <a:lstStyle/>
          <a:p>
            <a:pPr eaLnBrk="1" latinLnBrk="0" hangingPunct="1"/>
            <a:r>
              <a:rPr lang="en-US" smtClean="0"/>
              <a:t>06-2016</a:t>
            </a:r>
            <a:endParaRPr lang="en-US"/>
          </a:p>
        </p:txBody>
      </p:sp>
      <p:sp>
        <p:nvSpPr>
          <p:cNvPr id="6" name="Footer Placeholder 5"/>
          <p:cNvSpPr>
            <a:spLocks noGrp="1"/>
          </p:cNvSpPr>
          <p:nvPr>
            <p:ph type="ftr" sz="quarter" idx="12"/>
          </p:nvPr>
        </p:nvSpPr>
        <p:spPr/>
        <p:txBody>
          <a:bodyPr/>
          <a:lstStyle/>
          <a:p>
            <a:r>
              <a:rPr kumimoji="0" lang="en-US" smtClean="0"/>
              <a:t>T501.06    www.iTeenChallenge.org</a:t>
            </a:r>
            <a:endParaRPr kumimoji="0" lang="en-US"/>
          </a:p>
        </p:txBody>
      </p:sp>
      <p:sp>
        <p:nvSpPr>
          <p:cNvPr id="7" name="Slide Number Placeholder 6"/>
          <p:cNvSpPr>
            <a:spLocks noGrp="1"/>
          </p:cNvSpPr>
          <p:nvPr>
            <p:ph type="sldNum" sz="quarter" idx="11"/>
          </p:nvPr>
        </p:nvSpPr>
        <p:spPr/>
        <p:txBody>
          <a:bodyPr/>
          <a:lstStyle/>
          <a:p>
            <a:fld id="{D2E57653-3E58-4892-A7ED-712530ACC680}" type="slidenum">
              <a:rPr kumimoji="0" lang="en-US" smtClean="0"/>
              <a:pPr/>
              <a:t>1</a:t>
            </a:fld>
            <a:endParaRPr kumimoji="0" lang="en-US"/>
          </a:p>
        </p:txBody>
      </p:sp>
    </p:spTree>
    <p:extLst>
      <p:ext uri="{BB962C8B-B14F-4D97-AF65-F5344CB8AC3E}">
        <p14:creationId xmlns:p14="http://schemas.microsoft.com/office/powerpoint/2010/main" val="23604409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s-ES" sz="3200" i="1" dirty="0" smtClean="0"/>
              <a:t>“</a:t>
            </a:r>
            <a:r>
              <a:rPr lang="en-US" sz="3200" dirty="0" smtClean="0"/>
              <a:t>Your character is the sum total of all your habits</a:t>
            </a:r>
            <a:r>
              <a:rPr lang="es-ES" sz="3200" i="1" dirty="0" smtClean="0"/>
              <a:t>.”  </a:t>
            </a:r>
          </a:p>
          <a:p>
            <a:pPr marL="0" indent="0" algn="r">
              <a:buNone/>
            </a:pPr>
            <a:r>
              <a:rPr lang="es-ES" sz="2800" i="1" dirty="0" err="1" smtClean="0"/>
              <a:t>Quote</a:t>
            </a:r>
            <a:r>
              <a:rPr lang="es-ES" sz="2800" i="1" dirty="0" smtClean="0"/>
              <a:t> </a:t>
            </a:r>
            <a:r>
              <a:rPr lang="es-ES" sz="2800" i="1" dirty="0" err="1" smtClean="0"/>
              <a:t>by</a:t>
            </a:r>
            <a:r>
              <a:rPr lang="es-ES" sz="2800" i="1" dirty="0" smtClean="0"/>
              <a:t> Rick </a:t>
            </a:r>
            <a:r>
              <a:rPr lang="es-ES" sz="2800" i="1" dirty="0"/>
              <a:t>Warren </a:t>
            </a:r>
            <a:r>
              <a:rPr lang="es-ES" sz="2800" i="1" dirty="0" smtClean="0"/>
              <a:t>in </a:t>
            </a:r>
            <a:r>
              <a:rPr lang="es-ES" sz="2800" i="1" dirty="0"/>
              <a:t>The </a:t>
            </a:r>
            <a:r>
              <a:rPr lang="es-ES" sz="2800" i="1" dirty="0" err="1"/>
              <a:t>Purpose</a:t>
            </a:r>
            <a:r>
              <a:rPr lang="es-ES" sz="2800" i="1" dirty="0"/>
              <a:t> </a:t>
            </a:r>
            <a:r>
              <a:rPr lang="es-ES" sz="2800" i="1" dirty="0" err="1"/>
              <a:t>Driven</a:t>
            </a:r>
            <a:r>
              <a:rPr lang="es-ES" sz="2800" i="1" dirty="0"/>
              <a:t> </a:t>
            </a:r>
            <a:r>
              <a:rPr lang="es-ES" sz="2800" i="1" dirty="0" err="1" smtClean="0"/>
              <a:t>Life</a:t>
            </a:r>
            <a:endParaRPr lang="en-US" sz="2800" i="1" dirty="0"/>
          </a:p>
          <a:p>
            <a:pPr marL="0" indent="0">
              <a:buNone/>
            </a:pPr>
            <a:endParaRPr lang="es-ES" sz="2800" b="1" dirty="0" smtClean="0"/>
          </a:p>
          <a:p>
            <a:pPr marL="0" indent="0">
              <a:buNone/>
            </a:pPr>
            <a:r>
              <a:rPr lang="en-US" sz="3600" b="1" dirty="0" smtClean="0"/>
              <a:t>Can we change our </a:t>
            </a:r>
            <a:br>
              <a:rPr lang="en-US" sz="3600" b="1" dirty="0" smtClean="0"/>
            </a:br>
            <a:r>
              <a:rPr lang="en-US" sz="3600" b="1" dirty="0" smtClean="0"/>
              <a:t>character?</a:t>
            </a:r>
            <a:endParaRPr lang="es-ES" sz="4000" b="1" dirty="0"/>
          </a:p>
          <a:p>
            <a:pPr marL="0" indent="0">
              <a:buNone/>
            </a:pPr>
            <a:endParaRPr lang="en-US" sz="2800" b="1" i="1" dirty="0"/>
          </a:p>
          <a:p>
            <a:pPr marL="0" indent="0">
              <a:buNone/>
            </a:pPr>
            <a:r>
              <a:rPr lang="pt-BR" sz="2800" dirty="0" smtClean="0"/>
              <a:t>		       Paul Boyko</a:t>
            </a:r>
            <a:endParaRPr lang="pt-BR" sz="2800" dirty="0"/>
          </a:p>
        </p:txBody>
      </p:sp>
      <p:sp>
        <p:nvSpPr>
          <p:cNvPr id="3" name="Title 2"/>
          <p:cNvSpPr>
            <a:spLocks noGrp="1"/>
          </p:cNvSpPr>
          <p:nvPr>
            <p:ph type="title"/>
          </p:nvPr>
        </p:nvSpPr>
        <p:spPr/>
        <p:txBody>
          <a:bodyPr>
            <a:normAutofit fontScale="90000"/>
          </a:bodyPr>
          <a:lstStyle/>
          <a:p>
            <a:pPr marL="457200" indent="-457200"/>
            <a:r>
              <a:rPr lang="pt-BR" dirty="0" smtClean="0"/>
              <a:t>C.	</a:t>
            </a:r>
            <a:r>
              <a:rPr lang="es-ES" dirty="0" err="1" smtClean="0"/>
              <a:t>How</a:t>
            </a:r>
            <a:r>
              <a:rPr lang="es-ES" dirty="0" smtClean="0"/>
              <a:t> </a:t>
            </a:r>
            <a:r>
              <a:rPr lang="es-ES" dirty="0" err="1" smtClean="0"/>
              <a:t>does</a:t>
            </a:r>
            <a:r>
              <a:rPr lang="es-ES" dirty="0" smtClean="0"/>
              <a:t> a </a:t>
            </a:r>
            <a:r>
              <a:rPr lang="es-ES" dirty="0" err="1" smtClean="0"/>
              <a:t>person</a:t>
            </a:r>
            <a:r>
              <a:rPr lang="es-ES" dirty="0" smtClean="0"/>
              <a:t> </a:t>
            </a:r>
            <a:r>
              <a:rPr lang="es-ES" dirty="0" err="1" smtClean="0"/>
              <a:t>develop</a:t>
            </a:r>
            <a:r>
              <a:rPr lang="es-ES" dirty="0" smtClean="0"/>
              <a:t> </a:t>
            </a:r>
            <a:r>
              <a:rPr lang="es-ES" dirty="0" err="1" smtClean="0"/>
              <a:t>their</a:t>
            </a:r>
            <a:r>
              <a:rPr lang="es-ES" dirty="0" smtClean="0"/>
              <a:t> </a:t>
            </a:r>
            <a:r>
              <a:rPr lang="es-ES" dirty="0" err="1" smtClean="0"/>
              <a:t>character</a:t>
            </a:r>
            <a:r>
              <a:rPr lang="es-ES" dirty="0" smtClean="0"/>
              <a:t>? </a:t>
            </a:r>
            <a:endParaRPr lang="en-US" i="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7261" t="9722" r="31538" b="36389"/>
          <a:stretch/>
        </p:blipFill>
        <p:spPr>
          <a:xfrm>
            <a:off x="4800601" y="3465226"/>
            <a:ext cx="3200400" cy="3392773"/>
          </a:xfrm>
          <a:prstGeom prst="rect">
            <a:avLst/>
          </a:prstGeom>
        </p:spPr>
      </p:pic>
      <p:sp>
        <p:nvSpPr>
          <p:cNvPr id="5" name="Date Placeholder 4"/>
          <p:cNvSpPr>
            <a:spLocks noGrp="1"/>
          </p:cNvSpPr>
          <p:nvPr>
            <p:ph type="dt" sz="half" idx="14"/>
          </p:nvPr>
        </p:nvSpPr>
        <p:spPr/>
        <p:txBody>
          <a:bodyPr/>
          <a:lstStyle/>
          <a:p>
            <a:pPr eaLnBrk="1" latinLnBrk="0" hangingPunct="1"/>
            <a:r>
              <a:rPr lang="en-US" smtClean="0"/>
              <a:t>06-2016</a:t>
            </a:r>
            <a:endParaRPr lang="en-US"/>
          </a:p>
        </p:txBody>
      </p:sp>
      <p:sp>
        <p:nvSpPr>
          <p:cNvPr id="6" name="Footer Placeholder 5"/>
          <p:cNvSpPr>
            <a:spLocks noGrp="1"/>
          </p:cNvSpPr>
          <p:nvPr>
            <p:ph type="ftr" sz="quarter" idx="16"/>
          </p:nvPr>
        </p:nvSpPr>
        <p:spPr/>
        <p:txBody>
          <a:bodyPr/>
          <a:lstStyle/>
          <a:p>
            <a:r>
              <a:rPr kumimoji="0" lang="en-US" smtClean="0"/>
              <a:t>T501.06    www.iTeenChallenge.org</a:t>
            </a:r>
            <a:endParaRPr kumimoji="0" lang="en-US"/>
          </a:p>
        </p:txBody>
      </p:sp>
      <p:sp>
        <p:nvSpPr>
          <p:cNvPr id="7" name="Slide Number Placeholder 6"/>
          <p:cNvSpPr>
            <a:spLocks noGrp="1"/>
          </p:cNvSpPr>
          <p:nvPr>
            <p:ph type="sldNum" sz="quarter" idx="15"/>
          </p:nvPr>
        </p:nvSpPr>
        <p:spPr/>
        <p:txBody>
          <a:bodyPr/>
          <a:lstStyle/>
          <a:p>
            <a:fld id="{D2E57653-3E58-4892-A7ED-712530ACC680}" type="slidenum">
              <a:rPr kumimoji="0" lang="en-US" smtClean="0"/>
              <a:pPr/>
              <a:t>10</a:t>
            </a:fld>
            <a:endParaRPr kumimoji="0" lang="en-US"/>
          </a:p>
        </p:txBody>
      </p:sp>
    </p:spTree>
    <p:extLst>
      <p:ext uri="{BB962C8B-B14F-4D97-AF65-F5344CB8AC3E}">
        <p14:creationId xmlns:p14="http://schemas.microsoft.com/office/powerpoint/2010/main" val="27105769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8229600" cy="4800600"/>
          </a:xfrm>
        </p:spPr>
        <p:txBody>
          <a:bodyPr>
            <a:normAutofit lnSpcReduction="10000"/>
          </a:bodyPr>
          <a:lstStyle/>
          <a:p>
            <a:pPr marL="0" indent="0">
              <a:buNone/>
            </a:pPr>
            <a:r>
              <a:rPr lang="es-ES" sz="2800" b="1" dirty="0" smtClean="0"/>
              <a:t>2 </a:t>
            </a:r>
            <a:r>
              <a:rPr lang="es-ES" sz="2800" b="1" dirty="0" err="1" smtClean="0"/>
              <a:t>Corinthians</a:t>
            </a:r>
            <a:r>
              <a:rPr lang="es-ES" sz="2800" b="1" dirty="0" smtClean="0"/>
              <a:t> </a:t>
            </a:r>
            <a:r>
              <a:rPr lang="es-ES" sz="2800" b="1" dirty="0"/>
              <a:t>5:17 </a:t>
            </a:r>
            <a:r>
              <a:rPr lang="es-ES" sz="2800" b="1" dirty="0" smtClean="0"/>
              <a:t>New Living </a:t>
            </a:r>
            <a:r>
              <a:rPr lang="en-US" sz="2800" b="1" dirty="0" smtClean="0"/>
              <a:t>Translation</a:t>
            </a:r>
          </a:p>
          <a:p>
            <a:pPr marL="0" indent="0">
              <a:buNone/>
            </a:pPr>
            <a:r>
              <a:rPr lang="en-US" sz="3200" dirty="0" smtClean="0"/>
              <a:t>This means that anyone who belongs to Christ has become a new person. The old life is gone; a new life has begun!</a:t>
            </a:r>
            <a:r>
              <a:rPr lang="es-ES" sz="3200" dirty="0" smtClean="0"/>
              <a:t> </a:t>
            </a:r>
            <a:endParaRPr lang="es-ES" sz="3200" dirty="0"/>
          </a:p>
          <a:p>
            <a:pPr marL="0" indent="0">
              <a:buNone/>
            </a:pPr>
            <a:endParaRPr lang="en-US" sz="2800" b="1" i="1" dirty="0"/>
          </a:p>
          <a:p>
            <a:pPr marL="0" indent="0">
              <a:buNone/>
            </a:pPr>
            <a:r>
              <a:rPr lang="en-US" sz="3200" dirty="0" smtClean="0"/>
              <a:t>Becoming </a:t>
            </a:r>
            <a:r>
              <a:rPr lang="en-US" sz="3200" dirty="0"/>
              <a:t>a </a:t>
            </a:r>
            <a:r>
              <a:rPr lang="en-US" sz="3200" b="1" u="sng" dirty="0" smtClean="0">
                <a:solidFill>
                  <a:srgbClr val="FFC000"/>
                </a:solidFill>
              </a:rPr>
              <a:t>disciple</a:t>
            </a:r>
            <a:r>
              <a:rPr lang="en-US" sz="3200" dirty="0">
                <a:solidFill>
                  <a:srgbClr val="FFC000"/>
                </a:solidFill>
              </a:rPr>
              <a:t> </a:t>
            </a:r>
            <a:r>
              <a:rPr lang="en-US" sz="3200" dirty="0" smtClean="0"/>
              <a:t>of Jesus is </a:t>
            </a:r>
            <a:r>
              <a:rPr lang="en-US" sz="3200" dirty="0"/>
              <a:t>where the real </a:t>
            </a:r>
            <a:r>
              <a:rPr lang="en-US" sz="3200" dirty="0" smtClean="0"/>
              <a:t>opportunity </a:t>
            </a:r>
            <a:r>
              <a:rPr lang="en-US" sz="3200" dirty="0"/>
              <a:t>lies to change our character</a:t>
            </a:r>
            <a:r>
              <a:rPr lang="en-US" sz="3200" dirty="0" smtClean="0"/>
              <a:t>.</a:t>
            </a:r>
          </a:p>
          <a:p>
            <a:pPr lvl="1">
              <a:buFont typeface="Wingdings" panose="05000000000000000000" pitchFamily="2" charset="2"/>
              <a:buChar char="Ø"/>
            </a:pPr>
            <a:r>
              <a:rPr lang="en-US" sz="3000" dirty="0" smtClean="0"/>
              <a:t>Superficial changes, or</a:t>
            </a:r>
          </a:p>
          <a:p>
            <a:pPr lvl="1">
              <a:buFont typeface="Wingdings" panose="05000000000000000000" pitchFamily="2" charset="2"/>
              <a:buChar char="Ø"/>
            </a:pPr>
            <a:r>
              <a:rPr lang="en-US" sz="3000" dirty="0" smtClean="0"/>
              <a:t>Radical changes</a:t>
            </a:r>
          </a:p>
          <a:p>
            <a:pPr lvl="1">
              <a:buFont typeface="Wingdings" panose="05000000000000000000" pitchFamily="2" charset="2"/>
              <a:buChar char="Ø"/>
            </a:pPr>
            <a:r>
              <a:rPr lang="en-US" sz="3000" dirty="0" smtClean="0"/>
              <a:t>Hebrews 5:11-14</a:t>
            </a:r>
            <a:endParaRPr lang="pt-BR" sz="3000" dirty="0"/>
          </a:p>
        </p:txBody>
      </p:sp>
      <p:sp>
        <p:nvSpPr>
          <p:cNvPr id="3" name="Title 2"/>
          <p:cNvSpPr>
            <a:spLocks noGrp="1"/>
          </p:cNvSpPr>
          <p:nvPr>
            <p:ph type="title"/>
          </p:nvPr>
        </p:nvSpPr>
        <p:spPr>
          <a:xfrm>
            <a:off x="152400" y="0"/>
            <a:ext cx="8763000" cy="838200"/>
          </a:xfrm>
        </p:spPr>
        <p:txBody>
          <a:bodyPr>
            <a:normAutofit/>
          </a:bodyPr>
          <a:lstStyle/>
          <a:p>
            <a:pPr marL="457200" indent="-457200"/>
            <a:r>
              <a:rPr lang="pt-BR" sz="3600" dirty="0" smtClean="0"/>
              <a:t>C.	</a:t>
            </a:r>
            <a:r>
              <a:rPr lang="es-ES" sz="3600" dirty="0" err="1" smtClean="0"/>
              <a:t>How</a:t>
            </a:r>
            <a:r>
              <a:rPr lang="es-ES" sz="3600" dirty="0" smtClean="0"/>
              <a:t> </a:t>
            </a:r>
            <a:r>
              <a:rPr lang="es-ES" sz="3600" dirty="0" err="1" smtClean="0"/>
              <a:t>does</a:t>
            </a:r>
            <a:r>
              <a:rPr lang="es-ES" sz="3600" dirty="0" smtClean="0"/>
              <a:t> a </a:t>
            </a:r>
            <a:r>
              <a:rPr lang="es-ES" sz="3600" dirty="0" err="1" smtClean="0"/>
              <a:t>person</a:t>
            </a:r>
            <a:r>
              <a:rPr lang="es-ES" sz="3600" dirty="0" smtClean="0"/>
              <a:t> </a:t>
            </a:r>
            <a:r>
              <a:rPr lang="es-ES" sz="3600" dirty="0" err="1" smtClean="0"/>
              <a:t>develop</a:t>
            </a:r>
            <a:r>
              <a:rPr lang="es-ES" sz="3600" dirty="0" smtClean="0"/>
              <a:t> </a:t>
            </a:r>
            <a:r>
              <a:rPr lang="es-ES" sz="3600" dirty="0" err="1" smtClean="0"/>
              <a:t>their</a:t>
            </a:r>
            <a:r>
              <a:rPr lang="es-ES" sz="3600" dirty="0" smtClean="0"/>
              <a:t> </a:t>
            </a:r>
            <a:r>
              <a:rPr lang="es-ES" sz="3600" dirty="0" err="1" smtClean="0"/>
              <a:t>character</a:t>
            </a:r>
            <a:r>
              <a:rPr lang="es-ES" sz="3600" dirty="0" smtClean="0"/>
              <a:t>? </a:t>
            </a:r>
            <a:endParaRPr lang="en-US" sz="3600" i="1" dirty="0"/>
          </a:p>
        </p:txBody>
      </p:sp>
      <p:sp>
        <p:nvSpPr>
          <p:cNvPr id="4" name="Date Placeholder 3"/>
          <p:cNvSpPr>
            <a:spLocks noGrp="1"/>
          </p:cNvSpPr>
          <p:nvPr>
            <p:ph type="dt" sz="half" idx="14"/>
          </p:nvPr>
        </p:nvSpPr>
        <p:spPr/>
        <p:txBody>
          <a:bodyPr/>
          <a:lstStyle/>
          <a:p>
            <a:pPr eaLnBrk="1" latinLnBrk="0" hangingPunct="1"/>
            <a:r>
              <a:rPr lang="en-US" smtClean="0"/>
              <a:t>06-2016</a:t>
            </a:r>
            <a:endParaRPr lang="en-US"/>
          </a:p>
        </p:txBody>
      </p:sp>
      <p:sp>
        <p:nvSpPr>
          <p:cNvPr id="5" name="Footer Placeholder 4"/>
          <p:cNvSpPr>
            <a:spLocks noGrp="1"/>
          </p:cNvSpPr>
          <p:nvPr>
            <p:ph type="ftr" sz="quarter" idx="16"/>
          </p:nvPr>
        </p:nvSpPr>
        <p:spPr/>
        <p:txBody>
          <a:bodyPr/>
          <a:lstStyle/>
          <a:p>
            <a:r>
              <a:rPr kumimoji="0" lang="en-US" smtClean="0"/>
              <a:t>T501.06    www.iTeenChallenge.org</a:t>
            </a:r>
            <a:endParaRPr kumimoji="0" lang="en-US"/>
          </a:p>
        </p:txBody>
      </p:sp>
      <p:sp>
        <p:nvSpPr>
          <p:cNvPr id="6" name="Slide Number Placeholder 5"/>
          <p:cNvSpPr>
            <a:spLocks noGrp="1"/>
          </p:cNvSpPr>
          <p:nvPr>
            <p:ph type="sldNum" sz="quarter" idx="15"/>
          </p:nvPr>
        </p:nvSpPr>
        <p:spPr/>
        <p:txBody>
          <a:bodyPr/>
          <a:lstStyle/>
          <a:p>
            <a:fld id="{D2E57653-3E58-4892-A7ED-712530ACC680}" type="slidenum">
              <a:rPr kumimoji="0" lang="en-US" smtClean="0"/>
              <a:pPr/>
              <a:t>11</a:t>
            </a:fld>
            <a:endParaRPr kumimoji="0" lang="en-US"/>
          </a:p>
        </p:txBody>
      </p:sp>
    </p:spTree>
    <p:extLst>
      <p:ext uri="{BB962C8B-B14F-4D97-AF65-F5344CB8AC3E}">
        <p14:creationId xmlns:p14="http://schemas.microsoft.com/office/powerpoint/2010/main" val="8142685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God wants us to use our character to </a:t>
            </a:r>
            <a:r>
              <a:rPr lang="en-US" sz="3200" b="1" u="sng" dirty="0">
                <a:solidFill>
                  <a:srgbClr val="FFC000"/>
                </a:solidFill>
              </a:rPr>
              <a:t>direct</a:t>
            </a:r>
            <a:r>
              <a:rPr lang="en-US" sz="3200" dirty="0">
                <a:solidFill>
                  <a:srgbClr val="FFC000"/>
                </a:solidFill>
              </a:rPr>
              <a:t> </a:t>
            </a:r>
            <a:r>
              <a:rPr lang="en-US" sz="3200" dirty="0"/>
              <a:t>us in our responses to every situation we face each day. </a:t>
            </a:r>
            <a:endParaRPr lang="en-US" sz="3200" dirty="0" smtClean="0"/>
          </a:p>
          <a:p>
            <a:endParaRPr lang="en-US" sz="3200" dirty="0" smtClean="0"/>
          </a:p>
          <a:p>
            <a:r>
              <a:rPr lang="en-US" sz="3200" dirty="0" smtClean="0"/>
              <a:t>We </a:t>
            </a:r>
            <a:r>
              <a:rPr lang="en-US" sz="3200" dirty="0"/>
              <a:t>honor God when we use His truth as the standard for our decisions on a daily basis.</a:t>
            </a:r>
          </a:p>
          <a:p>
            <a:endParaRPr lang="en-US" dirty="0"/>
          </a:p>
        </p:txBody>
      </p:sp>
      <p:sp>
        <p:nvSpPr>
          <p:cNvPr id="3" name="Date Placeholder 2"/>
          <p:cNvSpPr>
            <a:spLocks noGrp="1"/>
          </p:cNvSpPr>
          <p:nvPr>
            <p:ph type="dt" sz="half" idx="14"/>
          </p:nvPr>
        </p:nvSpPr>
        <p:spPr/>
        <p:txBody>
          <a:bodyPr/>
          <a:lstStyle/>
          <a:p>
            <a:pPr eaLnBrk="1" latinLnBrk="0" hangingPunct="1"/>
            <a:r>
              <a:rPr lang="en-US" smtClean="0"/>
              <a:t>06-2016</a:t>
            </a:r>
            <a:endParaRPr lang="en-US"/>
          </a:p>
        </p:txBody>
      </p:sp>
      <p:sp>
        <p:nvSpPr>
          <p:cNvPr id="4" name="Footer Placeholder 3"/>
          <p:cNvSpPr>
            <a:spLocks noGrp="1"/>
          </p:cNvSpPr>
          <p:nvPr>
            <p:ph type="ftr" sz="quarter" idx="16"/>
          </p:nvPr>
        </p:nvSpPr>
        <p:spPr/>
        <p:txBody>
          <a:bodyPr/>
          <a:lstStyle/>
          <a:p>
            <a:r>
              <a:rPr kumimoji="0" lang="en-US" smtClean="0"/>
              <a:t>T501.06    www.iTeenChallenge.org</a:t>
            </a:r>
            <a:endParaRPr kumimoji="0" lang="en-US"/>
          </a:p>
        </p:txBody>
      </p:sp>
      <p:sp>
        <p:nvSpPr>
          <p:cNvPr id="5" name="Slide Number Placeholder 4"/>
          <p:cNvSpPr>
            <a:spLocks noGrp="1"/>
          </p:cNvSpPr>
          <p:nvPr>
            <p:ph type="sldNum" sz="quarter" idx="15"/>
          </p:nvPr>
        </p:nvSpPr>
        <p:spPr/>
        <p:txBody>
          <a:bodyPr/>
          <a:lstStyle/>
          <a:p>
            <a:fld id="{D2E57653-3E58-4892-A7ED-712530ACC680}" type="slidenum">
              <a:rPr kumimoji="0" lang="en-US" smtClean="0"/>
              <a:pPr/>
              <a:t>12</a:t>
            </a:fld>
            <a:endParaRPr kumimoji="0" lang="en-US"/>
          </a:p>
        </p:txBody>
      </p:sp>
    </p:spTree>
    <p:extLst>
      <p:ext uri="{BB962C8B-B14F-4D97-AF65-F5344CB8AC3E}">
        <p14:creationId xmlns:p14="http://schemas.microsoft.com/office/powerpoint/2010/main" val="31911321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2362200"/>
            <a:ext cx="7467600" cy="3200400"/>
          </a:xfrm>
        </p:spPr>
        <p:txBody>
          <a:bodyPr>
            <a:normAutofit/>
          </a:bodyPr>
          <a:lstStyle/>
          <a:p>
            <a:r>
              <a:rPr lang="en-US" sz="3200" dirty="0"/>
              <a:t>Godly character formation does not happen by chance, or by just being present in Teen Challenge.</a:t>
            </a:r>
          </a:p>
        </p:txBody>
      </p:sp>
      <p:sp>
        <p:nvSpPr>
          <p:cNvPr id="3" name="Title 2"/>
          <p:cNvSpPr>
            <a:spLocks noGrp="1"/>
          </p:cNvSpPr>
          <p:nvPr>
            <p:ph type="title"/>
          </p:nvPr>
        </p:nvSpPr>
        <p:spPr>
          <a:xfrm>
            <a:off x="457200" y="-76200"/>
            <a:ext cx="8229600" cy="2286000"/>
          </a:xfrm>
        </p:spPr>
        <p:txBody>
          <a:bodyPr>
            <a:normAutofit/>
          </a:bodyPr>
          <a:lstStyle/>
          <a:p>
            <a:pPr marL="693738" indent="-693738"/>
            <a:r>
              <a:rPr lang="pt-BR" sz="3200" b="1" dirty="0" smtClean="0"/>
              <a:t>D.</a:t>
            </a:r>
            <a:r>
              <a:rPr lang="pt-BR" sz="3200" b="1" dirty="0"/>
              <a:t>	</a:t>
            </a:r>
            <a:r>
              <a:rPr lang="en-US" sz="3200" b="1" dirty="0"/>
              <a:t>In developing Christian disciples, we need to give high priority to helping our students develop Christian character in their lives</a:t>
            </a:r>
            <a:r>
              <a:rPr lang="es-ES" sz="3200" b="1" dirty="0"/>
              <a:t>.</a:t>
            </a:r>
            <a:endParaRPr lang="en-US" sz="3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4827" b="15173"/>
          <a:stretch/>
        </p:blipFill>
        <p:spPr>
          <a:xfrm>
            <a:off x="1600200" y="4038600"/>
            <a:ext cx="5870028" cy="2641513"/>
          </a:xfrm>
          <a:prstGeom prst="rect">
            <a:avLst/>
          </a:prstGeom>
        </p:spPr>
      </p:pic>
      <p:sp>
        <p:nvSpPr>
          <p:cNvPr id="5" name="Date Placeholder 4"/>
          <p:cNvSpPr>
            <a:spLocks noGrp="1"/>
          </p:cNvSpPr>
          <p:nvPr>
            <p:ph type="dt" sz="half" idx="14"/>
          </p:nvPr>
        </p:nvSpPr>
        <p:spPr/>
        <p:txBody>
          <a:bodyPr/>
          <a:lstStyle/>
          <a:p>
            <a:pPr eaLnBrk="1" latinLnBrk="0" hangingPunct="1"/>
            <a:r>
              <a:rPr lang="en-US" smtClean="0"/>
              <a:t>06-2016</a:t>
            </a:r>
            <a:endParaRPr lang="en-US"/>
          </a:p>
        </p:txBody>
      </p:sp>
      <p:sp>
        <p:nvSpPr>
          <p:cNvPr id="6" name="Footer Placeholder 5"/>
          <p:cNvSpPr>
            <a:spLocks noGrp="1"/>
          </p:cNvSpPr>
          <p:nvPr>
            <p:ph type="ftr" sz="quarter" idx="16"/>
          </p:nvPr>
        </p:nvSpPr>
        <p:spPr/>
        <p:txBody>
          <a:bodyPr/>
          <a:lstStyle/>
          <a:p>
            <a:r>
              <a:rPr kumimoji="0" lang="en-US" smtClean="0"/>
              <a:t>T501.06    www.iTeenChallenge.org</a:t>
            </a:r>
            <a:endParaRPr kumimoji="0" lang="en-US"/>
          </a:p>
        </p:txBody>
      </p:sp>
      <p:sp>
        <p:nvSpPr>
          <p:cNvPr id="7" name="Slide Number Placeholder 6"/>
          <p:cNvSpPr>
            <a:spLocks noGrp="1"/>
          </p:cNvSpPr>
          <p:nvPr>
            <p:ph type="sldNum" sz="quarter" idx="15"/>
          </p:nvPr>
        </p:nvSpPr>
        <p:spPr/>
        <p:txBody>
          <a:bodyPr/>
          <a:lstStyle/>
          <a:p>
            <a:fld id="{D2E57653-3E58-4892-A7ED-712530ACC680}" type="slidenum">
              <a:rPr kumimoji="0" lang="en-US" smtClean="0"/>
              <a:pPr/>
              <a:t>13</a:t>
            </a:fld>
            <a:endParaRPr kumimoji="0" lang="en-US"/>
          </a:p>
        </p:txBody>
      </p:sp>
    </p:spTree>
    <p:extLst>
      <p:ext uri="{BB962C8B-B14F-4D97-AF65-F5344CB8AC3E}">
        <p14:creationId xmlns:p14="http://schemas.microsoft.com/office/powerpoint/2010/main" val="6385967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3733800"/>
          </a:xfrm>
        </p:spPr>
        <p:txBody>
          <a:bodyPr>
            <a:normAutofit fontScale="90000"/>
          </a:bodyPr>
          <a:lstStyle/>
          <a:p>
            <a:pPr marL="693738" indent="-693738"/>
            <a:r>
              <a:rPr lang="en-US" b="1" dirty="0" smtClean="0">
                <a:effectLst/>
              </a:rPr>
              <a:t>1.	Character </a:t>
            </a:r>
            <a:r>
              <a:rPr lang="en-US" b="1" dirty="0">
                <a:effectLst/>
              </a:rPr>
              <a:t>formation takes place because of a very </a:t>
            </a:r>
            <a:r>
              <a:rPr lang="en-US" b="1" u="sng" dirty="0">
                <a:solidFill>
                  <a:srgbClr val="FFC000"/>
                </a:solidFill>
                <a:effectLst/>
              </a:rPr>
              <a:t>intentional</a:t>
            </a:r>
            <a:r>
              <a:rPr lang="en-US" b="1" dirty="0">
                <a:solidFill>
                  <a:srgbClr val="FFC000"/>
                </a:solidFill>
                <a:effectLst/>
              </a:rPr>
              <a:t> </a:t>
            </a:r>
            <a:r>
              <a:rPr lang="en-US" b="1" dirty="0">
                <a:effectLst/>
              </a:rPr>
              <a:t>process where we seek to put out of our lives ungodly character traits and plant and grow godly character </a:t>
            </a:r>
            <a:r>
              <a:rPr lang="en-US" b="1" dirty="0" smtClean="0">
                <a:effectLst/>
              </a:rPr>
              <a:t>traits.</a:t>
            </a:r>
            <a:endParaRPr lang="en-US" dirty="0"/>
          </a:p>
        </p:txBody>
      </p:sp>
      <p:sp>
        <p:nvSpPr>
          <p:cNvPr id="2" name="Date Placeholder 1"/>
          <p:cNvSpPr>
            <a:spLocks noGrp="1"/>
          </p:cNvSpPr>
          <p:nvPr>
            <p:ph type="dt" sz="half" idx="14"/>
          </p:nvPr>
        </p:nvSpPr>
        <p:spPr/>
        <p:txBody>
          <a:bodyPr/>
          <a:lstStyle/>
          <a:p>
            <a:pPr eaLnBrk="1" latinLnBrk="0" hangingPunct="1"/>
            <a:r>
              <a:rPr lang="en-US" smtClean="0"/>
              <a:t>06-2016</a:t>
            </a:r>
            <a:endParaRPr lang="en-US"/>
          </a:p>
        </p:txBody>
      </p:sp>
      <p:sp>
        <p:nvSpPr>
          <p:cNvPr id="4" name="Footer Placeholder 3"/>
          <p:cNvSpPr>
            <a:spLocks noGrp="1"/>
          </p:cNvSpPr>
          <p:nvPr>
            <p:ph type="ftr" sz="quarter" idx="16"/>
          </p:nvPr>
        </p:nvSpPr>
        <p:spPr/>
        <p:txBody>
          <a:bodyPr/>
          <a:lstStyle/>
          <a:p>
            <a:r>
              <a:rPr kumimoji="0" lang="en-US" smtClean="0"/>
              <a:t>T501.06    www.iTeenChallenge.org</a:t>
            </a:r>
            <a:endParaRPr kumimoji="0" lang="en-US"/>
          </a:p>
        </p:txBody>
      </p:sp>
      <p:sp>
        <p:nvSpPr>
          <p:cNvPr id="5" name="Slide Number Placeholder 4"/>
          <p:cNvSpPr>
            <a:spLocks noGrp="1"/>
          </p:cNvSpPr>
          <p:nvPr>
            <p:ph type="sldNum" sz="quarter" idx="15"/>
          </p:nvPr>
        </p:nvSpPr>
        <p:spPr/>
        <p:txBody>
          <a:bodyPr/>
          <a:lstStyle/>
          <a:p>
            <a:fld id="{D2E57653-3E58-4892-A7ED-712530ACC680}" type="slidenum">
              <a:rPr kumimoji="0" lang="en-US" smtClean="0"/>
              <a:pPr/>
              <a:t>14</a:t>
            </a:fld>
            <a:endParaRPr kumimoji="0" lang="en-US"/>
          </a:p>
        </p:txBody>
      </p:sp>
    </p:spTree>
    <p:extLst>
      <p:ext uri="{BB962C8B-B14F-4D97-AF65-F5344CB8AC3E}">
        <p14:creationId xmlns:p14="http://schemas.microsoft.com/office/powerpoint/2010/main" val="42831056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4333" y="2753661"/>
            <a:ext cx="5053667" cy="3494739"/>
          </a:xfrm>
        </p:spPr>
      </p:pic>
      <p:sp>
        <p:nvSpPr>
          <p:cNvPr id="3" name="Title 2"/>
          <p:cNvSpPr>
            <a:spLocks noGrp="1"/>
          </p:cNvSpPr>
          <p:nvPr>
            <p:ph type="title"/>
          </p:nvPr>
        </p:nvSpPr>
        <p:spPr>
          <a:xfrm>
            <a:off x="457200" y="152400"/>
            <a:ext cx="8229600" cy="2362200"/>
          </a:xfrm>
        </p:spPr>
        <p:txBody>
          <a:bodyPr>
            <a:normAutofit/>
          </a:bodyPr>
          <a:lstStyle/>
          <a:p>
            <a:pPr marL="693738" indent="-693738"/>
            <a:r>
              <a:rPr lang="en-US" dirty="0" smtClean="0"/>
              <a:t>2.	</a:t>
            </a:r>
            <a:r>
              <a:rPr lang="en-US" sz="4400" dirty="0"/>
              <a:t>As a </a:t>
            </a:r>
            <a:r>
              <a:rPr lang="en-US" sz="4400" dirty="0" err="1"/>
              <a:t>discipler</a:t>
            </a:r>
            <a:r>
              <a:rPr lang="en-US" sz="4400" dirty="0"/>
              <a:t>, we must first </a:t>
            </a:r>
            <a:r>
              <a:rPr lang="en-US" sz="4400" b="1" u="sng" dirty="0">
                <a:solidFill>
                  <a:srgbClr val="FFC000"/>
                </a:solidFill>
              </a:rPr>
              <a:t>model</a:t>
            </a:r>
            <a:r>
              <a:rPr lang="en-US" sz="4400" dirty="0">
                <a:solidFill>
                  <a:srgbClr val="FFC000"/>
                </a:solidFill>
              </a:rPr>
              <a:t> </a:t>
            </a:r>
            <a:r>
              <a:rPr lang="en-US" sz="4400" dirty="0"/>
              <a:t>Christian character in our lives 24-7</a:t>
            </a:r>
            <a:r>
              <a:rPr lang="es-ES" sz="4400" dirty="0" smtClean="0"/>
              <a:t>.</a:t>
            </a:r>
            <a:endParaRPr lang="en-US" dirty="0"/>
          </a:p>
        </p:txBody>
      </p:sp>
      <p:sp>
        <p:nvSpPr>
          <p:cNvPr id="2" name="Date Placeholder 1"/>
          <p:cNvSpPr>
            <a:spLocks noGrp="1"/>
          </p:cNvSpPr>
          <p:nvPr>
            <p:ph type="dt" sz="half" idx="14"/>
          </p:nvPr>
        </p:nvSpPr>
        <p:spPr/>
        <p:txBody>
          <a:bodyPr/>
          <a:lstStyle/>
          <a:p>
            <a:pPr eaLnBrk="1" latinLnBrk="0" hangingPunct="1"/>
            <a:r>
              <a:rPr lang="en-US" smtClean="0"/>
              <a:t>06-2016</a:t>
            </a:r>
            <a:endParaRPr lang="en-US"/>
          </a:p>
        </p:txBody>
      </p:sp>
      <p:sp>
        <p:nvSpPr>
          <p:cNvPr id="4" name="Footer Placeholder 3"/>
          <p:cNvSpPr>
            <a:spLocks noGrp="1"/>
          </p:cNvSpPr>
          <p:nvPr>
            <p:ph type="ftr" sz="quarter" idx="16"/>
          </p:nvPr>
        </p:nvSpPr>
        <p:spPr/>
        <p:txBody>
          <a:bodyPr/>
          <a:lstStyle/>
          <a:p>
            <a:r>
              <a:rPr kumimoji="0" lang="en-US" smtClean="0"/>
              <a:t>T501.06    www.iTeenChallenge.org</a:t>
            </a:r>
            <a:endParaRPr kumimoji="0" lang="en-US"/>
          </a:p>
        </p:txBody>
      </p:sp>
      <p:sp>
        <p:nvSpPr>
          <p:cNvPr id="6" name="Slide Number Placeholder 5"/>
          <p:cNvSpPr>
            <a:spLocks noGrp="1"/>
          </p:cNvSpPr>
          <p:nvPr>
            <p:ph type="sldNum" sz="quarter" idx="15"/>
          </p:nvPr>
        </p:nvSpPr>
        <p:spPr/>
        <p:txBody>
          <a:bodyPr/>
          <a:lstStyle/>
          <a:p>
            <a:fld id="{D2E57653-3E58-4892-A7ED-712530ACC680}" type="slidenum">
              <a:rPr kumimoji="0" lang="en-US" smtClean="0"/>
              <a:pPr/>
              <a:t>15</a:t>
            </a:fld>
            <a:endParaRPr kumimoji="0" lang="en-US"/>
          </a:p>
        </p:txBody>
      </p:sp>
    </p:spTree>
    <p:extLst>
      <p:ext uri="{BB962C8B-B14F-4D97-AF65-F5344CB8AC3E}">
        <p14:creationId xmlns:p14="http://schemas.microsoft.com/office/powerpoint/2010/main" val="33871448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229600" cy="3581400"/>
          </a:xfrm>
        </p:spPr>
        <p:txBody>
          <a:bodyPr/>
          <a:lstStyle/>
          <a:p>
            <a:pPr marL="342900" marR="0" lvl="0" indent="-342900">
              <a:lnSpc>
                <a:spcPct val="115000"/>
              </a:lnSpc>
              <a:spcBef>
                <a:spcPts val="0"/>
              </a:spcBef>
              <a:spcAft>
                <a:spcPts val="0"/>
              </a:spcAft>
              <a:buFont typeface="Wingdings"/>
              <a:buChar char=""/>
            </a:pPr>
            <a:r>
              <a:rPr lang="es-AR" sz="4400" dirty="0" err="1" smtClean="0">
                <a:ea typeface="Times New Roman"/>
                <a:cs typeface="Times New Roman"/>
              </a:rPr>
              <a:t>not</a:t>
            </a:r>
            <a:r>
              <a:rPr lang="es-AR" sz="4400" dirty="0" smtClean="0">
                <a:ea typeface="Times New Roman"/>
                <a:cs typeface="Times New Roman"/>
              </a:rPr>
              <a:t> </a:t>
            </a:r>
            <a:r>
              <a:rPr lang="es-AR" sz="4400" dirty="0" err="1" smtClean="0">
                <a:ea typeface="Times New Roman"/>
                <a:cs typeface="Times New Roman"/>
              </a:rPr>
              <a:t>simply</a:t>
            </a:r>
            <a:r>
              <a:rPr lang="es-AR" sz="4400" dirty="0" smtClean="0">
                <a:ea typeface="Times New Roman"/>
                <a:cs typeface="Times New Roman"/>
              </a:rPr>
              <a:t> </a:t>
            </a:r>
            <a:r>
              <a:rPr lang="es-AR" sz="4400" dirty="0" err="1" smtClean="0">
                <a:ea typeface="Times New Roman"/>
                <a:cs typeface="Times New Roman"/>
              </a:rPr>
              <a:t>preaching</a:t>
            </a:r>
            <a:endParaRPr lang="en-US" sz="4400" dirty="0">
              <a:ea typeface="Times New Roman"/>
              <a:cs typeface="Times New Roman"/>
            </a:endParaRPr>
          </a:p>
          <a:p>
            <a:pPr marL="342900" marR="0" lvl="0" indent="-342900">
              <a:lnSpc>
                <a:spcPct val="115000"/>
              </a:lnSpc>
              <a:spcBef>
                <a:spcPts val="0"/>
              </a:spcBef>
              <a:spcAft>
                <a:spcPts val="0"/>
              </a:spcAft>
              <a:buFont typeface="Wingdings"/>
              <a:buChar char=""/>
            </a:pPr>
            <a:r>
              <a:rPr lang="es-AR" sz="4400" dirty="0" err="1" smtClean="0">
                <a:ea typeface="Times New Roman"/>
                <a:cs typeface="Times New Roman"/>
              </a:rPr>
              <a:t>not</a:t>
            </a:r>
            <a:r>
              <a:rPr lang="es-AR" sz="4400" dirty="0" smtClean="0">
                <a:ea typeface="Times New Roman"/>
                <a:cs typeface="Times New Roman"/>
              </a:rPr>
              <a:t> </a:t>
            </a:r>
            <a:r>
              <a:rPr lang="es-AR" sz="4400" dirty="0" err="1" smtClean="0">
                <a:ea typeface="Times New Roman"/>
                <a:cs typeface="Times New Roman"/>
              </a:rPr>
              <a:t>simply</a:t>
            </a:r>
            <a:r>
              <a:rPr lang="es-AR" sz="4400" dirty="0" smtClean="0">
                <a:ea typeface="Times New Roman"/>
                <a:cs typeface="Times New Roman"/>
              </a:rPr>
              <a:t> </a:t>
            </a:r>
            <a:r>
              <a:rPr lang="es-AR" sz="4400" dirty="0" err="1" smtClean="0">
                <a:ea typeface="Times New Roman"/>
                <a:cs typeface="Times New Roman"/>
              </a:rPr>
              <a:t>teaching</a:t>
            </a:r>
            <a:endParaRPr lang="en-US" sz="4400" dirty="0">
              <a:ea typeface="Times New Roman"/>
              <a:cs typeface="Times New Roman"/>
            </a:endParaRPr>
          </a:p>
          <a:p>
            <a:pPr marL="342900" marR="0" lvl="0" indent="-342900">
              <a:lnSpc>
                <a:spcPct val="115000"/>
              </a:lnSpc>
              <a:spcBef>
                <a:spcPts val="0"/>
              </a:spcBef>
              <a:spcAft>
                <a:spcPts val="1000"/>
              </a:spcAft>
              <a:buFont typeface="Wingdings"/>
              <a:buChar char=""/>
            </a:pPr>
            <a:r>
              <a:rPr lang="es-AR" sz="4400" dirty="0" err="1" smtClean="0">
                <a:ea typeface="Times New Roman"/>
                <a:cs typeface="Times New Roman"/>
              </a:rPr>
              <a:t>not</a:t>
            </a:r>
            <a:r>
              <a:rPr lang="es-AR" sz="4400" dirty="0" smtClean="0">
                <a:ea typeface="Times New Roman"/>
                <a:cs typeface="Times New Roman"/>
              </a:rPr>
              <a:t> </a:t>
            </a:r>
            <a:r>
              <a:rPr lang="es-AR" sz="4400" dirty="0" err="1" smtClean="0">
                <a:ea typeface="Times New Roman"/>
                <a:cs typeface="Times New Roman"/>
              </a:rPr>
              <a:t>simply</a:t>
            </a:r>
            <a:r>
              <a:rPr lang="es-AR" sz="4400" dirty="0" smtClean="0">
                <a:ea typeface="Times New Roman"/>
                <a:cs typeface="Times New Roman"/>
              </a:rPr>
              <a:t> </a:t>
            </a:r>
            <a:r>
              <a:rPr lang="es-CR" sz="4400" dirty="0" err="1" smtClean="0">
                <a:ea typeface="Times New Roman"/>
                <a:cs typeface="Times New Roman"/>
              </a:rPr>
              <a:t>counseling</a:t>
            </a:r>
            <a:endParaRPr lang="en-US" sz="4400" dirty="0">
              <a:ea typeface="Times New Roman"/>
              <a:cs typeface="Times New Roman"/>
            </a:endParaRPr>
          </a:p>
          <a:p>
            <a:endParaRPr lang="en-US" dirty="0"/>
          </a:p>
        </p:txBody>
      </p:sp>
      <p:sp>
        <p:nvSpPr>
          <p:cNvPr id="3" name="Title 2"/>
          <p:cNvSpPr>
            <a:spLocks noGrp="1"/>
          </p:cNvSpPr>
          <p:nvPr>
            <p:ph type="title"/>
          </p:nvPr>
        </p:nvSpPr>
        <p:spPr>
          <a:xfrm>
            <a:off x="457200" y="152400"/>
            <a:ext cx="8229600" cy="2057400"/>
          </a:xfrm>
        </p:spPr>
        <p:txBody>
          <a:bodyPr anchor="ctr">
            <a:noAutofit/>
          </a:bodyPr>
          <a:lstStyle/>
          <a:p>
            <a:r>
              <a:rPr lang="es-ES" sz="4800" dirty="0" err="1" smtClean="0"/>
              <a:t>How</a:t>
            </a:r>
            <a:r>
              <a:rPr lang="es-ES" sz="4800" dirty="0" smtClean="0"/>
              <a:t> do </a:t>
            </a:r>
            <a:r>
              <a:rPr lang="es-ES" sz="4800" dirty="0" err="1" smtClean="0"/>
              <a:t>we</a:t>
            </a:r>
            <a:r>
              <a:rPr lang="es-ES" sz="4800" dirty="0" smtClean="0"/>
              <a:t> </a:t>
            </a:r>
            <a:r>
              <a:rPr lang="es-ES" sz="4800" dirty="0" err="1" smtClean="0"/>
              <a:t>teach</a:t>
            </a:r>
            <a:r>
              <a:rPr lang="es-ES" sz="4800" dirty="0" smtClean="0"/>
              <a:t> </a:t>
            </a:r>
            <a:r>
              <a:rPr lang="es-ES" sz="4800" dirty="0" err="1" smtClean="0"/>
              <a:t>character</a:t>
            </a:r>
            <a:r>
              <a:rPr lang="es-ES" sz="4800" dirty="0" smtClean="0"/>
              <a:t> </a:t>
            </a:r>
            <a:r>
              <a:rPr lang="es-ES" sz="4800" dirty="0" err="1" smtClean="0"/>
              <a:t>development</a:t>
            </a:r>
            <a:r>
              <a:rPr lang="es-ES" sz="4800" dirty="0" smtClean="0"/>
              <a:t>?</a:t>
            </a:r>
            <a:endParaRPr lang="en-US" sz="4800" i="1" dirty="0"/>
          </a:p>
        </p:txBody>
      </p:sp>
      <p:sp>
        <p:nvSpPr>
          <p:cNvPr id="4" name="Date Placeholder 3"/>
          <p:cNvSpPr>
            <a:spLocks noGrp="1"/>
          </p:cNvSpPr>
          <p:nvPr>
            <p:ph type="dt" sz="half" idx="14"/>
          </p:nvPr>
        </p:nvSpPr>
        <p:spPr/>
        <p:txBody>
          <a:bodyPr/>
          <a:lstStyle/>
          <a:p>
            <a:pPr eaLnBrk="1" latinLnBrk="0" hangingPunct="1"/>
            <a:r>
              <a:rPr lang="en-US" smtClean="0"/>
              <a:t>06-2016</a:t>
            </a:r>
            <a:endParaRPr lang="en-US"/>
          </a:p>
        </p:txBody>
      </p:sp>
      <p:sp>
        <p:nvSpPr>
          <p:cNvPr id="5" name="Footer Placeholder 4"/>
          <p:cNvSpPr>
            <a:spLocks noGrp="1"/>
          </p:cNvSpPr>
          <p:nvPr>
            <p:ph type="ftr" sz="quarter" idx="16"/>
          </p:nvPr>
        </p:nvSpPr>
        <p:spPr/>
        <p:txBody>
          <a:bodyPr/>
          <a:lstStyle/>
          <a:p>
            <a:r>
              <a:rPr kumimoji="0" lang="en-US" smtClean="0"/>
              <a:t>T501.06    www.iTeenChallenge.org</a:t>
            </a:r>
            <a:endParaRPr kumimoji="0" lang="en-US"/>
          </a:p>
        </p:txBody>
      </p:sp>
      <p:sp>
        <p:nvSpPr>
          <p:cNvPr id="6" name="Slide Number Placeholder 5"/>
          <p:cNvSpPr>
            <a:spLocks noGrp="1"/>
          </p:cNvSpPr>
          <p:nvPr>
            <p:ph type="sldNum" sz="quarter" idx="15"/>
          </p:nvPr>
        </p:nvSpPr>
        <p:spPr/>
        <p:txBody>
          <a:bodyPr/>
          <a:lstStyle/>
          <a:p>
            <a:fld id="{D2E57653-3E58-4892-A7ED-712530ACC680}" type="slidenum">
              <a:rPr kumimoji="0" lang="en-US" smtClean="0"/>
              <a:pPr/>
              <a:t>16</a:t>
            </a:fld>
            <a:endParaRPr kumimoji="0" lang="en-US"/>
          </a:p>
        </p:txBody>
      </p:sp>
    </p:spTree>
    <p:extLst>
      <p:ext uri="{BB962C8B-B14F-4D97-AF65-F5344CB8AC3E}">
        <p14:creationId xmlns:p14="http://schemas.microsoft.com/office/powerpoint/2010/main" val="17067903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76573"/>
            <a:ext cx="9372600" cy="1211614"/>
          </a:xfrm>
          <a:prstGeom prst="rect">
            <a:avLst/>
          </a:prstGeom>
        </p:spPr>
        <p:txBody>
          <a:bodyPr wrap="square">
            <a:spAutoFit/>
          </a:bodyPr>
          <a:lstStyle/>
          <a:p>
            <a:pPr>
              <a:lnSpc>
                <a:spcPct val="115000"/>
              </a:lnSpc>
              <a:spcAft>
                <a:spcPts val="1000"/>
              </a:spcAft>
            </a:pPr>
            <a:r>
              <a:rPr lang="es-AR" sz="2800" dirty="0" smtClean="0">
                <a:ea typeface="Times New Roman"/>
                <a:cs typeface="Times New Roman"/>
              </a:rPr>
              <a:t>   </a:t>
            </a:r>
          </a:p>
          <a:p>
            <a:pPr>
              <a:lnSpc>
                <a:spcPct val="115000"/>
              </a:lnSpc>
              <a:spcAft>
                <a:spcPts val="1000"/>
              </a:spcAft>
            </a:pPr>
            <a:r>
              <a:rPr lang="es-AR" sz="2800" dirty="0">
                <a:ea typeface="Times New Roman"/>
                <a:cs typeface="Times New Roman"/>
              </a:rPr>
              <a:t> </a:t>
            </a:r>
            <a:r>
              <a:rPr lang="es-AR" sz="2800" dirty="0" smtClean="0">
                <a:ea typeface="Times New Roman"/>
                <a:cs typeface="Times New Roman"/>
              </a:rPr>
              <a:t>   </a:t>
            </a:r>
            <a:r>
              <a:rPr lang="es-AR" sz="2800" dirty="0" err="1" smtClean="0">
                <a:ea typeface="Times New Roman"/>
                <a:cs typeface="Times New Roman"/>
              </a:rPr>
              <a:t>Thoughts</a:t>
            </a:r>
            <a:r>
              <a:rPr lang="es-AR" sz="2800" dirty="0" smtClean="0">
                <a:ea typeface="Times New Roman"/>
                <a:cs typeface="Times New Roman"/>
              </a:rPr>
              <a:t>   &gt;&gt;   </a:t>
            </a:r>
            <a:r>
              <a:rPr lang="es-AR" sz="2800" dirty="0" err="1" smtClean="0">
                <a:ea typeface="Times New Roman"/>
                <a:cs typeface="Times New Roman"/>
              </a:rPr>
              <a:t>Actions</a:t>
            </a:r>
            <a:r>
              <a:rPr lang="es-AR" sz="2800" dirty="0" smtClean="0">
                <a:ea typeface="Times New Roman"/>
                <a:cs typeface="Times New Roman"/>
              </a:rPr>
              <a:t>    &gt;&gt;    </a:t>
            </a:r>
            <a:r>
              <a:rPr lang="es-AR" sz="2800" dirty="0" err="1" smtClean="0">
                <a:ea typeface="Times New Roman"/>
                <a:cs typeface="Times New Roman"/>
              </a:rPr>
              <a:t>Attitudes</a:t>
            </a:r>
            <a:r>
              <a:rPr lang="es-AR" sz="2800" dirty="0" smtClean="0">
                <a:ea typeface="Times New Roman"/>
                <a:cs typeface="Times New Roman"/>
              </a:rPr>
              <a:t>    &gt;&gt;    </a:t>
            </a:r>
            <a:r>
              <a:rPr lang="es-AR" sz="2800" dirty="0" err="1" smtClean="0">
                <a:ea typeface="Times New Roman"/>
                <a:cs typeface="Times New Roman"/>
              </a:rPr>
              <a:t>Character</a:t>
            </a:r>
            <a:endParaRPr lang="en-US" sz="2400" dirty="0">
              <a:ea typeface="Times New Roman"/>
              <a:cs typeface="Times New Roman"/>
            </a:endParaRPr>
          </a:p>
        </p:txBody>
      </p:sp>
      <p:sp>
        <p:nvSpPr>
          <p:cNvPr id="4" name="TextBox 3"/>
          <p:cNvSpPr txBox="1"/>
          <p:nvPr/>
        </p:nvSpPr>
        <p:spPr>
          <a:xfrm>
            <a:off x="609600" y="2539425"/>
            <a:ext cx="8077200" cy="584775"/>
          </a:xfrm>
          <a:prstGeom prst="rect">
            <a:avLst/>
          </a:prstGeom>
          <a:noFill/>
        </p:spPr>
        <p:txBody>
          <a:bodyPr wrap="square" rtlCol="0">
            <a:spAutoFit/>
          </a:bodyPr>
          <a:lstStyle/>
          <a:p>
            <a:r>
              <a:rPr lang="en-US" sz="3200" dirty="0" smtClean="0"/>
              <a:t>We must choose to think the right thoughts.</a:t>
            </a:r>
            <a:endParaRPr lang="en-US" sz="1400" i="1" dirty="0"/>
          </a:p>
        </p:txBody>
      </p:sp>
      <p:sp>
        <p:nvSpPr>
          <p:cNvPr id="5" name="Title 2"/>
          <p:cNvSpPr txBox="1">
            <a:spLocks/>
          </p:cNvSpPr>
          <p:nvPr/>
        </p:nvSpPr>
        <p:spPr>
          <a:xfrm>
            <a:off x="457200" y="152400"/>
            <a:ext cx="8229600" cy="2057400"/>
          </a:xfrm>
          <a:prstGeom prst="rect">
            <a:avLst/>
          </a:prstGeom>
        </p:spPr>
        <p:txBody>
          <a:bodyPr anchor="ctr">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marL="693738" indent="-693738"/>
            <a:r>
              <a:rPr lang="en-US" sz="4800" dirty="0" smtClean="0"/>
              <a:t>3.	</a:t>
            </a:r>
            <a:r>
              <a:rPr lang="en-US" sz="4800" dirty="0"/>
              <a:t> Developing Christian character starts in our </a:t>
            </a:r>
            <a:r>
              <a:rPr lang="en-US" sz="4800" b="1" u="sng" dirty="0">
                <a:solidFill>
                  <a:srgbClr val="FFC000"/>
                </a:solidFill>
              </a:rPr>
              <a:t>mind</a:t>
            </a:r>
            <a:r>
              <a:rPr lang="en-US" sz="4800" dirty="0"/>
              <a:t>. </a:t>
            </a:r>
            <a:endParaRPr lang="en-US" sz="4800" i="1" dirty="0"/>
          </a:p>
        </p:txBody>
      </p:sp>
      <p:sp>
        <p:nvSpPr>
          <p:cNvPr id="3" name="Date Placeholder 2"/>
          <p:cNvSpPr>
            <a:spLocks noGrp="1"/>
          </p:cNvSpPr>
          <p:nvPr>
            <p:ph type="dt" sz="half" idx="10"/>
          </p:nvPr>
        </p:nvSpPr>
        <p:spPr/>
        <p:txBody>
          <a:bodyPr/>
          <a:lstStyle/>
          <a:p>
            <a:pPr eaLnBrk="1" latinLnBrk="0" hangingPunct="1"/>
            <a:r>
              <a:rPr lang="en-US" smtClean="0"/>
              <a:t>06-2016</a:t>
            </a:r>
            <a:endParaRPr lang="en-US"/>
          </a:p>
        </p:txBody>
      </p:sp>
      <p:sp>
        <p:nvSpPr>
          <p:cNvPr id="6" name="Footer Placeholder 5"/>
          <p:cNvSpPr>
            <a:spLocks noGrp="1"/>
          </p:cNvSpPr>
          <p:nvPr>
            <p:ph type="ftr" sz="quarter" idx="11"/>
          </p:nvPr>
        </p:nvSpPr>
        <p:spPr/>
        <p:txBody>
          <a:bodyPr/>
          <a:lstStyle/>
          <a:p>
            <a:r>
              <a:rPr kumimoji="0" lang="en-US" smtClean="0"/>
              <a:t>T501.06    www.iTeenChallenge.org</a:t>
            </a:r>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17</a:t>
            </a:fld>
            <a:endParaRPr kumimoji="0" lang="en-US"/>
          </a:p>
        </p:txBody>
      </p:sp>
    </p:spTree>
    <p:extLst>
      <p:ext uri="{BB962C8B-B14F-4D97-AF65-F5344CB8AC3E}">
        <p14:creationId xmlns:p14="http://schemas.microsoft.com/office/powerpoint/2010/main" val="26695316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nodeType="clickEffect">
                                  <p:stCondLst>
                                    <p:cond delay="0"/>
                                  </p:stCondLst>
                                  <p:iterate type="lt">
                                    <p:tmPct val="3636"/>
                                  </p:iterate>
                                  <p:childTnLst>
                                    <p:set>
                                      <p:cBhvr override="childStyle">
                                        <p:cTn id="20" dur="500" fill="hold"/>
                                        <p:tgtEl>
                                          <p:spTgt spid="2">
                                            <p:txEl>
                                              <p:pRg st="1" end="1"/>
                                            </p:txEl>
                                          </p:spTgt>
                                        </p:tgtEl>
                                        <p:attrNameLst>
                                          <p:attrName>style.color</p:attrName>
                                        </p:attrNameLst>
                                      </p:cBhvr>
                                      <p:to>
                                        <p:clrVal>
                                          <a:schemeClr val="accent2"/>
                                        </p:clrVal>
                                      </p:to>
                                    </p:set>
                                    <p:set>
                                      <p:cBhvr>
                                        <p:cTn id="21" dur="500" fill="hold"/>
                                        <p:tgtEl>
                                          <p:spTgt spid="2">
                                            <p:txEl>
                                              <p:pRg st="1" end="1"/>
                                            </p:txEl>
                                          </p:spTgt>
                                        </p:tgtEl>
                                        <p:attrNameLst>
                                          <p:attrName>fillcolor</p:attrName>
                                        </p:attrNameLst>
                                      </p:cBhvr>
                                      <p:to>
                                        <p:clrVal>
                                          <a:schemeClr val="accent2"/>
                                        </p:clrVal>
                                      </p:to>
                                    </p:set>
                                    <p:set>
                                      <p:cBhvr>
                                        <p:cTn id="22"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832080"/>
            <a:ext cx="7620000" cy="3046988"/>
          </a:xfrm>
          <a:prstGeom prst="rect">
            <a:avLst/>
          </a:prstGeom>
        </p:spPr>
        <p:txBody>
          <a:bodyPr wrap="square">
            <a:spAutoFit/>
          </a:bodyPr>
          <a:lstStyle/>
          <a:p>
            <a:endParaRPr lang="es-ES" sz="4800" dirty="0" smtClean="0"/>
          </a:p>
          <a:p>
            <a:r>
              <a:rPr lang="en-US" sz="4000" dirty="0" smtClean="0"/>
              <a:t>How did Jesus help his disciples develop Christian character in their lives</a:t>
            </a:r>
            <a:r>
              <a:rPr lang="es-ES" sz="4000" dirty="0" smtClean="0"/>
              <a:t>? </a:t>
            </a:r>
            <a:endParaRPr lang="en-US" sz="4000" i="1" dirty="0" smtClean="0"/>
          </a:p>
          <a:p>
            <a:endParaRPr lang="en-US" sz="2400" i="1" dirty="0"/>
          </a:p>
        </p:txBody>
      </p:sp>
      <p:sp>
        <p:nvSpPr>
          <p:cNvPr id="3" name="Title 2"/>
          <p:cNvSpPr txBox="1">
            <a:spLocks/>
          </p:cNvSpPr>
          <p:nvPr/>
        </p:nvSpPr>
        <p:spPr>
          <a:xfrm>
            <a:off x="457200" y="152400"/>
            <a:ext cx="8229600" cy="2971800"/>
          </a:xfrm>
          <a:prstGeom prst="rect">
            <a:avLst/>
          </a:prstGeom>
        </p:spPr>
        <p:txBody>
          <a:bodyPr anchor="ctr">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marL="693738" lvl="0" indent="-693738"/>
            <a:r>
              <a:rPr lang="en-US" sz="4400" dirty="0" smtClean="0"/>
              <a:t>4.	</a:t>
            </a:r>
            <a:r>
              <a:rPr lang="en-US" sz="4400" dirty="0">
                <a:effectLst/>
              </a:rPr>
              <a:t>Character is developed one small step at a time, especially as I face </a:t>
            </a:r>
            <a:r>
              <a:rPr lang="en-US" sz="4400" b="1" u="sng" dirty="0">
                <a:solidFill>
                  <a:srgbClr val="FFC000"/>
                </a:solidFill>
                <a:effectLst/>
              </a:rPr>
              <a:t>problems</a:t>
            </a:r>
            <a:r>
              <a:rPr lang="en-US" sz="4400" dirty="0">
                <a:solidFill>
                  <a:srgbClr val="FFC000"/>
                </a:solidFill>
                <a:effectLst/>
              </a:rPr>
              <a:t> </a:t>
            </a:r>
            <a:r>
              <a:rPr lang="en-US" sz="4400" dirty="0">
                <a:effectLst/>
              </a:rPr>
              <a:t>in my daily activities</a:t>
            </a:r>
            <a:r>
              <a:rPr lang="en-US" sz="4400" dirty="0" smtClean="0">
                <a:effectLst/>
              </a:rPr>
              <a:t>.</a:t>
            </a:r>
            <a:endParaRPr lang="en-US" sz="4400" i="1" dirty="0"/>
          </a:p>
        </p:txBody>
      </p:sp>
      <p:sp>
        <p:nvSpPr>
          <p:cNvPr id="4" name="Date Placeholder 3"/>
          <p:cNvSpPr>
            <a:spLocks noGrp="1"/>
          </p:cNvSpPr>
          <p:nvPr>
            <p:ph type="dt" sz="half" idx="10"/>
          </p:nvPr>
        </p:nvSpPr>
        <p:spPr/>
        <p:txBody>
          <a:bodyPr/>
          <a:lstStyle/>
          <a:p>
            <a:pPr eaLnBrk="1" latinLnBrk="0" hangingPunct="1"/>
            <a:r>
              <a:rPr lang="en-US" smtClean="0"/>
              <a:t>06-2016</a:t>
            </a:r>
            <a:endParaRPr lang="en-US"/>
          </a:p>
        </p:txBody>
      </p:sp>
      <p:sp>
        <p:nvSpPr>
          <p:cNvPr id="5" name="Footer Placeholder 4"/>
          <p:cNvSpPr>
            <a:spLocks noGrp="1"/>
          </p:cNvSpPr>
          <p:nvPr>
            <p:ph type="ftr" sz="quarter" idx="11"/>
          </p:nvPr>
        </p:nvSpPr>
        <p:spPr/>
        <p:txBody>
          <a:bodyPr/>
          <a:lstStyle/>
          <a:p>
            <a:r>
              <a:rPr kumimoji="0" lang="en-US" smtClean="0"/>
              <a:t>T501.06    www.iTeenChallenge.org</a:t>
            </a:r>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18</a:t>
            </a:fld>
            <a:endParaRPr kumimoji="0" lang="en-US"/>
          </a:p>
        </p:txBody>
      </p:sp>
    </p:spTree>
    <p:extLst>
      <p:ext uri="{BB962C8B-B14F-4D97-AF65-F5344CB8AC3E}">
        <p14:creationId xmlns:p14="http://schemas.microsoft.com/office/powerpoint/2010/main" val="30399339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441" y="685800"/>
            <a:ext cx="8153400" cy="4611519"/>
          </a:xfrm>
          <a:prstGeom prst="rect">
            <a:avLst/>
          </a:prstGeom>
        </p:spPr>
        <p:txBody>
          <a:bodyPr wrap="square">
            <a:spAutoFit/>
          </a:bodyPr>
          <a:lstStyle/>
          <a:p>
            <a:endParaRPr lang="es-ES" sz="3600" dirty="0" smtClean="0"/>
          </a:p>
          <a:p>
            <a:pPr>
              <a:spcAft>
                <a:spcPts val="2500"/>
              </a:spcAft>
            </a:pPr>
            <a:r>
              <a:rPr lang="en-US" sz="3600" dirty="0"/>
              <a:t>Character is not developed by a </a:t>
            </a:r>
            <a:r>
              <a:rPr lang="en-US" sz="3600" b="1" u="sng" dirty="0">
                <a:solidFill>
                  <a:srgbClr val="FFC000"/>
                </a:solidFill>
              </a:rPr>
              <a:t>single</a:t>
            </a:r>
            <a:r>
              <a:rPr lang="en-US" sz="3600" dirty="0">
                <a:solidFill>
                  <a:srgbClr val="FFC000"/>
                </a:solidFill>
              </a:rPr>
              <a:t> </a:t>
            </a:r>
            <a:r>
              <a:rPr lang="en-US" sz="3600" dirty="0"/>
              <a:t>prayer or action. </a:t>
            </a:r>
            <a:endParaRPr lang="en-US" sz="3600" dirty="0" smtClean="0"/>
          </a:p>
          <a:p>
            <a:pPr marL="571500" indent="-571500">
              <a:spcAft>
                <a:spcPts val="2500"/>
              </a:spcAft>
              <a:buFont typeface="Wingdings" panose="05000000000000000000" pitchFamily="2" charset="2"/>
              <a:buChar char="Ø"/>
            </a:pPr>
            <a:r>
              <a:rPr lang="en-US" sz="3600" dirty="0" smtClean="0"/>
              <a:t>It </a:t>
            </a:r>
            <a:r>
              <a:rPr lang="en-US" sz="3600" dirty="0"/>
              <a:t>is developed through a consistent application of biblical principles. </a:t>
            </a:r>
            <a:endParaRPr lang="en-US" sz="3600" dirty="0" smtClean="0"/>
          </a:p>
          <a:p>
            <a:pPr marL="571500" indent="-571500">
              <a:spcAft>
                <a:spcPts val="2500"/>
              </a:spcAft>
              <a:buFont typeface="Wingdings" panose="05000000000000000000" pitchFamily="2" charset="2"/>
              <a:buChar char="Ø"/>
            </a:pPr>
            <a:r>
              <a:rPr lang="en-US" sz="3600" dirty="0" smtClean="0"/>
              <a:t>My </a:t>
            </a:r>
            <a:r>
              <a:rPr lang="en-US" sz="3600" dirty="0"/>
              <a:t>character is who I am at the very depths of my </a:t>
            </a:r>
            <a:r>
              <a:rPr lang="en-US" sz="3600" b="1" u="sng" dirty="0">
                <a:solidFill>
                  <a:srgbClr val="FFC000"/>
                </a:solidFill>
              </a:rPr>
              <a:t>soul</a:t>
            </a:r>
            <a:r>
              <a:rPr lang="en-US" sz="3600" dirty="0"/>
              <a:t>.</a:t>
            </a:r>
          </a:p>
        </p:txBody>
      </p:sp>
      <p:sp>
        <p:nvSpPr>
          <p:cNvPr id="3" name="Date Placeholder 2"/>
          <p:cNvSpPr>
            <a:spLocks noGrp="1"/>
          </p:cNvSpPr>
          <p:nvPr>
            <p:ph type="dt" sz="half" idx="10"/>
          </p:nvPr>
        </p:nvSpPr>
        <p:spPr/>
        <p:txBody>
          <a:bodyPr/>
          <a:lstStyle/>
          <a:p>
            <a:pPr eaLnBrk="1" latinLnBrk="0" hangingPunct="1"/>
            <a:r>
              <a:rPr lang="en-US" smtClean="0"/>
              <a:t>06-2016</a:t>
            </a:r>
            <a:endParaRPr lang="en-US"/>
          </a:p>
        </p:txBody>
      </p:sp>
      <p:sp>
        <p:nvSpPr>
          <p:cNvPr id="4" name="Footer Placeholder 3"/>
          <p:cNvSpPr>
            <a:spLocks noGrp="1"/>
          </p:cNvSpPr>
          <p:nvPr>
            <p:ph type="ftr" sz="quarter" idx="11"/>
          </p:nvPr>
        </p:nvSpPr>
        <p:spPr/>
        <p:txBody>
          <a:bodyPr/>
          <a:lstStyle/>
          <a:p>
            <a:r>
              <a:rPr kumimoji="0" lang="en-US" smtClean="0"/>
              <a:t>T501.06    www.iTeenChallenge.org</a:t>
            </a:r>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a:t>19</a:t>
            </a:fld>
            <a:endParaRPr kumimoji="0" lang="en-US"/>
          </a:p>
        </p:txBody>
      </p:sp>
    </p:spTree>
    <p:extLst>
      <p:ext uri="{BB962C8B-B14F-4D97-AF65-F5344CB8AC3E}">
        <p14:creationId xmlns:p14="http://schemas.microsoft.com/office/powerpoint/2010/main" val="30144901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We should not be overly impressed with the </a:t>
            </a:r>
            <a:r>
              <a:rPr lang="en-US" sz="3200" dirty="0" smtClean="0">
                <a:solidFill>
                  <a:srgbClr val="FFC000"/>
                </a:solidFill>
              </a:rPr>
              <a:t>spiritual gifts </a:t>
            </a:r>
            <a:r>
              <a:rPr lang="en-US" sz="3200" dirty="0" smtClean="0"/>
              <a:t>that other people have. God alone decides who gets which gifts.</a:t>
            </a:r>
          </a:p>
          <a:p>
            <a:endParaRPr lang="en-US" sz="3200" dirty="0" smtClean="0"/>
          </a:p>
          <a:p>
            <a:r>
              <a:rPr lang="en-US" sz="3200" dirty="0" smtClean="0"/>
              <a:t>When we look at other people, we should be impressed with their Christian</a:t>
            </a:r>
            <a:r>
              <a:rPr lang="en-US" sz="3200" u="sng" dirty="0" smtClean="0"/>
              <a:t> character</a:t>
            </a:r>
            <a:r>
              <a:rPr lang="en-US" sz="3200" dirty="0" smtClean="0"/>
              <a:t>—this is their </a:t>
            </a:r>
            <a:r>
              <a:rPr lang="en-US" sz="3200" b="1" u="sng" dirty="0" smtClean="0">
                <a:solidFill>
                  <a:srgbClr val="FFC000"/>
                </a:solidFill>
              </a:rPr>
              <a:t>gift</a:t>
            </a:r>
            <a:r>
              <a:rPr lang="en-US" sz="3200" dirty="0" smtClean="0">
                <a:solidFill>
                  <a:srgbClr val="FFC000"/>
                </a:solidFill>
              </a:rPr>
              <a:t> </a:t>
            </a:r>
            <a:r>
              <a:rPr lang="en-US" sz="3200" dirty="0" smtClean="0"/>
              <a:t>to God.</a:t>
            </a:r>
            <a:endParaRPr lang="en-US" sz="3200" dirty="0"/>
          </a:p>
        </p:txBody>
      </p:sp>
      <p:sp>
        <p:nvSpPr>
          <p:cNvPr id="3" name="Title 2"/>
          <p:cNvSpPr>
            <a:spLocks noGrp="1"/>
          </p:cNvSpPr>
          <p:nvPr>
            <p:ph type="title"/>
          </p:nvPr>
        </p:nvSpPr>
        <p:spPr/>
        <p:txBody>
          <a:bodyPr/>
          <a:lstStyle/>
          <a:p>
            <a:r>
              <a:rPr lang="en-US" dirty="0" smtClean="0"/>
              <a:t>What impresses you?</a:t>
            </a:r>
            <a:endParaRPr lang="en-US" dirty="0"/>
          </a:p>
        </p:txBody>
      </p:sp>
      <p:sp>
        <p:nvSpPr>
          <p:cNvPr id="4" name="Date Placeholder 3"/>
          <p:cNvSpPr>
            <a:spLocks noGrp="1"/>
          </p:cNvSpPr>
          <p:nvPr>
            <p:ph type="dt" sz="half" idx="14"/>
          </p:nvPr>
        </p:nvSpPr>
        <p:spPr/>
        <p:txBody>
          <a:bodyPr/>
          <a:lstStyle/>
          <a:p>
            <a:pPr eaLnBrk="1" latinLnBrk="0" hangingPunct="1"/>
            <a:r>
              <a:rPr lang="en-US" smtClean="0"/>
              <a:t>06-2016</a:t>
            </a:r>
            <a:endParaRPr lang="en-US"/>
          </a:p>
        </p:txBody>
      </p:sp>
      <p:sp>
        <p:nvSpPr>
          <p:cNvPr id="5" name="Footer Placeholder 4"/>
          <p:cNvSpPr>
            <a:spLocks noGrp="1"/>
          </p:cNvSpPr>
          <p:nvPr>
            <p:ph type="ftr" sz="quarter" idx="16"/>
          </p:nvPr>
        </p:nvSpPr>
        <p:spPr/>
        <p:txBody>
          <a:bodyPr/>
          <a:lstStyle/>
          <a:p>
            <a:r>
              <a:rPr kumimoji="0" lang="en-US" smtClean="0"/>
              <a:t>T501.06    www.iTeenChallenge.org</a:t>
            </a:r>
            <a:endParaRPr kumimoji="0" lang="en-US"/>
          </a:p>
        </p:txBody>
      </p:sp>
      <p:sp>
        <p:nvSpPr>
          <p:cNvPr id="6" name="Slide Number Placeholder 5"/>
          <p:cNvSpPr>
            <a:spLocks noGrp="1"/>
          </p:cNvSpPr>
          <p:nvPr>
            <p:ph type="sldNum" sz="quarter" idx="15"/>
          </p:nvPr>
        </p:nvSpPr>
        <p:spPr/>
        <p:txBody>
          <a:bodyPr/>
          <a:lstStyle/>
          <a:p>
            <a:fld id="{D2E57653-3E58-4892-A7ED-712530ACC680}" type="slidenum">
              <a:rPr kumimoji="0" lang="en-US" smtClean="0"/>
              <a:pPr/>
              <a:t>2</a:t>
            </a:fld>
            <a:endParaRPr kumimoji="0" lang="en-US"/>
          </a:p>
        </p:txBody>
      </p:sp>
    </p:spTree>
    <p:extLst>
      <p:ext uri="{BB962C8B-B14F-4D97-AF65-F5344CB8AC3E}">
        <p14:creationId xmlns:p14="http://schemas.microsoft.com/office/powerpoint/2010/main" val="15197753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2438400"/>
          </a:xfrm>
        </p:spPr>
        <p:txBody>
          <a:bodyPr>
            <a:noAutofit/>
          </a:bodyPr>
          <a:lstStyle/>
          <a:p>
            <a:pPr marL="693738" indent="-693738"/>
            <a:r>
              <a:rPr lang="pt-BR" sz="3200" b="1" dirty="0"/>
              <a:t>E</a:t>
            </a:r>
            <a:r>
              <a:rPr lang="pt-BR" sz="3200" b="1" dirty="0" smtClean="0"/>
              <a:t>.   	</a:t>
            </a:r>
            <a:r>
              <a:rPr lang="en-US" sz="4000" b="1" dirty="0" smtClean="0"/>
              <a:t>How do we take these from simply being “an assignment” to becoming part of our whole lifestyle</a:t>
            </a:r>
            <a:r>
              <a:rPr lang="es-ES" sz="4000" b="1" dirty="0" smtClean="0"/>
              <a:t>? </a:t>
            </a:r>
            <a:endParaRPr lang="en-US" sz="4000" dirty="0"/>
          </a:p>
        </p:txBody>
      </p:sp>
      <p:sp>
        <p:nvSpPr>
          <p:cNvPr id="2" name="Date Placeholder 1"/>
          <p:cNvSpPr>
            <a:spLocks noGrp="1"/>
          </p:cNvSpPr>
          <p:nvPr>
            <p:ph type="dt" sz="half" idx="14"/>
          </p:nvPr>
        </p:nvSpPr>
        <p:spPr/>
        <p:txBody>
          <a:bodyPr/>
          <a:lstStyle/>
          <a:p>
            <a:pPr eaLnBrk="1" latinLnBrk="0" hangingPunct="1"/>
            <a:r>
              <a:rPr lang="en-US" smtClean="0"/>
              <a:t>06-2016</a:t>
            </a:r>
            <a:endParaRPr lang="en-US"/>
          </a:p>
        </p:txBody>
      </p:sp>
      <p:sp>
        <p:nvSpPr>
          <p:cNvPr id="4" name="Footer Placeholder 3"/>
          <p:cNvSpPr>
            <a:spLocks noGrp="1"/>
          </p:cNvSpPr>
          <p:nvPr>
            <p:ph type="ftr" sz="quarter" idx="16"/>
          </p:nvPr>
        </p:nvSpPr>
        <p:spPr/>
        <p:txBody>
          <a:bodyPr/>
          <a:lstStyle/>
          <a:p>
            <a:r>
              <a:rPr kumimoji="0" lang="en-US" smtClean="0"/>
              <a:t>T501.06    www.iTeenChallenge.org</a:t>
            </a:r>
            <a:endParaRPr kumimoji="0" lang="en-US"/>
          </a:p>
        </p:txBody>
      </p:sp>
      <p:sp>
        <p:nvSpPr>
          <p:cNvPr id="5" name="Slide Number Placeholder 4"/>
          <p:cNvSpPr>
            <a:spLocks noGrp="1"/>
          </p:cNvSpPr>
          <p:nvPr>
            <p:ph type="sldNum" sz="quarter" idx="15"/>
          </p:nvPr>
        </p:nvSpPr>
        <p:spPr/>
        <p:txBody>
          <a:bodyPr/>
          <a:lstStyle/>
          <a:p>
            <a:fld id="{D2E57653-3E58-4892-A7ED-712530ACC680}" type="slidenum">
              <a:rPr kumimoji="0" lang="en-US" smtClean="0"/>
              <a:pPr/>
              <a:t>20</a:t>
            </a:fld>
            <a:endParaRPr kumimoji="0" lang="en-US"/>
          </a:p>
        </p:txBody>
      </p:sp>
    </p:spTree>
    <p:extLst>
      <p:ext uri="{BB962C8B-B14F-4D97-AF65-F5344CB8AC3E}">
        <p14:creationId xmlns:p14="http://schemas.microsoft.com/office/powerpoint/2010/main" val="18923109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13. Patience</a:t>
            </a:r>
            <a:br>
              <a:rPr lang="en-US" b="1" dirty="0"/>
            </a:br>
            <a:r>
              <a:rPr lang="en-US" sz="4000" dirty="0" smtClean="0"/>
              <a:t>Opposite </a:t>
            </a:r>
            <a:r>
              <a:rPr lang="en-US" sz="4000" dirty="0"/>
              <a:t>Quality — </a:t>
            </a:r>
            <a:r>
              <a:rPr lang="en-US" sz="4000" dirty="0" smtClean="0"/>
              <a:t>Restlessness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PATIENCE</a:t>
            </a:r>
            <a:r>
              <a:rPr lang="en-US" dirty="0" smtClean="0"/>
              <a:t> </a:t>
            </a:r>
            <a:r>
              <a:rPr lang="en-US" dirty="0"/>
              <a:t>— Learning how to wait to fulfill personal goals. Increasing the time you can wait between achievement and reward. Learning to accept difficult situations as from God without giving Him a deadline to remove them.</a:t>
            </a:r>
          </a:p>
          <a:p>
            <a:pPr marL="344488" indent="-344488">
              <a:buNone/>
            </a:pPr>
            <a:r>
              <a:rPr lang="en-US" dirty="0" smtClean="0"/>
              <a:t>1</a:t>
            </a:r>
            <a:r>
              <a:rPr lang="en-US" dirty="0"/>
              <a:t>.	Do you buy things before you have the money to pay for them?</a:t>
            </a:r>
          </a:p>
          <a:p>
            <a:pPr marL="344488" indent="-344488">
              <a:buNone/>
            </a:pPr>
            <a:r>
              <a:rPr lang="en-US" dirty="0"/>
              <a:t>2.	Is your primary concern to remove a problem or to see God’s purpose in allowing it to exist in the first place?</a:t>
            </a:r>
          </a:p>
          <a:p>
            <a:pPr marL="0" indent="0">
              <a:buNone/>
            </a:pPr>
            <a:r>
              <a:rPr lang="en-US" b="1" dirty="0" smtClean="0"/>
              <a:t>Romans </a:t>
            </a:r>
            <a:r>
              <a:rPr lang="en-US" b="1" dirty="0"/>
              <a:t>5:3-4  The Living Bible</a:t>
            </a:r>
            <a:endParaRPr lang="en-US" dirty="0"/>
          </a:p>
          <a:p>
            <a:pPr marL="0" indent="0">
              <a:buNone/>
            </a:pPr>
            <a:endParaRPr lang="en-US"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pPr eaLnBrk="1" latinLnBrk="0" hangingPunct="1"/>
            <a:r>
              <a:rPr lang="en-US" smtClean="0"/>
              <a:t>06-2016</a:t>
            </a:r>
            <a:endParaRPr lang="en-US"/>
          </a:p>
        </p:txBody>
      </p:sp>
      <p:sp>
        <p:nvSpPr>
          <p:cNvPr id="5" name="Footer Placeholder 4"/>
          <p:cNvSpPr>
            <a:spLocks noGrp="1"/>
          </p:cNvSpPr>
          <p:nvPr>
            <p:ph type="ftr" sz="quarter" idx="4294967295"/>
          </p:nvPr>
        </p:nvSpPr>
        <p:spPr>
          <a:xfrm>
            <a:off x="2667000" y="6356350"/>
            <a:ext cx="3352800" cy="365125"/>
          </a:xfrm>
          <a:prstGeom prst="rect">
            <a:avLst/>
          </a:prstGeom>
        </p:spPr>
        <p:txBody>
          <a:bodyPr/>
          <a:lstStyle/>
          <a:p>
            <a:r>
              <a:rPr kumimoji="0" lang="en-US" smtClean="0"/>
              <a:t>T501.06    www.iTeenChallenge.org</a:t>
            </a:r>
            <a:endParaRPr kumimoji="0" lang="en-US"/>
          </a:p>
        </p:txBody>
      </p:sp>
      <p:sp>
        <p:nvSpPr>
          <p:cNvPr id="6" name="Slide Number Placeholder 5"/>
          <p:cNvSpPr>
            <a:spLocks noGrp="1"/>
          </p:cNvSpPr>
          <p:nvPr>
            <p:ph type="sldNum" sz="quarter" idx="4294967295"/>
          </p:nvPr>
        </p:nvSpPr>
        <p:spPr>
          <a:xfrm>
            <a:off x="7924800" y="6356350"/>
            <a:ext cx="762000" cy="365125"/>
          </a:xfrm>
          <a:prstGeom prst="rect">
            <a:avLst/>
          </a:prstGeom>
        </p:spPr>
        <p:txBody>
          <a:bodyPr/>
          <a:lstStyle/>
          <a:p>
            <a:fld id="{D2E57653-3E58-4892-A7ED-712530ACC680}" type="slidenum">
              <a:rPr kumimoji="0" lang="en-US" smtClean="0"/>
              <a:pPr/>
              <a:t>21</a:t>
            </a:fld>
            <a:endParaRPr kumimoji="0" lang="en-US"/>
          </a:p>
        </p:txBody>
      </p:sp>
    </p:spTree>
    <p:extLst>
      <p:ext uri="{BB962C8B-B14F-4D97-AF65-F5344CB8AC3E}">
        <p14:creationId xmlns:p14="http://schemas.microsoft.com/office/powerpoint/2010/main" val="21972889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838200"/>
          </a:xfrm>
        </p:spPr>
        <p:txBody>
          <a:bodyPr>
            <a:noAutofit/>
          </a:bodyPr>
          <a:lstStyle/>
          <a:p>
            <a:r>
              <a:rPr lang="en-US" sz="3200" dirty="0" smtClean="0"/>
              <a:t>We are not talking about your </a:t>
            </a:r>
            <a:r>
              <a:rPr lang="en-US" sz="3200" b="1" u="sng" dirty="0" smtClean="0">
                <a:solidFill>
                  <a:srgbClr val="FFC000"/>
                </a:solidFill>
              </a:rPr>
              <a:t>personality</a:t>
            </a:r>
            <a:r>
              <a:rPr lang="en-US" sz="3200" dirty="0" smtClean="0"/>
              <a:t>.</a:t>
            </a:r>
            <a:endParaRPr lang="en-US" sz="3200" dirty="0"/>
          </a:p>
        </p:txBody>
      </p:sp>
      <p:sp>
        <p:nvSpPr>
          <p:cNvPr id="3" name="Title 2"/>
          <p:cNvSpPr>
            <a:spLocks noGrp="1"/>
          </p:cNvSpPr>
          <p:nvPr>
            <p:ph type="title"/>
          </p:nvPr>
        </p:nvSpPr>
        <p:spPr>
          <a:xfrm>
            <a:off x="457200" y="152400"/>
            <a:ext cx="8229600" cy="914400"/>
          </a:xfrm>
        </p:spPr>
        <p:txBody>
          <a:bodyPr>
            <a:normAutofit/>
          </a:bodyPr>
          <a:lstStyle/>
          <a:p>
            <a:r>
              <a:rPr lang="pt-BR" dirty="0"/>
              <a:t> A.	</a:t>
            </a:r>
            <a:r>
              <a:rPr lang="pt-BR" dirty="0" smtClean="0"/>
              <a:t>What is character?                                   </a:t>
            </a:r>
            <a:endParaRPr lang="en-US" sz="3600" i="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977" b="6207"/>
          <a:stretch/>
        </p:blipFill>
        <p:spPr>
          <a:xfrm>
            <a:off x="2057400" y="2514600"/>
            <a:ext cx="4789394" cy="3796440"/>
          </a:xfrm>
          <a:prstGeom prst="rect">
            <a:avLst/>
          </a:prstGeom>
        </p:spPr>
      </p:pic>
      <p:sp>
        <p:nvSpPr>
          <p:cNvPr id="5" name="Date Placeholder 4"/>
          <p:cNvSpPr>
            <a:spLocks noGrp="1"/>
          </p:cNvSpPr>
          <p:nvPr>
            <p:ph type="dt" sz="half" idx="14"/>
          </p:nvPr>
        </p:nvSpPr>
        <p:spPr/>
        <p:txBody>
          <a:bodyPr/>
          <a:lstStyle/>
          <a:p>
            <a:pPr eaLnBrk="1" latinLnBrk="0" hangingPunct="1"/>
            <a:r>
              <a:rPr lang="en-US" smtClean="0"/>
              <a:t>06-2016</a:t>
            </a:r>
            <a:endParaRPr lang="en-US"/>
          </a:p>
        </p:txBody>
      </p:sp>
      <p:sp>
        <p:nvSpPr>
          <p:cNvPr id="6" name="Footer Placeholder 5"/>
          <p:cNvSpPr>
            <a:spLocks noGrp="1"/>
          </p:cNvSpPr>
          <p:nvPr>
            <p:ph type="ftr" sz="quarter" idx="16"/>
          </p:nvPr>
        </p:nvSpPr>
        <p:spPr/>
        <p:txBody>
          <a:bodyPr/>
          <a:lstStyle/>
          <a:p>
            <a:r>
              <a:rPr kumimoji="0" lang="en-US" smtClean="0"/>
              <a:t>T501.06    www.iTeenChallenge.org</a:t>
            </a:r>
            <a:endParaRPr kumimoji="0" lang="en-US"/>
          </a:p>
        </p:txBody>
      </p:sp>
      <p:sp>
        <p:nvSpPr>
          <p:cNvPr id="7" name="Slide Number Placeholder 6"/>
          <p:cNvSpPr>
            <a:spLocks noGrp="1"/>
          </p:cNvSpPr>
          <p:nvPr>
            <p:ph type="sldNum" sz="quarter" idx="15"/>
          </p:nvPr>
        </p:nvSpPr>
        <p:spPr/>
        <p:txBody>
          <a:bodyPr/>
          <a:lstStyle/>
          <a:p>
            <a:fld id="{D2E57653-3E58-4892-A7ED-712530ACC680}" type="slidenum">
              <a:rPr kumimoji="0" lang="en-US" smtClean="0"/>
              <a:pPr/>
              <a:t>3</a:t>
            </a:fld>
            <a:endParaRPr kumimoji="0" lang="en-US"/>
          </a:p>
        </p:txBody>
      </p:sp>
    </p:spTree>
    <p:extLst>
      <p:ext uri="{BB962C8B-B14F-4D97-AF65-F5344CB8AC3E}">
        <p14:creationId xmlns:p14="http://schemas.microsoft.com/office/powerpoint/2010/main" val="37347444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s-ES" sz="3200" dirty="0" smtClean="0"/>
              <a:t>“</a:t>
            </a:r>
            <a:r>
              <a:rPr lang="en-US" sz="3200" dirty="0" smtClean="0"/>
              <a:t>Character is the </a:t>
            </a:r>
            <a:r>
              <a:rPr lang="en-US" sz="3200" b="1" u="sng" dirty="0" smtClean="0">
                <a:solidFill>
                  <a:srgbClr val="FFC000"/>
                </a:solidFill>
              </a:rPr>
              <a:t>will</a:t>
            </a:r>
            <a:r>
              <a:rPr lang="en-US" sz="3200" dirty="0" smtClean="0">
                <a:solidFill>
                  <a:srgbClr val="FFC000"/>
                </a:solidFill>
              </a:rPr>
              <a:t> </a:t>
            </a:r>
            <a:r>
              <a:rPr lang="en-US" sz="3200" dirty="0" smtClean="0"/>
              <a:t>to do what is right, as </a:t>
            </a:r>
            <a:r>
              <a:rPr lang="en-US" sz="3200" b="1" u="sng" dirty="0" smtClean="0">
                <a:solidFill>
                  <a:srgbClr val="FFC000"/>
                </a:solidFill>
              </a:rPr>
              <a:t>God</a:t>
            </a:r>
            <a:r>
              <a:rPr lang="en-US" sz="3200" dirty="0" smtClean="0">
                <a:solidFill>
                  <a:srgbClr val="FFC000"/>
                </a:solidFill>
              </a:rPr>
              <a:t> </a:t>
            </a:r>
            <a:r>
              <a:rPr lang="en-US" sz="3200" dirty="0" smtClean="0"/>
              <a:t>defines right, regardless of the cost. Men and women of character are willing to recognize there is a standard of right and wrong outside of us that we need to submit ourselves to. We must be proactive and intentional in our pursuit of character and God will use our character to guide us.” </a:t>
            </a:r>
          </a:p>
          <a:p>
            <a:pPr algn="r">
              <a:buNone/>
            </a:pPr>
            <a:r>
              <a:rPr lang="en-US" sz="3200" dirty="0" smtClean="0"/>
              <a:t>--Quote by </a:t>
            </a:r>
            <a:r>
              <a:rPr lang="es-ES" sz="3200" dirty="0" smtClean="0"/>
              <a:t>Andy </a:t>
            </a:r>
            <a:r>
              <a:rPr lang="es-ES" sz="3200" dirty="0"/>
              <a:t>Stanley</a:t>
            </a:r>
            <a:endParaRPr lang="en-US" sz="3200" dirty="0"/>
          </a:p>
        </p:txBody>
      </p:sp>
      <p:sp>
        <p:nvSpPr>
          <p:cNvPr id="3" name="Title 2"/>
          <p:cNvSpPr>
            <a:spLocks noGrp="1"/>
          </p:cNvSpPr>
          <p:nvPr>
            <p:ph type="title"/>
          </p:nvPr>
        </p:nvSpPr>
        <p:spPr>
          <a:xfrm>
            <a:off x="457200" y="152400"/>
            <a:ext cx="8229600" cy="914400"/>
          </a:xfrm>
        </p:spPr>
        <p:txBody>
          <a:bodyPr>
            <a:normAutofit/>
          </a:bodyPr>
          <a:lstStyle/>
          <a:p>
            <a:r>
              <a:rPr lang="pt-BR" dirty="0"/>
              <a:t> A.	</a:t>
            </a:r>
            <a:r>
              <a:rPr lang="pt-BR" dirty="0" smtClean="0"/>
              <a:t>What is character?                                   </a:t>
            </a:r>
            <a:endParaRPr lang="en-US" sz="3600" i="1" dirty="0"/>
          </a:p>
        </p:txBody>
      </p:sp>
      <p:sp>
        <p:nvSpPr>
          <p:cNvPr id="4" name="Date Placeholder 3"/>
          <p:cNvSpPr>
            <a:spLocks noGrp="1"/>
          </p:cNvSpPr>
          <p:nvPr>
            <p:ph type="dt" sz="half" idx="14"/>
          </p:nvPr>
        </p:nvSpPr>
        <p:spPr/>
        <p:txBody>
          <a:bodyPr/>
          <a:lstStyle/>
          <a:p>
            <a:pPr eaLnBrk="1" latinLnBrk="0" hangingPunct="1"/>
            <a:r>
              <a:rPr lang="en-US" smtClean="0"/>
              <a:t>06-2016</a:t>
            </a:r>
            <a:endParaRPr lang="en-US"/>
          </a:p>
        </p:txBody>
      </p:sp>
      <p:sp>
        <p:nvSpPr>
          <p:cNvPr id="5" name="Footer Placeholder 4"/>
          <p:cNvSpPr>
            <a:spLocks noGrp="1"/>
          </p:cNvSpPr>
          <p:nvPr>
            <p:ph type="ftr" sz="quarter" idx="16"/>
          </p:nvPr>
        </p:nvSpPr>
        <p:spPr/>
        <p:txBody>
          <a:bodyPr/>
          <a:lstStyle/>
          <a:p>
            <a:r>
              <a:rPr kumimoji="0" lang="en-US" smtClean="0"/>
              <a:t>T501.06    www.iTeenChallenge.org</a:t>
            </a:r>
            <a:endParaRPr kumimoji="0" lang="en-US"/>
          </a:p>
        </p:txBody>
      </p:sp>
      <p:sp>
        <p:nvSpPr>
          <p:cNvPr id="6" name="Slide Number Placeholder 5"/>
          <p:cNvSpPr>
            <a:spLocks noGrp="1"/>
          </p:cNvSpPr>
          <p:nvPr>
            <p:ph type="sldNum" sz="quarter" idx="15"/>
          </p:nvPr>
        </p:nvSpPr>
        <p:spPr/>
        <p:txBody>
          <a:bodyPr/>
          <a:lstStyle/>
          <a:p>
            <a:fld id="{D2E57653-3E58-4892-A7ED-712530ACC680}" type="slidenum">
              <a:rPr kumimoji="0" lang="en-US" smtClean="0"/>
              <a:pPr/>
              <a:t>4</a:t>
            </a:fld>
            <a:endParaRPr kumimoji="0" lang="en-US"/>
          </a:p>
        </p:txBody>
      </p:sp>
    </p:spTree>
    <p:extLst>
      <p:ext uri="{BB962C8B-B14F-4D97-AF65-F5344CB8AC3E}">
        <p14:creationId xmlns:p14="http://schemas.microsoft.com/office/powerpoint/2010/main" val="43952676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810000"/>
          </a:xfrm>
        </p:spPr>
        <p:txBody>
          <a:bodyPr>
            <a:normAutofit/>
          </a:bodyPr>
          <a:lstStyle/>
          <a:p>
            <a:r>
              <a:rPr lang="en-US" sz="3600" dirty="0" smtClean="0"/>
              <a:t>An </a:t>
            </a:r>
            <a:r>
              <a:rPr lang="en-US" sz="3600" dirty="0"/>
              <a:t>absolute system of right and wrong, combined with a will to do what is right.</a:t>
            </a:r>
          </a:p>
        </p:txBody>
      </p:sp>
      <p:sp>
        <p:nvSpPr>
          <p:cNvPr id="3" name="Title 2"/>
          <p:cNvSpPr>
            <a:spLocks noGrp="1"/>
          </p:cNvSpPr>
          <p:nvPr>
            <p:ph type="title"/>
          </p:nvPr>
        </p:nvSpPr>
        <p:spPr/>
        <p:txBody>
          <a:bodyPr/>
          <a:lstStyle/>
          <a:p>
            <a:r>
              <a:rPr lang="en-US" dirty="0" smtClean="0"/>
              <a:t>Another definition of character</a:t>
            </a:r>
            <a:endParaRPr lang="en-US" dirty="0"/>
          </a:p>
        </p:txBody>
      </p:sp>
      <p:sp>
        <p:nvSpPr>
          <p:cNvPr id="4" name="Date Placeholder 3"/>
          <p:cNvSpPr>
            <a:spLocks noGrp="1"/>
          </p:cNvSpPr>
          <p:nvPr>
            <p:ph type="dt" sz="half" idx="14"/>
          </p:nvPr>
        </p:nvSpPr>
        <p:spPr/>
        <p:txBody>
          <a:bodyPr/>
          <a:lstStyle/>
          <a:p>
            <a:pPr eaLnBrk="1" latinLnBrk="0" hangingPunct="1"/>
            <a:r>
              <a:rPr lang="en-US" smtClean="0"/>
              <a:t>06-2016</a:t>
            </a:r>
            <a:endParaRPr lang="en-US"/>
          </a:p>
        </p:txBody>
      </p:sp>
      <p:sp>
        <p:nvSpPr>
          <p:cNvPr id="5" name="Footer Placeholder 4"/>
          <p:cNvSpPr>
            <a:spLocks noGrp="1"/>
          </p:cNvSpPr>
          <p:nvPr>
            <p:ph type="ftr" sz="quarter" idx="16"/>
          </p:nvPr>
        </p:nvSpPr>
        <p:spPr/>
        <p:txBody>
          <a:bodyPr/>
          <a:lstStyle/>
          <a:p>
            <a:r>
              <a:rPr kumimoji="0" lang="en-US" smtClean="0"/>
              <a:t>T501.06    www.iTeenChallenge.org</a:t>
            </a:r>
            <a:endParaRPr kumimoji="0" lang="en-US"/>
          </a:p>
        </p:txBody>
      </p:sp>
      <p:sp>
        <p:nvSpPr>
          <p:cNvPr id="6" name="Slide Number Placeholder 5"/>
          <p:cNvSpPr>
            <a:spLocks noGrp="1"/>
          </p:cNvSpPr>
          <p:nvPr>
            <p:ph type="sldNum" sz="quarter" idx="15"/>
          </p:nvPr>
        </p:nvSpPr>
        <p:spPr/>
        <p:txBody>
          <a:bodyPr/>
          <a:lstStyle/>
          <a:p>
            <a:fld id="{D2E57653-3E58-4892-A7ED-712530ACC680}" type="slidenum">
              <a:rPr kumimoji="0" lang="en-US" smtClean="0"/>
              <a:pPr/>
              <a:t>5</a:t>
            </a:fld>
            <a:endParaRPr kumimoji="0" lang="en-US"/>
          </a:p>
        </p:txBody>
      </p:sp>
    </p:spTree>
    <p:extLst>
      <p:ext uri="{BB962C8B-B14F-4D97-AF65-F5344CB8AC3E}">
        <p14:creationId xmlns:p14="http://schemas.microsoft.com/office/powerpoint/2010/main" val="28140971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00600"/>
          </a:xfrm>
        </p:spPr>
        <p:txBody>
          <a:bodyPr>
            <a:normAutofit fontScale="92500" lnSpcReduction="10000"/>
          </a:bodyPr>
          <a:lstStyle/>
          <a:p>
            <a:pPr marL="0" indent="0">
              <a:buNone/>
            </a:pPr>
            <a:r>
              <a:rPr lang="es-ES" sz="3600" i="1" dirty="0" smtClean="0"/>
              <a:t>1.  </a:t>
            </a:r>
            <a:r>
              <a:rPr lang="es-ES" sz="3600" i="1" dirty="0" err="1" smtClean="0"/>
              <a:t>Determining</a:t>
            </a:r>
            <a:r>
              <a:rPr lang="es-ES" sz="3600" i="1" dirty="0" smtClean="0"/>
              <a:t> </a:t>
            </a:r>
            <a:r>
              <a:rPr lang="es-ES" sz="3600" i="1" dirty="0" err="1" smtClean="0"/>
              <a:t>what</a:t>
            </a:r>
            <a:r>
              <a:rPr lang="es-ES" sz="3600" i="1" dirty="0" smtClean="0"/>
              <a:t> </a:t>
            </a:r>
            <a:r>
              <a:rPr lang="es-ES" sz="3600" i="1" dirty="0" err="1" smtClean="0"/>
              <a:t>is</a:t>
            </a:r>
            <a:r>
              <a:rPr lang="es-ES" sz="3600" i="1" dirty="0" smtClean="0"/>
              <a:t> </a:t>
            </a:r>
            <a:r>
              <a:rPr lang="es-ES" sz="3600" i="1" dirty="0" err="1" smtClean="0"/>
              <a:t>right</a:t>
            </a:r>
            <a:r>
              <a:rPr lang="es-ES" sz="3600" i="1" dirty="0" smtClean="0"/>
              <a:t> and </a:t>
            </a:r>
            <a:r>
              <a:rPr lang="es-ES" sz="3600" i="1" dirty="0" err="1" smtClean="0"/>
              <a:t>wrong</a:t>
            </a:r>
            <a:endParaRPr lang="es-ES" sz="3600" i="1" dirty="0" smtClean="0"/>
          </a:p>
          <a:p>
            <a:pPr marL="0" indent="0">
              <a:buNone/>
            </a:pPr>
            <a:endParaRPr lang="es-ES" sz="2000" i="1" dirty="0"/>
          </a:p>
          <a:p>
            <a:pPr marL="457200" indent="-457200">
              <a:spcAft>
                <a:spcPts val="2000"/>
              </a:spcAft>
              <a:buFont typeface="Wingdings" pitchFamily="2" charset="2"/>
              <a:buChar char="Ø"/>
            </a:pPr>
            <a:r>
              <a:rPr lang="en-US" sz="3600" dirty="0"/>
              <a:t>If you are going to develop Christian character in your life, then you must build on a </a:t>
            </a:r>
            <a:r>
              <a:rPr lang="en-US" sz="3600" dirty="0" smtClean="0"/>
              <a:t>set of beliefs based on what </a:t>
            </a:r>
            <a:r>
              <a:rPr lang="en-US" sz="3600" b="1" u="sng" dirty="0">
                <a:solidFill>
                  <a:srgbClr val="FFC000"/>
                </a:solidFill>
              </a:rPr>
              <a:t>God</a:t>
            </a:r>
            <a:r>
              <a:rPr lang="en-US" sz="3600" dirty="0">
                <a:solidFill>
                  <a:srgbClr val="FFC000"/>
                </a:solidFill>
              </a:rPr>
              <a:t> </a:t>
            </a:r>
            <a:r>
              <a:rPr lang="en-US" sz="3600" dirty="0"/>
              <a:t>says is right and wrong</a:t>
            </a:r>
            <a:r>
              <a:rPr lang="en-US" sz="3600" dirty="0" smtClean="0"/>
              <a:t>. </a:t>
            </a:r>
          </a:p>
          <a:p>
            <a:pPr marL="457200" indent="-457200">
              <a:buFont typeface="Wingdings" pitchFamily="2" charset="2"/>
              <a:buChar char="Ø"/>
            </a:pPr>
            <a:r>
              <a:rPr lang="en-US" sz="3600" dirty="0" smtClean="0"/>
              <a:t>This standard of right and wrong is not based on my own opinions</a:t>
            </a:r>
            <a:br>
              <a:rPr lang="en-US" sz="3600" dirty="0" smtClean="0"/>
            </a:br>
            <a:r>
              <a:rPr lang="en-US" sz="3600" dirty="0" smtClean="0"/>
              <a:t>—it must be based on God’s truth</a:t>
            </a:r>
            <a:r>
              <a:rPr lang="es-ES" sz="3600" i="1" dirty="0" smtClean="0"/>
              <a:t>.</a:t>
            </a:r>
            <a:endParaRPr lang="en-US" sz="3600" i="1" dirty="0"/>
          </a:p>
        </p:txBody>
      </p:sp>
      <p:sp>
        <p:nvSpPr>
          <p:cNvPr id="3" name="Title 2"/>
          <p:cNvSpPr>
            <a:spLocks noGrp="1"/>
          </p:cNvSpPr>
          <p:nvPr>
            <p:ph type="title"/>
          </p:nvPr>
        </p:nvSpPr>
        <p:spPr>
          <a:xfrm>
            <a:off x="457200" y="152400"/>
            <a:ext cx="8229600" cy="990600"/>
          </a:xfrm>
        </p:spPr>
        <p:txBody>
          <a:bodyPr>
            <a:normAutofit/>
          </a:bodyPr>
          <a:lstStyle/>
          <a:p>
            <a:r>
              <a:rPr lang="es-ES" i="1" dirty="0" err="1" smtClean="0"/>
              <a:t>Two</a:t>
            </a:r>
            <a:r>
              <a:rPr lang="es-ES" i="1" dirty="0" smtClean="0"/>
              <a:t> </a:t>
            </a:r>
            <a:r>
              <a:rPr lang="es-ES" i="1" dirty="0" err="1" smtClean="0"/>
              <a:t>essential</a:t>
            </a:r>
            <a:r>
              <a:rPr lang="es-ES" i="1" dirty="0" smtClean="0"/>
              <a:t> </a:t>
            </a:r>
            <a:r>
              <a:rPr lang="es-ES" i="1" dirty="0" err="1" smtClean="0"/>
              <a:t>elements</a:t>
            </a:r>
            <a:r>
              <a:rPr lang="es-ES" i="1" dirty="0" smtClean="0"/>
              <a:t> of </a:t>
            </a:r>
            <a:r>
              <a:rPr lang="es-ES" i="1" dirty="0" err="1" smtClean="0"/>
              <a:t>character</a:t>
            </a:r>
            <a:endParaRPr lang="en-US" i="1" dirty="0"/>
          </a:p>
        </p:txBody>
      </p:sp>
      <p:sp>
        <p:nvSpPr>
          <p:cNvPr id="4" name="Date Placeholder 3"/>
          <p:cNvSpPr>
            <a:spLocks noGrp="1"/>
          </p:cNvSpPr>
          <p:nvPr>
            <p:ph type="dt" sz="half" idx="14"/>
          </p:nvPr>
        </p:nvSpPr>
        <p:spPr/>
        <p:txBody>
          <a:bodyPr/>
          <a:lstStyle/>
          <a:p>
            <a:pPr eaLnBrk="1" latinLnBrk="0" hangingPunct="1"/>
            <a:r>
              <a:rPr lang="en-US" smtClean="0"/>
              <a:t>06-2016</a:t>
            </a:r>
            <a:endParaRPr lang="en-US"/>
          </a:p>
        </p:txBody>
      </p:sp>
      <p:sp>
        <p:nvSpPr>
          <p:cNvPr id="5" name="Footer Placeholder 4"/>
          <p:cNvSpPr>
            <a:spLocks noGrp="1"/>
          </p:cNvSpPr>
          <p:nvPr>
            <p:ph type="ftr" sz="quarter" idx="16"/>
          </p:nvPr>
        </p:nvSpPr>
        <p:spPr/>
        <p:txBody>
          <a:bodyPr/>
          <a:lstStyle/>
          <a:p>
            <a:r>
              <a:rPr kumimoji="0" lang="en-US" smtClean="0"/>
              <a:t>T501.06    www.iTeenChallenge.org</a:t>
            </a:r>
            <a:endParaRPr kumimoji="0" lang="en-US"/>
          </a:p>
        </p:txBody>
      </p:sp>
      <p:sp>
        <p:nvSpPr>
          <p:cNvPr id="6" name="Slide Number Placeholder 5"/>
          <p:cNvSpPr>
            <a:spLocks noGrp="1"/>
          </p:cNvSpPr>
          <p:nvPr>
            <p:ph type="sldNum" sz="quarter" idx="15"/>
          </p:nvPr>
        </p:nvSpPr>
        <p:spPr/>
        <p:txBody>
          <a:bodyPr/>
          <a:lstStyle/>
          <a:p>
            <a:fld id="{D2E57653-3E58-4892-A7ED-712530ACC680}" type="slidenum">
              <a:rPr kumimoji="0" lang="en-US" smtClean="0"/>
              <a:pPr/>
              <a:t>6</a:t>
            </a:fld>
            <a:endParaRPr kumimoji="0" lang="en-US"/>
          </a:p>
        </p:txBody>
      </p:sp>
    </p:spTree>
    <p:extLst>
      <p:ext uri="{BB962C8B-B14F-4D97-AF65-F5344CB8AC3E}">
        <p14:creationId xmlns:p14="http://schemas.microsoft.com/office/powerpoint/2010/main" val="31297638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fontScale="92500" lnSpcReduction="10000"/>
          </a:bodyPr>
          <a:lstStyle/>
          <a:p>
            <a:pPr marL="457200" indent="-457200">
              <a:buFont typeface="Wingdings" pitchFamily="2" charset="2"/>
              <a:buChar char="Ø"/>
            </a:pPr>
            <a:r>
              <a:rPr lang="en-US" sz="4000" dirty="0" smtClean="0"/>
              <a:t>Our </a:t>
            </a:r>
            <a:r>
              <a:rPr lang="en-US" sz="4000" u="sng" dirty="0" smtClean="0"/>
              <a:t>will</a:t>
            </a:r>
            <a:r>
              <a:rPr lang="en-US" sz="4000" dirty="0" smtClean="0"/>
              <a:t> has a great part in determining our character. </a:t>
            </a:r>
          </a:p>
          <a:p>
            <a:pPr marL="457200" indent="-457200">
              <a:buFont typeface="Wingdings" pitchFamily="2" charset="2"/>
              <a:buChar char="Ø"/>
            </a:pPr>
            <a:r>
              <a:rPr lang="en-US" sz="4000" dirty="0" smtClean="0"/>
              <a:t>It is not enough to </a:t>
            </a:r>
            <a:r>
              <a:rPr lang="en-US" sz="4000" u="sng" dirty="0" smtClean="0"/>
              <a:t>believe</a:t>
            </a:r>
            <a:r>
              <a:rPr lang="en-US" sz="4000" dirty="0" smtClean="0"/>
              <a:t> something is right. </a:t>
            </a:r>
          </a:p>
          <a:p>
            <a:pPr marL="457200" indent="-457200">
              <a:buFont typeface="Wingdings" pitchFamily="2" charset="2"/>
              <a:buChar char="Ø"/>
            </a:pPr>
            <a:r>
              <a:rPr lang="en-US" sz="4000" dirty="0" smtClean="0"/>
              <a:t>We must </a:t>
            </a:r>
            <a:r>
              <a:rPr lang="en-US" sz="4000" u="sng" dirty="0" smtClean="0"/>
              <a:t>choose</a:t>
            </a:r>
            <a:r>
              <a:rPr lang="en-US" sz="4000" dirty="0" smtClean="0"/>
              <a:t> to make that belief </a:t>
            </a:r>
            <a:br>
              <a:rPr lang="en-US" sz="4000" dirty="0" smtClean="0"/>
            </a:br>
            <a:r>
              <a:rPr lang="en-US" sz="4000" dirty="0" smtClean="0"/>
              <a:t>a part of our </a:t>
            </a:r>
            <a:r>
              <a:rPr lang="en-US" sz="4000" u="sng" dirty="0" smtClean="0"/>
              <a:t>lifestyle</a:t>
            </a:r>
            <a:r>
              <a:rPr lang="en-US" sz="4000" dirty="0" smtClean="0"/>
              <a:t>. </a:t>
            </a:r>
          </a:p>
          <a:p>
            <a:pPr marL="457200" indent="-457200">
              <a:buFont typeface="Wingdings" pitchFamily="2" charset="2"/>
              <a:buChar char="Ø"/>
            </a:pPr>
            <a:r>
              <a:rPr lang="en-US" sz="4000" dirty="0" smtClean="0"/>
              <a:t>We must be </a:t>
            </a:r>
            <a:r>
              <a:rPr lang="en-US" sz="4000" u="sng" dirty="0" smtClean="0"/>
              <a:t>fully committed </a:t>
            </a:r>
            <a:r>
              <a:rPr lang="en-US" sz="4000" dirty="0" smtClean="0"/>
              <a:t>to </a:t>
            </a:r>
            <a:r>
              <a:rPr lang="en-US" sz="4000" u="sng" dirty="0" smtClean="0"/>
              <a:t>doing</a:t>
            </a:r>
            <a:r>
              <a:rPr lang="en-US" sz="4000" dirty="0" smtClean="0"/>
              <a:t> the right thing, no matter how hard it may be</a:t>
            </a:r>
            <a:r>
              <a:rPr lang="es-ES" sz="2400" i="1" dirty="0" smtClean="0"/>
              <a:t>.</a:t>
            </a:r>
            <a:endParaRPr lang="en-US" sz="2400" i="1" dirty="0"/>
          </a:p>
        </p:txBody>
      </p:sp>
      <p:sp>
        <p:nvSpPr>
          <p:cNvPr id="3" name="Title 2"/>
          <p:cNvSpPr>
            <a:spLocks noGrp="1"/>
          </p:cNvSpPr>
          <p:nvPr>
            <p:ph type="title"/>
          </p:nvPr>
        </p:nvSpPr>
        <p:spPr>
          <a:xfrm>
            <a:off x="457200" y="12700"/>
            <a:ext cx="8229600" cy="1206500"/>
          </a:xfrm>
        </p:spPr>
        <p:txBody>
          <a:bodyPr>
            <a:normAutofit/>
          </a:bodyPr>
          <a:lstStyle/>
          <a:p>
            <a:r>
              <a:rPr lang="pt-BR" sz="4400" dirty="0" smtClean="0"/>
              <a:t>2. </a:t>
            </a:r>
            <a:r>
              <a:rPr lang="en-US" sz="4400" dirty="0" smtClean="0"/>
              <a:t>Choosing to do what is right</a:t>
            </a:r>
            <a:endParaRPr lang="en-US" sz="3200" i="1" dirty="0"/>
          </a:p>
        </p:txBody>
      </p:sp>
      <p:sp>
        <p:nvSpPr>
          <p:cNvPr id="4" name="Date Placeholder 3"/>
          <p:cNvSpPr>
            <a:spLocks noGrp="1"/>
          </p:cNvSpPr>
          <p:nvPr>
            <p:ph type="dt" sz="half" idx="14"/>
          </p:nvPr>
        </p:nvSpPr>
        <p:spPr/>
        <p:txBody>
          <a:bodyPr/>
          <a:lstStyle/>
          <a:p>
            <a:pPr eaLnBrk="1" latinLnBrk="0" hangingPunct="1"/>
            <a:r>
              <a:rPr lang="en-US" smtClean="0"/>
              <a:t>06-2016</a:t>
            </a:r>
            <a:endParaRPr lang="en-US"/>
          </a:p>
        </p:txBody>
      </p:sp>
      <p:sp>
        <p:nvSpPr>
          <p:cNvPr id="5" name="Footer Placeholder 4"/>
          <p:cNvSpPr>
            <a:spLocks noGrp="1"/>
          </p:cNvSpPr>
          <p:nvPr>
            <p:ph type="ftr" sz="quarter" idx="16"/>
          </p:nvPr>
        </p:nvSpPr>
        <p:spPr/>
        <p:txBody>
          <a:bodyPr/>
          <a:lstStyle/>
          <a:p>
            <a:r>
              <a:rPr kumimoji="0" lang="en-US" smtClean="0"/>
              <a:t>T501.06    www.iTeenChallenge.org</a:t>
            </a:r>
            <a:endParaRPr kumimoji="0" lang="en-US"/>
          </a:p>
        </p:txBody>
      </p:sp>
      <p:sp>
        <p:nvSpPr>
          <p:cNvPr id="6" name="Slide Number Placeholder 5"/>
          <p:cNvSpPr>
            <a:spLocks noGrp="1"/>
          </p:cNvSpPr>
          <p:nvPr>
            <p:ph type="sldNum" sz="quarter" idx="15"/>
          </p:nvPr>
        </p:nvSpPr>
        <p:spPr/>
        <p:txBody>
          <a:bodyPr/>
          <a:lstStyle/>
          <a:p>
            <a:fld id="{D2E57653-3E58-4892-A7ED-712530ACC680}" type="slidenum">
              <a:rPr kumimoji="0" lang="en-US" smtClean="0"/>
              <a:pPr/>
              <a:t>7</a:t>
            </a:fld>
            <a:endParaRPr kumimoji="0" lang="en-US"/>
          </a:p>
        </p:txBody>
      </p:sp>
    </p:spTree>
    <p:extLst>
      <p:ext uri="{BB962C8B-B14F-4D97-AF65-F5344CB8AC3E}">
        <p14:creationId xmlns:p14="http://schemas.microsoft.com/office/powerpoint/2010/main" val="15766855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lstStyle/>
          <a:p>
            <a:pPr marL="0" indent="0">
              <a:spcAft>
                <a:spcPts val="3000"/>
              </a:spcAft>
              <a:buNone/>
            </a:pPr>
            <a:r>
              <a:rPr lang="en-US" sz="3200" dirty="0"/>
              <a:t>The strength of your character is revealed in the presence of </a:t>
            </a:r>
            <a:r>
              <a:rPr lang="en-US" sz="3200" b="1" u="sng" dirty="0">
                <a:solidFill>
                  <a:srgbClr val="FFC000"/>
                </a:solidFill>
              </a:rPr>
              <a:t>problems</a:t>
            </a:r>
            <a:r>
              <a:rPr lang="en-US" sz="3200" dirty="0" smtClean="0"/>
              <a:t>.</a:t>
            </a:r>
          </a:p>
          <a:p>
            <a:pPr>
              <a:spcAft>
                <a:spcPts val="3000"/>
              </a:spcAft>
            </a:pPr>
            <a:r>
              <a:rPr lang="en-US" sz="3200" dirty="0" smtClean="0"/>
              <a:t>How </a:t>
            </a:r>
            <a:r>
              <a:rPr lang="en-US" sz="3200" dirty="0"/>
              <a:t>do you respond when you are under pressure? </a:t>
            </a:r>
            <a:endParaRPr lang="en-US" sz="3200" dirty="0" smtClean="0"/>
          </a:p>
          <a:p>
            <a:pPr>
              <a:spcAft>
                <a:spcPts val="3000"/>
              </a:spcAft>
            </a:pPr>
            <a:r>
              <a:rPr lang="en-US" sz="3200" dirty="0" smtClean="0"/>
              <a:t>Look </a:t>
            </a:r>
            <a:r>
              <a:rPr lang="en-US" sz="3200" dirty="0"/>
              <a:t>at your choices and they reveal your character.</a:t>
            </a:r>
          </a:p>
          <a:p>
            <a:pPr marL="0" indent="0">
              <a:buNone/>
            </a:pPr>
            <a:endParaRPr lang="en-US" dirty="0"/>
          </a:p>
        </p:txBody>
      </p:sp>
      <p:sp>
        <p:nvSpPr>
          <p:cNvPr id="3" name="Date Placeholder 2"/>
          <p:cNvSpPr>
            <a:spLocks noGrp="1"/>
          </p:cNvSpPr>
          <p:nvPr>
            <p:ph type="dt" sz="half" idx="14"/>
          </p:nvPr>
        </p:nvSpPr>
        <p:spPr/>
        <p:txBody>
          <a:bodyPr/>
          <a:lstStyle/>
          <a:p>
            <a:pPr eaLnBrk="1" latinLnBrk="0" hangingPunct="1"/>
            <a:r>
              <a:rPr lang="en-US" smtClean="0"/>
              <a:t>06-2016</a:t>
            </a:r>
            <a:endParaRPr lang="en-US"/>
          </a:p>
        </p:txBody>
      </p:sp>
      <p:sp>
        <p:nvSpPr>
          <p:cNvPr id="4" name="Footer Placeholder 3"/>
          <p:cNvSpPr>
            <a:spLocks noGrp="1"/>
          </p:cNvSpPr>
          <p:nvPr>
            <p:ph type="ftr" sz="quarter" idx="16"/>
          </p:nvPr>
        </p:nvSpPr>
        <p:spPr/>
        <p:txBody>
          <a:bodyPr/>
          <a:lstStyle/>
          <a:p>
            <a:r>
              <a:rPr kumimoji="0" lang="en-US" smtClean="0"/>
              <a:t>T501.06    www.iTeenChallenge.org</a:t>
            </a:r>
            <a:endParaRPr kumimoji="0" lang="en-US"/>
          </a:p>
        </p:txBody>
      </p:sp>
      <p:sp>
        <p:nvSpPr>
          <p:cNvPr id="5" name="Slide Number Placeholder 4"/>
          <p:cNvSpPr>
            <a:spLocks noGrp="1"/>
          </p:cNvSpPr>
          <p:nvPr>
            <p:ph type="sldNum" sz="quarter" idx="15"/>
          </p:nvPr>
        </p:nvSpPr>
        <p:spPr/>
        <p:txBody>
          <a:bodyPr/>
          <a:lstStyle/>
          <a:p>
            <a:fld id="{D2E57653-3E58-4892-A7ED-712530ACC680}" type="slidenum">
              <a:rPr kumimoji="0" lang="en-US" smtClean="0"/>
              <a:pPr/>
              <a:t>8</a:t>
            </a:fld>
            <a:endParaRPr kumimoji="0" lang="en-US"/>
          </a:p>
        </p:txBody>
      </p:sp>
    </p:spTree>
    <p:extLst>
      <p:ext uri="{BB962C8B-B14F-4D97-AF65-F5344CB8AC3E}">
        <p14:creationId xmlns:p14="http://schemas.microsoft.com/office/powerpoint/2010/main" val="12386269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8839200" cy="1447800"/>
          </a:xfrm>
        </p:spPr>
        <p:txBody>
          <a:bodyPr>
            <a:normAutofit fontScale="90000"/>
          </a:bodyPr>
          <a:lstStyle/>
          <a:p>
            <a:pPr marL="693738" indent="-693738"/>
            <a:r>
              <a:rPr lang="pt-BR" b="1" dirty="0" smtClean="0">
                <a:ln w="3200">
                  <a:solidFill>
                    <a:srgbClr val="444D26">
                      <a:shade val="75000"/>
                      <a:alpha val="25000"/>
                    </a:srgbClr>
                  </a:solidFill>
                  <a:prstDash val="solid"/>
                  <a:round/>
                </a:ln>
              </a:rPr>
              <a:t>B.	</a:t>
            </a:r>
            <a:r>
              <a:rPr lang="en-US" b="1" dirty="0" smtClean="0"/>
              <a:t>What are specific examples of Christian character for us to develop</a:t>
            </a:r>
            <a:r>
              <a:rPr lang="es-ES" b="1" dirty="0" smtClean="0">
                <a:ln w="3200">
                  <a:solidFill>
                    <a:srgbClr val="444D26">
                      <a:shade val="75000"/>
                      <a:alpha val="25000"/>
                    </a:srgbClr>
                  </a:solidFill>
                  <a:prstDash val="solid"/>
                  <a:round/>
                </a:ln>
              </a:rPr>
              <a:t>? </a:t>
            </a:r>
            <a:endParaRPr lang="en-US" dirty="0"/>
          </a:p>
        </p:txBody>
      </p:sp>
      <p:sp>
        <p:nvSpPr>
          <p:cNvPr id="4" name="Content Placeholder 3"/>
          <p:cNvSpPr>
            <a:spLocks noGrp="1"/>
          </p:cNvSpPr>
          <p:nvPr>
            <p:ph sz="half" idx="2"/>
          </p:nvPr>
        </p:nvSpPr>
        <p:spPr>
          <a:xfrm>
            <a:off x="4648200" y="1447800"/>
            <a:ext cx="1828800" cy="4191000"/>
          </a:xfrm>
        </p:spPr>
        <p:style>
          <a:lnRef idx="1">
            <a:schemeClr val="dk1"/>
          </a:lnRef>
          <a:fillRef idx="3">
            <a:schemeClr val="dk1"/>
          </a:fillRef>
          <a:effectRef idx="2">
            <a:schemeClr val="dk1"/>
          </a:effectRef>
          <a:fontRef idx="minor">
            <a:schemeClr val="lt1"/>
          </a:fontRef>
        </p:style>
        <p:txBody>
          <a:bodyPr>
            <a:normAutofit fontScale="92500"/>
          </a:bodyPr>
          <a:lstStyle/>
          <a:p>
            <a:pPr marL="0" indent="0">
              <a:buNone/>
            </a:pPr>
            <a:endParaRPr lang="pt-BR" sz="300" dirty="0"/>
          </a:p>
          <a:p>
            <a:pPr>
              <a:buClr>
                <a:schemeClr val="tx1"/>
              </a:buClr>
            </a:pPr>
            <a:r>
              <a:rPr lang="en-US" sz="1800" dirty="0" smtClean="0"/>
              <a:t>Humility </a:t>
            </a:r>
          </a:p>
          <a:p>
            <a:pPr>
              <a:buClr>
                <a:schemeClr val="tx1"/>
              </a:buClr>
            </a:pPr>
            <a:r>
              <a:rPr lang="en-US" sz="1800" dirty="0" smtClean="0"/>
              <a:t>Initiative </a:t>
            </a:r>
          </a:p>
          <a:p>
            <a:pPr>
              <a:buClr>
                <a:schemeClr val="tx1"/>
              </a:buClr>
            </a:pPr>
            <a:r>
              <a:rPr lang="en-US" sz="1800" dirty="0" smtClean="0"/>
              <a:t>Joyfulness </a:t>
            </a:r>
          </a:p>
          <a:p>
            <a:pPr>
              <a:buClr>
                <a:schemeClr val="tx1"/>
              </a:buClr>
            </a:pPr>
            <a:r>
              <a:rPr lang="en-US" sz="1800" dirty="0" smtClean="0"/>
              <a:t>Love </a:t>
            </a:r>
          </a:p>
          <a:p>
            <a:pPr>
              <a:buClr>
                <a:schemeClr val="tx1"/>
              </a:buClr>
            </a:pPr>
            <a:r>
              <a:rPr lang="en-US" sz="1800" dirty="0" smtClean="0"/>
              <a:t>Loyalty </a:t>
            </a:r>
          </a:p>
          <a:p>
            <a:pPr>
              <a:buClr>
                <a:schemeClr val="tx1"/>
              </a:buClr>
            </a:pPr>
            <a:r>
              <a:rPr lang="en-US" sz="1800" dirty="0" smtClean="0"/>
              <a:t>Meekness </a:t>
            </a:r>
          </a:p>
          <a:p>
            <a:pPr>
              <a:buClr>
                <a:schemeClr val="tx1"/>
              </a:buClr>
            </a:pPr>
            <a:r>
              <a:rPr lang="en-US" sz="1800" dirty="0" smtClean="0"/>
              <a:t>Neatness </a:t>
            </a:r>
          </a:p>
          <a:p>
            <a:pPr>
              <a:buClr>
                <a:schemeClr val="tx1"/>
              </a:buClr>
            </a:pPr>
            <a:r>
              <a:rPr lang="en-US" sz="1800" dirty="0" smtClean="0"/>
              <a:t>Obedience </a:t>
            </a:r>
          </a:p>
          <a:p>
            <a:pPr>
              <a:buClr>
                <a:schemeClr val="tx1"/>
              </a:buClr>
            </a:pPr>
            <a:r>
              <a:rPr lang="en-US" sz="1800" dirty="0" smtClean="0"/>
              <a:t>Patience </a:t>
            </a:r>
          </a:p>
          <a:p>
            <a:pPr>
              <a:buClr>
                <a:schemeClr val="tx1"/>
              </a:buClr>
            </a:pPr>
            <a:r>
              <a:rPr lang="en-US" sz="1800" dirty="0" smtClean="0"/>
              <a:t>Persuasiveness </a:t>
            </a:r>
          </a:p>
          <a:p>
            <a:pPr>
              <a:buClr>
                <a:schemeClr val="tx1"/>
              </a:buClr>
            </a:pPr>
            <a:r>
              <a:rPr lang="en-US" sz="1800" dirty="0" smtClean="0"/>
              <a:t>Punctuality </a:t>
            </a:r>
          </a:p>
          <a:p>
            <a:pPr>
              <a:buClr>
                <a:schemeClr val="tx1"/>
              </a:buClr>
            </a:pPr>
            <a:r>
              <a:rPr lang="en-US" sz="1800" dirty="0" smtClean="0"/>
              <a:t>Responsibility </a:t>
            </a:r>
          </a:p>
          <a:p>
            <a:pPr marL="0" indent="0">
              <a:buNone/>
            </a:pPr>
            <a:endParaRPr lang="es-AR" sz="1800" dirty="0" smtClean="0">
              <a:solidFill>
                <a:schemeClr val="accent2"/>
              </a:solidFill>
            </a:endParaRPr>
          </a:p>
          <a:p>
            <a:pPr marL="0" indent="0">
              <a:buNone/>
            </a:pPr>
            <a:endParaRPr lang="en-US" sz="1800" dirty="0"/>
          </a:p>
        </p:txBody>
      </p:sp>
      <p:sp>
        <p:nvSpPr>
          <p:cNvPr id="5" name="TextBox 4"/>
          <p:cNvSpPr txBox="1"/>
          <p:nvPr/>
        </p:nvSpPr>
        <p:spPr>
          <a:xfrm>
            <a:off x="2601310" y="1524000"/>
            <a:ext cx="1742090" cy="426270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marL="274320" indent="-274320">
              <a:spcBef>
                <a:spcPts val="600"/>
              </a:spcBef>
              <a:buFont typeface="Arial" pitchFamily="34" charset="0"/>
              <a:buChar char="•"/>
            </a:pPr>
            <a:r>
              <a:rPr lang="en-US" dirty="0" smtClean="0"/>
              <a:t>Discernment </a:t>
            </a:r>
          </a:p>
          <a:p>
            <a:pPr marL="274320" indent="-274320">
              <a:spcBef>
                <a:spcPts val="600"/>
              </a:spcBef>
              <a:buFont typeface="Arial" pitchFamily="34" charset="0"/>
              <a:buChar char="•"/>
            </a:pPr>
            <a:r>
              <a:rPr lang="en-US" dirty="0" smtClean="0"/>
              <a:t>Discretion </a:t>
            </a:r>
          </a:p>
          <a:p>
            <a:pPr marL="274320" indent="-274320">
              <a:spcBef>
                <a:spcPts val="600"/>
              </a:spcBef>
              <a:buFont typeface="Arial" pitchFamily="34" charset="0"/>
              <a:buChar char="•"/>
            </a:pPr>
            <a:r>
              <a:rPr lang="en-US" dirty="0" smtClean="0"/>
              <a:t>Endurance </a:t>
            </a:r>
          </a:p>
          <a:p>
            <a:pPr marL="274320" indent="-274320">
              <a:spcBef>
                <a:spcPts val="600"/>
              </a:spcBef>
              <a:buFont typeface="Arial" pitchFamily="34" charset="0"/>
              <a:buChar char="•"/>
            </a:pPr>
            <a:r>
              <a:rPr lang="en-US" dirty="0" smtClean="0"/>
              <a:t>Enthusiasm </a:t>
            </a:r>
          </a:p>
          <a:p>
            <a:pPr marL="274320" indent="-274320">
              <a:spcBef>
                <a:spcPts val="600"/>
              </a:spcBef>
              <a:buFont typeface="Arial" pitchFamily="34" charset="0"/>
              <a:buChar char="•"/>
            </a:pPr>
            <a:r>
              <a:rPr lang="en-US" dirty="0" smtClean="0"/>
              <a:t>Fairness </a:t>
            </a:r>
          </a:p>
          <a:p>
            <a:pPr marL="274320" indent="-274320">
              <a:spcBef>
                <a:spcPts val="600"/>
              </a:spcBef>
              <a:buFont typeface="Arial" pitchFamily="34" charset="0"/>
              <a:buChar char="•"/>
            </a:pPr>
            <a:r>
              <a:rPr lang="en-US" dirty="0" smtClean="0"/>
              <a:t>Faith </a:t>
            </a:r>
          </a:p>
          <a:p>
            <a:pPr marL="274320" indent="-274320">
              <a:spcBef>
                <a:spcPts val="600"/>
              </a:spcBef>
              <a:buFont typeface="Arial" pitchFamily="34" charset="0"/>
              <a:buChar char="•"/>
            </a:pPr>
            <a:r>
              <a:rPr lang="en-US" dirty="0" smtClean="0"/>
              <a:t>Flexibility </a:t>
            </a:r>
          </a:p>
          <a:p>
            <a:pPr marL="274320" indent="-274320">
              <a:spcBef>
                <a:spcPts val="600"/>
              </a:spcBef>
              <a:buFont typeface="Arial" pitchFamily="34" charset="0"/>
              <a:buChar char="•"/>
            </a:pPr>
            <a:r>
              <a:rPr lang="en-US" dirty="0" smtClean="0"/>
              <a:t>Forgiveness </a:t>
            </a:r>
          </a:p>
          <a:p>
            <a:pPr marL="274320" indent="-274320">
              <a:spcBef>
                <a:spcPts val="600"/>
              </a:spcBef>
              <a:buFont typeface="Arial" pitchFamily="34" charset="0"/>
              <a:buChar char="•"/>
            </a:pPr>
            <a:r>
              <a:rPr lang="en-US" dirty="0" smtClean="0"/>
              <a:t>Generosity </a:t>
            </a:r>
          </a:p>
          <a:p>
            <a:pPr marL="274320" indent="-274320">
              <a:spcBef>
                <a:spcPts val="600"/>
              </a:spcBef>
              <a:buFont typeface="Arial" pitchFamily="34" charset="0"/>
              <a:buChar char="•"/>
            </a:pPr>
            <a:r>
              <a:rPr lang="en-US" dirty="0" smtClean="0"/>
              <a:t>Gentleness </a:t>
            </a:r>
          </a:p>
          <a:p>
            <a:pPr marL="274320" indent="-274320">
              <a:spcBef>
                <a:spcPts val="600"/>
              </a:spcBef>
              <a:buFont typeface="Arial" pitchFamily="34" charset="0"/>
              <a:buChar char="•"/>
            </a:pPr>
            <a:r>
              <a:rPr lang="en-US" dirty="0" smtClean="0"/>
              <a:t>Gratefulness </a:t>
            </a:r>
          </a:p>
          <a:p>
            <a:pPr marL="274320" indent="-274320">
              <a:spcBef>
                <a:spcPts val="600"/>
              </a:spcBef>
              <a:buFont typeface="Arial" pitchFamily="34" charset="0"/>
              <a:buChar char="•"/>
            </a:pPr>
            <a:r>
              <a:rPr lang="en-US" dirty="0" smtClean="0"/>
              <a:t>Hospitality </a:t>
            </a:r>
            <a:endParaRPr lang="pt-BR" dirty="0"/>
          </a:p>
        </p:txBody>
      </p:sp>
      <p:sp>
        <p:nvSpPr>
          <p:cNvPr id="12" name="TextBox 11"/>
          <p:cNvSpPr txBox="1"/>
          <p:nvPr/>
        </p:nvSpPr>
        <p:spPr>
          <a:xfrm>
            <a:off x="304800" y="1523998"/>
            <a:ext cx="2002221" cy="4616648"/>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marL="274320" indent="-274320">
              <a:spcBef>
                <a:spcPts val="600"/>
              </a:spcBef>
              <a:buFont typeface="Arial" pitchFamily="34" charset="0"/>
              <a:buChar char="•"/>
            </a:pPr>
            <a:r>
              <a:rPr lang="en-US" dirty="0" smtClean="0"/>
              <a:t>Alertness  </a:t>
            </a:r>
          </a:p>
          <a:p>
            <a:pPr marL="274320" indent="-274320">
              <a:spcBef>
                <a:spcPts val="600"/>
              </a:spcBef>
              <a:buFont typeface="Arial" pitchFamily="34" charset="0"/>
              <a:buChar char="•"/>
            </a:pPr>
            <a:r>
              <a:rPr lang="en-US" dirty="0" smtClean="0"/>
              <a:t>Attentiveness  </a:t>
            </a:r>
          </a:p>
          <a:p>
            <a:pPr marL="274320" indent="-274320">
              <a:spcBef>
                <a:spcPts val="600"/>
              </a:spcBef>
              <a:buFont typeface="Arial" pitchFamily="34" charset="0"/>
              <a:buChar char="•"/>
            </a:pPr>
            <a:r>
              <a:rPr lang="en-US" dirty="0" smtClean="0"/>
              <a:t>Availability </a:t>
            </a:r>
          </a:p>
          <a:p>
            <a:pPr marL="274320" indent="-274320">
              <a:spcBef>
                <a:spcPts val="600"/>
              </a:spcBef>
              <a:buFont typeface="Arial" pitchFamily="34" charset="0"/>
              <a:buChar char="•"/>
            </a:pPr>
            <a:r>
              <a:rPr lang="en-US" dirty="0" smtClean="0"/>
              <a:t>Cautiousness </a:t>
            </a:r>
          </a:p>
          <a:p>
            <a:pPr marL="274320" indent="-274320">
              <a:spcBef>
                <a:spcPts val="600"/>
              </a:spcBef>
              <a:buFont typeface="Arial" pitchFamily="34" charset="0"/>
              <a:buChar char="•"/>
            </a:pPr>
            <a:r>
              <a:rPr lang="en-US" dirty="0" smtClean="0"/>
              <a:t>Compassion </a:t>
            </a:r>
          </a:p>
          <a:p>
            <a:pPr marL="274320" indent="-274320">
              <a:spcBef>
                <a:spcPts val="600"/>
              </a:spcBef>
              <a:buFont typeface="Arial" pitchFamily="34" charset="0"/>
              <a:buChar char="•"/>
            </a:pPr>
            <a:r>
              <a:rPr lang="en-US" dirty="0" smtClean="0"/>
              <a:t>Contentment </a:t>
            </a:r>
          </a:p>
          <a:p>
            <a:pPr marL="274320" indent="-274320">
              <a:spcBef>
                <a:spcPts val="600"/>
              </a:spcBef>
              <a:buFont typeface="Arial" pitchFamily="34" charset="0"/>
              <a:buChar char="•"/>
            </a:pPr>
            <a:r>
              <a:rPr lang="en-US" dirty="0" smtClean="0"/>
              <a:t>Courage </a:t>
            </a:r>
          </a:p>
          <a:p>
            <a:pPr marL="274320" indent="-274320">
              <a:spcBef>
                <a:spcPts val="600"/>
              </a:spcBef>
              <a:buFont typeface="Arial" pitchFamily="34" charset="0"/>
              <a:buChar char="•"/>
            </a:pPr>
            <a:r>
              <a:rPr lang="en-US" dirty="0" smtClean="0"/>
              <a:t>Creativity </a:t>
            </a:r>
          </a:p>
          <a:p>
            <a:pPr marL="274320" indent="-274320">
              <a:spcBef>
                <a:spcPts val="600"/>
              </a:spcBef>
              <a:buFont typeface="Arial" pitchFamily="34" charset="0"/>
              <a:buChar char="•"/>
            </a:pPr>
            <a:r>
              <a:rPr lang="en-US" dirty="0" smtClean="0"/>
              <a:t>Decisiveness </a:t>
            </a:r>
          </a:p>
          <a:p>
            <a:pPr marL="274320" indent="-274320">
              <a:spcBef>
                <a:spcPts val="600"/>
              </a:spcBef>
              <a:buFont typeface="Arial" pitchFamily="34" charset="0"/>
              <a:buChar char="•"/>
            </a:pPr>
            <a:r>
              <a:rPr lang="en-US" dirty="0" smtClean="0"/>
              <a:t>Deference </a:t>
            </a:r>
          </a:p>
          <a:p>
            <a:pPr marL="274320" indent="-274320">
              <a:spcBef>
                <a:spcPts val="600"/>
              </a:spcBef>
              <a:buFont typeface="Arial" pitchFamily="34" charset="0"/>
              <a:buChar char="•"/>
            </a:pPr>
            <a:r>
              <a:rPr lang="en-US" dirty="0" smtClean="0"/>
              <a:t>Dependability </a:t>
            </a:r>
          </a:p>
          <a:p>
            <a:pPr marL="274320" indent="-274320">
              <a:spcBef>
                <a:spcPts val="600"/>
              </a:spcBef>
              <a:buFont typeface="Arial" pitchFamily="34" charset="0"/>
              <a:buChar char="•"/>
            </a:pPr>
            <a:r>
              <a:rPr lang="en-US" dirty="0" smtClean="0"/>
              <a:t>Determination </a:t>
            </a:r>
          </a:p>
          <a:p>
            <a:pPr marL="274320" indent="-274320">
              <a:spcBef>
                <a:spcPts val="600"/>
              </a:spcBef>
              <a:buFont typeface="Arial" pitchFamily="34" charset="0"/>
              <a:buChar char="•"/>
            </a:pPr>
            <a:r>
              <a:rPr lang="en-US" dirty="0" smtClean="0"/>
              <a:t>Diligence </a:t>
            </a:r>
            <a:endParaRPr lang="en-US" dirty="0"/>
          </a:p>
        </p:txBody>
      </p:sp>
      <p:sp>
        <p:nvSpPr>
          <p:cNvPr id="6" name="TextBox 5"/>
          <p:cNvSpPr txBox="1"/>
          <p:nvPr/>
        </p:nvSpPr>
        <p:spPr>
          <a:xfrm>
            <a:off x="6705600" y="1524000"/>
            <a:ext cx="2133600" cy="426270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marL="274320" indent="-274320">
              <a:spcBef>
                <a:spcPts val="600"/>
              </a:spcBef>
              <a:buFont typeface="Arial" pitchFamily="34" charset="0"/>
              <a:buChar char="•"/>
            </a:pPr>
            <a:r>
              <a:rPr lang="en-US" dirty="0" smtClean="0"/>
              <a:t>Resourcefulness </a:t>
            </a:r>
          </a:p>
          <a:p>
            <a:pPr marL="274320" indent="-274320">
              <a:spcBef>
                <a:spcPts val="600"/>
              </a:spcBef>
              <a:buFont typeface="Arial" pitchFamily="34" charset="0"/>
              <a:buChar char="•"/>
            </a:pPr>
            <a:r>
              <a:rPr lang="en-US" dirty="0" smtClean="0"/>
              <a:t>Reverence </a:t>
            </a:r>
          </a:p>
          <a:p>
            <a:pPr marL="274320" indent="-274320">
              <a:spcBef>
                <a:spcPts val="600"/>
              </a:spcBef>
              <a:buFont typeface="Arial" pitchFamily="34" charset="0"/>
              <a:buChar char="•"/>
            </a:pPr>
            <a:r>
              <a:rPr lang="en-US" dirty="0" smtClean="0"/>
              <a:t>Security </a:t>
            </a:r>
          </a:p>
          <a:p>
            <a:pPr marL="274320" indent="-274320">
              <a:spcBef>
                <a:spcPts val="600"/>
              </a:spcBef>
              <a:buFont typeface="Arial" pitchFamily="34" charset="0"/>
              <a:buChar char="•"/>
            </a:pPr>
            <a:r>
              <a:rPr lang="en-US" dirty="0" smtClean="0"/>
              <a:t>Self-control </a:t>
            </a:r>
          </a:p>
          <a:p>
            <a:pPr marL="274320" indent="-274320">
              <a:spcBef>
                <a:spcPts val="600"/>
              </a:spcBef>
              <a:buFont typeface="Arial" pitchFamily="34" charset="0"/>
              <a:buChar char="•"/>
            </a:pPr>
            <a:r>
              <a:rPr lang="en-US" dirty="0" smtClean="0"/>
              <a:t>Sensitivity </a:t>
            </a:r>
          </a:p>
          <a:p>
            <a:pPr marL="274320" indent="-274320">
              <a:spcBef>
                <a:spcPts val="600"/>
              </a:spcBef>
              <a:buFont typeface="Arial" pitchFamily="34" charset="0"/>
              <a:buChar char="•"/>
            </a:pPr>
            <a:r>
              <a:rPr lang="en-US" dirty="0" smtClean="0"/>
              <a:t>Sincerity </a:t>
            </a:r>
          </a:p>
          <a:p>
            <a:pPr marL="274320" indent="-274320">
              <a:spcBef>
                <a:spcPts val="600"/>
              </a:spcBef>
              <a:buFont typeface="Arial" pitchFamily="34" charset="0"/>
              <a:buChar char="•"/>
            </a:pPr>
            <a:r>
              <a:rPr lang="en-US" dirty="0" smtClean="0"/>
              <a:t>Thoroughness </a:t>
            </a:r>
          </a:p>
          <a:p>
            <a:pPr marL="274320" indent="-274320">
              <a:spcBef>
                <a:spcPts val="600"/>
              </a:spcBef>
              <a:buFont typeface="Arial" pitchFamily="34" charset="0"/>
              <a:buChar char="•"/>
            </a:pPr>
            <a:r>
              <a:rPr lang="en-US" dirty="0" smtClean="0"/>
              <a:t>Thriftiness </a:t>
            </a:r>
          </a:p>
          <a:p>
            <a:pPr marL="274320" indent="-274320">
              <a:spcBef>
                <a:spcPts val="600"/>
              </a:spcBef>
              <a:buFont typeface="Arial" pitchFamily="34" charset="0"/>
              <a:buChar char="•"/>
            </a:pPr>
            <a:r>
              <a:rPr lang="en-US" dirty="0" smtClean="0"/>
              <a:t>Tolerance </a:t>
            </a:r>
          </a:p>
          <a:p>
            <a:pPr marL="274320" indent="-274320">
              <a:spcBef>
                <a:spcPts val="600"/>
              </a:spcBef>
              <a:buFont typeface="Arial" pitchFamily="34" charset="0"/>
              <a:buChar char="•"/>
            </a:pPr>
            <a:r>
              <a:rPr lang="en-US" dirty="0" smtClean="0"/>
              <a:t>Truthfulness </a:t>
            </a:r>
          </a:p>
          <a:p>
            <a:pPr marL="274320" indent="-274320">
              <a:spcBef>
                <a:spcPts val="600"/>
              </a:spcBef>
              <a:buFont typeface="Arial" pitchFamily="34" charset="0"/>
              <a:buChar char="•"/>
            </a:pPr>
            <a:r>
              <a:rPr lang="en-US" dirty="0" smtClean="0"/>
              <a:t>Virtue </a:t>
            </a:r>
          </a:p>
          <a:p>
            <a:pPr marL="274320" indent="-274320">
              <a:spcBef>
                <a:spcPts val="600"/>
              </a:spcBef>
              <a:buFont typeface="Arial" pitchFamily="34" charset="0"/>
              <a:buChar char="•"/>
            </a:pPr>
            <a:r>
              <a:rPr lang="en-US" dirty="0" smtClean="0"/>
              <a:t>Wisdom </a:t>
            </a:r>
          </a:p>
        </p:txBody>
      </p:sp>
      <p:sp>
        <p:nvSpPr>
          <p:cNvPr id="3" name="TextBox 2"/>
          <p:cNvSpPr txBox="1"/>
          <p:nvPr/>
        </p:nvSpPr>
        <p:spPr>
          <a:xfrm>
            <a:off x="2601310" y="5867400"/>
            <a:ext cx="6237890" cy="369332"/>
          </a:xfrm>
          <a:prstGeom prst="rect">
            <a:avLst/>
          </a:prstGeom>
          <a:noFill/>
          <a:ln w="6350">
            <a:solidFill>
              <a:schemeClr val="tx1"/>
            </a:solidFill>
          </a:ln>
        </p:spPr>
        <p:txBody>
          <a:bodyPr wrap="square" rtlCol="0">
            <a:spAutoFit/>
          </a:bodyPr>
          <a:lstStyle/>
          <a:p>
            <a:pPr algn="ctr"/>
            <a:r>
              <a:rPr lang="en-US" dirty="0" smtClean="0"/>
              <a:t>From the Character Qualities Class in the PSNC </a:t>
            </a:r>
            <a:endParaRPr lang="en-US" dirty="0"/>
          </a:p>
        </p:txBody>
      </p:sp>
      <p:sp>
        <p:nvSpPr>
          <p:cNvPr id="7" name="Date Placeholder 6"/>
          <p:cNvSpPr>
            <a:spLocks noGrp="1"/>
          </p:cNvSpPr>
          <p:nvPr>
            <p:ph type="dt" sz="half" idx="10"/>
          </p:nvPr>
        </p:nvSpPr>
        <p:spPr/>
        <p:txBody>
          <a:bodyPr/>
          <a:lstStyle/>
          <a:p>
            <a:pPr eaLnBrk="1" latinLnBrk="0" hangingPunct="1"/>
            <a:r>
              <a:rPr lang="en-US" smtClean="0"/>
              <a:t>06-2016</a:t>
            </a:r>
            <a:endParaRPr lang="en-US"/>
          </a:p>
        </p:txBody>
      </p:sp>
      <p:sp>
        <p:nvSpPr>
          <p:cNvPr id="8" name="Footer Placeholder 7"/>
          <p:cNvSpPr>
            <a:spLocks noGrp="1"/>
          </p:cNvSpPr>
          <p:nvPr>
            <p:ph type="ftr" sz="quarter" idx="11"/>
          </p:nvPr>
        </p:nvSpPr>
        <p:spPr/>
        <p:txBody>
          <a:bodyPr/>
          <a:lstStyle/>
          <a:p>
            <a:r>
              <a:rPr kumimoji="0" lang="en-US" smtClean="0"/>
              <a:t>T501.06    www.iTeenChallenge.org</a:t>
            </a:r>
            <a:endParaRPr kumimoji="0" lang="en-US"/>
          </a:p>
        </p:txBody>
      </p:sp>
      <p:sp>
        <p:nvSpPr>
          <p:cNvPr id="9" name="Slide Number Placeholder 8"/>
          <p:cNvSpPr>
            <a:spLocks noGrp="1"/>
          </p:cNvSpPr>
          <p:nvPr>
            <p:ph type="sldNum" sz="quarter" idx="12"/>
          </p:nvPr>
        </p:nvSpPr>
        <p:spPr/>
        <p:txBody>
          <a:bodyPr/>
          <a:lstStyle/>
          <a:p>
            <a:fld id="{D2E57653-3E58-4892-A7ED-712530ACC680}" type="slidenum">
              <a:rPr kumimoji="0" lang="en-US" smtClean="0"/>
              <a:pPr/>
              <a:t>9</a:t>
            </a:fld>
            <a:endParaRPr kumimoji="0" lang="en-US"/>
          </a:p>
        </p:txBody>
      </p:sp>
    </p:spTree>
    <p:extLst>
      <p:ext uri="{BB962C8B-B14F-4D97-AF65-F5344CB8AC3E}">
        <p14:creationId xmlns:p14="http://schemas.microsoft.com/office/powerpoint/2010/main" val="21659393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dc37da6d8cf793ca9671c82538b8359ac8b2ec"/>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4887</TotalTime>
  <Words>744</Words>
  <Application>Microsoft Office PowerPoint</Application>
  <PresentationFormat>On-screen Show (4:3)</PresentationFormat>
  <Paragraphs>188</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Paper</vt:lpstr>
      <vt:lpstr>An Introduction to  Christian Character Development</vt:lpstr>
      <vt:lpstr>What impresses you?</vt:lpstr>
      <vt:lpstr> A. What is character?                                   </vt:lpstr>
      <vt:lpstr> A. What is character?                                   </vt:lpstr>
      <vt:lpstr>Another definition of character</vt:lpstr>
      <vt:lpstr>Two essential elements of character</vt:lpstr>
      <vt:lpstr>2. Choosing to do what is right</vt:lpstr>
      <vt:lpstr>PowerPoint Presentation</vt:lpstr>
      <vt:lpstr>B. What are specific examples of Christian character for us to develop? </vt:lpstr>
      <vt:lpstr>C. How does a person develop their character? </vt:lpstr>
      <vt:lpstr>C. How does a person develop their character? </vt:lpstr>
      <vt:lpstr>PowerPoint Presentation</vt:lpstr>
      <vt:lpstr>D. In developing Christian disciples, we need to give high priority to helping our students develop Christian character in their lives.</vt:lpstr>
      <vt:lpstr>1. Character formation takes place because of a very intentional process where we seek to put out of our lives ungodly character traits and plant and grow godly character traits.</vt:lpstr>
      <vt:lpstr>2. As a discipler, we must first model Christian character in our lives 24-7.</vt:lpstr>
      <vt:lpstr>How do we teach character development?</vt:lpstr>
      <vt:lpstr>PowerPoint Presentation</vt:lpstr>
      <vt:lpstr>PowerPoint Presentation</vt:lpstr>
      <vt:lpstr>PowerPoint Presentation</vt:lpstr>
      <vt:lpstr>E.    How do we take these from simply being “an assignment” to becoming part of our whole lifestyle? </vt:lpstr>
      <vt:lpstr>13. Patience Opposite Quality — Restlessness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Desenvolvimento do      Caráter cristão Christian Character Development</dc:title>
  <dc:creator>Gregg</dc:creator>
  <cp:lastModifiedBy>Dave Batty</cp:lastModifiedBy>
  <cp:revision>63</cp:revision>
  <dcterms:created xsi:type="dcterms:W3CDTF">2012-04-13T20:03:03Z</dcterms:created>
  <dcterms:modified xsi:type="dcterms:W3CDTF">2016-06-22T09:09:57Z</dcterms:modified>
</cp:coreProperties>
</file>