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3"/>
  </p:notesMasterIdLst>
  <p:handoutMasterIdLst>
    <p:handoutMasterId r:id="rId64"/>
  </p:handoutMasterIdLst>
  <p:sldIdLst>
    <p:sldId id="267" r:id="rId5"/>
    <p:sldId id="284" r:id="rId6"/>
    <p:sldId id="285" r:id="rId7"/>
    <p:sldId id="269" r:id="rId8"/>
    <p:sldId id="286" r:id="rId9"/>
    <p:sldId id="283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295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9" r:id="rId41"/>
    <p:sldId id="320" r:id="rId42"/>
    <p:sldId id="321" r:id="rId43"/>
    <p:sldId id="322" r:id="rId44"/>
    <p:sldId id="336" r:id="rId45"/>
    <p:sldId id="318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8" r:id="rId60"/>
    <p:sldId id="337" r:id="rId61"/>
    <p:sldId id="339" r:id="rId6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2" d="100"/>
          <a:sy n="82" d="100"/>
        </p:scale>
        <p:origin x="720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1D80A-BF28-44ED-9914-F28938A36CE9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042-87A2-4B5E-A25C-259605FE5C02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8A6-CAB0-4D08-A298-338A03B7D246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A2B2-9163-4E08-95B9-5B50C00966AB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3A06-1DA4-44BF-A672-EAC4BF63D411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A13-F5DF-4230-BF3A-9D294AF0FC2B}" type="datetime1">
              <a:rPr lang="en-US" smtClean="0"/>
              <a:t>3/1/2018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E55-02C2-420C-8872-74A3DEF2D731}" type="datetime1">
              <a:rPr lang="en-US" smtClean="0"/>
              <a:t>3/1/2018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72B2-D513-48C3-8E81-2E5CAECD22CC}" type="datetime1">
              <a:rPr lang="en-US" smtClean="0"/>
              <a:t>3/1/2018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7530-603A-4B36-95C5-5EB918FB5365}" type="datetime1">
              <a:rPr lang="en-US" smtClean="0"/>
              <a:t>3/1/2018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C955-A178-47ED-9B01-5A91B1D44614}" type="datetime1">
              <a:rPr lang="en-US" smtClean="0"/>
              <a:t>3/1/2018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D637-32E6-47BB-8EA9-3DAD50448690}" type="datetime1">
              <a:rPr lang="en-US" smtClean="0"/>
              <a:t>3/1/2018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iteenchallenge.org 2/2018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AB2303F-C711-4B07-BCF9-288B74303ACA}" type="datetime1">
              <a:rPr lang="en-US" smtClean="0"/>
              <a:t>3/1/2018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www.biblestudytool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5" y="1786838"/>
            <a:ext cx="7848600" cy="2309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1822605"/>
            <a:ext cx="4878388" cy="2256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25" y="5105400"/>
            <a:ext cx="2539024" cy="153485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are the benefits of studying the Bible?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Psalm 119:9 </a:t>
            </a:r>
            <a:r>
              <a:rPr lang="en-US" dirty="0" smtClean="0"/>
              <a:t>(</a:t>
            </a:r>
            <a:r>
              <a:rPr lang="en-US" dirty="0"/>
              <a:t>NIV</a:t>
            </a:r>
            <a:r>
              <a:rPr lang="en-US" dirty="0" smtClean="0"/>
              <a:t>) How </a:t>
            </a:r>
            <a:r>
              <a:rPr lang="en-US" dirty="0"/>
              <a:t>can a young person stay on the path of purity</a:t>
            </a:r>
            <a:r>
              <a:rPr lang="en-US" dirty="0" smtClean="0"/>
              <a:t>?     </a:t>
            </a:r>
            <a:r>
              <a:rPr lang="en-US" dirty="0"/>
              <a:t>By living according to your word</a:t>
            </a:r>
            <a:r>
              <a:rPr lang="en-US" dirty="0" smtClean="0"/>
              <a:t>.</a:t>
            </a:r>
          </a:p>
          <a:p>
            <a:r>
              <a:rPr lang="en-US" dirty="0"/>
              <a:t>Psalm 119:11 </a:t>
            </a:r>
            <a:r>
              <a:rPr lang="en-US" dirty="0" smtClean="0"/>
              <a:t>(</a:t>
            </a:r>
            <a:r>
              <a:rPr lang="en-US" dirty="0"/>
              <a:t>NIV</a:t>
            </a:r>
            <a:r>
              <a:rPr lang="en-US" dirty="0" smtClean="0"/>
              <a:t>) I </a:t>
            </a:r>
            <a:r>
              <a:rPr lang="en-US" dirty="0"/>
              <a:t>have hidden your word in my </a:t>
            </a:r>
            <a:r>
              <a:rPr lang="en-US" dirty="0" smtClean="0"/>
              <a:t>heart that </a:t>
            </a:r>
            <a:r>
              <a:rPr lang="en-US" dirty="0"/>
              <a:t>I might not sin against you</a:t>
            </a:r>
            <a:r>
              <a:rPr lang="en-US" dirty="0" smtClean="0"/>
              <a:t>.</a:t>
            </a:r>
          </a:p>
          <a:p>
            <a:r>
              <a:rPr lang="en-US" dirty="0"/>
              <a:t>Psalm 119:105 </a:t>
            </a:r>
            <a:r>
              <a:rPr lang="en-US" dirty="0" smtClean="0"/>
              <a:t>(</a:t>
            </a:r>
            <a:r>
              <a:rPr lang="en-US" dirty="0"/>
              <a:t>NIV</a:t>
            </a:r>
            <a:r>
              <a:rPr lang="en-US" dirty="0" smtClean="0"/>
              <a:t>) Your </a:t>
            </a:r>
            <a:r>
              <a:rPr lang="en-US" dirty="0"/>
              <a:t>word is a lamp for </a:t>
            </a:r>
            <a:r>
              <a:rPr lang="en-US" dirty="0" smtClean="0"/>
              <a:t>my </a:t>
            </a:r>
            <a:r>
              <a:rPr lang="en-US" dirty="0"/>
              <a:t>feet</a:t>
            </a:r>
            <a:r>
              <a:rPr lang="en-US" dirty="0" smtClean="0"/>
              <a:t>, a </a:t>
            </a:r>
            <a:r>
              <a:rPr lang="en-US" dirty="0"/>
              <a:t>light on my path</a:t>
            </a:r>
            <a:r>
              <a:rPr lang="en-US" dirty="0" smtClean="0"/>
              <a:t>.</a:t>
            </a:r>
          </a:p>
          <a:p>
            <a:r>
              <a:rPr lang="en-US" dirty="0"/>
              <a:t>John 17:17 </a:t>
            </a:r>
            <a:r>
              <a:rPr lang="en-US" dirty="0" smtClean="0"/>
              <a:t>(</a:t>
            </a:r>
            <a:r>
              <a:rPr lang="en-US" dirty="0"/>
              <a:t>NIV</a:t>
            </a:r>
            <a:r>
              <a:rPr lang="en-US" dirty="0" smtClean="0"/>
              <a:t>) Sanctify </a:t>
            </a:r>
            <a:r>
              <a:rPr lang="en-US" dirty="0"/>
              <a:t>them </a:t>
            </a:r>
            <a:r>
              <a:rPr lang="en-US" dirty="0" smtClean="0"/>
              <a:t>by </a:t>
            </a:r>
            <a:r>
              <a:rPr lang="en-US" dirty="0"/>
              <a:t>the truth; your word is truth.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Pattern for Christian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A: Where you are </a:t>
            </a:r>
            <a:r>
              <a:rPr lang="en-US" dirty="0" smtClean="0"/>
              <a:t>today</a:t>
            </a:r>
          </a:p>
          <a:p>
            <a:r>
              <a:rPr lang="en-US" dirty="0"/>
              <a:t>Point B: Where God wants you to </a:t>
            </a:r>
            <a:r>
              <a:rPr lang="en-US" dirty="0" smtClean="0"/>
              <a:t>be</a:t>
            </a:r>
          </a:p>
          <a:p>
            <a:r>
              <a:rPr lang="en-US" dirty="0"/>
              <a:t>Point C: Long range </a:t>
            </a:r>
            <a:r>
              <a:rPr lang="en-US" dirty="0" smtClean="0"/>
              <a:t>goals</a:t>
            </a:r>
          </a:p>
          <a:p>
            <a:r>
              <a:rPr lang="en-US" dirty="0"/>
              <a:t>Point D: Tools to use in </a:t>
            </a:r>
            <a:r>
              <a:rPr lang="en-US" dirty="0" smtClean="0"/>
              <a:t>growing</a:t>
            </a:r>
          </a:p>
          <a:p>
            <a:r>
              <a:rPr lang="en-US" dirty="0"/>
              <a:t>Point E: Daily life situations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057400"/>
            <a:ext cx="4191000" cy="30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381000"/>
            <a:ext cx="5105400" cy="5940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685800"/>
            <a:ext cx="1492301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4572000"/>
            <a:ext cx="1066800" cy="11203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Preparing yourself for Bible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When </a:t>
            </a:r>
            <a:r>
              <a:rPr lang="en-US" sz="3200" dirty="0"/>
              <a:t>should I study the Bible</a:t>
            </a:r>
            <a:r>
              <a:rPr lang="en-US" sz="3200" dirty="0" smtClean="0"/>
              <a:t>?</a:t>
            </a:r>
          </a:p>
          <a:p>
            <a:pPr marL="758952" lvl="1" indent="-457200">
              <a:buAutoNum type="alphaLcPeriod"/>
            </a:pPr>
            <a:r>
              <a:rPr lang="en-US" sz="2800" dirty="0" smtClean="0"/>
              <a:t>Study </a:t>
            </a:r>
            <a:r>
              <a:rPr lang="en-US" sz="2800" dirty="0"/>
              <a:t>the Bible every </a:t>
            </a:r>
            <a:r>
              <a:rPr lang="en-US" sz="2800" dirty="0" smtClean="0"/>
              <a:t>day</a:t>
            </a:r>
          </a:p>
          <a:p>
            <a:pPr marL="758952" lvl="1" indent="-457200">
              <a:buAutoNum type="alphaLcPeriod"/>
            </a:pPr>
            <a:r>
              <a:rPr lang="en-US" sz="2800" dirty="0" smtClean="0"/>
              <a:t>Pick </a:t>
            </a:r>
            <a:r>
              <a:rPr lang="en-US" sz="2800" dirty="0"/>
              <a:t>a time when you are not </a:t>
            </a:r>
            <a:r>
              <a:rPr lang="en-US" sz="2800" dirty="0" smtClean="0"/>
              <a:t>sleepy</a:t>
            </a:r>
          </a:p>
          <a:p>
            <a:pPr marL="758952" lvl="1" indent="-457200">
              <a:buAutoNum type="alphaLcPeriod"/>
            </a:pPr>
            <a:r>
              <a:rPr lang="en-US" sz="2800" dirty="0"/>
              <a:t>Try to spend extra time on </a:t>
            </a:r>
            <a:r>
              <a:rPr lang="en-US" sz="2800" dirty="0" smtClean="0"/>
              <a:t>Sunday</a:t>
            </a:r>
          </a:p>
          <a:p>
            <a:pPr marL="758952" lvl="1" indent="-457200">
              <a:buAutoNum type="alphaLcPeriod"/>
            </a:pPr>
            <a:r>
              <a:rPr lang="en-US" sz="2800" dirty="0"/>
              <a:t>Share with someone else what you have learned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Preparing yourself for Bible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2. How should I study the Bible?</a:t>
            </a:r>
            <a:endParaRPr lang="en-US" sz="3200" dirty="0" smtClean="0"/>
          </a:p>
          <a:p>
            <a:pPr marL="758952" lvl="1" indent="-457200">
              <a:buAutoNum type="alphaLcPeriod"/>
            </a:pPr>
            <a:r>
              <a:rPr lang="en-US" sz="2800" dirty="0"/>
              <a:t>Have an open </a:t>
            </a:r>
            <a:r>
              <a:rPr lang="en-US" sz="2800" dirty="0" smtClean="0"/>
              <a:t>mind</a:t>
            </a:r>
          </a:p>
          <a:p>
            <a:pPr marL="758952" lvl="1" indent="-457200">
              <a:buAutoNum type="alphaLcPeriod"/>
            </a:pPr>
            <a:r>
              <a:rPr lang="en-US" sz="2800" dirty="0" smtClean="0"/>
              <a:t>Prayerfully</a:t>
            </a:r>
          </a:p>
          <a:p>
            <a:pPr marL="758952" lvl="1" indent="-457200">
              <a:buAutoNum type="alphaLcPeriod"/>
            </a:pPr>
            <a:r>
              <a:rPr lang="en-US" sz="2800" dirty="0"/>
              <a:t>With an attitude to </a:t>
            </a:r>
            <a:r>
              <a:rPr lang="en-US" sz="2800" dirty="0" smtClean="0"/>
              <a:t>obey</a:t>
            </a:r>
          </a:p>
          <a:p>
            <a:pPr marL="301752" lvl="1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2830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Preparing yourself for Bible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</a:t>
            </a:r>
            <a:r>
              <a:rPr lang="en-US" sz="3200" dirty="0"/>
              <a:t>. What materials do I need for Bible study?</a:t>
            </a:r>
            <a:endParaRPr lang="en-US" sz="3200" dirty="0" smtClean="0"/>
          </a:p>
          <a:p>
            <a:pPr marL="758952" lvl="1" indent="-457200">
              <a:buAutoNum type="alphaLcPeriod"/>
            </a:pPr>
            <a:r>
              <a:rPr lang="en-US" sz="2800" dirty="0"/>
              <a:t>The Bible</a:t>
            </a:r>
            <a:endParaRPr lang="en-US" sz="2800" dirty="0" smtClean="0"/>
          </a:p>
          <a:p>
            <a:pPr marL="758952" lvl="1" indent="-457200">
              <a:buAutoNum type="alphaLcPeriod"/>
            </a:pPr>
            <a:r>
              <a:rPr lang="en-US" sz="2800" dirty="0"/>
              <a:t>Use a notebook for your </a:t>
            </a:r>
            <a:r>
              <a:rPr lang="en-US" sz="2800" dirty="0" smtClean="0"/>
              <a:t>notes</a:t>
            </a:r>
          </a:p>
          <a:p>
            <a:pPr marL="758952" lvl="1" indent="-457200">
              <a:buAutoNum type="alphaLcPeriod"/>
            </a:pPr>
            <a:r>
              <a:rPr lang="en-US" sz="2800" dirty="0" smtClean="0"/>
              <a:t>With </a:t>
            </a:r>
            <a:r>
              <a:rPr lang="en-US" sz="2800" dirty="0"/>
              <a:t>an attitude to </a:t>
            </a:r>
            <a:r>
              <a:rPr lang="en-US" sz="2800" dirty="0" smtClean="0"/>
              <a:t>obey</a:t>
            </a:r>
          </a:p>
          <a:p>
            <a:pPr marL="0" indent="0">
              <a:buNone/>
            </a:pPr>
            <a:endParaRPr lang="en-US" sz="3200" dirty="0" smtClean="0"/>
          </a:p>
          <a:p>
            <a:pPr marL="301752" lvl="1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8194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Preparing yourself for Bible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4</a:t>
            </a:r>
            <a:r>
              <a:rPr lang="en-US" sz="3200" dirty="0"/>
              <a:t>. Other tools for Bible </a:t>
            </a:r>
            <a:r>
              <a:rPr lang="en-US" sz="3200" dirty="0" smtClean="0"/>
              <a:t>study</a:t>
            </a:r>
          </a:p>
          <a:p>
            <a:pPr marL="816102" lvl="1" indent="-514350">
              <a:buAutoNum type="alphaLcPeriod"/>
            </a:pPr>
            <a:r>
              <a:rPr lang="en-US" sz="2800" dirty="0" smtClean="0"/>
              <a:t>Concordance</a:t>
            </a:r>
          </a:p>
          <a:p>
            <a:pPr marL="816102" lvl="1" indent="-514350">
              <a:buAutoNum type="alphaLcPeriod"/>
            </a:pPr>
            <a:r>
              <a:rPr lang="en-US" sz="2800" dirty="0" smtClean="0"/>
              <a:t>Bible atlas</a:t>
            </a:r>
          </a:p>
          <a:p>
            <a:pPr marL="816102" lvl="1" indent="-514350">
              <a:buAutoNum type="alphaLcPeriod"/>
            </a:pPr>
            <a:r>
              <a:rPr lang="en-US" sz="2800" dirty="0"/>
              <a:t>Bible </a:t>
            </a:r>
            <a:r>
              <a:rPr lang="en-US" sz="2800" dirty="0" smtClean="0"/>
              <a:t>dictionary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Computer programs, websites and Apps</a:t>
            </a:r>
            <a:br>
              <a:rPr lang="en-US" sz="3200" dirty="0" smtClean="0"/>
            </a:br>
            <a:r>
              <a:rPr lang="en-US" sz="3200" dirty="0" smtClean="0"/>
              <a:t>	(see next slide)</a:t>
            </a:r>
          </a:p>
          <a:p>
            <a:pPr marL="0" indent="0">
              <a:buNone/>
            </a:pPr>
            <a:endParaRPr lang="en-US" sz="3200" dirty="0" smtClean="0"/>
          </a:p>
          <a:p>
            <a:pPr marL="301752" lvl="1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2438400"/>
            <a:ext cx="2404067" cy="197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43" y="2035427"/>
            <a:ext cx="2209800" cy="27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31800"/>
            <a:ext cx="10972800" cy="101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Websites </a:t>
            </a:r>
            <a:r>
              <a:rPr lang="en-US" sz="3600" dirty="0"/>
              <a:t>and </a:t>
            </a:r>
            <a:r>
              <a:rPr lang="en-US" sz="3600" dirty="0" smtClean="0"/>
              <a:t>Apps</a:t>
            </a:r>
            <a:br>
              <a:rPr lang="en-US" sz="3600" dirty="0" smtClean="0"/>
            </a:br>
            <a:r>
              <a:rPr lang="en-US" sz="2400" dirty="0" smtClean="0"/>
              <a:t>Today there are an abundance of free tools available online. Here are just a few.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2" y="1803400"/>
            <a:ext cx="5156227" cy="4267200"/>
          </a:xfrm>
        </p:spPr>
        <p:txBody>
          <a:bodyPr/>
          <a:lstStyle/>
          <a:p>
            <a:r>
              <a:rPr lang="en-US" b="1" dirty="0" smtClean="0"/>
              <a:t>Websites</a:t>
            </a:r>
          </a:p>
          <a:p>
            <a:r>
              <a:rPr lang="en-US" dirty="0" smtClean="0">
                <a:hlinkClick r:id="rId2"/>
              </a:rPr>
              <a:t>biblestudytools.com</a:t>
            </a:r>
            <a:endParaRPr lang="en-US" dirty="0" smtClean="0"/>
          </a:p>
          <a:p>
            <a:r>
              <a:rPr lang="en-US" dirty="0" smtClean="0"/>
              <a:t>Biblegateway.com</a:t>
            </a:r>
          </a:p>
          <a:p>
            <a:r>
              <a:rPr lang="en-US" dirty="0" smtClean="0"/>
              <a:t>Blueletterbible.org</a:t>
            </a:r>
          </a:p>
          <a:p>
            <a:r>
              <a:rPr lang="en-US" dirty="0" smtClean="0"/>
              <a:t>You Version – Bible.com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40932"/>
            <a:ext cx="4773956" cy="4267200"/>
          </a:xfrm>
        </p:spPr>
        <p:txBody>
          <a:bodyPr/>
          <a:lstStyle/>
          <a:p>
            <a:r>
              <a:rPr lang="en-US" b="1" dirty="0" smtClean="0"/>
              <a:t>Apps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37" y="2209800"/>
            <a:ext cx="1390557" cy="135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82" y="5101220"/>
            <a:ext cx="1339607" cy="1339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06" y="2209800"/>
            <a:ext cx="1326694" cy="131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6" y="3733800"/>
            <a:ext cx="1268830" cy="1275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2" y="5088142"/>
            <a:ext cx="1359316" cy="1352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82" y="3733024"/>
            <a:ext cx="1288018" cy="12812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74619" y="2682040"/>
            <a:ext cx="136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Version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29264" y="2703858"/>
            <a:ext cx="166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Letter Bible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0337" y="3999037"/>
            <a:ext cx="105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Olive Tree Bible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29264" y="4179032"/>
            <a:ext cx="144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And-Bible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0337" y="5063568"/>
            <a:ext cx="123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Apologetics Study Bible for 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75256" y="5638800"/>
            <a:ext cx="99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Bible.is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923" y="32020"/>
            <a:ext cx="9751060" cy="1168400"/>
          </a:xfrm>
        </p:spPr>
        <p:txBody>
          <a:bodyPr/>
          <a:lstStyle/>
          <a:p>
            <a:r>
              <a:rPr lang="en-US" dirty="0" smtClean="0"/>
              <a:t>Personal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708" y="1905000"/>
            <a:ext cx="10188679" cy="3415410"/>
          </a:xfrm>
        </p:spPr>
        <p:txBody>
          <a:bodyPr>
            <a:noAutofit/>
          </a:bodyPr>
          <a:lstStyle/>
          <a:p>
            <a:r>
              <a:rPr lang="en-US" sz="2799" dirty="0" smtClean="0"/>
              <a:t>List 2 </a:t>
            </a:r>
            <a:r>
              <a:rPr lang="en-US" sz="2799" dirty="0"/>
              <a:t>or 3 areas in their life where they want </a:t>
            </a:r>
            <a:r>
              <a:rPr lang="en-US" sz="2799" dirty="0" smtClean="0"/>
              <a:t>to grow</a:t>
            </a:r>
            <a:r>
              <a:rPr lang="en-US" sz="2799" dirty="0"/>
              <a:t>.</a:t>
            </a:r>
          </a:p>
          <a:p>
            <a:r>
              <a:rPr lang="en-US" sz="2799" dirty="0" smtClean="0"/>
              <a:t>Put </a:t>
            </a:r>
            <a:r>
              <a:rPr lang="en-US" sz="2799" dirty="0"/>
              <a:t>these areas of interest for growth on </a:t>
            </a:r>
            <a:r>
              <a:rPr lang="en-US" sz="2799" dirty="0" smtClean="0"/>
              <a:t>a sheet </a:t>
            </a:r>
            <a:r>
              <a:rPr lang="en-US" sz="2799" dirty="0"/>
              <a:t>of paper </a:t>
            </a:r>
            <a:r>
              <a:rPr lang="en-US" sz="2799" dirty="0" smtClean="0"/>
              <a:t>and use it as </a:t>
            </a:r>
            <a:r>
              <a:rPr lang="en-US" sz="2799" dirty="0"/>
              <a:t>a book mark for where </a:t>
            </a:r>
            <a:r>
              <a:rPr lang="en-US" sz="2799" dirty="0" smtClean="0"/>
              <a:t>you </a:t>
            </a:r>
            <a:r>
              <a:rPr lang="en-US" sz="2799" dirty="0"/>
              <a:t>are reading </a:t>
            </a:r>
            <a:r>
              <a:rPr lang="en-US" sz="2799" dirty="0" smtClean="0"/>
              <a:t>for your </a:t>
            </a:r>
            <a:r>
              <a:rPr lang="en-US" sz="2799" dirty="0"/>
              <a:t>personal devotions. As </a:t>
            </a:r>
            <a:r>
              <a:rPr lang="en-US" sz="2799" dirty="0" smtClean="0"/>
              <a:t>you </a:t>
            </a:r>
            <a:r>
              <a:rPr lang="en-US" sz="2799" dirty="0"/>
              <a:t>read the Bible each day, </a:t>
            </a:r>
            <a:r>
              <a:rPr lang="en-US" sz="2799" dirty="0" smtClean="0"/>
              <a:t>read </a:t>
            </a:r>
            <a:r>
              <a:rPr lang="en-US" sz="2799" dirty="0"/>
              <a:t>this </a:t>
            </a:r>
            <a:r>
              <a:rPr lang="en-US" sz="2799" dirty="0" smtClean="0"/>
              <a:t>list and </a:t>
            </a:r>
            <a:r>
              <a:rPr lang="en-US" sz="2799" dirty="0"/>
              <a:t>see if any of the verses </a:t>
            </a:r>
            <a:r>
              <a:rPr lang="en-US" sz="2799" dirty="0" smtClean="0"/>
              <a:t>speak to </a:t>
            </a:r>
            <a:r>
              <a:rPr lang="en-US" sz="2799" dirty="0"/>
              <a:t>these needs. </a:t>
            </a:r>
            <a:endParaRPr lang="en-US" sz="2799" dirty="0" smtClean="0"/>
          </a:p>
          <a:p>
            <a:r>
              <a:rPr lang="en-US" sz="2799" dirty="0" smtClean="0"/>
              <a:t>Write </a:t>
            </a:r>
            <a:r>
              <a:rPr lang="en-US" sz="2799" dirty="0"/>
              <a:t>down what it says that </a:t>
            </a:r>
            <a:r>
              <a:rPr lang="en-US" sz="2799" dirty="0" smtClean="0"/>
              <a:t>will help you to </a:t>
            </a:r>
            <a:r>
              <a:rPr lang="en-US" sz="2799" dirty="0"/>
              <a:t>grow.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1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2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Making Bible study relevant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my 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810000"/>
            <a:ext cx="346088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16" y="828757"/>
            <a:ext cx="9796147" cy="764719"/>
          </a:xfrm>
        </p:spPr>
        <p:txBody>
          <a:bodyPr/>
          <a:lstStyle/>
          <a:p>
            <a:pPr algn="ctr"/>
            <a:r>
              <a:rPr lang="en-US" sz="3999" b="1" dirty="0" smtClean="0"/>
              <a:t>How to Study the Bible</a:t>
            </a:r>
            <a:endParaRPr lang="en-US" sz="3999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93784"/>
            <a:ext cx="9456589" cy="449462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</a:pPr>
            <a:r>
              <a:rPr lang="en-US" altLang="en-US" sz="4000" b="1" dirty="0" smtClean="0">
                <a:solidFill>
                  <a:schemeClr val="tx2"/>
                </a:solidFill>
              </a:rPr>
              <a:t>5</a:t>
            </a:r>
            <a:r>
              <a:rPr lang="en-US" altLang="en-US" sz="4000" b="1" baseline="30000" dirty="0" smtClean="0">
                <a:solidFill>
                  <a:schemeClr val="tx2"/>
                </a:solidFill>
              </a:rPr>
              <a:t>th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 edition </a:t>
            </a:r>
          </a:p>
          <a:p>
            <a:pPr eaLnBrk="1" hangingPunct="1">
              <a:buNone/>
            </a:pPr>
            <a:r>
              <a:rPr lang="en-US" altLang="en-US" sz="4000" dirty="0" smtClean="0">
                <a:solidFill>
                  <a:schemeClr val="tx2"/>
                </a:solidFill>
              </a:rPr>
              <a:t>	</a:t>
            </a:r>
            <a:r>
              <a:rPr lang="en-US" altLang="en-US" sz="4000" dirty="0">
                <a:solidFill>
                  <a:schemeClr val="tx2"/>
                </a:solidFill>
              </a:rPr>
              <a:t>By David Batty</a:t>
            </a:r>
          </a:p>
          <a:p>
            <a:pPr eaLnBrk="1" hangingPunct="1">
              <a:buNone/>
            </a:pPr>
            <a:r>
              <a:rPr lang="en-US" altLang="en-US" sz="2900" dirty="0">
                <a:solidFill>
                  <a:schemeClr val="tx2"/>
                </a:solidFill>
              </a:rPr>
              <a:t>This PowerPoint is designed to be used with the 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2900" dirty="0">
                <a:solidFill>
                  <a:schemeClr val="tx2"/>
                </a:solidFill>
              </a:rPr>
              <a:t>Group Studies for New Christians Course, 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2900" dirty="0">
                <a:solidFill>
                  <a:schemeClr val="tx2"/>
                </a:solidFill>
              </a:rPr>
              <a:t>	</a:t>
            </a:r>
            <a:r>
              <a:rPr lang="en-US" altLang="en-US" sz="2900" i="1" dirty="0">
                <a:solidFill>
                  <a:schemeClr val="tx2"/>
                </a:solidFill>
              </a:rPr>
              <a:t>How to Study the </a:t>
            </a:r>
            <a:r>
              <a:rPr lang="en-US" altLang="en-US" sz="2900" i="1" dirty="0" smtClean="0">
                <a:solidFill>
                  <a:schemeClr val="tx2"/>
                </a:solidFill>
              </a:rPr>
              <a:t>Bible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1999" b="1" dirty="0" smtClean="0">
                <a:solidFill>
                  <a:schemeClr val="tx2"/>
                </a:solidFill>
              </a:rPr>
              <a:t>Other </a:t>
            </a:r>
            <a:r>
              <a:rPr lang="en-US" altLang="en-US" sz="1999" b="1" dirty="0">
                <a:solidFill>
                  <a:schemeClr val="tx2"/>
                </a:solidFill>
              </a:rPr>
              <a:t>materials available include: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Teacher’s 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Student 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Study Guide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Exam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Course Certificate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5482" y="5435783"/>
            <a:ext cx="4716732" cy="64590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99" b="1" dirty="0"/>
              <a:t>For Information on obtaining these materials see iteenchallenge.org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1" y="1675863"/>
            <a:ext cx="2745650" cy="355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4259" y="6495138"/>
            <a:ext cx="3858790" cy="304722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2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Lesson 2</a:t>
            </a:r>
            <a:br>
              <a:rPr lang="en-US" b="1" dirty="0"/>
            </a:br>
            <a:r>
              <a:rPr lang="en-US" b="1" dirty="0"/>
              <a:t>Making Bible study relevant </a:t>
            </a:r>
            <a:r>
              <a:rPr lang="en-US" b="1" dirty="0" smtClean="0"/>
              <a:t>to </a:t>
            </a:r>
            <a:r>
              <a:rPr lang="en-US" b="1" dirty="0"/>
              <a:t>my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905000"/>
            <a:ext cx="9751060" cy="4267200"/>
          </a:xfrm>
        </p:spPr>
        <p:txBody>
          <a:bodyPr/>
          <a:lstStyle/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>
                <a:solidFill>
                  <a:srgbClr val="6A3A20"/>
                </a:solidFill>
              </a:rPr>
              <a:t>Key Biblical Truth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The most important part of personal Bible study is putting </a:t>
            </a:r>
            <a:r>
              <a:rPr lang="en-US" sz="2799" dirty="0" smtClean="0">
                <a:solidFill>
                  <a:srgbClr val="6A3A20"/>
                </a:solidFill>
              </a:rPr>
              <a:t>in action </a:t>
            </a:r>
            <a:r>
              <a:rPr lang="en-US" sz="2799" dirty="0">
                <a:solidFill>
                  <a:srgbClr val="6A3A20"/>
                </a:solidFill>
              </a:rPr>
              <a:t>(doing) in my life today the teachings of the verse.</a:t>
            </a:r>
            <a:endParaRPr lang="en-US" sz="2799" dirty="0" smtClean="0">
              <a:solidFill>
                <a:srgbClr val="6A3A20"/>
              </a:solidFill>
            </a:endParaRP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 smtClean="0">
                <a:solidFill>
                  <a:srgbClr val="6A3A20"/>
                </a:solidFill>
              </a:rPr>
              <a:t>Key </a:t>
            </a:r>
            <a:r>
              <a:rPr lang="en-US" sz="2799" b="1" dirty="0">
                <a:solidFill>
                  <a:srgbClr val="6A3A20"/>
                </a:solidFill>
              </a:rPr>
              <a:t>Verse </a:t>
            </a:r>
            <a:r>
              <a:rPr lang="en-US" sz="2799" dirty="0">
                <a:solidFill>
                  <a:srgbClr val="6A3A20"/>
                </a:solidFill>
              </a:rPr>
              <a:t>Mark 4:24 The Living Bible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“And be sure to put into practice what you hear. The more </a:t>
            </a:r>
            <a:r>
              <a:rPr lang="en-US" sz="2799" dirty="0" smtClean="0">
                <a:solidFill>
                  <a:srgbClr val="6A3A20"/>
                </a:solidFill>
              </a:rPr>
              <a:t>you do </a:t>
            </a:r>
            <a:r>
              <a:rPr lang="en-US" sz="2799" dirty="0">
                <a:solidFill>
                  <a:srgbClr val="6A3A20"/>
                </a:solidFill>
              </a:rPr>
              <a:t>this, the more you will understand what I tell you.”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Warm-up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752600"/>
            <a:ext cx="4470400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04" y="683768"/>
            <a:ext cx="3315971" cy="4454289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47772" y="3115626"/>
            <a:ext cx="1162304" cy="8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912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 enjoy this steak, you have to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665" y="5277064"/>
            <a:ext cx="38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Learn how to prepare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it first.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8883" y="5751361"/>
            <a:ext cx="925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This course is designed to help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you learn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how to take God’s Word and get spiritual food that will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help you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grow and become a successful Christian.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iteenchallenge.org 2/2018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A3A2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514082"/>
            <a:ext cx="9751060" cy="1168400"/>
          </a:xfrm>
        </p:spPr>
        <p:txBody>
          <a:bodyPr>
            <a:normAutofit/>
          </a:bodyPr>
          <a:lstStyle/>
          <a:p>
            <a:r>
              <a:rPr lang="en-US" sz="3600" b="1" dirty="0"/>
              <a:t>A. Three basic steps of Bible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Get the facts </a:t>
            </a:r>
            <a:r>
              <a:rPr lang="en-US" sz="3200" dirty="0"/>
              <a:t>(What does it say?) Observe</a:t>
            </a:r>
          </a:p>
          <a:p>
            <a:pPr marL="0" indent="0">
              <a:buNone/>
            </a:pPr>
            <a:r>
              <a:rPr lang="en-US" sz="3200" b="1" dirty="0"/>
              <a:t>2. Get the meaning </a:t>
            </a:r>
            <a:r>
              <a:rPr lang="en-US" sz="3200" dirty="0"/>
              <a:t>(What does it mean?) Interpret</a:t>
            </a:r>
          </a:p>
          <a:p>
            <a:pPr marL="0" indent="0">
              <a:buNone/>
            </a:pPr>
            <a:r>
              <a:rPr lang="en-US" sz="3200" b="1" dirty="0"/>
              <a:t>3. Apply it to your life </a:t>
            </a:r>
            <a:r>
              <a:rPr lang="en-US" sz="3200" dirty="0"/>
              <a:t>(How can I use this in my daily living?) </a:t>
            </a:r>
            <a:r>
              <a:rPr lang="en-US" sz="3200" dirty="0" smtClean="0"/>
              <a:t>Personal Application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Get the facts (What does it say?) 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285729" cy="4267200"/>
          </a:xfrm>
        </p:spPr>
        <p:txBody>
          <a:bodyPr/>
          <a:lstStyle/>
          <a:p>
            <a:r>
              <a:rPr lang="en-US" dirty="0"/>
              <a:t>In getting the facts, you need to find the answers to these 6 basic questions:</a:t>
            </a:r>
          </a:p>
          <a:p>
            <a:r>
              <a:rPr lang="en-US" dirty="0"/>
              <a:t>1. Who are the people involved?</a:t>
            </a:r>
          </a:p>
          <a:p>
            <a:r>
              <a:rPr lang="en-US" dirty="0"/>
              <a:t>2. What is happening?</a:t>
            </a:r>
          </a:p>
          <a:p>
            <a:r>
              <a:rPr lang="en-US" dirty="0"/>
              <a:t>3. Where do the events take place?</a:t>
            </a:r>
          </a:p>
          <a:p>
            <a:r>
              <a:rPr lang="en-US" dirty="0"/>
              <a:t>4. When do these things take place?</a:t>
            </a:r>
          </a:p>
          <a:p>
            <a:r>
              <a:rPr lang="en-US" dirty="0"/>
              <a:t>5. Why do these things happen?</a:t>
            </a:r>
          </a:p>
          <a:p>
            <a:r>
              <a:rPr lang="en-US" dirty="0"/>
              <a:t>6. How do these things happen?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514600"/>
            <a:ext cx="2627376" cy="3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Get the meaning </a:t>
            </a:r>
            <a:r>
              <a:rPr lang="en-US" dirty="0"/>
              <a:t>(What does it mean?) Interpret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133329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Get a clear definition of each </a:t>
            </a:r>
            <a:r>
              <a:rPr lang="en-US" dirty="0" smtClean="0"/>
              <a:t>word.</a:t>
            </a:r>
          </a:p>
          <a:p>
            <a:r>
              <a:rPr lang="en-US" dirty="0" smtClean="0"/>
              <a:t>2</a:t>
            </a:r>
            <a:r>
              <a:rPr lang="en-US" dirty="0"/>
              <a:t>. Make a list of each thing the verse talks about.</a:t>
            </a:r>
          </a:p>
          <a:p>
            <a:r>
              <a:rPr lang="en-US" dirty="0"/>
              <a:t>3. See how this scripture relates to other verses in the chapter of the Bible you </a:t>
            </a:r>
            <a:r>
              <a:rPr lang="en-US" dirty="0" smtClean="0"/>
              <a:t>are studying</a:t>
            </a:r>
            <a:r>
              <a:rPr lang="en-US" dirty="0"/>
              <a:t>.</a:t>
            </a:r>
          </a:p>
          <a:p>
            <a:r>
              <a:rPr lang="en-US" dirty="0"/>
              <a:t>4. Check other verses in the Bible that talk about the same subject. Use </a:t>
            </a:r>
            <a:r>
              <a:rPr lang="en-US" dirty="0" smtClean="0"/>
              <a:t>the concordance </a:t>
            </a:r>
            <a:r>
              <a:rPr lang="en-US" dirty="0"/>
              <a:t>or marginal reference in the Bible to help you with this.</a:t>
            </a:r>
          </a:p>
          <a:p>
            <a:r>
              <a:rPr lang="en-US" dirty="0"/>
              <a:t>5. Personalize the verses</a:t>
            </a:r>
            <a:r>
              <a:rPr lang="en-US" dirty="0" smtClean="0"/>
              <a:t>. a</a:t>
            </a:r>
            <a:r>
              <a:rPr lang="en-US" dirty="0"/>
              <a:t>. Write the verses in your own words. Write your own translation</a:t>
            </a:r>
            <a:r>
              <a:rPr lang="en-US" dirty="0" smtClean="0"/>
              <a:t>. b</a:t>
            </a:r>
            <a:r>
              <a:rPr lang="en-US" dirty="0"/>
              <a:t>. Write the verses to yourself, using “I, me, my.”</a:t>
            </a:r>
          </a:p>
          <a:p>
            <a:r>
              <a:rPr lang="en-US" dirty="0"/>
              <a:t>6. Re-live the scripture, putting yourself in the shoes of each person mentioned </a:t>
            </a:r>
            <a:r>
              <a:rPr lang="en-US" dirty="0" smtClean="0"/>
              <a:t>in the </a:t>
            </a:r>
            <a:r>
              <a:rPr lang="en-US" dirty="0"/>
              <a:t>scripture.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/>
              <a:t>. How does this scripture relate to my daily living?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3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Apply it to your life</a:t>
            </a:r>
            <a:br>
              <a:rPr lang="en-US" b="1" dirty="0"/>
            </a:br>
            <a:r>
              <a:rPr lang="en-US" dirty="0"/>
              <a:t>(How can I use this in my daily living</a:t>
            </a:r>
            <a:r>
              <a:rPr lang="en-US" dirty="0" smtClean="0"/>
              <a:t>?) Personal </a:t>
            </a:r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Ask the Holy Spirit to help you</a:t>
            </a:r>
            <a:r>
              <a:rPr lang="en-US" dirty="0" smtClean="0"/>
              <a:t>.</a:t>
            </a:r>
          </a:p>
          <a:p>
            <a:r>
              <a:rPr lang="en-US" dirty="0"/>
              <a:t>2. Look for ways to apply what you study</a:t>
            </a:r>
            <a:r>
              <a:rPr lang="en-US" dirty="0" smtClean="0"/>
              <a:t>.</a:t>
            </a:r>
          </a:p>
          <a:p>
            <a:r>
              <a:rPr lang="en-US" dirty="0"/>
              <a:t>3. Make a decision to apply what you have learned</a:t>
            </a:r>
            <a:r>
              <a:rPr lang="en-US" dirty="0" smtClean="0"/>
              <a:t>.</a:t>
            </a:r>
          </a:p>
          <a:p>
            <a:r>
              <a:rPr lang="en-US" dirty="0"/>
              <a:t>4. Set goals. Write them down. Make them simple enough and clear enough so </a:t>
            </a:r>
            <a:r>
              <a:rPr lang="en-US" dirty="0" smtClean="0"/>
              <a:t>you can </a:t>
            </a:r>
            <a:r>
              <a:rPr lang="en-US" dirty="0"/>
              <a:t>later evaluate your goals to see if you reached them</a:t>
            </a:r>
            <a:r>
              <a:rPr lang="en-US" dirty="0" smtClean="0"/>
              <a:t>.</a:t>
            </a:r>
          </a:p>
          <a:p>
            <a:r>
              <a:rPr lang="en-US" dirty="0"/>
              <a:t>5. Test your goals. See how well the Bible principles work for you</a:t>
            </a:r>
            <a:r>
              <a:rPr lang="en-US" dirty="0" smtClean="0"/>
              <a:t>.</a:t>
            </a:r>
          </a:p>
          <a:p>
            <a:r>
              <a:rPr lang="en-US" dirty="0"/>
              <a:t>6. Evaluate the results in your life. Check to see how well you did. You may </a:t>
            </a:r>
            <a:r>
              <a:rPr lang="en-US" dirty="0" smtClean="0"/>
              <a:t>need to </a:t>
            </a:r>
            <a:r>
              <a:rPr lang="en-US" dirty="0"/>
              <a:t>revise your goals</a:t>
            </a:r>
            <a:r>
              <a:rPr lang="en-US" dirty="0" smtClean="0"/>
              <a:t>.</a:t>
            </a:r>
          </a:p>
          <a:p>
            <a:r>
              <a:rPr lang="en-US" dirty="0"/>
              <a:t>7. Share with others how you have applied the scripture to your life. </a:t>
            </a:r>
            <a:r>
              <a:rPr lang="en-US" dirty="0" smtClean="0"/>
              <a:t>Encourage them </a:t>
            </a:r>
            <a:r>
              <a:rPr lang="en-US" dirty="0"/>
              <a:t>and show them how to do the same.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Life-to-Life Learning Bible Study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133329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List stress </a:t>
            </a:r>
            <a:r>
              <a:rPr lang="en-US" dirty="0" smtClean="0"/>
              <a:t>situations —</a:t>
            </a:r>
            <a:r>
              <a:rPr lang="en-US" dirty="0"/>
              <a:t>situations where I find it easy to get uptight, frustrated, angry, irritated, discouraged</a:t>
            </a:r>
            <a:r>
              <a:rPr lang="en-US" dirty="0" smtClean="0"/>
              <a:t>, or </a:t>
            </a:r>
            <a:r>
              <a:rPr lang="en-US" dirty="0"/>
              <a:t>when I feel under pressure.</a:t>
            </a:r>
          </a:p>
          <a:p>
            <a:r>
              <a:rPr lang="en-US" dirty="0"/>
              <a:t>2. Ask God this question</a:t>
            </a:r>
            <a:r>
              <a:rPr lang="en-US" dirty="0" smtClean="0"/>
              <a:t>: —“</a:t>
            </a:r>
            <a:r>
              <a:rPr lang="en-US" dirty="0"/>
              <a:t>God, what are you trying to teach me to </a:t>
            </a:r>
            <a:r>
              <a:rPr lang="en-US" b="1" dirty="0"/>
              <a:t>do today</a:t>
            </a:r>
            <a:r>
              <a:rPr lang="en-US" dirty="0"/>
              <a:t>?”</a:t>
            </a:r>
          </a:p>
          <a:p>
            <a:r>
              <a:rPr lang="en-US" dirty="0"/>
              <a:t>3. Find one area in my daily life where I </a:t>
            </a:r>
            <a:r>
              <a:rPr lang="en-US" b="1" dirty="0"/>
              <a:t>want </a:t>
            </a:r>
            <a:r>
              <a:rPr lang="en-US" dirty="0"/>
              <a:t>to </a:t>
            </a:r>
            <a:r>
              <a:rPr lang="en-US" b="1" dirty="0" smtClean="0"/>
              <a:t>grow </a:t>
            </a:r>
            <a:r>
              <a:rPr lang="en-US" dirty="0" smtClean="0"/>
              <a:t>—</a:t>
            </a:r>
            <a:r>
              <a:rPr lang="en-US" dirty="0"/>
              <a:t>use 1 Corinthians 13:4-8 to identify possible areas where I need to grow.</a:t>
            </a:r>
          </a:p>
          <a:p>
            <a:r>
              <a:rPr lang="en-US" dirty="0"/>
              <a:t>4. Relate this to my </a:t>
            </a:r>
            <a:r>
              <a:rPr lang="en-US" b="1" dirty="0"/>
              <a:t>Bible </a:t>
            </a:r>
            <a:r>
              <a:rPr lang="en-US" b="1" dirty="0" smtClean="0"/>
              <a:t>study </a:t>
            </a:r>
            <a:r>
              <a:rPr lang="en-US" dirty="0" smtClean="0"/>
              <a:t>—</a:t>
            </a:r>
            <a:r>
              <a:rPr lang="en-US" dirty="0"/>
              <a:t>what does the Bible have to say about this area of my life where I want to grow?</a:t>
            </a:r>
          </a:p>
          <a:p>
            <a:r>
              <a:rPr lang="en-US" dirty="0"/>
              <a:t>5. List things I can finish </a:t>
            </a:r>
            <a:r>
              <a:rPr lang="en-US" dirty="0" smtClean="0"/>
              <a:t>today —</a:t>
            </a:r>
            <a:r>
              <a:rPr lang="en-US" dirty="0"/>
              <a:t>in other words, set </a:t>
            </a:r>
            <a:r>
              <a:rPr lang="en-US" dirty="0" smtClean="0"/>
              <a:t>goals —</a:t>
            </a:r>
            <a:r>
              <a:rPr lang="en-US" dirty="0"/>
              <a:t>choose one goal and do it today</a:t>
            </a:r>
          </a:p>
          <a:p>
            <a:r>
              <a:rPr lang="en-US" dirty="0"/>
              <a:t>6. Evaluate the </a:t>
            </a:r>
            <a:r>
              <a:rPr lang="en-US" dirty="0" smtClean="0"/>
              <a:t>results —</a:t>
            </a:r>
            <a:r>
              <a:rPr lang="en-US" dirty="0"/>
              <a:t>later the same day or the next day, review what happened when you tried to reach </a:t>
            </a:r>
            <a:r>
              <a:rPr lang="en-US" dirty="0" smtClean="0"/>
              <a:t>the goal </a:t>
            </a:r>
            <a:r>
              <a:rPr lang="en-US" dirty="0"/>
              <a:t>you set.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 Project 2, “My Stress Situations”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</a:t>
            </a:r>
            <a:r>
              <a:rPr lang="en-US" dirty="0"/>
              <a:t>personal examples from </a:t>
            </a:r>
            <a:r>
              <a:rPr lang="en-US" dirty="0" smtClean="0"/>
              <a:t>Project 2</a:t>
            </a:r>
            <a:r>
              <a:rPr lang="en-US" dirty="0"/>
              <a:t>, “My Stress Situations,”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Study Guide.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one or two </a:t>
            </a:r>
            <a:r>
              <a:rPr lang="en-US" dirty="0" smtClean="0"/>
              <a:t>of the </a:t>
            </a:r>
            <a:r>
              <a:rPr lang="en-US" dirty="0"/>
              <a:t>examples and follow through the steps of Bible study given </a:t>
            </a:r>
            <a:r>
              <a:rPr lang="en-US" dirty="0" smtClean="0"/>
              <a:t>in the </a:t>
            </a:r>
            <a:r>
              <a:rPr lang="en-US" dirty="0"/>
              <a:t>Life-to-Life Learning Bible Study pattern.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26" y="3434637"/>
            <a:ext cx="4345523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923" y="32020"/>
            <a:ext cx="9751060" cy="1168400"/>
          </a:xfrm>
        </p:spPr>
        <p:txBody>
          <a:bodyPr/>
          <a:lstStyle/>
          <a:p>
            <a:r>
              <a:rPr lang="en-US" dirty="0" smtClean="0"/>
              <a:t>Personal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708" y="1905000"/>
            <a:ext cx="10188679" cy="3415410"/>
          </a:xfrm>
        </p:spPr>
        <p:txBody>
          <a:bodyPr>
            <a:no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 the Life-to-Life </a:t>
            </a:r>
            <a:r>
              <a:rPr lang="en-US" dirty="0"/>
              <a:t>Learning Bible Study Pattern. 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4 in the </a:t>
            </a:r>
            <a:r>
              <a:rPr lang="en-US" dirty="0" smtClean="0"/>
              <a:t>Study Guide </a:t>
            </a:r>
            <a:r>
              <a:rPr lang="en-US" dirty="0"/>
              <a:t>will </a:t>
            </a:r>
            <a:r>
              <a:rPr lang="en-US" dirty="0" smtClean="0"/>
              <a:t>help you put this into practice.</a:t>
            </a:r>
            <a:endParaRPr lang="en-US" sz="279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9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3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Personal and group Bible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810000"/>
            <a:ext cx="346088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16" y="828757"/>
            <a:ext cx="9796147" cy="764719"/>
          </a:xfrm>
        </p:spPr>
        <p:txBody>
          <a:bodyPr/>
          <a:lstStyle/>
          <a:p>
            <a:pPr algn="ctr"/>
            <a:r>
              <a:rPr lang="en-US" sz="3999" b="1" dirty="0"/>
              <a:t>How to Study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92" y="1905000"/>
            <a:ext cx="9456589" cy="4494629"/>
          </a:xfrm>
        </p:spPr>
        <p:txBody>
          <a:bodyPr>
            <a:normAutofit/>
          </a:bodyPr>
          <a:lstStyle/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b="1" kern="0" dirty="0">
                <a:solidFill>
                  <a:srgbClr val="000000"/>
                </a:solidFill>
                <a:latin typeface="Times New Roman"/>
              </a:rPr>
              <a:t>Quizzes:   Verses to Memorize	To be done with: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1. Mark 4:24 The Living 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Bible</a:t>
            </a: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	Lesson 2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2. 2 Corinthians 8:11 Good News 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Bible</a:t>
            </a: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Lesson 4 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b="1" kern="0" dirty="0">
                <a:solidFill>
                  <a:srgbClr val="000000"/>
                </a:solidFill>
                <a:latin typeface="Times New Roman"/>
              </a:rPr>
              <a:t>Study Guide Projects: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     Project #    		To be done before or with: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1			Lesson 1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2			Lesson 2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3			Lesson 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3</a:t>
            </a:r>
            <a:endParaRPr lang="en-US" sz="1999" kern="0" dirty="0">
              <a:solidFill>
                <a:srgbClr val="000000"/>
              </a:solidFill>
              <a:latin typeface="Times New Roman"/>
            </a:endParaRP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4			Lesson 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1999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5			Lesson 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4 or 5</a:t>
            </a: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1999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	6			</a:t>
            </a: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Optional</a:t>
            </a: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kern="0" dirty="0" smtClean="0">
                <a:solidFill>
                  <a:srgbClr val="000000"/>
                </a:solidFill>
                <a:latin typeface="Times New Roman"/>
              </a:rPr>
              <a:t>	SQPA Bible Study	Lesson 4</a:t>
            </a:r>
            <a:endParaRPr lang="en-US" sz="1999" kern="0" dirty="0">
              <a:solidFill>
                <a:srgbClr val="000000"/>
              </a:solidFill>
              <a:latin typeface="Times New Roman"/>
            </a:endParaRPr>
          </a:p>
          <a:p>
            <a:pPr marL="0" indent="0" defTabSz="914126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999" b="1" kern="0" dirty="0">
                <a:solidFill>
                  <a:srgbClr val="000000"/>
                </a:solidFill>
                <a:latin typeface="Times New Roman"/>
              </a:rPr>
              <a:t>Test:	</a:t>
            </a:r>
            <a:r>
              <a:rPr lang="en-US" sz="1999" kern="0" dirty="0">
                <a:solidFill>
                  <a:srgbClr val="000000"/>
                </a:solidFill>
                <a:latin typeface="Times New Roman"/>
              </a:rPr>
              <a:t>                       		Lesson 5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8491" y="5257325"/>
            <a:ext cx="4716732" cy="3692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799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855781"/>
            <a:ext cx="2590800" cy="35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4259" y="6495138"/>
            <a:ext cx="3858790" cy="304722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Lesson </a:t>
            </a:r>
            <a:r>
              <a:rPr lang="en-US" b="1" dirty="0" smtClean="0"/>
              <a:t>3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Memorizing 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905000"/>
            <a:ext cx="10285730" cy="4267200"/>
          </a:xfrm>
        </p:spPr>
        <p:txBody>
          <a:bodyPr>
            <a:normAutofit/>
          </a:bodyPr>
          <a:lstStyle/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>
                <a:solidFill>
                  <a:srgbClr val="6A3A20"/>
                </a:solidFill>
              </a:rPr>
              <a:t>Key Biblical Truth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Memorizing a verse makes it easier to apply its teachings </a:t>
            </a:r>
            <a:r>
              <a:rPr lang="en-US" sz="2799" dirty="0" smtClean="0">
                <a:solidFill>
                  <a:srgbClr val="6A3A20"/>
                </a:solidFill>
              </a:rPr>
              <a:t>to my </a:t>
            </a:r>
            <a:r>
              <a:rPr lang="en-US" sz="2799" dirty="0">
                <a:solidFill>
                  <a:srgbClr val="6A3A20"/>
                </a:solidFill>
              </a:rPr>
              <a:t>daily life situations today</a:t>
            </a:r>
            <a:r>
              <a:rPr lang="en-US" sz="2799" dirty="0" smtClean="0">
                <a:solidFill>
                  <a:srgbClr val="6A3A20"/>
                </a:solidFill>
              </a:rPr>
              <a:t>.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 smtClean="0">
                <a:solidFill>
                  <a:srgbClr val="6A3A20"/>
                </a:solidFill>
              </a:rPr>
              <a:t>Key </a:t>
            </a:r>
            <a:r>
              <a:rPr lang="en-US" sz="2799" b="1" dirty="0">
                <a:solidFill>
                  <a:srgbClr val="6A3A20"/>
                </a:solidFill>
              </a:rPr>
              <a:t>Verse </a:t>
            </a:r>
            <a:r>
              <a:rPr lang="en-US" sz="2799" dirty="0">
                <a:solidFill>
                  <a:srgbClr val="6A3A20"/>
                </a:solidFill>
              </a:rPr>
              <a:t>James 1:25 New Life Bible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But the one who keeps looking into God’s perfect law and </a:t>
            </a:r>
            <a:r>
              <a:rPr lang="en-US" sz="2799" dirty="0" smtClean="0">
                <a:solidFill>
                  <a:srgbClr val="6A3A20"/>
                </a:solidFill>
              </a:rPr>
              <a:t>does not </a:t>
            </a:r>
            <a:r>
              <a:rPr lang="en-US" sz="2799" dirty="0">
                <a:solidFill>
                  <a:srgbClr val="6A3A20"/>
                </a:solidFill>
              </a:rPr>
              <a:t>forget it will do what it says and be happy as he does it. </a:t>
            </a:r>
            <a:r>
              <a:rPr lang="en-US" sz="2799" dirty="0" smtClean="0">
                <a:solidFill>
                  <a:srgbClr val="6A3A20"/>
                </a:solidFill>
              </a:rPr>
              <a:t>God’s Word </a:t>
            </a:r>
            <a:r>
              <a:rPr lang="en-US" sz="2799" dirty="0">
                <a:solidFill>
                  <a:srgbClr val="6A3A20"/>
                </a:solidFill>
              </a:rPr>
              <a:t>makes men free.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0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Share your favorite scripture </a:t>
            </a:r>
            <a:endParaRPr lang="en-US" sz="2800" b="1" dirty="0" smtClean="0"/>
          </a:p>
          <a:p>
            <a:r>
              <a:rPr lang="en-US" sz="2800" dirty="0" smtClean="0"/>
              <a:t>Since </a:t>
            </a:r>
            <a:r>
              <a:rPr lang="en-US" sz="2800" dirty="0"/>
              <a:t>we are going to discuss memorizing scripture today, </a:t>
            </a:r>
            <a:r>
              <a:rPr lang="en-US" sz="2800" dirty="0" smtClean="0"/>
              <a:t>what is your </a:t>
            </a:r>
            <a:r>
              <a:rPr lang="en-US" sz="2800" dirty="0"/>
              <a:t>favorite scripture. </a:t>
            </a:r>
            <a:r>
              <a:rPr lang="en-US" sz="2800" dirty="0" smtClean="0"/>
              <a:t>Briefly explain </a:t>
            </a:r>
            <a:r>
              <a:rPr lang="en-US" sz="2800" dirty="0"/>
              <a:t>why that scripture has been so meaningful to </a:t>
            </a:r>
            <a:r>
              <a:rPr lang="en-US" sz="2800" dirty="0" smtClean="0"/>
              <a:t>you.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Personal devotions </a:t>
            </a:r>
            <a:r>
              <a:rPr lang="en-US" dirty="0"/>
              <a:t>(Personal Bible study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What are personal devotions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2. Planning your personal devotions</a:t>
            </a:r>
          </a:p>
          <a:p>
            <a:pPr lvl="1"/>
            <a:r>
              <a:rPr lang="en-US" sz="2800" dirty="0"/>
              <a:t>a. Choose a time and </a:t>
            </a:r>
            <a:r>
              <a:rPr lang="en-US" sz="2800" dirty="0" smtClean="0"/>
              <a:t>place</a:t>
            </a:r>
          </a:p>
          <a:p>
            <a:pPr lvl="1"/>
            <a:r>
              <a:rPr lang="en-US" sz="2800" dirty="0" smtClean="0"/>
              <a:t>b. Read </a:t>
            </a:r>
            <a:r>
              <a:rPr lang="en-US" sz="2800" dirty="0"/>
              <a:t>the Bible and take </a:t>
            </a:r>
            <a:r>
              <a:rPr lang="en-US" sz="2800" dirty="0" smtClean="0"/>
              <a:t>notes. </a:t>
            </a:r>
          </a:p>
          <a:p>
            <a:pPr lvl="1"/>
            <a:r>
              <a:rPr lang="en-US" sz="2800" dirty="0" smtClean="0"/>
              <a:t>c</a:t>
            </a:r>
            <a:r>
              <a:rPr lang="en-US" sz="2800" dirty="0"/>
              <a:t>. Pray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20040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Goals of your personal devotions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God should get something out of </a:t>
            </a:r>
            <a:r>
              <a:rPr lang="en-US" sz="3200" dirty="0" smtClean="0"/>
              <a:t>it</a:t>
            </a:r>
          </a:p>
          <a:p>
            <a:pPr lvl="1"/>
            <a:r>
              <a:rPr lang="en-US" sz="2800" dirty="0"/>
              <a:t>Here are a few things you can give </a:t>
            </a:r>
            <a:r>
              <a:rPr lang="en-US" sz="2800" dirty="0" smtClean="0"/>
              <a:t>to God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800" dirty="0" smtClean="0"/>
              <a:t>(</a:t>
            </a:r>
            <a:r>
              <a:rPr lang="en-US" sz="2800" dirty="0"/>
              <a:t>l) Your love (2) Your attention (3) Your praise (4) Your worship</a:t>
            </a:r>
          </a:p>
          <a:p>
            <a:r>
              <a:rPr lang="en-US" sz="3200" dirty="0" smtClean="0"/>
              <a:t>b</a:t>
            </a:r>
            <a:r>
              <a:rPr lang="en-US" sz="3200" dirty="0"/>
              <a:t>. You should get strength and help from </a:t>
            </a:r>
            <a:r>
              <a:rPr lang="en-US" sz="3200" dirty="0" smtClean="0"/>
              <a:t>it.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0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Group Bible study and family devotions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What are family devotions and group Bible study?</a:t>
            </a:r>
          </a:p>
          <a:p>
            <a:r>
              <a:rPr lang="en-US" b="1" dirty="0"/>
              <a:t>a. Family devotions</a:t>
            </a:r>
          </a:p>
          <a:p>
            <a:r>
              <a:rPr lang="en-US" dirty="0"/>
              <a:t>Family devotions are similar to personal devotions. Here your whole family </a:t>
            </a:r>
            <a:r>
              <a:rPr lang="en-US" dirty="0" smtClean="0"/>
              <a:t>gets together </a:t>
            </a:r>
            <a:r>
              <a:rPr lang="en-US" dirty="0"/>
              <a:t>and reads the Bible, discusses it, and has prayer.</a:t>
            </a:r>
          </a:p>
          <a:p>
            <a:r>
              <a:rPr lang="en-US" b="1" dirty="0"/>
              <a:t>b. Group Bible study</a:t>
            </a:r>
          </a:p>
          <a:p>
            <a:r>
              <a:rPr lang="en-US" dirty="0"/>
              <a:t>Group Bible study is any group </a:t>
            </a:r>
            <a:r>
              <a:rPr lang="en-US" dirty="0" smtClean="0"/>
              <a:t>of </a:t>
            </a:r>
            <a:r>
              <a:rPr lang="en-US" dirty="0"/>
              <a:t>people who come together on a regular basis to </a:t>
            </a:r>
            <a:r>
              <a:rPr lang="en-US" dirty="0" smtClean="0"/>
              <a:t>read the </a:t>
            </a:r>
            <a:r>
              <a:rPr lang="en-US" dirty="0"/>
              <a:t>Bible and discuss it, and have prayer.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Planning your family devotions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a. Choose a time when the whole family can be together</a:t>
            </a:r>
          </a:p>
          <a:p>
            <a:r>
              <a:rPr lang="en-US" b="1" dirty="0" smtClean="0"/>
              <a:t>b</a:t>
            </a:r>
            <a:r>
              <a:rPr lang="en-US" b="1" dirty="0"/>
              <a:t>. Read the Bible</a:t>
            </a:r>
          </a:p>
          <a:p>
            <a:r>
              <a:rPr lang="en-US" b="1" dirty="0" smtClean="0"/>
              <a:t>c</a:t>
            </a:r>
            <a:r>
              <a:rPr lang="en-US" b="1" dirty="0"/>
              <a:t>. </a:t>
            </a:r>
            <a:r>
              <a:rPr lang="en-US" b="1" dirty="0" smtClean="0"/>
              <a:t>Discussion</a:t>
            </a:r>
          </a:p>
          <a:p>
            <a:r>
              <a:rPr lang="en-US" b="1" dirty="0" smtClean="0"/>
              <a:t>d. Pray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895600"/>
            <a:ext cx="4574677" cy="30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Goals of family devotions (group Bible study)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l) God should receive your praise, worship, and love.</a:t>
            </a:r>
          </a:p>
          <a:p>
            <a:r>
              <a:rPr lang="en-US" dirty="0"/>
              <a:t>2) Teach your children how to read the Bible and apply it to their lives.</a:t>
            </a:r>
          </a:p>
          <a:p>
            <a:r>
              <a:rPr lang="en-US" dirty="0"/>
              <a:t>3) Teach your children how to pray.</a:t>
            </a:r>
          </a:p>
          <a:p>
            <a:r>
              <a:rPr lang="en-US" dirty="0"/>
              <a:t>4) Help each other apply the scripture to your daily lives.</a:t>
            </a:r>
          </a:p>
          <a:p>
            <a:r>
              <a:rPr lang="en-US" dirty="0"/>
              <a:t>5) Get to know other people better (the ones in your Bible study groups).</a:t>
            </a:r>
          </a:p>
          <a:p>
            <a:r>
              <a:rPr lang="en-US" dirty="0"/>
              <a:t>6) Hold one another accountable for living according to God’s truth.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Memorizing 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What does it mean to memorize scriptures?</a:t>
            </a:r>
          </a:p>
          <a:p>
            <a:r>
              <a:rPr lang="en-US" dirty="0"/>
              <a:t>To memorize is to simply learn the words so you can repeat them from memory. </a:t>
            </a:r>
            <a:r>
              <a:rPr lang="en-US" dirty="0" smtClean="0"/>
              <a:t>You have </a:t>
            </a:r>
            <a:r>
              <a:rPr lang="en-US" dirty="0"/>
              <a:t>the words in your mind, and you can recall (repeat) the words at any time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76" y="3352800"/>
            <a:ext cx="4489236" cy="23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Why should you memorize scripture?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many ways memorizing scripture can help you. Here are just a few benefits.</a:t>
            </a:r>
          </a:p>
          <a:p>
            <a:r>
              <a:rPr lang="en-US" dirty="0"/>
              <a:t>a. Use it to resist temptation.</a:t>
            </a:r>
          </a:p>
          <a:p>
            <a:r>
              <a:rPr lang="en-US" dirty="0"/>
              <a:t>b. Use it to help solve your problems.</a:t>
            </a:r>
          </a:p>
          <a:p>
            <a:r>
              <a:rPr lang="en-US" dirty="0"/>
              <a:t>c. It helps you to have good thoughts.</a:t>
            </a:r>
          </a:p>
          <a:p>
            <a:r>
              <a:rPr lang="en-US" dirty="0"/>
              <a:t>d. It prepares you to meditate on God’s Word.</a:t>
            </a:r>
          </a:p>
          <a:p>
            <a:r>
              <a:rPr lang="en-US" dirty="0"/>
              <a:t>e. Use it to prepare you for witnessing.</a:t>
            </a:r>
          </a:p>
          <a:p>
            <a:r>
              <a:rPr lang="en-US" dirty="0"/>
              <a:t>f. It helps you to learn to think the way God thinks. In Romans 12:1-2, </a:t>
            </a:r>
            <a:r>
              <a:rPr lang="en-US" dirty="0" smtClean="0"/>
              <a:t>God commands </a:t>
            </a:r>
            <a:r>
              <a:rPr lang="en-US" dirty="0"/>
              <a:t>us to renew our minds—to learn to think the way He wants us to think.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How can I memorize scripture?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Choose the scripture </a:t>
            </a:r>
            <a:r>
              <a:rPr lang="en-US" b="1" dirty="0" smtClean="0"/>
              <a:t>carefully.</a:t>
            </a:r>
          </a:p>
          <a:p>
            <a:r>
              <a:rPr lang="en-US" b="1" dirty="0"/>
              <a:t>b. Write the verse on a small </a:t>
            </a:r>
            <a:r>
              <a:rPr lang="en-US" b="1" dirty="0" smtClean="0"/>
              <a:t>card.</a:t>
            </a:r>
          </a:p>
          <a:p>
            <a:r>
              <a:rPr lang="en-US" b="1" dirty="0"/>
              <a:t>c. Memorize the verse 3 or 4 words at a </a:t>
            </a:r>
            <a:r>
              <a:rPr lang="en-US" b="1" dirty="0" smtClean="0"/>
              <a:t>time.</a:t>
            </a:r>
          </a:p>
          <a:p>
            <a:r>
              <a:rPr lang="en-US" b="1" dirty="0"/>
              <a:t>d. Memorize scripture with other </a:t>
            </a:r>
            <a:r>
              <a:rPr lang="en-US" b="1" dirty="0" smtClean="0"/>
              <a:t>persons.</a:t>
            </a:r>
          </a:p>
          <a:p>
            <a:r>
              <a:rPr lang="en-US" b="1" dirty="0"/>
              <a:t>e. Make a picture of the verse in your mind (or on paper</a:t>
            </a:r>
            <a:r>
              <a:rPr lang="en-US" b="1" dirty="0" smtClean="0"/>
              <a:t>).</a:t>
            </a:r>
          </a:p>
          <a:p>
            <a:r>
              <a:rPr lang="en-US" b="1" dirty="0"/>
              <a:t>f. Keep </a:t>
            </a:r>
            <a:r>
              <a:rPr lang="en-US" b="1" dirty="0" smtClean="0"/>
              <a:t>reviewing.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4667"/>
          <a:stretch/>
        </p:blipFill>
        <p:spPr>
          <a:xfrm>
            <a:off x="8304212" y="1143000"/>
            <a:ext cx="3265714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</a:t>
            </a:r>
            <a:r>
              <a:rPr lang="en-US" b="1" dirty="0"/>
              <a:t>1</a:t>
            </a:r>
            <a:br>
              <a:rPr lang="en-US" b="1" dirty="0"/>
            </a:br>
            <a:r>
              <a:rPr lang="en-US" dirty="0"/>
              <a:t>Getting started with the basics of Bible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810000"/>
            <a:ext cx="346088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How do I make scripture memorization most</a:t>
            </a:r>
            <a:br>
              <a:rPr lang="en-US" b="1" dirty="0"/>
            </a:br>
            <a:r>
              <a:rPr lang="en-US" b="1" dirty="0"/>
              <a:t>helpful in my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Look for ways to relate this verse to your </a:t>
            </a:r>
            <a:r>
              <a:rPr lang="en-US" b="1" dirty="0" smtClean="0"/>
              <a:t>daily experiences.</a:t>
            </a:r>
          </a:p>
          <a:p>
            <a:r>
              <a:rPr lang="en-US" b="1" dirty="0"/>
              <a:t>b. Apply it to your life</a:t>
            </a:r>
            <a:r>
              <a:rPr lang="en-US" b="1" dirty="0" smtClean="0"/>
              <a:t>!</a:t>
            </a:r>
          </a:p>
          <a:p>
            <a:r>
              <a:rPr lang="en-US" b="1" dirty="0"/>
              <a:t>c. Ask God for a special verse for your </a:t>
            </a:r>
            <a:r>
              <a:rPr lang="en-US" b="1" dirty="0" smtClean="0"/>
              <a:t>life.</a:t>
            </a:r>
          </a:p>
          <a:p>
            <a:r>
              <a:rPr lang="en-US" b="1" dirty="0"/>
              <a:t>d. Memorize sections of </a:t>
            </a:r>
            <a:r>
              <a:rPr lang="en-US" b="1" dirty="0" smtClean="0"/>
              <a:t>scripture.</a:t>
            </a:r>
          </a:p>
          <a:p>
            <a:r>
              <a:rPr lang="en-US" b="1" dirty="0"/>
              <a:t>e. Memorizing scripture helps renew your </a:t>
            </a:r>
            <a:r>
              <a:rPr lang="en-US" b="1" dirty="0" smtClean="0"/>
              <a:t>mind.</a:t>
            </a:r>
          </a:p>
          <a:p>
            <a:r>
              <a:rPr lang="en-US" b="1" dirty="0"/>
              <a:t>f. Meditate on the verses you have </a:t>
            </a:r>
            <a:r>
              <a:rPr lang="en-US" b="1" dirty="0" smtClean="0"/>
              <a:t>memorized.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scripture memorization.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Psalm 119:9, 11 NIV</a:t>
            </a:r>
          </a:p>
          <a:p>
            <a:pPr marL="0" indent="0">
              <a:buNone/>
            </a:pPr>
            <a:r>
              <a:rPr lang="en-US" b="1" dirty="0"/>
              <a:t>How can a young man keep his way pure? By living according to your word</a:t>
            </a:r>
            <a:r>
              <a:rPr lang="en-US" b="1" dirty="0" smtClean="0"/>
              <a:t>. (</a:t>
            </a:r>
            <a:r>
              <a:rPr lang="en-US" b="1" dirty="0"/>
              <a:t>11) I have hidden your word in my heart that I might not sin against you</a:t>
            </a:r>
            <a:r>
              <a:rPr lang="en-US" b="1" dirty="0" smtClean="0"/>
              <a:t>.</a:t>
            </a:r>
          </a:p>
          <a:p>
            <a:r>
              <a:rPr lang="en-US" b="1" dirty="0"/>
              <a:t>Romans 12:2 NIV</a:t>
            </a:r>
          </a:p>
          <a:p>
            <a:pPr marL="0" indent="0">
              <a:buNone/>
            </a:pPr>
            <a:r>
              <a:rPr lang="en-US" b="1" dirty="0"/>
              <a:t>Do not conform any longer to the pattern of this world, but be transformed </a:t>
            </a:r>
            <a:r>
              <a:rPr lang="en-US" b="1" dirty="0" smtClean="0"/>
              <a:t>by the </a:t>
            </a:r>
            <a:r>
              <a:rPr lang="en-US" b="1" dirty="0"/>
              <a:t>renewing of your mind. Then you will be able to test and approve </a:t>
            </a:r>
            <a:r>
              <a:rPr lang="en-US" b="1" dirty="0" smtClean="0"/>
              <a:t>what God’s </a:t>
            </a:r>
            <a:r>
              <a:rPr lang="en-US" b="1" dirty="0"/>
              <a:t>will is—his good, pleasing and perfect will.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a goal of </a:t>
            </a:r>
            <a:r>
              <a:rPr lang="en-US" dirty="0" smtClean="0"/>
              <a:t>having personal </a:t>
            </a:r>
            <a:r>
              <a:rPr lang="en-US" dirty="0"/>
              <a:t>devotions every day. If </a:t>
            </a:r>
            <a:r>
              <a:rPr lang="en-US" dirty="0" smtClean="0"/>
              <a:t>you </a:t>
            </a:r>
            <a:r>
              <a:rPr lang="en-US" dirty="0"/>
              <a:t>are </a:t>
            </a:r>
            <a:r>
              <a:rPr lang="en-US" dirty="0" smtClean="0"/>
              <a:t>not currently </a:t>
            </a:r>
            <a:r>
              <a:rPr lang="en-US" dirty="0"/>
              <a:t>doing personal devotions, </a:t>
            </a:r>
            <a:r>
              <a:rPr lang="en-US" dirty="0" smtClean="0"/>
              <a:t>make </a:t>
            </a:r>
            <a:r>
              <a:rPr lang="en-US" dirty="0"/>
              <a:t>a goal </a:t>
            </a:r>
            <a:r>
              <a:rPr lang="en-US" dirty="0" smtClean="0"/>
              <a:t>to do </a:t>
            </a:r>
            <a:r>
              <a:rPr lang="en-US" dirty="0"/>
              <a:t>this for the next 7 days.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4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4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Bible study methods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810000"/>
            <a:ext cx="346088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Lesson </a:t>
            </a:r>
            <a:r>
              <a:rPr lang="en-US" b="1" dirty="0" smtClean="0"/>
              <a:t>4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905000"/>
            <a:ext cx="10285730" cy="4267200"/>
          </a:xfrm>
        </p:spPr>
        <p:txBody>
          <a:bodyPr>
            <a:normAutofit/>
          </a:bodyPr>
          <a:lstStyle/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>
                <a:solidFill>
                  <a:srgbClr val="6A3A20"/>
                </a:solidFill>
              </a:rPr>
              <a:t>Key Biblical Truth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Meditating on God’s Word is one of the best methods </a:t>
            </a:r>
            <a:r>
              <a:rPr lang="en-US" sz="2799" dirty="0" smtClean="0">
                <a:solidFill>
                  <a:srgbClr val="6A3A20"/>
                </a:solidFill>
              </a:rPr>
              <a:t>of making </a:t>
            </a:r>
            <a:r>
              <a:rPr lang="en-US" sz="2799" dirty="0">
                <a:solidFill>
                  <a:srgbClr val="6A3A20"/>
                </a:solidFill>
              </a:rPr>
              <a:t>God’s Word a part of my daily life</a:t>
            </a:r>
            <a:r>
              <a:rPr lang="en-US" sz="2799" dirty="0" smtClean="0">
                <a:solidFill>
                  <a:srgbClr val="6A3A20"/>
                </a:solidFill>
              </a:rPr>
              <a:t>.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 smtClean="0">
                <a:solidFill>
                  <a:srgbClr val="6A3A20"/>
                </a:solidFill>
              </a:rPr>
              <a:t>Key </a:t>
            </a:r>
            <a:r>
              <a:rPr lang="en-US" sz="2799" b="1" dirty="0">
                <a:solidFill>
                  <a:srgbClr val="6A3A20"/>
                </a:solidFill>
              </a:rPr>
              <a:t>Verse </a:t>
            </a:r>
            <a:r>
              <a:rPr lang="en-US" sz="2799" dirty="0">
                <a:solidFill>
                  <a:srgbClr val="6A3A20"/>
                </a:solidFill>
              </a:rPr>
              <a:t>Joshua 1:8 New International Version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Do not let this Book of the Law depart from your mouth</a:t>
            </a:r>
            <a:r>
              <a:rPr lang="en-US" sz="2799" dirty="0" smtClean="0">
                <a:solidFill>
                  <a:srgbClr val="6A3A20"/>
                </a:solidFill>
              </a:rPr>
              <a:t>; meditate </a:t>
            </a:r>
            <a:r>
              <a:rPr lang="en-US" sz="2799" dirty="0">
                <a:solidFill>
                  <a:srgbClr val="6A3A20"/>
                </a:solidFill>
              </a:rPr>
              <a:t>on it day and night, so that you may be careful to </a:t>
            </a:r>
            <a:r>
              <a:rPr lang="en-US" sz="2799" dirty="0" smtClean="0">
                <a:solidFill>
                  <a:srgbClr val="6A3A20"/>
                </a:solidFill>
              </a:rPr>
              <a:t>do everything </a:t>
            </a:r>
            <a:r>
              <a:rPr lang="en-US" sz="2799" dirty="0">
                <a:solidFill>
                  <a:srgbClr val="6A3A20"/>
                </a:solidFill>
              </a:rPr>
              <a:t>written in it. Then you will be prosperous and successful.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Share your favorite scripture </a:t>
            </a:r>
            <a:endParaRPr lang="en-US" sz="2800" b="1" dirty="0" smtClean="0"/>
          </a:p>
          <a:p>
            <a:r>
              <a:rPr lang="en-US" sz="2800" dirty="0" smtClean="0"/>
              <a:t>Share </a:t>
            </a:r>
            <a:r>
              <a:rPr lang="en-US" sz="2800" dirty="0"/>
              <a:t>a favorite scripture </a:t>
            </a:r>
            <a:r>
              <a:rPr lang="en-US" sz="2800" dirty="0" smtClean="0"/>
              <a:t>you have memorized</a:t>
            </a:r>
            <a:r>
              <a:rPr lang="en-US" sz="2800" dirty="0"/>
              <a:t>. </a:t>
            </a:r>
            <a:r>
              <a:rPr lang="en-US" sz="2800" dirty="0" smtClean="0"/>
              <a:t>Why doe this scripture have special meaning to you? How has meditating on this scripture helped you to deepen your </a:t>
            </a:r>
            <a:r>
              <a:rPr lang="en-US" sz="2800" dirty="0"/>
              <a:t>understanding of God’s </a:t>
            </a:r>
            <a:r>
              <a:rPr lang="en-US" sz="2800" dirty="0" smtClean="0"/>
              <a:t>Word?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Meditation on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What is meditation</a:t>
            </a:r>
            <a:r>
              <a:rPr lang="en-US" b="1" dirty="0" smtClean="0"/>
              <a:t>?</a:t>
            </a:r>
          </a:p>
          <a:p>
            <a:r>
              <a:rPr lang="en-US" dirty="0"/>
              <a:t>Webster’s dictionary says meditation is “the act or process of meditating</a:t>
            </a:r>
            <a:r>
              <a:rPr lang="en-US" dirty="0" smtClean="0"/>
              <a:t>.” Meditating </a:t>
            </a:r>
            <a:r>
              <a:rPr lang="en-US" dirty="0"/>
              <a:t>means “to reflect on or muse over; contemplate; ponder.” </a:t>
            </a:r>
            <a:endParaRPr lang="en-US" dirty="0" smtClean="0"/>
          </a:p>
          <a:p>
            <a:r>
              <a:rPr lang="en-US" dirty="0" smtClean="0"/>
              <a:t>Meditation </a:t>
            </a:r>
            <a:r>
              <a:rPr lang="en-US" dirty="0"/>
              <a:t>is </a:t>
            </a:r>
            <a:r>
              <a:rPr lang="en-US" dirty="0" smtClean="0"/>
              <a:t>not concentrating</a:t>
            </a:r>
            <a:r>
              <a:rPr lang="en-US" dirty="0"/>
              <a:t>; it is not hard thinking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Meditating on </a:t>
            </a:r>
            <a:r>
              <a:rPr lang="en-US" dirty="0"/>
              <a:t>God’s Word means taking Bible verses through your mind, feelings, and will, and </a:t>
            </a:r>
            <a:r>
              <a:rPr lang="en-US" dirty="0" smtClean="0"/>
              <a:t>letting His </a:t>
            </a:r>
            <a:r>
              <a:rPr lang="en-US" dirty="0"/>
              <a:t>Word become a part of your life. You let God’s truths become a part of your thoughts</a:t>
            </a:r>
            <a:r>
              <a:rPr lang="en-US" dirty="0" smtClean="0"/>
              <a:t>, attitudes</a:t>
            </a:r>
            <a:r>
              <a:rPr lang="en-US" dirty="0"/>
              <a:t>, feelings, and actions.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 What is the difference between memorizing and</a:t>
            </a:r>
            <a:br>
              <a:rPr lang="en-US" b="1" dirty="0"/>
            </a:br>
            <a:r>
              <a:rPr lang="en-US" b="1" dirty="0"/>
              <a:t>meditating?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475729" cy="4267200"/>
          </a:xfrm>
        </p:spPr>
        <p:txBody>
          <a:bodyPr/>
          <a:lstStyle/>
          <a:p>
            <a:r>
              <a:rPr lang="en-US" dirty="0"/>
              <a:t>a. Memorizing is just knowing it. Meditation is making it a part of you.</a:t>
            </a:r>
          </a:p>
          <a:p>
            <a:r>
              <a:rPr lang="en-US" dirty="0" smtClean="0"/>
              <a:t>b</a:t>
            </a:r>
            <a:r>
              <a:rPr lang="en-US" dirty="0"/>
              <a:t>. Memorizing is just knowing it off the top of your head. Meditation allows it </a:t>
            </a:r>
            <a:r>
              <a:rPr lang="en-US" dirty="0" smtClean="0"/>
              <a:t>to sink </a:t>
            </a:r>
            <a:r>
              <a:rPr lang="en-US" dirty="0"/>
              <a:t>deeply in your mind so that you can have it as a part of your thoughts.</a:t>
            </a:r>
          </a:p>
          <a:p>
            <a:r>
              <a:rPr lang="en-US" dirty="0"/>
              <a:t>c. Memorizing is just being able to quote them. Meditation is thinking about it </a:t>
            </a:r>
            <a:r>
              <a:rPr lang="en-US" dirty="0" smtClean="0"/>
              <a:t>to get </a:t>
            </a:r>
            <a:r>
              <a:rPr lang="en-US" dirty="0"/>
              <a:t>an understanding.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797180"/>
            <a:ext cx="3460284" cy="3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Why should I meditate on God’s Word?</a:t>
            </a:r>
            <a:br>
              <a:rPr lang="en-US" b="1" dirty="0"/>
            </a:br>
            <a:r>
              <a:rPr lang="en-US" dirty="0"/>
              <a:t>(What are the benefits?)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You will have good success. Joshua 1:8</a:t>
            </a:r>
          </a:p>
          <a:p>
            <a:r>
              <a:rPr lang="en-US" dirty="0"/>
              <a:t>b. Whatever you do will prosper. Psalm 1:2-3</a:t>
            </a:r>
          </a:p>
          <a:p>
            <a:r>
              <a:rPr lang="en-US" dirty="0"/>
              <a:t>c. Your wisdom and knowledge will increase. Psalm 119:97, 100</a:t>
            </a:r>
          </a:p>
          <a:p>
            <a:r>
              <a:rPr lang="en-US" dirty="0"/>
              <a:t>d. You will have power over sin and temptation. Psalm 119:9, 11</a:t>
            </a:r>
          </a:p>
          <a:p>
            <a:r>
              <a:rPr lang="en-US" dirty="0"/>
              <a:t>e. You will become more like God in the way you think, feel, and act.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How can I meditate on God’s Word? </a:t>
            </a:r>
            <a:r>
              <a:rPr lang="en-US" dirty="0"/>
              <a:t>(Methods)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361929" cy="4267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a. Memorize the scripture</a:t>
            </a:r>
          </a:p>
          <a:p>
            <a:r>
              <a:rPr lang="en-US" sz="2800" b="1" dirty="0" smtClean="0"/>
              <a:t>b. Clear your mind of other outside thoughts</a:t>
            </a:r>
          </a:p>
          <a:p>
            <a:r>
              <a:rPr lang="en-US" sz="2800" b="1" dirty="0" smtClean="0"/>
              <a:t>c. Focus your attention on just one small part of the verse</a:t>
            </a:r>
          </a:p>
          <a:p>
            <a:r>
              <a:rPr lang="en-US" sz="2800" b="1" dirty="0" smtClean="0"/>
              <a:t>d. Take it through your mind</a:t>
            </a:r>
          </a:p>
          <a:p>
            <a:r>
              <a:rPr lang="en-US" sz="2800" b="1" dirty="0" smtClean="0"/>
              <a:t>e. Take it through your feelings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1</a:t>
            </a:r>
            <a:br>
              <a:rPr lang="en-US" b="1" dirty="0"/>
            </a:br>
            <a:r>
              <a:rPr lang="en-US" dirty="0"/>
              <a:t>Getting started with the basics of Bible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>
                <a:solidFill>
                  <a:srgbClr val="6A3A20"/>
                </a:solidFill>
              </a:rPr>
              <a:t>Key Biblical Truth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I need to use my personal Bible study as a tool in my daily </a:t>
            </a:r>
            <a:r>
              <a:rPr lang="en-US" sz="2799" dirty="0" smtClean="0">
                <a:solidFill>
                  <a:srgbClr val="6A3A20"/>
                </a:solidFill>
              </a:rPr>
              <a:t>life situations </a:t>
            </a:r>
            <a:r>
              <a:rPr lang="en-US" sz="2799" dirty="0">
                <a:solidFill>
                  <a:srgbClr val="6A3A20"/>
                </a:solidFill>
              </a:rPr>
              <a:t>to help me grow closer to God</a:t>
            </a:r>
            <a:r>
              <a:rPr lang="en-US" sz="2799" dirty="0" smtClean="0">
                <a:solidFill>
                  <a:srgbClr val="6A3A20"/>
                </a:solidFill>
              </a:rPr>
              <a:t>.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b="1" dirty="0" smtClean="0">
                <a:solidFill>
                  <a:srgbClr val="6A3A20"/>
                </a:solidFill>
              </a:rPr>
              <a:t>Key </a:t>
            </a:r>
            <a:r>
              <a:rPr lang="en-US" sz="2799" b="1" dirty="0">
                <a:solidFill>
                  <a:srgbClr val="6A3A20"/>
                </a:solidFill>
              </a:rPr>
              <a:t>Verse </a:t>
            </a:r>
            <a:r>
              <a:rPr lang="en-US" sz="2799" dirty="0">
                <a:solidFill>
                  <a:srgbClr val="6A3A20"/>
                </a:solidFill>
              </a:rPr>
              <a:t>Psalms 119:105 The Living Bible</a:t>
            </a:r>
          </a:p>
          <a:p>
            <a:pPr marL="0" lvl="0" indent="0">
              <a:buClr>
                <a:srgbClr val="6A3A20"/>
              </a:buClr>
              <a:buNone/>
            </a:pPr>
            <a:r>
              <a:rPr lang="en-US" sz="2799" dirty="0">
                <a:solidFill>
                  <a:srgbClr val="6A3A20"/>
                </a:solidFill>
              </a:rPr>
              <a:t>Your words are a flashlight to light the path ahead of me, </a:t>
            </a:r>
            <a:r>
              <a:rPr lang="en-US" sz="2799" dirty="0" smtClean="0">
                <a:solidFill>
                  <a:srgbClr val="6A3A20"/>
                </a:solidFill>
              </a:rPr>
              <a:t>and keep </a:t>
            </a:r>
            <a:r>
              <a:rPr lang="en-US" sz="2799" dirty="0">
                <a:solidFill>
                  <a:srgbClr val="6A3A20"/>
                </a:solidFill>
              </a:rPr>
              <a:t>me from stumbling.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How can I meditate on God’s Word? </a:t>
            </a:r>
            <a:r>
              <a:rPr lang="en-US" dirty="0"/>
              <a:t>(Methods)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f. Take it through your will</a:t>
            </a:r>
          </a:p>
          <a:p>
            <a:r>
              <a:rPr lang="en-US" sz="2800" b="1" dirty="0" smtClean="0"/>
              <a:t>g. Mix meditation with prayer</a:t>
            </a:r>
          </a:p>
          <a:p>
            <a:r>
              <a:rPr lang="en-US" sz="2800" b="1" dirty="0" smtClean="0"/>
              <a:t>h. The value of repetition</a:t>
            </a:r>
          </a:p>
          <a:p>
            <a:r>
              <a:rPr lang="en-US" sz="2800" b="1" dirty="0" err="1"/>
              <a:t>i</a:t>
            </a:r>
            <a:r>
              <a:rPr lang="en-US" sz="2800" b="1" dirty="0"/>
              <a:t>. Use meditation with the other Bible study </a:t>
            </a:r>
            <a:r>
              <a:rPr lang="en-US" sz="2800" b="1" dirty="0" smtClean="0"/>
              <a:t>methods you </a:t>
            </a:r>
            <a:r>
              <a:rPr lang="en-US" sz="2800" b="1" dirty="0"/>
              <a:t>do</a:t>
            </a:r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b="1" dirty="0" smtClean="0"/>
              <a:t>ow </a:t>
            </a:r>
            <a:r>
              <a:rPr lang="en-US" b="1" dirty="0"/>
              <a:t>to get started in meditating on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2" y="1803400"/>
            <a:ext cx="10285729" cy="4267200"/>
          </a:xfrm>
        </p:spPr>
        <p:txBody>
          <a:bodyPr>
            <a:normAutofit/>
          </a:bodyPr>
          <a:lstStyle/>
          <a:p>
            <a:r>
              <a:rPr lang="en-US" dirty="0"/>
              <a:t>A. Start with very short period of time.</a:t>
            </a:r>
          </a:p>
          <a:p>
            <a:r>
              <a:rPr lang="en-US" dirty="0"/>
              <a:t>B. Think about how you would put a verse into action in </a:t>
            </a:r>
            <a:r>
              <a:rPr lang="en-US" dirty="0" smtClean="0"/>
              <a:t>your daily </a:t>
            </a:r>
            <a:r>
              <a:rPr lang="en-US" dirty="0"/>
              <a:t>activities.</a:t>
            </a:r>
          </a:p>
          <a:p>
            <a:r>
              <a:rPr lang="en-US" dirty="0"/>
              <a:t>C. Try to do this several times each day.</a:t>
            </a:r>
          </a:p>
          <a:p>
            <a:r>
              <a:rPr lang="en-US" dirty="0"/>
              <a:t>D. Try to coordinate a verse with more and more daily </a:t>
            </a:r>
            <a:r>
              <a:rPr lang="en-US" dirty="0" smtClean="0"/>
              <a:t>activities so </a:t>
            </a:r>
            <a:r>
              <a:rPr lang="en-US" dirty="0"/>
              <a:t>that it will become a regular part of your whole day.</a:t>
            </a:r>
          </a:p>
          <a:p>
            <a:r>
              <a:rPr lang="en-US" dirty="0"/>
              <a:t>E. One of the main purposes of meditation is to think of ways </a:t>
            </a:r>
            <a:r>
              <a:rPr lang="en-US" dirty="0" smtClean="0"/>
              <a:t>to apply </a:t>
            </a:r>
            <a:r>
              <a:rPr lang="en-US" dirty="0"/>
              <a:t>verses in your daily life.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Bible study </a:t>
            </a:r>
            <a:r>
              <a:rPr lang="en-US" b="1" dirty="0" smtClean="0"/>
              <a:t>methods - </a:t>
            </a:r>
            <a:r>
              <a:rPr lang="en-US" b="1" dirty="0"/>
              <a:t>A. SQPA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Summarize (S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2</a:t>
            </a:r>
            <a:r>
              <a:rPr lang="en-US" sz="2800" b="1" dirty="0"/>
              <a:t>. Questions (Q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3</a:t>
            </a:r>
            <a:r>
              <a:rPr lang="en-US" sz="2800" b="1" dirty="0"/>
              <a:t>. Personal Application (PA)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86000"/>
            <a:ext cx="3562745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SQPA -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5637529" cy="4267200"/>
          </a:xfrm>
        </p:spPr>
        <p:txBody>
          <a:bodyPr>
            <a:normAutofit/>
          </a:bodyPr>
          <a:lstStyle/>
          <a:p>
            <a:r>
              <a:rPr lang="en-US" b="1" dirty="0"/>
              <a:t>1. Summarize (S)</a:t>
            </a:r>
          </a:p>
          <a:p>
            <a:r>
              <a:rPr lang="en-US" dirty="0"/>
              <a:t>a. Take notes on what the scripture is about. Write in your own words </a:t>
            </a:r>
            <a:r>
              <a:rPr lang="en-US" dirty="0" smtClean="0"/>
              <a:t>what each </a:t>
            </a:r>
            <a:r>
              <a:rPr lang="en-US" dirty="0"/>
              <a:t>verse talks about. Do each verse separately.</a:t>
            </a:r>
          </a:p>
          <a:p>
            <a:r>
              <a:rPr lang="en-US" dirty="0"/>
              <a:t>b. Write down your own opinions about the verses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701800"/>
            <a:ext cx="44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SQPA -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7161529" cy="4267200"/>
          </a:xfrm>
        </p:spPr>
        <p:txBody>
          <a:bodyPr>
            <a:normAutofit/>
          </a:bodyPr>
          <a:lstStyle/>
          <a:p>
            <a:r>
              <a:rPr lang="en-US" b="1" dirty="0"/>
              <a:t>2. Questions (Q)</a:t>
            </a:r>
          </a:p>
          <a:p>
            <a:r>
              <a:rPr lang="en-US" dirty="0"/>
              <a:t>Write down any questions you have about this scripture. You may want to leave </a:t>
            </a:r>
            <a:r>
              <a:rPr lang="en-US" dirty="0" smtClean="0"/>
              <a:t>space between </a:t>
            </a:r>
            <a:r>
              <a:rPr lang="en-US" dirty="0"/>
              <a:t>each question so you can come back later and write in the answers. You may </a:t>
            </a:r>
            <a:r>
              <a:rPr lang="en-US" dirty="0" smtClean="0"/>
              <a:t>want to </a:t>
            </a:r>
            <a:r>
              <a:rPr lang="en-US" dirty="0"/>
              <a:t>include questions about how to apply the teachings of these verses, how did the person </a:t>
            </a:r>
            <a:r>
              <a:rPr lang="en-US" dirty="0" smtClean="0"/>
              <a:t>in these </a:t>
            </a:r>
            <a:r>
              <a:rPr lang="en-US" dirty="0"/>
              <a:t>verses feel when this happened, or “Why” questions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1371600"/>
            <a:ext cx="2987985" cy="37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SQPA - detailed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Personal Application (PA</a:t>
            </a:r>
            <a:r>
              <a:rPr lang="en-US" b="1" dirty="0" smtClean="0"/>
              <a:t>)</a:t>
            </a:r>
          </a:p>
          <a:p>
            <a:r>
              <a:rPr lang="en-US" dirty="0"/>
              <a:t>a. List ways to apply what you have learned from studying this scripture.</a:t>
            </a:r>
          </a:p>
          <a:p>
            <a:r>
              <a:rPr lang="en-US" dirty="0"/>
              <a:t>b. Pick at least one thing you can apply the same day (or week), and </a:t>
            </a:r>
            <a:r>
              <a:rPr lang="en-US" dirty="0" smtClean="0"/>
              <a:t>plan how</a:t>
            </a:r>
            <a:r>
              <a:rPr lang="en-US" dirty="0"/>
              <a:t>, when, where, and with whom you are going to apply it. Later </a:t>
            </a:r>
            <a:r>
              <a:rPr lang="en-US" dirty="0" smtClean="0"/>
              <a:t>check up </a:t>
            </a:r>
            <a:r>
              <a:rPr lang="en-US" dirty="0"/>
              <a:t>on yourself to see how you did.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we have discussed several different methods of Bible study. Once </a:t>
            </a:r>
            <a:r>
              <a:rPr lang="en-US" dirty="0" smtClean="0"/>
              <a:t>you have </a:t>
            </a:r>
            <a:r>
              <a:rPr lang="en-US" dirty="0"/>
              <a:t>completed a Bible study, take time to meditate on what you have studied. This can </a:t>
            </a:r>
            <a:r>
              <a:rPr lang="en-US" dirty="0" smtClean="0"/>
              <a:t>help you </a:t>
            </a:r>
            <a:r>
              <a:rPr lang="en-US" dirty="0"/>
              <a:t>gain deeper insights into God’s Word and take it deep into your heart.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Meditate </a:t>
            </a:r>
            <a:r>
              <a:rPr lang="en-US" dirty="0"/>
              <a:t>on </a:t>
            </a:r>
            <a:r>
              <a:rPr lang="en-US" dirty="0" smtClean="0"/>
              <a:t>your </a:t>
            </a:r>
            <a:r>
              <a:rPr lang="en-US" dirty="0"/>
              <a:t>favorite verse. If </a:t>
            </a:r>
            <a:r>
              <a:rPr lang="en-US" dirty="0" smtClean="0"/>
              <a:t>you do </a:t>
            </a:r>
            <a:r>
              <a:rPr lang="en-US" dirty="0"/>
              <a:t>not have a favorite verse, </a:t>
            </a:r>
            <a:r>
              <a:rPr lang="en-US" dirty="0" smtClean="0"/>
              <a:t>use </a:t>
            </a:r>
            <a:r>
              <a:rPr lang="en-US" dirty="0"/>
              <a:t>one or </a:t>
            </a:r>
            <a:r>
              <a:rPr lang="en-US" dirty="0" smtClean="0"/>
              <a:t>more verses </a:t>
            </a:r>
            <a:r>
              <a:rPr lang="en-US" dirty="0"/>
              <a:t>from Psalm 23.</a:t>
            </a:r>
          </a:p>
          <a:p>
            <a:pPr marL="0" indent="0">
              <a:buNone/>
            </a:pPr>
            <a:r>
              <a:rPr lang="en-US" dirty="0" smtClean="0"/>
              <a:t>Sit </a:t>
            </a:r>
            <a:r>
              <a:rPr lang="en-US" dirty="0"/>
              <a:t>quietly for 1-3 minutes, </a:t>
            </a:r>
            <a:r>
              <a:rPr lang="en-US" dirty="0" smtClean="0"/>
              <a:t>with </a:t>
            </a:r>
            <a:r>
              <a:rPr lang="en-US" dirty="0"/>
              <a:t>eyes closed, </a:t>
            </a:r>
            <a:r>
              <a:rPr lang="en-US" dirty="0" smtClean="0"/>
              <a:t>if you </a:t>
            </a:r>
            <a:r>
              <a:rPr lang="en-US" dirty="0"/>
              <a:t>wish, and put into practice the meditation strategies discussed </a:t>
            </a:r>
            <a:r>
              <a:rPr lang="en-US" dirty="0" smtClean="0"/>
              <a:t>in today’s </a:t>
            </a:r>
            <a:r>
              <a:rPr lang="en-US" dirty="0"/>
              <a:t>class session.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 </a:t>
            </a:r>
            <a:r>
              <a:rPr lang="en-US" dirty="0"/>
              <a:t>for ideas from </a:t>
            </a:r>
            <a:r>
              <a:rPr lang="en-US" dirty="0" smtClean="0"/>
              <a:t>God about </a:t>
            </a:r>
            <a:r>
              <a:rPr lang="en-US" dirty="0"/>
              <a:t>how to better understand God’s truth in this verse and how </a:t>
            </a:r>
            <a:r>
              <a:rPr lang="en-US" dirty="0" smtClean="0"/>
              <a:t>it can </a:t>
            </a:r>
            <a:r>
              <a:rPr lang="en-US" dirty="0"/>
              <a:t>help </a:t>
            </a:r>
            <a:r>
              <a:rPr lang="en-US" dirty="0" smtClean="0"/>
              <a:t>you </a:t>
            </a:r>
            <a:r>
              <a:rPr lang="en-US" dirty="0"/>
              <a:t>in your</a:t>
            </a:r>
            <a:r>
              <a:rPr lang="en-US" dirty="0" smtClean="0"/>
              <a:t> </a:t>
            </a:r>
            <a:r>
              <a:rPr lang="en-US" dirty="0"/>
              <a:t>life today. You may want to </a:t>
            </a:r>
            <a:r>
              <a:rPr lang="en-US" dirty="0" smtClean="0"/>
              <a:t>use this </a:t>
            </a:r>
            <a:r>
              <a:rPr lang="en-US" dirty="0"/>
              <a:t>time to pray the verse back to God.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16" y="828757"/>
            <a:ext cx="9796147" cy="764719"/>
          </a:xfrm>
        </p:spPr>
        <p:txBody>
          <a:bodyPr/>
          <a:lstStyle/>
          <a:p>
            <a:pPr algn="ctr"/>
            <a:r>
              <a:rPr lang="en-US" sz="3999" b="1" dirty="0" smtClean="0"/>
              <a:t>How to Study the Bible</a:t>
            </a:r>
            <a:endParaRPr lang="en-US" sz="3999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93784"/>
            <a:ext cx="5638799" cy="449462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en-US" altLang="en-US" sz="4000" b="1" dirty="0" smtClean="0">
                <a:solidFill>
                  <a:schemeClr val="tx2"/>
                </a:solidFill>
              </a:rPr>
              <a:t>    5</a:t>
            </a:r>
            <a:r>
              <a:rPr lang="en-US" altLang="en-US" sz="4000" b="1" baseline="30000" dirty="0" smtClean="0">
                <a:solidFill>
                  <a:schemeClr val="tx2"/>
                </a:solidFill>
              </a:rPr>
              <a:t>th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edition </a:t>
            </a:r>
            <a:r>
              <a:rPr lang="en-US" altLang="en-US" sz="4000" dirty="0" smtClean="0">
                <a:solidFill>
                  <a:schemeClr val="tx2"/>
                </a:solidFill>
              </a:rPr>
              <a:t> </a:t>
            </a:r>
            <a:r>
              <a:rPr lang="en-US" altLang="en-US" sz="3300" dirty="0" smtClean="0">
                <a:solidFill>
                  <a:schemeClr val="tx2"/>
                </a:solidFill>
              </a:rPr>
              <a:t>By </a:t>
            </a:r>
            <a:r>
              <a:rPr lang="en-US" altLang="en-US" sz="3300" dirty="0">
                <a:solidFill>
                  <a:schemeClr val="tx2"/>
                </a:solidFill>
              </a:rPr>
              <a:t>David Batty</a:t>
            </a:r>
            <a:endParaRPr lang="en-US" altLang="en-US" sz="4000" dirty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altLang="en-US" sz="2900" dirty="0">
                <a:solidFill>
                  <a:schemeClr val="tx2"/>
                </a:solidFill>
              </a:rPr>
              <a:t>This PowerPoint is designed to be used with the </a:t>
            </a:r>
            <a:r>
              <a:rPr lang="en-US" altLang="en-US" sz="2900" dirty="0" smtClean="0">
                <a:solidFill>
                  <a:schemeClr val="tx2"/>
                </a:solidFill>
              </a:rPr>
              <a:t>Group </a:t>
            </a:r>
            <a:r>
              <a:rPr lang="en-US" altLang="en-US" sz="2900" dirty="0">
                <a:solidFill>
                  <a:schemeClr val="tx2"/>
                </a:solidFill>
              </a:rPr>
              <a:t>Studies for New Christians Course, 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2900" dirty="0">
                <a:solidFill>
                  <a:schemeClr val="tx2"/>
                </a:solidFill>
              </a:rPr>
              <a:t>	</a:t>
            </a:r>
            <a:r>
              <a:rPr lang="en-US" altLang="en-US" sz="2900" i="1" dirty="0">
                <a:solidFill>
                  <a:schemeClr val="tx2"/>
                </a:solidFill>
              </a:rPr>
              <a:t>How to Study the </a:t>
            </a:r>
            <a:r>
              <a:rPr lang="en-US" altLang="en-US" sz="2900" i="1" dirty="0" smtClean="0">
                <a:solidFill>
                  <a:schemeClr val="tx2"/>
                </a:solidFill>
              </a:rPr>
              <a:t>Bible</a:t>
            </a:r>
          </a:p>
          <a:p>
            <a:pPr>
              <a:buClr>
                <a:srgbClr val="92D050"/>
              </a:buClr>
              <a:buNone/>
            </a:pPr>
            <a:r>
              <a:rPr lang="en-US" altLang="en-US" sz="1999" b="1" dirty="0" smtClean="0">
                <a:solidFill>
                  <a:schemeClr val="tx2"/>
                </a:solidFill>
              </a:rPr>
              <a:t>Other </a:t>
            </a:r>
            <a:r>
              <a:rPr lang="en-US" altLang="en-US" sz="1999" b="1" dirty="0">
                <a:solidFill>
                  <a:schemeClr val="tx2"/>
                </a:solidFill>
              </a:rPr>
              <a:t>materials available include: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Teacher’s 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Student Manual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Study Guide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Exam</a:t>
            </a:r>
          </a:p>
          <a:p>
            <a:pPr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altLang="en-US" sz="1999" dirty="0">
                <a:solidFill>
                  <a:schemeClr val="tx2"/>
                </a:solidFill>
              </a:rPr>
              <a:t>Course Certificate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8448" y="4191000"/>
            <a:ext cx="4716732" cy="64590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99" b="1" dirty="0"/>
              <a:t>For Information on obtaining these materials see iteenchallenge.org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78" y="1591921"/>
            <a:ext cx="2745650" cy="355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74259" y="6495138"/>
            <a:ext cx="3858790" cy="304722"/>
          </a:xfrm>
        </p:spPr>
        <p:txBody>
          <a:bodyPr/>
          <a:lstStyle/>
          <a:p>
            <a:pPr algn="r"/>
            <a:r>
              <a:rPr lang="en-US" dirty="0" smtClean="0"/>
              <a:t>iteenchallenge.org 2/2018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48" y="4749746"/>
            <a:ext cx="3659189" cy="1692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259" y="5596132"/>
            <a:ext cx="347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Globaltc.org   gtc@globaltc.org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 Warm-up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752600"/>
            <a:ext cx="4470400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04" y="683768"/>
            <a:ext cx="3315971" cy="4454289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47772" y="3115626"/>
            <a:ext cx="1162304" cy="83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4912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enjoy this steak, you have to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8665" y="5277064"/>
            <a:ext cx="38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how to prepare </a:t>
            </a:r>
            <a:r>
              <a:rPr lang="en-US" dirty="0"/>
              <a:t>it first.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8883" y="5751361"/>
            <a:ext cx="925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course is designed to help </a:t>
            </a:r>
            <a:r>
              <a:rPr lang="en-US" dirty="0" smtClean="0"/>
              <a:t>you learn </a:t>
            </a:r>
            <a:r>
              <a:rPr lang="en-US" dirty="0"/>
              <a:t>how to take God’s Word and get spiritual food that will </a:t>
            </a:r>
            <a:r>
              <a:rPr lang="en-US" dirty="0" smtClean="0"/>
              <a:t>help you </a:t>
            </a:r>
            <a:r>
              <a:rPr lang="en-US" dirty="0"/>
              <a:t>grow and become a successful Christian.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talk about “studying the Bible,” we are using the word “study” in a </a:t>
            </a:r>
            <a:r>
              <a:rPr lang="en-US" dirty="0" smtClean="0"/>
              <a:t>very general </a:t>
            </a:r>
            <a:r>
              <a:rPr lang="en-US" dirty="0"/>
              <a:t>way. We are talking about any time you read, memorize, think about, or do </a:t>
            </a:r>
            <a:r>
              <a:rPr lang="en-US" dirty="0" smtClean="0"/>
              <a:t>research on </a:t>
            </a:r>
            <a:r>
              <a:rPr lang="en-US" dirty="0"/>
              <a:t>any part of the Bible. This could mean spending one minute or 5 hours in the Bible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733800"/>
            <a:ext cx="3048000" cy="203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Why is it important to study the Bible?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828800"/>
            <a:ext cx="1066672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/>
              <a:t>are several reasons some new Christians gave in response to this question.</a:t>
            </a:r>
          </a:p>
          <a:p>
            <a:pPr marL="0" indent="0">
              <a:buNone/>
            </a:pPr>
            <a:r>
              <a:rPr lang="en-US" dirty="0"/>
              <a:t>a. To find answers to the questions I have.</a:t>
            </a:r>
          </a:p>
          <a:p>
            <a:pPr marL="0" indent="0">
              <a:buNone/>
            </a:pPr>
            <a:r>
              <a:rPr lang="en-US" dirty="0"/>
              <a:t>b. To get to know God better.</a:t>
            </a:r>
          </a:p>
          <a:p>
            <a:pPr marL="0" indent="0">
              <a:buNone/>
            </a:pPr>
            <a:r>
              <a:rPr lang="en-US" dirty="0"/>
              <a:t>c. Because they are curious to see what the Bible says.</a:t>
            </a:r>
          </a:p>
          <a:p>
            <a:pPr marL="0" indent="0">
              <a:buNone/>
            </a:pPr>
            <a:r>
              <a:rPr lang="en-US" dirty="0"/>
              <a:t>d. To find out what God expects you to do in life.</a:t>
            </a:r>
          </a:p>
          <a:p>
            <a:pPr marL="0" indent="0">
              <a:buNone/>
            </a:pPr>
            <a:r>
              <a:rPr lang="en-US" dirty="0"/>
              <a:t>e. For inspiration and enjoyment (some people like to read).</a:t>
            </a:r>
          </a:p>
          <a:p>
            <a:pPr marL="0" indent="0">
              <a:buNone/>
            </a:pPr>
            <a:r>
              <a:rPr lang="en-US" dirty="0"/>
              <a:t>f. To learn to be a better Christian.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Why should I study the Bible?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</a:rPr>
              <a:t>What are the reasons you should study the Bible? Take a minute and list 2 or 3 of </a:t>
            </a:r>
            <a:r>
              <a:rPr lang="en-US" dirty="0" smtClean="0">
                <a:latin typeface="Times New Roman" panose="02020603050405020304" pitchFamily="18" charset="0"/>
              </a:rPr>
              <a:t>the main </a:t>
            </a:r>
            <a:r>
              <a:rPr lang="en-US" dirty="0">
                <a:latin typeface="Times New Roman" panose="02020603050405020304" pitchFamily="18" charset="0"/>
              </a:rPr>
              <a:t>reasons why you want to study the Bible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1.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3.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2/2018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6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509</TotalTime>
  <Words>3344</Words>
  <Application>Microsoft Office PowerPoint</Application>
  <PresentationFormat>Custom</PresentationFormat>
  <Paragraphs>356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Constantia</vt:lpstr>
      <vt:lpstr>Times New Roman</vt:lpstr>
      <vt:lpstr>Books Classic 16x9</vt:lpstr>
      <vt:lpstr>Title Layout</vt:lpstr>
      <vt:lpstr>How to Study the Bible</vt:lpstr>
      <vt:lpstr>How to Study the Bible</vt:lpstr>
      <vt:lpstr>Chapter 1 Getting started with the basics of Bible study</vt:lpstr>
      <vt:lpstr>Lesson 1 Getting started with the basics of Bible study</vt:lpstr>
      <vt:lpstr>Lesson Warm-up</vt:lpstr>
      <vt:lpstr>Introduction</vt:lpstr>
      <vt:lpstr>A. Why is it important to study the Bible?</vt:lpstr>
      <vt:lpstr>2. Why should I study the Bible?</vt:lpstr>
      <vt:lpstr>3. What are the benefits of studying the Bible?</vt:lpstr>
      <vt:lpstr>Pattern for Christian Growth</vt:lpstr>
      <vt:lpstr>PowerPoint Presentation</vt:lpstr>
      <vt:lpstr>B. Preparing yourself for Bible study</vt:lpstr>
      <vt:lpstr>B. Preparing yourself for Bible study</vt:lpstr>
      <vt:lpstr>B. Preparing yourself for Bible study</vt:lpstr>
      <vt:lpstr>B. Preparing yourself for Bible study</vt:lpstr>
      <vt:lpstr>Websites and Apps Today there are an abundance of free tools available online. Here are just a few.</vt:lpstr>
      <vt:lpstr>Personal Application</vt:lpstr>
      <vt:lpstr>Chapter 2 Making Bible study relevant  to my life</vt:lpstr>
      <vt:lpstr>Lesson 2 Making Bible study relevant to my life</vt:lpstr>
      <vt:lpstr>Lesson Warm-up</vt:lpstr>
      <vt:lpstr>A. Three basic steps of Bible study</vt:lpstr>
      <vt:lpstr>1. Get the facts (What does it say?) Observe</vt:lpstr>
      <vt:lpstr>2. Get the meaning (What does it mean?) Interpret</vt:lpstr>
      <vt:lpstr>3. Apply it to your life (How can I use this in my daily living?) Personal Application</vt:lpstr>
      <vt:lpstr>B. Life-to-Life Learning Bible Study Pattern</vt:lpstr>
      <vt:lpstr>Discuss Project 2, “My Stress Situations”</vt:lpstr>
      <vt:lpstr>Personal Application</vt:lpstr>
      <vt:lpstr>Chapter 3 Personal and group Bible study</vt:lpstr>
      <vt:lpstr>Lesson 3 Memorizing Scripture</vt:lpstr>
      <vt:lpstr>Lesson Warm-up</vt:lpstr>
      <vt:lpstr>A. Personal devotions (Personal Bible study)</vt:lpstr>
      <vt:lpstr>3. Goals of your personal devotions</vt:lpstr>
      <vt:lpstr>B. Group Bible study and family devotions</vt:lpstr>
      <vt:lpstr>2. Planning your family devotions time</vt:lpstr>
      <vt:lpstr>3. Goals of family devotions (group Bible study)</vt:lpstr>
      <vt:lpstr>Memorizing scripture</vt:lpstr>
      <vt:lpstr>2. Why should you memorize scripture? </vt:lpstr>
      <vt:lpstr>3. How can I memorize scripture?</vt:lpstr>
      <vt:lpstr>4. How do I make scripture memorization most helpful in my life?</vt:lpstr>
      <vt:lpstr>The value of scripture memorization.</vt:lpstr>
      <vt:lpstr>Personal Application</vt:lpstr>
      <vt:lpstr>Chapter 4 Bible study methods</vt:lpstr>
      <vt:lpstr>Lesson 4 Meditation</vt:lpstr>
      <vt:lpstr>Lesson Warm-up</vt:lpstr>
      <vt:lpstr>C. Meditation on God’s Word</vt:lpstr>
      <vt:lpstr>2. What is the difference between memorizing and meditating?</vt:lpstr>
      <vt:lpstr>3. Why should I meditate on God’s Word? (What are the benefits?)</vt:lpstr>
      <vt:lpstr>4. How can I meditate on God’s Word? (Methods)</vt:lpstr>
      <vt:lpstr>4. How can I meditate on God’s Word? (Methods)</vt:lpstr>
      <vt:lpstr>How to get started in meditating on God’s Word</vt:lpstr>
      <vt:lpstr>Bible study methods - A. SQPA Method</vt:lpstr>
      <vt:lpstr>SQPA - detailed</vt:lpstr>
      <vt:lpstr>SQPA - detailed</vt:lpstr>
      <vt:lpstr>SQPA - detailed</vt:lpstr>
      <vt:lpstr>Conclusion</vt:lpstr>
      <vt:lpstr>Personal Application</vt:lpstr>
      <vt:lpstr>How to Study the Bible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Gregg Fischer</dc:creator>
  <cp:lastModifiedBy>Gregg Fischer</cp:lastModifiedBy>
  <cp:revision>43</cp:revision>
  <dcterms:created xsi:type="dcterms:W3CDTF">2018-02-06T20:51:29Z</dcterms:created>
  <dcterms:modified xsi:type="dcterms:W3CDTF">2018-03-01T21:35:57Z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