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89"/>
  </p:notesMasterIdLst>
  <p:handoutMasterIdLst>
    <p:handoutMasterId r:id="rId90"/>
  </p:handoutMasterIdLst>
  <p:sldIdLst>
    <p:sldId id="256" r:id="rId2"/>
    <p:sldId id="422" r:id="rId3"/>
    <p:sldId id="423" r:id="rId4"/>
    <p:sldId id="410" r:id="rId5"/>
    <p:sldId id="404" r:id="rId6"/>
    <p:sldId id="258" r:id="rId7"/>
    <p:sldId id="259" r:id="rId8"/>
    <p:sldId id="261" r:id="rId9"/>
    <p:sldId id="262" r:id="rId10"/>
    <p:sldId id="412" r:id="rId11"/>
    <p:sldId id="420" r:id="rId12"/>
    <p:sldId id="263" r:id="rId13"/>
    <p:sldId id="274" r:id="rId14"/>
    <p:sldId id="277" r:id="rId15"/>
    <p:sldId id="413" r:id="rId16"/>
    <p:sldId id="429" r:id="rId17"/>
    <p:sldId id="405" r:id="rId18"/>
    <p:sldId id="426" r:id="rId19"/>
    <p:sldId id="427" r:id="rId20"/>
    <p:sldId id="428" r:id="rId21"/>
    <p:sldId id="280" r:id="rId22"/>
    <p:sldId id="408" r:id="rId23"/>
    <p:sldId id="281" r:id="rId24"/>
    <p:sldId id="282" r:id="rId25"/>
    <p:sldId id="284" r:id="rId26"/>
    <p:sldId id="290" r:id="rId27"/>
    <p:sldId id="291" r:id="rId28"/>
    <p:sldId id="292" r:id="rId29"/>
    <p:sldId id="293" r:id="rId30"/>
    <p:sldId id="414" r:id="rId31"/>
    <p:sldId id="296" r:id="rId32"/>
    <p:sldId id="425" r:id="rId33"/>
    <p:sldId id="300" r:id="rId34"/>
    <p:sldId id="421" r:id="rId35"/>
    <p:sldId id="302" r:id="rId36"/>
    <p:sldId id="303" r:id="rId37"/>
    <p:sldId id="304" r:id="rId38"/>
    <p:sldId id="305" r:id="rId39"/>
    <p:sldId id="433" r:id="rId40"/>
    <p:sldId id="431" r:id="rId41"/>
    <p:sldId id="432" r:id="rId42"/>
    <p:sldId id="306" r:id="rId43"/>
    <p:sldId id="307" r:id="rId44"/>
    <p:sldId id="308" r:id="rId45"/>
    <p:sldId id="309" r:id="rId46"/>
    <p:sldId id="310" r:id="rId47"/>
    <p:sldId id="435" r:id="rId48"/>
    <p:sldId id="312" r:id="rId49"/>
    <p:sldId id="313" r:id="rId50"/>
    <p:sldId id="437" r:id="rId51"/>
    <p:sldId id="438" r:id="rId52"/>
    <p:sldId id="314" r:id="rId53"/>
    <p:sldId id="318" r:id="rId54"/>
    <p:sldId id="319" r:id="rId55"/>
    <p:sldId id="320" r:id="rId56"/>
    <p:sldId id="443" r:id="rId57"/>
    <p:sldId id="415" r:id="rId58"/>
    <p:sldId id="439" r:id="rId59"/>
    <p:sldId id="440" r:id="rId60"/>
    <p:sldId id="444" r:id="rId61"/>
    <p:sldId id="445" r:id="rId62"/>
    <p:sldId id="441" r:id="rId63"/>
    <p:sldId id="322" r:id="rId64"/>
    <p:sldId id="323" r:id="rId65"/>
    <p:sldId id="446" r:id="rId66"/>
    <p:sldId id="324" r:id="rId67"/>
    <p:sldId id="436" r:id="rId68"/>
    <p:sldId id="329" r:id="rId69"/>
    <p:sldId id="336" r:id="rId70"/>
    <p:sldId id="447" r:id="rId71"/>
    <p:sldId id="355" r:id="rId72"/>
    <p:sldId id="449" r:id="rId73"/>
    <p:sldId id="448" r:id="rId74"/>
    <p:sldId id="450" r:id="rId75"/>
    <p:sldId id="453" r:id="rId76"/>
    <p:sldId id="454" r:id="rId77"/>
    <p:sldId id="455" r:id="rId78"/>
    <p:sldId id="345" r:id="rId79"/>
    <p:sldId id="451" r:id="rId80"/>
    <p:sldId id="452" r:id="rId81"/>
    <p:sldId id="349" r:id="rId82"/>
    <p:sldId id="357" r:id="rId83"/>
    <p:sldId id="416" r:id="rId84"/>
    <p:sldId id="417" r:id="rId85"/>
    <p:sldId id="418" r:id="rId86"/>
    <p:sldId id="419" r:id="rId87"/>
    <p:sldId id="424" r:id="rId88"/>
  </p:sldIdLst>
  <p:sldSz cx="12192000" cy="6858000"/>
  <p:notesSz cx="6858000" cy="9144000"/>
  <p:custDataLst>
    <p:tags r:id="rId9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454" autoAdjust="0"/>
  </p:normalViewPr>
  <p:slideViewPr>
    <p:cSldViewPr>
      <p:cViewPr varScale="1">
        <p:scale>
          <a:sx n="82" d="100"/>
          <a:sy n="82" d="100"/>
        </p:scale>
        <p:origin x="43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AEF235-CC4A-4612-8196-3C9D10542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7A1EC-5732-461A-A15F-114807F961C4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09CA32-6189-4BAB-8A73-35AA24C28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7E575A-6CCA-4FCA-A498-BCFC9AB2AE5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57249E-473C-479F-8BA8-F74C8B8F5A8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79DC9F-7D8F-4677-B8C1-C718CFD15DCC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8C23C-B721-43B9-93C7-909C3C08A945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4643-DCC6-4A7A-94A6-7A18F60D433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292F4-7B1B-4956-B7DD-E0B1A8BB0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741E-868A-4D70-8DAC-5CAEB2B0F82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75BF-2A1D-44E1-A4F3-7AEAA08DD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785A-9FE8-49DB-80B3-9C3F4E420AFE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1767-382D-4EFE-80BF-2326EF76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F3AF-1BCD-45D3-BDB9-EEA0030F4899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5660-DDE4-4CC5-ADEE-188F405BE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DB8E-1C7F-443D-A590-C9790F131525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20DB-8E08-4EF4-B372-3E238D349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02B1-C1BF-4D60-B319-D1373692C34B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ABFF-CE43-4AD3-AFE2-18E49DDB1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6967-1258-4926-8D5A-061959EE559E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BA0C-6C51-481B-85D0-93280DA7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45D5-CB01-4A1A-B256-A659730186D4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D88F-D364-47F9-8D22-708CE6876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8D31-BD18-453A-A3FA-374515E2EF02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5611-6F68-4564-814B-FA7EB2C15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0A7F-3A63-4E60-AD6E-CAE71F40802F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A9B7-10A4-4590-AD04-1D0CAAA98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4F3A-B227-4E75-8263-D4BFD98827B3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8D3A-069C-43AA-851F-063C5E27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3554-7ACA-426E-9827-8468677921C4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9849-738D-4270-9304-7A154FC13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089E-56F3-4127-BCA1-672877E190BF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61AD-BA79-494A-B5FF-039B04621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FA99-D456-432E-9555-D01C1A0A9B8C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675F-8131-43FB-811C-B9EDD2DF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27528B-187B-424F-A01A-9178739E4611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A00A33-A06F-4510-9EFD-455C2541E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mailto:gtc@globaltc.org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92862"/>
            <a:ext cx="9906000" cy="1470025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How Can I Know I’m a Christian?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334000"/>
            <a:ext cx="8305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Global </a:t>
            </a:r>
            <a:r>
              <a:rPr lang="en-US" sz="2400" b="1" dirty="0">
                <a:solidFill>
                  <a:schemeClr val="tx2"/>
                </a:solidFill>
              </a:rPr>
              <a:t>Teen Challenge</a:t>
            </a:r>
          </a:p>
        </p:txBody>
      </p:sp>
      <p:sp>
        <p:nvSpPr>
          <p:cNvPr id="410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iteenchallenge.org  01/2018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353" y="2786103"/>
            <a:ext cx="3223647" cy="194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7169" y="2667000"/>
            <a:ext cx="4801231" cy="22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90700" y="381000"/>
            <a:ext cx="8610600" cy="1143000"/>
          </a:xfrm>
        </p:spPr>
        <p:txBody>
          <a:bodyPr/>
          <a:lstStyle/>
          <a:p>
            <a:r>
              <a:rPr lang="en-US" b="1" dirty="0" smtClean="0"/>
              <a:t>A. A Commitment of Your Mind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3000" y="1560990"/>
            <a:ext cx="102108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2. Here are the facts that you need to know </a:t>
            </a:r>
          </a:p>
          <a:p>
            <a:pPr marL="0" indent="0">
              <a:buNone/>
              <a:defRPr/>
            </a:pPr>
            <a:r>
              <a:rPr lang="en-US" b="1" dirty="0" smtClean="0"/>
              <a:t>    and believe to become a Christian</a:t>
            </a:r>
          </a:p>
          <a:p>
            <a:pPr marL="0" indent="0">
              <a:buNone/>
              <a:defRPr/>
            </a:pPr>
            <a:r>
              <a:rPr lang="en-US" sz="2800" b="1" dirty="0" smtClean="0"/>
              <a:t>	</a:t>
            </a:r>
            <a:r>
              <a:rPr lang="en-US" sz="2800" dirty="0" smtClean="0"/>
              <a:t>7</a:t>
            </a:r>
            <a:r>
              <a:rPr lang="en-US" sz="2800" dirty="0"/>
              <a:t>. I can be saved from the penalty of sin </a:t>
            </a:r>
            <a:r>
              <a:rPr lang="en-US" sz="2800" dirty="0" smtClean="0"/>
              <a:t>by confessing </a:t>
            </a:r>
            <a:r>
              <a:rPr lang="en-US" sz="2800" dirty="0"/>
              <a:t>my </a:t>
            </a:r>
            <a:r>
              <a:rPr lang="en-US" sz="2800" dirty="0" smtClean="0"/>
              <a:t>		sins </a:t>
            </a:r>
            <a:r>
              <a:rPr lang="en-US" sz="2800" dirty="0"/>
              <a:t>to Jesus and asking Him to </a:t>
            </a:r>
            <a:r>
              <a:rPr lang="en-US" sz="2800" dirty="0" smtClean="0"/>
              <a:t>forgive me</a:t>
            </a:r>
            <a:r>
              <a:rPr lang="en-US" sz="2800" dirty="0"/>
              <a:t>.  </a:t>
            </a:r>
          </a:p>
          <a:p>
            <a:pPr marL="0" indent="0">
              <a:buNone/>
              <a:defRPr/>
            </a:pPr>
            <a:r>
              <a:rPr lang="en-US" sz="2800" dirty="0" smtClean="0"/>
              <a:t>		1 </a:t>
            </a:r>
            <a:r>
              <a:rPr lang="en-US" sz="2800" dirty="0"/>
              <a:t>John 1:9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  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11269" name="Picture 2" descr="http://fc03.deviantart.net/fs50/i/2009/286/d/c/Perfect_Love_Real_Life_by_GraceVisio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926" y="4111071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A. A Commitment of Your Mind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2. Here are the facts that you need to know and believe to 	become a Christian</a:t>
            </a:r>
          </a:p>
          <a:p>
            <a:pPr marL="0" indent="0">
              <a:buNone/>
              <a:defRPr/>
            </a:pPr>
            <a:r>
              <a:rPr lang="en-US" b="1" dirty="0" smtClean="0"/>
              <a:t>	</a:t>
            </a:r>
            <a:r>
              <a:rPr lang="en-US" dirty="0" smtClean="0"/>
              <a:t>8. I can become a Christian by allowing Jesus to be the                                                  		Leader of my life now.  </a:t>
            </a:r>
          </a:p>
          <a:p>
            <a:pPr marL="0" indent="0">
              <a:buNone/>
              <a:defRPr/>
            </a:pPr>
            <a:r>
              <a:rPr lang="en-US" dirty="0" smtClean="0"/>
              <a:t>		Romans 10:9-10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2292" name="Picture 7" descr="http://wallpaperscristaos.com.br/christianwallpapers/wp-content/uploads/2013/01/teach-me-your-way-Lord-christian-wallpaper-hd_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368676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610600" cy="1143000"/>
          </a:xfrm>
        </p:spPr>
        <p:txBody>
          <a:bodyPr/>
          <a:lstStyle/>
          <a:p>
            <a:pPr marL="742950" indent="-742950" eaLnBrk="1" hangingPunct="1"/>
            <a:r>
              <a:rPr lang="en-US" sz="4800" b="1"/>
              <a:t>B. A Commitment of Your Will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57400"/>
            <a:ext cx="4953000" cy="41148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SzPct val="75000"/>
              <a:buNone/>
            </a:pPr>
            <a:r>
              <a:rPr lang="en-US" dirty="0" smtClean="0"/>
              <a:t>1. You</a:t>
            </a:r>
            <a:r>
              <a:rPr lang="en-US" b="1" dirty="0" smtClean="0"/>
              <a:t> </a:t>
            </a:r>
            <a:r>
              <a:rPr lang="en-US" dirty="0" smtClean="0"/>
              <a:t>must understand </a:t>
            </a:r>
            <a:r>
              <a:rPr lang="en-US" dirty="0" smtClean="0">
                <a:hlinkClick r:id="" action="ppaction://noaction"/>
              </a:rPr>
              <a:t>what it means</a:t>
            </a:r>
            <a:r>
              <a:rPr lang="en-US" dirty="0" smtClean="0"/>
              <a:t> to become a Christian.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13317" name="Picture 9" descr="http://fc08.deviantart.net/fs70/f/2013/017/7/9/7919345f992113152bb25cc7c87da7b0-d5rrr5x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000" y="2003733"/>
            <a:ext cx="4191000" cy="41148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382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B. A Commitment of Your Will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0460"/>
            <a:ext cx="5257800" cy="41148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SzPct val="75000"/>
              <a:buNone/>
            </a:pPr>
            <a:r>
              <a:rPr lang="en-US" dirty="0" smtClean="0"/>
              <a:t>2. You must </a:t>
            </a:r>
            <a:r>
              <a:rPr lang="en-US" dirty="0" smtClean="0">
                <a:solidFill>
                  <a:schemeClr val="tx2"/>
                </a:solidFill>
                <a:hlinkClick r:id="" action="ppaction://noaction"/>
              </a:rPr>
              <a:t>make a decision</a:t>
            </a:r>
            <a:r>
              <a:rPr lang="en-US" dirty="0" smtClean="0"/>
              <a:t> to become a Christian.</a:t>
            </a:r>
          </a:p>
        </p:txBody>
      </p:sp>
      <p:pic>
        <p:nvPicPr>
          <p:cNvPr id="14340" name="Picture 7" descr="Free!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1981200"/>
            <a:ext cx="3810000" cy="3562350"/>
          </a:xfrm>
        </p:spPr>
      </p:pic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B. A Commitment of Your Will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Clr>
                <a:schemeClr val="tx1"/>
              </a:buClr>
              <a:buSzPct val="75000"/>
              <a:buNone/>
            </a:pPr>
            <a:r>
              <a:rPr lang="en-US" dirty="0" smtClean="0"/>
              <a:t>3. With the help of God, </a:t>
            </a:r>
            <a:r>
              <a:rPr lang="en-US" dirty="0" smtClean="0">
                <a:solidFill>
                  <a:schemeClr val="tx2"/>
                </a:solidFill>
                <a:hlinkClick r:id="" action="ppaction://noaction"/>
              </a:rPr>
              <a:t>you must follow through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 do what you have decided to do.</a:t>
            </a:r>
          </a:p>
        </p:txBody>
      </p:sp>
      <p:pic>
        <p:nvPicPr>
          <p:cNvPr id="15364" name="Picture 7" descr="Keep My Words!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0" y="2362200"/>
            <a:ext cx="3810000" cy="2857500"/>
          </a:xfrm>
        </p:spPr>
      </p:pic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Application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6477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Copy the eight facts from page 5 and 6 of the student manual </a:t>
            </a:r>
            <a:r>
              <a:rPr lang="en-US" sz="2800" dirty="0" smtClean="0"/>
              <a:t>or from the next slide, and </a:t>
            </a:r>
            <a:r>
              <a:rPr lang="en-US" sz="2800" dirty="0"/>
              <a:t>respond to each by writing one of these comments next to each fact:</a:t>
            </a:r>
          </a:p>
          <a:p>
            <a:pPr marL="0" indent="0">
              <a:buNone/>
            </a:pPr>
            <a:r>
              <a:rPr lang="en-US" sz="2800" dirty="0"/>
              <a:t>*I believe this</a:t>
            </a:r>
          </a:p>
          <a:p>
            <a:pPr marL="0" indent="0">
              <a:buNone/>
            </a:pPr>
            <a:r>
              <a:rPr lang="en-US" sz="2800" dirty="0"/>
              <a:t>*I don’t believe this</a:t>
            </a:r>
          </a:p>
          <a:p>
            <a:pPr marL="0" indent="0">
              <a:buNone/>
            </a:pPr>
            <a:r>
              <a:rPr lang="en-US" sz="2800" dirty="0"/>
              <a:t>*I’m not sure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25605" name="Picture 7" descr="http://fc05.deviantart.net/fs70/i/2012/211/0/b/restored_by_miramontesart-d596bb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1905000"/>
            <a:ext cx="3505200" cy="41910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363200" cy="1143000"/>
          </a:xfrm>
        </p:spPr>
        <p:txBody>
          <a:bodyPr/>
          <a:lstStyle/>
          <a:p>
            <a:r>
              <a:rPr lang="en-US" sz="3600" b="1" dirty="0" smtClean="0"/>
              <a:t>8 FACTS </a:t>
            </a:r>
            <a:r>
              <a:rPr lang="en-US" sz="3600" b="1" dirty="0"/>
              <a:t>YOU NEED TO KNOW AND BELIEVE TO</a:t>
            </a:r>
            <a:br>
              <a:rPr lang="en-US" sz="3600" b="1" dirty="0"/>
            </a:br>
            <a:r>
              <a:rPr lang="en-US" sz="3600" b="1" dirty="0"/>
              <a:t>BECOME A </a:t>
            </a:r>
            <a:r>
              <a:rPr lang="en-US" sz="3600" b="1" dirty="0" smtClean="0"/>
              <a:t>CHRISTIAN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6300" y="1524000"/>
            <a:ext cx="10439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God does exist. Hebrews 11:6</a:t>
            </a:r>
          </a:p>
          <a:p>
            <a:pPr marL="0" indent="0">
              <a:buNone/>
            </a:pPr>
            <a:r>
              <a:rPr lang="en-US" sz="2400" dirty="0"/>
              <a:t>2. The Bible is true. 2 Timothy 3:16</a:t>
            </a:r>
          </a:p>
          <a:p>
            <a:pPr marL="0" indent="0">
              <a:buNone/>
            </a:pPr>
            <a:r>
              <a:rPr lang="en-US" sz="2400" dirty="0"/>
              <a:t>3. I have sinned in disobeying God’s laws. Romans 3:23</a:t>
            </a:r>
          </a:p>
          <a:p>
            <a:pPr marL="0" indent="0">
              <a:buNone/>
            </a:pPr>
            <a:r>
              <a:rPr lang="en-US" sz="2400" dirty="0"/>
              <a:t>4. God loves me and He sent His only Son, Jesus, to </a:t>
            </a:r>
            <a:r>
              <a:rPr lang="en-US" sz="2400" dirty="0" smtClean="0"/>
              <a:t>live and </a:t>
            </a:r>
            <a:r>
              <a:rPr lang="en-US" sz="2400" dirty="0"/>
              <a:t>die for me. John </a:t>
            </a:r>
            <a:r>
              <a:rPr lang="en-US" sz="2400" dirty="0" smtClean="0"/>
              <a:t>3:16</a:t>
            </a:r>
          </a:p>
          <a:p>
            <a:pPr marL="0" indent="0">
              <a:buNone/>
            </a:pPr>
            <a:r>
              <a:rPr lang="en-US" sz="2400" dirty="0"/>
              <a:t>5. Jesus is the only One who can forgive my sins. Acts 4:12</a:t>
            </a:r>
          </a:p>
          <a:p>
            <a:pPr marL="0" indent="0">
              <a:buNone/>
            </a:pPr>
            <a:r>
              <a:rPr lang="en-US" sz="2400" dirty="0"/>
              <a:t>6. The penalty of sin is death (eternal death). Romans 6:23</a:t>
            </a:r>
          </a:p>
          <a:p>
            <a:pPr marL="0" indent="0">
              <a:buNone/>
            </a:pPr>
            <a:r>
              <a:rPr lang="en-US" sz="2400" dirty="0"/>
              <a:t>7. I can be saved from the penalty of sin by confessing my sins </a:t>
            </a:r>
            <a:r>
              <a:rPr lang="en-US" sz="2400" dirty="0" smtClean="0"/>
              <a:t>to Jesus </a:t>
            </a:r>
            <a:r>
              <a:rPr lang="en-US" sz="2400" dirty="0"/>
              <a:t>and asking Him to forgive me. 1 John 1:9</a:t>
            </a:r>
          </a:p>
          <a:p>
            <a:pPr marL="0" indent="0">
              <a:buNone/>
            </a:pPr>
            <a:r>
              <a:rPr lang="en-US" sz="2400" dirty="0"/>
              <a:t>8. I can become a Christian by allowing Jesus to be the Leader </a:t>
            </a:r>
            <a:r>
              <a:rPr lang="en-US" sz="2400" dirty="0" smtClean="0"/>
              <a:t>of my </a:t>
            </a:r>
            <a:r>
              <a:rPr lang="en-US" sz="2400" dirty="0"/>
              <a:t>life now. Romans 10:9-10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>
          <a:xfrm>
            <a:off x="576309" y="188651"/>
            <a:ext cx="10439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Lesson 2 </a:t>
            </a:r>
            <a:r>
              <a:rPr lang="en-US" b="1" dirty="0" smtClean="0"/>
              <a:t>- Commitment </a:t>
            </a:r>
            <a:r>
              <a:rPr lang="en-US" b="1" dirty="0"/>
              <a:t>of Emotions</a:t>
            </a:r>
            <a:endParaRPr lang="en-US" b="1" dirty="0" smtClean="0"/>
          </a:p>
        </p:txBody>
      </p:sp>
      <p:sp>
        <p:nvSpPr>
          <p:cNvPr id="2765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Key Biblical Truth</a:t>
            </a:r>
          </a:p>
          <a:p>
            <a:pPr lvl="1">
              <a:buFontTx/>
              <a:buNone/>
            </a:pPr>
            <a:r>
              <a:rPr lang="en-US" b="1" smtClean="0"/>
              <a:t>I need to have a clear understanding of how my emotions are involved in becoming a Christian.</a:t>
            </a:r>
          </a:p>
          <a:p>
            <a:r>
              <a:rPr lang="en-US" b="1" smtClean="0"/>
              <a:t>Key Verse: James 1:9  (</a:t>
            </a:r>
            <a:r>
              <a:rPr lang="en-US" b="1" smtClean="0">
                <a:solidFill>
                  <a:schemeClr val="tx2"/>
                </a:solidFill>
              </a:rPr>
              <a:t>New</a:t>
            </a:r>
            <a:r>
              <a:rPr lang="en-US" b="1" smtClean="0"/>
              <a:t> Life Bible) </a:t>
            </a:r>
          </a:p>
          <a:p>
            <a:pPr lvl="1">
              <a:buFontTx/>
              <a:buNone/>
            </a:pPr>
            <a:r>
              <a:rPr lang="en-US" b="1" smtClean="0"/>
              <a:t>“A Christian brother who has few riches of this world should be happy for what he has.  He is great in the eyes of God.”</a:t>
            </a:r>
          </a:p>
          <a:p>
            <a:endParaRPr lang="en-US" b="1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b="1" dirty="0" smtClean="0"/>
              <a:t>Lesson Warmup - Quiz on Emotions</a:t>
            </a:r>
            <a:br>
              <a:rPr lang="en-US" b="1" dirty="0" smtClean="0"/>
            </a:br>
            <a:r>
              <a:rPr lang="en-US" b="1" dirty="0" smtClean="0"/>
              <a:t>part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1582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True   False        1</a:t>
            </a:r>
            <a:r>
              <a:rPr lang="en-US" sz="2400" dirty="0"/>
              <a:t>.   A Christian who is really close to God will feel happy all </a:t>
            </a:r>
            <a:r>
              <a:rPr lang="en-US" sz="2400" dirty="0" smtClean="0"/>
              <a:t>the time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True    False       2.   Holding your anger inside is better than impulsively expressing it (or </a:t>
            </a:r>
            <a:r>
              <a:rPr lang="en-US" sz="2400" dirty="0" smtClean="0"/>
              <a:t>				acting </a:t>
            </a:r>
            <a:r>
              <a:rPr lang="en-US" sz="2400" dirty="0"/>
              <a:t>it out).</a:t>
            </a:r>
          </a:p>
          <a:p>
            <a:pPr marL="0" indent="0">
              <a:buNone/>
            </a:pPr>
            <a:r>
              <a:rPr lang="en-US" sz="2400" dirty="0"/>
              <a:t>True    False       3.   When a Christian gets depressed, there is something wrong with his </a:t>
            </a:r>
            <a:r>
              <a:rPr lang="en-US" sz="2400" dirty="0" smtClean="0"/>
              <a:t>				spiritual </a:t>
            </a:r>
            <a:r>
              <a:rPr lang="en-US" sz="2400" dirty="0"/>
              <a:t>life (his </a:t>
            </a:r>
            <a:r>
              <a:rPr lang="en-US" sz="2400" dirty="0" smtClean="0"/>
              <a:t>relationship </a:t>
            </a:r>
            <a:r>
              <a:rPr lang="en-US" sz="2400" dirty="0"/>
              <a:t>with God).</a:t>
            </a:r>
          </a:p>
          <a:p>
            <a:pPr marL="0" indent="0">
              <a:buNone/>
            </a:pPr>
            <a:r>
              <a:rPr lang="en-US" sz="2400" dirty="0"/>
              <a:t>True    False       4.   New Christians can keep on the spiritual ―</a:t>
            </a:r>
            <a:r>
              <a:rPr lang="en-US" sz="2400" dirty="0" smtClean="0"/>
              <a:t>high </a:t>
            </a:r>
            <a:r>
              <a:rPr lang="en-US" sz="2400" dirty="0"/>
              <a:t>that often follows their </a:t>
            </a:r>
            <a:r>
              <a:rPr lang="en-US" sz="2400" dirty="0" smtClean="0"/>
              <a:t>			conversion </a:t>
            </a:r>
            <a:r>
              <a:rPr lang="en-US" sz="2400" dirty="0"/>
              <a:t>if they </a:t>
            </a:r>
            <a:r>
              <a:rPr lang="en-US" sz="2400" dirty="0" smtClean="0"/>
              <a:t>carefully </a:t>
            </a:r>
            <a:r>
              <a:rPr lang="en-US" sz="2400" dirty="0"/>
              <a:t>obey God’s laws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83" y="457200"/>
            <a:ext cx="10972800" cy="1143000"/>
          </a:xfrm>
        </p:spPr>
        <p:txBody>
          <a:bodyPr/>
          <a:lstStyle/>
          <a:p>
            <a:r>
              <a:rPr lang="en-US" b="1" dirty="0" smtClean="0"/>
              <a:t>Lesson Warmup - Quiz on Emotions</a:t>
            </a:r>
            <a:br>
              <a:rPr lang="en-US" b="1" dirty="0" smtClean="0"/>
            </a:br>
            <a:r>
              <a:rPr lang="en-US" b="1" dirty="0" smtClean="0"/>
              <a:t>part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83" y="1981200"/>
            <a:ext cx="11582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On </a:t>
            </a:r>
            <a:r>
              <a:rPr lang="en-US" sz="2000" dirty="0"/>
              <a:t>the next four questions, </a:t>
            </a:r>
            <a:r>
              <a:rPr lang="en-US" sz="2000" dirty="0" smtClean="0"/>
              <a:t>Answer A, B or C,  </a:t>
            </a:r>
            <a:r>
              <a:rPr lang="en-US" sz="2000" dirty="0"/>
              <a:t>that best describes you and your feelings.  Many of </a:t>
            </a:r>
            <a:r>
              <a:rPr lang="en-US" sz="2000" dirty="0" smtClean="0"/>
              <a:t>the </a:t>
            </a:r>
            <a:r>
              <a:rPr lang="en-US" sz="2000" dirty="0"/>
              <a:t>questions have more than one right answer.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5.   When someone hurts me or makes me angry, it is hard for me to tell him/her what I am feeling.</a:t>
            </a:r>
          </a:p>
          <a:p>
            <a:pPr marL="0" indent="0">
              <a:buNone/>
            </a:pPr>
            <a:r>
              <a:rPr lang="en-US" sz="2000" dirty="0" smtClean="0"/>
              <a:t>	A. This </a:t>
            </a:r>
            <a:r>
              <a:rPr lang="en-US" sz="2000" dirty="0"/>
              <a:t>is me       </a:t>
            </a:r>
            <a:r>
              <a:rPr lang="en-US" sz="2000" dirty="0" smtClean="0"/>
              <a:t>B. This </a:t>
            </a:r>
            <a:r>
              <a:rPr lang="en-US" sz="2000" dirty="0"/>
              <a:t>is me a little        </a:t>
            </a:r>
            <a:r>
              <a:rPr lang="en-US" sz="2000" dirty="0" smtClean="0"/>
              <a:t>C. Not </a:t>
            </a:r>
            <a:r>
              <a:rPr lang="en-US" sz="2000" dirty="0"/>
              <a:t>me</a:t>
            </a:r>
          </a:p>
          <a:p>
            <a:pPr marL="0" indent="0">
              <a:buNone/>
            </a:pPr>
            <a:r>
              <a:rPr lang="en-US" sz="2000" dirty="0" smtClean="0"/>
              <a:t>6</a:t>
            </a:r>
            <a:r>
              <a:rPr lang="en-US" sz="2000" dirty="0"/>
              <a:t>.   I am usually very quick to express my feelings (to act them out).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A. This is me       B. This is me a little        C. Not me</a:t>
            </a:r>
          </a:p>
          <a:p>
            <a:pPr marL="0" indent="0">
              <a:buNone/>
            </a:pPr>
            <a:r>
              <a:rPr lang="en-US" sz="2000" dirty="0" smtClean="0"/>
              <a:t>7</a:t>
            </a:r>
            <a:r>
              <a:rPr lang="en-US" sz="2000" dirty="0"/>
              <a:t>.   I am usually hold my feelings inside, and don’t express them. </a:t>
            </a:r>
            <a:br>
              <a:rPr lang="en-US" sz="2000" dirty="0"/>
            </a:br>
            <a:r>
              <a:rPr lang="en-US" sz="2000" dirty="0" smtClean="0"/>
              <a:t>	A</a:t>
            </a:r>
            <a:r>
              <a:rPr lang="en-US" sz="2000" dirty="0"/>
              <a:t>. This is me       B. This is me a little        C. Not me</a:t>
            </a:r>
          </a:p>
          <a:p>
            <a:pPr marL="0" indent="0">
              <a:buNone/>
            </a:pPr>
            <a:r>
              <a:rPr lang="en-US" sz="2000" dirty="0" smtClean="0"/>
              <a:t>8</a:t>
            </a:r>
            <a:r>
              <a:rPr lang="en-US" sz="2000" dirty="0"/>
              <a:t>.   It is hard for me to tell God how I feel when I am upset or depressed.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/>
              <a:t>A. This is me       B. This is me a little        C. Not me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14998" y="609600"/>
            <a:ext cx="7772400" cy="1143000"/>
          </a:xfrm>
        </p:spPr>
        <p:txBody>
          <a:bodyPr/>
          <a:lstStyle/>
          <a:p>
            <a:r>
              <a:rPr lang="en-US" sz="3600" dirty="0"/>
              <a:t>How Can I Know I’m a Christian?</a:t>
            </a:r>
            <a:br>
              <a:rPr lang="en-US" sz="3600" dirty="0"/>
            </a:br>
            <a:r>
              <a:rPr lang="en-US" sz="3600" dirty="0"/>
              <a:t>	5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smtClean="0"/>
              <a:t>edition </a:t>
            </a:r>
            <a:r>
              <a:rPr lang="en-US" sz="3600" dirty="0"/>
              <a:t>	By Dave Batty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8502112" cy="19812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     This PowerPoint is designed to be used </a:t>
            </a:r>
            <a:br>
              <a:rPr lang="en-US" sz="2800" dirty="0"/>
            </a:br>
            <a:r>
              <a:rPr lang="en-US" sz="2800" dirty="0"/>
              <a:t>with the Group Studies for New Christians Course, </a:t>
            </a:r>
            <a:endParaRPr lang="en-US" sz="2800" dirty="0" smtClean="0"/>
          </a:p>
          <a:p>
            <a:pPr>
              <a:buNone/>
            </a:pPr>
            <a:r>
              <a:rPr lang="en-US" sz="2800" i="1" dirty="0" smtClean="0"/>
              <a:t>How </a:t>
            </a:r>
            <a:r>
              <a:rPr lang="en-US" sz="2800" i="1" dirty="0"/>
              <a:t>Can I Know I’m a Christian?</a:t>
            </a:r>
            <a:r>
              <a:rPr lang="en-US" sz="2800" dirty="0"/>
              <a:t> by Dave Batty.</a:t>
            </a:r>
          </a:p>
          <a:p>
            <a:pPr>
              <a:buNone/>
            </a:pPr>
            <a:r>
              <a:rPr lang="en-US" sz="2800" b="1" dirty="0"/>
              <a:t>Other Materials available include:</a:t>
            </a:r>
          </a:p>
          <a:p>
            <a:pPr>
              <a:buNone/>
            </a:pPr>
            <a:r>
              <a:rPr lang="en-US" sz="2800" dirty="0"/>
              <a:t>Teacher's Manual</a:t>
            </a:r>
          </a:p>
          <a:p>
            <a:pPr>
              <a:buNone/>
            </a:pPr>
            <a:r>
              <a:rPr lang="en-US" sz="2800" dirty="0"/>
              <a:t>Student Manual</a:t>
            </a:r>
          </a:p>
          <a:p>
            <a:pPr>
              <a:buNone/>
            </a:pPr>
            <a:r>
              <a:rPr lang="en-US" sz="2800" dirty="0"/>
              <a:t>Study Guide</a:t>
            </a:r>
          </a:p>
          <a:p>
            <a:pPr>
              <a:buNone/>
            </a:pPr>
            <a:r>
              <a:rPr lang="en-US" sz="2800" dirty="0"/>
              <a:t>Exam</a:t>
            </a:r>
          </a:p>
          <a:p>
            <a:pPr>
              <a:buNone/>
            </a:pPr>
            <a:r>
              <a:rPr lang="en-US" sz="2800" dirty="0"/>
              <a:t>Course Certificate 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For Information on obtaining these materials see </a:t>
            </a:r>
            <a:r>
              <a:rPr lang="en-US" dirty="0" smtClean="0">
                <a:solidFill>
                  <a:srgbClr val="000000"/>
                </a:solidFill>
              </a:rPr>
              <a:t>iteenchallenge.org or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contact us at gtc@globaltc.org 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800" y="990600"/>
            <a:ext cx="2607809" cy="341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b="1" dirty="0" smtClean="0"/>
              <a:t>Review of Lesson 1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10972800" cy="4525963"/>
          </a:xfrm>
        </p:spPr>
        <p:txBody>
          <a:bodyPr/>
          <a:lstStyle/>
          <a:p>
            <a:r>
              <a:rPr lang="en-US" dirty="0" smtClean="0"/>
              <a:t>What does it mean to make a commitment of your mind?</a:t>
            </a:r>
          </a:p>
          <a:p>
            <a:endParaRPr lang="en-US" dirty="0"/>
          </a:p>
          <a:p>
            <a:r>
              <a:rPr lang="en-US" dirty="0"/>
              <a:t>What does it mean to make a commitment of your </a:t>
            </a:r>
            <a:r>
              <a:rPr lang="en-US" dirty="0" smtClean="0"/>
              <a:t>will?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4638"/>
            <a:ext cx="3048000" cy="304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524000"/>
          </a:xfrm>
        </p:spPr>
        <p:txBody>
          <a:bodyPr/>
          <a:lstStyle/>
          <a:p>
            <a:pPr eaLnBrk="1" hangingPunct="1"/>
            <a:r>
              <a:rPr lang="en-US" b="1" smtClean="0"/>
              <a:t>C.   A Commitment of Your Emotions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209800"/>
            <a:ext cx="8382000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b="1" dirty="0" smtClean="0"/>
              <a:t>1. How are your feelings involved when you become a Christian?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 </a:t>
            </a:r>
            <a:endParaRPr lang="en-US" dirty="0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16389" name="Picture 11" descr="http://3.bp.blogspot.com/-EQAUHgyqcXg/TePE5PP1vSI/AAAAAAAAB6I/KT-_pJAdBr4/s1600/7b73e7da1d39cc37a8bfabe2b0dc1521-d3hesv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0" y="4114801"/>
            <a:ext cx="3962400" cy="1965325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en-US" b="1" smtClean="0"/>
              <a:t>C. A Commitment of Your Emotions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sz="half" idx="4294967295"/>
          </p:nvPr>
        </p:nvSpPr>
        <p:spPr>
          <a:xfrm>
            <a:off x="1219200" y="1981200"/>
            <a:ext cx="5638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b="1" dirty="0" smtClean="0"/>
              <a:t>a. We all respond      differently to situations</a:t>
            </a:r>
          </a:p>
          <a:p>
            <a:pPr marL="0" indent="0">
              <a:buNone/>
            </a:pPr>
            <a:r>
              <a:rPr lang="en-US" sz="2800" dirty="0"/>
              <a:t>Did someone promise that you would feel different when you became a Christian? Be careful about believing their promises that you too can feel the same thing.</a:t>
            </a:r>
          </a:p>
        </p:txBody>
      </p:sp>
      <p:pic>
        <p:nvPicPr>
          <p:cNvPr id="17413" name="Picture 8" descr="http://catholicinsight.com/wp-content/uploads/drama-masks-360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511" y="1905000"/>
            <a:ext cx="3429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C. A Commitment of Your Emotions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2057400"/>
            <a:ext cx="7772400" cy="19812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b="1" dirty="0" smtClean="0"/>
              <a:t>     b. Your feelings will change</a:t>
            </a:r>
          </a:p>
          <a:p>
            <a:pPr marL="533400" indent="-53340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dirty="0" smtClean="0"/>
              <a:t>          Each day is a new day where situations            may bring joy and peace, or anger and sadness.</a:t>
            </a:r>
          </a:p>
        </p:txBody>
      </p:sp>
      <p:pic>
        <p:nvPicPr>
          <p:cNvPr id="18437" name="Picture 7" descr="http://t1.gstatic.com/images?q=tbn:ANd9GcQJ3Whs3lkCNgKR-u7hVkObAIWAgvXCCnbLdbjjLk1avKm_Op-w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038600"/>
            <a:ext cx="3657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C. A Commitment of Your Emotions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742950" indent="-742950" eaLnBrk="1" hangingPunct="1">
              <a:buClr>
                <a:schemeClr val="tx1"/>
              </a:buClr>
              <a:buSzPct val="75000"/>
              <a:buNone/>
            </a:pPr>
            <a:r>
              <a:rPr lang="en-US" b="1" smtClean="0"/>
              <a:t>c. Your feelings should have third place when you become a Christian.</a:t>
            </a:r>
          </a:p>
        </p:txBody>
      </p:sp>
      <p:pic>
        <p:nvPicPr>
          <p:cNvPr id="19460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705600" y="2039388"/>
            <a:ext cx="4038600" cy="3581400"/>
          </a:xfrm>
          <a:prstGeom prst="rect">
            <a:avLst/>
          </a:prstGeom>
          <a:ln w="190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C. A Commitment of Your Emotions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133600"/>
            <a:ext cx="8686800" cy="4114800"/>
          </a:xfrm>
        </p:spPr>
        <p:txBody>
          <a:bodyPr/>
          <a:lstStyle/>
          <a:p>
            <a:pPr marL="742950" indent="-742950" eaLnBrk="1" hangingPunct="1">
              <a:buClr>
                <a:schemeClr val="tx1"/>
              </a:buClr>
              <a:buSzPct val="75000"/>
              <a:buNone/>
            </a:pPr>
            <a:r>
              <a:rPr lang="en-US" b="1" dirty="0" smtClean="0"/>
              <a:t>2. What feelings are involved when you become a Christian?</a:t>
            </a:r>
          </a:p>
          <a:p>
            <a:pPr marL="0" indent="0" eaLnBrk="1" hangingPunct="1">
              <a:buClr>
                <a:schemeClr val="tx1"/>
              </a:buClr>
              <a:buSzPct val="75000"/>
              <a:buNone/>
            </a:pPr>
            <a:r>
              <a:rPr lang="en-US" dirty="0" smtClean="0"/>
              <a:t>Excitement, peace, and joy are common emotions people feel when they become a Christian.</a:t>
            </a:r>
          </a:p>
        </p:txBody>
      </p:sp>
      <p:sp>
        <p:nvSpPr>
          <p:cNvPr id="20484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sp>
        <p:nvSpPr>
          <p:cNvPr id="39947" name="WordArt 11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362200" y="3810000"/>
            <a:ext cx="1009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9948" name="WordArt 12"/>
          <p:cNvSpPr>
            <a:spLocks noChangeArrowheads="1" noChangeShapeType="1" noTextEdit="1"/>
          </p:cNvSpPr>
          <p:nvPr/>
        </p:nvSpPr>
        <p:spPr bwMode="auto">
          <a:xfrm>
            <a:off x="3886200" y="5257800"/>
            <a:ext cx="1466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9950" name="WordArt 1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7315200" y="4953000"/>
            <a:ext cx="2819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488" name="Picture 9" descr="https://encrypted-tbn1.gstatic.com/images?q=tbn:ANd9GcSjpUC7kIcP7J07i68xQ30puJ303sHtqpaN4B8RFORMRKLYNjC9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400"/>
            <a:ext cx="4114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48" grpId="0" animBg="1"/>
      <p:bldP spid="399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C. A Commitment of Your Emotions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5867400" cy="41148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r>
              <a:rPr lang="en-US" b="1" dirty="0" smtClean="0"/>
              <a:t>3. Learn how Christ wants you to show your feelings each day.</a:t>
            </a:r>
          </a:p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    a. Submit your emotions to the leadership of Jesus Christ.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21509" name="Picture 7" descr="http://lovingmyreflection.com/wp-content/uploads/2012/03/Happiness-Boost-654x40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73771" y="1944210"/>
            <a:ext cx="3429000" cy="4267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C. A Commitment of Your Emotions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5791200" cy="41148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b. Learn how to correctly identify your feelings.</a:t>
            </a:r>
          </a:p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c. Learn how to find emotional release through prayer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22533" name="Picture 7" descr="http://www.elllo.org/Assets/images/P0851x460/865-0-Shibika-Feeling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2042543"/>
            <a:ext cx="3810000" cy="37338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C. A Commitment of Your Emotions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5486400" cy="41148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d. Learn how to talk about your feelings to others</a:t>
            </a:r>
          </a:p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e. Learn to be more emotionally expressive</a:t>
            </a:r>
          </a:p>
          <a:p>
            <a:pPr marL="533400" indent="-533400" eaLnBrk="1" hangingPunct="1">
              <a:buSzPct val="75000"/>
              <a:buNone/>
            </a:pPr>
            <a:endParaRPr lang="en-US" dirty="0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23557" name="Picture 9" descr="http://silalice.files.wordpress.com/2010/06/droopy-i-m-happ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0400" y="1998895"/>
            <a:ext cx="3810000" cy="3962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C. A Commitment of Your Emotions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SzPct val="75000"/>
              <a:buNone/>
            </a:pPr>
            <a:r>
              <a:rPr lang="en-US" smtClean="0"/>
              <a:t>f. Watch for “emotionally addicted” Christians.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24581" name="Picture 11" descr="http://www.amillionlives.net/wp-content/uploads/2011/04/Emotional-Healin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1828800"/>
            <a:ext cx="4343400" cy="3962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82000" cy="762000"/>
          </a:xfrm>
        </p:spPr>
        <p:txBody>
          <a:bodyPr/>
          <a:lstStyle/>
          <a:p>
            <a:r>
              <a:rPr lang="en-US" sz="3200" dirty="0"/>
              <a:t>How Can I Know I’m a Christian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/>
              <a:t>Assignment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915400" cy="49530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96696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Quizzes:   Verses to Memorize	   	    To be done with:</a:t>
            </a:r>
          </a:p>
          <a:p>
            <a:r>
              <a:rPr lang="en-US" sz="1800" dirty="0">
                <a:latin typeface="+mn-lt"/>
              </a:rPr>
              <a:t>1. </a:t>
            </a:r>
            <a:r>
              <a:rPr lang="en-US" sz="1800" dirty="0">
                <a:latin typeface="Arial"/>
              </a:rPr>
              <a:t>8 facts on page 5 &amp; 6 in Student Manual</a:t>
            </a:r>
            <a:r>
              <a:rPr lang="en-US" sz="1400" dirty="0">
                <a:latin typeface="+mn-lt"/>
              </a:rPr>
              <a:t>             	</a:t>
            </a:r>
            <a:r>
              <a:rPr lang="en-US" sz="1800" dirty="0">
                <a:latin typeface="+mn-lt"/>
              </a:rPr>
              <a:t>Lesson 2</a:t>
            </a:r>
            <a:endParaRPr lang="en-US" sz="1400" dirty="0">
              <a:latin typeface="+mn-lt"/>
            </a:endParaRPr>
          </a:p>
          <a:p>
            <a:r>
              <a:rPr lang="en-US" sz="1800" dirty="0">
                <a:latin typeface="+mn-lt"/>
              </a:rPr>
              <a:t>2. </a:t>
            </a:r>
            <a:r>
              <a:rPr lang="en-US" sz="1800" dirty="0">
                <a:latin typeface="Arial"/>
              </a:rPr>
              <a:t>Romans 8:16 TLB (page 20 St. Manual)		</a:t>
            </a:r>
            <a:r>
              <a:rPr lang="en-US" sz="1800" dirty="0">
                <a:latin typeface="+mn-lt"/>
              </a:rPr>
              <a:t>Lesson 3      </a:t>
            </a:r>
          </a:p>
          <a:p>
            <a:r>
              <a:rPr lang="en-US" sz="1800" dirty="0">
                <a:latin typeface="+mn-lt"/>
              </a:rPr>
              <a:t>3. </a:t>
            </a:r>
            <a:r>
              <a:rPr lang="en-US" sz="1800" dirty="0">
                <a:latin typeface="Arial"/>
              </a:rPr>
              <a:t>John 1:12</a:t>
            </a:r>
            <a:r>
              <a:rPr lang="en-US" sz="1800" dirty="0">
                <a:latin typeface="+mn-lt"/>
              </a:rPr>
              <a:t>					Lesson 4</a:t>
            </a:r>
          </a:p>
          <a:p>
            <a:r>
              <a:rPr lang="en-US" sz="1800" dirty="0">
                <a:latin typeface="+mn-lt"/>
              </a:rPr>
              <a:t>4. </a:t>
            </a:r>
            <a:r>
              <a:rPr lang="en-US" sz="1800" dirty="0">
                <a:latin typeface="Arial"/>
              </a:rPr>
              <a:t>James 1:5-6					</a:t>
            </a:r>
            <a:r>
              <a:rPr lang="en-US" sz="1600" dirty="0">
                <a:latin typeface="Arial"/>
              </a:rPr>
              <a:t>Lesson 7</a:t>
            </a:r>
            <a:endParaRPr lang="en-US" sz="2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/>
                <a:ea typeface="Times New Roman"/>
              </a:rPr>
              <a:t>Study Guide Projects:</a:t>
            </a:r>
            <a:endParaRPr lang="en-US" sz="105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/>
                <a:ea typeface="Times New Roman"/>
              </a:rPr>
              <a:t>     </a:t>
            </a:r>
            <a:r>
              <a:rPr lang="en-US" sz="1600" b="1" u="sng" dirty="0">
                <a:latin typeface="Arial"/>
                <a:ea typeface="Times New Roman"/>
              </a:rPr>
              <a:t>Project #</a:t>
            </a:r>
            <a:r>
              <a:rPr lang="en-US" sz="1600" b="1" dirty="0">
                <a:latin typeface="Arial"/>
                <a:ea typeface="Times New Roman"/>
              </a:rPr>
              <a:t>   	 </a:t>
            </a:r>
            <a:r>
              <a:rPr lang="en-US" sz="1600" b="1" u="sng" dirty="0">
                <a:latin typeface="Arial"/>
                <a:ea typeface="Times New Roman"/>
              </a:rPr>
              <a:t>To be done with or before</a:t>
            </a:r>
            <a:endParaRPr lang="en-US" sz="1050" dirty="0">
              <a:latin typeface="Times New Roman"/>
              <a:ea typeface="Times New Roman"/>
            </a:endParaRPr>
          </a:p>
          <a:p>
            <a:r>
              <a:rPr lang="en-US" dirty="0"/>
              <a:t>	</a:t>
            </a:r>
            <a:r>
              <a:rPr lang="en-US" sz="2000" dirty="0">
                <a:latin typeface="+mn-lt"/>
              </a:rPr>
              <a:t>1</a:t>
            </a:r>
            <a:r>
              <a:rPr lang="en-US" sz="2000" dirty="0"/>
              <a:t>		</a:t>
            </a:r>
            <a:r>
              <a:rPr lang="en-US" sz="2000" dirty="0">
                <a:latin typeface="+mn-lt"/>
              </a:rPr>
              <a:t>Lesson 1</a:t>
            </a:r>
          </a:p>
          <a:p>
            <a:r>
              <a:rPr lang="en-US" sz="2000" dirty="0">
                <a:latin typeface="+mn-lt"/>
              </a:rPr>
              <a:t>	2		Lesson 2</a:t>
            </a:r>
          </a:p>
          <a:p>
            <a:r>
              <a:rPr lang="en-US" sz="2000" dirty="0">
                <a:latin typeface="+mn-lt"/>
              </a:rPr>
              <a:t>	3		Lesson 3</a:t>
            </a:r>
          </a:p>
          <a:p>
            <a:r>
              <a:rPr lang="en-US" sz="2000" dirty="0">
                <a:latin typeface="+mn-lt"/>
              </a:rPr>
              <a:t>	4		Lesson 3 or 4</a:t>
            </a:r>
          </a:p>
          <a:p>
            <a:r>
              <a:rPr lang="en-US" sz="2000" dirty="0">
                <a:latin typeface="+mn-lt"/>
              </a:rPr>
              <a:t>	5		Lesson 8</a:t>
            </a:r>
          </a:p>
          <a:p>
            <a:r>
              <a:rPr lang="en-US" sz="2000" dirty="0">
                <a:latin typeface="+mn-lt"/>
              </a:rPr>
              <a:t>	6		Lesson 4</a:t>
            </a:r>
          </a:p>
          <a:p>
            <a:r>
              <a:rPr lang="en-US" sz="2000" dirty="0">
                <a:latin typeface="+mn-lt"/>
              </a:rPr>
              <a:t>	7 		Lesson 5</a:t>
            </a:r>
          </a:p>
          <a:p>
            <a:r>
              <a:rPr lang="en-US" dirty="0"/>
              <a:t>	</a:t>
            </a:r>
            <a:r>
              <a:rPr lang="en-US" sz="2000" dirty="0">
                <a:latin typeface="+mn-lt"/>
              </a:rPr>
              <a:t>8</a:t>
            </a:r>
            <a:r>
              <a:rPr lang="en-US" dirty="0">
                <a:latin typeface="+mn-lt"/>
              </a:rPr>
              <a:t>	</a:t>
            </a:r>
            <a:r>
              <a:rPr lang="en-US" dirty="0"/>
              <a:t>	</a:t>
            </a:r>
            <a:r>
              <a:rPr lang="en-US" sz="2000" dirty="0">
                <a:latin typeface="+mn-lt"/>
              </a:rPr>
              <a:t>Lesson 6</a:t>
            </a:r>
          </a:p>
          <a:p>
            <a:r>
              <a:rPr lang="en-US" sz="2000" dirty="0">
                <a:latin typeface="+mn-lt"/>
              </a:rPr>
              <a:t>          9 &amp; 10</a:t>
            </a:r>
            <a:r>
              <a:rPr lang="en-US" dirty="0"/>
              <a:t>		</a:t>
            </a:r>
            <a:r>
              <a:rPr lang="en-US" sz="2000" dirty="0">
                <a:latin typeface="+mn-lt"/>
              </a:rPr>
              <a:t>Lesson 7 or 8</a:t>
            </a:r>
          </a:p>
          <a:p>
            <a:r>
              <a:rPr lang="en-US" sz="2000" dirty="0">
                <a:latin typeface="+mn-lt"/>
              </a:rPr>
              <a:t>	11		Lesson 7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12		Lesson 9</a:t>
            </a:r>
            <a:r>
              <a:rPr lang="en-US" dirty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Test:  Lesson 10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6135201"/>
            <a:ext cx="2057400" cy="36933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n w="28575">
                <a:solidFill>
                  <a:schemeClr val="tx1"/>
                </a:solidFill>
              </a:ln>
              <a:noFill/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454" y="1481538"/>
            <a:ext cx="2690946" cy="365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Personal Application…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7239000" cy="4419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Focus on accepting your changing emotions and not depending on them to prove you are a Christian.</a:t>
            </a:r>
          </a:p>
          <a:p>
            <a:pPr marL="0" indent="0">
              <a:buNone/>
              <a:defRPr/>
            </a:pPr>
            <a:r>
              <a:rPr lang="en-US" sz="2800" dirty="0"/>
              <a:t>*Pray about your emotions</a:t>
            </a:r>
          </a:p>
          <a:p>
            <a:pPr marL="0" indent="0">
              <a:buNone/>
              <a:defRPr/>
            </a:pPr>
            <a:r>
              <a:rPr lang="en-US" sz="2800" dirty="0"/>
              <a:t>*Keep a diary or journal of your emotions</a:t>
            </a:r>
          </a:p>
          <a:p>
            <a:pPr marL="0" indent="0">
              <a:buNone/>
              <a:defRPr/>
            </a:pPr>
            <a:r>
              <a:rPr lang="en-US" sz="2800" dirty="0"/>
              <a:t>*Do a Bible study on emotions</a:t>
            </a:r>
          </a:p>
          <a:p>
            <a:pPr marL="0" indent="0">
              <a:buNone/>
              <a:defRPr/>
            </a:pPr>
            <a:r>
              <a:rPr lang="en-US" sz="2800" dirty="0"/>
              <a:t>*Make a contract with a friend or relative to confront feelings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0965" name="Picture 9" descr="http://th04.deviantart.net/fs71/PRE/i/2012/186/5/6/the_message_by_prayselove-d564cfn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6000" y="2209800"/>
            <a:ext cx="2641600" cy="3124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/>
              <a:t>Where Can I Look to Find Evidence That I’m a Christian?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buSzPct val="75000"/>
              <a:defRPr/>
            </a:pPr>
            <a:r>
              <a:rPr lang="en-US" sz="6600" b="1"/>
              <a:t>Chapter 2 </a:t>
            </a: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sp>
        <p:nvSpPr>
          <p:cNvPr id="53256" name="WordArt 1032"/>
          <p:cNvSpPr>
            <a:spLocks noChangeArrowheads="1" noChangeShapeType="1" noTextEdit="1"/>
          </p:cNvSpPr>
          <p:nvPr/>
        </p:nvSpPr>
        <p:spPr bwMode="auto">
          <a:xfrm>
            <a:off x="4495801" y="2438400"/>
            <a:ext cx="51339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>
                  <a:alpha val="50195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>
          <a:xfrm>
            <a:off x="580748" y="533400"/>
            <a:ext cx="10439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Lesson 3 </a:t>
            </a:r>
            <a:r>
              <a:rPr lang="en-US" b="1" dirty="0" smtClean="0"/>
              <a:t>- Evidences</a:t>
            </a:r>
            <a:r>
              <a:rPr lang="en-US" b="1" dirty="0"/>
              <a:t>: The Bible and The Holy Spirit</a:t>
            </a:r>
            <a:endParaRPr lang="en-US" b="1" dirty="0" smtClean="0"/>
          </a:p>
        </p:txBody>
      </p:sp>
      <p:sp>
        <p:nvSpPr>
          <p:cNvPr id="27651" name="Content Placeholder 7"/>
          <p:cNvSpPr>
            <a:spLocks noGrp="1"/>
          </p:cNvSpPr>
          <p:nvPr>
            <p:ph idx="1"/>
          </p:nvPr>
        </p:nvSpPr>
        <p:spPr>
          <a:xfrm>
            <a:off x="580748" y="1905794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Key Biblical Truth:</a:t>
            </a:r>
          </a:p>
          <a:p>
            <a:pPr marL="0" indent="0">
              <a:buNone/>
            </a:pPr>
            <a:r>
              <a:rPr lang="en-US" sz="2800" b="1" dirty="0" smtClean="0"/>
              <a:t>I </a:t>
            </a:r>
            <a:r>
              <a:rPr lang="en-US" sz="2800" b="1" dirty="0"/>
              <a:t>need to learn to listen to the Holy Spirit when He speaks to </a:t>
            </a:r>
            <a:r>
              <a:rPr lang="en-US" sz="2800" b="1" dirty="0" smtClean="0"/>
              <a:t>me.</a:t>
            </a:r>
          </a:p>
          <a:p>
            <a:pPr lvl="1"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b="1" dirty="0" smtClean="0"/>
              <a:t>Key Verse: </a:t>
            </a:r>
            <a:r>
              <a:rPr lang="en-US" b="1" dirty="0"/>
              <a:t>Romans 8:9 New Life Bible</a:t>
            </a:r>
          </a:p>
          <a:p>
            <a:pPr>
              <a:buFontTx/>
              <a:buNone/>
            </a:pPr>
            <a:r>
              <a:rPr lang="en-US" sz="2800" b="1" dirty="0"/>
              <a:t>But you are not doing what your sinful old selves want you to do, </a:t>
            </a:r>
            <a:r>
              <a:rPr lang="en-US" sz="2800" b="1" dirty="0" smtClean="0"/>
              <a:t>you are doing what </a:t>
            </a:r>
            <a:r>
              <a:rPr lang="en-US" sz="2800" b="1" dirty="0"/>
              <a:t>the Holy Spirit tells you to do, if you have God’s Spirit living in you. No </a:t>
            </a:r>
            <a:r>
              <a:rPr lang="en-US" sz="2800" b="1" dirty="0" smtClean="0"/>
              <a:t>one belongs </a:t>
            </a:r>
            <a:r>
              <a:rPr lang="en-US" sz="2800" b="1" dirty="0"/>
              <a:t>to Christ if he does not have Christ’s Spirit in him.</a:t>
            </a:r>
            <a:endParaRPr lang="en-US" sz="2800" b="1" dirty="0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  <p:extLst>
      <p:ext uri="{BB962C8B-B14F-4D97-AF65-F5344CB8AC3E}">
        <p14:creationId xmlns:p14="http://schemas.microsoft.com/office/powerpoint/2010/main" val="42254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  Where Can I Look to Find Evidence That I’m a Christian?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SzPct val="75000"/>
              <a:buNone/>
            </a:pPr>
            <a:r>
              <a:rPr lang="en-US" b="1" smtClean="0"/>
              <a:t>A. The Bible</a:t>
            </a:r>
            <a:r>
              <a:rPr lang="en-US" smtClean="0"/>
              <a:t>.</a:t>
            </a:r>
          </a:p>
          <a:p>
            <a:pPr marL="971550" lvl="1" indent="-514350" eaLnBrk="1" hangingPunct="1">
              <a:buSzPct val="75000"/>
              <a:buFont typeface="Times New Roman" pitchFamily="18" charset="0"/>
              <a:buAutoNum type="arabicPeriod"/>
            </a:pPr>
            <a:r>
              <a:rPr lang="en-US" smtClean="0">
                <a:hlinkClick r:id="" action="ppaction://noaction"/>
              </a:rPr>
              <a:t>The Bible has the facts</a:t>
            </a:r>
            <a:r>
              <a:rPr lang="en-US" smtClean="0"/>
              <a:t> which will tell you how to become a Christian.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28677" name="Picture 11" descr="http://www.lbavirginia.org/clientimages/42637/ligh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2057400"/>
            <a:ext cx="3810000" cy="3962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  <a:r>
              <a:rPr lang="en-US" b="1" smtClean="0"/>
              <a:t>Where Can I Look to Find Evidence That I’m a Christian?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5715000" cy="4114800"/>
          </a:xfrm>
        </p:spPr>
        <p:txBody>
          <a:bodyPr/>
          <a:lstStyle/>
          <a:p>
            <a:pPr marL="577850" indent="-577850" eaLnBrk="1" hangingPunct="1">
              <a:buSzPct val="75000"/>
              <a:buNone/>
            </a:pPr>
            <a:r>
              <a:rPr lang="en-US" b="1" dirty="0" smtClean="0"/>
              <a:t>A. The Bible.</a:t>
            </a:r>
          </a:p>
          <a:p>
            <a:pPr marL="971550" lvl="1" indent="-514350" eaLnBrk="1" hangingPunct="1">
              <a:buSzPct val="75000"/>
              <a:buNone/>
            </a:pPr>
            <a:r>
              <a:rPr lang="en-US" dirty="0" smtClean="0"/>
              <a:t>2. You must obey the teachings in the Bible. </a:t>
            </a:r>
            <a:endParaRPr lang="en-US" i="1" dirty="0" smtClean="0"/>
          </a:p>
          <a:p>
            <a:pPr marL="971550" lvl="1" indent="-514350" eaLnBrk="1" hangingPunct="1">
              <a:buSzPct val="75000"/>
              <a:buNone/>
            </a:pPr>
            <a:r>
              <a:rPr lang="en-US" i="1" dirty="0" smtClean="0"/>
              <a:t>3. The facts in the Bible have not changed</a:t>
            </a:r>
            <a:endParaRPr lang="en-US" dirty="0" smtClean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0725" name="Picture 7" descr="http://media-cache-ec1.pinterest.com/avatars/bibleverseapp_1335798607_60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2073275"/>
            <a:ext cx="3810000" cy="3962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Where Can I Look to Find Evidence That I’m a Christian?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5867400" cy="4114800"/>
          </a:xfrm>
        </p:spPr>
        <p:txBody>
          <a:bodyPr/>
          <a:lstStyle/>
          <a:p>
            <a:pPr marL="577850" indent="-577850" eaLnBrk="1" hangingPunct="1">
              <a:buSzPct val="75000"/>
              <a:buNone/>
            </a:pPr>
            <a:r>
              <a:rPr lang="en-US" b="1" dirty="0" smtClean="0"/>
              <a:t>B. The Holy Spirit</a:t>
            </a:r>
          </a:p>
          <a:p>
            <a:pPr marL="577850" indent="-577850" eaLnBrk="1" hangingPunct="1">
              <a:buSzPct val="75000"/>
              <a:buNone/>
            </a:pPr>
            <a:r>
              <a:rPr lang="en-US" dirty="0" smtClean="0"/>
              <a:t> </a:t>
            </a:r>
            <a:r>
              <a:rPr lang="en-US" sz="2800" dirty="0"/>
              <a:t>1. The Holy Spirit will come and live in you</a:t>
            </a:r>
            <a:endParaRPr lang="en-US" dirty="0" smtClean="0"/>
          </a:p>
          <a:p>
            <a:pPr marL="577850" indent="-577850" eaLnBrk="1" hangingPunct="1">
              <a:buSzPct val="75000"/>
              <a:buNone/>
            </a:pPr>
            <a:r>
              <a:rPr lang="en-US" dirty="0" smtClean="0"/>
              <a:t> </a:t>
            </a:r>
            <a:r>
              <a:rPr lang="en-US" sz="2800" dirty="0"/>
              <a:t>2</a:t>
            </a:r>
            <a:r>
              <a:rPr lang="en-US" sz="2800" dirty="0" smtClean="0"/>
              <a:t>. The </a:t>
            </a:r>
            <a:r>
              <a:rPr lang="en-US" sz="2800" dirty="0"/>
              <a:t>Holy Spirit will be your teacher</a:t>
            </a:r>
          </a:p>
          <a:p>
            <a:pPr marL="577850" indent="-577850" eaLnBrk="1" hangingPunct="1">
              <a:buSzPct val="75000"/>
              <a:buNone/>
            </a:pPr>
            <a:r>
              <a:rPr lang="en-US" sz="2800" dirty="0"/>
              <a:t> 3. He will speak to you and tell you that you are a Christian</a:t>
            </a:r>
            <a:endParaRPr lang="en-US" dirty="0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1749" name="Picture 7" descr="http://www.jich.org/Images/Salvation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7600" y="1981200"/>
            <a:ext cx="3810000" cy="40386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  </a:t>
            </a:r>
            <a:r>
              <a:rPr lang="en-US" b="1" smtClean="0"/>
              <a:t>Where Can I Look to Find Evidence That I’m a Christian?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SzPct val="75000"/>
              <a:buNone/>
            </a:pPr>
            <a:r>
              <a:rPr lang="en-US" b="1" smtClean="0"/>
              <a:t>B. The Holy Spirit</a:t>
            </a:r>
          </a:p>
          <a:p>
            <a:pPr marL="577850" indent="-577850" eaLnBrk="1" hangingPunct="1">
              <a:buSzPct val="75000"/>
              <a:buNone/>
            </a:pPr>
            <a:r>
              <a:rPr lang="en-US" smtClean="0"/>
              <a:t>  4. How can a person become more sensitive to the voice of the Holy Spirit?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2773" name="Picture 9" descr="http://www.creationstudies.org/htdocs/dove-holy-spir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8089" y="4114800"/>
            <a:ext cx="7235825" cy="1981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90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How do I know if God is speaking to me?</a:t>
            </a:r>
            <a:br>
              <a:rPr lang="en-US" b="1" smtClean="0"/>
            </a:br>
            <a:r>
              <a:rPr lang="en-US" b="1" smtClean="0"/>
              <a:t>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SzPct val="75000"/>
              <a:buNone/>
            </a:pPr>
            <a:r>
              <a:rPr lang="en-US" smtClean="0"/>
              <a:t>   1. Check it with the Bible. </a:t>
            </a:r>
          </a:p>
          <a:p>
            <a:pPr marL="577850" indent="-577850" eaLnBrk="1" hangingPunct="1">
              <a:buSzPct val="75000"/>
              <a:buNone/>
            </a:pPr>
            <a:r>
              <a:rPr lang="en-US" smtClean="0"/>
              <a:t>   2. Talk to God, and try to listen to Him.</a:t>
            </a:r>
          </a:p>
          <a:p>
            <a:pPr marL="577850" indent="-577850" eaLnBrk="1" hangingPunct="1">
              <a:buSzPct val="75000"/>
              <a:buNone/>
            </a:pPr>
            <a:r>
              <a:rPr lang="en-US" smtClean="0"/>
              <a:t>   3. Ask yourself, “Do I sense peace?”.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3797" name="Picture 7" descr="http://pastorfergus.files.wordpress.com/2012/05/crossing-out-lies-and-writing-truth-on-a-blackboar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200" y="4114800"/>
            <a:ext cx="7467600" cy="1981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6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How do I know if God is speaking to me?</a:t>
            </a:r>
            <a:br>
              <a:rPr lang="en-US" b="1" smtClean="0"/>
            </a:br>
            <a:r>
              <a:rPr lang="en-US" smtClean="0"/>
              <a:t> </a:t>
            </a:r>
            <a:endParaRPr lang="en-US" b="1" smtClean="0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SzPct val="75000"/>
              <a:buNone/>
            </a:pPr>
            <a:r>
              <a:rPr lang="en-US" smtClean="0"/>
              <a:t>   4. Can I shake off the thought?</a:t>
            </a:r>
          </a:p>
          <a:p>
            <a:pPr marL="577850" indent="-577850" eaLnBrk="1" hangingPunct="1">
              <a:buSzPct val="75000"/>
              <a:buNone/>
            </a:pPr>
            <a:r>
              <a:rPr lang="en-US" smtClean="0"/>
              <a:t>   5. You may need to seek out the help of an older Christian.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4821" name="Picture 7" descr="http://1.bp.blogspot.com/_QrJZg-84fXk/TQ22i_9hTyI/AAAAAAAAALc/6j0P9hbAPh8/s1600/list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886200"/>
            <a:ext cx="3124200" cy="2362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Personal Application…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7239000" cy="441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This personal application project deals with learning to depend on the </a:t>
            </a:r>
            <a:r>
              <a:rPr lang="en-US" dirty="0" smtClean="0"/>
              <a:t>Holy Spirit </a:t>
            </a:r>
            <a:r>
              <a:rPr lang="en-US" dirty="0"/>
              <a:t>more in </a:t>
            </a:r>
            <a:r>
              <a:rPr lang="en-US" dirty="0" smtClean="0"/>
              <a:t>your </a:t>
            </a:r>
            <a:r>
              <a:rPr lang="en-US" dirty="0"/>
              <a:t>daily activities.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sz="3000" dirty="0" smtClean="0"/>
              <a:t>1- List </a:t>
            </a:r>
            <a:r>
              <a:rPr lang="en-US" sz="3000" dirty="0"/>
              <a:t>the problems </a:t>
            </a:r>
            <a:r>
              <a:rPr lang="en-US" sz="3000" dirty="0" smtClean="0"/>
              <a:t>you </a:t>
            </a:r>
            <a:r>
              <a:rPr lang="en-US" sz="3000" dirty="0"/>
              <a:t>are facing </a:t>
            </a:r>
            <a:r>
              <a:rPr lang="en-US" sz="3000" dirty="0" smtClean="0"/>
              <a:t>this week</a:t>
            </a:r>
            <a:r>
              <a:rPr lang="en-US" sz="3000" dirty="0"/>
              <a:t>, especially those problems that </a:t>
            </a:r>
            <a:r>
              <a:rPr lang="en-US" sz="3000" dirty="0" smtClean="0"/>
              <a:t>you </a:t>
            </a:r>
            <a:r>
              <a:rPr lang="en-US" sz="3000" dirty="0"/>
              <a:t>can’t solve in </a:t>
            </a:r>
            <a:r>
              <a:rPr lang="en-US" sz="3000" dirty="0" smtClean="0"/>
              <a:t>your </a:t>
            </a:r>
            <a:r>
              <a:rPr lang="en-US" sz="3000" dirty="0"/>
              <a:t>own wisdom </a:t>
            </a:r>
            <a:r>
              <a:rPr lang="en-US" sz="3000" dirty="0" smtClean="0"/>
              <a:t>or strength</a:t>
            </a:r>
            <a:r>
              <a:rPr lang="en-US" sz="3000" dirty="0"/>
              <a:t>. </a:t>
            </a:r>
            <a:endParaRPr lang="en-US" sz="3000" dirty="0" smtClean="0"/>
          </a:p>
          <a:p>
            <a:pPr marL="0" indent="0">
              <a:buNone/>
              <a:defRPr/>
            </a:pPr>
            <a:r>
              <a:rPr lang="en-US" sz="3000" dirty="0" smtClean="0"/>
              <a:t>2- Look </a:t>
            </a:r>
            <a:r>
              <a:rPr lang="en-US" sz="3000" dirty="0"/>
              <a:t>for verses which relate to these problems and then </a:t>
            </a:r>
            <a:r>
              <a:rPr lang="en-US" sz="3000" dirty="0" smtClean="0"/>
              <a:t>pray for </a:t>
            </a:r>
            <a:r>
              <a:rPr lang="en-US" sz="3000" dirty="0"/>
              <a:t>the Holy Spirit to give </a:t>
            </a:r>
            <a:r>
              <a:rPr lang="en-US" sz="3000" dirty="0" smtClean="0"/>
              <a:t>you wisdom </a:t>
            </a:r>
            <a:r>
              <a:rPr lang="en-US" sz="3000" dirty="0"/>
              <a:t>to know where to begin attacking each problem.</a:t>
            </a:r>
            <a:endParaRPr lang="en-US" sz="2600" dirty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0965" name="Picture 9" descr="http://th04.deviantart.net/fs71/PRE/i/2012/186/5/6/the_message_by_prayselove-d564cfn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6000" y="2209800"/>
            <a:ext cx="2641600" cy="3124200"/>
          </a:xfrm>
          <a:noFill/>
        </p:spPr>
      </p:pic>
    </p:spTree>
    <p:extLst>
      <p:ext uri="{BB962C8B-B14F-4D97-AF65-F5344CB8AC3E}">
        <p14:creationId xmlns:p14="http://schemas.microsoft.com/office/powerpoint/2010/main" val="41556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b="1"/>
              <a:t>How Does a Person Become a Christian?</a:t>
            </a: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>
                <a:solidFill>
                  <a:schemeClr val="tx2"/>
                </a:solidFill>
              </a:rPr>
              <a:t>Chapter 1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>
          <a:xfrm>
            <a:off x="580748" y="533400"/>
            <a:ext cx="10439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Lesson </a:t>
            </a:r>
            <a:r>
              <a:rPr lang="en-US" b="1" dirty="0" smtClean="0"/>
              <a:t>4 </a:t>
            </a:r>
            <a:r>
              <a:rPr lang="en-US" b="1" dirty="0"/>
              <a:t>- Evidences: Changes in Your Life</a:t>
            </a:r>
            <a:endParaRPr lang="en-US" b="1" dirty="0" smtClean="0"/>
          </a:p>
        </p:txBody>
      </p:sp>
      <p:sp>
        <p:nvSpPr>
          <p:cNvPr id="27651" name="Content Placeholder 7"/>
          <p:cNvSpPr>
            <a:spLocks noGrp="1"/>
          </p:cNvSpPr>
          <p:nvPr>
            <p:ph idx="1"/>
          </p:nvPr>
        </p:nvSpPr>
        <p:spPr>
          <a:xfrm>
            <a:off x="580748" y="1905794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Key Biblical Truth:</a:t>
            </a:r>
          </a:p>
          <a:p>
            <a:pPr marL="0" indent="0">
              <a:buNone/>
            </a:pPr>
            <a:r>
              <a:rPr lang="en-US" sz="2800" dirty="0"/>
              <a:t>I need to cooperate with God in making changes in my daily life that will </a:t>
            </a:r>
            <a:r>
              <a:rPr lang="en-US" sz="2800" dirty="0" smtClean="0"/>
              <a:t>help me </a:t>
            </a:r>
            <a:r>
              <a:rPr lang="en-US" sz="2800" dirty="0"/>
              <a:t>to draw close to God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Key Verse: </a:t>
            </a:r>
            <a:r>
              <a:rPr lang="en-US" b="1" dirty="0"/>
              <a:t>Philippians 1:6 New Life Bible</a:t>
            </a:r>
          </a:p>
          <a:p>
            <a:pPr marL="0" indent="0">
              <a:buNone/>
            </a:pPr>
            <a:r>
              <a:rPr lang="en-US" dirty="0"/>
              <a:t>I am sure that God who began the good work in you will keep on working </a:t>
            </a:r>
            <a:r>
              <a:rPr lang="en-US" dirty="0" smtClean="0"/>
              <a:t>in you </a:t>
            </a:r>
            <a:r>
              <a:rPr lang="en-US" dirty="0"/>
              <a:t>until the day Jesus Christ comes again.</a:t>
            </a:r>
            <a:endParaRPr lang="en-US" sz="2800" dirty="0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  <p:extLst>
      <p:ext uri="{BB962C8B-B14F-4D97-AF65-F5344CB8AC3E}">
        <p14:creationId xmlns:p14="http://schemas.microsoft.com/office/powerpoint/2010/main" val="18394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18" y="174625"/>
            <a:ext cx="10363200" cy="1143000"/>
          </a:xfrm>
        </p:spPr>
        <p:txBody>
          <a:bodyPr/>
          <a:lstStyle/>
          <a:p>
            <a:r>
              <a:rPr lang="en-US" b="1" dirty="0"/>
              <a:t>Lesson Warm-up</a:t>
            </a:r>
            <a:br>
              <a:rPr lang="en-US" b="1" dirty="0"/>
            </a:br>
            <a:r>
              <a:rPr lang="en-US" sz="2400" b="1" dirty="0"/>
              <a:t>Story of a young man drafted into the Army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103632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{There’s a bittersweet story about a West Virginia mountain boy who </a:t>
            </a:r>
            <a:r>
              <a:rPr lang="en-US" sz="2400" dirty="0" smtClean="0"/>
              <a:t>was drafted </a:t>
            </a:r>
            <a:r>
              <a:rPr lang="en-US" sz="2400" dirty="0"/>
              <a:t>into the Army. The fellow had been raised in a small, secluded church </a:t>
            </a:r>
            <a:r>
              <a:rPr lang="en-US" sz="2400" dirty="0" smtClean="0"/>
              <a:t>and he </a:t>
            </a:r>
            <a:r>
              <a:rPr lang="en-US" sz="2400" dirty="0"/>
              <a:t>and all the other church members worried that exposure to the world would</a:t>
            </a:r>
          </a:p>
          <a:p>
            <a:pPr marL="0" indent="0">
              <a:buNone/>
            </a:pPr>
            <a:r>
              <a:rPr lang="en-US" sz="2400" dirty="0"/>
              <a:t>cause him to lose his faith. They held an all-night prayer vigil on his behalf </a:t>
            </a:r>
            <a:r>
              <a:rPr lang="en-US" sz="2400" dirty="0" smtClean="0"/>
              <a:t>the night </a:t>
            </a:r>
            <a:r>
              <a:rPr lang="en-US" sz="2400" dirty="0"/>
              <a:t>before he left for boot camp. The boy didn’t write home at all during his </a:t>
            </a:r>
            <a:r>
              <a:rPr lang="en-US" sz="2400" dirty="0" smtClean="0"/>
              <a:t>two year hitch </a:t>
            </a:r>
            <a:r>
              <a:rPr lang="en-US" sz="2400" dirty="0"/>
              <a:t>in the service, so it was with considerable interest that the whole</a:t>
            </a:r>
          </a:p>
          <a:p>
            <a:pPr marL="0" indent="0">
              <a:buNone/>
            </a:pPr>
            <a:r>
              <a:rPr lang="en-US" sz="2400" dirty="0"/>
              <a:t>fellowship gathered around him when he returned. “How’d it go?” they asked.</a:t>
            </a:r>
          </a:p>
          <a:p>
            <a:pPr marL="0" indent="0">
              <a:buNone/>
            </a:pPr>
            <a:r>
              <a:rPr lang="en-US" sz="2400" dirty="0"/>
              <a:t>“Were you able to hold onto your faith?” The young man replied enthusiastically,</a:t>
            </a:r>
          </a:p>
          <a:p>
            <a:pPr marL="0" indent="0">
              <a:buNone/>
            </a:pPr>
            <a:r>
              <a:rPr lang="en-US" sz="2400" dirty="0"/>
              <a:t>“You know, I was really scared. But your prayers helped and it turned out just</a:t>
            </a:r>
          </a:p>
          <a:p>
            <a:pPr marL="0" indent="0">
              <a:buNone/>
            </a:pPr>
            <a:r>
              <a:rPr lang="en-US" sz="2400" dirty="0"/>
              <a:t>great. I was in the Army the whole two years and nobody ever found out I was a</a:t>
            </a:r>
          </a:p>
          <a:p>
            <a:pPr marL="0" indent="0">
              <a:buNone/>
            </a:pPr>
            <a:r>
              <a:rPr lang="en-US" sz="2400" dirty="0"/>
              <a:t>Christian!”} </a:t>
            </a:r>
            <a:r>
              <a:rPr lang="en-US" sz="1400" dirty="0"/>
              <a:t>This story is from The </a:t>
            </a:r>
            <a:r>
              <a:rPr lang="en-US" sz="1400" dirty="0" smtClean="0"/>
              <a:t>Mind Changers</a:t>
            </a:r>
            <a:r>
              <a:rPr lang="en-US" sz="1400" dirty="0"/>
              <a:t>, by </a:t>
            </a:r>
            <a:r>
              <a:rPr lang="en-US" sz="1400" dirty="0" err="1"/>
              <a:t>Em</a:t>
            </a:r>
            <a:r>
              <a:rPr lang="en-US" sz="1400" dirty="0"/>
              <a:t> Griffin (Tyndale House Publishers, 1976), page 207, used </a:t>
            </a:r>
            <a:r>
              <a:rPr lang="en-US" sz="1400" dirty="0" smtClean="0"/>
              <a:t>by permission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  Where Can I Look to Find Evidence That I’m a Christian?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SzPct val="75000"/>
              <a:buNone/>
            </a:pPr>
            <a:r>
              <a:rPr lang="en-US" b="1" smtClean="0"/>
              <a:t>C. Changes in your life</a:t>
            </a:r>
          </a:p>
          <a:p>
            <a:pPr marL="577850" indent="-577850" eaLnBrk="1" hangingPunct="1">
              <a:buSzPct val="75000"/>
              <a:buNone/>
            </a:pPr>
            <a:r>
              <a:rPr lang="en-US" smtClean="0"/>
              <a:t>   1. You will have a new understanding of what is right and wrong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5845" name="Picture 15" descr="http://www.catholicdadsonline.org/wp-content/uploads/2012/12/Wrong-Right-Street-Sign-iStock_000009770345X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886200"/>
            <a:ext cx="7543800" cy="22860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Where Can I Look to Find Evidence That I’m a Christian?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C. Changes in your life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2. You will have a new love(interest) for the Bible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3. You will have a desire to be like Jesus.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6869" name="Picture 6" descr="http://richwendling.files.wordpress.com/2012/05/l3-becoming-like-chr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25069"/>
            <a:ext cx="4968573" cy="25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Where Can I Look to Find Evidence That I’m a Christian?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C. Changes in your life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4. You will have more tests, temptations and problems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7893" name="Picture 8" descr="http://www.bobbotsford.com/wp-content/uploads/2010/08/mouse-tra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3733801"/>
            <a:ext cx="48672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31416" y="457200"/>
            <a:ext cx="9067800" cy="1524000"/>
          </a:xfrm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b="1" smtClean="0"/>
              <a:t>There are many different ways you will be tested in your daily living.</a:t>
            </a:r>
          </a:p>
        </p:txBody>
      </p:sp>
      <p:sp>
        <p:nvSpPr>
          <p:cNvPr id="38916" name="Content Placeholder 5"/>
          <p:cNvSpPr>
            <a:spLocks noGrp="1"/>
          </p:cNvSpPr>
          <p:nvPr>
            <p:ph sz="half" idx="2"/>
          </p:nvPr>
        </p:nvSpPr>
        <p:spPr>
          <a:xfrm>
            <a:off x="1143000" y="1981200"/>
            <a:ext cx="8839200" cy="41148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dirty="0"/>
              <a:t>a.  </a:t>
            </a:r>
            <a:r>
              <a:rPr lang="en-US" sz="2800" dirty="0"/>
              <a:t>Temptation to sin.</a:t>
            </a:r>
          </a:p>
          <a:p>
            <a:pPr marL="457200" indent="-457200">
              <a:buNone/>
            </a:pPr>
            <a:r>
              <a:rPr lang="en-US" sz="2800" dirty="0"/>
              <a:t>       1 Corinthians 10:13</a:t>
            </a:r>
          </a:p>
          <a:p>
            <a:pPr marL="457200" indent="-457200">
              <a:buFont typeface="Wingdings" pitchFamily="2" charset="2"/>
              <a:buAutoNum type="alphaLcPeriod" startAt="2"/>
            </a:pPr>
            <a:r>
              <a:rPr lang="en-US" sz="2800" dirty="0"/>
              <a:t>Persecution.</a:t>
            </a:r>
          </a:p>
          <a:p>
            <a:pPr marL="457200" indent="-457200">
              <a:buNone/>
            </a:pPr>
            <a:r>
              <a:rPr lang="en-US" sz="2800" dirty="0"/>
              <a:t>        2 Timothy 3:12</a:t>
            </a:r>
          </a:p>
          <a:p>
            <a:pPr marL="457200" indent="-457200">
              <a:buFont typeface="Wingdings" pitchFamily="2" charset="2"/>
              <a:buAutoNum type="alphaLcPeriod" startAt="3"/>
            </a:pPr>
            <a:r>
              <a:rPr lang="en-US" sz="2800" dirty="0"/>
              <a:t>The failures of other Christians.</a:t>
            </a:r>
          </a:p>
          <a:p>
            <a:pPr marL="457200" indent="-457200">
              <a:buNone/>
            </a:pPr>
            <a:r>
              <a:rPr lang="en-US" sz="2800" dirty="0"/>
              <a:t>        Galatians 6:1-2</a:t>
            </a:r>
          </a:p>
          <a:p>
            <a:pPr marL="457200" indent="-457200">
              <a:buFont typeface="Wingdings" pitchFamily="2" charset="2"/>
              <a:buAutoNum type="alphaLcPeriod" startAt="4"/>
            </a:pPr>
            <a:r>
              <a:rPr lang="en-US" sz="2800" dirty="0"/>
              <a:t>Facing the realities of life.</a:t>
            </a:r>
          </a:p>
          <a:p>
            <a:pPr marL="457200" indent="-457200">
              <a:buFont typeface="Wingdings" pitchFamily="2" charset="2"/>
              <a:buAutoNum type="alphaLcPeriod" startAt="4"/>
            </a:pPr>
            <a:r>
              <a:rPr lang="en-US" sz="2800" dirty="0"/>
              <a:t>Overcoming the past.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8918" name="Picture 9" descr="http://www.buzzle.com/img/articleImages/377509-37612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033" y="1752600"/>
            <a:ext cx="24098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  </a:t>
            </a:r>
            <a:r>
              <a:rPr lang="en-US" b="1" smtClean="0"/>
              <a:t>Where Can I Look to find Evidence That I’m a Christian?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5410200" cy="4114800"/>
          </a:xfrm>
        </p:spPr>
        <p:txBody>
          <a:bodyPr/>
          <a:lstStyle/>
          <a:p>
            <a:pPr marL="577850" indent="-577850" eaLnBrk="1" hangingPunct="1">
              <a:buSzPct val="75000"/>
              <a:buNone/>
            </a:pPr>
            <a:r>
              <a:rPr lang="en-US" dirty="0" smtClean="0"/>
              <a:t>5. You will have a love for others</a:t>
            </a:r>
          </a:p>
          <a:p>
            <a:pPr marL="577850" indent="-577850" eaLnBrk="1" hangingPunct="1">
              <a:buSzPct val="75000"/>
              <a:buNone/>
            </a:pPr>
            <a:r>
              <a:rPr lang="en-US" dirty="0" smtClean="0"/>
              <a:t>(especially other Christians)</a:t>
            </a:r>
          </a:p>
          <a:p>
            <a:pPr marL="577850" indent="-577850" eaLnBrk="1" hangingPunct="1">
              <a:buSzPct val="75000"/>
              <a:buNone/>
            </a:pPr>
            <a:r>
              <a:rPr lang="en-US" dirty="0" smtClean="0"/>
              <a:t>6. You will want to share Jesus Christ with others </a:t>
            </a:r>
          </a:p>
          <a:p>
            <a:pPr marL="577850" indent="-577850" eaLnBrk="1" hangingPunct="1">
              <a:buSzPct val="75000"/>
              <a:buNone/>
            </a:pPr>
            <a:r>
              <a:rPr lang="en-US" dirty="0" smtClean="0"/>
              <a:t>7. More changes   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39941" name="Picture 7" descr="http://six11.files.wordpress.com/2013/03/people-heart-hu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2209800"/>
            <a:ext cx="3200400" cy="3200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Personal Application…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6858000" cy="4419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Witnessing Role play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dirty="0"/>
              <a:t>Have a student pretend that he is witnessing to a non-Christian friend. </a:t>
            </a:r>
            <a:r>
              <a:rPr lang="en-US" dirty="0" smtClean="0"/>
              <a:t>The friend </a:t>
            </a:r>
            <a:r>
              <a:rPr lang="en-US" dirty="0"/>
              <a:t>asks, “What changes have taken place in your life since you became </a:t>
            </a:r>
            <a:r>
              <a:rPr lang="en-US" dirty="0" smtClean="0"/>
              <a:t>a Christian</a:t>
            </a:r>
            <a:r>
              <a:rPr lang="en-US" dirty="0"/>
              <a:t>?” Have the student respond to him/her.</a:t>
            </a:r>
            <a:endParaRPr lang="en-US" sz="2800" dirty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0965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85" y="2286000"/>
            <a:ext cx="4391281" cy="2514600"/>
          </a:xfrm>
          <a:noFill/>
        </p:spPr>
      </p:pic>
    </p:spTree>
    <p:extLst>
      <p:ext uri="{BB962C8B-B14F-4D97-AF65-F5344CB8AC3E}">
        <p14:creationId xmlns:p14="http://schemas.microsoft.com/office/powerpoint/2010/main" val="8216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/>
              <a:t>My Personal Relationship with Jesus Christ</a:t>
            </a:r>
          </a:p>
        </p:txBody>
      </p:sp>
      <p:sp>
        <p:nvSpPr>
          <p:cNvPr id="3891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5400" b="1"/>
              <a:t>Chapter 3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Lesson 5 - My Personal Relationship </a:t>
            </a:r>
            <a:br>
              <a:rPr lang="en-US" b="1" dirty="0" smtClean="0"/>
            </a:br>
            <a:r>
              <a:rPr lang="en-US" b="1" dirty="0" smtClean="0"/>
              <a:t>with Jesus Christ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8534400" cy="4114800"/>
          </a:xfrm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sz="2800" b="1" dirty="0"/>
              <a:t>Key Biblical Truth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/>
              <a:t>I need to discover meaningful ways of developing a closer personal </a:t>
            </a:r>
            <a:r>
              <a:rPr lang="en-US" sz="2800" dirty="0" smtClean="0"/>
              <a:t>relationship with </a:t>
            </a:r>
            <a:r>
              <a:rPr lang="en-US" sz="2800" dirty="0"/>
              <a:t>Jesus</a:t>
            </a:r>
            <a:r>
              <a:rPr lang="en-US" sz="2800" dirty="0" smtClean="0"/>
              <a:t>. 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b="1" dirty="0" smtClean="0"/>
              <a:t>Key </a:t>
            </a:r>
            <a:r>
              <a:rPr lang="en-US" sz="2800" b="1" dirty="0"/>
              <a:t>Verse: Hebrews 4:16 New Life Bible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/>
              <a:t>Let us go with complete trust to the very place of God’s loving favor. We </a:t>
            </a:r>
            <a:r>
              <a:rPr lang="en-US" sz="2800" dirty="0" smtClean="0"/>
              <a:t>will receive </a:t>
            </a:r>
            <a:r>
              <a:rPr lang="en-US" sz="2800" dirty="0"/>
              <a:t>His loving kindness and have His loving favor to help us whenever we </a:t>
            </a:r>
            <a:r>
              <a:rPr lang="en-US" sz="2800" dirty="0" smtClean="0"/>
              <a:t>need it</a:t>
            </a:r>
            <a:r>
              <a:rPr lang="en-US" sz="2800" dirty="0"/>
              <a:t>.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609600" y="609600"/>
            <a:ext cx="11125200" cy="1143000"/>
          </a:xfrm>
        </p:spPr>
        <p:txBody>
          <a:bodyPr/>
          <a:lstStyle/>
          <a:p>
            <a:r>
              <a:rPr lang="en-US" b="1" dirty="0" smtClean="0"/>
              <a:t>Lesson 1 - Commitment of the Mind </a:t>
            </a:r>
            <a:br>
              <a:rPr lang="en-US" b="1" dirty="0" smtClean="0"/>
            </a:br>
            <a:r>
              <a:rPr lang="en-US" b="1" dirty="0" smtClean="0"/>
              <a:t>Commitment of the Will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Key Biblical Truth</a:t>
            </a:r>
          </a:p>
          <a:p>
            <a:pPr lvl="1">
              <a:buFontTx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Once I understand the facts from the Bible concerning how to become a Christian, I need to take steps to become a Christian.</a:t>
            </a: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Key Verse:  John 1:12  (New Life Bible) </a:t>
            </a:r>
          </a:p>
          <a:p>
            <a:pPr lvl="1">
              <a:buFontTx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“He gave the right and the power to become children of God to those who received Him.  He gave this to those who put their trust in His name.”</a:t>
            </a:r>
          </a:p>
          <a:p>
            <a:pPr>
              <a:defRPr/>
            </a:pPr>
            <a:endParaRPr lang="en-US" b="1" dirty="0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18" y="174625"/>
            <a:ext cx="10363200" cy="1143000"/>
          </a:xfrm>
        </p:spPr>
        <p:txBody>
          <a:bodyPr/>
          <a:lstStyle/>
          <a:p>
            <a:r>
              <a:rPr lang="en-US" b="1" dirty="0"/>
              <a:t>Lesson Warm-up</a:t>
            </a:r>
            <a:br>
              <a:rPr lang="en-US" b="1" dirty="0"/>
            </a:br>
            <a:r>
              <a:rPr lang="en-US" sz="2400" b="1" dirty="0"/>
              <a:t>Characteristics of a good friendship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103632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-Make </a:t>
            </a:r>
            <a:r>
              <a:rPr lang="en-US" dirty="0"/>
              <a:t>a list of ten characteristics or qualities </a:t>
            </a:r>
            <a:r>
              <a:rPr lang="en-US" dirty="0" smtClean="0"/>
              <a:t>that you </a:t>
            </a:r>
            <a:r>
              <a:rPr lang="en-US" dirty="0"/>
              <a:t>look for in </a:t>
            </a:r>
            <a:r>
              <a:rPr lang="en-US" dirty="0" smtClean="0"/>
              <a:t>a close </a:t>
            </a:r>
            <a:r>
              <a:rPr lang="en-US" dirty="0"/>
              <a:t>friend.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-Choose </a:t>
            </a:r>
            <a:r>
              <a:rPr lang="en-US" dirty="0"/>
              <a:t>the four most important ones and number them </a:t>
            </a:r>
            <a:r>
              <a:rPr lang="en-US" dirty="0" smtClean="0"/>
              <a:t>in order </a:t>
            </a:r>
            <a:r>
              <a:rPr lang="en-US" dirty="0"/>
              <a:t>of priority.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103632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Broadway" panose="04040905080B02020502" pitchFamily="82" charset="0"/>
              </a:rPr>
              <a:t>Living the Christian </a:t>
            </a:r>
            <a:r>
              <a:rPr lang="en-US" sz="4400" dirty="0" smtClean="0">
                <a:latin typeface="Broadway" panose="04040905080B02020502" pitchFamily="82" charset="0"/>
              </a:rPr>
              <a:t>life means </a:t>
            </a:r>
            <a:r>
              <a:rPr lang="en-US" sz="4400" dirty="0">
                <a:latin typeface="Broadway" panose="04040905080B02020502" pitchFamily="82" charset="0"/>
              </a:rPr>
              <a:t>becoming “</a:t>
            </a:r>
            <a:r>
              <a:rPr lang="en-US" sz="4400" dirty="0" smtClean="0">
                <a:latin typeface="Broadway" panose="04040905080B02020502" pitchFamily="82" charset="0"/>
              </a:rPr>
              <a:t>best friends</a:t>
            </a:r>
            <a:r>
              <a:rPr lang="en-US" sz="4400" dirty="0">
                <a:latin typeface="Broadway" panose="04040905080B02020502" pitchFamily="82" charset="0"/>
              </a:rPr>
              <a:t>” with Jesus Christ.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667000"/>
            <a:ext cx="476250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9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/>
              <a:t>A. Why build a personal relationship with Jesus?</a:t>
            </a:r>
            <a:br>
              <a:rPr lang="en-US" sz="5400" b="1"/>
            </a:br>
            <a:endParaRPr lang="en-US" sz="5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057400"/>
            <a:ext cx="7772400" cy="24384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1. Why did God create you? </a:t>
            </a:r>
          </a:p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2. What brings true fulfillment in life?</a:t>
            </a:r>
          </a:p>
          <a:p>
            <a:pPr marL="533400" indent="-533400" eaLnBrk="1" hangingPunct="1">
              <a:buSzPct val="75000"/>
              <a:buNone/>
            </a:pPr>
            <a:endParaRPr lang="en-US" dirty="0" smtClean="0"/>
          </a:p>
          <a:p>
            <a:pPr marL="533400" indent="-533400" eaLnBrk="1" hangingPunct="1">
              <a:buSzPct val="75000"/>
              <a:buNone/>
            </a:pPr>
            <a:endParaRPr lang="en-US" dirty="0" smtClean="0"/>
          </a:p>
          <a:p>
            <a:pPr marL="533400" indent="-533400" eaLnBrk="1" hangingPunct="1">
              <a:buSzPct val="75000"/>
              <a:buNone/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  <a:endParaRPr lang="en-US" dirty="0" smtClean="0"/>
          </a:p>
        </p:txBody>
      </p:sp>
      <p:pic>
        <p:nvPicPr>
          <p:cNvPr id="44037" name="Picture 7" descr="http://bennettsblog.files.wordpress.com/2013/03/free-encouraging-words-by-paul-l-dineen-creative-commo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3810000"/>
            <a:ext cx="3733800" cy="2301875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B. What Kind of Relationship can you Develop with Jesus?</a:t>
            </a: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133600"/>
            <a:ext cx="4953000" cy="41148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endParaRPr lang="en-US" b="1" dirty="0" smtClean="0"/>
          </a:p>
          <a:p>
            <a:pPr marL="533400" indent="-533400" eaLnBrk="1" hangingPunct="1">
              <a:buSzPct val="75000"/>
              <a:buNone/>
            </a:pPr>
            <a:r>
              <a:rPr lang="en-US" b="1" dirty="0" smtClean="0"/>
              <a:t> </a:t>
            </a:r>
            <a:r>
              <a:rPr lang="en-US" dirty="0" smtClean="0"/>
              <a:t>1. Don’t look for a mystical experience</a:t>
            </a:r>
          </a:p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 2. Do I have to stop being me?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5061" name="Picture 9" descr="http://th07.deviantart.net/fs70/PRE/i/2012/052/b/d/meeting_with_god_by_i_twitch_when_i_walk-d3bmx1j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0" y="2209800"/>
            <a:ext cx="3429000" cy="39624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C. How can I learn about God?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buSzPct val="75000"/>
              <a:buFont typeface="Wingdings" pitchFamily="2" charset="2"/>
              <a:buAutoNum type="arabicPeriod"/>
              <a:defRPr/>
            </a:pPr>
            <a:r>
              <a:rPr lang="en-US" smtClean="0"/>
              <a:t>Learn about God in the Bible.</a:t>
            </a:r>
          </a:p>
          <a:p>
            <a:pPr marL="533400" indent="-533400" eaLnBrk="1" hangingPunct="1">
              <a:buSzPct val="75000"/>
              <a:buFont typeface="Wingdings" pitchFamily="2" charset="2"/>
              <a:buAutoNum type="arabicPeriod"/>
              <a:defRPr/>
            </a:pPr>
            <a:r>
              <a:rPr lang="en-US" smtClean="0"/>
              <a:t>Do not assume that God thinks like you do</a:t>
            </a:r>
          </a:p>
          <a:p>
            <a:pPr marL="533400" indent="-533400" eaLnBrk="1" hangingPunct="1">
              <a:buSzPct val="75000"/>
              <a:buFont typeface="Wingdings" pitchFamily="2" charset="2"/>
              <a:buAutoNum type="arabicPeriod"/>
              <a:defRPr/>
            </a:pPr>
            <a:r>
              <a:rPr lang="en-US" smtClean="0"/>
              <a:t>Knowing about God or knowing God </a:t>
            </a:r>
          </a:p>
          <a:p>
            <a:pPr marL="533400" indent="-533400" eaLnBrk="1" hangingPunct="1">
              <a:buSzPct val="75000"/>
              <a:buNone/>
              <a:defRPr/>
            </a:pPr>
            <a:endParaRPr lang="en-US" smtClean="0"/>
          </a:p>
          <a:p>
            <a:pPr marL="533400" indent="-533400" eaLnBrk="1" hangingPunct="1">
              <a:buSzPct val="75000"/>
              <a:buNone/>
              <a:defRPr/>
            </a:pPr>
            <a:endParaRPr lang="en-US" smtClean="0"/>
          </a:p>
          <a:p>
            <a:pPr marL="533400" indent="-533400" eaLnBrk="1" hangingPunct="1">
              <a:buSzPct val="75000"/>
              <a:buNone/>
              <a:defRPr/>
            </a:pPr>
            <a:endParaRPr lang="en-US" smtClean="0"/>
          </a:p>
          <a:p>
            <a:pPr marL="533400" indent="-533400" eaLnBrk="1" hangingPunct="1">
              <a:buSzPct val="75000"/>
              <a:buNone/>
              <a:defRPr/>
            </a:pPr>
            <a:endParaRPr lang="en-US" smtClean="0"/>
          </a:p>
        </p:txBody>
      </p:sp>
      <p:sp>
        <p:nvSpPr>
          <p:cNvPr id="4608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3810000" cy="297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endParaRPr lang="en-US" sz="4800" kern="10">
              <a:ln w="9525">
                <a:round/>
                <a:headEnd/>
                <a:tailEnd/>
              </a:ln>
              <a:solidFill>
                <a:schemeClr val="accent1"/>
              </a:solidFill>
              <a:latin typeface="Impact"/>
            </a:endParaRPr>
          </a:p>
        </p:txBody>
      </p:sp>
      <p:pic>
        <p:nvPicPr>
          <p:cNvPr id="46086" name="Picture 8" descr="https://encrypted-tbn1.gstatic.com/images?q=tbn:ANd9GcQDYuUFJd__ILiHoiANGXV01UfvyiRr6spT86FZx87cMBPccMx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1" y="1752601"/>
            <a:ext cx="2619375" cy="1743075"/>
          </a:xfrm>
          <a:noFill/>
        </p:spPr>
      </p:pic>
      <p:pic>
        <p:nvPicPr>
          <p:cNvPr id="46087" name="Picture 10" descr="https://encrypted-tbn0.gstatic.com/images?q=tbn:ANd9GcS_8d6uWaCNRz4mfWvG8cjUzlbSF-YvaKQvoZ8rp5S7Q0hlfNY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00401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2" descr="https://encrypted-tbn2.gstatic.com/images?q=tbn:ANd9GcTqg5GUVGHDLrVlGITpbRUxK8SfCX7YDuT5mv0CD5PLtcKVsO2J3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1" y="4724401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D. What are the basic steps to develop a personal relationship with Jesus?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905000"/>
            <a:ext cx="5410200" cy="42672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endParaRPr lang="en-US" b="1" dirty="0" smtClean="0"/>
          </a:p>
          <a:p>
            <a:pPr marL="533400" indent="-533400" eaLnBrk="1" hangingPunct="1">
              <a:buSzPct val="75000"/>
              <a:buNone/>
            </a:pPr>
            <a:r>
              <a:rPr lang="en-US" b="1" dirty="0" smtClean="0"/>
              <a:t>     </a:t>
            </a:r>
            <a:r>
              <a:rPr lang="en-US" dirty="0" smtClean="0"/>
              <a:t>1. Both people must want this friendship</a:t>
            </a:r>
          </a:p>
          <a:p>
            <a:pPr marL="533400" indent="-533400" eaLnBrk="1" hangingPunct="1">
              <a:buSzPct val="75000"/>
              <a:buNone/>
            </a:pPr>
            <a:r>
              <a:rPr lang="en-US" b="1" dirty="0" smtClean="0"/>
              <a:t>     </a:t>
            </a:r>
            <a:r>
              <a:rPr lang="en-US" dirty="0" smtClean="0"/>
              <a:t>2. Learn how to communicate with Jesus</a:t>
            </a:r>
            <a:endParaRPr lang="en-US" b="1" dirty="0" smtClean="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7109" name="Picture 7" descr="http://1.bp.blogspot.com/_0infIzHrI9o/TKoDemy5biI/AAAAAAAAE6A/ClnfrwqXm2Y/s1600/hug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79563" y="1945913"/>
            <a:ext cx="2971800" cy="2039938"/>
          </a:xfrm>
          <a:noFill/>
        </p:spPr>
      </p:pic>
      <p:pic>
        <p:nvPicPr>
          <p:cNvPr id="47110" name="Picture 9" descr="https://encrypted-tbn2.gstatic.com/images?q=tbn:ANd9GcQRNuKJa_TpsHzlt7d_k8n2IHItJeBkrHijzzU9nwmlal3eq0wL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4191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D. What are the basic steps to develop a personal relationship with Jesus?</a:t>
            </a: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6324600" cy="4114800"/>
          </a:xfrm>
        </p:spPr>
        <p:txBody>
          <a:bodyPr/>
          <a:lstStyle/>
          <a:p>
            <a:pPr marL="609600" indent="-609600" eaLnBrk="1" hangingPunct="1">
              <a:buSzPct val="75000"/>
              <a:buNone/>
            </a:pPr>
            <a:endParaRPr lang="en-US" b="1" dirty="0" smtClean="0"/>
          </a:p>
          <a:p>
            <a:pPr marL="609600" indent="-609600" eaLnBrk="1" hangingPunct="1">
              <a:buSzPct val="75000"/>
              <a:buNone/>
            </a:pPr>
            <a:r>
              <a:rPr lang="en-US" b="1" dirty="0" smtClean="0"/>
              <a:t>      </a:t>
            </a:r>
            <a:r>
              <a:rPr lang="en-US" dirty="0" smtClean="0"/>
              <a:t>3. Learn to develop trust and honesty</a:t>
            </a:r>
          </a:p>
          <a:p>
            <a:pPr marL="609600" indent="-609600" eaLnBrk="1" hangingPunct="1">
              <a:buSzPct val="75000"/>
              <a:buNone/>
            </a:pPr>
            <a:r>
              <a:rPr lang="en-US" b="1" dirty="0" smtClean="0"/>
              <a:t>     </a:t>
            </a:r>
            <a:r>
              <a:rPr lang="en-US" dirty="0" smtClean="0"/>
              <a:t>4. Learn to respect and love him</a:t>
            </a:r>
          </a:p>
          <a:p>
            <a:pPr marL="609600" indent="-609600" eaLnBrk="1" hangingPunct="1">
              <a:buSzPct val="75000"/>
              <a:buNone/>
            </a:pPr>
            <a:endParaRPr lang="en-US" dirty="0" smtClean="0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8133" name="Picture 7" descr="https://encrypted-tbn0.gstatic.com/images?q=tbn:ANd9GcSJOHDk7U8XHhz1tiPWhL1VVY67-hLvRnrB8-U3X6SM_B_HwHJHS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1981201"/>
            <a:ext cx="2628900" cy="1743075"/>
          </a:xfrm>
          <a:noFill/>
        </p:spPr>
      </p:pic>
      <p:pic>
        <p:nvPicPr>
          <p:cNvPr id="48134" name="Picture 9" descr="https://encrypted-tbn3.gstatic.com/images?q=tbn:ANd9GcQsIRaGOqFYH26_pud0soIll8fcjvnmg2YTFyvHOBsGDiM_pNzH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295775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6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Personal Application…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10134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Rate yourself </a:t>
            </a:r>
            <a:r>
              <a:rPr lang="en-US" sz="2800" dirty="0"/>
              <a:t>on a scale of 1 – 10 as to the </a:t>
            </a:r>
            <a:r>
              <a:rPr lang="en-US" sz="2800" dirty="0" smtClean="0"/>
              <a:t>quality of your </a:t>
            </a:r>
            <a:r>
              <a:rPr lang="en-US" sz="2800" dirty="0"/>
              <a:t>personal relationship with Jesus. </a:t>
            </a:r>
            <a:r>
              <a:rPr lang="en-US" sz="2000" dirty="0"/>
              <a:t>(#1 means I hardly know Jesus, #</a:t>
            </a:r>
            <a:r>
              <a:rPr lang="en-US" sz="2000" dirty="0" smtClean="0"/>
              <a:t>10 means </a:t>
            </a:r>
            <a:r>
              <a:rPr lang="en-US" sz="2000" dirty="0"/>
              <a:t>I have a very deep, intimate personal relationship with Jesus.)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Then pair </a:t>
            </a:r>
            <a:r>
              <a:rPr lang="en-US" sz="2800" dirty="0"/>
              <a:t>off and share </a:t>
            </a:r>
            <a:r>
              <a:rPr lang="en-US" sz="2800" dirty="0" smtClean="0"/>
              <a:t>your </a:t>
            </a:r>
            <a:r>
              <a:rPr lang="en-US" sz="2800" dirty="0"/>
              <a:t>answers with </a:t>
            </a:r>
            <a:r>
              <a:rPr lang="en-US" sz="2800" dirty="0" smtClean="0"/>
              <a:t>your partner</a:t>
            </a:r>
            <a:r>
              <a:rPr lang="en-US" sz="2800" dirty="0"/>
              <a:t>. Then </a:t>
            </a:r>
            <a:r>
              <a:rPr lang="en-US" sz="2800" dirty="0" smtClean="0"/>
              <a:t>pray </a:t>
            </a:r>
            <a:r>
              <a:rPr lang="en-US" sz="2800" dirty="0"/>
              <a:t>for one </a:t>
            </a:r>
            <a:r>
              <a:rPr lang="en-US" sz="2800" dirty="0" smtClean="0"/>
              <a:t>another to develop </a:t>
            </a:r>
            <a:r>
              <a:rPr lang="en-US" sz="2800" dirty="0"/>
              <a:t>a closer personal relationship with</a:t>
            </a:r>
          </a:p>
          <a:p>
            <a:pPr marL="0" indent="0">
              <a:buNone/>
            </a:pPr>
            <a:r>
              <a:rPr lang="en-US" sz="2800" dirty="0"/>
              <a:t>Jesus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Lesson 6 </a:t>
            </a:r>
            <a:r>
              <a:rPr lang="en-US" b="1" dirty="0"/>
              <a:t>- Building a friendship with Jesus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8534400" cy="4114800"/>
          </a:xfrm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sz="2800" b="1" dirty="0"/>
              <a:t>Key Biblical Truth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/>
              <a:t>I need to cooperate with God in making changes in my daily life that will </a:t>
            </a:r>
            <a:r>
              <a:rPr lang="en-US" sz="2800" dirty="0" smtClean="0"/>
              <a:t>help me </a:t>
            </a:r>
            <a:r>
              <a:rPr lang="en-US" sz="2800" dirty="0"/>
              <a:t>to draw closer to God.</a:t>
            </a:r>
            <a:endParaRPr lang="en-US" sz="2800" b="1" dirty="0" smtClean="0"/>
          </a:p>
          <a:p>
            <a:pPr eaLnBrk="1" hangingPunct="1">
              <a:buSzPct val="75000"/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b="1" dirty="0" smtClean="0"/>
              <a:t>Key </a:t>
            </a:r>
            <a:r>
              <a:rPr lang="en-US" sz="2800" b="1" dirty="0"/>
              <a:t>Verse: Philippians 1:6 New Life Bible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/>
              <a:t>I am sure that God who began the good work in you will keep on working </a:t>
            </a:r>
            <a:r>
              <a:rPr lang="en-US" sz="2800" dirty="0" smtClean="0"/>
              <a:t>in you </a:t>
            </a:r>
            <a:r>
              <a:rPr lang="en-US" sz="2800" dirty="0"/>
              <a:t>until the day Jesus Christ comes again.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  <p:extLst>
      <p:ext uri="{BB962C8B-B14F-4D97-AF65-F5344CB8AC3E}">
        <p14:creationId xmlns:p14="http://schemas.microsoft.com/office/powerpoint/2010/main" val="20820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18" y="174625"/>
            <a:ext cx="10363200" cy="1143000"/>
          </a:xfrm>
        </p:spPr>
        <p:txBody>
          <a:bodyPr/>
          <a:lstStyle/>
          <a:p>
            <a:r>
              <a:rPr lang="en-US" b="1" dirty="0"/>
              <a:t>Lesson Warm-up</a:t>
            </a:r>
            <a:br>
              <a:rPr lang="en-US" b="1" dirty="0"/>
            </a:br>
            <a:r>
              <a:rPr lang="en-US" sz="2400" b="1" dirty="0"/>
              <a:t>How do you build a long distance friendship?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10363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Small Group Activity: </a:t>
            </a:r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. You </a:t>
            </a:r>
            <a:r>
              <a:rPr lang="en-US" sz="2000" dirty="0"/>
              <a:t>want to develop a friendship with a person in another country. You </a:t>
            </a:r>
            <a:r>
              <a:rPr lang="en-US" sz="2000" dirty="0" smtClean="0"/>
              <a:t>know you </a:t>
            </a:r>
            <a:r>
              <a:rPr lang="en-US" sz="2000" dirty="0"/>
              <a:t>will never be able to see this person, because you cannot travel to that country</a:t>
            </a:r>
            <a:r>
              <a:rPr lang="en-US" sz="2000" dirty="0" smtClean="0"/>
              <a:t>. How </a:t>
            </a:r>
            <a:r>
              <a:rPr lang="en-US" sz="2000" dirty="0"/>
              <a:t>would you go about developing a friendship with this person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. Discuss the possibilities and write an action plan of how you would proceed in developing this friendship.</a:t>
            </a:r>
          </a:p>
          <a:p>
            <a:pPr marL="0" indent="0">
              <a:buNone/>
            </a:pPr>
            <a:r>
              <a:rPr lang="en-US" sz="2000" dirty="0" smtClean="0"/>
              <a:t>Also </a:t>
            </a:r>
            <a:r>
              <a:rPr lang="en-US" sz="2000" dirty="0"/>
              <a:t>list what would be some of the problems </a:t>
            </a:r>
            <a:r>
              <a:rPr lang="en-US" sz="2000" dirty="0" smtClean="0"/>
              <a:t>you could face in </a:t>
            </a:r>
            <a:r>
              <a:rPr lang="en-US" sz="2000" dirty="0"/>
              <a:t>getting to know this person.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. Report your ideas to the class.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iteenchallenge.org  01/2018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marL="742950" indent="-742950" eaLnBrk="1" hangingPunct="1"/>
            <a:r>
              <a:rPr lang="en-US" b="1" smtClean="0"/>
              <a:t>A.  A Commitment of Your Mind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5334000" cy="411480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  <a:buSzPct val="75000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1. You must understand and believe certain facts in the Bible which tell you how to become a Christian.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iteenchallenge.org  01/2018</a:t>
            </a:r>
          </a:p>
        </p:txBody>
      </p:sp>
      <p:pic>
        <p:nvPicPr>
          <p:cNvPr id="7175" name="Picture 7" descr="http://fc07.deviantart.net/fs39/i/2008/315/1/d/A_Chance_by_deziniqu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D. What are the basic steps to develop a personal relationship with Jesus?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905000"/>
            <a:ext cx="5410200" cy="42672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endParaRPr lang="en-US" b="1" dirty="0" smtClean="0"/>
          </a:p>
          <a:p>
            <a:pPr marL="533400" indent="-533400" eaLnBrk="1" hangingPunct="1">
              <a:buSzPct val="75000"/>
              <a:buNone/>
            </a:pPr>
            <a:r>
              <a:rPr lang="en-US" b="1" dirty="0" smtClean="0"/>
              <a:t>     </a:t>
            </a:r>
            <a:r>
              <a:rPr lang="en-US" dirty="0" smtClean="0"/>
              <a:t>1. Both people must want this friendship</a:t>
            </a:r>
          </a:p>
          <a:p>
            <a:pPr marL="533400" indent="-533400" eaLnBrk="1" hangingPunct="1">
              <a:buSzPct val="75000"/>
              <a:buNone/>
            </a:pPr>
            <a:r>
              <a:rPr lang="en-US" b="1" dirty="0" smtClean="0"/>
              <a:t>     </a:t>
            </a:r>
            <a:r>
              <a:rPr lang="en-US" dirty="0" smtClean="0"/>
              <a:t>2. Learn how to communicate with Jesus</a:t>
            </a:r>
            <a:endParaRPr lang="en-US" b="1" dirty="0" smtClean="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iteenchallenge.org  01/2018</a:t>
            </a:r>
          </a:p>
        </p:txBody>
      </p:sp>
      <p:pic>
        <p:nvPicPr>
          <p:cNvPr id="47109" name="Picture 7" descr="http://1.bp.blogspot.com/_0infIzHrI9o/TKoDemy5biI/AAAAAAAAE6A/ClnfrwqXm2Y/s1600/hug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79563" y="1945913"/>
            <a:ext cx="2971800" cy="2039938"/>
          </a:xfrm>
          <a:noFill/>
        </p:spPr>
      </p:pic>
      <p:pic>
        <p:nvPicPr>
          <p:cNvPr id="47110" name="Picture 9" descr="https://encrypted-tbn2.gstatic.com/images?q=tbn:ANd9GcQRNuKJa_TpsHzlt7d_k8n2IHItJeBkrHijzzU9nwmlal3eq0wL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4191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D. What are the basic steps to develop a personal relationship with Jesus?</a:t>
            </a: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6324600" cy="4114800"/>
          </a:xfrm>
        </p:spPr>
        <p:txBody>
          <a:bodyPr/>
          <a:lstStyle/>
          <a:p>
            <a:pPr marL="609600" indent="-609600" eaLnBrk="1" hangingPunct="1">
              <a:buSzPct val="75000"/>
              <a:buNone/>
            </a:pPr>
            <a:endParaRPr lang="en-US" b="1" dirty="0" smtClean="0"/>
          </a:p>
          <a:p>
            <a:pPr marL="609600" indent="-609600" eaLnBrk="1" hangingPunct="1">
              <a:buSzPct val="75000"/>
              <a:buNone/>
            </a:pPr>
            <a:r>
              <a:rPr lang="en-US" b="1" dirty="0" smtClean="0"/>
              <a:t>      </a:t>
            </a:r>
            <a:r>
              <a:rPr lang="en-US" dirty="0" smtClean="0"/>
              <a:t>3. Learn to develop trust and honesty</a:t>
            </a:r>
          </a:p>
          <a:p>
            <a:pPr marL="609600" indent="-609600" eaLnBrk="1" hangingPunct="1">
              <a:buSzPct val="75000"/>
              <a:buNone/>
            </a:pPr>
            <a:r>
              <a:rPr lang="en-US" b="1" dirty="0" smtClean="0"/>
              <a:t>     </a:t>
            </a:r>
            <a:r>
              <a:rPr lang="en-US" dirty="0" smtClean="0"/>
              <a:t>4. Learn to respect and love him</a:t>
            </a:r>
          </a:p>
          <a:p>
            <a:pPr marL="609600" indent="-609600" eaLnBrk="1" hangingPunct="1">
              <a:buSzPct val="75000"/>
              <a:buNone/>
            </a:pPr>
            <a:endParaRPr lang="en-US" dirty="0" smtClean="0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iteenchallenge.org  01/2018</a:t>
            </a:r>
          </a:p>
        </p:txBody>
      </p:sp>
      <p:pic>
        <p:nvPicPr>
          <p:cNvPr id="48133" name="Picture 7" descr="https://encrypted-tbn0.gstatic.com/images?q=tbn:ANd9GcSJOHDk7U8XHhz1tiPWhL1VVY67-hLvRnrB8-U3X6SM_B_HwHJHS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1981201"/>
            <a:ext cx="2628900" cy="1743075"/>
          </a:xfrm>
          <a:noFill/>
        </p:spPr>
      </p:pic>
      <p:pic>
        <p:nvPicPr>
          <p:cNvPr id="48134" name="Picture 9" descr="https://encrypted-tbn3.gstatic.com/images?q=tbn:ANd9GcQsIRaGOqFYH26_pud0soIll8fcjvnmg2YTFyvHOBsGDiM_pNzH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295775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3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47800"/>
            <a:ext cx="10058400" cy="47226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8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9372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E. What are the results of knowing God personally?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8610600" cy="26670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1. Peace</a:t>
            </a:r>
          </a:p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2. Contentment</a:t>
            </a:r>
          </a:p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3. You will feel God’s presence        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267200" y="6324600"/>
            <a:ext cx="386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9157" name="Picture 15" descr="http://3.bp.blogspot.com/-6IIEJ4_LXn4/TnKShBA_bKI/AAAAAAAAGtQ/pstkLAn-IeY/s1600/JesusChristLove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133600"/>
            <a:ext cx="3810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E. What are the results of knowing God personally?</a:t>
            </a:r>
            <a:br>
              <a:rPr lang="en-US" b="1" smtClean="0"/>
            </a:b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62100"/>
            <a:ext cx="7772400" cy="2667000"/>
          </a:xfrm>
        </p:spPr>
        <p:txBody>
          <a:bodyPr/>
          <a:lstStyle/>
          <a:p>
            <a:pPr marL="533400" indent="-533400" eaLnBrk="1" hangingPunct="1">
              <a:buSzPct val="75000"/>
              <a:buNone/>
            </a:pPr>
            <a:endParaRPr lang="en-US" b="1" dirty="0" smtClean="0"/>
          </a:p>
          <a:p>
            <a:pPr marL="533400" indent="-533400" eaLnBrk="1" hangingPunct="1">
              <a:buSzPct val="75000"/>
              <a:buNone/>
            </a:pPr>
            <a:r>
              <a:rPr lang="en-US" b="1" dirty="0" smtClean="0"/>
              <a:t>    </a:t>
            </a:r>
            <a:r>
              <a:rPr lang="en-US" dirty="0" smtClean="0"/>
              <a:t>4. You will think more about God</a:t>
            </a:r>
          </a:p>
          <a:p>
            <a:pPr marL="533400" indent="-533400" eaLnBrk="1" hangingPunct="1">
              <a:buSzPct val="75000"/>
              <a:buNone/>
            </a:pPr>
            <a:r>
              <a:rPr lang="en-US" dirty="0" smtClean="0"/>
              <a:t>    5. You will want to tell others about Jesus</a:t>
            </a:r>
          </a:p>
          <a:p>
            <a:pPr marL="533400" indent="-533400" eaLnBrk="1" hangingPunct="1">
              <a:buSzPct val="75000"/>
              <a:buNone/>
            </a:pPr>
            <a:endParaRPr lang="en-US" dirty="0" smtClean="0"/>
          </a:p>
          <a:p>
            <a:pPr marL="533400" indent="-533400" eaLnBrk="1" hangingPunct="1">
              <a:buSzPct val="75000"/>
              <a:buNone/>
            </a:pPr>
            <a:endParaRPr lang="en-US" dirty="0" smtClean="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50181" name="Picture 7" descr="http://3.bp.blogspot.com/-hp4TbsYqKLM/UJxPUkomUdI/AAAAAAAAAQs/599nYzg29GY/s1600/F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9350" y="3657600"/>
            <a:ext cx="4044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Application…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676400"/>
            <a:ext cx="6685926" cy="4419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/>
              <a:t>Evaluation of my uptight spots</a:t>
            </a:r>
          </a:p>
          <a:p>
            <a:pPr marL="0" indent="0">
              <a:buNone/>
              <a:defRPr/>
            </a:pPr>
            <a:r>
              <a:rPr lang="en-US" sz="2400" dirty="0" smtClean="0"/>
              <a:t>Identify </a:t>
            </a:r>
            <a:r>
              <a:rPr lang="en-US" sz="2400" dirty="0"/>
              <a:t>one area where </a:t>
            </a:r>
            <a:r>
              <a:rPr lang="en-US" sz="2400" dirty="0" smtClean="0"/>
              <a:t>you </a:t>
            </a:r>
            <a:r>
              <a:rPr lang="en-US" sz="2400" dirty="0"/>
              <a:t>have been getting uptight</a:t>
            </a:r>
            <a:r>
              <a:rPr lang="en-US" sz="2400" dirty="0" smtClean="0"/>
              <a:t>, angry</a:t>
            </a:r>
            <a:r>
              <a:rPr lang="en-US" sz="2400" dirty="0"/>
              <a:t>, or frustrated. </a:t>
            </a:r>
            <a:endParaRPr lang="en-US" sz="2400" dirty="0" smtClean="0"/>
          </a:p>
          <a:p>
            <a:pPr marL="0" indent="0">
              <a:buNone/>
              <a:defRPr/>
            </a:pPr>
            <a:r>
              <a:rPr lang="en-US" sz="2400" dirty="0" smtClean="0"/>
              <a:t>You </a:t>
            </a:r>
            <a:r>
              <a:rPr lang="en-US" sz="2400" dirty="0"/>
              <a:t>do not need to tell the class about this. </a:t>
            </a:r>
            <a:r>
              <a:rPr lang="en-US" sz="2400" dirty="0" smtClean="0"/>
              <a:t>Think about </a:t>
            </a:r>
            <a:r>
              <a:rPr lang="en-US" sz="2400" dirty="0"/>
              <a:t>how this situation can be an opportunity </a:t>
            </a:r>
            <a:r>
              <a:rPr lang="en-US" sz="2400" dirty="0" smtClean="0"/>
              <a:t>for you to </a:t>
            </a:r>
            <a:r>
              <a:rPr lang="en-US" sz="2400" dirty="0"/>
              <a:t>draw closer to God.</a:t>
            </a:r>
          </a:p>
          <a:p>
            <a:pPr marL="0" indent="0">
              <a:buNone/>
              <a:defRPr/>
            </a:pPr>
            <a:r>
              <a:rPr lang="en-US" sz="2400" dirty="0" smtClean="0"/>
              <a:t>Write </a:t>
            </a:r>
            <a:r>
              <a:rPr lang="en-US" sz="2400" dirty="0"/>
              <a:t>down one way you can express your love to God through </a:t>
            </a:r>
            <a:r>
              <a:rPr lang="en-US" sz="2400" dirty="0" smtClean="0"/>
              <a:t>this difficult </a:t>
            </a:r>
            <a:r>
              <a:rPr lang="en-US" sz="2400" dirty="0"/>
              <a:t>situation. </a:t>
            </a:r>
            <a:endParaRPr lang="en-US" sz="2400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0965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676400"/>
            <a:ext cx="2342526" cy="3968813"/>
          </a:xfrm>
          <a:noFill/>
        </p:spPr>
      </p:pic>
    </p:spTree>
    <p:extLst>
      <p:ext uri="{BB962C8B-B14F-4D97-AF65-F5344CB8AC3E}">
        <p14:creationId xmlns:p14="http://schemas.microsoft.com/office/powerpoint/2010/main" val="6702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6000" b="1"/>
              <a:t>What Can I do with my Doubts About Being a Christian?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742950" indent="-742950" eaLnBrk="1" hangingPunct="1">
              <a:buSzPct val="75000"/>
              <a:defRPr/>
            </a:pPr>
            <a:endParaRPr lang="en-US" smtClean="0"/>
          </a:p>
          <a:p>
            <a:pPr marL="742950" indent="-742950" eaLnBrk="1" hangingPunct="1">
              <a:buSzPct val="75000"/>
              <a:defRPr/>
            </a:pPr>
            <a:r>
              <a:rPr lang="en-US" sz="5400" b="1"/>
              <a:t>Chapter 4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Lesson 7 - </a:t>
            </a:r>
            <a:r>
              <a:rPr lang="en-US" b="1" dirty="0"/>
              <a:t>Causes of Doubts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9296400" cy="4114800"/>
          </a:xfrm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sz="2800" b="1" dirty="0"/>
              <a:t>Key Biblical Truth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/>
              <a:t>I need to discover what is happening in my daily life that causes me to </a:t>
            </a:r>
            <a:r>
              <a:rPr lang="en-US" sz="2800" dirty="0" smtClean="0"/>
              <a:t>have doubts </a:t>
            </a:r>
            <a:r>
              <a:rPr lang="en-US" sz="2800" dirty="0"/>
              <a:t>about being a Christian.</a:t>
            </a:r>
            <a:endParaRPr lang="en-US" sz="2800" b="1" dirty="0" smtClean="0"/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b="1" dirty="0" smtClean="0"/>
              <a:t>Key </a:t>
            </a:r>
            <a:r>
              <a:rPr lang="en-US" sz="2800" b="1" dirty="0"/>
              <a:t>Verse: James 1:5-6 New Life Bible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 smtClean="0"/>
              <a:t>If </a:t>
            </a:r>
            <a:r>
              <a:rPr lang="en-US" sz="2800" dirty="0"/>
              <a:t>you do not have wisdom, ask God for it. He is always ready to give it to </a:t>
            </a:r>
            <a:r>
              <a:rPr lang="en-US" sz="2800" dirty="0" smtClean="0"/>
              <a:t>you and </a:t>
            </a:r>
            <a:r>
              <a:rPr lang="en-US" sz="2800" dirty="0"/>
              <a:t>will never say you are wrong for asking.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6) You must have faith as you </a:t>
            </a:r>
            <a:r>
              <a:rPr lang="en-US" sz="2800" dirty="0" smtClean="0"/>
              <a:t>ask Him</a:t>
            </a:r>
            <a:r>
              <a:rPr lang="en-US" sz="2800" dirty="0"/>
              <a:t>. You must not doubt. Anyone who doubts is like a wave which is </a:t>
            </a:r>
            <a:r>
              <a:rPr lang="en-US" sz="2800" dirty="0" smtClean="0"/>
              <a:t>pushed around </a:t>
            </a:r>
            <a:r>
              <a:rPr lang="en-US" sz="2800" dirty="0"/>
              <a:t>by the sea.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  <p:extLst>
      <p:ext uri="{BB962C8B-B14F-4D97-AF65-F5344CB8AC3E}">
        <p14:creationId xmlns:p14="http://schemas.microsoft.com/office/powerpoint/2010/main" val="1835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en-US" sz="4800" b="1"/>
              <a:t>A. Who Brings Doubt Into Your Mind?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SzPct val="75000"/>
              <a:buFont typeface="Times New Roman" pitchFamily="18" charset="0"/>
              <a:buAutoNum type="arabicPeriod"/>
            </a:pPr>
            <a:r>
              <a:rPr lang="en-US" smtClean="0">
                <a:hlinkClick r:id="" action="ppaction://noaction"/>
              </a:rPr>
              <a:t>Satan</a:t>
            </a:r>
            <a:r>
              <a:rPr lang="en-US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smtClean="0">
                <a:hlinkClick r:id="" action="ppaction://noaction"/>
              </a:rPr>
              <a:t>Other people</a:t>
            </a:r>
            <a:r>
              <a:rPr lang="en-US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smtClean="0"/>
              <a:t>Yourself.</a:t>
            </a:r>
          </a:p>
          <a:p>
            <a:pPr marL="533400" indent="-533400" eaLnBrk="1" hangingPunct="1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smtClean="0"/>
              <a:t>God (read the story of the encounter between Jesus and the rich, young ruler).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54277" name="Picture 9" descr="http://th03.deviantart.net/fs71/200H/i/2011/271/7/0/your_choice_in_the_end____by_toonzelda99-d4b8u3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2171700"/>
            <a:ext cx="4191000" cy="37338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/>
              <a:t>B. What causes these doubts?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8229600" cy="4525963"/>
          </a:xfrm>
        </p:spPr>
        <p:txBody>
          <a:bodyPr/>
          <a:lstStyle/>
          <a:p>
            <a:pPr marL="0" indent="0" eaLnBrk="1" hangingPunct="1">
              <a:buSzPct val="75000"/>
              <a:buNone/>
              <a:defRPr/>
            </a:pPr>
            <a:r>
              <a:rPr lang="en-US" sz="3600" b="1" dirty="0"/>
              <a:t>KNOWLEDGE </a:t>
            </a:r>
            <a:r>
              <a:rPr lang="en-US" sz="3600" b="1" dirty="0" smtClean="0"/>
              <a:t>GAP</a:t>
            </a:r>
          </a:p>
          <a:p>
            <a:pPr marL="0" indent="0" eaLnBrk="1" hangingPunct="1">
              <a:buSzPct val="75000"/>
              <a:buNone/>
              <a:defRPr/>
            </a:pPr>
            <a:endParaRPr lang="en-US" sz="3600" b="1" dirty="0"/>
          </a:p>
          <a:p>
            <a:pPr marL="0" indent="0" eaLnBrk="1" hangingPunct="1">
              <a:buSzPct val="75000"/>
              <a:buNone/>
              <a:defRPr/>
            </a:pPr>
            <a:r>
              <a:rPr lang="en-US" sz="3600" b="1" dirty="0"/>
              <a:t>UNDERSTANDING </a:t>
            </a:r>
            <a:r>
              <a:rPr lang="en-US" sz="3600" b="1" dirty="0" smtClean="0"/>
              <a:t>GAP</a:t>
            </a:r>
          </a:p>
          <a:p>
            <a:pPr marL="0" indent="0" eaLnBrk="1" hangingPunct="1">
              <a:buSzPct val="75000"/>
              <a:buNone/>
              <a:defRPr/>
            </a:pPr>
            <a:endParaRPr lang="en-US" sz="3600" b="1" dirty="0"/>
          </a:p>
          <a:p>
            <a:pPr marL="0" indent="0" eaLnBrk="1" hangingPunct="1">
              <a:buSzPct val="75000"/>
              <a:buNone/>
              <a:defRPr/>
            </a:pPr>
            <a:r>
              <a:rPr lang="en-US" sz="3600" b="1" dirty="0"/>
              <a:t>BEHAVIOR GAP</a:t>
            </a:r>
            <a:endParaRPr lang="en-US" sz="3600" b="1" dirty="0" smtClean="0"/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55301" name="Picture 16" descr="http://th08.deviantart.net/fs70/PRE/i/2011/115/3/f/happy_easter__2011_by_livie_lightyear-d3eu8n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362200"/>
            <a:ext cx="28194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10600" cy="1143000"/>
          </a:xfrm>
        </p:spPr>
        <p:txBody>
          <a:bodyPr/>
          <a:lstStyle/>
          <a:p>
            <a:pPr marL="342900" indent="-342900" eaLnBrk="1" hangingPunct="1"/>
            <a:r>
              <a:rPr lang="en-US" b="1" dirty="0" smtClean="0"/>
              <a:t>A. A Commitment of Your Mind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10287000" cy="4572000"/>
          </a:xfrm>
        </p:spPr>
        <p:txBody>
          <a:bodyPr/>
          <a:lstStyle/>
          <a:p>
            <a:pPr marL="1200150" lvl="1" indent="-742950" eaLnBrk="1" hangingPunct="1">
              <a:buSzPct val="75000"/>
              <a:buNone/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2. Here are the facts you need to know and believe to become a Christian</a:t>
            </a:r>
          </a:p>
          <a:p>
            <a:pPr marL="1200150" lvl="1" indent="-742950" eaLnBrk="1" hangingPunct="1">
              <a:buSzPct val="75000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1.God does exist.</a:t>
            </a:r>
          </a:p>
          <a:p>
            <a:pPr marL="1200150" lvl="1" indent="-742950" eaLnBrk="1" hangingPunct="1">
              <a:buSzPct val="75000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	Hebrews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11:6</a:t>
            </a:r>
          </a:p>
          <a:p>
            <a:pPr marL="1200150" lvl="1" indent="-742950" eaLnBrk="1" hangingPunct="1">
              <a:buSzPct val="75000"/>
              <a:buNone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2. The Bible is true.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1200150" lvl="1" indent="-742950" eaLnBrk="1" hangingPunct="1">
              <a:buSzPct val="75000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	2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Timothy 3:16</a:t>
            </a:r>
          </a:p>
          <a:p>
            <a:pPr marL="1200150" lvl="1" indent="-742950" eaLnBrk="1" hangingPunct="1">
              <a:buSzPct val="7500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	3. I have sinned in disobeying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God’s laws.</a:t>
            </a:r>
          </a:p>
          <a:p>
            <a:pPr marL="1200150" lvl="1" indent="-742950" eaLnBrk="1" hangingPunct="1">
              <a:buSzPct val="75000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 	Romans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3:23</a:t>
            </a:r>
          </a:p>
          <a:p>
            <a:pPr marL="1200150" lvl="1" indent="-742950" eaLnBrk="1" hangingPunct="1">
              <a:buSzPct val="75000"/>
              <a:buNone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819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8202" name="Picture 10" descr="http://fc02.deviantart.net/fs70/i/2010/310/8/0/the_red_letters_by_gorilla_ink-d32b2y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895600"/>
            <a:ext cx="3581400" cy="3086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109728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What </a:t>
            </a:r>
            <a:r>
              <a:rPr lang="en-US" sz="4800" b="1" dirty="0"/>
              <a:t>causes these doubts?</a:t>
            </a:r>
            <a:br>
              <a:rPr lang="en-US" sz="4800" b="1" dirty="0"/>
            </a:br>
            <a:r>
              <a:rPr lang="en-US" sz="2800" dirty="0"/>
              <a:t>There are many problems that cause a person to doubt he is a Christian.</a:t>
            </a:r>
            <a:br>
              <a:rPr lang="en-US" sz="2800" dirty="0"/>
            </a:br>
            <a:r>
              <a:rPr lang="en-US" sz="2800" dirty="0"/>
              <a:t>Following are listed some of the problems which cause these doubts: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24047"/>
            <a:ext cx="8229600" cy="4525963"/>
          </a:xfrm>
        </p:spPr>
        <p:txBody>
          <a:bodyPr/>
          <a:lstStyle/>
          <a:p>
            <a:pPr marL="0" indent="0" eaLnBrk="1" hangingPunct="1">
              <a:buSzPct val="75000"/>
              <a:buNone/>
              <a:defRPr/>
            </a:pPr>
            <a:endParaRPr lang="en-US" dirty="0" smtClean="0"/>
          </a:p>
          <a:p>
            <a:pPr marL="0" indent="0" eaLnBrk="1" hangingPunct="1">
              <a:buSzPct val="75000"/>
              <a:buNone/>
              <a:defRPr/>
            </a:pPr>
            <a:r>
              <a:rPr lang="en-US" dirty="0" smtClean="0"/>
              <a:t>1. When the good feelings leave.</a:t>
            </a:r>
          </a:p>
          <a:p>
            <a:pPr marL="0" indent="0" eaLnBrk="1" hangingPunct="1">
              <a:buSzPct val="75000"/>
              <a:buNone/>
              <a:defRPr/>
            </a:pPr>
            <a:r>
              <a:rPr lang="en-US" dirty="0" smtClean="0">
                <a:hlinkClick r:id="" action="ppaction://noaction"/>
              </a:rPr>
              <a:t>2. Continuing to fail or sin</a:t>
            </a:r>
            <a:r>
              <a:rPr lang="en-US" dirty="0" smtClean="0"/>
              <a:t>.</a:t>
            </a:r>
          </a:p>
          <a:p>
            <a:pPr marL="0" indent="0" eaLnBrk="1" hangingPunct="1">
              <a:buSzPct val="75000"/>
              <a:buNone/>
              <a:defRPr/>
            </a:pPr>
            <a:r>
              <a:rPr lang="en-US" dirty="0" smtClean="0"/>
              <a:t>3. Giving Jesus only part of your life.</a:t>
            </a:r>
          </a:p>
          <a:p>
            <a:pPr marL="0" indent="0" eaLnBrk="1" hangingPunct="1">
              <a:buSzPct val="75000"/>
              <a:buNone/>
              <a:defRPr/>
            </a:pPr>
            <a:r>
              <a:rPr lang="en-US" dirty="0" smtClean="0">
                <a:hlinkClick r:id="" action="ppaction://noaction"/>
              </a:rPr>
              <a:t>4. Secretly</a:t>
            </a:r>
            <a:r>
              <a:rPr lang="en-US" dirty="0" smtClean="0"/>
              <a:t> becoming a Christian.</a:t>
            </a:r>
          </a:p>
          <a:p>
            <a:pPr marL="0" indent="0" eaLnBrk="1" hangingPunct="1">
              <a:buSzPct val="75000"/>
              <a:buNone/>
              <a:defRPr/>
            </a:pPr>
            <a:r>
              <a:rPr lang="en-US" dirty="0" smtClean="0">
                <a:hlinkClick r:id="" action="ppaction://noaction"/>
              </a:rPr>
              <a:t>5. Temptation</a:t>
            </a:r>
            <a:r>
              <a:rPr lang="en-US" dirty="0" smtClean="0"/>
              <a:t>.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2262317"/>
            <a:ext cx="3008376" cy="38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causes these doubts?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SzPct val="75000"/>
              <a:buFont typeface="Times New Roman" pitchFamily="18" charset="0"/>
              <a:buAutoNum type="arabicPeriod" startAt="6"/>
            </a:pPr>
            <a:r>
              <a:rPr lang="en-US" smtClean="0">
                <a:hlinkClick r:id="" action="ppaction://noaction"/>
              </a:rPr>
              <a:t>Bitterness</a:t>
            </a:r>
            <a:r>
              <a:rPr lang="en-US" smtClean="0"/>
              <a:t> toward another person.</a:t>
            </a:r>
          </a:p>
          <a:p>
            <a:pPr marL="742950" indent="-742950" eaLnBrk="1" hangingPunct="1">
              <a:buSzPct val="75000"/>
              <a:buFont typeface="Wingdings" pitchFamily="2" charset="2"/>
              <a:buAutoNum type="arabicPeriod" startAt="6"/>
            </a:pPr>
            <a:r>
              <a:rPr lang="en-US" smtClean="0"/>
              <a:t>When your prayers are </a:t>
            </a:r>
            <a:r>
              <a:rPr lang="en-US" smtClean="0">
                <a:hlinkClick r:id="" action="ppaction://noaction"/>
              </a:rPr>
              <a:t>not</a:t>
            </a:r>
            <a:r>
              <a:rPr lang="en-US" smtClean="0"/>
              <a:t> answered.</a:t>
            </a:r>
          </a:p>
          <a:p>
            <a:pPr marL="742950" indent="-742950" eaLnBrk="1" hangingPunct="1">
              <a:buSzPct val="75000"/>
              <a:buFont typeface="Wingdings" pitchFamily="2" charset="2"/>
              <a:buAutoNum type="arabicPeriod" startAt="6"/>
            </a:pPr>
            <a:r>
              <a:rPr lang="en-US" smtClean="0"/>
              <a:t>Unwilling to correct </a:t>
            </a:r>
            <a:r>
              <a:rPr lang="en-US" smtClean="0">
                <a:hlinkClick r:id="" action="ppaction://noaction"/>
              </a:rPr>
              <a:t>a past mistake or wrong</a:t>
            </a:r>
            <a:r>
              <a:rPr lang="en-US" smtClean="0"/>
              <a:t>.</a:t>
            </a:r>
          </a:p>
          <a:p>
            <a:pPr marL="742950" indent="-742950" eaLnBrk="1" hangingPunct="1">
              <a:buSzPct val="75000"/>
              <a:buFont typeface="Wingdings" pitchFamily="2" charset="2"/>
              <a:buAutoNum type="arabicPeriod" startAt="6"/>
            </a:pPr>
            <a:r>
              <a:rPr lang="en-US" smtClean="0">
                <a:hlinkClick r:id="" action="ppaction://noaction"/>
              </a:rPr>
              <a:t>Fear</a:t>
            </a:r>
            <a:r>
              <a:rPr lang="en-US" smtClean="0"/>
              <a:t>.</a:t>
            </a:r>
          </a:p>
          <a:p>
            <a:pPr marL="742950" indent="-742950" eaLnBrk="1" hangingPunct="1">
              <a:buSzPct val="75000"/>
              <a:buFont typeface="Wingdings" pitchFamily="2" charset="2"/>
              <a:buAutoNum type="arabicPeriod" startAt="6"/>
            </a:pPr>
            <a:r>
              <a:rPr lang="en-US" smtClean="0">
                <a:hlinkClick r:id="" action="ppaction://noaction"/>
              </a:rPr>
              <a:t>Pride</a:t>
            </a:r>
            <a:r>
              <a:rPr lang="en-US" smtClean="0"/>
              <a:t>.</a:t>
            </a:r>
          </a:p>
          <a:p>
            <a:pPr marL="742950" indent="-742950" eaLnBrk="1" hangingPunct="1">
              <a:buSzPct val="75000"/>
              <a:buFont typeface="Wingdings" pitchFamily="2" charset="2"/>
              <a:buAutoNum type="alphaLcParenR" startAt="10"/>
            </a:pPr>
            <a:endParaRPr lang="en-US" smtClean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56325" name="Picture 6" descr="http://fc01.deviantart.net/fs71/f/2011/166/1/9/jesus_walking_on_water_by_henryz-d3iz03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1" y="3733800"/>
            <a:ext cx="55022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Application…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6914526" cy="4419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/>
              <a:t>Evaluation of my </a:t>
            </a:r>
            <a:r>
              <a:rPr lang="en-US" b="1" dirty="0" smtClean="0"/>
              <a:t>doubts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sz="2400" dirty="0" smtClean="0"/>
              <a:t>Identify </a:t>
            </a:r>
            <a:r>
              <a:rPr lang="en-US" sz="2400" dirty="0"/>
              <a:t>problems </a:t>
            </a:r>
            <a:r>
              <a:rPr lang="en-US" sz="2400" dirty="0" smtClean="0"/>
              <a:t>in your </a:t>
            </a:r>
            <a:r>
              <a:rPr lang="en-US" sz="2400" dirty="0"/>
              <a:t>life that may be causing </a:t>
            </a:r>
            <a:r>
              <a:rPr lang="en-US" sz="2400" dirty="0" smtClean="0"/>
              <a:t>you </a:t>
            </a:r>
            <a:r>
              <a:rPr lang="en-US" sz="2400" dirty="0"/>
              <a:t>to have doubts. </a:t>
            </a:r>
            <a:r>
              <a:rPr lang="en-US" sz="2400" dirty="0" smtClean="0"/>
              <a:t>List a problem </a:t>
            </a:r>
            <a:r>
              <a:rPr lang="en-US" sz="2400" dirty="0"/>
              <a:t>that causes </a:t>
            </a:r>
            <a:r>
              <a:rPr lang="en-US" sz="2400" dirty="0" smtClean="0"/>
              <a:t>you </a:t>
            </a:r>
            <a:r>
              <a:rPr lang="en-US" sz="2400" dirty="0"/>
              <a:t>to feel far from God</a:t>
            </a:r>
            <a:r>
              <a:rPr lang="en-US" sz="2400" dirty="0" smtClean="0"/>
              <a:t>. Reflect </a:t>
            </a:r>
            <a:r>
              <a:rPr lang="en-US" sz="2400" dirty="0"/>
              <a:t>on the category in which </a:t>
            </a:r>
            <a:r>
              <a:rPr lang="en-US" sz="2400" dirty="0" smtClean="0"/>
              <a:t>you would </a:t>
            </a:r>
            <a:r>
              <a:rPr lang="en-US" sz="2400" dirty="0"/>
              <a:t>put this problem: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r>
              <a:rPr lang="en-US" sz="2400" dirty="0" smtClean="0"/>
              <a:t>1</a:t>
            </a:r>
            <a:r>
              <a:rPr lang="en-US" sz="2400" dirty="0"/>
              <a:t>. Knowledge gap</a:t>
            </a:r>
          </a:p>
          <a:p>
            <a:pPr marL="0" indent="0">
              <a:buNone/>
              <a:defRPr/>
            </a:pPr>
            <a:r>
              <a:rPr lang="en-US" sz="2400" dirty="0"/>
              <a:t>2. Understanding gap</a:t>
            </a:r>
          </a:p>
          <a:p>
            <a:pPr marL="0" indent="0">
              <a:buNone/>
              <a:defRPr/>
            </a:pPr>
            <a:r>
              <a:rPr lang="en-US" sz="2400" dirty="0"/>
              <a:t>3. Behavior gap</a:t>
            </a:r>
            <a:endParaRPr lang="en-US" sz="2400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40965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464112"/>
            <a:ext cx="3180726" cy="318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8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Lesson 8 - </a:t>
            </a:r>
            <a:r>
              <a:rPr lang="en-US" b="1" dirty="0"/>
              <a:t>Getting Rid of Doubts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9296400" cy="4114800"/>
          </a:xfrm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sz="2800" b="1" dirty="0"/>
              <a:t>Key Biblical Truth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/>
              <a:t>I can get rid of my doubts about being a Christian when I develop a pattern </a:t>
            </a:r>
            <a:r>
              <a:rPr lang="en-US" sz="2800" dirty="0" smtClean="0"/>
              <a:t>for overcoming </a:t>
            </a:r>
            <a:r>
              <a:rPr lang="en-US" sz="2800" dirty="0"/>
              <a:t>the problem that causes these doubts</a:t>
            </a:r>
            <a:r>
              <a:rPr lang="en-US" sz="2800" dirty="0" smtClean="0"/>
              <a:t>.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b="1" dirty="0" smtClean="0"/>
              <a:t>Key </a:t>
            </a:r>
            <a:r>
              <a:rPr lang="en-US" sz="2800" b="1" dirty="0"/>
              <a:t>Verse: Philippians 1:6 New Life Bible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 smtClean="0"/>
              <a:t>I </a:t>
            </a:r>
            <a:r>
              <a:rPr lang="en-US" sz="2800" dirty="0"/>
              <a:t>am sure that God who began the good work in you will keep on working </a:t>
            </a:r>
            <a:r>
              <a:rPr lang="en-US" sz="2800" dirty="0" smtClean="0"/>
              <a:t>in you </a:t>
            </a:r>
            <a:r>
              <a:rPr lang="en-US" sz="2800" dirty="0"/>
              <a:t>until the day Jesus Christ comes again.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  <p:extLst>
      <p:ext uri="{BB962C8B-B14F-4D97-AF65-F5344CB8AC3E}">
        <p14:creationId xmlns:p14="http://schemas.microsoft.com/office/powerpoint/2010/main" val="39039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18" y="174625"/>
            <a:ext cx="10363200" cy="1143000"/>
          </a:xfrm>
        </p:spPr>
        <p:txBody>
          <a:bodyPr/>
          <a:lstStyle/>
          <a:p>
            <a:r>
              <a:rPr lang="en-US" b="1" dirty="0"/>
              <a:t>Lesson Warm-up</a:t>
            </a:r>
            <a:br>
              <a:rPr lang="en-US" b="1" dirty="0"/>
            </a:b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10363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Case study: Story of Tim &amp; Bud</a:t>
            </a:r>
          </a:p>
          <a:p>
            <a:pPr marL="0" indent="0">
              <a:buNone/>
            </a:pPr>
            <a:r>
              <a:rPr lang="en-US" sz="2000" dirty="0" smtClean="0"/>
              <a:t>Teacher: Read the story of Tim &amp; Bud from the Teacher’s Manual Lesson 8: Warm-up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iteenchallenge.org  01/2018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The story of Thomas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1021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Read: John 20:19-31</a:t>
            </a:r>
          </a:p>
          <a:p>
            <a:endParaRPr lang="en-US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What impresses you </a:t>
            </a:r>
            <a:r>
              <a:rPr lang="en-US" dirty="0" smtClean="0">
                <a:latin typeface="+mn-lt"/>
              </a:rPr>
              <a:t>about this </a:t>
            </a:r>
            <a:r>
              <a:rPr lang="en-US" dirty="0">
                <a:latin typeface="+mn-lt"/>
              </a:rPr>
              <a:t>event?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Can </a:t>
            </a:r>
            <a:r>
              <a:rPr lang="en-US" dirty="0">
                <a:latin typeface="+mn-lt"/>
              </a:rPr>
              <a:t>they identify </a:t>
            </a:r>
            <a:r>
              <a:rPr lang="en-US" dirty="0" smtClean="0">
                <a:latin typeface="+mn-lt"/>
              </a:rPr>
              <a:t>with Thomas </a:t>
            </a:r>
            <a:r>
              <a:rPr lang="en-US" dirty="0">
                <a:latin typeface="+mn-lt"/>
              </a:rPr>
              <a:t>and his doubts</a:t>
            </a:r>
            <a:r>
              <a:rPr lang="en-US" dirty="0" smtClean="0">
                <a:latin typeface="+mn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What do you </a:t>
            </a:r>
            <a:r>
              <a:rPr lang="en-US" dirty="0">
                <a:latin typeface="+mn-lt"/>
              </a:rPr>
              <a:t>think was causing Thomas to have </a:t>
            </a:r>
            <a:r>
              <a:rPr lang="en-US" dirty="0" smtClean="0">
                <a:latin typeface="+mn-lt"/>
              </a:rPr>
              <a:t>doubts?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What did Jesus say was causing Thomas to have doubts?</a:t>
            </a:r>
            <a:endParaRPr lang="en-US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What did Thomas say </a:t>
            </a:r>
            <a:r>
              <a:rPr lang="en-US" dirty="0">
                <a:latin typeface="+mn-lt"/>
              </a:rPr>
              <a:t>would get rid of his </a:t>
            </a:r>
            <a:r>
              <a:rPr lang="en-US" dirty="0" smtClean="0">
                <a:latin typeface="+mn-lt"/>
              </a:rPr>
              <a:t>doubts?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How did Jesus help Thomas get rid of his doubts</a:t>
            </a:r>
            <a:r>
              <a:rPr lang="en-US" dirty="0" smtClean="0">
                <a:latin typeface="+mn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Did Jesus go along with Thomas’ plan for getting rid of his doubts</a:t>
            </a:r>
            <a:r>
              <a:rPr lang="en-US" dirty="0" smtClean="0">
                <a:latin typeface="+mn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How did Thomas react to Jesus</a:t>
            </a:r>
            <a:r>
              <a:rPr lang="en-US" dirty="0" smtClean="0">
                <a:latin typeface="+mn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What does Thomas’ reaction tell us about how sincere he was in getting rid </a:t>
            </a:r>
            <a:r>
              <a:rPr lang="en-US" dirty="0" smtClean="0">
                <a:latin typeface="+mn-lt"/>
              </a:rPr>
              <a:t>of his </a:t>
            </a:r>
            <a:r>
              <a:rPr lang="en-US" dirty="0">
                <a:latin typeface="+mn-lt"/>
              </a:rPr>
              <a:t>doubts</a:t>
            </a:r>
            <a:r>
              <a:rPr lang="en-US" dirty="0" smtClean="0">
                <a:latin typeface="+mn-lt"/>
              </a:rPr>
              <a:t>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14325"/>
            <a:ext cx="3835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Jesus and Peter walking on water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Read</a:t>
            </a:r>
            <a:r>
              <a:rPr lang="en-US" b="1" dirty="0">
                <a:latin typeface="+mn-lt"/>
              </a:rPr>
              <a:t>: Matthew </a:t>
            </a:r>
            <a:r>
              <a:rPr lang="en-US" b="1" dirty="0" smtClean="0">
                <a:latin typeface="+mn-lt"/>
              </a:rPr>
              <a:t>14:22-33</a:t>
            </a:r>
          </a:p>
          <a:p>
            <a:endParaRPr lang="en-US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What was causing Peter to have doubts?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Who </a:t>
            </a:r>
            <a:r>
              <a:rPr lang="en-US" dirty="0">
                <a:latin typeface="+mn-lt"/>
              </a:rPr>
              <a:t>was bringing these doubts into his mind? </a:t>
            </a:r>
            <a:endParaRPr lang="en-US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What </a:t>
            </a:r>
            <a:r>
              <a:rPr lang="en-US" dirty="0">
                <a:latin typeface="+mn-lt"/>
              </a:rPr>
              <a:t>were the consequences of Peter’s doubts?</a:t>
            </a:r>
          </a:p>
          <a:p>
            <a:r>
              <a:rPr lang="en-US" dirty="0" smtClean="0">
                <a:latin typeface="+mn-lt"/>
              </a:rPr>
              <a:t>       -</a:t>
            </a:r>
            <a:r>
              <a:rPr lang="en-US" dirty="0">
                <a:latin typeface="+mn-lt"/>
              </a:rPr>
              <a:t>the immediate consequences</a:t>
            </a:r>
          </a:p>
          <a:p>
            <a:r>
              <a:rPr lang="en-US" dirty="0" smtClean="0">
                <a:latin typeface="+mn-lt"/>
              </a:rPr>
              <a:t>       -</a:t>
            </a:r>
            <a:r>
              <a:rPr lang="en-US" dirty="0">
                <a:latin typeface="+mn-lt"/>
              </a:rPr>
              <a:t>How do you think Peter felt after he got back to the boat and  </a:t>
            </a:r>
            <a:r>
              <a:rPr lang="en-US" dirty="0" smtClean="0">
                <a:latin typeface="+mn-lt"/>
              </a:rPr>
              <a:t>    	had to face the </a:t>
            </a:r>
            <a:r>
              <a:rPr lang="en-US" dirty="0">
                <a:latin typeface="+mn-lt"/>
              </a:rPr>
              <a:t>other disciples?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latin typeface="+mn-lt"/>
              </a:rPr>
              <a:t>What </a:t>
            </a:r>
            <a:r>
              <a:rPr lang="en-US" dirty="0">
                <a:latin typeface="+mn-lt"/>
              </a:rPr>
              <a:t>did Peter do to get rid of his doubts</a:t>
            </a:r>
            <a:r>
              <a:rPr lang="en-US" dirty="0" smtClean="0">
                <a:latin typeface="+mn-lt"/>
              </a:rPr>
              <a:t>?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+mn-lt"/>
              </a:rPr>
              <a:t>What did Jesus do to help Peter</a:t>
            </a:r>
            <a:r>
              <a:rPr lang="en-US" dirty="0" smtClean="0">
                <a:latin typeface="+mn-lt"/>
              </a:rPr>
              <a:t>?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+mn-lt"/>
              </a:rPr>
              <a:t>Did this help Peter get rid of his doubts, or was this help only to deal with </a:t>
            </a:r>
            <a:r>
              <a:rPr lang="en-US" dirty="0" smtClean="0">
                <a:latin typeface="+mn-lt"/>
              </a:rPr>
              <a:t>the consequences </a:t>
            </a:r>
            <a:r>
              <a:rPr lang="en-US" dirty="0">
                <a:latin typeface="+mn-lt"/>
              </a:rPr>
              <a:t>of his doubts?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1295400"/>
            <a:ext cx="359906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Joseph’s doubts about Mary’s pregnancy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6082" y="1407019"/>
            <a:ext cx="1112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Read</a:t>
            </a:r>
            <a:r>
              <a:rPr lang="en-US" b="1" dirty="0">
                <a:latin typeface="+mn-lt"/>
              </a:rPr>
              <a:t>: Matthew </a:t>
            </a:r>
            <a:r>
              <a:rPr lang="en-US" b="1" dirty="0" smtClean="0">
                <a:latin typeface="+mn-lt"/>
              </a:rPr>
              <a:t>1:18-25</a:t>
            </a:r>
          </a:p>
          <a:p>
            <a:endParaRPr lang="en-US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What caused Joseph to doubt Mary’s explanation? </a:t>
            </a:r>
            <a:endParaRPr lang="en-US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Put </a:t>
            </a:r>
            <a:r>
              <a:rPr lang="en-US" dirty="0">
                <a:latin typeface="+mn-lt"/>
              </a:rPr>
              <a:t>yourself in </a:t>
            </a:r>
            <a:r>
              <a:rPr lang="en-US" dirty="0" smtClean="0">
                <a:latin typeface="+mn-lt"/>
              </a:rPr>
              <a:t>Joseph’s shoes</a:t>
            </a:r>
            <a:r>
              <a:rPr lang="en-US" dirty="0">
                <a:latin typeface="+mn-lt"/>
              </a:rPr>
              <a:t>. Would you believe your fiancée if she told you that God had made </a:t>
            </a:r>
            <a:r>
              <a:rPr lang="en-US" dirty="0" smtClean="0">
                <a:latin typeface="+mn-lt"/>
              </a:rPr>
              <a:t>her pregnant</a:t>
            </a:r>
            <a:r>
              <a:rPr lang="en-US" dirty="0">
                <a:latin typeface="+mn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What </a:t>
            </a:r>
            <a:r>
              <a:rPr lang="en-US" dirty="0">
                <a:latin typeface="+mn-lt"/>
              </a:rPr>
              <a:t>action did Joseph decide to take which shows that he did not </a:t>
            </a:r>
            <a:r>
              <a:rPr lang="en-US" dirty="0" smtClean="0">
                <a:latin typeface="+mn-lt"/>
              </a:rPr>
              <a:t>believe Mary’s </a:t>
            </a:r>
            <a:r>
              <a:rPr lang="en-US" dirty="0">
                <a:latin typeface="+mn-lt"/>
              </a:rPr>
              <a:t>explanation for being pregnant?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How </a:t>
            </a:r>
            <a:r>
              <a:rPr lang="en-US" dirty="0">
                <a:latin typeface="+mn-lt"/>
              </a:rPr>
              <a:t>did God help Joseph solve this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What </a:t>
            </a:r>
            <a:r>
              <a:rPr lang="en-US" dirty="0">
                <a:latin typeface="+mn-lt"/>
              </a:rPr>
              <a:t>was the response of Joseph to the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     dream</a:t>
            </a:r>
            <a:r>
              <a:rPr lang="en-US" dirty="0">
                <a:latin typeface="+mn-lt"/>
              </a:rPr>
              <a:t>? </a:t>
            </a:r>
            <a:endParaRPr lang="en-US" dirty="0" smtClean="0">
              <a:latin typeface="+mn-lt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latin typeface="+mn-lt"/>
              </a:rPr>
              <a:t>Does </a:t>
            </a:r>
            <a:r>
              <a:rPr lang="en-US" dirty="0">
                <a:latin typeface="+mn-lt"/>
              </a:rPr>
              <a:t>his response show that </a:t>
            </a:r>
            <a:r>
              <a:rPr lang="en-US" dirty="0" smtClean="0">
                <a:latin typeface="+mn-lt"/>
              </a:rPr>
              <a:t>he still </a:t>
            </a:r>
            <a:r>
              <a:rPr lang="en-US" dirty="0">
                <a:latin typeface="+mn-lt"/>
              </a:rPr>
              <a:t>had 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doubts</a:t>
            </a:r>
            <a:r>
              <a:rPr lang="en-US" dirty="0"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684" y="3834353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C. How Can You Discover What is Causing Your Doubts?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SzPct val="75000"/>
              <a:buFont typeface="Times New Roman" pitchFamily="18" charset="0"/>
              <a:buAutoNum type="arabicPeriod"/>
            </a:pPr>
            <a:r>
              <a:rPr lang="en-US" dirty="0" smtClean="0">
                <a:hlinkClick r:id="" action="ppaction://noaction"/>
              </a:rPr>
              <a:t>Pray</a:t>
            </a:r>
            <a:r>
              <a:rPr lang="en-US" dirty="0" smtClean="0"/>
              <a:t>.</a:t>
            </a:r>
          </a:p>
          <a:p>
            <a:pPr marL="533400" indent="-533400" eaLnBrk="1" hangingPunct="1">
              <a:buSzPct val="75000"/>
              <a:buFont typeface="Wingdings" pitchFamily="2" charset="2"/>
              <a:buAutoNum type="arabicPeriod"/>
            </a:pPr>
            <a:r>
              <a:rPr lang="en-US" dirty="0" smtClean="0"/>
              <a:t>Think through the problem.</a:t>
            </a:r>
          </a:p>
          <a:p>
            <a:pPr marL="533400" indent="-533400" eaLnBrk="1" hangingPunct="1">
              <a:buSzPct val="75000"/>
              <a:buFont typeface="Wingdings" pitchFamily="2" charset="2"/>
              <a:buAutoNum type="arabicPeriod"/>
            </a:pPr>
            <a:r>
              <a:rPr lang="en-US" dirty="0" smtClean="0"/>
              <a:t>Bible study.</a:t>
            </a:r>
          </a:p>
          <a:p>
            <a:pPr marL="533400" indent="-533400" eaLnBrk="1" hangingPunct="1">
              <a:buSzPct val="75000"/>
              <a:buFont typeface="Wingdings" pitchFamily="2" charset="2"/>
              <a:buAutoNum type="arabicPeriod"/>
            </a:pPr>
            <a:r>
              <a:rPr lang="en-US" dirty="0" smtClean="0"/>
              <a:t>Spend time with other Christians.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57349" name="Picture 9" descr="http://th03.deviantart.net/fs70/200H/i/2011/170/b/4/understanding_revelation_by_pinkxfuzziexkitties-d3jdarl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133600"/>
            <a:ext cx="3962400" cy="37338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Lesson 9 - </a:t>
            </a:r>
            <a:r>
              <a:rPr lang="en-US" b="1" dirty="0"/>
              <a:t>Getting Rid of Doubts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9296400" cy="4114800"/>
          </a:xfrm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sz="2800" b="1" dirty="0"/>
              <a:t>Key Biblical Truth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/>
              <a:t>I can get rid of my doubts about being a Christian when I develop a pattern </a:t>
            </a:r>
            <a:r>
              <a:rPr lang="en-US" sz="2800" dirty="0" smtClean="0"/>
              <a:t>for overcoming </a:t>
            </a:r>
            <a:r>
              <a:rPr lang="en-US" sz="2800" dirty="0"/>
              <a:t>the problem that causes these doubts</a:t>
            </a:r>
            <a:r>
              <a:rPr lang="en-US" sz="2800" dirty="0" smtClean="0"/>
              <a:t>.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b="1" dirty="0" smtClean="0"/>
              <a:t>Key </a:t>
            </a:r>
            <a:r>
              <a:rPr lang="en-US" sz="2800" b="1" dirty="0"/>
              <a:t>Verse: </a:t>
            </a:r>
            <a:r>
              <a:rPr lang="en-US" sz="2800" dirty="0"/>
              <a:t>Psalm 94:19 The Living Bible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sz="2800" dirty="0" smtClean="0"/>
              <a:t>Lord</a:t>
            </a:r>
            <a:r>
              <a:rPr lang="en-US" sz="2800" dirty="0"/>
              <a:t>, when doubts fill my mind, when my heart is in turmoil, quiet me and </a:t>
            </a:r>
            <a:r>
              <a:rPr lang="en-US" sz="2800" dirty="0" smtClean="0"/>
              <a:t>give me </a:t>
            </a:r>
            <a:r>
              <a:rPr lang="en-US" sz="2800" dirty="0"/>
              <a:t>renewed hope and cheer.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  <p:extLst>
      <p:ext uri="{BB962C8B-B14F-4D97-AF65-F5344CB8AC3E}">
        <p14:creationId xmlns:p14="http://schemas.microsoft.com/office/powerpoint/2010/main" val="9016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763000" cy="914400"/>
          </a:xfrm>
        </p:spPr>
        <p:txBody>
          <a:bodyPr/>
          <a:lstStyle/>
          <a:p>
            <a:pPr marL="342900" indent="-342900" eaLnBrk="1" hangingPunct="1"/>
            <a:r>
              <a:rPr lang="en-US" sz="4800" b="1"/>
              <a:t>A. A Commitment of Your Mind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10210800" cy="4419600"/>
          </a:xfrm>
        </p:spPr>
        <p:txBody>
          <a:bodyPr/>
          <a:lstStyle/>
          <a:p>
            <a:pPr marL="1035050" lvl="1" indent="-5778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2. Here are the facts you need to know and believe to become a Christian</a:t>
            </a:r>
          </a:p>
          <a:p>
            <a:pPr marL="1035050" lvl="1" indent="-5778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	4. God loves me and He sent His only Son, Jesus, to live and die for me.</a:t>
            </a:r>
          </a:p>
          <a:p>
            <a:pPr marL="1035050" lvl="1" indent="-5778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 John 3:16</a:t>
            </a:r>
          </a:p>
          <a:p>
            <a:pPr marL="1035050" lvl="1" indent="-5778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>
          <a:xfrm>
            <a:off x="7086600" y="4191000"/>
            <a:ext cx="2133600" cy="167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9228" name="Picture 12" descr="http://fc01.deviantart.net/fs71/i/2010/080/5/6/One_Way_by_anjolendari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48100"/>
            <a:ext cx="510540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18" y="174625"/>
            <a:ext cx="10363200" cy="1143000"/>
          </a:xfrm>
        </p:spPr>
        <p:txBody>
          <a:bodyPr/>
          <a:lstStyle/>
          <a:p>
            <a:r>
              <a:rPr lang="en-US" b="1" dirty="0"/>
              <a:t>Lesson Warm-up</a:t>
            </a:r>
            <a:br>
              <a:rPr lang="en-US" b="1" dirty="0"/>
            </a:b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83594"/>
            <a:ext cx="10363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If I die </a:t>
            </a:r>
            <a:r>
              <a:rPr lang="en-US" sz="2800" b="1" dirty="0" smtClean="0"/>
              <a:t>tonight:</a:t>
            </a:r>
          </a:p>
          <a:p>
            <a:pPr marL="0" indent="0">
              <a:buNone/>
            </a:pPr>
            <a:r>
              <a:rPr lang="en-US" sz="2000" dirty="0" smtClean="0"/>
              <a:t>Answer </a:t>
            </a:r>
            <a:r>
              <a:rPr lang="en-US" sz="2000" dirty="0"/>
              <a:t>the following </a:t>
            </a:r>
            <a:r>
              <a:rPr lang="en-US" sz="2000" dirty="0" smtClean="0"/>
              <a:t>question privately</a:t>
            </a:r>
            <a:r>
              <a:rPr lang="en-US" sz="2000" dirty="0"/>
              <a:t>. </a:t>
            </a:r>
            <a:r>
              <a:rPr lang="en-US" sz="2000" dirty="0" smtClean="0"/>
              <a:t>You do not have to hand this in.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you were to die tonight, are you confident you would go to heaven?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Briefly explain </a:t>
            </a:r>
            <a:r>
              <a:rPr lang="en-US" sz="2000" dirty="0"/>
              <a:t>why you chose this answer.</a:t>
            </a:r>
          </a:p>
          <a:p>
            <a:pPr marL="0" indent="0">
              <a:buNone/>
            </a:pPr>
            <a:r>
              <a:rPr lang="en-US" sz="2000" dirty="0"/>
              <a:t>1. Yes, I feel very secure in my relationship with God, and I am </a:t>
            </a:r>
            <a:r>
              <a:rPr lang="en-US" sz="2000" dirty="0" smtClean="0"/>
              <a:t>very confident </a:t>
            </a:r>
            <a:r>
              <a:rPr lang="en-US" sz="2000" dirty="0"/>
              <a:t>that I would go to heaven.</a:t>
            </a:r>
          </a:p>
          <a:p>
            <a:pPr marL="0" indent="0">
              <a:buNone/>
            </a:pPr>
            <a:r>
              <a:rPr lang="en-US" sz="2000" dirty="0"/>
              <a:t>2. Sometimes I have doubts as to whether or not I would go to heaven.</a:t>
            </a:r>
          </a:p>
          <a:p>
            <a:pPr marL="0" indent="0">
              <a:buNone/>
            </a:pPr>
            <a:r>
              <a:rPr lang="en-US" sz="2000" dirty="0"/>
              <a:t>3. I am not at all sure that I would go to heaven if I died tonight.</a:t>
            </a:r>
          </a:p>
          <a:p>
            <a:pPr marL="0" indent="0">
              <a:buNone/>
            </a:pPr>
            <a:r>
              <a:rPr lang="en-US" sz="2000" dirty="0"/>
              <a:t>4. I don’t want to think about it.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iteenchallenge.org  01/2018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D. How to Get Rid of Doubts</a:t>
            </a:r>
          </a:p>
        </p:txBody>
      </p:sp>
      <p:sp>
        <p:nvSpPr>
          <p:cNvPr id="58371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5562600" cy="4114800"/>
          </a:xfrm>
        </p:spPr>
        <p:txBody>
          <a:bodyPr/>
          <a:lstStyle/>
          <a:p>
            <a:pPr marL="533400" indent="-533400" eaLnBrk="1" hangingPunct="1">
              <a:buSzPct val="75000"/>
              <a:buFont typeface="Times New Roman" pitchFamily="18" charset="0"/>
              <a:buAutoNum type="arabicPeriod"/>
            </a:pPr>
            <a:r>
              <a:rPr lang="en-US" dirty="0" smtClean="0"/>
              <a:t>Admit you have the doubt.</a:t>
            </a:r>
          </a:p>
          <a:p>
            <a:pPr marL="533400" indent="-533400" eaLnBrk="1" hangingPunct="1">
              <a:buSzPct val="75000"/>
              <a:buFont typeface="Wingdings" pitchFamily="2" charset="2"/>
              <a:buAutoNum type="arabicPeriod"/>
            </a:pPr>
            <a:r>
              <a:rPr lang="en-US" dirty="0" smtClean="0"/>
              <a:t>Begin to talk to God about it.</a:t>
            </a:r>
          </a:p>
          <a:p>
            <a:pPr marL="533400" indent="-533400" eaLnBrk="1" hangingPunct="1">
              <a:buSzPct val="75000"/>
              <a:buFont typeface="Wingdings" pitchFamily="2" charset="2"/>
              <a:buAutoNum type="arabicPeriod"/>
            </a:pPr>
            <a:r>
              <a:rPr lang="en-US" dirty="0" smtClean="0"/>
              <a:t>Examine your doubts.</a:t>
            </a:r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58373" name="Picture 9" descr="http://th03.deviantart.net/fs70/PRE/i/2011/104/a/7/god_blessed_my_life_by_snowxwolf33-d3e0a9u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6600" y="1960485"/>
            <a:ext cx="3657600" cy="41148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D. How to Get Rid of Doubts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5410200" cy="4114800"/>
          </a:xfrm>
        </p:spPr>
        <p:txBody>
          <a:bodyPr/>
          <a:lstStyle/>
          <a:p>
            <a:pPr marL="609600" indent="-609600" eaLnBrk="1" hangingPunct="1">
              <a:buSzPct val="75000"/>
              <a:buFont typeface="Times New Roman" pitchFamily="18" charset="0"/>
              <a:buAutoNum type="arabicPeriod" startAt="4"/>
            </a:pPr>
            <a:r>
              <a:rPr lang="en-US" dirty="0" smtClean="0"/>
              <a:t>Ask God how he wants you to get rid of this doubt.</a:t>
            </a:r>
          </a:p>
          <a:p>
            <a:pPr marL="609600" indent="-609600" eaLnBrk="1" hangingPunct="1">
              <a:buSzPct val="75000"/>
              <a:buFont typeface="Wingdings" pitchFamily="2" charset="2"/>
              <a:buAutoNum type="arabicPeriod" startAt="4"/>
            </a:pPr>
            <a:r>
              <a:rPr lang="en-US" dirty="0" smtClean="0"/>
              <a:t>Set goals that will help you get rid of these doubts God’s way.</a:t>
            </a: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59397" name="Picture 7" descr="http://fc02.deviantart.net/fs71/i/2011/249/7/6/talking_with_jesus_by_klevertonmonteiro-d492nk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1828800"/>
            <a:ext cx="4267200" cy="40386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Application…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6400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Divide into groups of two and </a:t>
            </a:r>
            <a:r>
              <a:rPr lang="en-US" sz="2800" dirty="0"/>
              <a:t>share with each other at least one way </a:t>
            </a:r>
            <a:r>
              <a:rPr lang="en-US" sz="2800" dirty="0" smtClean="0"/>
              <a:t>this course </a:t>
            </a:r>
            <a:r>
              <a:rPr lang="en-US" sz="2800" dirty="0"/>
              <a:t>has helped </a:t>
            </a:r>
            <a:r>
              <a:rPr lang="en-US" sz="2800" dirty="0" smtClean="0"/>
              <a:t>you </a:t>
            </a:r>
            <a:r>
              <a:rPr lang="en-US" sz="2800" dirty="0"/>
              <a:t>know they are a Christian.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Then </a:t>
            </a:r>
            <a:r>
              <a:rPr lang="en-US" sz="2800" dirty="0"/>
              <a:t>pray for </a:t>
            </a:r>
            <a:r>
              <a:rPr lang="en-US" sz="2800" dirty="0" smtClean="0"/>
              <a:t>each other</a:t>
            </a:r>
            <a:r>
              <a:rPr lang="en-US" sz="2800" dirty="0"/>
              <a:t>.</a:t>
            </a: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60421" name="Picture 7" descr="http://th08.deviantart.net/fs70/200H/f/2012/159/0/2/hope_by_kathlynnicole-d52sbij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26400" y="2013691"/>
            <a:ext cx="2971800" cy="3505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for Additional Study..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2057400"/>
            <a:ext cx="8305800" cy="43434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sz="2800" dirty="0"/>
              <a:t>Why do I need to change this area in my life?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800" dirty="0"/>
              <a:t>What does God say in the Bible about this issue?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800" dirty="0"/>
              <a:t>What is my part in bringing about change?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800" dirty="0"/>
              <a:t>What has God promised to do to help me change here?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800" dirty="0"/>
              <a:t>How will this change affect my Christian growth?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for Additional Study…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7772400" cy="41148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 startAt="6"/>
              <a:defRPr/>
            </a:pPr>
            <a:r>
              <a:rPr lang="en-US" sz="2800" dirty="0"/>
              <a:t>What should I do to make this change a </a:t>
            </a:r>
          </a:p>
          <a:p>
            <a:pPr marL="514350" indent="-514350">
              <a:buNone/>
              <a:defRPr/>
            </a:pPr>
            <a:r>
              <a:rPr lang="en-US" sz="2800" dirty="0"/>
              <a:t>       permanent part of my life?                  </a:t>
            </a:r>
          </a:p>
          <a:p>
            <a:pPr marL="514350" indent="-514350">
              <a:buFont typeface="Wingdings" pitchFamily="2" charset="2"/>
              <a:buAutoNum type="arabicPeriod" startAt="7"/>
              <a:defRPr/>
            </a:pPr>
            <a:r>
              <a:rPr lang="en-US" sz="2800" dirty="0"/>
              <a:t>How will this change affect my relationships with friends (both Christian and non-Christian)?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62470" name="Picture 6" descr="http://fc09.deviantart.net/fs71/f/2012/263/2/6/walk_with_the_lord_by_blugi-d5fdhp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4495800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Conclusion…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6223000" cy="4114800"/>
          </a:xfrm>
        </p:spPr>
        <p:txBody>
          <a:bodyPr/>
          <a:lstStyle/>
          <a:p>
            <a:r>
              <a:rPr lang="en-US" dirty="0" smtClean="0"/>
              <a:t>Remember you need God’s help to be a Christian. Whether the doubts come or go, you can stand firm in your love for God and say, “Yes, I know I’m a Christian.”</a:t>
            </a: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  <a:endParaRPr lang="en-US" dirty="0" smtClean="0"/>
          </a:p>
        </p:txBody>
      </p:sp>
      <p:pic>
        <p:nvPicPr>
          <p:cNvPr id="63497" name="Picture 9" descr="http://th08.deviantart.net/fs70/PRE/i/2010/045/6/7/All_I_see_is_you_by_kanchedari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400" y="1752600"/>
            <a:ext cx="2819400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14998" y="609600"/>
            <a:ext cx="7772400" cy="1143000"/>
          </a:xfrm>
        </p:spPr>
        <p:txBody>
          <a:bodyPr/>
          <a:lstStyle/>
          <a:p>
            <a:r>
              <a:rPr lang="en-US" sz="3600" dirty="0"/>
              <a:t>How Can I Know I’m a Christian?</a:t>
            </a:r>
            <a:br>
              <a:rPr lang="en-US" sz="3600" dirty="0"/>
            </a:br>
            <a:r>
              <a:rPr lang="en-US" sz="3600" dirty="0"/>
              <a:t>	5</a:t>
            </a:r>
            <a:r>
              <a:rPr lang="en-US" sz="3600" baseline="30000" dirty="0"/>
              <a:t>th</a:t>
            </a:r>
            <a:r>
              <a:rPr lang="en-US" sz="3600" dirty="0"/>
              <a:t> edition</a:t>
            </a:r>
            <a:br>
              <a:rPr lang="en-US" sz="3600" dirty="0"/>
            </a:br>
            <a:r>
              <a:rPr lang="en-US" sz="3600" dirty="0"/>
              <a:t>	By Dave Batty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609600" y="1905001"/>
            <a:ext cx="7315201" cy="22790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2400" dirty="0"/>
              <a:t>This PowerPoint is designed to be used </a:t>
            </a:r>
            <a:br>
              <a:rPr lang="en-US" sz="2400" dirty="0"/>
            </a:br>
            <a:r>
              <a:rPr lang="en-US" sz="2400" dirty="0"/>
              <a:t>  with the Group Studies for New Christians </a:t>
            </a:r>
            <a:r>
              <a:rPr lang="en-US" sz="2400" dirty="0" smtClean="0"/>
              <a:t>Course</a:t>
            </a:r>
            <a:r>
              <a:rPr lang="en-US" sz="2400" dirty="0"/>
              <a:t>, </a:t>
            </a:r>
          </a:p>
          <a:p>
            <a:pPr>
              <a:buNone/>
            </a:pPr>
            <a:r>
              <a:rPr lang="en-US" sz="2400" i="1" dirty="0"/>
              <a:t>	How Can I Know I’m a Christian?</a:t>
            </a:r>
            <a:r>
              <a:rPr lang="en-US" sz="2400" dirty="0"/>
              <a:t> by Dave Batty.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/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582" y="1181100"/>
            <a:ext cx="2667000" cy="349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5257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PowerPoint resource w</a:t>
            </a:r>
            <a:r>
              <a:rPr lang="en-US" sz="1600" dirty="0" smtClean="0"/>
              <a:t>as originally  </a:t>
            </a:r>
            <a:r>
              <a:rPr lang="en-US" sz="1600" dirty="0"/>
              <a:t>developed by The Teen </a:t>
            </a:r>
            <a:r>
              <a:rPr lang="en-US" sz="1600" dirty="0" smtClean="0"/>
              <a:t>Challenge </a:t>
            </a:r>
            <a:r>
              <a:rPr lang="en-US" sz="1600" dirty="0"/>
              <a:t>Farm, London, Ontario</a:t>
            </a:r>
          </a:p>
          <a:p>
            <a:r>
              <a:rPr lang="en-US" dirty="0"/>
              <a:t>Edited by  Global Teen Challenge, </a:t>
            </a:r>
            <a:r>
              <a:rPr lang="en-US" dirty="0" smtClean="0"/>
              <a:t>2018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gtc@globaltc.org</a:t>
            </a:r>
            <a:r>
              <a:rPr lang="en-US" dirty="0" smtClean="0"/>
              <a:t>    globaltc.org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01/2018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763000" cy="1447800"/>
          </a:xfrm>
        </p:spPr>
        <p:txBody>
          <a:bodyPr/>
          <a:lstStyle/>
          <a:p>
            <a:pPr marL="742950" indent="-742950" eaLnBrk="1" hangingPunct="1"/>
            <a:r>
              <a:rPr lang="en-US" sz="4800" b="1"/>
              <a:t>A.  A Commitment of Your Mind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9753600" cy="4724400"/>
          </a:xfrm>
        </p:spPr>
        <p:txBody>
          <a:bodyPr/>
          <a:lstStyle/>
          <a:p>
            <a:pPr marL="1200150" lvl="1" indent="-7429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2.  Here are the facts you need to know and believe to become a Christian</a:t>
            </a:r>
          </a:p>
          <a:p>
            <a:pPr marL="1200150" lvl="1" indent="-7429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	5.  Jesus is the only One who can forgive my sins.</a:t>
            </a:r>
          </a:p>
          <a:p>
            <a:pPr marL="1200150" lvl="1" indent="-7429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  		Acts 4:12</a:t>
            </a:r>
          </a:p>
          <a:p>
            <a:pPr marL="1200150" lvl="1" indent="-7429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	6.  The penalty of sin is death                                      (eternal death)</a:t>
            </a:r>
          </a:p>
          <a:p>
            <a:pPr marL="1200150" lvl="1" indent="-7429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   		Romans 6:23</a:t>
            </a:r>
          </a:p>
          <a:p>
            <a:pPr marL="1200150" lvl="1" indent="-742950" eaLnBrk="1" hangingPunct="1">
              <a:buClr>
                <a:schemeClr val="tx1"/>
              </a:buClr>
              <a:buSzPct val="75000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iteenchallenge.org  01/2018</a:t>
            </a:r>
          </a:p>
        </p:txBody>
      </p:sp>
      <p:pic>
        <p:nvPicPr>
          <p:cNvPr id="10245" name="Picture 6" descr="http://2.bp.blogspot.com/-bvfJLakGhvA/T-1Eivmz4-I/AAAAAAAAHcw/dFk1feD--Ms/s1600/for_the_wages_of_sin_is_death_mousepad-p144302960285792634envq7_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3352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2864b1d4e857d48789c4feb1b6f530146cf9ab"/>
</p:tagLst>
</file>

<file path=ppt/theme/theme1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343336"/>
      </a:dk2>
      <a:lt2>
        <a:srgbClr val="312B39"/>
      </a:lt2>
      <a:accent1>
        <a:srgbClr val="CEB966"/>
      </a:accent1>
      <a:accent2>
        <a:srgbClr val="4E5D3C"/>
      </a:accent2>
      <a:accent3>
        <a:srgbClr val="295E70"/>
      </a:accent3>
      <a:accent4>
        <a:srgbClr val="243C75"/>
      </a:accent4>
      <a:accent5>
        <a:srgbClr val="372970"/>
      </a:accent5>
      <a:accent6>
        <a:srgbClr val="533366"/>
      </a:accent6>
      <a:hlink>
        <a:srgbClr val="200041"/>
      </a:hlink>
      <a:folHlink>
        <a:srgbClr val="4914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8214</TotalTime>
  <Words>3965</Words>
  <Application>Microsoft Office PowerPoint</Application>
  <PresentationFormat>Widescreen</PresentationFormat>
  <Paragraphs>529</Paragraphs>
  <Slides>87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Broadway</vt:lpstr>
      <vt:lpstr>Calibri</vt:lpstr>
      <vt:lpstr>Impact</vt:lpstr>
      <vt:lpstr>Times New Roman</vt:lpstr>
      <vt:lpstr>Wingdings</vt:lpstr>
      <vt:lpstr>Custom Design</vt:lpstr>
      <vt:lpstr>How Can I Know I’m a Christian?</vt:lpstr>
      <vt:lpstr>How Can I Know I’m a Christian?  5th edition  By Dave Batty </vt:lpstr>
      <vt:lpstr>How Can I Know I’m a Christian Assignment list</vt:lpstr>
      <vt:lpstr>How Does a Person Become a Christian?</vt:lpstr>
      <vt:lpstr>Lesson 1 - Commitment of the Mind  Commitment of the Will </vt:lpstr>
      <vt:lpstr>A.  A Commitment of Your Mind</vt:lpstr>
      <vt:lpstr>A. A Commitment of Your Mind</vt:lpstr>
      <vt:lpstr>A. A Commitment of Your Mind</vt:lpstr>
      <vt:lpstr>A.  A Commitment of Your Mind</vt:lpstr>
      <vt:lpstr>A. A Commitment of Your Mind</vt:lpstr>
      <vt:lpstr>A. A Commitment of Your Mind</vt:lpstr>
      <vt:lpstr>B. A Commitment of Your Will</vt:lpstr>
      <vt:lpstr>B. A Commitment of Your Will</vt:lpstr>
      <vt:lpstr>B. A Commitment of Your Will</vt:lpstr>
      <vt:lpstr>Personal Application</vt:lpstr>
      <vt:lpstr>8 FACTS YOU NEED TO KNOW AND BELIEVE TO BECOME A CHRISTIAN</vt:lpstr>
      <vt:lpstr>Lesson 2 - Commitment of Emotions</vt:lpstr>
      <vt:lpstr>Lesson Warmup - Quiz on Emotions part 1</vt:lpstr>
      <vt:lpstr>Lesson Warmup - Quiz on Emotions part 2</vt:lpstr>
      <vt:lpstr>                  Review of Lesson 1    </vt:lpstr>
      <vt:lpstr>C.   A Commitment of Your Emotions</vt:lpstr>
      <vt:lpstr>C. A Commitment of Your Emotions</vt:lpstr>
      <vt:lpstr>C. A Commitment of Your Emotions</vt:lpstr>
      <vt:lpstr>C. A Commitment of Your Emotions</vt:lpstr>
      <vt:lpstr>C. A Commitment of Your Emotions</vt:lpstr>
      <vt:lpstr>C. A Commitment of Your Emotions</vt:lpstr>
      <vt:lpstr>C. A Commitment of Your Emotions</vt:lpstr>
      <vt:lpstr>C. A Commitment of Your Emotions</vt:lpstr>
      <vt:lpstr>C. A Commitment of Your Emotions</vt:lpstr>
      <vt:lpstr>Personal Application…</vt:lpstr>
      <vt:lpstr>Where Can I Look to Find Evidence That I’m a Christian?</vt:lpstr>
      <vt:lpstr>Lesson 3 - Evidences: The Bible and The Holy Spirit</vt:lpstr>
      <vt:lpstr>  Where Can I Look to Find Evidence That I’m a Christian?</vt:lpstr>
      <vt:lpstr>  Where Can I Look to Find Evidence That I’m a Christian?</vt:lpstr>
      <vt:lpstr> Where Can I Look to Find Evidence That I’m a Christian?</vt:lpstr>
      <vt:lpstr>  Where Can I Look to Find Evidence That I’m a Christian?</vt:lpstr>
      <vt:lpstr>How do I know if God is speaking to me?   </vt:lpstr>
      <vt:lpstr>How do I know if God is speaking to me?  </vt:lpstr>
      <vt:lpstr>Personal Application…</vt:lpstr>
      <vt:lpstr>Lesson 4 - Evidences: Changes in Your Life</vt:lpstr>
      <vt:lpstr>Lesson Warm-up Story of a young man drafted into the Army</vt:lpstr>
      <vt:lpstr>  Where Can I Look to Find Evidence That I’m a Christian?</vt:lpstr>
      <vt:lpstr>Where Can I Look to Find Evidence That I’m a Christian?</vt:lpstr>
      <vt:lpstr>Where Can I Look to Find Evidence That I’m a Christian?</vt:lpstr>
      <vt:lpstr> </vt:lpstr>
      <vt:lpstr>  Where Can I Look to find Evidence That I’m a Christian?</vt:lpstr>
      <vt:lpstr>Personal Application…</vt:lpstr>
      <vt:lpstr>My Personal Relationship with Jesus Christ</vt:lpstr>
      <vt:lpstr>Lesson 5 - My Personal Relationship  with Jesus Christ</vt:lpstr>
      <vt:lpstr>Lesson Warm-up Characteristics of a good friendship</vt:lpstr>
      <vt:lpstr>PowerPoint Presentation</vt:lpstr>
      <vt:lpstr>A. Why build a personal relationship with Jesus? </vt:lpstr>
      <vt:lpstr>B. What Kind of Relationship can you Develop with Jesus?</vt:lpstr>
      <vt:lpstr>C. How can I learn about God?</vt:lpstr>
      <vt:lpstr>D. What are the basic steps to develop a personal relationship with Jesus?</vt:lpstr>
      <vt:lpstr>D. What are the basic steps to develop a personal relationship with Jesus?</vt:lpstr>
      <vt:lpstr>Personal Application…</vt:lpstr>
      <vt:lpstr>Lesson 6 - Building a friendship with Jesus</vt:lpstr>
      <vt:lpstr>Lesson Warm-up How do you build a long distance friendship?</vt:lpstr>
      <vt:lpstr>D. What are the basic steps to develop a personal relationship with Jesus?</vt:lpstr>
      <vt:lpstr>D. What are the basic steps to develop a personal relationship with Jesus?</vt:lpstr>
      <vt:lpstr>PowerPoint Presentation</vt:lpstr>
      <vt:lpstr>E. What are the results of knowing God personally?</vt:lpstr>
      <vt:lpstr>E. What are the results of knowing God personally? </vt:lpstr>
      <vt:lpstr>Personal Application…</vt:lpstr>
      <vt:lpstr> What Can I do with my Doubts About Being a Christian?</vt:lpstr>
      <vt:lpstr>Lesson 7 - Causes of Doubts</vt:lpstr>
      <vt:lpstr>A. Who Brings Doubt Into Your Mind?</vt:lpstr>
      <vt:lpstr>B. What causes these doubts?</vt:lpstr>
      <vt:lpstr>What causes these doubts? There are many problems that cause a person to doubt he is a Christian. Following are listed some of the problems which cause these doubts:</vt:lpstr>
      <vt:lpstr>What causes these doubts?</vt:lpstr>
      <vt:lpstr>Personal Application…</vt:lpstr>
      <vt:lpstr>Lesson 8 - Getting Rid of Doubts</vt:lpstr>
      <vt:lpstr>Lesson Warm-up </vt:lpstr>
      <vt:lpstr>The story of Thomas</vt:lpstr>
      <vt:lpstr>Jesus and Peter walking on water</vt:lpstr>
      <vt:lpstr>Joseph’s doubts about Mary’s pregnancy</vt:lpstr>
      <vt:lpstr>C. How Can You Discover What is Causing Your Doubts?</vt:lpstr>
      <vt:lpstr>Lesson 9 - Getting Rid of Doubts</vt:lpstr>
      <vt:lpstr>Lesson Warm-up </vt:lpstr>
      <vt:lpstr>D. How to Get Rid of Doubts</vt:lpstr>
      <vt:lpstr>D. How to Get Rid of Doubts</vt:lpstr>
      <vt:lpstr>Personal Application…</vt:lpstr>
      <vt:lpstr>Questions for Additional Study..</vt:lpstr>
      <vt:lpstr>Questions for Additional Study…</vt:lpstr>
      <vt:lpstr>In Conclusion…</vt:lpstr>
      <vt:lpstr>How Can I Know I’m a Christian?  5th edition  By Dave Batty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I’m a Christian?</dc:title>
  <dc:creator>Gregg Fischer</dc:creator>
  <cp:lastModifiedBy>Gregg Fischer</cp:lastModifiedBy>
  <cp:revision>333</cp:revision>
  <dcterms:created xsi:type="dcterms:W3CDTF">2002-04-30T15:31:39Z</dcterms:created>
  <dcterms:modified xsi:type="dcterms:W3CDTF">2018-03-01T20:06:54Z</dcterms:modified>
</cp:coreProperties>
</file>