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63"/>
  </p:notesMasterIdLst>
  <p:handoutMasterIdLst>
    <p:handoutMasterId r:id="rId64"/>
  </p:handoutMasterIdLst>
  <p:sldIdLst>
    <p:sldId id="267" r:id="rId5"/>
    <p:sldId id="284" r:id="rId6"/>
    <p:sldId id="285" r:id="rId7"/>
    <p:sldId id="269" r:id="rId8"/>
    <p:sldId id="286" r:id="rId9"/>
    <p:sldId id="283" r:id="rId10"/>
    <p:sldId id="288" r:id="rId11"/>
    <p:sldId id="287" r:id="rId12"/>
    <p:sldId id="289" r:id="rId13"/>
    <p:sldId id="290" r:id="rId14"/>
    <p:sldId id="291" r:id="rId15"/>
    <p:sldId id="292" r:id="rId16"/>
    <p:sldId id="293" r:id="rId17"/>
    <p:sldId id="294" r:id="rId18"/>
    <p:sldId id="296" r:id="rId19"/>
    <p:sldId id="297" r:id="rId20"/>
    <p:sldId id="299" r:id="rId21"/>
    <p:sldId id="300" r:id="rId22"/>
    <p:sldId id="301" r:id="rId23"/>
    <p:sldId id="302" r:id="rId24"/>
    <p:sldId id="303" r:id="rId25"/>
    <p:sldId id="295"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9" r:id="rId41"/>
    <p:sldId id="320" r:id="rId42"/>
    <p:sldId id="321" r:id="rId43"/>
    <p:sldId id="322" r:id="rId44"/>
    <p:sldId id="336" r:id="rId45"/>
    <p:sldId id="318"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8" r:id="rId60"/>
    <p:sldId id="337" r:id="rId61"/>
    <p:sldId id="340" r:id="rId6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9" autoAdjust="0"/>
  </p:normalViewPr>
  <p:slideViewPr>
    <p:cSldViewPr>
      <p:cViewPr varScale="1">
        <p:scale>
          <a:sx n="51" d="100"/>
          <a:sy n="51" d="100"/>
        </p:scale>
        <p:origin x="102" y="444"/>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7/25/2022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7/25/2022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smtClean="0"/>
              <a:t>iteenchallenge.org</a:t>
            </a:r>
            <a:endParaRPr/>
          </a:p>
        </p:txBody>
      </p:sp>
      <p:sp>
        <p:nvSpPr>
          <p:cNvPr id="4" name="Date Placeholder 3"/>
          <p:cNvSpPr>
            <a:spLocks noGrp="1"/>
          </p:cNvSpPr>
          <p:nvPr>
            <p:ph type="dt" sz="half" idx="10"/>
          </p:nvPr>
        </p:nvSpPr>
        <p:spPr/>
        <p:txBody>
          <a:bodyPr/>
          <a:lstStyle>
            <a:lvl1pPr>
              <a:defRPr>
                <a:solidFill>
                  <a:schemeClr val="tx2"/>
                </a:solidFill>
              </a:defRPr>
            </a:lvl1pPr>
          </a:lstStyle>
          <a:p>
            <a:r>
              <a:rPr lang="en-US" smtClean="0"/>
              <a:t>7/2022</a:t>
            </a:r>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smtClean="0"/>
              <a:t>iteenchallenge.org</a:t>
            </a:r>
            <a:endParaRPr/>
          </a:p>
        </p:txBody>
      </p:sp>
      <p:sp>
        <p:nvSpPr>
          <p:cNvPr id="4" name="Date Placeholder 3"/>
          <p:cNvSpPr>
            <a:spLocks noGrp="1"/>
          </p:cNvSpPr>
          <p:nvPr>
            <p:ph type="dt" sz="half" idx="10"/>
          </p:nvPr>
        </p:nvSpPr>
        <p:spPr/>
        <p:txBody>
          <a:bodyPr/>
          <a:lstStyle/>
          <a:p>
            <a:r>
              <a:rPr lang="en-US" smtClean="0"/>
              <a:t>7/2022</a:t>
            </a:r>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smtClean="0"/>
              <a:t>iteenchallenge.org</a:t>
            </a:r>
            <a:endParaRPr/>
          </a:p>
        </p:txBody>
      </p:sp>
      <p:sp>
        <p:nvSpPr>
          <p:cNvPr id="4" name="Date Placeholder 3"/>
          <p:cNvSpPr>
            <a:spLocks noGrp="1"/>
          </p:cNvSpPr>
          <p:nvPr>
            <p:ph type="dt" sz="half" idx="10"/>
          </p:nvPr>
        </p:nvSpPr>
        <p:spPr/>
        <p:txBody>
          <a:bodyPr/>
          <a:lstStyle/>
          <a:p>
            <a:r>
              <a:rPr lang="en-US" smtClean="0"/>
              <a:t>7/2022</a:t>
            </a:r>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smtClean="0"/>
              <a:t>iteenchallenge.org</a:t>
            </a:r>
            <a:endParaRPr/>
          </a:p>
        </p:txBody>
      </p:sp>
      <p:sp>
        <p:nvSpPr>
          <p:cNvPr id="4" name="Date Placeholder 3"/>
          <p:cNvSpPr>
            <a:spLocks noGrp="1"/>
          </p:cNvSpPr>
          <p:nvPr>
            <p:ph type="dt" sz="half" idx="10"/>
          </p:nvPr>
        </p:nvSpPr>
        <p:spPr/>
        <p:txBody>
          <a:bodyPr/>
          <a:lstStyle/>
          <a:p>
            <a:r>
              <a:rPr lang="en-US" smtClean="0"/>
              <a:t>7/2022</a:t>
            </a:r>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smtClean="0"/>
              <a:t>iteenchallenge.org</a:t>
            </a:r>
            <a:endParaRPr/>
          </a:p>
        </p:txBody>
      </p:sp>
      <p:sp>
        <p:nvSpPr>
          <p:cNvPr id="4" name="Date Placeholder 3"/>
          <p:cNvSpPr>
            <a:spLocks noGrp="1"/>
          </p:cNvSpPr>
          <p:nvPr>
            <p:ph type="dt" sz="half" idx="10"/>
          </p:nvPr>
        </p:nvSpPr>
        <p:spPr/>
        <p:txBody>
          <a:bodyPr/>
          <a:lstStyle/>
          <a:p>
            <a:r>
              <a:rPr lang="en-US" smtClean="0"/>
              <a:t>7/2022</a:t>
            </a:r>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smtClean="0"/>
              <a:t>iteenchallenge.org</a:t>
            </a:r>
            <a:endParaRPr/>
          </a:p>
        </p:txBody>
      </p:sp>
      <p:sp>
        <p:nvSpPr>
          <p:cNvPr id="5" name="Date Placeholder 4"/>
          <p:cNvSpPr>
            <a:spLocks noGrp="1"/>
          </p:cNvSpPr>
          <p:nvPr>
            <p:ph type="dt" sz="half" idx="10"/>
          </p:nvPr>
        </p:nvSpPr>
        <p:spPr/>
        <p:txBody>
          <a:bodyPr/>
          <a:lstStyle/>
          <a:p>
            <a:r>
              <a:rPr lang="en-US" smtClean="0"/>
              <a:t>7/2022</a:t>
            </a:r>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smtClean="0"/>
              <a:t>iteenchallenge.org</a:t>
            </a:r>
            <a:endParaRPr/>
          </a:p>
        </p:txBody>
      </p:sp>
      <p:sp>
        <p:nvSpPr>
          <p:cNvPr id="7" name="Date Placeholder 6"/>
          <p:cNvSpPr>
            <a:spLocks noGrp="1"/>
          </p:cNvSpPr>
          <p:nvPr>
            <p:ph type="dt" sz="half" idx="10"/>
          </p:nvPr>
        </p:nvSpPr>
        <p:spPr/>
        <p:txBody>
          <a:bodyPr/>
          <a:lstStyle/>
          <a:p>
            <a:r>
              <a:rPr lang="en-US" smtClean="0"/>
              <a:t>7/2022</a:t>
            </a:r>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smtClean="0"/>
              <a:t>iteenchallenge.org</a:t>
            </a:r>
            <a:endParaRPr/>
          </a:p>
        </p:txBody>
      </p:sp>
      <p:sp>
        <p:nvSpPr>
          <p:cNvPr id="3" name="Date Placeholder 2"/>
          <p:cNvSpPr>
            <a:spLocks noGrp="1"/>
          </p:cNvSpPr>
          <p:nvPr>
            <p:ph type="dt" sz="half" idx="10"/>
          </p:nvPr>
        </p:nvSpPr>
        <p:spPr/>
        <p:txBody>
          <a:bodyPr/>
          <a:lstStyle/>
          <a:p>
            <a:r>
              <a:rPr lang="en-US" smtClean="0"/>
              <a:t>7/2022</a:t>
            </a:r>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iteenchallenge.org</a:t>
            </a:r>
            <a:endParaRPr/>
          </a:p>
        </p:txBody>
      </p:sp>
      <p:sp>
        <p:nvSpPr>
          <p:cNvPr id="2" name="Date Placeholder 1"/>
          <p:cNvSpPr>
            <a:spLocks noGrp="1"/>
          </p:cNvSpPr>
          <p:nvPr>
            <p:ph type="dt" sz="half" idx="10"/>
          </p:nvPr>
        </p:nvSpPr>
        <p:spPr/>
        <p:txBody>
          <a:bodyPr/>
          <a:lstStyle/>
          <a:p>
            <a:r>
              <a:rPr lang="en-US" smtClean="0"/>
              <a:t>7/2022</a:t>
            </a:r>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smtClean="0"/>
              <a:t>iteenchallenge.org</a:t>
            </a:r>
            <a:endParaRPr/>
          </a:p>
        </p:txBody>
      </p:sp>
      <p:sp>
        <p:nvSpPr>
          <p:cNvPr id="5" name="Date Placeholder 4"/>
          <p:cNvSpPr>
            <a:spLocks noGrp="1"/>
          </p:cNvSpPr>
          <p:nvPr>
            <p:ph type="dt" sz="half" idx="10"/>
          </p:nvPr>
        </p:nvSpPr>
        <p:spPr/>
        <p:txBody>
          <a:bodyPr/>
          <a:lstStyle/>
          <a:p>
            <a:r>
              <a:rPr lang="en-US" smtClean="0"/>
              <a:t>7/2022</a:t>
            </a:r>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smtClean="0"/>
              <a:t>iteenchallenge.org</a:t>
            </a:r>
            <a:endParaRPr/>
          </a:p>
        </p:txBody>
      </p:sp>
      <p:sp>
        <p:nvSpPr>
          <p:cNvPr id="5" name="Date Placeholder 4"/>
          <p:cNvSpPr>
            <a:spLocks noGrp="1"/>
          </p:cNvSpPr>
          <p:nvPr>
            <p:ph type="dt" sz="half" idx="10"/>
          </p:nvPr>
        </p:nvSpPr>
        <p:spPr/>
        <p:txBody>
          <a:bodyPr/>
          <a:lstStyle/>
          <a:p>
            <a:r>
              <a:rPr lang="en-US" smtClean="0"/>
              <a:t>7/2022</a:t>
            </a:r>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r>
              <a:rPr lang="en-US" smtClean="0"/>
              <a:t>iteenchallenge.org</a:t>
            </a:r>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r>
              <a:rPr lang="en-US" smtClean="0"/>
              <a:t>7/2022</a:t>
            </a:r>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bibele.lv/"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88" y="1822605"/>
            <a:ext cx="4878388" cy="2256643"/>
          </a:xfrm>
          <a:prstGeom prst="rect">
            <a:avLst/>
          </a:prstGeom>
        </p:spPr>
      </p:pic>
      <p:sp>
        <p:nvSpPr>
          <p:cNvPr id="7" name="Footer Placeholder 6"/>
          <p:cNvSpPr>
            <a:spLocks noGrp="1"/>
          </p:cNvSpPr>
          <p:nvPr>
            <p:ph type="ftr" sz="quarter" idx="11"/>
          </p:nvPr>
        </p:nvSpPr>
        <p:spPr/>
        <p:txBody>
          <a:bodyPr/>
          <a:lstStyle/>
          <a:p>
            <a:r>
              <a:rPr lang="en-US" smtClean="0"/>
              <a:t>iteenchallenge.org</a:t>
            </a:r>
            <a:endParaRPr lang="en-US" dirty="0"/>
          </a:p>
        </p:txBody>
      </p:sp>
      <p:pic>
        <p:nvPicPr>
          <p:cNvPr id="8" name="Picture 6">
            <a:extLst>
              <a:ext uri="{FF2B5EF4-FFF2-40B4-BE49-F238E27FC236}">
                <a16:creationId xmlns:a16="http://schemas.microsoft.com/office/drawing/2014/main" id="{376130E6-71D7-468D-BD65-F2ED7300D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374131" y="5029200"/>
            <a:ext cx="2561673" cy="168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ttēls 13">
            <a:extLst>
              <a:ext uri="{FF2B5EF4-FFF2-40B4-BE49-F238E27FC236}">
                <a16:creationId xmlns:a16="http://schemas.microsoft.com/office/drawing/2014/main" id="{4F6873FD-1F28-48B4-A521-40F305694E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9412" y="1905000"/>
            <a:ext cx="7847013" cy="2356782"/>
          </a:xfrm>
          <a:prstGeom prst="rect">
            <a:avLst/>
          </a:prstGeom>
        </p:spPr>
      </p:pic>
      <p:sp>
        <p:nvSpPr>
          <p:cNvPr id="2" name="Date Placeholder 1"/>
          <p:cNvSpPr>
            <a:spLocks noGrp="1"/>
          </p:cNvSpPr>
          <p:nvPr>
            <p:ph type="dt" sz="half" idx="10"/>
          </p:nvPr>
        </p:nvSpPr>
        <p:spPr/>
        <p:txBody>
          <a:bodyPr/>
          <a:lstStyle/>
          <a:p>
            <a:r>
              <a:rPr lang="en-US" smtClean="0"/>
              <a:t>7/2022</a:t>
            </a:r>
            <a:endParaRPr lang="en-US"/>
          </a:p>
        </p:txBody>
      </p:sp>
      <p:sp>
        <p:nvSpPr>
          <p:cNvPr id="3" name="Slide Number Placeholder 2"/>
          <p:cNvSpPr>
            <a:spLocks noGrp="1"/>
          </p:cNvSpPr>
          <p:nvPr>
            <p:ph type="sldNum" sz="quarter" idx="12"/>
          </p:nvPr>
        </p:nvSpPr>
        <p:spPr/>
        <p:txBody>
          <a:bodyPr/>
          <a:lstStyle/>
          <a:p>
            <a:fld id="{DF28FB93-0A08-4E7D-8E63-9EFA29F1E093}" type="slidenum">
              <a:rPr lang="en-US" smtClean="0"/>
              <a:pPr/>
              <a:t>1</a:t>
            </a:fld>
            <a:endParaRPr lang="en-US"/>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lv-LV" dirty="0">
                <a:effectLst/>
                <a:ea typeface="Times New Roman" panose="02020603050405020304" pitchFamily="18" charset="0"/>
                <a:cs typeface="Times New Roman" panose="02020603050405020304" pitchFamily="18" charset="0"/>
              </a:rPr>
              <a:t>Kādi ir ieguvumi no Bībeles studēšanas</a:t>
            </a:r>
            <a:r>
              <a:rPr lang="en-US" dirty="0"/>
              <a:t>?</a:t>
            </a:r>
          </a:p>
        </p:txBody>
      </p:sp>
      <p:sp>
        <p:nvSpPr>
          <p:cNvPr id="3" name="Content Placeholder 2"/>
          <p:cNvSpPr>
            <a:spLocks noGrp="1"/>
          </p:cNvSpPr>
          <p:nvPr>
            <p:ph idx="1"/>
          </p:nvPr>
        </p:nvSpPr>
        <p:spPr>
          <a:xfrm>
            <a:off x="1677352" y="1803400"/>
            <a:ext cx="9751060" cy="4267200"/>
          </a:xfrm>
        </p:spPr>
        <p:txBody>
          <a:bodyPr/>
          <a:lstStyle/>
          <a:p>
            <a:r>
              <a:rPr lang="en-US" dirty="0"/>
              <a:t>Psalm</a:t>
            </a:r>
            <a:r>
              <a:rPr lang="lv-LV" dirty="0"/>
              <a:t>s</a:t>
            </a:r>
            <a:r>
              <a:rPr lang="en-US" dirty="0"/>
              <a:t> 119:9 (</a:t>
            </a:r>
            <a:r>
              <a:rPr lang="lv-LV" dirty="0"/>
              <a:t>tulkojums no </a:t>
            </a:r>
            <a:r>
              <a:rPr lang="en-US" dirty="0"/>
              <a:t>NIV) </a:t>
            </a:r>
            <a:r>
              <a:rPr lang="lv-LV" dirty="0">
                <a:effectLst/>
                <a:ea typeface="Times New Roman" panose="02020603050405020304" pitchFamily="18" charset="0"/>
                <a:cs typeface="Times New Roman" panose="02020603050405020304" pitchFamily="18" charset="0"/>
              </a:rPr>
              <a:t>Kā jauns cilvēks var saglabāt savu ceļu tīru? Dzīvojot pēc Tava Vārda</a:t>
            </a:r>
            <a:r>
              <a:rPr lang="en-US" dirty="0"/>
              <a:t>.</a:t>
            </a:r>
          </a:p>
          <a:p>
            <a:r>
              <a:rPr lang="en-US" dirty="0"/>
              <a:t>Psalm</a:t>
            </a:r>
            <a:r>
              <a:rPr lang="lv-LV" dirty="0"/>
              <a:t>s</a:t>
            </a:r>
            <a:r>
              <a:rPr lang="en-US" dirty="0"/>
              <a:t> 119:11 (</a:t>
            </a:r>
            <a:r>
              <a:rPr lang="lv-LV" dirty="0"/>
              <a:t>tulkojums no </a:t>
            </a:r>
            <a:r>
              <a:rPr lang="en-US" dirty="0"/>
              <a:t>NIV) </a:t>
            </a:r>
            <a:r>
              <a:rPr lang="lv-LV" dirty="0">
                <a:effectLst/>
                <a:ea typeface="Times New Roman" panose="02020603050405020304" pitchFamily="18" charset="0"/>
                <a:cs typeface="Times New Roman" panose="02020603050405020304" pitchFamily="18" charset="0"/>
              </a:rPr>
              <a:t>Es Tavu Vārdu esmu paslēpis savā sirdī, lai negrēkotu pret Tevi</a:t>
            </a:r>
            <a:r>
              <a:rPr lang="en-US" dirty="0"/>
              <a:t>.</a:t>
            </a:r>
          </a:p>
          <a:p>
            <a:r>
              <a:rPr lang="en-US" dirty="0"/>
              <a:t>Psalm</a:t>
            </a:r>
            <a:r>
              <a:rPr lang="lv-LV" dirty="0"/>
              <a:t>s</a:t>
            </a:r>
            <a:r>
              <a:rPr lang="en-US" dirty="0"/>
              <a:t> 119:105 (</a:t>
            </a:r>
            <a:r>
              <a:rPr lang="lv-LV" dirty="0"/>
              <a:t>tulkojums no </a:t>
            </a:r>
            <a:r>
              <a:rPr lang="en-US" dirty="0"/>
              <a:t>NIV) </a:t>
            </a:r>
            <a:r>
              <a:rPr lang="lv-LV" dirty="0">
                <a:effectLst/>
                <a:ea typeface="Times New Roman" panose="02020603050405020304" pitchFamily="18" charset="0"/>
              </a:rPr>
              <a:t>Tavs Vārds ir lukturis manām kājām, gaismo uz mana ceļa.</a:t>
            </a:r>
            <a:endParaRPr lang="en-US" dirty="0"/>
          </a:p>
          <a:p>
            <a:r>
              <a:rPr lang="en-US" dirty="0"/>
              <a:t>J</a:t>
            </a:r>
            <a:r>
              <a:rPr lang="lv-LV" dirty="0" err="1"/>
              <a:t>āņa</a:t>
            </a:r>
            <a:r>
              <a:rPr lang="lv-LV" dirty="0"/>
              <a:t> </a:t>
            </a:r>
            <a:r>
              <a:rPr lang="en-US" dirty="0"/>
              <a:t>17:17 (</a:t>
            </a:r>
            <a:r>
              <a:rPr lang="lv-LV" dirty="0"/>
              <a:t>tulkojums no </a:t>
            </a:r>
            <a:r>
              <a:rPr lang="en-US" dirty="0"/>
              <a:t>NIV) S</a:t>
            </a:r>
            <a:r>
              <a:rPr lang="lv-LV" dirty="0" err="1"/>
              <a:t>vētdari</a:t>
            </a:r>
            <a:r>
              <a:rPr lang="lv-LV" dirty="0"/>
              <a:t> viņus ar patiesību</a:t>
            </a:r>
            <a:r>
              <a:rPr lang="en-US" dirty="0"/>
              <a:t>; </a:t>
            </a:r>
            <a:r>
              <a:rPr lang="en-US" dirty="0" smtClean="0"/>
              <a:t/>
            </a:r>
            <a:br>
              <a:rPr lang="en-US" dirty="0" smtClean="0"/>
            </a:br>
            <a:r>
              <a:rPr lang="lv-LV" dirty="0" smtClean="0"/>
              <a:t>Tavs </a:t>
            </a:r>
            <a:r>
              <a:rPr lang="lv-LV" dirty="0"/>
              <a:t>Vārds</a:t>
            </a:r>
            <a:r>
              <a:rPr lang="en-US" dirty="0"/>
              <a:t> </a:t>
            </a:r>
            <a:r>
              <a:rPr lang="en-US" dirty="0" err="1"/>
              <a:t>i</a:t>
            </a:r>
            <a:r>
              <a:rPr lang="lv-LV" dirty="0"/>
              <a:t>r</a:t>
            </a:r>
            <a:r>
              <a:rPr lang="en-US" dirty="0"/>
              <a:t> </a:t>
            </a:r>
            <a:r>
              <a:rPr lang="lv-LV" dirty="0"/>
              <a:t>patiesība</a:t>
            </a:r>
            <a:r>
              <a:rPr lang="en-US"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10</a:t>
            </a:fld>
            <a:endParaRPr lang="en-US"/>
          </a:p>
        </p:txBody>
      </p:sp>
    </p:spTree>
    <p:extLst>
      <p:ext uri="{BB962C8B-B14F-4D97-AF65-F5344CB8AC3E}">
        <p14:creationId xmlns:p14="http://schemas.microsoft.com/office/powerpoint/2010/main" val="3060947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Kristīgās izaugsmes paraugs</a:t>
            </a:r>
            <a:endParaRPr lang="en-US" b="1" dirty="0"/>
          </a:p>
        </p:txBody>
      </p:sp>
      <p:sp>
        <p:nvSpPr>
          <p:cNvPr id="3" name="Content Placeholder 2"/>
          <p:cNvSpPr>
            <a:spLocks noGrp="1"/>
          </p:cNvSpPr>
          <p:nvPr>
            <p:ph idx="1"/>
          </p:nvPr>
        </p:nvSpPr>
        <p:spPr/>
        <p:txBody>
          <a:bodyPr/>
          <a:lstStyle/>
          <a:p>
            <a:r>
              <a:rPr lang="en-US" dirty="0"/>
              <a:t>P</a:t>
            </a:r>
            <a:r>
              <a:rPr lang="lv-LV" dirty="0" err="1"/>
              <a:t>unkts</a:t>
            </a:r>
            <a:r>
              <a:rPr lang="en-US" dirty="0"/>
              <a:t> A: </a:t>
            </a:r>
            <a:r>
              <a:rPr lang="lv-LV" dirty="0"/>
              <a:t>Kur tu esi šodien</a:t>
            </a:r>
            <a:endParaRPr lang="en-US" dirty="0"/>
          </a:p>
          <a:p>
            <a:r>
              <a:rPr lang="en-US" dirty="0"/>
              <a:t>P</a:t>
            </a:r>
            <a:r>
              <a:rPr lang="lv-LV" dirty="0" err="1"/>
              <a:t>unkts</a:t>
            </a:r>
            <a:r>
              <a:rPr lang="en-US" dirty="0"/>
              <a:t> B: </a:t>
            </a:r>
            <a:r>
              <a:rPr lang="lv-LV" dirty="0"/>
              <a:t>Kur Dievs vēlas lai tu būtu</a:t>
            </a:r>
            <a:endParaRPr lang="en-US" dirty="0"/>
          </a:p>
          <a:p>
            <a:r>
              <a:rPr lang="en-US" dirty="0"/>
              <a:t>P</a:t>
            </a:r>
            <a:r>
              <a:rPr lang="lv-LV" dirty="0" err="1"/>
              <a:t>unkts</a:t>
            </a:r>
            <a:r>
              <a:rPr lang="en-US" dirty="0"/>
              <a:t> C: </a:t>
            </a:r>
            <a:r>
              <a:rPr lang="lv-LV" dirty="0"/>
              <a:t>Ilgtermiņa mērķi</a:t>
            </a:r>
            <a:endParaRPr lang="en-US" dirty="0"/>
          </a:p>
          <a:p>
            <a:r>
              <a:rPr lang="en-US" dirty="0"/>
              <a:t>P</a:t>
            </a:r>
            <a:r>
              <a:rPr lang="lv-LV" dirty="0" err="1"/>
              <a:t>unkts</a:t>
            </a:r>
            <a:r>
              <a:rPr lang="en-US" dirty="0"/>
              <a:t> D: </a:t>
            </a:r>
            <a:r>
              <a:rPr lang="lv-LV" dirty="0"/>
              <a:t>Rīki, ko lietot augšanai</a:t>
            </a:r>
            <a:endParaRPr lang="en-US" dirty="0"/>
          </a:p>
          <a:p>
            <a:r>
              <a:rPr lang="en-US" dirty="0"/>
              <a:t>P</a:t>
            </a:r>
            <a:r>
              <a:rPr lang="lv-LV" dirty="0" err="1"/>
              <a:t>unkts</a:t>
            </a:r>
            <a:r>
              <a:rPr lang="en-US" dirty="0"/>
              <a:t> E: </a:t>
            </a:r>
            <a:r>
              <a:rPr lang="lv-LV" dirty="0"/>
              <a:t>Ikdienas dzīves situācijas</a:t>
            </a:r>
            <a:endParaRPr lang="en-US" dirty="0"/>
          </a:p>
        </p:txBody>
      </p:sp>
      <p:sp>
        <p:nvSpPr>
          <p:cNvPr id="4" name="Footer Placeholder 3"/>
          <p:cNvSpPr>
            <a:spLocks noGrp="1"/>
          </p:cNvSpPr>
          <p:nvPr>
            <p:ph type="ftr" sz="quarter" idx="11"/>
          </p:nvPr>
        </p:nvSpPr>
        <p:spPr/>
        <p:txBody>
          <a:bodyPr/>
          <a:lstStyle/>
          <a:p>
            <a:r>
              <a:rPr lang="en-US" smtClean="0"/>
              <a:t>iteenchallenge.org</a:t>
            </a:r>
            <a:endParaRPr lang="en-US"/>
          </a:p>
        </p:txBody>
      </p:sp>
      <p:pic>
        <p:nvPicPr>
          <p:cNvPr id="7" name="Attēls 6">
            <a:extLst>
              <a:ext uri="{FF2B5EF4-FFF2-40B4-BE49-F238E27FC236}">
                <a16:creationId xmlns:a16="http://schemas.microsoft.com/office/drawing/2014/main" id="{D615E7DB-BFA5-4CDB-8F60-D24D3CDFC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3612" y="1447800"/>
            <a:ext cx="3505200" cy="3505200"/>
          </a:xfrm>
          <a:prstGeom prst="rect">
            <a:avLst/>
          </a:prstGeom>
        </p:spPr>
      </p:pic>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11</a:t>
            </a:fld>
            <a:endParaRPr lang="en-US"/>
          </a:p>
        </p:txBody>
      </p:sp>
    </p:spTree>
    <p:extLst>
      <p:ext uri="{BB962C8B-B14F-4D97-AF65-F5344CB8AC3E}">
        <p14:creationId xmlns:p14="http://schemas.microsoft.com/office/powerpoint/2010/main" val="938372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iteenchallenge.org</a:t>
            </a: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3612" y="390244"/>
            <a:ext cx="5130140" cy="6139094"/>
          </a:xfrm>
          <a:prstGeom prst="rect">
            <a:avLst/>
          </a:prstGeom>
        </p:spPr>
      </p:pic>
      <p:sp>
        <p:nvSpPr>
          <p:cNvPr id="8" name="Date Placeholder 7"/>
          <p:cNvSpPr>
            <a:spLocks noGrp="1"/>
          </p:cNvSpPr>
          <p:nvPr>
            <p:ph type="dt" sz="half" idx="10"/>
          </p:nvPr>
        </p:nvSpPr>
        <p:spPr/>
        <p:txBody>
          <a:bodyPr/>
          <a:lstStyle/>
          <a:p>
            <a:r>
              <a:rPr lang="en-US" smtClean="0"/>
              <a:t>7/2022</a:t>
            </a:r>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12</a:t>
            </a:fld>
            <a:endParaRPr lang="en-US"/>
          </a:p>
        </p:txBody>
      </p:sp>
    </p:spTree>
    <p:extLst>
      <p:ext uri="{BB962C8B-B14F-4D97-AF65-F5344CB8AC3E}">
        <p14:creationId xmlns:p14="http://schemas.microsoft.com/office/powerpoint/2010/main" val="1137045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a:t>
            </a:r>
            <a:r>
              <a:rPr lang="lv-LV" dirty="0">
                <a:effectLst/>
                <a:ea typeface="Times New Roman" panose="02020603050405020304" pitchFamily="18" charset="0"/>
                <a:cs typeface="Times New Roman" panose="02020603050405020304" pitchFamily="18" charset="0"/>
              </a:rPr>
              <a:t>Sevis sagatavošana Bībeles studijām</a:t>
            </a:r>
            <a:endParaRPr lang="en-US" dirty="0"/>
          </a:p>
        </p:txBody>
      </p:sp>
      <p:sp>
        <p:nvSpPr>
          <p:cNvPr id="3" name="Content Placeholder 2"/>
          <p:cNvSpPr>
            <a:spLocks noGrp="1"/>
          </p:cNvSpPr>
          <p:nvPr>
            <p:ph idx="1"/>
          </p:nvPr>
        </p:nvSpPr>
        <p:spPr>
          <a:xfrm>
            <a:off x="1677352" y="1803400"/>
            <a:ext cx="9751060" cy="4267200"/>
          </a:xfrm>
        </p:spPr>
        <p:txBody>
          <a:bodyPr>
            <a:normAutofit/>
          </a:bodyPr>
          <a:lstStyle/>
          <a:p>
            <a:pPr marL="457200" indent="-457200">
              <a:spcAft>
                <a:spcPts val="2400"/>
              </a:spcAft>
              <a:buAutoNum type="arabicPeriod"/>
            </a:pPr>
            <a:r>
              <a:rPr lang="lv-LV" sz="3200" dirty="0">
                <a:effectLst/>
                <a:ea typeface="Times New Roman" panose="02020603050405020304" pitchFamily="18" charset="0"/>
                <a:cs typeface="Times New Roman" panose="02020603050405020304" pitchFamily="18" charset="0"/>
              </a:rPr>
              <a:t>Kad man vajadzētu studēt Bībeli</a:t>
            </a:r>
            <a:r>
              <a:rPr lang="en-US" sz="3200" dirty="0"/>
              <a:t>?</a:t>
            </a:r>
          </a:p>
          <a:p>
            <a:pPr marL="971550" lvl="1" indent="-457200">
              <a:spcAft>
                <a:spcPts val="2400"/>
              </a:spcAft>
              <a:buAutoNum type="alphaLcPeriod"/>
            </a:pPr>
            <a:r>
              <a:rPr lang="lv-LV" sz="2800" dirty="0">
                <a:effectLst/>
                <a:ea typeface="Times New Roman" panose="02020603050405020304" pitchFamily="18" charset="0"/>
                <a:cs typeface="Times New Roman" panose="02020603050405020304" pitchFamily="18" charset="0"/>
              </a:rPr>
              <a:t>Studē Bībeli katru dienu </a:t>
            </a:r>
          </a:p>
          <a:p>
            <a:pPr marL="971550" lvl="1" indent="-457200">
              <a:spcAft>
                <a:spcPts val="2400"/>
              </a:spcAft>
              <a:buAutoNum type="alphaLcPeriod"/>
            </a:pPr>
            <a:r>
              <a:rPr lang="lv-LV" sz="2800" dirty="0">
                <a:effectLst/>
                <a:ea typeface="Times New Roman" panose="02020603050405020304" pitchFamily="18" charset="0"/>
                <a:cs typeface="Times New Roman" panose="02020603050405020304" pitchFamily="18" charset="0"/>
              </a:rPr>
              <a:t>Izvēlies laiku, kad tu neesi miegains </a:t>
            </a:r>
            <a:endParaRPr lang="en-US" sz="2800" dirty="0"/>
          </a:p>
          <a:p>
            <a:pPr marL="971550" lvl="1" indent="-457200">
              <a:spcAft>
                <a:spcPts val="2400"/>
              </a:spcAft>
              <a:buAutoNum type="alphaLcPeriod"/>
            </a:pPr>
            <a:r>
              <a:rPr lang="lv-LV" sz="2800" dirty="0">
                <a:effectLst/>
                <a:ea typeface="Times New Roman" panose="02020603050405020304" pitchFamily="18" charset="0"/>
                <a:cs typeface="Times New Roman" panose="02020603050405020304" pitchFamily="18" charset="0"/>
              </a:rPr>
              <a:t>Mēģini veltīt papildus laiku sabatā (svētdienā) </a:t>
            </a:r>
            <a:endParaRPr lang="en-US" sz="2800" dirty="0"/>
          </a:p>
          <a:p>
            <a:pPr marL="971550" lvl="1" indent="-457200">
              <a:spcAft>
                <a:spcPts val="2400"/>
              </a:spcAft>
              <a:buAutoNum type="alphaLcPeriod"/>
            </a:pPr>
            <a:r>
              <a:rPr lang="lv-LV" sz="2800" dirty="0">
                <a:effectLst/>
                <a:ea typeface="Times New Roman" panose="02020603050405020304" pitchFamily="18" charset="0"/>
                <a:cs typeface="Times New Roman" panose="02020603050405020304" pitchFamily="18" charset="0"/>
              </a:rPr>
              <a:t>Dalies ar kādu tajā, ko esi iemācījies</a:t>
            </a:r>
            <a:endParaRPr lang="en-US" sz="2800" dirty="0"/>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13</a:t>
            </a:fld>
            <a:endParaRPr lang="en-US"/>
          </a:p>
        </p:txBody>
      </p:sp>
    </p:spTree>
    <p:extLst>
      <p:ext uri="{BB962C8B-B14F-4D97-AF65-F5344CB8AC3E}">
        <p14:creationId xmlns:p14="http://schemas.microsoft.com/office/powerpoint/2010/main" val="40151875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a:t>
            </a:r>
            <a:r>
              <a:rPr lang="lv-LV" dirty="0">
                <a:effectLst/>
                <a:ea typeface="Times New Roman" panose="02020603050405020304" pitchFamily="18" charset="0"/>
                <a:cs typeface="Times New Roman" panose="02020603050405020304" pitchFamily="18" charset="0"/>
              </a:rPr>
              <a:t>Sevis sagatavošana Bībeles studijām</a:t>
            </a:r>
            <a:endParaRPr lang="en-US" dirty="0"/>
          </a:p>
        </p:txBody>
      </p:sp>
      <p:sp>
        <p:nvSpPr>
          <p:cNvPr id="3" name="Content Placeholder 2"/>
          <p:cNvSpPr>
            <a:spLocks noGrp="1"/>
          </p:cNvSpPr>
          <p:nvPr>
            <p:ph idx="1"/>
          </p:nvPr>
        </p:nvSpPr>
        <p:spPr>
          <a:xfrm>
            <a:off x="1674812" y="1803400"/>
            <a:ext cx="9751060" cy="4267200"/>
          </a:xfrm>
        </p:spPr>
        <p:txBody>
          <a:bodyPr>
            <a:normAutofit/>
          </a:bodyPr>
          <a:lstStyle/>
          <a:p>
            <a:pPr marL="0" indent="0">
              <a:lnSpc>
                <a:spcPct val="100000"/>
              </a:lnSpc>
              <a:spcAft>
                <a:spcPts val="1800"/>
              </a:spcAft>
              <a:buNone/>
            </a:pPr>
            <a:r>
              <a:rPr lang="en-US" sz="3200" dirty="0"/>
              <a:t>2. </a:t>
            </a:r>
            <a:r>
              <a:rPr lang="lv-LV" sz="3200" dirty="0">
                <a:effectLst/>
                <a:ea typeface="Times New Roman" panose="02020603050405020304" pitchFamily="18" charset="0"/>
                <a:cs typeface="Times New Roman" panose="02020603050405020304" pitchFamily="18" charset="0"/>
              </a:rPr>
              <a:t>Kā man studēt Bībeli</a:t>
            </a:r>
            <a:r>
              <a:rPr lang="en-US" sz="3200" dirty="0"/>
              <a:t>?</a:t>
            </a:r>
          </a:p>
          <a:p>
            <a:pPr marL="971550" lvl="1" indent="-457200">
              <a:lnSpc>
                <a:spcPct val="100000"/>
              </a:lnSpc>
              <a:spcAft>
                <a:spcPts val="1800"/>
              </a:spcAft>
              <a:buAutoNum type="alphaLcPeriod"/>
            </a:pPr>
            <a:r>
              <a:rPr lang="lv-LV" sz="2800" dirty="0">
                <a:effectLst/>
                <a:ea typeface="Times New Roman" panose="02020603050405020304" pitchFamily="18" charset="0"/>
                <a:cs typeface="Times New Roman" panose="02020603050405020304" pitchFamily="18" charset="0"/>
              </a:rPr>
              <a:t>Lai tev ir atvērts prāts </a:t>
            </a:r>
          </a:p>
          <a:p>
            <a:pPr marL="971550" lvl="1" indent="-457200">
              <a:lnSpc>
                <a:spcPct val="100000"/>
              </a:lnSpc>
              <a:spcAft>
                <a:spcPts val="1800"/>
              </a:spcAft>
              <a:buAutoNum type="alphaLcPeriod"/>
            </a:pPr>
            <a:r>
              <a:rPr lang="lv-LV" sz="2800" dirty="0">
                <a:effectLst/>
                <a:ea typeface="Times New Roman" panose="02020603050405020304" pitchFamily="18" charset="0"/>
                <a:cs typeface="Times New Roman" panose="02020603050405020304" pitchFamily="18" charset="0"/>
              </a:rPr>
              <a:t>Ar lūgšanu </a:t>
            </a:r>
          </a:p>
          <a:p>
            <a:pPr marL="971550" lvl="1" indent="-457200">
              <a:lnSpc>
                <a:spcPct val="100000"/>
              </a:lnSpc>
              <a:spcAft>
                <a:spcPts val="1800"/>
              </a:spcAft>
              <a:buAutoNum type="alphaLcPeriod"/>
            </a:pPr>
            <a:r>
              <a:rPr lang="lv-LV" sz="2800" dirty="0">
                <a:effectLst/>
                <a:ea typeface="Times New Roman" panose="02020603050405020304" pitchFamily="18" charset="0"/>
                <a:cs typeface="Times New Roman" panose="02020603050405020304" pitchFamily="18" charset="0"/>
              </a:rPr>
              <a:t>Ar paklausīgu attieksmi</a:t>
            </a:r>
            <a:endParaRPr lang="en-US" sz="2800" dirty="0"/>
          </a:p>
        </p:txBody>
      </p:sp>
      <p:sp>
        <p:nvSpPr>
          <p:cNvPr id="4" name="Footer Placeholder 3"/>
          <p:cNvSpPr>
            <a:spLocks noGrp="1"/>
          </p:cNvSpPr>
          <p:nvPr>
            <p:ph type="ftr" sz="quarter" idx="11"/>
          </p:nvPr>
        </p:nvSpPr>
        <p:spPr/>
        <p:txBody>
          <a:bodyPr/>
          <a:lstStyle/>
          <a:p>
            <a:r>
              <a:rPr lang="en-US" smtClean="0"/>
              <a:t>iteenchallenge.org</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012" y="2283093"/>
            <a:ext cx="4572000" cy="2571750"/>
          </a:xfrm>
          <a:prstGeom prst="rect">
            <a:avLst/>
          </a:prstGeom>
        </p:spPr>
      </p:pic>
      <p:sp>
        <p:nvSpPr>
          <p:cNvPr id="6" name="Date Placeholder 5"/>
          <p:cNvSpPr>
            <a:spLocks noGrp="1"/>
          </p:cNvSpPr>
          <p:nvPr>
            <p:ph type="dt" sz="half" idx="10"/>
          </p:nvPr>
        </p:nvSpPr>
        <p:spPr/>
        <p:txBody>
          <a:bodyPr/>
          <a:lstStyle/>
          <a:p>
            <a:r>
              <a:rPr lang="en-US" smtClean="0"/>
              <a:t>7/2022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14</a:t>
            </a:fld>
            <a:endParaRPr lang="en-US"/>
          </a:p>
        </p:txBody>
      </p:sp>
    </p:spTree>
    <p:extLst>
      <p:ext uri="{BB962C8B-B14F-4D97-AF65-F5344CB8AC3E}">
        <p14:creationId xmlns:p14="http://schemas.microsoft.com/office/powerpoint/2010/main" val="1410519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a:t>
            </a:r>
            <a:r>
              <a:rPr lang="lv-LV" dirty="0">
                <a:effectLst/>
                <a:ea typeface="Times New Roman" panose="02020603050405020304" pitchFamily="18" charset="0"/>
                <a:cs typeface="Times New Roman" panose="02020603050405020304" pitchFamily="18" charset="0"/>
              </a:rPr>
              <a:t>Sevis sagatavošana Bībeles studijām</a:t>
            </a:r>
            <a:endParaRPr lang="en-US" dirty="0"/>
          </a:p>
        </p:txBody>
      </p:sp>
      <p:sp>
        <p:nvSpPr>
          <p:cNvPr id="3" name="Content Placeholder 2"/>
          <p:cNvSpPr>
            <a:spLocks noGrp="1"/>
          </p:cNvSpPr>
          <p:nvPr>
            <p:ph idx="1"/>
          </p:nvPr>
        </p:nvSpPr>
        <p:spPr>
          <a:xfrm>
            <a:off x="1677352" y="1803400"/>
            <a:ext cx="9751060" cy="4267200"/>
          </a:xfrm>
        </p:spPr>
        <p:txBody>
          <a:bodyPr>
            <a:normAutofit/>
          </a:bodyPr>
          <a:lstStyle/>
          <a:p>
            <a:pPr marL="0" indent="0">
              <a:buNone/>
            </a:pPr>
            <a:r>
              <a:rPr lang="en-US" sz="3200" dirty="0"/>
              <a:t>3. </a:t>
            </a:r>
            <a:r>
              <a:rPr lang="lv-LV" sz="3200" dirty="0">
                <a:effectLst/>
                <a:ea typeface="Times New Roman" panose="02020603050405020304" pitchFamily="18" charset="0"/>
                <a:cs typeface="Times New Roman" panose="02020603050405020304" pitchFamily="18" charset="0"/>
              </a:rPr>
              <a:t>Kādus materiālus man vajag Bībeles studijām</a:t>
            </a:r>
            <a:r>
              <a:rPr lang="en-US" sz="3200" dirty="0"/>
              <a:t>?</a:t>
            </a:r>
          </a:p>
          <a:p>
            <a:pPr marL="914400" lvl="1" indent="-457200">
              <a:buAutoNum type="alphaLcPeriod"/>
            </a:pPr>
            <a:r>
              <a:rPr lang="en-US" sz="2800" dirty="0"/>
              <a:t>B</a:t>
            </a:r>
            <a:r>
              <a:rPr lang="lv-LV" sz="2800" dirty="0"/>
              <a:t>ī</a:t>
            </a:r>
            <a:r>
              <a:rPr lang="en-US" sz="2800" dirty="0"/>
              <a:t>b</a:t>
            </a:r>
            <a:r>
              <a:rPr lang="lv-LV" sz="2800" dirty="0"/>
              <a:t>e</a:t>
            </a:r>
            <a:r>
              <a:rPr lang="en-US" sz="2800" dirty="0"/>
              <a:t>le</a:t>
            </a:r>
          </a:p>
          <a:p>
            <a:pPr marL="914400" lvl="1" indent="-457200">
              <a:buAutoNum type="alphaLcPeriod"/>
            </a:pPr>
            <a:r>
              <a:rPr lang="lv-LV" sz="2800" dirty="0">
                <a:effectLst/>
                <a:ea typeface="Times New Roman" panose="02020603050405020304" pitchFamily="18" charset="0"/>
                <a:cs typeface="Times New Roman" panose="02020603050405020304" pitchFamily="18" charset="0"/>
              </a:rPr>
              <a:t>Lieto piezīmju grāmatiņu </a:t>
            </a:r>
            <a:r>
              <a:rPr lang="en-US" sz="2800" dirty="0" smtClean="0">
                <a:effectLst/>
                <a:ea typeface="Times New Roman" panose="02020603050405020304" pitchFamily="18" charset="0"/>
                <a:cs typeface="Times New Roman" panose="02020603050405020304" pitchFamily="18" charset="0"/>
              </a:rPr>
              <a:t/>
            </a:r>
            <a:br>
              <a:rPr lang="en-US" sz="2800" dirty="0" smtClean="0">
                <a:effectLst/>
                <a:ea typeface="Times New Roman" panose="02020603050405020304" pitchFamily="18" charset="0"/>
                <a:cs typeface="Times New Roman" panose="02020603050405020304" pitchFamily="18" charset="0"/>
              </a:rPr>
            </a:br>
            <a:r>
              <a:rPr lang="lv-LV" sz="2800" dirty="0" smtClean="0">
                <a:effectLst/>
                <a:ea typeface="Times New Roman" panose="02020603050405020304" pitchFamily="18" charset="0"/>
                <a:cs typeface="Times New Roman" panose="02020603050405020304" pitchFamily="18" charset="0"/>
              </a:rPr>
              <a:t>savām </a:t>
            </a:r>
            <a:r>
              <a:rPr lang="lv-LV" sz="2800" dirty="0">
                <a:effectLst/>
                <a:ea typeface="Times New Roman" panose="02020603050405020304" pitchFamily="18" charset="0"/>
                <a:cs typeface="Times New Roman" panose="02020603050405020304" pitchFamily="18" charset="0"/>
              </a:rPr>
              <a:t>piezīmēm </a:t>
            </a:r>
          </a:p>
          <a:p>
            <a:pPr marL="0" indent="0">
              <a:buNone/>
            </a:pPr>
            <a:endParaRPr lang="en-US" sz="3200" dirty="0"/>
          </a:p>
          <a:p>
            <a:pPr marL="301752" lvl="1" indent="0">
              <a:buNone/>
            </a:pPr>
            <a:endParaRPr lang="en-US" sz="2800" dirty="0"/>
          </a:p>
        </p:txBody>
      </p:sp>
      <p:sp>
        <p:nvSpPr>
          <p:cNvPr id="4" name="Footer Placeholder 3"/>
          <p:cNvSpPr>
            <a:spLocks noGrp="1"/>
          </p:cNvSpPr>
          <p:nvPr>
            <p:ph type="ftr" sz="quarter" idx="11"/>
          </p:nvPr>
        </p:nvSpPr>
        <p:spPr/>
        <p:txBody>
          <a:bodyPr/>
          <a:lstStyle/>
          <a:p>
            <a:r>
              <a:rPr lang="en-US" smtClean="0"/>
              <a:t>iteenchallenge.org</a:t>
            </a:r>
            <a:endParaRPr lang="en-US"/>
          </a:p>
        </p:txBody>
      </p:sp>
      <p:pic>
        <p:nvPicPr>
          <p:cNvPr id="7" name="Attēls 6">
            <a:extLst>
              <a:ext uri="{FF2B5EF4-FFF2-40B4-BE49-F238E27FC236}">
                <a16:creationId xmlns:a16="http://schemas.microsoft.com/office/drawing/2014/main" id="{0FC953FE-6130-4F18-8839-539650366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8372" y="2453488"/>
            <a:ext cx="3961130" cy="2967024"/>
          </a:xfrm>
          <a:prstGeom prst="rect">
            <a:avLst/>
          </a:prstGeom>
        </p:spPr>
      </p:pic>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15</a:t>
            </a:fld>
            <a:endParaRPr lang="en-US"/>
          </a:p>
        </p:txBody>
      </p:sp>
    </p:spTree>
    <p:extLst>
      <p:ext uri="{BB962C8B-B14F-4D97-AF65-F5344CB8AC3E}">
        <p14:creationId xmlns:p14="http://schemas.microsoft.com/office/powerpoint/2010/main" val="754275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431800"/>
            <a:ext cx="9751060" cy="1168400"/>
          </a:xfrm>
        </p:spPr>
        <p:txBody>
          <a:bodyPr/>
          <a:lstStyle/>
          <a:p>
            <a:r>
              <a:rPr lang="en-US" dirty="0"/>
              <a:t>B. </a:t>
            </a:r>
            <a:r>
              <a:rPr lang="lv-LV" dirty="0">
                <a:effectLst/>
                <a:ea typeface="Times New Roman" panose="02020603050405020304" pitchFamily="18" charset="0"/>
                <a:cs typeface="Times New Roman" panose="02020603050405020304" pitchFamily="18" charset="0"/>
              </a:rPr>
              <a:t>Sevis sagatavošana Bībeles studijām</a:t>
            </a:r>
            <a:endParaRPr lang="en-US" dirty="0"/>
          </a:p>
        </p:txBody>
      </p:sp>
      <p:sp>
        <p:nvSpPr>
          <p:cNvPr id="3" name="Content Placeholder 2"/>
          <p:cNvSpPr>
            <a:spLocks noGrp="1"/>
          </p:cNvSpPr>
          <p:nvPr>
            <p:ph idx="1"/>
          </p:nvPr>
        </p:nvSpPr>
        <p:spPr/>
        <p:txBody>
          <a:bodyPr>
            <a:normAutofit lnSpcReduction="10000"/>
          </a:bodyPr>
          <a:lstStyle/>
          <a:p>
            <a:pPr marL="0" indent="0">
              <a:spcAft>
                <a:spcPts val="1800"/>
              </a:spcAft>
              <a:buNone/>
            </a:pPr>
            <a:r>
              <a:rPr lang="en-US" sz="3200" dirty="0"/>
              <a:t>4. </a:t>
            </a:r>
            <a:r>
              <a:rPr lang="lv-LV" sz="3200" dirty="0">
                <a:effectLst/>
                <a:ea typeface="Times New Roman" panose="02020603050405020304" pitchFamily="18" charset="0"/>
                <a:cs typeface="Times New Roman" panose="02020603050405020304" pitchFamily="18" charset="0"/>
              </a:rPr>
              <a:t>Citi rīki Bībeles studijām</a:t>
            </a:r>
            <a:endParaRPr lang="en-US" sz="3200" dirty="0"/>
          </a:p>
          <a:p>
            <a:pPr marL="1117854" lvl="2" indent="-514350">
              <a:lnSpc>
                <a:spcPct val="100000"/>
              </a:lnSpc>
              <a:spcAft>
                <a:spcPts val="1200"/>
              </a:spcAft>
              <a:buAutoNum type="alphaLcPeriod"/>
            </a:pPr>
            <a:r>
              <a:rPr lang="lv-LV" sz="2800" dirty="0"/>
              <a:t>K</a:t>
            </a:r>
            <a:r>
              <a:rPr lang="en-US" sz="2800" dirty="0"/>
              <a:t>on</a:t>
            </a:r>
            <a:r>
              <a:rPr lang="lv-LV" sz="2800" dirty="0"/>
              <a:t>k</a:t>
            </a:r>
            <a:r>
              <a:rPr lang="en-US" sz="2800" dirty="0" err="1"/>
              <a:t>ordance</a:t>
            </a:r>
            <a:endParaRPr lang="en-US" sz="2800" dirty="0"/>
          </a:p>
          <a:p>
            <a:pPr marL="1117854" lvl="2" indent="-514350">
              <a:lnSpc>
                <a:spcPct val="100000"/>
              </a:lnSpc>
              <a:spcAft>
                <a:spcPts val="1200"/>
              </a:spcAft>
              <a:buAutoNum type="alphaLcPeriod"/>
            </a:pPr>
            <a:r>
              <a:rPr lang="en-US" sz="2800" dirty="0"/>
              <a:t>B</a:t>
            </a:r>
            <a:r>
              <a:rPr lang="lv-LV" sz="2800" dirty="0"/>
              <a:t>ī</a:t>
            </a:r>
            <a:r>
              <a:rPr lang="en-US" sz="2800" dirty="0"/>
              <a:t>b</a:t>
            </a:r>
            <a:r>
              <a:rPr lang="lv-LV" sz="2800" dirty="0"/>
              <a:t>e</a:t>
            </a:r>
            <a:r>
              <a:rPr lang="en-US" sz="2800" dirty="0"/>
              <a:t>le</a:t>
            </a:r>
            <a:r>
              <a:rPr lang="lv-LV" sz="2800" dirty="0"/>
              <a:t>s</a:t>
            </a:r>
            <a:r>
              <a:rPr lang="en-US" sz="2800" dirty="0"/>
              <a:t> </a:t>
            </a:r>
            <a:r>
              <a:rPr lang="en-US" sz="2800" dirty="0" err="1"/>
              <a:t>atla</a:t>
            </a:r>
            <a:r>
              <a:rPr lang="lv-LV" sz="2800" dirty="0" err="1"/>
              <a:t>nt</a:t>
            </a:r>
            <a:r>
              <a:rPr lang="en-US" sz="2800" dirty="0"/>
              <a:t>s</a:t>
            </a:r>
          </a:p>
          <a:p>
            <a:pPr marL="1117854" lvl="2" indent="-514350">
              <a:lnSpc>
                <a:spcPct val="100000"/>
              </a:lnSpc>
              <a:spcAft>
                <a:spcPts val="1200"/>
              </a:spcAft>
              <a:buAutoNum type="alphaLcPeriod"/>
            </a:pPr>
            <a:r>
              <a:rPr lang="en-US" sz="2800" dirty="0"/>
              <a:t>B</a:t>
            </a:r>
            <a:r>
              <a:rPr lang="lv-LV" sz="2800" dirty="0"/>
              <a:t>ī</a:t>
            </a:r>
            <a:r>
              <a:rPr lang="en-US" sz="2800" dirty="0"/>
              <a:t>b</a:t>
            </a:r>
            <a:r>
              <a:rPr lang="lv-LV" sz="2800" dirty="0"/>
              <a:t>e</a:t>
            </a:r>
            <a:r>
              <a:rPr lang="en-US" sz="2800" dirty="0"/>
              <a:t>le</a:t>
            </a:r>
            <a:r>
              <a:rPr lang="lv-LV" sz="2800" dirty="0"/>
              <a:t>s vārdnīca</a:t>
            </a:r>
            <a:endParaRPr lang="en-US" sz="2800" dirty="0"/>
          </a:p>
          <a:p>
            <a:pPr marL="0" indent="0">
              <a:buNone/>
            </a:pPr>
            <a:endParaRPr lang="en-US" sz="3200" dirty="0"/>
          </a:p>
          <a:p>
            <a:pPr marL="0" indent="0">
              <a:buNone/>
            </a:pPr>
            <a:r>
              <a:rPr lang="lv-LV" sz="3200" dirty="0"/>
              <a:t>Datora programmas</a:t>
            </a:r>
            <a:r>
              <a:rPr lang="en-US" sz="3200" dirty="0"/>
              <a:t>, </a:t>
            </a:r>
            <a:r>
              <a:rPr lang="lv-LV" sz="3200" dirty="0"/>
              <a:t>mājaslapas</a:t>
            </a:r>
            <a:r>
              <a:rPr lang="en-US" sz="3200" dirty="0"/>
              <a:t> </a:t>
            </a:r>
            <a:r>
              <a:rPr lang="lv-LV" sz="3200" dirty="0"/>
              <a:t>un</a:t>
            </a:r>
            <a:r>
              <a:rPr lang="en-US" sz="3200" dirty="0"/>
              <a:t> Apps</a:t>
            </a:r>
            <a:br>
              <a:rPr lang="en-US" sz="3200" dirty="0"/>
            </a:br>
            <a:r>
              <a:rPr lang="en-US" sz="3200" dirty="0"/>
              <a:t>	(s</a:t>
            </a:r>
            <a:r>
              <a:rPr lang="lv-LV" sz="3200" dirty="0" err="1"/>
              <a:t>katīt</a:t>
            </a:r>
            <a:r>
              <a:rPr lang="lv-LV" sz="3200" dirty="0"/>
              <a:t> nākošo slaidu</a:t>
            </a:r>
            <a:r>
              <a:rPr lang="en-US" sz="3200" dirty="0"/>
              <a:t>)</a:t>
            </a:r>
          </a:p>
          <a:p>
            <a:pPr marL="0" indent="0">
              <a:buNone/>
            </a:pPr>
            <a:endParaRPr lang="en-US" sz="3200" dirty="0"/>
          </a:p>
          <a:p>
            <a:pPr marL="301752" lvl="1" indent="0">
              <a:buNone/>
            </a:pPr>
            <a:endParaRPr lang="en-US" sz="2800" dirty="0"/>
          </a:p>
        </p:txBody>
      </p:sp>
      <p:sp>
        <p:nvSpPr>
          <p:cNvPr id="4" name="Footer Placeholder 3"/>
          <p:cNvSpPr>
            <a:spLocks noGrp="1"/>
          </p:cNvSpPr>
          <p:nvPr>
            <p:ph type="ftr" sz="quarter" idx="11"/>
          </p:nvPr>
        </p:nvSpPr>
        <p:spPr/>
        <p:txBody>
          <a:bodyPr/>
          <a:lstStyle/>
          <a:p>
            <a:r>
              <a:rPr lang="en-US" smtClean="0"/>
              <a:t>iteenchallenge.org</a:t>
            </a:r>
            <a:endParaRPr lang="en-US"/>
          </a:p>
        </p:txBody>
      </p:sp>
      <p:pic>
        <p:nvPicPr>
          <p:cNvPr id="8" name="Attēls 7">
            <a:extLst>
              <a:ext uri="{FF2B5EF4-FFF2-40B4-BE49-F238E27FC236}">
                <a16:creationId xmlns:a16="http://schemas.microsoft.com/office/drawing/2014/main" id="{07BCD684-D989-463D-B7A5-D9421BF73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1412" y="1143000"/>
            <a:ext cx="2790825" cy="3810000"/>
          </a:xfrm>
          <a:prstGeom prst="rect">
            <a:avLst/>
          </a:prstGeom>
        </p:spPr>
      </p:pic>
      <p:pic>
        <p:nvPicPr>
          <p:cNvPr id="10" name="Attēls 9">
            <a:extLst>
              <a:ext uri="{FF2B5EF4-FFF2-40B4-BE49-F238E27FC236}">
                <a16:creationId xmlns:a16="http://schemas.microsoft.com/office/drawing/2014/main" id="{9E16DE24-0BEF-4130-AEF1-253587113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928" y="1617418"/>
            <a:ext cx="2296884" cy="2992682"/>
          </a:xfrm>
          <a:prstGeom prst="rect">
            <a:avLst/>
          </a:prstGeom>
        </p:spPr>
      </p:pic>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16</a:t>
            </a:fld>
            <a:endParaRPr lang="en-US"/>
          </a:p>
        </p:txBody>
      </p:sp>
    </p:spTree>
    <p:extLst>
      <p:ext uri="{BB962C8B-B14F-4D97-AF65-F5344CB8AC3E}">
        <p14:creationId xmlns:p14="http://schemas.microsoft.com/office/powerpoint/2010/main" val="1849134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31800"/>
            <a:ext cx="10972800" cy="1016000"/>
          </a:xfrm>
        </p:spPr>
        <p:txBody>
          <a:bodyPr>
            <a:noAutofit/>
          </a:bodyPr>
          <a:lstStyle/>
          <a:p>
            <a:r>
              <a:rPr lang="lv-LV" sz="3600" dirty="0"/>
              <a:t>Mājaslapas un </a:t>
            </a:r>
            <a:r>
              <a:rPr lang="en-US" sz="3600" dirty="0"/>
              <a:t>Apps</a:t>
            </a:r>
            <a:br>
              <a:rPr lang="en-US" sz="3600" dirty="0"/>
            </a:br>
            <a:r>
              <a:rPr lang="lv-LV" sz="2400" dirty="0"/>
              <a:t>Bezmaksas pieejamie rīki</a:t>
            </a:r>
            <a:endParaRPr lang="en-US" sz="3600" dirty="0"/>
          </a:p>
        </p:txBody>
      </p:sp>
      <p:sp>
        <p:nvSpPr>
          <p:cNvPr id="3" name="Content Placeholder 2"/>
          <p:cNvSpPr>
            <a:spLocks noGrp="1"/>
          </p:cNvSpPr>
          <p:nvPr>
            <p:ph sz="half" idx="1"/>
          </p:nvPr>
        </p:nvSpPr>
        <p:spPr>
          <a:xfrm>
            <a:off x="836612" y="1803400"/>
            <a:ext cx="5156227" cy="4267200"/>
          </a:xfrm>
        </p:spPr>
        <p:txBody>
          <a:bodyPr>
            <a:normAutofit/>
          </a:bodyPr>
          <a:lstStyle/>
          <a:p>
            <a:r>
              <a:rPr lang="lv-LV" sz="3600" b="1" dirty="0"/>
              <a:t>Mājaslapa</a:t>
            </a:r>
            <a:endParaRPr lang="en-US" sz="3600" b="1" dirty="0"/>
          </a:p>
          <a:p>
            <a:r>
              <a:rPr lang="lv-LV" sz="3600" dirty="0">
                <a:hlinkClick r:id="rId2"/>
              </a:rPr>
              <a:t>www.bibele.lv</a:t>
            </a:r>
            <a:endParaRPr lang="en-US" sz="3600" dirty="0"/>
          </a:p>
        </p:txBody>
      </p:sp>
      <p:sp>
        <p:nvSpPr>
          <p:cNvPr id="4" name="Content Placeholder 3"/>
          <p:cNvSpPr>
            <a:spLocks noGrp="1"/>
          </p:cNvSpPr>
          <p:nvPr>
            <p:ph sz="half" idx="2"/>
          </p:nvPr>
        </p:nvSpPr>
        <p:spPr>
          <a:xfrm>
            <a:off x="6170612" y="1740932"/>
            <a:ext cx="4773956" cy="4267200"/>
          </a:xfrm>
        </p:spPr>
        <p:txBody>
          <a:bodyPr/>
          <a:lstStyle/>
          <a:p>
            <a:r>
              <a:rPr lang="en-US" b="1" dirty="0"/>
              <a:t>Apps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837" y="2209800"/>
            <a:ext cx="1390557" cy="1357449"/>
          </a:xfrm>
          <a:prstGeom prst="rect">
            <a:avLst/>
          </a:prstGeom>
        </p:spPr>
      </p:pic>
      <p:sp>
        <p:nvSpPr>
          <p:cNvPr id="11" name="TextBox 10"/>
          <p:cNvSpPr txBox="1"/>
          <p:nvPr/>
        </p:nvSpPr>
        <p:spPr>
          <a:xfrm>
            <a:off x="7562433" y="2703858"/>
            <a:ext cx="4102662" cy="369332"/>
          </a:xfrm>
          <a:prstGeom prst="rect">
            <a:avLst/>
          </a:prstGeom>
          <a:noFill/>
        </p:spPr>
        <p:txBody>
          <a:bodyPr wrap="none" rtlCol="0">
            <a:spAutoFit/>
          </a:bodyPr>
          <a:lstStyle/>
          <a:p>
            <a:r>
              <a:rPr lang="lv-LV" dirty="0"/>
              <a:t>Pieejams Bībeles teksts dažādās valodās</a:t>
            </a:r>
            <a:endParaRPr lang="en-US" dirty="0"/>
          </a:p>
        </p:txBody>
      </p:sp>
      <p:sp>
        <p:nvSpPr>
          <p:cNvPr id="17" name="Footer Placeholder 16"/>
          <p:cNvSpPr>
            <a:spLocks noGrp="1"/>
          </p:cNvSpPr>
          <p:nvPr>
            <p:ph type="ftr" sz="quarter" idx="11"/>
          </p:nvPr>
        </p:nvSpPr>
        <p:spPr/>
        <p:txBody>
          <a:bodyPr/>
          <a:lstStyle/>
          <a:p>
            <a:r>
              <a:rPr lang="en-US" smtClean="0"/>
              <a:t>iteenchallenge.org</a:t>
            </a:r>
            <a:endParaRPr lang="en-US"/>
          </a:p>
        </p:txBody>
      </p:sp>
      <p:sp>
        <p:nvSpPr>
          <p:cNvPr id="6" name="Date Placeholder 5"/>
          <p:cNvSpPr>
            <a:spLocks noGrp="1"/>
          </p:cNvSpPr>
          <p:nvPr>
            <p:ph type="dt" sz="half" idx="10"/>
          </p:nvPr>
        </p:nvSpPr>
        <p:spPr/>
        <p:txBody>
          <a:bodyPr/>
          <a:lstStyle/>
          <a:p>
            <a:r>
              <a:rPr lang="en-US" smtClean="0"/>
              <a:t>7/2022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17</a:t>
            </a:fld>
            <a:endParaRPr lang="en-US"/>
          </a:p>
        </p:txBody>
      </p:sp>
    </p:spTree>
    <p:extLst>
      <p:ext uri="{BB962C8B-B14F-4D97-AF65-F5344CB8AC3E}">
        <p14:creationId xmlns:p14="http://schemas.microsoft.com/office/powerpoint/2010/main" val="2426441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923" y="32020"/>
            <a:ext cx="9751060" cy="1168400"/>
          </a:xfrm>
        </p:spPr>
        <p:txBody>
          <a:bodyPr/>
          <a:lstStyle/>
          <a:p>
            <a:r>
              <a:rPr lang="en-US" dirty="0"/>
              <a:t>Person</a:t>
            </a:r>
            <a:r>
              <a:rPr lang="lv-LV" dirty="0" err="1"/>
              <a:t>īgais</a:t>
            </a:r>
            <a:r>
              <a:rPr lang="lv-LV" dirty="0"/>
              <a:t> pielietojums</a:t>
            </a:r>
            <a:endParaRPr lang="en-US" dirty="0"/>
          </a:p>
        </p:txBody>
      </p:sp>
      <p:sp>
        <p:nvSpPr>
          <p:cNvPr id="3" name="Content Placeholder 2"/>
          <p:cNvSpPr>
            <a:spLocks noGrp="1"/>
          </p:cNvSpPr>
          <p:nvPr>
            <p:ph idx="1"/>
          </p:nvPr>
        </p:nvSpPr>
        <p:spPr>
          <a:xfrm>
            <a:off x="1208708" y="1905000"/>
            <a:ext cx="10188679" cy="3415410"/>
          </a:xfrm>
        </p:spPr>
        <p:txBody>
          <a:bodyPr>
            <a:noAutofit/>
          </a:bodyPr>
          <a:lstStyle/>
          <a:p>
            <a:pPr>
              <a:lnSpc>
                <a:spcPct val="100000"/>
              </a:lnSpc>
            </a:pPr>
            <a:r>
              <a:rPr lang="lv-LV" sz="2800" dirty="0">
                <a:ea typeface="Times New Roman" panose="02020603050405020304" pitchFamily="18" charset="0"/>
              </a:rPr>
              <a:t>U</a:t>
            </a:r>
            <a:r>
              <a:rPr lang="lv-LV" sz="2800" dirty="0">
                <a:effectLst/>
                <a:ea typeface="Times New Roman" panose="02020603050405020304" pitchFamily="18" charset="0"/>
              </a:rPr>
              <a:t>zskaiti 2 vai 3 savas dzīves jomas, kurās tu vēlies attīstīties.</a:t>
            </a:r>
            <a:endParaRPr lang="en-US" sz="2800" dirty="0"/>
          </a:p>
          <a:p>
            <a:pPr>
              <a:lnSpc>
                <a:spcPct val="100000"/>
              </a:lnSpc>
            </a:pPr>
            <a:r>
              <a:rPr lang="lv-LV" sz="2799" dirty="0"/>
              <a:t>Uzraksti šīs jomas, kurās tev ir interese pieaugt, uz papīra lapas un lieto to lapiņu kā grāmatzīmi Bībelē tajā vietā, kur tu lasi savā personīgajā nodošanās</a:t>
            </a:r>
            <a:r>
              <a:rPr lang="en-US" sz="2799" dirty="0"/>
              <a:t>. </a:t>
            </a:r>
            <a:r>
              <a:rPr lang="lv-LV" sz="2800" dirty="0">
                <a:effectLst/>
                <a:ea typeface="Times New Roman" panose="02020603050405020304" pitchFamily="18" charset="0"/>
              </a:rPr>
              <a:t>Kad tu katru dienu lasi Bībeli, izlasi šo sarakstu un skaties vai kāds no pantiem atbilst šīm vajadzībām</a:t>
            </a:r>
            <a:r>
              <a:rPr lang="en-US" sz="2799" dirty="0"/>
              <a:t>. </a:t>
            </a:r>
          </a:p>
          <a:p>
            <a:pPr>
              <a:lnSpc>
                <a:spcPct val="100000"/>
              </a:lnSpc>
            </a:pPr>
            <a:r>
              <a:rPr lang="lv-LV" sz="2799" dirty="0"/>
              <a:t>Pieraksti kas tur teikts, lai tas palīdz tev pieaugt</a:t>
            </a:r>
            <a:r>
              <a:rPr lang="en-US" sz="2799" dirty="0"/>
              <a:t>. </a:t>
            </a:r>
          </a:p>
        </p:txBody>
      </p:sp>
      <p:sp>
        <p:nvSpPr>
          <p:cNvPr id="4" name="Footer Placeholder 3"/>
          <p:cNvSpPr>
            <a:spLocks noGrp="1"/>
          </p:cNvSpPr>
          <p:nvPr>
            <p:ph type="ftr" sz="quarter" idx="11"/>
          </p:nvPr>
        </p:nvSpPr>
        <p:spPr/>
        <p:txBody>
          <a:bodyPr/>
          <a:lstStyle/>
          <a:p>
            <a:r>
              <a:rPr lang="en-US" smtClean="0"/>
              <a:t>iteenchallenge.org</a:t>
            </a:r>
            <a:endParaRPr lang="en-US" dirty="0"/>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18</a:t>
            </a:fld>
            <a:endParaRPr lang="en-US"/>
          </a:p>
        </p:txBody>
      </p:sp>
    </p:spTree>
    <p:extLst>
      <p:ext uri="{BB962C8B-B14F-4D97-AF65-F5344CB8AC3E}">
        <p14:creationId xmlns:p14="http://schemas.microsoft.com/office/powerpoint/2010/main" val="607715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2</a:t>
            </a:r>
            <a:r>
              <a:rPr lang="lv-LV" b="1" dirty="0"/>
              <a:t>.nodaļa</a:t>
            </a:r>
            <a:r>
              <a:rPr lang="en-US" b="1" dirty="0"/>
              <a:t/>
            </a:r>
            <a:br>
              <a:rPr lang="en-US" b="1" dirty="0"/>
            </a:br>
            <a:r>
              <a:rPr lang="lv-LV" dirty="0">
                <a:effectLst/>
                <a:ea typeface="Times New Roman" panose="02020603050405020304" pitchFamily="18" charset="0"/>
                <a:cs typeface="Times New Roman" panose="02020603050405020304" pitchFamily="18" charset="0"/>
              </a:rPr>
              <a:t>Padarot Bībeles studijas atbilstošas savai dzīvei</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5612" y="3810000"/>
            <a:ext cx="3460888" cy="2324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Footer Placeholder 2"/>
          <p:cNvSpPr>
            <a:spLocks noGrp="1"/>
          </p:cNvSpPr>
          <p:nvPr>
            <p:ph type="ftr" sz="quarter" idx="11"/>
          </p:nvPr>
        </p:nvSpPr>
        <p:spPr/>
        <p:txBody>
          <a:bodyPr/>
          <a:lstStyle/>
          <a:p>
            <a:r>
              <a:rPr lang="en-US" smtClean="0"/>
              <a:t>iteenchallenge.org</a:t>
            </a:r>
            <a:endParaRPr lang="en-US"/>
          </a:p>
        </p:txBody>
      </p:sp>
      <p:sp>
        <p:nvSpPr>
          <p:cNvPr id="4" name="Date Placeholder 3"/>
          <p:cNvSpPr>
            <a:spLocks noGrp="1"/>
          </p:cNvSpPr>
          <p:nvPr>
            <p:ph type="dt" sz="half" idx="10"/>
          </p:nvPr>
        </p:nvSpPr>
        <p:spPr/>
        <p:txBody>
          <a:bodyPr/>
          <a:lstStyle/>
          <a:p>
            <a:r>
              <a:rPr lang="en-US" smtClean="0"/>
              <a:t>7/2022</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19</a:t>
            </a:fld>
            <a:endParaRPr lang="en-US"/>
          </a:p>
        </p:txBody>
      </p:sp>
    </p:spTree>
    <p:extLst>
      <p:ext uri="{BB962C8B-B14F-4D97-AF65-F5344CB8AC3E}">
        <p14:creationId xmlns:p14="http://schemas.microsoft.com/office/powerpoint/2010/main" val="2964325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916" y="828757"/>
            <a:ext cx="9796147" cy="764719"/>
          </a:xfrm>
        </p:spPr>
        <p:txBody>
          <a:bodyPr/>
          <a:lstStyle/>
          <a:p>
            <a:pPr algn="ctr"/>
            <a:r>
              <a:rPr lang="lv-LV" sz="3999" b="1" dirty="0"/>
              <a:t>Kā studēt Bībeli</a:t>
            </a:r>
            <a:endParaRPr lang="en-US" sz="3999" b="1" dirty="0"/>
          </a:p>
        </p:txBody>
      </p:sp>
      <p:sp>
        <p:nvSpPr>
          <p:cNvPr id="3" name="Content Placeholder 2"/>
          <p:cNvSpPr>
            <a:spLocks noGrp="1"/>
          </p:cNvSpPr>
          <p:nvPr>
            <p:ph idx="1"/>
          </p:nvPr>
        </p:nvSpPr>
        <p:spPr>
          <a:xfrm>
            <a:off x="760412" y="1793784"/>
            <a:ext cx="9456589" cy="4494629"/>
          </a:xfrm>
        </p:spPr>
        <p:txBody>
          <a:bodyPr>
            <a:normAutofit fontScale="62500" lnSpcReduction="20000"/>
          </a:bodyPr>
          <a:lstStyle/>
          <a:p>
            <a:pPr eaLnBrk="1" hangingPunct="1">
              <a:buNone/>
            </a:pPr>
            <a:r>
              <a:rPr lang="en-US" altLang="en-US" sz="4000" b="1" dirty="0">
                <a:solidFill>
                  <a:schemeClr val="tx2"/>
                </a:solidFill>
              </a:rPr>
              <a:t>5</a:t>
            </a:r>
            <a:r>
              <a:rPr lang="lv-LV" altLang="en-US" sz="4000" b="1" dirty="0">
                <a:solidFill>
                  <a:schemeClr val="tx2"/>
                </a:solidFill>
              </a:rPr>
              <a:t>.labojums</a:t>
            </a:r>
            <a:endParaRPr lang="en-US" altLang="en-US" sz="4000" b="1" dirty="0">
              <a:solidFill>
                <a:schemeClr val="tx2"/>
              </a:solidFill>
            </a:endParaRPr>
          </a:p>
          <a:p>
            <a:pPr eaLnBrk="1" hangingPunct="1">
              <a:buNone/>
            </a:pPr>
            <a:r>
              <a:rPr lang="en-US" altLang="en-US" sz="4000" dirty="0">
                <a:solidFill>
                  <a:schemeClr val="tx2"/>
                </a:solidFill>
              </a:rPr>
              <a:t>	</a:t>
            </a:r>
            <a:r>
              <a:rPr lang="lv-LV" altLang="en-US" sz="4000" dirty="0">
                <a:solidFill>
                  <a:schemeClr val="tx2"/>
                </a:solidFill>
              </a:rPr>
              <a:t>Autors</a:t>
            </a:r>
            <a:r>
              <a:rPr lang="en-US" altLang="en-US" sz="4000" dirty="0">
                <a:solidFill>
                  <a:schemeClr val="tx2"/>
                </a:solidFill>
              </a:rPr>
              <a:t> David Batty</a:t>
            </a:r>
          </a:p>
          <a:p>
            <a:pPr eaLnBrk="1" hangingPunct="1">
              <a:buNone/>
            </a:pPr>
            <a:r>
              <a:rPr lang="lv-LV" altLang="en-US" sz="2900" dirty="0">
                <a:solidFill>
                  <a:schemeClr val="tx2"/>
                </a:solidFill>
              </a:rPr>
              <a:t>Šī prezentācija ir izveidota, lai to lietotu ar</a:t>
            </a:r>
            <a:r>
              <a:rPr lang="en-US" altLang="en-US" sz="2900" dirty="0">
                <a:solidFill>
                  <a:schemeClr val="tx2"/>
                </a:solidFill>
              </a:rPr>
              <a:t> </a:t>
            </a:r>
          </a:p>
          <a:p>
            <a:pPr eaLnBrk="1" hangingPunct="1">
              <a:buClr>
                <a:srgbClr val="92D050"/>
              </a:buClr>
              <a:buFont typeface="Arial" pitchFamily="34" charset="0"/>
              <a:buChar char="•"/>
            </a:pPr>
            <a:r>
              <a:rPr lang="en-US" altLang="en-US" sz="2900" dirty="0" err="1">
                <a:solidFill>
                  <a:schemeClr val="tx2"/>
                </a:solidFill>
              </a:rPr>
              <a:t>Grup</a:t>
            </a:r>
            <a:r>
              <a:rPr lang="lv-LV" altLang="en-US" sz="2900" dirty="0">
                <a:solidFill>
                  <a:schemeClr val="tx2"/>
                </a:solidFill>
              </a:rPr>
              <a:t>u studijas jaunai dzīvei kursu</a:t>
            </a:r>
            <a:r>
              <a:rPr lang="en-US" altLang="en-US" sz="2900" dirty="0">
                <a:solidFill>
                  <a:schemeClr val="tx2"/>
                </a:solidFill>
              </a:rPr>
              <a:t> </a:t>
            </a:r>
          </a:p>
          <a:p>
            <a:pPr>
              <a:buClr>
                <a:srgbClr val="92D050"/>
              </a:buClr>
              <a:buNone/>
            </a:pPr>
            <a:r>
              <a:rPr lang="en-US" altLang="en-US" sz="2900" dirty="0">
                <a:solidFill>
                  <a:schemeClr val="tx2"/>
                </a:solidFill>
              </a:rPr>
              <a:t>	</a:t>
            </a:r>
            <a:r>
              <a:rPr lang="lv-LV" altLang="en-US" sz="2900" i="1" dirty="0">
                <a:solidFill>
                  <a:schemeClr val="tx2"/>
                </a:solidFill>
              </a:rPr>
              <a:t>Kā studēt </a:t>
            </a:r>
            <a:r>
              <a:rPr lang="en-US" altLang="en-US" sz="2900" i="1" dirty="0">
                <a:solidFill>
                  <a:schemeClr val="tx2"/>
                </a:solidFill>
              </a:rPr>
              <a:t>B</a:t>
            </a:r>
            <a:r>
              <a:rPr lang="lv-LV" altLang="en-US" sz="2900" i="1" dirty="0">
                <a:solidFill>
                  <a:schemeClr val="tx2"/>
                </a:solidFill>
              </a:rPr>
              <a:t>ī</a:t>
            </a:r>
            <a:r>
              <a:rPr lang="en-US" altLang="en-US" sz="2900" i="1" dirty="0">
                <a:solidFill>
                  <a:schemeClr val="tx2"/>
                </a:solidFill>
              </a:rPr>
              <a:t>b</a:t>
            </a:r>
            <a:r>
              <a:rPr lang="lv-LV" altLang="en-US" sz="2900" i="1" dirty="0">
                <a:solidFill>
                  <a:schemeClr val="tx2"/>
                </a:solidFill>
              </a:rPr>
              <a:t>e</a:t>
            </a:r>
            <a:r>
              <a:rPr lang="en-US" altLang="en-US" sz="2900" i="1" dirty="0">
                <a:solidFill>
                  <a:schemeClr val="tx2"/>
                </a:solidFill>
              </a:rPr>
              <a:t>l</a:t>
            </a:r>
            <a:r>
              <a:rPr lang="lv-LV" altLang="en-US" sz="2900" i="1" dirty="0">
                <a:solidFill>
                  <a:schemeClr val="tx2"/>
                </a:solidFill>
              </a:rPr>
              <a:t>i</a:t>
            </a:r>
            <a:endParaRPr lang="en-US" altLang="en-US" sz="2900" i="1" dirty="0">
              <a:solidFill>
                <a:schemeClr val="tx2"/>
              </a:solidFill>
            </a:endParaRPr>
          </a:p>
          <a:p>
            <a:pPr>
              <a:buClr>
                <a:srgbClr val="92D050"/>
              </a:buClr>
              <a:buNone/>
            </a:pPr>
            <a:r>
              <a:rPr lang="lv-LV" altLang="en-US" sz="1999" b="1" dirty="0">
                <a:solidFill>
                  <a:schemeClr val="tx2"/>
                </a:solidFill>
              </a:rPr>
              <a:t>Citi iekļautie pieejamie </a:t>
            </a:r>
            <a:r>
              <a:rPr lang="en-US" altLang="en-US" sz="1999" b="1" dirty="0" err="1">
                <a:solidFill>
                  <a:schemeClr val="tx2"/>
                </a:solidFill>
              </a:rPr>
              <a:t>materi</a:t>
            </a:r>
            <a:r>
              <a:rPr lang="lv-LV" altLang="en-US" sz="1999" b="1" dirty="0" err="1">
                <a:solidFill>
                  <a:schemeClr val="tx2"/>
                </a:solidFill>
              </a:rPr>
              <a:t>āli</a:t>
            </a:r>
            <a:r>
              <a:rPr lang="en-US" altLang="en-US" sz="1999" b="1" dirty="0">
                <a:solidFill>
                  <a:schemeClr val="tx2"/>
                </a:solidFill>
              </a:rPr>
              <a:t>:</a:t>
            </a:r>
          </a:p>
          <a:p>
            <a:pPr eaLnBrk="1" hangingPunct="1">
              <a:buClr>
                <a:srgbClr val="92D050"/>
              </a:buClr>
              <a:buFont typeface="Arial" pitchFamily="34" charset="0"/>
              <a:buChar char="•"/>
            </a:pPr>
            <a:r>
              <a:rPr lang="lv-LV" altLang="en-US" sz="1999" dirty="0">
                <a:solidFill>
                  <a:schemeClr val="tx2"/>
                </a:solidFill>
              </a:rPr>
              <a:t>Skolotāja rokasgrāmata</a:t>
            </a:r>
            <a:endParaRPr lang="en-US" altLang="en-US" sz="1999" dirty="0">
              <a:solidFill>
                <a:schemeClr val="tx2"/>
              </a:solidFill>
            </a:endParaRPr>
          </a:p>
          <a:p>
            <a:pPr eaLnBrk="1" hangingPunct="1">
              <a:buClr>
                <a:srgbClr val="92D050"/>
              </a:buClr>
              <a:buFont typeface="Arial" pitchFamily="34" charset="0"/>
              <a:buChar char="•"/>
            </a:pPr>
            <a:r>
              <a:rPr lang="en-US" altLang="en-US" sz="1999" dirty="0">
                <a:solidFill>
                  <a:schemeClr val="tx2"/>
                </a:solidFill>
              </a:rPr>
              <a:t>Student</a:t>
            </a:r>
            <a:r>
              <a:rPr lang="lv-LV" altLang="en-US" sz="1999" dirty="0">
                <a:solidFill>
                  <a:schemeClr val="tx2"/>
                </a:solidFill>
              </a:rPr>
              <a:t>a rokasgrāmata</a:t>
            </a:r>
            <a:endParaRPr lang="en-US" altLang="en-US" sz="1999" dirty="0">
              <a:solidFill>
                <a:schemeClr val="tx2"/>
              </a:solidFill>
            </a:endParaRPr>
          </a:p>
          <a:p>
            <a:pPr eaLnBrk="1" hangingPunct="1">
              <a:buClr>
                <a:srgbClr val="92D050"/>
              </a:buClr>
              <a:buFont typeface="Arial" pitchFamily="34" charset="0"/>
              <a:buChar char="•"/>
            </a:pPr>
            <a:r>
              <a:rPr lang="en-US" altLang="en-US" sz="1999" dirty="0">
                <a:solidFill>
                  <a:schemeClr val="tx2"/>
                </a:solidFill>
              </a:rPr>
              <a:t>Stud</a:t>
            </a:r>
            <a:r>
              <a:rPr lang="lv-LV" altLang="en-US" sz="1999" dirty="0" err="1">
                <a:solidFill>
                  <a:schemeClr val="tx2"/>
                </a:solidFill>
              </a:rPr>
              <a:t>iju</a:t>
            </a:r>
            <a:r>
              <a:rPr lang="lv-LV" altLang="en-US" sz="1999" dirty="0">
                <a:solidFill>
                  <a:schemeClr val="tx2"/>
                </a:solidFill>
              </a:rPr>
              <a:t> ceļvedis</a:t>
            </a:r>
            <a:endParaRPr lang="en-US" altLang="en-US" sz="1999" dirty="0">
              <a:solidFill>
                <a:schemeClr val="tx2"/>
              </a:solidFill>
            </a:endParaRPr>
          </a:p>
          <a:p>
            <a:pPr eaLnBrk="1" hangingPunct="1">
              <a:buClr>
                <a:srgbClr val="92D050"/>
              </a:buClr>
              <a:buFont typeface="Arial" pitchFamily="34" charset="0"/>
              <a:buChar char="•"/>
            </a:pPr>
            <a:r>
              <a:rPr lang="lv-LV" altLang="en-US" sz="1999" dirty="0">
                <a:solidFill>
                  <a:schemeClr val="tx2"/>
                </a:solidFill>
              </a:rPr>
              <a:t>Pārbaudes darbs</a:t>
            </a:r>
            <a:endParaRPr lang="en-US" altLang="en-US" sz="1999" dirty="0">
              <a:solidFill>
                <a:schemeClr val="tx2"/>
              </a:solidFill>
            </a:endParaRPr>
          </a:p>
          <a:p>
            <a:pPr eaLnBrk="1" hangingPunct="1">
              <a:buClr>
                <a:srgbClr val="92D050"/>
              </a:buClr>
              <a:buFont typeface="Arial" pitchFamily="34" charset="0"/>
              <a:buChar char="•"/>
            </a:pPr>
            <a:r>
              <a:rPr lang="lv-LV" altLang="en-US" sz="1999" dirty="0">
                <a:solidFill>
                  <a:schemeClr val="tx2"/>
                </a:solidFill>
              </a:rPr>
              <a:t>Kursa sertifikāts</a:t>
            </a:r>
            <a:endParaRPr lang="en-US" altLang="en-US" sz="1999" dirty="0">
              <a:solidFill>
                <a:schemeClr val="tx2"/>
              </a:solidFill>
            </a:endParaRPr>
          </a:p>
          <a:p>
            <a:pPr eaLnBrk="1" hangingPunct="1">
              <a:buNone/>
            </a:pPr>
            <a:endParaRPr lang="en-US" altLang="en-US" dirty="0"/>
          </a:p>
          <a:p>
            <a:pPr>
              <a:buNone/>
            </a:pPr>
            <a:endParaRPr lang="en-US" dirty="0"/>
          </a:p>
        </p:txBody>
      </p:sp>
      <p:sp>
        <p:nvSpPr>
          <p:cNvPr id="5" name="TextBox 4"/>
          <p:cNvSpPr txBox="1"/>
          <p:nvPr/>
        </p:nvSpPr>
        <p:spPr>
          <a:xfrm>
            <a:off x="5112985" y="5435782"/>
            <a:ext cx="4716732" cy="645906"/>
          </a:xfrm>
          <a:prstGeom prst="rect">
            <a:avLst/>
          </a:prstGeom>
          <a:solidFill>
            <a:schemeClr val="bg1"/>
          </a:solidFill>
          <a:ln>
            <a:solidFill>
              <a:schemeClr val="tx1">
                <a:alpha val="0"/>
              </a:schemeClr>
            </a:solidFill>
          </a:ln>
        </p:spPr>
        <p:txBody>
          <a:bodyPr wrap="square" rtlCol="0">
            <a:spAutoFit/>
          </a:bodyPr>
          <a:lstStyle/>
          <a:p>
            <a:r>
              <a:rPr lang="en-US" altLang="en-US" b="1" dirty="0"/>
              <a:t>Inform</a:t>
            </a:r>
            <a:r>
              <a:rPr lang="lv-LV" altLang="en-US" b="1" dirty="0" err="1"/>
              <a:t>āciju</a:t>
            </a:r>
            <a:r>
              <a:rPr lang="lv-LV" altLang="en-US" b="1" dirty="0"/>
              <a:t> par materiālu iegūšanu skaties</a:t>
            </a:r>
            <a:r>
              <a:rPr lang="en-US" sz="1799" b="1" dirty="0"/>
              <a:t> iteenchallenge.org</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7923" y="1675863"/>
            <a:ext cx="2512506" cy="3553195"/>
          </a:xfrm>
          <a:prstGeom prst="rect">
            <a:avLst/>
          </a:prstGeom>
          <a:ln>
            <a:noFill/>
          </a:ln>
          <a:effectLst>
            <a:outerShdw blurRad="292100" dist="139700" dir="2700000" algn="tl" rotWithShape="0">
              <a:srgbClr val="333333">
                <a:alpha val="65000"/>
              </a:srgbClr>
            </a:outerShdw>
          </a:effectLst>
        </p:spPr>
      </p:pic>
      <p:sp>
        <p:nvSpPr>
          <p:cNvPr id="9" name="Footer Placeholder 8"/>
          <p:cNvSpPr>
            <a:spLocks noGrp="1"/>
          </p:cNvSpPr>
          <p:nvPr>
            <p:ph type="ftr" sz="quarter" idx="11"/>
          </p:nvPr>
        </p:nvSpPr>
        <p:spPr>
          <a:xfrm>
            <a:off x="7874259" y="6495138"/>
            <a:ext cx="3858790" cy="304722"/>
          </a:xfrm>
        </p:spPr>
        <p:txBody>
          <a:bodyPr/>
          <a:lstStyle/>
          <a:p>
            <a:pPr algn="r"/>
            <a:r>
              <a:rPr lang="en-US" smtClean="0"/>
              <a:t>iteenchallenge.org</a:t>
            </a:r>
            <a:endParaRPr lang="en-US" dirty="0"/>
          </a:p>
        </p:txBody>
      </p:sp>
      <p:sp>
        <p:nvSpPr>
          <p:cNvPr id="4" name="Date Placeholder 3"/>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2</a:t>
            </a:fld>
            <a:endParaRPr lang="en-US"/>
          </a:p>
        </p:txBody>
      </p:sp>
    </p:spTree>
    <p:extLst>
      <p:ext uri="{BB962C8B-B14F-4D97-AF65-F5344CB8AC3E}">
        <p14:creationId xmlns:p14="http://schemas.microsoft.com/office/powerpoint/2010/main" val="1185225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a:t>
            </a:r>
            <a:r>
              <a:rPr lang="lv-LV" b="1" dirty="0"/>
              <a:t>.stunda</a:t>
            </a:r>
            <a:r>
              <a:rPr lang="en-US" b="1" dirty="0"/>
              <a:t/>
            </a:r>
            <a:br>
              <a:rPr lang="en-US" b="1" dirty="0"/>
            </a:br>
            <a:r>
              <a:rPr lang="lv-LV" dirty="0">
                <a:effectLst/>
                <a:ea typeface="Times New Roman" panose="02020603050405020304" pitchFamily="18" charset="0"/>
              </a:rPr>
              <a:t>Padarot Bībeles studijas atbilstošas savai dzīvei</a:t>
            </a:r>
            <a:endParaRPr lang="en-US" dirty="0"/>
          </a:p>
        </p:txBody>
      </p:sp>
      <p:sp>
        <p:nvSpPr>
          <p:cNvPr id="3" name="Content Placeholder 2"/>
          <p:cNvSpPr>
            <a:spLocks noGrp="1"/>
          </p:cNvSpPr>
          <p:nvPr>
            <p:ph idx="1"/>
          </p:nvPr>
        </p:nvSpPr>
        <p:spPr>
          <a:xfrm>
            <a:off x="1218882" y="1905000"/>
            <a:ext cx="9751060" cy="4267200"/>
          </a:xfrm>
        </p:spPr>
        <p:txBody>
          <a:bodyPr/>
          <a:lstStyle/>
          <a:p>
            <a:pPr marL="0" lvl="0" indent="0">
              <a:buClr>
                <a:srgbClr val="6A3A20"/>
              </a:buClr>
              <a:buNone/>
            </a:pPr>
            <a:r>
              <a:rPr lang="lv-LV" sz="2799" b="1" dirty="0">
                <a:solidFill>
                  <a:srgbClr val="6A3A20"/>
                </a:solidFill>
              </a:rPr>
              <a:t>Galvenā Bībeles patiesība</a:t>
            </a:r>
            <a:endParaRPr lang="en-US" sz="2799" b="1" dirty="0">
              <a:solidFill>
                <a:srgbClr val="6A3A20"/>
              </a:solidFill>
            </a:endParaRPr>
          </a:p>
          <a:p>
            <a:pPr marL="0" lvl="0" indent="0">
              <a:buClr>
                <a:srgbClr val="6A3A20"/>
              </a:buClr>
              <a:buNone/>
            </a:pPr>
            <a:r>
              <a:rPr lang="lv-LV" sz="2800" dirty="0">
                <a:effectLst/>
                <a:ea typeface="Times New Roman" panose="02020603050405020304" pitchFamily="18" charset="0"/>
              </a:rPr>
              <a:t>Vissvarīgākā personīgo Bībeles studiju daļa ir šī panta mācību īstenošana (darīšana) manā dzīvē šodien</a:t>
            </a:r>
            <a:r>
              <a:rPr lang="en-US" sz="2799" dirty="0">
                <a:solidFill>
                  <a:srgbClr val="6A3A20"/>
                </a:solidFill>
              </a:rPr>
              <a:t>.</a:t>
            </a:r>
          </a:p>
          <a:p>
            <a:pPr marL="0" lvl="0" indent="0">
              <a:buClr>
                <a:srgbClr val="6A3A20"/>
              </a:buClr>
              <a:buNone/>
            </a:pPr>
            <a:r>
              <a:rPr lang="lv-LV" sz="2799" b="1" dirty="0">
                <a:solidFill>
                  <a:srgbClr val="6A3A20"/>
                </a:solidFill>
              </a:rPr>
              <a:t>Atslēgas pants</a:t>
            </a:r>
            <a:r>
              <a:rPr lang="en-US" sz="2799" b="1" dirty="0">
                <a:solidFill>
                  <a:srgbClr val="6A3A20"/>
                </a:solidFill>
              </a:rPr>
              <a:t> </a:t>
            </a:r>
            <a:r>
              <a:rPr lang="en-US" sz="2799" dirty="0">
                <a:solidFill>
                  <a:srgbClr val="6A3A20"/>
                </a:solidFill>
              </a:rPr>
              <a:t>Mark</a:t>
            </a:r>
            <a:r>
              <a:rPr lang="lv-LV" sz="2799" dirty="0">
                <a:solidFill>
                  <a:srgbClr val="6A3A20"/>
                </a:solidFill>
              </a:rPr>
              <a:t>a</a:t>
            </a:r>
            <a:r>
              <a:rPr lang="en-US" sz="2799" dirty="0">
                <a:solidFill>
                  <a:srgbClr val="6A3A20"/>
                </a:solidFill>
              </a:rPr>
              <a:t> 4:24 </a:t>
            </a:r>
            <a:r>
              <a:rPr lang="lv-LV" sz="2799" dirty="0">
                <a:solidFill>
                  <a:srgbClr val="6A3A20"/>
                </a:solidFill>
              </a:rPr>
              <a:t>(tulkojums no </a:t>
            </a:r>
            <a:r>
              <a:rPr lang="en-US" sz="2799" dirty="0">
                <a:solidFill>
                  <a:srgbClr val="6A3A20"/>
                </a:solidFill>
              </a:rPr>
              <a:t>The Living Bible</a:t>
            </a:r>
            <a:r>
              <a:rPr lang="lv-LV" sz="2799" dirty="0">
                <a:solidFill>
                  <a:srgbClr val="6A3A20"/>
                </a:solidFill>
              </a:rPr>
              <a:t>)</a:t>
            </a:r>
            <a:endParaRPr lang="en-US" sz="2799" dirty="0">
              <a:solidFill>
                <a:srgbClr val="6A3A20"/>
              </a:solidFill>
            </a:endParaRPr>
          </a:p>
          <a:p>
            <a:pPr marL="0" lvl="0" indent="0">
              <a:buClr>
                <a:srgbClr val="6A3A20"/>
              </a:buClr>
              <a:buNone/>
            </a:pPr>
            <a:r>
              <a:rPr lang="en-US" sz="2799" dirty="0">
                <a:solidFill>
                  <a:srgbClr val="6A3A20"/>
                </a:solidFill>
              </a:rPr>
              <a:t>“</a:t>
            </a:r>
            <a:r>
              <a:rPr lang="lv-LV" sz="2800" dirty="0">
                <a:effectLst/>
                <a:ea typeface="Times New Roman" panose="02020603050405020304" pitchFamily="18" charset="0"/>
              </a:rPr>
              <a:t>Un noteikti īstenojiet dzirdēto praksē. Jo vairāk jūs to </a:t>
            </a:r>
            <a:r>
              <a:rPr lang="lv-LV" sz="2800" i="1" dirty="0">
                <a:effectLst/>
                <a:ea typeface="Times New Roman" panose="02020603050405020304" pitchFamily="18" charset="0"/>
              </a:rPr>
              <a:t>darīsit</a:t>
            </a:r>
            <a:r>
              <a:rPr lang="lv-LV" sz="2800" dirty="0">
                <a:effectLst/>
                <a:ea typeface="Times New Roman" panose="02020603050405020304" pitchFamily="18" charset="0"/>
              </a:rPr>
              <a:t>, jo vairāk jūs </a:t>
            </a:r>
            <a:r>
              <a:rPr lang="lv-LV" sz="2800" i="1" dirty="0">
                <a:effectLst/>
                <a:ea typeface="Times New Roman" panose="02020603050405020304" pitchFamily="18" charset="0"/>
              </a:rPr>
              <a:t>sapratīsit</a:t>
            </a:r>
            <a:r>
              <a:rPr lang="lv-LV" sz="2800" dirty="0">
                <a:effectLst/>
                <a:ea typeface="Times New Roman" panose="02020603050405020304" pitchFamily="18" charset="0"/>
              </a:rPr>
              <a:t>, ko Es jums saku</a:t>
            </a:r>
            <a:r>
              <a:rPr lang="en-US" sz="2799" dirty="0">
                <a:solidFill>
                  <a:srgbClr val="6A3A20"/>
                </a:solidFill>
              </a:rPr>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20</a:t>
            </a:fld>
            <a:endParaRPr lang="en-US"/>
          </a:p>
        </p:txBody>
      </p:sp>
    </p:spTree>
    <p:extLst>
      <p:ext uri="{BB962C8B-B14F-4D97-AF65-F5344CB8AC3E}">
        <p14:creationId xmlns:p14="http://schemas.microsoft.com/office/powerpoint/2010/main" val="3669125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Iesildīšanās stundai</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2812" y="1752600"/>
            <a:ext cx="4470400" cy="3352800"/>
          </a:xfrm>
          <a:prstGeom prst="rect">
            <a:avLst/>
          </a:prstGeom>
          <a:solidFill>
            <a:srgbClr val="000000">
              <a:shade val="95000"/>
            </a:srgbClr>
          </a:solidFill>
          <a:ln w="9525" cap="sq">
            <a:solidFill>
              <a:srgbClr val="000000"/>
            </a:solidFill>
            <a:miter lim="800000"/>
          </a:ln>
          <a:effectLst>
            <a:outerShdw blurRad="254000" dist="190500" dir="2700000" sy="90000" algn="bl" rotWithShape="0">
              <a:srgbClr val="000000">
                <a:alpha val="4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804" y="683768"/>
            <a:ext cx="3315971" cy="4454289"/>
          </a:xfrm>
          <a:prstGeom prst="rect">
            <a:avLst/>
          </a:prstGeom>
          <a:solidFill>
            <a:srgbClr val="000000">
              <a:shade val="95000"/>
            </a:srgbClr>
          </a:solidFill>
          <a:ln w="12700" cap="sq">
            <a:solidFill>
              <a:srgbClr val="000000"/>
            </a:solidFill>
            <a:miter lim="800000"/>
          </a:ln>
          <a:effectLst>
            <a:outerShdw blurRad="254000" dist="190500" dir="2700000" sy="90000" algn="bl" rotWithShape="0">
              <a:srgbClr val="000000">
                <a:alpha val="40000"/>
              </a:srgbClr>
            </a:outerShdw>
          </a:effectLst>
        </p:spPr>
      </p:pic>
      <p:sp>
        <p:nvSpPr>
          <p:cNvPr id="6" name="Right Arrow 5"/>
          <p:cNvSpPr/>
          <p:nvPr/>
        </p:nvSpPr>
        <p:spPr>
          <a:xfrm>
            <a:off x="5747772" y="3115626"/>
            <a:ext cx="1162304" cy="834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srgbClr val="6A3A20"/>
                </a:solidFill>
                <a:effectLst/>
                <a:uLnTx/>
                <a:uFillTx/>
                <a:latin typeface="Constantia"/>
                <a:ea typeface="+mn-ea"/>
                <a:cs typeface="+mn-cs"/>
              </a:rPr>
              <a:t>iteenchallenge.org</a:t>
            </a:r>
            <a:endParaRPr kumimoji="0" lang="en-US" sz="1100" b="0" i="0" u="none" strike="noStrike" kern="1200" cap="none" spc="0" normalizeH="0" baseline="0" noProof="0">
              <a:ln>
                <a:noFill/>
              </a:ln>
              <a:solidFill>
                <a:srgbClr val="6A3A20"/>
              </a:solidFill>
              <a:effectLst/>
              <a:uLnTx/>
              <a:uFillTx/>
              <a:latin typeface="Constantia"/>
              <a:ea typeface="+mn-ea"/>
              <a:cs typeface="+mn-cs"/>
            </a:endParaRPr>
          </a:p>
        </p:txBody>
      </p:sp>
      <p:sp>
        <p:nvSpPr>
          <p:cNvPr id="10" name="TextBox 9">
            <a:extLst>
              <a:ext uri="{FF2B5EF4-FFF2-40B4-BE49-F238E27FC236}">
                <a16:creationId xmlns:a16="http://schemas.microsoft.com/office/drawing/2014/main" id="{A45248A2-9EF9-4550-B3EA-59DD61D35340}"/>
              </a:ext>
            </a:extLst>
          </p:cNvPr>
          <p:cNvSpPr txBox="1"/>
          <p:nvPr/>
        </p:nvSpPr>
        <p:spPr>
          <a:xfrm>
            <a:off x="1204912" y="5257800"/>
            <a:ext cx="3886200" cy="369332"/>
          </a:xfrm>
          <a:prstGeom prst="rect">
            <a:avLst/>
          </a:prstGeom>
          <a:noFill/>
        </p:spPr>
        <p:txBody>
          <a:bodyPr wrap="square" rtlCol="0">
            <a:spAutoFit/>
          </a:bodyPr>
          <a:lstStyle/>
          <a:p>
            <a:r>
              <a:rPr lang="lv-LV" dirty="0"/>
              <a:t>Lai izbaudītu šo </a:t>
            </a:r>
            <a:r>
              <a:rPr lang="lv-LV" dirty="0" err="1"/>
              <a:t>steiku</a:t>
            </a:r>
            <a:r>
              <a:rPr lang="lv-LV" dirty="0"/>
              <a:t>, tev</a:t>
            </a:r>
            <a:r>
              <a:rPr lang="en-US" dirty="0"/>
              <a:t> …</a:t>
            </a:r>
          </a:p>
        </p:txBody>
      </p:sp>
      <p:sp>
        <p:nvSpPr>
          <p:cNvPr id="11" name="TextBox 10">
            <a:extLst>
              <a:ext uri="{FF2B5EF4-FFF2-40B4-BE49-F238E27FC236}">
                <a16:creationId xmlns:a16="http://schemas.microsoft.com/office/drawing/2014/main" id="{E3C558A7-F808-43C9-9F6C-BE6E6B47C1F1}"/>
              </a:ext>
            </a:extLst>
          </p:cNvPr>
          <p:cNvSpPr txBox="1"/>
          <p:nvPr/>
        </p:nvSpPr>
        <p:spPr>
          <a:xfrm>
            <a:off x="7288665" y="5277064"/>
            <a:ext cx="3894008" cy="369332"/>
          </a:xfrm>
          <a:prstGeom prst="rect">
            <a:avLst/>
          </a:prstGeom>
          <a:noFill/>
        </p:spPr>
        <p:txBody>
          <a:bodyPr wrap="square" rtlCol="0">
            <a:spAutoFit/>
          </a:bodyPr>
          <a:lstStyle/>
          <a:p>
            <a:r>
              <a:rPr lang="lv-LV" dirty="0"/>
              <a:t>Jāiemācās vispirms to pagatavot</a:t>
            </a:r>
            <a:r>
              <a:rPr lang="en-US" dirty="0"/>
              <a:t>.</a:t>
            </a:r>
          </a:p>
        </p:txBody>
      </p:sp>
      <p:sp>
        <p:nvSpPr>
          <p:cNvPr id="12" name="TextBox 11">
            <a:extLst>
              <a:ext uri="{FF2B5EF4-FFF2-40B4-BE49-F238E27FC236}">
                <a16:creationId xmlns:a16="http://schemas.microsoft.com/office/drawing/2014/main" id="{E40EEB6F-116F-4882-81D9-2247819F91A2}"/>
              </a:ext>
            </a:extLst>
          </p:cNvPr>
          <p:cNvSpPr txBox="1"/>
          <p:nvPr/>
        </p:nvSpPr>
        <p:spPr>
          <a:xfrm>
            <a:off x="836612" y="5630860"/>
            <a:ext cx="9255503" cy="646331"/>
          </a:xfrm>
          <a:prstGeom prst="rect">
            <a:avLst/>
          </a:prstGeom>
          <a:noFill/>
        </p:spPr>
        <p:txBody>
          <a:bodyPr wrap="square" rtlCol="0">
            <a:spAutoFit/>
          </a:bodyPr>
          <a:lstStyle/>
          <a:p>
            <a:r>
              <a:rPr lang="lv-LV" dirty="0"/>
              <a:t>Šis kurss ir paredzēts, lai palīdzētu tev uzzināt, kā paņemt Dieva Vārdu un iegūt garīgo barību, kas palīdzēs tev augt un kļūt par panākumiem bagātu kristieti</a:t>
            </a:r>
            <a:r>
              <a:rPr lang="en-US" dirty="0"/>
              <a:t>.</a:t>
            </a:r>
          </a:p>
        </p:txBody>
      </p:sp>
      <p:sp>
        <p:nvSpPr>
          <p:cNvPr id="7" name="Date Placeholder 6"/>
          <p:cNvSpPr>
            <a:spLocks noGrp="1"/>
          </p:cNvSpPr>
          <p:nvPr>
            <p:ph type="dt" sz="half" idx="10"/>
          </p:nvPr>
        </p:nvSpPr>
        <p:spPr/>
        <p:txBody>
          <a:bodyPr/>
          <a:lstStyle/>
          <a:p>
            <a:r>
              <a:rPr lang="en-US" smtClean="0"/>
              <a:t>7/2022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21</a:t>
            </a:fld>
            <a:endParaRPr lang="en-US"/>
          </a:p>
        </p:txBody>
      </p:sp>
    </p:spTree>
    <p:extLst>
      <p:ext uri="{BB962C8B-B14F-4D97-AF65-F5344CB8AC3E}">
        <p14:creationId xmlns:p14="http://schemas.microsoft.com/office/powerpoint/2010/main" val="4133561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2" y="514082"/>
            <a:ext cx="9751060" cy="1168400"/>
          </a:xfrm>
        </p:spPr>
        <p:txBody>
          <a:bodyPr>
            <a:normAutofit/>
          </a:bodyPr>
          <a:lstStyle/>
          <a:p>
            <a:r>
              <a:rPr lang="en-US" sz="3600" b="1" dirty="0"/>
              <a:t>A. </a:t>
            </a:r>
            <a:r>
              <a:rPr lang="lv-LV" sz="3600" b="1" dirty="0">
                <a:effectLst/>
                <a:ea typeface="Times New Roman" panose="02020603050405020304" pitchFamily="18" charset="0"/>
                <a:cs typeface="Times New Roman" panose="02020603050405020304" pitchFamily="18" charset="0"/>
              </a:rPr>
              <a:t>Trīs pamata soļi Bībeles studijās</a:t>
            </a:r>
            <a:endParaRPr lang="en-US" sz="3600" b="1" dirty="0"/>
          </a:p>
        </p:txBody>
      </p:sp>
      <p:sp>
        <p:nvSpPr>
          <p:cNvPr id="3" name="Content Placeholder 2"/>
          <p:cNvSpPr>
            <a:spLocks noGrp="1"/>
          </p:cNvSpPr>
          <p:nvPr>
            <p:ph idx="1"/>
          </p:nvPr>
        </p:nvSpPr>
        <p:spPr>
          <a:xfrm>
            <a:off x="1753552" y="1803400"/>
            <a:ext cx="9751060" cy="4267200"/>
          </a:xfrm>
        </p:spPr>
        <p:txBody>
          <a:bodyPr>
            <a:normAutofit lnSpcReduction="10000"/>
          </a:bodyPr>
          <a:lstStyle/>
          <a:p>
            <a:pPr marL="457200" indent="-457200">
              <a:buNone/>
            </a:pPr>
            <a:r>
              <a:rPr lang="en-US" sz="3200" b="1" dirty="0"/>
              <a:t>1. </a:t>
            </a:r>
            <a:r>
              <a:rPr lang="en-US" sz="3200" b="1" dirty="0" smtClean="0"/>
              <a:t>	</a:t>
            </a:r>
            <a:r>
              <a:rPr lang="lv-LV" sz="3200" b="1" dirty="0" smtClean="0">
                <a:effectLst/>
                <a:ea typeface="Times New Roman" panose="02020603050405020304" pitchFamily="18" charset="0"/>
                <a:cs typeface="Times New Roman" panose="02020603050405020304" pitchFamily="18" charset="0"/>
              </a:rPr>
              <a:t>Iegūsti </a:t>
            </a:r>
            <a:r>
              <a:rPr lang="lv-LV" sz="3200" b="1" dirty="0">
                <a:effectLst/>
                <a:ea typeface="Times New Roman" panose="02020603050405020304" pitchFamily="18" charset="0"/>
                <a:cs typeface="Times New Roman" panose="02020603050405020304" pitchFamily="18" charset="0"/>
              </a:rPr>
              <a:t>faktus   </a:t>
            </a:r>
            <a:r>
              <a:rPr lang="en-US" sz="3200" b="1" dirty="0" smtClean="0">
                <a:effectLst/>
                <a:ea typeface="Times New Roman" panose="02020603050405020304" pitchFamily="18" charset="0"/>
                <a:cs typeface="Times New Roman" panose="02020603050405020304" pitchFamily="18" charset="0"/>
              </a:rPr>
              <a:t/>
            </a:r>
            <a:br>
              <a:rPr lang="en-US" sz="3200" b="1" dirty="0" smtClean="0">
                <a:effectLst/>
                <a:ea typeface="Times New Roman" panose="02020603050405020304" pitchFamily="18" charset="0"/>
                <a:cs typeface="Times New Roman" panose="02020603050405020304" pitchFamily="18" charset="0"/>
              </a:rPr>
            </a:br>
            <a:r>
              <a:rPr lang="lv-LV" sz="3200" dirty="0" smtClean="0">
                <a:effectLst/>
                <a:ea typeface="Times New Roman" panose="02020603050405020304" pitchFamily="18" charset="0"/>
                <a:cs typeface="Times New Roman" panose="02020603050405020304" pitchFamily="18" charset="0"/>
              </a:rPr>
              <a:t>(</a:t>
            </a:r>
            <a:r>
              <a:rPr lang="lv-LV" sz="3200" dirty="0">
                <a:effectLst/>
                <a:ea typeface="Times New Roman" panose="02020603050405020304" pitchFamily="18" charset="0"/>
                <a:cs typeface="Times New Roman" panose="02020603050405020304" pitchFamily="18" charset="0"/>
              </a:rPr>
              <a:t>Ko tur saka?)    </a:t>
            </a:r>
            <a:r>
              <a:rPr lang="en-US" sz="3200" dirty="0" smtClean="0">
                <a:effectLst/>
                <a:ea typeface="Times New Roman" panose="02020603050405020304" pitchFamily="18" charset="0"/>
                <a:cs typeface="Times New Roman" panose="02020603050405020304" pitchFamily="18" charset="0"/>
              </a:rPr>
              <a:t/>
            </a:r>
            <a:br>
              <a:rPr lang="en-US" sz="3200" dirty="0" smtClean="0">
                <a:effectLst/>
                <a:ea typeface="Times New Roman" panose="02020603050405020304" pitchFamily="18" charset="0"/>
                <a:cs typeface="Times New Roman" panose="02020603050405020304" pitchFamily="18" charset="0"/>
              </a:rPr>
            </a:br>
            <a:r>
              <a:rPr lang="lv-LV" sz="3200" dirty="0" smtClean="0">
                <a:effectLst/>
                <a:ea typeface="Times New Roman" panose="02020603050405020304" pitchFamily="18" charset="0"/>
                <a:cs typeface="Times New Roman" panose="02020603050405020304" pitchFamily="18" charset="0"/>
              </a:rPr>
              <a:t>Novēro</a:t>
            </a:r>
            <a:endParaRPr lang="en-US" sz="3200" dirty="0"/>
          </a:p>
          <a:p>
            <a:pPr marL="457200" indent="-457200">
              <a:buNone/>
            </a:pPr>
            <a:r>
              <a:rPr lang="en-US" sz="3200" b="1" dirty="0"/>
              <a:t>2. </a:t>
            </a:r>
            <a:r>
              <a:rPr lang="en-US" sz="3200" b="1" dirty="0" smtClean="0"/>
              <a:t>	</a:t>
            </a:r>
            <a:r>
              <a:rPr lang="lv-LV" sz="3200" b="1" dirty="0" smtClean="0">
                <a:effectLst/>
                <a:ea typeface="Times New Roman" panose="02020603050405020304" pitchFamily="18" charset="0"/>
                <a:cs typeface="Times New Roman" panose="02020603050405020304" pitchFamily="18" charset="0"/>
              </a:rPr>
              <a:t>Iegūsti </a:t>
            </a:r>
            <a:r>
              <a:rPr lang="lv-LV" sz="3200" b="1" dirty="0">
                <a:effectLst/>
                <a:ea typeface="Times New Roman" panose="02020603050405020304" pitchFamily="18" charset="0"/>
                <a:cs typeface="Times New Roman" panose="02020603050405020304" pitchFamily="18" charset="0"/>
              </a:rPr>
              <a:t>nozīmi   </a:t>
            </a:r>
            <a:r>
              <a:rPr lang="en-US" sz="3200" b="1" dirty="0" smtClean="0">
                <a:effectLst/>
                <a:ea typeface="Times New Roman" panose="02020603050405020304" pitchFamily="18" charset="0"/>
                <a:cs typeface="Times New Roman" panose="02020603050405020304" pitchFamily="18" charset="0"/>
              </a:rPr>
              <a:t/>
            </a:r>
            <a:br>
              <a:rPr lang="en-US" sz="3200" b="1" dirty="0" smtClean="0">
                <a:effectLst/>
                <a:ea typeface="Times New Roman" panose="02020603050405020304" pitchFamily="18" charset="0"/>
                <a:cs typeface="Times New Roman" panose="02020603050405020304" pitchFamily="18" charset="0"/>
              </a:rPr>
            </a:br>
            <a:r>
              <a:rPr lang="lv-LV" sz="3200" dirty="0" smtClean="0">
                <a:effectLst/>
                <a:ea typeface="Times New Roman" panose="02020603050405020304" pitchFamily="18" charset="0"/>
                <a:cs typeface="Times New Roman" panose="02020603050405020304" pitchFamily="18" charset="0"/>
              </a:rPr>
              <a:t>(</a:t>
            </a:r>
            <a:r>
              <a:rPr lang="lv-LV" sz="3200" dirty="0">
                <a:effectLst/>
                <a:ea typeface="Times New Roman" panose="02020603050405020304" pitchFamily="18" charset="0"/>
                <a:cs typeface="Times New Roman" panose="02020603050405020304" pitchFamily="18" charset="0"/>
              </a:rPr>
              <a:t>Ko tas nozīmē?)    </a:t>
            </a:r>
            <a:r>
              <a:rPr lang="en-US" sz="3200" dirty="0" smtClean="0">
                <a:effectLst/>
                <a:ea typeface="Times New Roman" panose="02020603050405020304" pitchFamily="18" charset="0"/>
                <a:cs typeface="Times New Roman" panose="02020603050405020304" pitchFamily="18" charset="0"/>
              </a:rPr>
              <a:t/>
            </a:r>
            <a:br>
              <a:rPr lang="en-US" sz="3200" dirty="0" smtClean="0">
                <a:effectLst/>
                <a:ea typeface="Times New Roman" panose="02020603050405020304" pitchFamily="18" charset="0"/>
                <a:cs typeface="Times New Roman" panose="02020603050405020304" pitchFamily="18" charset="0"/>
              </a:rPr>
            </a:br>
            <a:r>
              <a:rPr lang="lv-LV" sz="3200" dirty="0" smtClean="0">
                <a:effectLst/>
                <a:ea typeface="Times New Roman" panose="02020603050405020304" pitchFamily="18" charset="0"/>
                <a:cs typeface="Times New Roman" panose="02020603050405020304" pitchFamily="18" charset="0"/>
              </a:rPr>
              <a:t>Izskaidro</a:t>
            </a:r>
            <a:endParaRPr lang="en-US" sz="3200" dirty="0"/>
          </a:p>
          <a:p>
            <a:pPr marL="457200" indent="-457200">
              <a:buNone/>
            </a:pPr>
            <a:r>
              <a:rPr lang="en-US" sz="3200" b="1" dirty="0"/>
              <a:t>3. </a:t>
            </a:r>
            <a:r>
              <a:rPr lang="en-US" sz="3200" b="1" dirty="0" smtClean="0"/>
              <a:t>	</a:t>
            </a:r>
            <a:r>
              <a:rPr lang="lv-LV" sz="3200" b="1" dirty="0" smtClean="0">
                <a:effectLst/>
                <a:ea typeface="Times New Roman" panose="02020603050405020304" pitchFamily="18" charset="0"/>
                <a:cs typeface="Times New Roman" panose="02020603050405020304" pitchFamily="18" charset="0"/>
              </a:rPr>
              <a:t>Pielieto </a:t>
            </a:r>
            <a:r>
              <a:rPr lang="lv-LV" sz="3200" b="1" dirty="0">
                <a:effectLst/>
                <a:ea typeface="Times New Roman" panose="02020603050405020304" pitchFamily="18" charset="0"/>
                <a:cs typeface="Times New Roman" panose="02020603050405020304" pitchFamily="18" charset="0"/>
              </a:rPr>
              <a:t>to savā dzīvē   </a:t>
            </a:r>
            <a:r>
              <a:rPr lang="en-US" sz="3200" b="1" dirty="0" smtClean="0">
                <a:effectLst/>
                <a:ea typeface="Times New Roman" panose="02020603050405020304" pitchFamily="18" charset="0"/>
                <a:cs typeface="Times New Roman" panose="02020603050405020304" pitchFamily="18" charset="0"/>
              </a:rPr>
              <a:t/>
            </a:r>
            <a:br>
              <a:rPr lang="en-US" sz="3200" b="1" dirty="0" smtClean="0">
                <a:effectLst/>
                <a:ea typeface="Times New Roman" panose="02020603050405020304" pitchFamily="18" charset="0"/>
                <a:cs typeface="Times New Roman" panose="02020603050405020304" pitchFamily="18" charset="0"/>
              </a:rPr>
            </a:br>
            <a:r>
              <a:rPr lang="lv-LV" sz="3200" dirty="0" smtClean="0">
                <a:effectLst/>
                <a:ea typeface="Times New Roman" panose="02020603050405020304" pitchFamily="18" charset="0"/>
                <a:cs typeface="Times New Roman" panose="02020603050405020304" pitchFamily="18" charset="0"/>
              </a:rPr>
              <a:t>(</a:t>
            </a:r>
            <a:r>
              <a:rPr lang="lv-LV" sz="3200" dirty="0">
                <a:effectLst/>
                <a:ea typeface="Times New Roman" panose="02020603050405020304" pitchFamily="18" charset="0"/>
                <a:cs typeface="Times New Roman" panose="02020603050405020304" pitchFamily="18" charset="0"/>
              </a:rPr>
              <a:t>Kā es to varu lietot savā ikdienas dzīvē?)    Personīgais pielietojums</a:t>
            </a:r>
            <a:endParaRPr lang="en-US" sz="3200" dirty="0"/>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22</a:t>
            </a:fld>
            <a:endParaRPr lang="en-US"/>
          </a:p>
        </p:txBody>
      </p:sp>
    </p:spTree>
    <p:extLst>
      <p:ext uri="{BB962C8B-B14F-4D97-AF65-F5344CB8AC3E}">
        <p14:creationId xmlns:p14="http://schemas.microsoft.com/office/powerpoint/2010/main" val="3723542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lv-LV" sz="3200" b="1" dirty="0">
                <a:effectLst/>
                <a:ea typeface="Times New Roman" panose="02020603050405020304" pitchFamily="18" charset="0"/>
                <a:cs typeface="Times New Roman" panose="02020603050405020304" pitchFamily="18" charset="0"/>
              </a:rPr>
              <a:t>Iegūsti faktus   </a:t>
            </a:r>
            <a:r>
              <a:rPr lang="lv-LV" sz="3200" dirty="0">
                <a:effectLst/>
                <a:ea typeface="Times New Roman" panose="02020603050405020304" pitchFamily="18" charset="0"/>
                <a:cs typeface="Times New Roman" panose="02020603050405020304" pitchFamily="18" charset="0"/>
              </a:rPr>
              <a:t>(Ko tur saka?)    Novēro</a:t>
            </a:r>
            <a:endParaRPr lang="en-US" dirty="0"/>
          </a:p>
        </p:txBody>
      </p:sp>
      <p:sp>
        <p:nvSpPr>
          <p:cNvPr id="3" name="Content Placeholder 2"/>
          <p:cNvSpPr>
            <a:spLocks noGrp="1"/>
          </p:cNvSpPr>
          <p:nvPr>
            <p:ph idx="1"/>
          </p:nvPr>
        </p:nvSpPr>
        <p:spPr>
          <a:xfrm>
            <a:off x="1676083" y="1803400"/>
            <a:ext cx="10285729" cy="4267200"/>
          </a:xfrm>
        </p:spPr>
        <p:txBody>
          <a:bodyPr>
            <a:normAutofit/>
          </a:bodyPr>
          <a:lstStyle/>
          <a:p>
            <a:r>
              <a:rPr lang="lv-LV" dirty="0">
                <a:effectLst/>
                <a:ea typeface="Times New Roman" panose="02020603050405020304" pitchFamily="18" charset="0"/>
                <a:cs typeface="Times New Roman" panose="02020603050405020304" pitchFamily="18" charset="0"/>
              </a:rPr>
              <a:t>Uzzinot faktus, tev jāatrod atbildes uz šiem 6 pamatjautājumiem </a:t>
            </a:r>
            <a:r>
              <a:rPr lang="en-US" dirty="0"/>
              <a:t>:</a:t>
            </a:r>
          </a:p>
          <a:p>
            <a:r>
              <a:rPr lang="en-US" dirty="0"/>
              <a:t>1. </a:t>
            </a:r>
            <a:r>
              <a:rPr lang="lv-LV" dirty="0">
                <a:effectLst/>
                <a:ea typeface="Times New Roman" panose="02020603050405020304" pitchFamily="18" charset="0"/>
                <a:cs typeface="Times New Roman" panose="02020603050405020304" pitchFamily="18" charset="0"/>
              </a:rPr>
              <a:t>Kas ir iesaistītie cilvēki?</a:t>
            </a:r>
            <a:endParaRPr lang="en-US" dirty="0"/>
          </a:p>
          <a:p>
            <a:r>
              <a:rPr lang="en-US" dirty="0"/>
              <a:t>2. </a:t>
            </a:r>
            <a:r>
              <a:rPr lang="lv-LV" dirty="0">
                <a:effectLst/>
                <a:ea typeface="Times New Roman" panose="02020603050405020304" pitchFamily="18" charset="0"/>
                <a:cs typeface="Times New Roman" panose="02020603050405020304" pitchFamily="18" charset="0"/>
              </a:rPr>
              <a:t>Kas notiek</a:t>
            </a:r>
            <a:r>
              <a:rPr lang="en-US" dirty="0"/>
              <a:t>?</a:t>
            </a:r>
          </a:p>
          <a:p>
            <a:r>
              <a:rPr lang="en-US" dirty="0"/>
              <a:t>3. </a:t>
            </a:r>
            <a:r>
              <a:rPr lang="lv-LV" dirty="0">
                <a:effectLst/>
                <a:ea typeface="Times New Roman" panose="02020603050405020304" pitchFamily="18" charset="0"/>
                <a:cs typeface="Times New Roman" panose="02020603050405020304" pitchFamily="18" charset="0"/>
              </a:rPr>
              <a:t>Kur notikums norisinās</a:t>
            </a:r>
            <a:r>
              <a:rPr lang="en-US" dirty="0"/>
              <a:t>?</a:t>
            </a:r>
          </a:p>
          <a:p>
            <a:r>
              <a:rPr lang="en-US" dirty="0"/>
              <a:t>4. </a:t>
            </a:r>
            <a:r>
              <a:rPr lang="lv-LV" dirty="0">
                <a:effectLst/>
                <a:ea typeface="Times New Roman" panose="02020603050405020304" pitchFamily="18" charset="0"/>
                <a:cs typeface="Times New Roman" panose="02020603050405020304" pitchFamily="18" charset="0"/>
              </a:rPr>
              <a:t>Kad norisinās šie notikumi</a:t>
            </a:r>
            <a:r>
              <a:rPr lang="en-US" dirty="0"/>
              <a:t>?</a:t>
            </a:r>
          </a:p>
          <a:p>
            <a:r>
              <a:rPr lang="en-US" dirty="0"/>
              <a:t>5. </a:t>
            </a:r>
            <a:r>
              <a:rPr lang="lv-LV" dirty="0">
                <a:effectLst/>
                <a:ea typeface="Times New Roman" panose="02020603050405020304" pitchFamily="18" charset="0"/>
                <a:cs typeface="Times New Roman" panose="02020603050405020304" pitchFamily="18" charset="0"/>
              </a:rPr>
              <a:t>Kāpēc notiek šīs lietas</a:t>
            </a:r>
            <a:r>
              <a:rPr lang="en-US" dirty="0"/>
              <a:t>?</a:t>
            </a:r>
          </a:p>
          <a:p>
            <a:r>
              <a:rPr lang="en-US" dirty="0"/>
              <a:t>6. </a:t>
            </a:r>
            <a:r>
              <a:rPr lang="lv-LV" dirty="0">
                <a:effectLst/>
                <a:ea typeface="Times New Roman" panose="02020603050405020304" pitchFamily="18" charset="0"/>
                <a:cs typeface="Times New Roman" panose="02020603050405020304" pitchFamily="18" charset="0"/>
              </a:rPr>
              <a:t>Kā šīs lietas notiek</a:t>
            </a:r>
            <a:r>
              <a:rPr lang="en-US"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0812" y="2514600"/>
            <a:ext cx="2627376" cy="3338470"/>
          </a:xfrm>
          <a:prstGeom prst="rect">
            <a:avLst/>
          </a:prstGeom>
        </p:spPr>
      </p:pic>
      <p:sp>
        <p:nvSpPr>
          <p:cNvPr id="6" name="Date Placeholder 5"/>
          <p:cNvSpPr>
            <a:spLocks noGrp="1"/>
          </p:cNvSpPr>
          <p:nvPr>
            <p:ph type="dt" sz="half" idx="10"/>
          </p:nvPr>
        </p:nvSpPr>
        <p:spPr/>
        <p:txBody>
          <a:bodyPr/>
          <a:lstStyle/>
          <a:p>
            <a:r>
              <a:rPr lang="en-US" smtClean="0"/>
              <a:t>7/2022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23</a:t>
            </a:fld>
            <a:endParaRPr lang="en-US"/>
          </a:p>
        </p:txBody>
      </p:sp>
    </p:spTree>
    <p:extLst>
      <p:ext uri="{BB962C8B-B14F-4D97-AF65-F5344CB8AC3E}">
        <p14:creationId xmlns:p14="http://schemas.microsoft.com/office/powerpoint/2010/main" val="1053489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2" y="431800"/>
            <a:ext cx="9751061" cy="711200"/>
          </a:xfrm>
        </p:spPr>
        <p:txBody>
          <a:bodyPr/>
          <a:lstStyle/>
          <a:p>
            <a:r>
              <a:rPr lang="en-US" b="1" dirty="0"/>
              <a:t>2. </a:t>
            </a:r>
            <a:r>
              <a:rPr lang="lv-LV" sz="3200" b="1" dirty="0">
                <a:effectLst/>
                <a:ea typeface="Times New Roman" panose="02020603050405020304" pitchFamily="18" charset="0"/>
                <a:cs typeface="Times New Roman" panose="02020603050405020304" pitchFamily="18" charset="0"/>
              </a:rPr>
              <a:t>Iegūsti nozīmi   </a:t>
            </a:r>
            <a:r>
              <a:rPr lang="lv-LV" sz="3200" dirty="0">
                <a:effectLst/>
                <a:ea typeface="Times New Roman" panose="02020603050405020304" pitchFamily="18" charset="0"/>
                <a:cs typeface="Times New Roman" panose="02020603050405020304" pitchFamily="18" charset="0"/>
              </a:rPr>
              <a:t>(Ko tas nozīmē?)    Izskaidro</a:t>
            </a:r>
            <a:endParaRPr lang="en-US" dirty="0"/>
          </a:p>
        </p:txBody>
      </p:sp>
      <p:sp>
        <p:nvSpPr>
          <p:cNvPr id="3" name="Content Placeholder 2"/>
          <p:cNvSpPr>
            <a:spLocks noGrp="1"/>
          </p:cNvSpPr>
          <p:nvPr>
            <p:ph idx="1"/>
          </p:nvPr>
        </p:nvSpPr>
        <p:spPr>
          <a:xfrm>
            <a:off x="1676083" y="1143000"/>
            <a:ext cx="10133329" cy="5029200"/>
          </a:xfrm>
        </p:spPr>
        <p:txBody>
          <a:bodyPr>
            <a:noAutofit/>
          </a:bodyPr>
          <a:lstStyle/>
          <a:p>
            <a:pPr marL="457200" indent="-457200">
              <a:buNone/>
            </a:pPr>
            <a:r>
              <a:rPr lang="en-US" dirty="0"/>
              <a:t>1. </a:t>
            </a:r>
            <a:r>
              <a:rPr lang="en-US" dirty="0" smtClean="0"/>
              <a:t>	</a:t>
            </a:r>
            <a:r>
              <a:rPr lang="lv-LV" dirty="0" smtClean="0">
                <a:effectLst/>
                <a:ea typeface="Times New Roman" panose="02020603050405020304" pitchFamily="18" charset="0"/>
                <a:cs typeface="Times New Roman" panose="02020603050405020304" pitchFamily="18" charset="0"/>
              </a:rPr>
              <a:t>Iegūsti </a:t>
            </a:r>
            <a:r>
              <a:rPr lang="lv-LV" dirty="0">
                <a:effectLst/>
                <a:ea typeface="Times New Roman" panose="02020603050405020304" pitchFamily="18" charset="0"/>
                <a:cs typeface="Times New Roman" panose="02020603050405020304" pitchFamily="18" charset="0"/>
              </a:rPr>
              <a:t>skaidru katra vārda definīciju</a:t>
            </a:r>
            <a:r>
              <a:rPr lang="en-US" dirty="0"/>
              <a:t>.</a:t>
            </a:r>
          </a:p>
          <a:p>
            <a:pPr marL="457200" indent="-457200">
              <a:buNone/>
            </a:pPr>
            <a:r>
              <a:rPr lang="en-US" dirty="0"/>
              <a:t>2. </a:t>
            </a:r>
            <a:r>
              <a:rPr lang="en-US" dirty="0" smtClean="0"/>
              <a:t>	</a:t>
            </a:r>
            <a:r>
              <a:rPr lang="lv-LV" dirty="0" smtClean="0">
                <a:effectLst/>
                <a:ea typeface="Times New Roman" panose="02020603050405020304" pitchFamily="18" charset="0"/>
                <a:cs typeface="Times New Roman" panose="02020603050405020304" pitchFamily="18" charset="0"/>
              </a:rPr>
              <a:t>Izveido </a:t>
            </a:r>
            <a:r>
              <a:rPr lang="lv-LV" dirty="0">
                <a:effectLst/>
                <a:ea typeface="Times New Roman" panose="02020603050405020304" pitchFamily="18" charset="0"/>
                <a:cs typeface="Times New Roman" panose="02020603050405020304" pitchFamily="18" charset="0"/>
              </a:rPr>
              <a:t>sarakstu ar katru lietu, par kuru ir runāts pantā</a:t>
            </a:r>
            <a:r>
              <a:rPr lang="en-US" dirty="0"/>
              <a:t>.</a:t>
            </a:r>
          </a:p>
          <a:p>
            <a:pPr marL="457200" indent="-457200">
              <a:buNone/>
            </a:pPr>
            <a:r>
              <a:rPr lang="en-US" dirty="0"/>
              <a:t>3. </a:t>
            </a:r>
            <a:r>
              <a:rPr lang="en-US" dirty="0" smtClean="0"/>
              <a:t>	</a:t>
            </a:r>
            <a:r>
              <a:rPr lang="lv-LV" dirty="0" smtClean="0">
                <a:effectLst/>
                <a:ea typeface="Times New Roman" panose="02020603050405020304" pitchFamily="18" charset="0"/>
                <a:cs typeface="Times New Roman" panose="02020603050405020304" pitchFamily="18" charset="0"/>
              </a:rPr>
              <a:t>Paskaties </a:t>
            </a:r>
            <a:r>
              <a:rPr lang="lv-LV" dirty="0">
                <a:effectLst/>
                <a:ea typeface="Times New Roman" panose="02020603050405020304" pitchFamily="18" charset="0"/>
                <a:cs typeface="Times New Roman" panose="02020603050405020304" pitchFamily="18" charset="0"/>
              </a:rPr>
              <a:t>kā šī Rakstu vieta saistās ar citiem pantiem Bībeles nodaļā, kuru tu studē</a:t>
            </a:r>
            <a:r>
              <a:rPr lang="en-US" dirty="0"/>
              <a:t>.</a:t>
            </a:r>
          </a:p>
          <a:p>
            <a:pPr marL="457200" indent="-457200">
              <a:buNone/>
            </a:pPr>
            <a:r>
              <a:rPr lang="en-US" dirty="0"/>
              <a:t>4. </a:t>
            </a:r>
            <a:r>
              <a:rPr lang="en-US" dirty="0" smtClean="0"/>
              <a:t>	</a:t>
            </a:r>
            <a:r>
              <a:rPr lang="lv-LV" dirty="0" smtClean="0">
                <a:effectLst/>
                <a:ea typeface="Times New Roman" panose="02020603050405020304" pitchFamily="18" charset="0"/>
                <a:cs typeface="Times New Roman" panose="02020603050405020304" pitchFamily="18" charset="0"/>
              </a:rPr>
              <a:t>Pārbaudi </a:t>
            </a:r>
            <a:r>
              <a:rPr lang="lv-LV" dirty="0">
                <a:effectLst/>
                <a:ea typeface="Times New Roman" panose="02020603050405020304" pitchFamily="18" charset="0"/>
                <a:cs typeface="Times New Roman" panose="02020603050405020304" pitchFamily="18" charset="0"/>
              </a:rPr>
              <a:t>citus Bībeles pantus, kas runā par to pašu tēmu. Lai to izdarītu, lieto konkordanci vai Bībelē esošās paralēlās Rakstu vietas</a:t>
            </a:r>
            <a:r>
              <a:rPr lang="en-US" dirty="0"/>
              <a:t>.</a:t>
            </a:r>
          </a:p>
          <a:p>
            <a:pPr marL="457200" indent="-457200">
              <a:buNone/>
            </a:pPr>
            <a:r>
              <a:rPr lang="en-US" dirty="0"/>
              <a:t>5. </a:t>
            </a:r>
            <a:r>
              <a:rPr lang="en-US" dirty="0" smtClean="0"/>
              <a:t>	</a:t>
            </a:r>
            <a:r>
              <a:rPr lang="lv-LV" dirty="0" smtClean="0">
                <a:effectLst/>
                <a:ea typeface="Times New Roman" panose="02020603050405020304" pitchFamily="18" charset="0"/>
                <a:cs typeface="Times New Roman" panose="02020603050405020304" pitchFamily="18" charset="0"/>
              </a:rPr>
              <a:t>Personalizē </a:t>
            </a:r>
            <a:r>
              <a:rPr lang="lv-LV" dirty="0">
                <a:effectLst/>
                <a:ea typeface="Times New Roman" panose="02020603050405020304" pitchFamily="18" charset="0"/>
                <a:cs typeface="Times New Roman" panose="02020603050405020304" pitchFamily="18" charset="0"/>
              </a:rPr>
              <a:t>pantus</a:t>
            </a:r>
            <a:r>
              <a:rPr lang="en-US" dirty="0"/>
              <a:t>. a. </a:t>
            </a:r>
            <a:r>
              <a:rPr lang="lv-LV" dirty="0">
                <a:effectLst/>
                <a:ea typeface="Times New Roman" panose="02020603050405020304" pitchFamily="18" charset="0"/>
                <a:cs typeface="Times New Roman" panose="02020603050405020304" pitchFamily="18" charset="0"/>
              </a:rPr>
              <a:t>Uzraksti šos pantus saviem vārdiem. Uzraksti savu tulkoju</a:t>
            </a:r>
            <a:r>
              <a:rPr lang="en-US" dirty="0"/>
              <a:t>. b. </a:t>
            </a:r>
            <a:r>
              <a:rPr lang="lv-LV" dirty="0">
                <a:effectLst/>
                <a:ea typeface="Times New Roman" panose="02020603050405020304" pitchFamily="18" charset="0"/>
                <a:cs typeface="Times New Roman" panose="02020603050405020304" pitchFamily="18" charset="0"/>
              </a:rPr>
              <a:t>Uzraksti pantus sev, lietojot “es, man, mans.”</a:t>
            </a:r>
            <a:endParaRPr lang="en-US" dirty="0"/>
          </a:p>
          <a:p>
            <a:pPr marL="457200" indent="-457200">
              <a:buNone/>
            </a:pPr>
            <a:r>
              <a:rPr lang="en-US" dirty="0"/>
              <a:t>6. </a:t>
            </a:r>
            <a:r>
              <a:rPr lang="en-US" dirty="0" smtClean="0"/>
              <a:t>	</a:t>
            </a:r>
            <a:r>
              <a:rPr lang="lv-LV" dirty="0" smtClean="0">
                <a:effectLst/>
                <a:ea typeface="Times New Roman" panose="02020603050405020304" pitchFamily="18" charset="0"/>
                <a:cs typeface="Times New Roman" panose="02020603050405020304" pitchFamily="18" charset="0"/>
              </a:rPr>
              <a:t>Izdzīvo </a:t>
            </a:r>
            <a:r>
              <a:rPr lang="lv-LV" dirty="0">
                <a:effectLst/>
                <a:ea typeface="Times New Roman" panose="02020603050405020304" pitchFamily="18" charset="0"/>
                <a:cs typeface="Times New Roman" panose="02020603050405020304" pitchFamily="18" charset="0"/>
              </a:rPr>
              <a:t>Rakstu vietu, nostādot sevi katra Rakstu vietā minētā cilvēka vietā</a:t>
            </a:r>
            <a:r>
              <a:rPr lang="en-US" dirty="0"/>
              <a:t>. </a:t>
            </a:r>
          </a:p>
          <a:p>
            <a:pPr marL="457200" indent="-457200">
              <a:buNone/>
            </a:pPr>
            <a:r>
              <a:rPr lang="en-US" dirty="0"/>
              <a:t>7. </a:t>
            </a:r>
            <a:r>
              <a:rPr lang="en-US" dirty="0" smtClean="0"/>
              <a:t>	</a:t>
            </a:r>
            <a:r>
              <a:rPr lang="lv-LV" dirty="0" smtClean="0">
                <a:effectLst/>
                <a:ea typeface="Times New Roman" panose="02020603050405020304" pitchFamily="18" charset="0"/>
                <a:cs typeface="Times New Roman" panose="02020603050405020304" pitchFamily="18" charset="0"/>
              </a:rPr>
              <a:t>Kā </a:t>
            </a:r>
            <a:r>
              <a:rPr lang="lv-LV" dirty="0">
                <a:effectLst/>
                <a:ea typeface="Times New Roman" panose="02020603050405020304" pitchFamily="18" charset="0"/>
                <a:cs typeface="Times New Roman" panose="02020603050405020304" pitchFamily="18" charset="0"/>
              </a:rPr>
              <a:t>šī Rakstu vieta saistās ar manu ikdienas dzīvi</a:t>
            </a:r>
            <a:r>
              <a:rPr lang="en-US"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24</a:t>
            </a:fld>
            <a:endParaRPr lang="en-US"/>
          </a:p>
        </p:txBody>
      </p:sp>
    </p:spTree>
    <p:extLst>
      <p:ext uri="{BB962C8B-B14F-4D97-AF65-F5344CB8AC3E}">
        <p14:creationId xmlns:p14="http://schemas.microsoft.com/office/powerpoint/2010/main" val="3617034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431800"/>
            <a:ext cx="10972799" cy="1168400"/>
          </a:xfrm>
        </p:spPr>
        <p:txBody>
          <a:bodyPr>
            <a:normAutofit fontScale="90000"/>
          </a:bodyPr>
          <a:lstStyle/>
          <a:p>
            <a:r>
              <a:rPr lang="en-US" b="1" dirty="0"/>
              <a:t>3. </a:t>
            </a:r>
            <a:r>
              <a:rPr lang="lv-LV" sz="3200" b="1" dirty="0">
                <a:effectLst/>
                <a:ea typeface="Times New Roman" panose="02020603050405020304" pitchFamily="18" charset="0"/>
                <a:cs typeface="Times New Roman" panose="02020603050405020304" pitchFamily="18" charset="0"/>
              </a:rPr>
              <a:t>Pielieto to savā dzīvē</a:t>
            </a:r>
            <a:r>
              <a:rPr lang="en-US" b="1" dirty="0"/>
              <a:t/>
            </a:r>
            <a:br>
              <a:rPr lang="en-US" b="1" dirty="0"/>
            </a:br>
            <a:r>
              <a:rPr lang="en-US" b="1" dirty="0" smtClean="0"/>
              <a:t>    </a:t>
            </a:r>
            <a:r>
              <a:rPr lang="lv-LV" sz="3200" dirty="0" smtClean="0">
                <a:effectLst/>
                <a:ea typeface="Times New Roman" panose="02020603050405020304" pitchFamily="18" charset="0"/>
                <a:cs typeface="Times New Roman" panose="02020603050405020304" pitchFamily="18" charset="0"/>
              </a:rPr>
              <a:t>(</a:t>
            </a:r>
            <a:r>
              <a:rPr lang="lv-LV" sz="3200" dirty="0">
                <a:effectLst/>
                <a:ea typeface="Times New Roman" panose="02020603050405020304" pitchFamily="18" charset="0"/>
                <a:cs typeface="Times New Roman" panose="02020603050405020304" pitchFamily="18" charset="0"/>
              </a:rPr>
              <a:t>Kā es to varu lietot savā ikdienas dzīvē?)Personīgais pielietojums</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None/>
            </a:pPr>
            <a:r>
              <a:rPr lang="en-US" dirty="0"/>
              <a:t>1. </a:t>
            </a:r>
            <a:r>
              <a:rPr lang="en-US" dirty="0" smtClean="0"/>
              <a:t>	</a:t>
            </a:r>
            <a:r>
              <a:rPr lang="lv-LV" dirty="0" smtClean="0">
                <a:effectLst/>
                <a:ea typeface="Times New Roman" panose="02020603050405020304" pitchFamily="18" charset="0"/>
                <a:cs typeface="Times New Roman" panose="02020603050405020304" pitchFamily="18" charset="0"/>
              </a:rPr>
              <a:t>Lūdz</a:t>
            </a:r>
            <a:r>
              <a:rPr lang="lv-LV" dirty="0">
                <a:effectLst/>
                <a:ea typeface="Times New Roman" panose="02020603050405020304" pitchFamily="18" charset="0"/>
                <a:cs typeface="Times New Roman" panose="02020603050405020304" pitchFamily="18" charset="0"/>
              </a:rPr>
              <a:t>, lai Svētais Gars tev palīdz</a:t>
            </a:r>
            <a:r>
              <a:rPr lang="en-US" dirty="0"/>
              <a:t>.</a:t>
            </a:r>
          </a:p>
          <a:p>
            <a:pPr marL="457200" indent="-457200">
              <a:buNone/>
            </a:pPr>
            <a:r>
              <a:rPr lang="en-US" dirty="0"/>
              <a:t>2. </a:t>
            </a:r>
            <a:r>
              <a:rPr lang="en-US" dirty="0" smtClean="0"/>
              <a:t>	</a:t>
            </a:r>
            <a:r>
              <a:rPr lang="lv-LV" dirty="0" smtClean="0">
                <a:effectLst/>
                <a:ea typeface="Times New Roman" panose="02020603050405020304" pitchFamily="18" charset="0"/>
                <a:cs typeface="Times New Roman" panose="02020603050405020304" pitchFamily="18" charset="0"/>
              </a:rPr>
              <a:t>Meklē </a:t>
            </a:r>
            <a:r>
              <a:rPr lang="lv-LV" dirty="0">
                <a:effectLst/>
                <a:ea typeface="Times New Roman" panose="02020603050405020304" pitchFamily="18" charset="0"/>
                <a:cs typeface="Times New Roman" panose="02020603050405020304" pitchFamily="18" charset="0"/>
              </a:rPr>
              <a:t>veidus, kā pielietot to, ko studēji</a:t>
            </a:r>
            <a:r>
              <a:rPr lang="en-US" dirty="0"/>
              <a:t>.</a:t>
            </a:r>
          </a:p>
          <a:p>
            <a:pPr marL="457200" indent="-457200">
              <a:buNone/>
            </a:pPr>
            <a:r>
              <a:rPr lang="en-US" dirty="0"/>
              <a:t>3. </a:t>
            </a:r>
            <a:r>
              <a:rPr lang="en-US" dirty="0" smtClean="0"/>
              <a:t>	</a:t>
            </a:r>
            <a:r>
              <a:rPr lang="lv-LV" dirty="0" smtClean="0">
                <a:effectLst/>
                <a:ea typeface="Times New Roman" panose="02020603050405020304" pitchFamily="18" charset="0"/>
                <a:cs typeface="Times New Roman" panose="02020603050405020304" pitchFamily="18" charset="0"/>
              </a:rPr>
              <a:t>Pieņem </a:t>
            </a:r>
            <a:r>
              <a:rPr lang="lv-LV" dirty="0">
                <a:effectLst/>
                <a:ea typeface="Times New Roman" panose="02020603050405020304" pitchFamily="18" charset="0"/>
                <a:cs typeface="Times New Roman" panose="02020603050405020304" pitchFamily="18" charset="0"/>
              </a:rPr>
              <a:t>lēmumu pielietot apgūto</a:t>
            </a:r>
            <a:r>
              <a:rPr lang="en-US" dirty="0"/>
              <a:t>.</a:t>
            </a:r>
          </a:p>
          <a:p>
            <a:pPr marL="457200" indent="-457200">
              <a:buNone/>
            </a:pPr>
            <a:r>
              <a:rPr lang="en-US" dirty="0"/>
              <a:t>4. </a:t>
            </a:r>
            <a:r>
              <a:rPr lang="en-US" dirty="0" smtClean="0"/>
              <a:t>	</a:t>
            </a:r>
            <a:r>
              <a:rPr lang="lv-LV" dirty="0" smtClean="0">
                <a:effectLst/>
                <a:ea typeface="Times New Roman" panose="02020603050405020304" pitchFamily="18" charset="0"/>
                <a:cs typeface="Times New Roman" panose="02020603050405020304" pitchFamily="18" charset="0"/>
              </a:rPr>
              <a:t>Nospraud </a:t>
            </a:r>
            <a:r>
              <a:rPr lang="lv-LV" dirty="0">
                <a:effectLst/>
                <a:ea typeface="Times New Roman" panose="02020603050405020304" pitchFamily="18" charset="0"/>
                <a:cs typeface="Times New Roman" panose="02020603050405020304" pitchFamily="18" charset="0"/>
              </a:rPr>
              <a:t>mērķus. Pieraksti tos. Padari tos pietiekami vienkāršus un pietiekami skaidrus, lai vēlāk tu vari novērtēt savus mērķus, lai noskaidrotu, vai esi tos sasniedzis</a:t>
            </a:r>
            <a:r>
              <a:rPr lang="en-US" dirty="0"/>
              <a:t>.</a:t>
            </a:r>
          </a:p>
          <a:p>
            <a:pPr marL="457200" indent="-457200">
              <a:buNone/>
            </a:pPr>
            <a:r>
              <a:rPr lang="en-US" dirty="0"/>
              <a:t>5. </a:t>
            </a:r>
            <a:r>
              <a:rPr lang="en-US" dirty="0" smtClean="0"/>
              <a:t>	</a:t>
            </a:r>
            <a:r>
              <a:rPr lang="lv-LV" dirty="0" smtClean="0">
                <a:effectLst/>
                <a:ea typeface="Times New Roman" panose="02020603050405020304" pitchFamily="18" charset="0"/>
                <a:cs typeface="Times New Roman" panose="02020603050405020304" pitchFamily="18" charset="0"/>
              </a:rPr>
              <a:t>Pārbaudi </a:t>
            </a:r>
            <a:r>
              <a:rPr lang="lv-LV" dirty="0">
                <a:effectLst/>
                <a:ea typeface="Times New Roman" panose="02020603050405020304" pitchFamily="18" charset="0"/>
                <a:cs typeface="Times New Roman" panose="02020603050405020304" pitchFamily="18" charset="0"/>
              </a:rPr>
              <a:t>savus mērķus. Saredzi, cik labi Bībeles principi tev noder</a:t>
            </a:r>
            <a:r>
              <a:rPr lang="en-US" dirty="0"/>
              <a:t>.</a:t>
            </a:r>
          </a:p>
          <a:p>
            <a:pPr marL="457200" indent="-457200">
              <a:buNone/>
            </a:pPr>
            <a:r>
              <a:rPr lang="en-US" dirty="0"/>
              <a:t>6. </a:t>
            </a:r>
            <a:r>
              <a:rPr lang="en-US" dirty="0" smtClean="0"/>
              <a:t>	</a:t>
            </a:r>
            <a:r>
              <a:rPr lang="lv-LV" dirty="0" smtClean="0">
                <a:effectLst/>
                <a:ea typeface="Times New Roman" panose="02020603050405020304" pitchFamily="18" charset="0"/>
                <a:cs typeface="Times New Roman" panose="02020603050405020304" pitchFamily="18" charset="0"/>
              </a:rPr>
              <a:t>Novērtē </a:t>
            </a:r>
            <a:r>
              <a:rPr lang="lv-LV" dirty="0">
                <a:effectLst/>
                <a:ea typeface="Times New Roman" panose="02020603050405020304" pitchFamily="18" charset="0"/>
                <a:cs typeface="Times New Roman" panose="02020603050405020304" pitchFamily="18" charset="0"/>
              </a:rPr>
              <a:t>rezultātus savā dzīvē. Pārbaudi, cik labi tev veicās. Tev var būt nepieciešams pārskatīt savus mērķus</a:t>
            </a:r>
            <a:r>
              <a:rPr lang="en-US" dirty="0"/>
              <a:t>.</a:t>
            </a:r>
          </a:p>
          <a:p>
            <a:pPr marL="457200" indent="-457200">
              <a:buNone/>
            </a:pPr>
            <a:r>
              <a:rPr lang="en-US" dirty="0"/>
              <a:t>7. </a:t>
            </a:r>
            <a:r>
              <a:rPr lang="en-US" dirty="0" smtClean="0"/>
              <a:t>	</a:t>
            </a:r>
            <a:r>
              <a:rPr lang="lv-LV" dirty="0" smtClean="0">
                <a:effectLst/>
                <a:ea typeface="Times New Roman" panose="02020603050405020304" pitchFamily="18" charset="0"/>
                <a:cs typeface="Times New Roman" panose="02020603050405020304" pitchFamily="18" charset="0"/>
              </a:rPr>
              <a:t>Padalies </a:t>
            </a:r>
            <a:r>
              <a:rPr lang="lv-LV" dirty="0">
                <a:effectLst/>
                <a:ea typeface="Times New Roman" panose="02020603050405020304" pitchFamily="18" charset="0"/>
                <a:cs typeface="Times New Roman" panose="02020603050405020304" pitchFamily="18" charset="0"/>
              </a:rPr>
              <a:t>ar citiem, kā esi pielietojis Rakstu vietas savā dzīvē. Iedrošini viņus un parādi, kā rīkoties tāpat</a:t>
            </a:r>
            <a:r>
              <a:rPr lang="en-US"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25</a:t>
            </a:fld>
            <a:endParaRPr lang="en-US"/>
          </a:p>
        </p:txBody>
      </p:sp>
    </p:spTree>
    <p:extLst>
      <p:ext uri="{BB962C8B-B14F-4D97-AF65-F5344CB8AC3E}">
        <p14:creationId xmlns:p14="http://schemas.microsoft.com/office/powerpoint/2010/main" val="1938420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31800"/>
            <a:ext cx="9751061" cy="711200"/>
          </a:xfrm>
        </p:spPr>
        <p:txBody>
          <a:bodyPr/>
          <a:lstStyle/>
          <a:p>
            <a:r>
              <a:rPr lang="en-US" b="1" dirty="0"/>
              <a:t>B. </a:t>
            </a:r>
            <a:r>
              <a:rPr lang="lv-LV" b="1" dirty="0">
                <a:effectLst/>
                <a:ea typeface="Times New Roman" panose="02020603050405020304" pitchFamily="18" charset="0"/>
                <a:cs typeface="Times New Roman" panose="02020603050405020304" pitchFamily="18" charset="0"/>
              </a:rPr>
              <a:t>Manas dzīves Bībeles studiju paraugs</a:t>
            </a:r>
            <a:endParaRPr lang="en-US" b="1" dirty="0"/>
          </a:p>
        </p:txBody>
      </p:sp>
      <p:sp>
        <p:nvSpPr>
          <p:cNvPr id="3" name="Content Placeholder 2"/>
          <p:cNvSpPr>
            <a:spLocks noGrp="1"/>
          </p:cNvSpPr>
          <p:nvPr>
            <p:ph idx="1"/>
          </p:nvPr>
        </p:nvSpPr>
        <p:spPr>
          <a:xfrm>
            <a:off x="1141412" y="1143000"/>
            <a:ext cx="10210799" cy="5181600"/>
          </a:xfrm>
        </p:spPr>
        <p:txBody>
          <a:bodyPr>
            <a:noAutofit/>
          </a:bodyPr>
          <a:lstStyle/>
          <a:p>
            <a:pPr marL="457200" indent="-457200">
              <a:buNone/>
            </a:pPr>
            <a:r>
              <a:rPr lang="en-US" sz="2200" dirty="0"/>
              <a:t>1. </a:t>
            </a:r>
            <a:r>
              <a:rPr lang="en-US" sz="2200" dirty="0" smtClean="0"/>
              <a:t>	</a:t>
            </a:r>
            <a:r>
              <a:rPr lang="lv-LV" sz="2200" dirty="0" smtClean="0">
                <a:effectLst/>
                <a:ea typeface="Times New Roman" panose="02020603050405020304" pitchFamily="18" charset="0"/>
              </a:rPr>
              <a:t>Uzrakstu </a:t>
            </a:r>
            <a:r>
              <a:rPr lang="lv-LV" sz="2200" dirty="0">
                <a:effectLst/>
                <a:ea typeface="Times New Roman" panose="02020603050405020304" pitchFamily="18" charset="0"/>
              </a:rPr>
              <a:t>stresa situācijas </a:t>
            </a:r>
            <a:r>
              <a:rPr lang="lv-LV" sz="2200" dirty="0">
                <a:effectLst/>
                <a:ea typeface="Times New Roman" panose="02020603050405020304" pitchFamily="18" charset="0"/>
                <a:cs typeface="Times New Roman" panose="02020603050405020304" pitchFamily="18" charset="0"/>
              </a:rPr>
              <a:t>— situācijas, kur man viegli palikt niknam, neapmierinātam, dusmīgam, aizkaitinātam, nedrošam, vai kad es jūtos zem spiediena</a:t>
            </a:r>
            <a:r>
              <a:rPr lang="en-US" sz="2200" dirty="0"/>
              <a:t>.</a:t>
            </a:r>
          </a:p>
          <a:p>
            <a:pPr marL="457200" indent="-457200">
              <a:buNone/>
            </a:pPr>
            <a:r>
              <a:rPr lang="en-US" sz="2200" dirty="0"/>
              <a:t>2. </a:t>
            </a:r>
            <a:r>
              <a:rPr lang="en-US" sz="2200" dirty="0" smtClean="0"/>
              <a:t>	</a:t>
            </a:r>
            <a:r>
              <a:rPr lang="lv-LV" sz="2200" dirty="0" smtClean="0">
                <a:effectLst/>
                <a:ea typeface="Times New Roman" panose="02020603050405020304" pitchFamily="18" charset="0"/>
              </a:rPr>
              <a:t>Pajautāju </a:t>
            </a:r>
            <a:r>
              <a:rPr lang="lv-LV" sz="2200" dirty="0">
                <a:effectLst/>
                <a:ea typeface="Times New Roman" panose="02020603050405020304" pitchFamily="18" charset="0"/>
              </a:rPr>
              <a:t>Dievam šo jautājumu: </a:t>
            </a:r>
            <a:r>
              <a:rPr lang="lv-LV" sz="2200" dirty="0">
                <a:effectLst/>
                <a:ea typeface="Times New Roman" panose="02020603050405020304" pitchFamily="18" charset="0"/>
                <a:cs typeface="Times New Roman" panose="02020603050405020304" pitchFamily="18" charset="0"/>
              </a:rPr>
              <a:t>“Dievs, ko Tu </a:t>
            </a:r>
            <a:r>
              <a:rPr lang="lv-LV" sz="2200" b="1" dirty="0">
                <a:effectLst/>
                <a:ea typeface="Times New Roman" panose="02020603050405020304" pitchFamily="18" charset="0"/>
                <a:cs typeface="Times New Roman" panose="02020603050405020304" pitchFamily="18" charset="0"/>
              </a:rPr>
              <a:t>šodien</a:t>
            </a:r>
            <a:r>
              <a:rPr lang="lv-LV" sz="2200" dirty="0">
                <a:effectLst/>
                <a:ea typeface="Times New Roman" panose="02020603050405020304" pitchFamily="18" charset="0"/>
                <a:cs typeface="Times New Roman" panose="02020603050405020304" pitchFamily="18" charset="0"/>
              </a:rPr>
              <a:t> mēģini iemācīt man </a:t>
            </a:r>
            <a:r>
              <a:rPr lang="lv-LV" sz="2200" b="1" dirty="0">
                <a:effectLst/>
                <a:ea typeface="Times New Roman" panose="02020603050405020304" pitchFamily="18" charset="0"/>
                <a:cs typeface="Times New Roman" panose="02020603050405020304" pitchFamily="18" charset="0"/>
              </a:rPr>
              <a:t>darīt</a:t>
            </a:r>
            <a:r>
              <a:rPr lang="lv-LV" sz="2200" dirty="0">
                <a:effectLst/>
                <a:ea typeface="Times New Roman" panose="02020603050405020304" pitchFamily="18" charset="0"/>
                <a:cs typeface="Times New Roman" panose="02020603050405020304" pitchFamily="18" charset="0"/>
              </a:rPr>
              <a:t>?”</a:t>
            </a:r>
            <a:endParaRPr lang="en-US" sz="2200" dirty="0"/>
          </a:p>
          <a:p>
            <a:pPr marL="457200" indent="-457200">
              <a:buNone/>
            </a:pPr>
            <a:r>
              <a:rPr lang="en-US" sz="2200" dirty="0"/>
              <a:t>3. </a:t>
            </a:r>
            <a:r>
              <a:rPr lang="en-US" sz="2200" dirty="0" smtClean="0"/>
              <a:t>	</a:t>
            </a:r>
            <a:r>
              <a:rPr lang="lv-LV" sz="2200" dirty="0" smtClean="0">
                <a:effectLst/>
                <a:ea typeface="Times New Roman" panose="02020603050405020304" pitchFamily="18" charset="0"/>
              </a:rPr>
              <a:t>Atrodu </a:t>
            </a:r>
            <a:r>
              <a:rPr lang="lv-LV" sz="2200" dirty="0">
                <a:effectLst/>
                <a:ea typeface="Times New Roman" panose="02020603050405020304" pitchFamily="18" charset="0"/>
              </a:rPr>
              <a:t>vienu jomu savā dzīvē, kur es </a:t>
            </a:r>
            <a:r>
              <a:rPr lang="lv-LV" sz="2200" b="1" dirty="0">
                <a:effectLst/>
                <a:ea typeface="Times New Roman" panose="02020603050405020304" pitchFamily="18" charset="0"/>
              </a:rPr>
              <a:t>gribu pieaugt</a:t>
            </a:r>
            <a:r>
              <a:rPr lang="lv-LV" sz="2200" b="1" dirty="0">
                <a:ea typeface="Times New Roman" panose="02020603050405020304" pitchFamily="18" charset="0"/>
              </a:rPr>
              <a:t> </a:t>
            </a:r>
            <a:r>
              <a:rPr lang="lv-LV" sz="2200" dirty="0" smtClean="0">
                <a:effectLst/>
                <a:ea typeface="Times New Roman" panose="02020603050405020304" pitchFamily="18" charset="0"/>
                <a:cs typeface="Times New Roman" panose="02020603050405020304" pitchFamily="18" charset="0"/>
              </a:rPr>
              <a:t>— </a:t>
            </a:r>
            <a:r>
              <a:rPr lang="lv-LV" sz="2200" dirty="0">
                <a:effectLst/>
                <a:ea typeface="Times New Roman" panose="02020603050405020304" pitchFamily="18" charset="0"/>
                <a:cs typeface="Times New Roman" panose="02020603050405020304" pitchFamily="18" charset="0"/>
              </a:rPr>
              <a:t>lietoju </a:t>
            </a:r>
            <a:r>
              <a:rPr lang="en-US" sz="2200" dirty="0" smtClean="0">
                <a:effectLst/>
                <a:ea typeface="Times New Roman" panose="02020603050405020304" pitchFamily="18" charset="0"/>
                <a:cs typeface="Times New Roman" panose="02020603050405020304" pitchFamily="18" charset="0"/>
              </a:rPr>
              <a:t/>
            </a:r>
            <a:br>
              <a:rPr lang="en-US" sz="2200" dirty="0" smtClean="0">
                <a:effectLst/>
                <a:ea typeface="Times New Roman" panose="02020603050405020304" pitchFamily="18" charset="0"/>
                <a:cs typeface="Times New Roman" panose="02020603050405020304" pitchFamily="18" charset="0"/>
              </a:rPr>
            </a:br>
            <a:r>
              <a:rPr lang="lv-LV" sz="2200" dirty="0" smtClean="0">
                <a:effectLst/>
                <a:ea typeface="Times New Roman" panose="02020603050405020304" pitchFamily="18" charset="0"/>
                <a:cs typeface="Times New Roman" panose="02020603050405020304" pitchFamily="18" charset="0"/>
              </a:rPr>
              <a:t>1.korintiešiem </a:t>
            </a:r>
            <a:r>
              <a:rPr lang="lv-LV" sz="2200" dirty="0">
                <a:effectLst/>
                <a:ea typeface="Times New Roman" panose="02020603050405020304" pitchFamily="18" charset="0"/>
                <a:cs typeface="Times New Roman" panose="02020603050405020304" pitchFamily="18" charset="0"/>
              </a:rPr>
              <a:t>13:4-8, lai noteiktu iespējamās jomas, kur man vajag pieaug</a:t>
            </a:r>
            <a:r>
              <a:rPr lang="en-US" sz="2200" dirty="0"/>
              <a:t>.</a:t>
            </a:r>
          </a:p>
          <a:p>
            <a:pPr marL="457200" indent="-457200">
              <a:buNone/>
            </a:pPr>
            <a:r>
              <a:rPr lang="en-US" sz="2200" dirty="0"/>
              <a:t>4. </a:t>
            </a:r>
            <a:r>
              <a:rPr lang="en-US" sz="2200" dirty="0" smtClean="0"/>
              <a:t>	</a:t>
            </a:r>
            <a:r>
              <a:rPr lang="lv-LV" sz="2200" dirty="0" smtClean="0">
                <a:effectLst/>
                <a:ea typeface="Times New Roman" panose="02020603050405020304" pitchFamily="18" charset="0"/>
              </a:rPr>
              <a:t>Sasaistu </a:t>
            </a:r>
            <a:r>
              <a:rPr lang="lv-LV" sz="2200" dirty="0">
                <a:effectLst/>
                <a:ea typeface="Times New Roman" panose="02020603050405020304" pitchFamily="18" charset="0"/>
              </a:rPr>
              <a:t>to ar savām </a:t>
            </a:r>
            <a:r>
              <a:rPr lang="lv-LV" sz="2200" b="1" dirty="0">
                <a:effectLst/>
                <a:ea typeface="Times New Roman" panose="02020603050405020304" pitchFamily="18" charset="0"/>
              </a:rPr>
              <a:t>Bībeles studijām </a:t>
            </a:r>
            <a:r>
              <a:rPr lang="lv-LV" sz="2200" dirty="0">
                <a:effectLst/>
                <a:ea typeface="Times New Roman" panose="02020603050405020304" pitchFamily="18" charset="0"/>
                <a:cs typeface="Times New Roman" panose="02020603050405020304" pitchFamily="18" charset="0"/>
              </a:rPr>
              <a:t>— kas Bībelei sakāms par šo jomu manā dzīvē, kur es gribu pieaugt</a:t>
            </a:r>
            <a:r>
              <a:rPr lang="en-US" sz="2200" dirty="0"/>
              <a:t>?</a:t>
            </a:r>
          </a:p>
          <a:p>
            <a:pPr marL="457200" indent="-457200">
              <a:buNone/>
            </a:pPr>
            <a:r>
              <a:rPr lang="en-US" sz="2200" dirty="0"/>
              <a:t>5. </a:t>
            </a:r>
            <a:r>
              <a:rPr lang="en-US" sz="2200" dirty="0" smtClean="0"/>
              <a:t>	</a:t>
            </a:r>
            <a:r>
              <a:rPr lang="lv-LV" sz="2200" dirty="0" smtClean="0">
                <a:effectLst/>
                <a:ea typeface="Times New Roman" panose="02020603050405020304" pitchFamily="18" charset="0"/>
              </a:rPr>
              <a:t>Pierakstu </a:t>
            </a:r>
            <a:r>
              <a:rPr lang="lv-LV" sz="2200" dirty="0">
                <a:effectLst/>
                <a:ea typeface="Times New Roman" panose="02020603050405020304" pitchFamily="18" charset="0"/>
              </a:rPr>
              <a:t>lietas, ko varu pabeigt šodien </a:t>
            </a:r>
            <a:r>
              <a:rPr lang="lv-LV" sz="2200" dirty="0">
                <a:effectLst/>
                <a:ea typeface="Times New Roman" panose="02020603050405020304" pitchFamily="18" charset="0"/>
                <a:cs typeface="Times New Roman" panose="02020603050405020304" pitchFamily="18" charset="0"/>
              </a:rPr>
              <a:t>— citiem vārdiem sakot, nospraužu mērķus — izvēlos vienu mērķi un izpildu to šodien.</a:t>
            </a:r>
            <a:endParaRPr lang="en-US" sz="2200" dirty="0"/>
          </a:p>
          <a:p>
            <a:pPr marL="457200" indent="-457200">
              <a:buNone/>
            </a:pPr>
            <a:r>
              <a:rPr lang="en-US" sz="2200" dirty="0"/>
              <a:t>6. </a:t>
            </a:r>
            <a:r>
              <a:rPr lang="en-US" sz="2200" dirty="0" smtClean="0"/>
              <a:t>	</a:t>
            </a:r>
            <a:r>
              <a:rPr lang="lv-LV" sz="2200" dirty="0" smtClean="0">
                <a:effectLst/>
                <a:ea typeface="Times New Roman" panose="02020603050405020304" pitchFamily="18" charset="0"/>
              </a:rPr>
              <a:t>Novērtēju </a:t>
            </a:r>
            <a:r>
              <a:rPr lang="lv-LV" sz="2200" dirty="0">
                <a:effectLst/>
                <a:ea typeface="Times New Roman" panose="02020603050405020304" pitchFamily="18" charset="0"/>
              </a:rPr>
              <a:t>rezultātus </a:t>
            </a:r>
            <a:r>
              <a:rPr lang="lv-LV" sz="2200" dirty="0">
                <a:effectLst/>
                <a:ea typeface="Times New Roman" panose="02020603050405020304" pitchFamily="18" charset="0"/>
                <a:cs typeface="Times New Roman" panose="02020603050405020304" pitchFamily="18" charset="0"/>
              </a:rPr>
              <a:t>— vēlāk tajā pašā dienā vai nākošajā dienā, pārskatu kas notika, kad es mēģināju sasniegt nosprausto mērķi</a:t>
            </a:r>
            <a:r>
              <a:rPr lang="en-US" sz="2200"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26</a:t>
            </a:fld>
            <a:endParaRPr lang="en-US"/>
          </a:p>
        </p:txBody>
      </p:sp>
    </p:spTree>
    <p:extLst>
      <p:ext uri="{BB962C8B-B14F-4D97-AF65-F5344CB8AC3E}">
        <p14:creationId xmlns:p14="http://schemas.microsoft.com/office/powerpoint/2010/main" val="3401028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Pārrunājiet</a:t>
            </a:r>
            <a:r>
              <a:rPr lang="en-US" b="1" dirty="0"/>
              <a:t> 2</a:t>
            </a:r>
            <a:r>
              <a:rPr lang="lv-LV" b="1" dirty="0"/>
              <a:t>.projektu</a:t>
            </a:r>
            <a:r>
              <a:rPr lang="en-US" b="1" dirty="0"/>
              <a:t> “M</a:t>
            </a:r>
            <a:r>
              <a:rPr lang="lv-LV" b="1" dirty="0" err="1"/>
              <a:t>anas</a:t>
            </a:r>
            <a:r>
              <a:rPr lang="lv-LV" b="1" dirty="0"/>
              <a:t> stresa situācijas</a:t>
            </a:r>
            <a:r>
              <a:rPr lang="en-US" b="1" dirty="0"/>
              <a:t>”</a:t>
            </a:r>
            <a:endParaRPr lang="en-US" dirty="0"/>
          </a:p>
        </p:txBody>
      </p:sp>
      <p:sp>
        <p:nvSpPr>
          <p:cNvPr id="3" name="Content Placeholder 2"/>
          <p:cNvSpPr>
            <a:spLocks noGrp="1"/>
          </p:cNvSpPr>
          <p:nvPr>
            <p:ph idx="1"/>
          </p:nvPr>
        </p:nvSpPr>
        <p:spPr/>
        <p:txBody>
          <a:bodyPr/>
          <a:lstStyle/>
          <a:p>
            <a:r>
              <a:rPr lang="lv-LV" dirty="0"/>
              <a:t>Padalies ar savu personīgo piemēru no Studiju ceļveža 2.projekta </a:t>
            </a:r>
            <a:r>
              <a:rPr lang="en-US" dirty="0"/>
              <a:t>“M</a:t>
            </a:r>
            <a:r>
              <a:rPr lang="lv-LV" dirty="0" err="1"/>
              <a:t>anas</a:t>
            </a:r>
            <a:r>
              <a:rPr lang="en-US" dirty="0"/>
              <a:t> </a:t>
            </a:r>
            <a:r>
              <a:rPr lang="lv-LV" dirty="0"/>
              <a:t>s</a:t>
            </a:r>
            <a:r>
              <a:rPr lang="en-US" dirty="0" err="1"/>
              <a:t>tres</a:t>
            </a:r>
            <a:r>
              <a:rPr lang="lv-LV" dirty="0"/>
              <a:t>a</a:t>
            </a:r>
            <a:r>
              <a:rPr lang="en-US" dirty="0"/>
              <a:t> </a:t>
            </a:r>
            <a:r>
              <a:rPr lang="lv-LV" dirty="0"/>
              <a:t>s</a:t>
            </a:r>
            <a:r>
              <a:rPr lang="en-US" dirty="0" err="1"/>
              <a:t>itu</a:t>
            </a:r>
            <a:r>
              <a:rPr lang="lv-LV" dirty="0" err="1"/>
              <a:t>ācijas</a:t>
            </a:r>
            <a:r>
              <a:rPr lang="en-US" dirty="0"/>
              <a:t>”. </a:t>
            </a:r>
          </a:p>
          <a:p>
            <a:r>
              <a:rPr lang="lv-LV" dirty="0">
                <a:effectLst/>
                <a:ea typeface="Times New Roman" panose="02020603050405020304" pitchFamily="18" charset="0"/>
              </a:rPr>
              <a:t>Paņemiet vienu vai divus no viņu piemēriem un izpildiet Bībeles studiju soļus, kas norādīti Manas dzīves Bībeles studiju paraugā</a:t>
            </a:r>
            <a:r>
              <a:rPr lang="en-US"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5726" y="3434637"/>
            <a:ext cx="4345523" cy="2924175"/>
          </a:xfrm>
          <a:prstGeom prst="rect">
            <a:avLst/>
          </a:prstGeom>
        </p:spPr>
      </p:pic>
      <p:sp>
        <p:nvSpPr>
          <p:cNvPr id="6" name="Date Placeholder 5"/>
          <p:cNvSpPr>
            <a:spLocks noGrp="1"/>
          </p:cNvSpPr>
          <p:nvPr>
            <p:ph type="dt" sz="half" idx="10"/>
          </p:nvPr>
        </p:nvSpPr>
        <p:spPr/>
        <p:txBody>
          <a:bodyPr/>
          <a:lstStyle/>
          <a:p>
            <a:r>
              <a:rPr lang="en-US" smtClean="0"/>
              <a:t>7/2022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27</a:t>
            </a:fld>
            <a:endParaRPr lang="en-US"/>
          </a:p>
        </p:txBody>
      </p:sp>
    </p:spTree>
    <p:extLst>
      <p:ext uri="{BB962C8B-B14F-4D97-AF65-F5344CB8AC3E}">
        <p14:creationId xmlns:p14="http://schemas.microsoft.com/office/powerpoint/2010/main" val="2150732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923" y="279400"/>
            <a:ext cx="9751060" cy="1168400"/>
          </a:xfrm>
        </p:spPr>
        <p:txBody>
          <a:bodyPr>
            <a:normAutofit/>
          </a:bodyPr>
          <a:lstStyle/>
          <a:p>
            <a:r>
              <a:rPr lang="en-US" sz="4000" dirty="0"/>
              <a:t>Person</a:t>
            </a:r>
            <a:r>
              <a:rPr lang="lv-LV" sz="4000" dirty="0" err="1"/>
              <a:t>īgais</a:t>
            </a:r>
            <a:r>
              <a:rPr lang="lv-LV" sz="4000" dirty="0"/>
              <a:t> pielietojums</a:t>
            </a:r>
            <a:endParaRPr lang="en-US" sz="4000" dirty="0"/>
          </a:p>
        </p:txBody>
      </p:sp>
      <p:sp>
        <p:nvSpPr>
          <p:cNvPr id="3" name="Content Placeholder 2"/>
          <p:cNvSpPr>
            <a:spLocks noGrp="1"/>
          </p:cNvSpPr>
          <p:nvPr>
            <p:ph idx="1"/>
          </p:nvPr>
        </p:nvSpPr>
        <p:spPr>
          <a:xfrm>
            <a:off x="1208708" y="2070990"/>
            <a:ext cx="10188679" cy="3415410"/>
          </a:xfrm>
        </p:spPr>
        <p:txBody>
          <a:bodyPr>
            <a:noAutofit/>
          </a:bodyPr>
          <a:lstStyle/>
          <a:p>
            <a:r>
              <a:rPr lang="lv-LV" sz="3200" dirty="0"/>
              <a:t>Lieto Manas dzīves Bībeles studiju paraugu</a:t>
            </a:r>
            <a:r>
              <a:rPr lang="en-US" sz="3200" dirty="0"/>
              <a:t>. </a:t>
            </a:r>
          </a:p>
          <a:p>
            <a:r>
              <a:rPr lang="lv-LV" sz="3200" dirty="0"/>
              <a:t>Studiju ceļveža 4.p</a:t>
            </a:r>
            <a:r>
              <a:rPr lang="en-US" sz="3200" dirty="0" err="1"/>
              <a:t>roje</a:t>
            </a:r>
            <a:r>
              <a:rPr lang="lv-LV" sz="3200" dirty="0"/>
              <a:t>kts palīdzēs to īstenot praksē</a:t>
            </a:r>
            <a:r>
              <a:rPr lang="en-US" sz="3200" dirty="0"/>
              <a:t>.</a:t>
            </a:r>
          </a:p>
        </p:txBody>
      </p:sp>
      <p:sp>
        <p:nvSpPr>
          <p:cNvPr id="4" name="Footer Placeholder 3"/>
          <p:cNvSpPr>
            <a:spLocks noGrp="1"/>
          </p:cNvSpPr>
          <p:nvPr>
            <p:ph type="ftr" sz="quarter" idx="11"/>
          </p:nvPr>
        </p:nvSpPr>
        <p:spPr/>
        <p:txBody>
          <a:bodyPr/>
          <a:lstStyle/>
          <a:p>
            <a:r>
              <a:rPr lang="en-US" smtClean="0"/>
              <a:t>iteenchallenge.org</a:t>
            </a:r>
            <a:endParaRPr lang="en-US" dirty="0"/>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28</a:t>
            </a:fld>
            <a:endParaRPr lang="en-US"/>
          </a:p>
        </p:txBody>
      </p:sp>
    </p:spTree>
    <p:extLst>
      <p:ext uri="{BB962C8B-B14F-4D97-AF65-F5344CB8AC3E}">
        <p14:creationId xmlns:p14="http://schemas.microsoft.com/office/powerpoint/2010/main" val="4157591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141412" y="990599"/>
            <a:ext cx="10058400" cy="2235203"/>
          </a:xfrm>
        </p:spPr>
        <p:txBody>
          <a:bodyPr/>
          <a:lstStyle/>
          <a:p>
            <a:r>
              <a:rPr lang="en-US" b="1" dirty="0"/>
              <a:t>3</a:t>
            </a:r>
            <a:r>
              <a:rPr lang="lv-LV" b="1" dirty="0"/>
              <a:t>.nodaļa</a:t>
            </a:r>
            <a:r>
              <a:rPr lang="en-US" b="1" dirty="0"/>
              <a:t/>
            </a:r>
            <a:br>
              <a:rPr lang="en-US" b="1" dirty="0"/>
            </a:br>
            <a:r>
              <a:rPr lang="en-US" dirty="0"/>
              <a:t>Person</a:t>
            </a:r>
            <a:r>
              <a:rPr lang="lv-LV" dirty="0"/>
              <a:t>īgās</a:t>
            </a:r>
            <a:r>
              <a:rPr lang="en-US" dirty="0"/>
              <a:t> </a:t>
            </a:r>
            <a:r>
              <a:rPr lang="lv-LV" dirty="0"/>
              <a:t>u</a:t>
            </a:r>
            <a:r>
              <a:rPr lang="en-US" dirty="0"/>
              <a:t>n </a:t>
            </a:r>
            <a:r>
              <a:rPr lang="en-US" dirty="0" err="1"/>
              <a:t>grup</a:t>
            </a:r>
            <a:r>
              <a:rPr lang="lv-LV" dirty="0"/>
              <a:t>u </a:t>
            </a:r>
            <a:r>
              <a:rPr lang="en-US" dirty="0"/>
              <a:t>B</a:t>
            </a:r>
            <a:r>
              <a:rPr lang="lv-LV" dirty="0"/>
              <a:t>ī</a:t>
            </a:r>
            <a:r>
              <a:rPr lang="en-US" dirty="0"/>
              <a:t>b</a:t>
            </a:r>
            <a:r>
              <a:rPr lang="lv-LV" dirty="0"/>
              <a:t>e</a:t>
            </a:r>
            <a:r>
              <a:rPr lang="en-US" dirty="0"/>
              <a:t>le</a:t>
            </a:r>
            <a:r>
              <a:rPr lang="lv-LV" dirty="0"/>
              <a:t>s</a:t>
            </a:r>
            <a:r>
              <a:rPr lang="en-US" dirty="0"/>
              <a:t> stud</a:t>
            </a:r>
            <a:r>
              <a:rPr lang="lv-LV" dirty="0" err="1"/>
              <a:t>ijas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5612" y="3810000"/>
            <a:ext cx="3460888" cy="2324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Footer Placeholder 2"/>
          <p:cNvSpPr>
            <a:spLocks noGrp="1"/>
          </p:cNvSpPr>
          <p:nvPr>
            <p:ph type="ftr" sz="quarter" idx="11"/>
          </p:nvPr>
        </p:nvSpPr>
        <p:spPr/>
        <p:txBody>
          <a:bodyPr/>
          <a:lstStyle/>
          <a:p>
            <a:r>
              <a:rPr lang="en-US" smtClean="0"/>
              <a:t>iteenchallenge.org</a:t>
            </a:r>
            <a:endParaRPr lang="en-US"/>
          </a:p>
        </p:txBody>
      </p:sp>
      <p:sp>
        <p:nvSpPr>
          <p:cNvPr id="4" name="Date Placeholder 3"/>
          <p:cNvSpPr>
            <a:spLocks noGrp="1"/>
          </p:cNvSpPr>
          <p:nvPr>
            <p:ph type="dt" sz="half" idx="10"/>
          </p:nvPr>
        </p:nvSpPr>
        <p:spPr/>
        <p:txBody>
          <a:bodyPr/>
          <a:lstStyle/>
          <a:p>
            <a:r>
              <a:rPr lang="en-US" smtClean="0"/>
              <a:t>7/2022</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29</a:t>
            </a:fld>
            <a:endParaRPr lang="en-US"/>
          </a:p>
        </p:txBody>
      </p:sp>
    </p:spTree>
    <p:extLst>
      <p:ext uri="{BB962C8B-B14F-4D97-AF65-F5344CB8AC3E}">
        <p14:creationId xmlns:p14="http://schemas.microsoft.com/office/powerpoint/2010/main" val="1171983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916" y="828757"/>
            <a:ext cx="9796147" cy="764719"/>
          </a:xfrm>
        </p:spPr>
        <p:txBody>
          <a:bodyPr/>
          <a:lstStyle/>
          <a:p>
            <a:pPr algn="ctr"/>
            <a:r>
              <a:rPr lang="lv-LV" sz="3999" b="1" dirty="0"/>
              <a:t>Kā studēt</a:t>
            </a:r>
            <a:r>
              <a:rPr lang="en-US" sz="3999" b="1" dirty="0"/>
              <a:t> B</a:t>
            </a:r>
            <a:r>
              <a:rPr lang="lv-LV" sz="3999" b="1" dirty="0"/>
              <a:t>ī</a:t>
            </a:r>
            <a:r>
              <a:rPr lang="en-US" sz="3999" b="1" dirty="0"/>
              <a:t>b</a:t>
            </a:r>
            <a:r>
              <a:rPr lang="lv-LV" sz="3999" b="1" dirty="0"/>
              <a:t>e</a:t>
            </a:r>
            <a:r>
              <a:rPr lang="en-US" sz="3999" b="1" dirty="0"/>
              <a:t>l</a:t>
            </a:r>
            <a:r>
              <a:rPr lang="lv-LV" sz="3999" b="1" dirty="0"/>
              <a:t>i</a:t>
            </a:r>
            <a:endParaRPr lang="en-US" sz="3999" b="1" dirty="0"/>
          </a:p>
        </p:txBody>
      </p:sp>
      <p:sp>
        <p:nvSpPr>
          <p:cNvPr id="3" name="Content Placeholder 2"/>
          <p:cNvSpPr>
            <a:spLocks noGrp="1"/>
          </p:cNvSpPr>
          <p:nvPr>
            <p:ph idx="1"/>
          </p:nvPr>
        </p:nvSpPr>
        <p:spPr>
          <a:xfrm>
            <a:off x="755992" y="1905000"/>
            <a:ext cx="9456589" cy="4494629"/>
          </a:xfrm>
        </p:spPr>
        <p:txBody>
          <a:bodyPr>
            <a:normAutofit/>
          </a:bodyPr>
          <a:lstStyle/>
          <a:p>
            <a:pPr marL="0" indent="0" defTabSz="914126" eaLnBrk="0" fontAlgn="base" hangingPunct="0">
              <a:spcBef>
                <a:spcPct val="20000"/>
              </a:spcBef>
              <a:spcAft>
                <a:spcPct val="0"/>
              </a:spcAft>
              <a:buClrTx/>
              <a:buNone/>
            </a:pPr>
            <a:r>
              <a:rPr lang="lv-LV" sz="1999" b="1" kern="0" dirty="0">
                <a:solidFill>
                  <a:srgbClr val="000000"/>
                </a:solidFill>
                <a:latin typeface="Times New Roman"/>
              </a:rPr>
              <a:t>Ieskaites</a:t>
            </a:r>
            <a:r>
              <a:rPr lang="en-US" sz="1999" b="1" kern="0" dirty="0">
                <a:solidFill>
                  <a:srgbClr val="000000"/>
                </a:solidFill>
                <a:latin typeface="Times New Roman"/>
              </a:rPr>
              <a:t>: </a:t>
            </a:r>
            <a:r>
              <a:rPr lang="lv-LV" sz="1999" b="1" kern="0" dirty="0">
                <a:solidFill>
                  <a:srgbClr val="000000"/>
                </a:solidFill>
                <a:latin typeface="Times New Roman"/>
              </a:rPr>
              <a:t>iegaumējamie panti</a:t>
            </a:r>
            <a:r>
              <a:rPr lang="en-US" sz="1999" b="1" kern="0" dirty="0">
                <a:solidFill>
                  <a:srgbClr val="000000"/>
                </a:solidFill>
                <a:latin typeface="Times New Roman"/>
              </a:rPr>
              <a:t>	</a:t>
            </a:r>
            <a:r>
              <a:rPr lang="lv-LV" sz="1999" b="1" kern="0" dirty="0">
                <a:solidFill>
                  <a:srgbClr val="000000"/>
                </a:solidFill>
                <a:latin typeface="Times New Roman"/>
              </a:rPr>
              <a:t>                             Pabeigt uz</a:t>
            </a:r>
            <a:r>
              <a:rPr lang="en-US" sz="1999" b="1" kern="0" dirty="0">
                <a:solidFill>
                  <a:srgbClr val="000000"/>
                </a:solidFill>
                <a:latin typeface="Times New Roman"/>
              </a:rPr>
              <a:t>:</a:t>
            </a:r>
          </a:p>
          <a:p>
            <a:pPr marL="0" indent="0" defTabSz="914126" eaLnBrk="0" fontAlgn="base" hangingPunct="0">
              <a:spcBef>
                <a:spcPct val="20000"/>
              </a:spcBef>
              <a:spcAft>
                <a:spcPct val="0"/>
              </a:spcAft>
              <a:buClrTx/>
              <a:buNone/>
            </a:pPr>
            <a:r>
              <a:rPr lang="en-US" sz="1999" kern="0" dirty="0">
                <a:solidFill>
                  <a:srgbClr val="000000"/>
                </a:solidFill>
                <a:latin typeface="Times New Roman"/>
              </a:rPr>
              <a:t>1. Mark</a:t>
            </a:r>
            <a:r>
              <a:rPr lang="lv-LV" sz="1999" kern="0" dirty="0">
                <a:solidFill>
                  <a:srgbClr val="000000"/>
                </a:solidFill>
                <a:latin typeface="Times New Roman"/>
              </a:rPr>
              <a:t>a</a:t>
            </a:r>
            <a:r>
              <a:rPr lang="en-US" sz="1999" kern="0" dirty="0">
                <a:solidFill>
                  <a:srgbClr val="000000"/>
                </a:solidFill>
                <a:latin typeface="Times New Roman"/>
              </a:rPr>
              <a:t> 4:24 </a:t>
            </a:r>
            <a:r>
              <a:rPr lang="lv-LV" sz="1999" kern="0" dirty="0">
                <a:solidFill>
                  <a:srgbClr val="000000"/>
                </a:solidFill>
                <a:latin typeface="Times New Roman"/>
              </a:rPr>
              <a:t>(tulkojums no </a:t>
            </a:r>
            <a:r>
              <a:rPr lang="en-US" sz="1999" kern="0" dirty="0">
                <a:solidFill>
                  <a:srgbClr val="000000"/>
                </a:solidFill>
                <a:latin typeface="Times New Roman"/>
              </a:rPr>
              <a:t>The Living Bible</a:t>
            </a:r>
            <a:r>
              <a:rPr lang="lv-LV" sz="1999" kern="0" dirty="0">
                <a:solidFill>
                  <a:srgbClr val="000000"/>
                </a:solidFill>
                <a:latin typeface="Times New Roman"/>
              </a:rPr>
              <a:t>)</a:t>
            </a:r>
            <a:r>
              <a:rPr lang="en-US" sz="1999" kern="0" dirty="0">
                <a:solidFill>
                  <a:srgbClr val="000000"/>
                </a:solidFill>
                <a:latin typeface="Times New Roman"/>
              </a:rPr>
              <a:t>	2</a:t>
            </a:r>
            <a:r>
              <a:rPr lang="lv-LV" sz="1999" kern="0" dirty="0">
                <a:solidFill>
                  <a:srgbClr val="000000"/>
                </a:solidFill>
                <a:latin typeface="Times New Roman"/>
              </a:rPr>
              <a:t>.stundu</a:t>
            </a:r>
            <a:endParaRPr lang="en-US" sz="1999" kern="0" dirty="0">
              <a:solidFill>
                <a:srgbClr val="000000"/>
              </a:solidFill>
              <a:latin typeface="Times New Roman"/>
            </a:endParaRPr>
          </a:p>
          <a:p>
            <a:pPr marL="0" indent="0" defTabSz="914126" eaLnBrk="0" fontAlgn="base" hangingPunct="0">
              <a:spcBef>
                <a:spcPct val="20000"/>
              </a:spcBef>
              <a:spcAft>
                <a:spcPct val="0"/>
              </a:spcAft>
              <a:buClrTx/>
              <a:buNone/>
            </a:pPr>
            <a:r>
              <a:rPr lang="en-US" sz="1999" kern="0" dirty="0">
                <a:solidFill>
                  <a:srgbClr val="000000"/>
                </a:solidFill>
                <a:latin typeface="Times New Roman"/>
              </a:rPr>
              <a:t>2. 2</a:t>
            </a:r>
            <a:r>
              <a:rPr lang="lv-LV" sz="1999" kern="0" dirty="0">
                <a:solidFill>
                  <a:srgbClr val="000000"/>
                </a:solidFill>
                <a:latin typeface="Times New Roman"/>
              </a:rPr>
              <a:t>.k</a:t>
            </a:r>
            <a:r>
              <a:rPr lang="en-US" sz="1999" kern="0" dirty="0" err="1">
                <a:solidFill>
                  <a:srgbClr val="000000"/>
                </a:solidFill>
                <a:latin typeface="Times New Roman"/>
              </a:rPr>
              <a:t>orint</a:t>
            </a:r>
            <a:r>
              <a:rPr lang="lv-LV" sz="1999" kern="0" dirty="0">
                <a:solidFill>
                  <a:srgbClr val="000000"/>
                </a:solidFill>
                <a:latin typeface="Times New Roman"/>
              </a:rPr>
              <a:t>.</a:t>
            </a:r>
            <a:r>
              <a:rPr lang="en-US" sz="1999" kern="0" dirty="0">
                <a:solidFill>
                  <a:srgbClr val="000000"/>
                </a:solidFill>
                <a:latin typeface="Times New Roman"/>
              </a:rPr>
              <a:t> 8:11 </a:t>
            </a:r>
            <a:r>
              <a:rPr lang="lv-LV" sz="1999" kern="0" dirty="0">
                <a:solidFill>
                  <a:srgbClr val="000000"/>
                </a:solidFill>
                <a:latin typeface="Times New Roman"/>
              </a:rPr>
              <a:t>(tulkojums no </a:t>
            </a:r>
            <a:r>
              <a:rPr lang="en-US" sz="1999" kern="0" dirty="0">
                <a:solidFill>
                  <a:srgbClr val="000000"/>
                </a:solidFill>
                <a:latin typeface="Times New Roman"/>
              </a:rPr>
              <a:t>Good News Bible</a:t>
            </a:r>
            <a:r>
              <a:rPr lang="lv-LV" sz="1999" kern="0" dirty="0">
                <a:solidFill>
                  <a:srgbClr val="000000"/>
                </a:solidFill>
                <a:latin typeface="Times New Roman"/>
              </a:rPr>
              <a:t>)</a:t>
            </a:r>
            <a:r>
              <a:rPr lang="en-US" sz="1999" kern="0" dirty="0">
                <a:solidFill>
                  <a:srgbClr val="000000"/>
                </a:solidFill>
                <a:latin typeface="Times New Roman"/>
              </a:rPr>
              <a:t>	4</a:t>
            </a:r>
            <a:r>
              <a:rPr lang="lv-LV" sz="1999" kern="0" dirty="0">
                <a:solidFill>
                  <a:srgbClr val="000000"/>
                </a:solidFill>
                <a:latin typeface="Times New Roman"/>
              </a:rPr>
              <a:t>.stundu</a:t>
            </a:r>
            <a:r>
              <a:rPr lang="en-US" sz="1999" kern="0" dirty="0">
                <a:solidFill>
                  <a:srgbClr val="000000"/>
                </a:solidFill>
                <a:latin typeface="Times New Roman"/>
              </a:rPr>
              <a:t> </a:t>
            </a:r>
          </a:p>
          <a:p>
            <a:pPr marL="0" indent="0" defTabSz="914126" eaLnBrk="0" fontAlgn="base" hangingPunct="0">
              <a:spcBef>
                <a:spcPct val="20000"/>
              </a:spcBef>
              <a:spcAft>
                <a:spcPct val="0"/>
              </a:spcAft>
              <a:buClrTx/>
              <a:buNone/>
            </a:pPr>
            <a:r>
              <a:rPr lang="en-US" sz="1999" b="1" kern="0" dirty="0">
                <a:solidFill>
                  <a:srgbClr val="000000"/>
                </a:solidFill>
                <a:latin typeface="Times New Roman"/>
              </a:rPr>
              <a:t>Stud</a:t>
            </a:r>
            <a:r>
              <a:rPr lang="lv-LV" sz="1999" b="1" kern="0" dirty="0" err="1">
                <a:solidFill>
                  <a:srgbClr val="000000"/>
                </a:solidFill>
                <a:latin typeface="Times New Roman"/>
              </a:rPr>
              <a:t>iju</a:t>
            </a:r>
            <a:r>
              <a:rPr lang="lv-LV" sz="1999" b="1" kern="0" dirty="0">
                <a:solidFill>
                  <a:srgbClr val="000000"/>
                </a:solidFill>
                <a:latin typeface="Times New Roman"/>
              </a:rPr>
              <a:t> ceļveža</a:t>
            </a:r>
            <a:r>
              <a:rPr lang="en-US" sz="1999" b="1" kern="0" dirty="0">
                <a:solidFill>
                  <a:srgbClr val="000000"/>
                </a:solidFill>
                <a:latin typeface="Times New Roman"/>
              </a:rPr>
              <a:t> </a:t>
            </a:r>
            <a:r>
              <a:rPr lang="lv-LV" sz="1999" b="1" kern="0" dirty="0">
                <a:solidFill>
                  <a:srgbClr val="000000"/>
                </a:solidFill>
                <a:latin typeface="Times New Roman"/>
              </a:rPr>
              <a:t>p</a:t>
            </a:r>
            <a:r>
              <a:rPr lang="en-US" sz="1999" b="1" kern="0" dirty="0" err="1">
                <a:solidFill>
                  <a:srgbClr val="000000"/>
                </a:solidFill>
                <a:latin typeface="Times New Roman"/>
              </a:rPr>
              <a:t>roje</a:t>
            </a:r>
            <a:r>
              <a:rPr lang="lv-LV" sz="1999" b="1" kern="0" dirty="0" err="1">
                <a:solidFill>
                  <a:srgbClr val="000000"/>
                </a:solidFill>
                <a:latin typeface="Times New Roman"/>
              </a:rPr>
              <a:t>kti</a:t>
            </a:r>
            <a:r>
              <a:rPr lang="en-US" sz="1999" b="1" kern="0" dirty="0">
                <a:solidFill>
                  <a:srgbClr val="000000"/>
                </a:solidFill>
                <a:latin typeface="Times New Roman"/>
              </a:rPr>
              <a:t>:</a:t>
            </a:r>
          </a:p>
          <a:p>
            <a:pPr marL="0" indent="0" defTabSz="914126" eaLnBrk="0" fontAlgn="base" hangingPunct="0">
              <a:spcBef>
                <a:spcPct val="20000"/>
              </a:spcBef>
              <a:spcAft>
                <a:spcPct val="0"/>
              </a:spcAft>
              <a:buClrTx/>
              <a:buNone/>
            </a:pPr>
            <a:r>
              <a:rPr lang="en-US" sz="1999" kern="0" dirty="0">
                <a:solidFill>
                  <a:srgbClr val="000000"/>
                </a:solidFill>
                <a:latin typeface="Times New Roman"/>
              </a:rPr>
              <a:t>     </a:t>
            </a:r>
            <a:r>
              <a:rPr lang="en-US" sz="1999" kern="0" dirty="0" err="1">
                <a:solidFill>
                  <a:srgbClr val="000000"/>
                </a:solidFill>
                <a:latin typeface="Times New Roman"/>
              </a:rPr>
              <a:t>Proje</a:t>
            </a:r>
            <a:r>
              <a:rPr lang="lv-LV" sz="1999" kern="0" dirty="0">
                <a:solidFill>
                  <a:srgbClr val="000000"/>
                </a:solidFill>
                <a:latin typeface="Times New Roman"/>
              </a:rPr>
              <a:t>kts Nr.</a:t>
            </a:r>
            <a:r>
              <a:rPr lang="en-US" sz="1999" kern="0" dirty="0">
                <a:solidFill>
                  <a:srgbClr val="000000"/>
                </a:solidFill>
                <a:latin typeface="Times New Roman"/>
              </a:rPr>
              <a:t>    		</a:t>
            </a:r>
            <a:r>
              <a:rPr lang="lv-LV" sz="1999" kern="0" dirty="0">
                <a:solidFill>
                  <a:srgbClr val="000000"/>
                </a:solidFill>
                <a:latin typeface="Times New Roman"/>
              </a:rPr>
              <a:t>Pabeigt uz vai pirms</a:t>
            </a:r>
            <a:r>
              <a:rPr lang="en-US" sz="1999" kern="0" dirty="0">
                <a:solidFill>
                  <a:srgbClr val="000000"/>
                </a:solidFill>
                <a:latin typeface="Times New Roman"/>
              </a:rPr>
              <a:t>:</a:t>
            </a:r>
          </a:p>
          <a:p>
            <a:pPr marL="0" indent="0" defTabSz="914126" eaLnBrk="0" fontAlgn="base" hangingPunct="0">
              <a:spcBef>
                <a:spcPct val="20000"/>
              </a:spcBef>
              <a:spcAft>
                <a:spcPct val="0"/>
              </a:spcAft>
              <a:buClrTx/>
              <a:buNone/>
            </a:pPr>
            <a:r>
              <a:rPr lang="en-US" sz="1999" kern="0" dirty="0">
                <a:solidFill>
                  <a:srgbClr val="000000"/>
                </a:solidFill>
                <a:latin typeface="Times New Roman"/>
              </a:rPr>
              <a:t>	1			1</a:t>
            </a:r>
            <a:r>
              <a:rPr lang="lv-LV" sz="1999" kern="0" dirty="0">
                <a:solidFill>
                  <a:srgbClr val="000000"/>
                </a:solidFill>
                <a:latin typeface="Times New Roman"/>
              </a:rPr>
              <a:t>.stundu</a:t>
            </a:r>
            <a:endParaRPr lang="en-US" sz="1999" kern="0" dirty="0">
              <a:solidFill>
                <a:srgbClr val="000000"/>
              </a:solidFill>
              <a:latin typeface="Times New Roman"/>
            </a:endParaRPr>
          </a:p>
          <a:p>
            <a:pPr marL="0" indent="0" defTabSz="914126" eaLnBrk="0" fontAlgn="base" hangingPunct="0">
              <a:spcBef>
                <a:spcPct val="20000"/>
              </a:spcBef>
              <a:spcAft>
                <a:spcPct val="0"/>
              </a:spcAft>
              <a:buClrTx/>
              <a:buNone/>
            </a:pPr>
            <a:r>
              <a:rPr lang="en-US" sz="1999" kern="0" dirty="0">
                <a:solidFill>
                  <a:srgbClr val="000000"/>
                </a:solidFill>
                <a:latin typeface="Times New Roman"/>
              </a:rPr>
              <a:t>	2			2</a:t>
            </a:r>
            <a:r>
              <a:rPr lang="lv-LV" sz="1999" kern="0" dirty="0">
                <a:solidFill>
                  <a:srgbClr val="000000"/>
                </a:solidFill>
                <a:latin typeface="Times New Roman"/>
              </a:rPr>
              <a:t>.stundu</a:t>
            </a:r>
            <a:endParaRPr lang="en-US" sz="1999" kern="0" dirty="0">
              <a:solidFill>
                <a:srgbClr val="000000"/>
              </a:solidFill>
              <a:latin typeface="Times New Roman"/>
            </a:endParaRPr>
          </a:p>
          <a:p>
            <a:pPr marL="0" indent="0" defTabSz="914126" eaLnBrk="0" fontAlgn="base" hangingPunct="0">
              <a:spcBef>
                <a:spcPct val="20000"/>
              </a:spcBef>
              <a:spcAft>
                <a:spcPct val="0"/>
              </a:spcAft>
              <a:buClrTx/>
              <a:buNone/>
            </a:pPr>
            <a:r>
              <a:rPr lang="en-US" sz="1999" kern="0" dirty="0">
                <a:solidFill>
                  <a:srgbClr val="000000"/>
                </a:solidFill>
                <a:latin typeface="Times New Roman"/>
              </a:rPr>
              <a:t>	3			3</a:t>
            </a:r>
            <a:r>
              <a:rPr lang="lv-LV" sz="1999" kern="0" dirty="0">
                <a:solidFill>
                  <a:srgbClr val="000000"/>
                </a:solidFill>
                <a:latin typeface="Times New Roman"/>
              </a:rPr>
              <a:t>.stundu</a:t>
            </a:r>
            <a:endParaRPr lang="en-US" sz="1999" kern="0" dirty="0">
              <a:solidFill>
                <a:srgbClr val="000000"/>
              </a:solidFill>
              <a:latin typeface="Times New Roman"/>
            </a:endParaRPr>
          </a:p>
          <a:p>
            <a:pPr marL="0" indent="0" defTabSz="914126" eaLnBrk="0" fontAlgn="base" hangingPunct="0">
              <a:spcBef>
                <a:spcPct val="20000"/>
              </a:spcBef>
              <a:spcAft>
                <a:spcPct val="0"/>
              </a:spcAft>
              <a:buClrTx/>
              <a:buNone/>
            </a:pPr>
            <a:r>
              <a:rPr lang="en-US" sz="1999" kern="0" dirty="0">
                <a:solidFill>
                  <a:srgbClr val="000000"/>
                </a:solidFill>
                <a:latin typeface="Times New Roman"/>
              </a:rPr>
              <a:t>	4			3</a:t>
            </a:r>
            <a:r>
              <a:rPr lang="lv-LV" sz="1999" kern="0" dirty="0">
                <a:solidFill>
                  <a:srgbClr val="000000"/>
                </a:solidFill>
                <a:latin typeface="Times New Roman"/>
              </a:rPr>
              <a:t>.stundu</a:t>
            </a:r>
            <a:r>
              <a:rPr lang="en-US" sz="1999" kern="0" dirty="0">
                <a:solidFill>
                  <a:srgbClr val="000000"/>
                </a:solidFill>
                <a:latin typeface="Times New Roman"/>
              </a:rPr>
              <a:t/>
            </a:r>
            <a:br>
              <a:rPr lang="en-US" sz="1999" kern="0" dirty="0">
                <a:solidFill>
                  <a:srgbClr val="000000"/>
                </a:solidFill>
                <a:latin typeface="Times New Roman"/>
              </a:rPr>
            </a:br>
            <a:r>
              <a:rPr lang="en-US" sz="1999" kern="0" dirty="0">
                <a:solidFill>
                  <a:srgbClr val="000000"/>
                </a:solidFill>
                <a:latin typeface="Times New Roman"/>
              </a:rPr>
              <a:t>	5			4</a:t>
            </a:r>
            <a:r>
              <a:rPr lang="lv-LV" sz="1999" kern="0" dirty="0">
                <a:solidFill>
                  <a:srgbClr val="000000"/>
                </a:solidFill>
                <a:latin typeface="Times New Roman"/>
              </a:rPr>
              <a:t>. vai</a:t>
            </a:r>
            <a:r>
              <a:rPr lang="en-US" sz="1999" kern="0" dirty="0">
                <a:solidFill>
                  <a:srgbClr val="000000"/>
                </a:solidFill>
                <a:latin typeface="Times New Roman"/>
              </a:rPr>
              <a:t> 5</a:t>
            </a:r>
            <a:r>
              <a:rPr lang="lv-LV" sz="1999" kern="0" dirty="0">
                <a:solidFill>
                  <a:srgbClr val="000000"/>
                </a:solidFill>
                <a:latin typeface="Times New Roman"/>
              </a:rPr>
              <a:t>.stundu</a:t>
            </a:r>
            <a:r>
              <a:rPr lang="en-US" sz="1999" kern="0" dirty="0">
                <a:solidFill>
                  <a:srgbClr val="000000"/>
                </a:solidFill>
                <a:latin typeface="Times New Roman"/>
              </a:rPr>
              <a:t/>
            </a:r>
            <a:br>
              <a:rPr lang="en-US" sz="1999" kern="0" dirty="0">
                <a:solidFill>
                  <a:srgbClr val="000000"/>
                </a:solidFill>
                <a:latin typeface="Times New Roman"/>
              </a:rPr>
            </a:br>
            <a:r>
              <a:rPr lang="en-US" sz="1999" kern="0" dirty="0">
                <a:solidFill>
                  <a:srgbClr val="000000"/>
                </a:solidFill>
                <a:latin typeface="Times New Roman"/>
              </a:rPr>
              <a:t>	6			</a:t>
            </a:r>
            <a:r>
              <a:rPr lang="lv-LV" sz="1999" kern="0" dirty="0">
                <a:solidFill>
                  <a:srgbClr val="000000"/>
                </a:solidFill>
                <a:latin typeface="Times New Roman"/>
              </a:rPr>
              <a:t>Izvēles</a:t>
            </a:r>
            <a:endParaRPr lang="en-US" sz="1999" kern="0" dirty="0">
              <a:solidFill>
                <a:srgbClr val="000000"/>
              </a:solidFill>
              <a:latin typeface="Times New Roman"/>
            </a:endParaRPr>
          </a:p>
          <a:p>
            <a:pPr marL="0" indent="0" defTabSz="914126" eaLnBrk="0" fontAlgn="base" hangingPunct="0">
              <a:spcBef>
                <a:spcPct val="20000"/>
              </a:spcBef>
              <a:spcAft>
                <a:spcPct val="0"/>
              </a:spcAft>
              <a:buClrTx/>
              <a:buNone/>
            </a:pPr>
            <a:r>
              <a:rPr lang="en-US" sz="1999" kern="0" dirty="0">
                <a:solidFill>
                  <a:srgbClr val="000000"/>
                </a:solidFill>
                <a:latin typeface="Times New Roman"/>
              </a:rPr>
              <a:t>	S</a:t>
            </a:r>
            <a:r>
              <a:rPr lang="lv-LV" sz="1999" kern="0" dirty="0">
                <a:solidFill>
                  <a:srgbClr val="000000"/>
                </a:solidFill>
                <a:latin typeface="Times New Roman"/>
              </a:rPr>
              <a:t>JPP </a:t>
            </a:r>
            <a:r>
              <a:rPr lang="en-US" sz="1999" kern="0" dirty="0">
                <a:solidFill>
                  <a:srgbClr val="000000"/>
                </a:solidFill>
                <a:latin typeface="Times New Roman"/>
              </a:rPr>
              <a:t>B</a:t>
            </a:r>
            <a:r>
              <a:rPr lang="lv-LV" sz="1999" kern="0" dirty="0">
                <a:solidFill>
                  <a:srgbClr val="000000"/>
                </a:solidFill>
                <a:latin typeface="Times New Roman"/>
              </a:rPr>
              <a:t>ī</a:t>
            </a:r>
            <a:r>
              <a:rPr lang="en-US" sz="1999" kern="0" dirty="0">
                <a:solidFill>
                  <a:srgbClr val="000000"/>
                </a:solidFill>
                <a:latin typeface="Times New Roman"/>
              </a:rPr>
              <a:t>b</a:t>
            </a:r>
            <a:r>
              <a:rPr lang="lv-LV" sz="1999" kern="0" dirty="0">
                <a:solidFill>
                  <a:srgbClr val="000000"/>
                </a:solidFill>
                <a:latin typeface="Times New Roman"/>
              </a:rPr>
              <a:t>e</a:t>
            </a:r>
            <a:r>
              <a:rPr lang="en-US" sz="1999" kern="0" dirty="0">
                <a:solidFill>
                  <a:srgbClr val="000000"/>
                </a:solidFill>
                <a:latin typeface="Times New Roman"/>
              </a:rPr>
              <a:t>le</a:t>
            </a:r>
            <a:r>
              <a:rPr lang="lv-LV" sz="1999" kern="0" dirty="0">
                <a:solidFill>
                  <a:srgbClr val="000000"/>
                </a:solidFill>
                <a:latin typeface="Times New Roman"/>
              </a:rPr>
              <a:t>s studijas</a:t>
            </a:r>
            <a:r>
              <a:rPr lang="en-US" sz="1999" kern="0" dirty="0">
                <a:solidFill>
                  <a:srgbClr val="000000"/>
                </a:solidFill>
                <a:latin typeface="Times New Roman"/>
              </a:rPr>
              <a:t>	4</a:t>
            </a:r>
            <a:r>
              <a:rPr lang="lv-LV" sz="1999" kern="0" dirty="0">
                <a:solidFill>
                  <a:srgbClr val="000000"/>
                </a:solidFill>
                <a:latin typeface="Times New Roman"/>
              </a:rPr>
              <a:t>.stundu</a:t>
            </a:r>
            <a:endParaRPr lang="en-US" sz="1999" kern="0" dirty="0">
              <a:solidFill>
                <a:srgbClr val="000000"/>
              </a:solidFill>
              <a:latin typeface="Times New Roman"/>
            </a:endParaRPr>
          </a:p>
          <a:p>
            <a:pPr marL="0" indent="0" defTabSz="914126" eaLnBrk="0" fontAlgn="base" hangingPunct="0">
              <a:spcBef>
                <a:spcPct val="20000"/>
              </a:spcBef>
              <a:spcAft>
                <a:spcPct val="0"/>
              </a:spcAft>
              <a:buClrTx/>
              <a:buNone/>
            </a:pPr>
            <a:r>
              <a:rPr lang="lv-LV" sz="1999" b="1" kern="0" dirty="0">
                <a:solidFill>
                  <a:srgbClr val="000000"/>
                </a:solidFill>
                <a:latin typeface="Times New Roman"/>
              </a:rPr>
              <a:t>Pārbaudes darbs</a:t>
            </a:r>
            <a:r>
              <a:rPr lang="en-US" sz="1999" b="1" kern="0" dirty="0">
                <a:solidFill>
                  <a:srgbClr val="000000"/>
                </a:solidFill>
                <a:latin typeface="Times New Roman"/>
              </a:rPr>
              <a:t>:</a:t>
            </a:r>
            <a:r>
              <a:rPr lang="en-US" sz="1999" kern="0" dirty="0">
                <a:solidFill>
                  <a:srgbClr val="000000"/>
                </a:solidFill>
                <a:latin typeface="Times New Roman"/>
              </a:rPr>
              <a:t>            		5</a:t>
            </a:r>
            <a:r>
              <a:rPr lang="lv-LV" sz="1999" kern="0" dirty="0">
                <a:solidFill>
                  <a:srgbClr val="000000"/>
                </a:solidFill>
                <a:latin typeface="Times New Roman"/>
              </a:rPr>
              <a:t>.stunda</a:t>
            </a:r>
            <a:endParaRPr lang="en-US" sz="1999" kern="0" dirty="0">
              <a:solidFill>
                <a:srgbClr val="000000"/>
              </a:solidFill>
              <a:latin typeface="Times New Roman"/>
            </a:endParaRPr>
          </a:p>
          <a:p>
            <a:pPr eaLnBrk="1" hangingPunct="1">
              <a:buNone/>
            </a:pPr>
            <a:endParaRPr lang="en-US" altLang="en-US" dirty="0"/>
          </a:p>
          <a:p>
            <a:pPr>
              <a:buNone/>
            </a:pPr>
            <a:endParaRPr lang="en-US" dirty="0"/>
          </a:p>
        </p:txBody>
      </p:sp>
      <p:sp>
        <p:nvSpPr>
          <p:cNvPr id="5" name="TextBox 4"/>
          <p:cNvSpPr txBox="1"/>
          <p:nvPr/>
        </p:nvSpPr>
        <p:spPr>
          <a:xfrm>
            <a:off x="5948491" y="5257325"/>
            <a:ext cx="4716732" cy="369236"/>
          </a:xfrm>
          <a:prstGeom prst="rect">
            <a:avLst/>
          </a:prstGeom>
          <a:solidFill>
            <a:schemeClr val="bg1"/>
          </a:solidFill>
          <a:ln>
            <a:solidFill>
              <a:schemeClr val="tx1">
                <a:alpha val="0"/>
              </a:schemeClr>
            </a:solidFill>
          </a:ln>
        </p:spPr>
        <p:txBody>
          <a:bodyPr wrap="square" rtlCol="0">
            <a:spAutoFit/>
          </a:bodyPr>
          <a:lstStyle/>
          <a:p>
            <a:endParaRPr lang="en-US" sz="1799" dirty="0">
              <a:solidFill>
                <a:schemeClr val="accent2"/>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6903" y="1855781"/>
            <a:ext cx="2535817" cy="3586162"/>
          </a:xfrm>
          <a:prstGeom prst="rect">
            <a:avLst/>
          </a:prstGeom>
          <a:ln>
            <a:noFill/>
          </a:ln>
          <a:effectLst>
            <a:outerShdw blurRad="292100" dist="139700" dir="2700000" algn="tl" rotWithShape="0">
              <a:srgbClr val="333333">
                <a:alpha val="65000"/>
              </a:srgbClr>
            </a:outerShdw>
          </a:effectLst>
        </p:spPr>
      </p:pic>
      <p:sp>
        <p:nvSpPr>
          <p:cNvPr id="9" name="Footer Placeholder 8"/>
          <p:cNvSpPr>
            <a:spLocks noGrp="1"/>
          </p:cNvSpPr>
          <p:nvPr>
            <p:ph type="ftr" sz="quarter" idx="11"/>
          </p:nvPr>
        </p:nvSpPr>
        <p:spPr>
          <a:xfrm>
            <a:off x="7874259" y="6495138"/>
            <a:ext cx="3858790" cy="304722"/>
          </a:xfrm>
        </p:spPr>
        <p:txBody>
          <a:bodyPr/>
          <a:lstStyle/>
          <a:p>
            <a:pPr algn="r"/>
            <a:r>
              <a:rPr lang="en-US" smtClean="0"/>
              <a:t>iteenchallenge.org</a:t>
            </a:r>
            <a:endParaRPr lang="en-US" dirty="0"/>
          </a:p>
        </p:txBody>
      </p:sp>
      <p:sp>
        <p:nvSpPr>
          <p:cNvPr id="4" name="Date Placeholder 3"/>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3</a:t>
            </a:fld>
            <a:endParaRPr lang="en-US"/>
          </a:p>
        </p:txBody>
      </p:sp>
    </p:spTree>
    <p:extLst>
      <p:ext uri="{BB962C8B-B14F-4D97-AF65-F5344CB8AC3E}">
        <p14:creationId xmlns:p14="http://schemas.microsoft.com/office/powerpoint/2010/main" val="10682793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3</a:t>
            </a:r>
            <a:r>
              <a:rPr lang="lv-LV" b="1" dirty="0"/>
              <a:t>.stunda</a:t>
            </a:r>
            <a:r>
              <a:rPr lang="en-US" b="1" dirty="0"/>
              <a:t/>
            </a:r>
            <a:br>
              <a:rPr lang="en-US" b="1" dirty="0"/>
            </a:br>
            <a:r>
              <a:rPr lang="lv-LV" b="1" dirty="0"/>
              <a:t>Rakstu vietu iegaumēšana</a:t>
            </a:r>
            <a:endParaRPr lang="en-US" dirty="0"/>
          </a:p>
        </p:txBody>
      </p:sp>
      <p:sp>
        <p:nvSpPr>
          <p:cNvPr id="3" name="Content Placeholder 2"/>
          <p:cNvSpPr>
            <a:spLocks noGrp="1"/>
          </p:cNvSpPr>
          <p:nvPr>
            <p:ph idx="1"/>
          </p:nvPr>
        </p:nvSpPr>
        <p:spPr>
          <a:xfrm>
            <a:off x="1218882" y="1905000"/>
            <a:ext cx="10285730" cy="4267200"/>
          </a:xfrm>
        </p:spPr>
        <p:txBody>
          <a:bodyPr>
            <a:normAutofit/>
          </a:bodyPr>
          <a:lstStyle/>
          <a:p>
            <a:pPr marL="0" lvl="0" indent="0">
              <a:buClr>
                <a:srgbClr val="6A3A20"/>
              </a:buClr>
              <a:buNone/>
            </a:pPr>
            <a:r>
              <a:rPr lang="lv-LV" sz="2799" b="1" dirty="0">
                <a:solidFill>
                  <a:srgbClr val="6A3A20"/>
                </a:solidFill>
              </a:rPr>
              <a:t>Galvenā Bībeles patiesība</a:t>
            </a:r>
          </a:p>
          <a:p>
            <a:pPr marL="0" lvl="0" indent="0">
              <a:buClr>
                <a:srgbClr val="6A3A20"/>
              </a:buClr>
              <a:buNone/>
            </a:pPr>
            <a:r>
              <a:rPr lang="lv-LV" sz="2800" dirty="0">
                <a:effectLst/>
                <a:ea typeface="Times New Roman" panose="02020603050405020304" pitchFamily="18" charset="0"/>
              </a:rPr>
              <a:t>Pantu iegaumēšana palīdz vieglāk pielietot tā mācības savās ikdienas dzīves situācijās</a:t>
            </a:r>
            <a:r>
              <a:rPr lang="en-US" sz="2800" dirty="0">
                <a:solidFill>
                  <a:srgbClr val="6A3A20"/>
                </a:solidFill>
              </a:rPr>
              <a:t>.</a:t>
            </a:r>
          </a:p>
          <a:p>
            <a:pPr marL="0" lvl="0" indent="0">
              <a:buClr>
                <a:srgbClr val="6A3A20"/>
              </a:buClr>
              <a:buNone/>
            </a:pPr>
            <a:r>
              <a:rPr lang="lv-LV" sz="2799" b="1" dirty="0">
                <a:solidFill>
                  <a:srgbClr val="6A3A20"/>
                </a:solidFill>
              </a:rPr>
              <a:t>Atslēgas pants</a:t>
            </a:r>
            <a:r>
              <a:rPr lang="en-US" sz="2799" b="1" dirty="0">
                <a:solidFill>
                  <a:srgbClr val="6A3A20"/>
                </a:solidFill>
              </a:rPr>
              <a:t> </a:t>
            </a:r>
            <a:r>
              <a:rPr lang="en-US" sz="2799" dirty="0">
                <a:solidFill>
                  <a:srgbClr val="6A3A20"/>
                </a:solidFill>
              </a:rPr>
              <a:t>J</a:t>
            </a:r>
            <a:r>
              <a:rPr lang="lv-LV" sz="2799" dirty="0" err="1">
                <a:solidFill>
                  <a:srgbClr val="6A3A20"/>
                </a:solidFill>
              </a:rPr>
              <a:t>ēkaba</a:t>
            </a:r>
            <a:r>
              <a:rPr lang="en-US" sz="2799" dirty="0">
                <a:solidFill>
                  <a:srgbClr val="6A3A20"/>
                </a:solidFill>
              </a:rPr>
              <a:t> 1:25 </a:t>
            </a:r>
            <a:r>
              <a:rPr lang="lv-LV" sz="2799" dirty="0">
                <a:solidFill>
                  <a:srgbClr val="6A3A20"/>
                </a:solidFill>
              </a:rPr>
              <a:t>(tulkojums no </a:t>
            </a:r>
            <a:r>
              <a:rPr lang="en-US" sz="2799" dirty="0">
                <a:solidFill>
                  <a:srgbClr val="6A3A20"/>
                </a:solidFill>
              </a:rPr>
              <a:t>New Life Bible</a:t>
            </a:r>
            <a:r>
              <a:rPr lang="lv-LV" sz="2799" dirty="0">
                <a:solidFill>
                  <a:srgbClr val="6A3A20"/>
                </a:solidFill>
              </a:rPr>
              <a:t>)</a:t>
            </a:r>
            <a:endParaRPr lang="en-US" sz="2799" dirty="0">
              <a:solidFill>
                <a:srgbClr val="6A3A20"/>
              </a:solidFill>
            </a:endParaRPr>
          </a:p>
          <a:p>
            <a:pPr marL="0" lvl="0" indent="0">
              <a:buClr>
                <a:srgbClr val="6A3A20"/>
              </a:buClr>
              <a:buNone/>
            </a:pPr>
            <a:r>
              <a:rPr lang="lv-LV" sz="2800" dirty="0">
                <a:effectLst/>
                <a:ea typeface="Times New Roman" panose="02020603050405020304" pitchFamily="18" charset="0"/>
              </a:rPr>
              <a:t>Bet tas, kas meklē Dieva pilnīgo likumu un to neaizmirst, darīs to, ko tas saka, un būs laimīgs, kad viņš to dara. Dieva Vārds dara cilvēkus brīvus.</a:t>
            </a:r>
            <a:endParaRPr lang="en-US" sz="2800" dirty="0">
              <a:solidFill>
                <a:srgbClr val="6A3A20"/>
              </a:solidFill>
            </a:endParaRP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30</a:t>
            </a:fld>
            <a:endParaRPr lang="en-US"/>
          </a:p>
        </p:txBody>
      </p:sp>
    </p:spTree>
    <p:extLst>
      <p:ext uri="{BB962C8B-B14F-4D97-AF65-F5344CB8AC3E}">
        <p14:creationId xmlns:p14="http://schemas.microsoft.com/office/powerpoint/2010/main" val="3035103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Iesildīšanās stundai</a:t>
            </a:r>
            <a:endParaRPr lang="en-US" dirty="0"/>
          </a:p>
        </p:txBody>
      </p:sp>
      <p:sp>
        <p:nvSpPr>
          <p:cNvPr id="3" name="Content Placeholder 2"/>
          <p:cNvSpPr>
            <a:spLocks noGrp="1"/>
          </p:cNvSpPr>
          <p:nvPr>
            <p:ph idx="1"/>
          </p:nvPr>
        </p:nvSpPr>
        <p:spPr/>
        <p:txBody>
          <a:bodyPr>
            <a:normAutofit/>
          </a:bodyPr>
          <a:lstStyle/>
          <a:p>
            <a:r>
              <a:rPr lang="lv-LV" sz="2800" b="1" dirty="0"/>
              <a:t>Padalies ar savu mīļāko Rakstu vietu</a:t>
            </a:r>
            <a:r>
              <a:rPr lang="en-US" sz="2800" b="1" dirty="0"/>
              <a:t> </a:t>
            </a:r>
          </a:p>
          <a:p>
            <a:r>
              <a:rPr lang="en-US" sz="2800" dirty="0" err="1"/>
              <a:t>Tā</a:t>
            </a:r>
            <a:r>
              <a:rPr lang="en-US" sz="2800" dirty="0"/>
              <a:t> </a:t>
            </a:r>
            <a:r>
              <a:rPr lang="en-US" sz="2800" dirty="0" err="1"/>
              <a:t>kā</a:t>
            </a:r>
            <a:r>
              <a:rPr lang="en-US" sz="2800" dirty="0"/>
              <a:t> </a:t>
            </a:r>
            <a:r>
              <a:rPr lang="en-US" sz="2800" dirty="0" err="1"/>
              <a:t>mēs</a:t>
            </a:r>
            <a:r>
              <a:rPr lang="en-US" sz="2800" dirty="0"/>
              <a:t> </a:t>
            </a:r>
            <a:r>
              <a:rPr lang="en-US" sz="2800" dirty="0" err="1"/>
              <a:t>šodien</a:t>
            </a:r>
            <a:r>
              <a:rPr lang="en-US" sz="2800" dirty="0"/>
              <a:t> </a:t>
            </a:r>
            <a:r>
              <a:rPr lang="en-US" sz="2800" dirty="0" err="1"/>
              <a:t>apspriedīsim</a:t>
            </a:r>
            <a:r>
              <a:rPr lang="en-US" sz="2800" dirty="0"/>
              <a:t> </a:t>
            </a:r>
            <a:r>
              <a:rPr lang="en-US" sz="2800" dirty="0" err="1"/>
              <a:t>Rakstu</a:t>
            </a:r>
            <a:r>
              <a:rPr lang="en-US" sz="2800" dirty="0"/>
              <a:t> </a:t>
            </a:r>
            <a:r>
              <a:rPr lang="en-US" sz="2800" dirty="0" err="1"/>
              <a:t>vietu</a:t>
            </a:r>
            <a:r>
              <a:rPr lang="en-US" sz="2800" dirty="0"/>
              <a:t> </a:t>
            </a:r>
            <a:r>
              <a:rPr lang="en-US" sz="2800" dirty="0" err="1"/>
              <a:t>iegaumēšanu</a:t>
            </a:r>
            <a:r>
              <a:rPr lang="en-US" sz="2800" dirty="0"/>
              <a:t>, </a:t>
            </a:r>
            <a:r>
              <a:rPr lang="en-US" sz="2800" dirty="0" err="1"/>
              <a:t>kura</a:t>
            </a:r>
            <a:r>
              <a:rPr lang="en-US" sz="2800" dirty="0"/>
              <a:t> </a:t>
            </a:r>
            <a:r>
              <a:rPr lang="en-US" sz="2800" dirty="0" err="1"/>
              <a:t>ir</a:t>
            </a:r>
            <a:r>
              <a:rPr lang="en-US" sz="2800" dirty="0"/>
              <a:t> </a:t>
            </a:r>
            <a:r>
              <a:rPr lang="lv-LV" sz="2800" dirty="0"/>
              <a:t>tava mīļākā</a:t>
            </a:r>
            <a:r>
              <a:rPr lang="en-US" sz="2800" dirty="0"/>
              <a:t> </a:t>
            </a:r>
            <a:r>
              <a:rPr lang="en-US" sz="2800" dirty="0" err="1"/>
              <a:t>Rakstu</a:t>
            </a:r>
            <a:r>
              <a:rPr lang="en-US" sz="2800" dirty="0"/>
              <a:t> </a:t>
            </a:r>
            <a:r>
              <a:rPr lang="en-US" sz="2800" dirty="0" err="1"/>
              <a:t>vieta</a:t>
            </a:r>
            <a:r>
              <a:rPr lang="en-US" sz="2800" dirty="0"/>
              <a:t>. </a:t>
            </a:r>
            <a:r>
              <a:rPr lang="en-US" sz="2800" dirty="0" err="1"/>
              <a:t>Īsi</a:t>
            </a:r>
            <a:r>
              <a:rPr lang="en-US" sz="2800" dirty="0"/>
              <a:t> </a:t>
            </a:r>
            <a:r>
              <a:rPr lang="en-US" sz="2800" dirty="0" err="1"/>
              <a:t>paskaidro</a:t>
            </a:r>
            <a:r>
              <a:rPr lang="en-US" sz="2800" dirty="0"/>
              <a:t>, </a:t>
            </a:r>
            <a:r>
              <a:rPr lang="en-US" sz="2800" dirty="0" err="1"/>
              <a:t>kāpēc</a:t>
            </a:r>
            <a:r>
              <a:rPr lang="en-US" sz="2800" dirty="0"/>
              <a:t> </a:t>
            </a:r>
            <a:r>
              <a:rPr lang="en-US" sz="2800" dirty="0" err="1"/>
              <a:t>šī</a:t>
            </a:r>
            <a:r>
              <a:rPr lang="en-US" sz="2800" dirty="0"/>
              <a:t> </a:t>
            </a:r>
            <a:r>
              <a:rPr lang="en-US" sz="2800" dirty="0" err="1"/>
              <a:t>Rakstu</a:t>
            </a:r>
            <a:r>
              <a:rPr lang="en-US" sz="2800" dirty="0"/>
              <a:t> </a:t>
            </a:r>
            <a:r>
              <a:rPr lang="en-US" sz="2800" dirty="0" err="1"/>
              <a:t>vieta</a:t>
            </a:r>
            <a:r>
              <a:rPr lang="en-US" sz="2800" dirty="0"/>
              <a:t> </a:t>
            </a:r>
            <a:r>
              <a:rPr lang="lv-LV" sz="2800" dirty="0"/>
              <a:t>tev</a:t>
            </a:r>
            <a:r>
              <a:rPr lang="en-US" sz="2800" dirty="0"/>
              <a:t> </a:t>
            </a:r>
            <a:r>
              <a:rPr lang="en-US" sz="2800" dirty="0" err="1"/>
              <a:t>ir</a:t>
            </a:r>
            <a:r>
              <a:rPr lang="en-US" sz="2800" dirty="0"/>
              <a:t> </a:t>
            </a:r>
            <a:r>
              <a:rPr lang="en-US" sz="2800" dirty="0" err="1"/>
              <a:t>bijusi</a:t>
            </a:r>
            <a:r>
              <a:rPr lang="en-US" sz="2800" dirty="0"/>
              <a:t> tik </a:t>
            </a:r>
            <a:r>
              <a:rPr lang="en-US" sz="2800" dirty="0" err="1"/>
              <a:t>nozīmīga</a:t>
            </a:r>
            <a:r>
              <a:rPr lang="en-US" sz="2800"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31</a:t>
            </a:fld>
            <a:endParaRPr lang="en-US"/>
          </a:p>
        </p:txBody>
      </p:sp>
    </p:spTree>
    <p:extLst>
      <p:ext uri="{BB962C8B-B14F-4D97-AF65-F5344CB8AC3E}">
        <p14:creationId xmlns:p14="http://schemas.microsoft.com/office/powerpoint/2010/main" val="3787176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431800"/>
            <a:ext cx="9904731" cy="1168400"/>
          </a:xfrm>
        </p:spPr>
        <p:txBody>
          <a:bodyPr/>
          <a:lstStyle/>
          <a:p>
            <a:r>
              <a:rPr lang="en-US" b="1" dirty="0"/>
              <a:t>A. Person</a:t>
            </a:r>
            <a:r>
              <a:rPr lang="lv-LV" b="1" dirty="0" err="1"/>
              <a:t>īgā</a:t>
            </a:r>
            <a:r>
              <a:rPr lang="lv-LV" b="1" dirty="0"/>
              <a:t> nodošanās</a:t>
            </a:r>
            <a:r>
              <a:rPr lang="en-US" b="1" dirty="0"/>
              <a:t> </a:t>
            </a:r>
            <a:r>
              <a:rPr lang="en-US" dirty="0"/>
              <a:t>(Person</a:t>
            </a:r>
            <a:r>
              <a:rPr lang="lv-LV" dirty="0"/>
              <a:t>īgās Bībeles studijas</a:t>
            </a:r>
            <a:r>
              <a:rPr lang="en-US" dirty="0"/>
              <a:t>)</a:t>
            </a:r>
          </a:p>
        </p:txBody>
      </p:sp>
      <p:sp>
        <p:nvSpPr>
          <p:cNvPr id="3" name="Content Placeholder 2"/>
          <p:cNvSpPr>
            <a:spLocks noGrp="1"/>
          </p:cNvSpPr>
          <p:nvPr>
            <p:ph idx="1"/>
          </p:nvPr>
        </p:nvSpPr>
        <p:spPr>
          <a:xfrm>
            <a:off x="1601152" y="1803400"/>
            <a:ext cx="9751060" cy="4267200"/>
          </a:xfrm>
        </p:spPr>
        <p:txBody>
          <a:bodyPr>
            <a:normAutofit/>
          </a:bodyPr>
          <a:lstStyle/>
          <a:p>
            <a:pPr marL="457200" indent="-457200">
              <a:buNone/>
            </a:pPr>
            <a:r>
              <a:rPr lang="en-US" sz="3200" dirty="0"/>
              <a:t>1. </a:t>
            </a:r>
            <a:r>
              <a:rPr lang="en-US" sz="3200" dirty="0" smtClean="0"/>
              <a:t>	</a:t>
            </a:r>
            <a:r>
              <a:rPr lang="lv-LV" sz="3200" dirty="0" smtClean="0"/>
              <a:t>Kas </a:t>
            </a:r>
            <a:r>
              <a:rPr lang="lv-LV" sz="3200" dirty="0"/>
              <a:t>ir personīgā nodošanās</a:t>
            </a:r>
            <a:r>
              <a:rPr lang="en-US" sz="3200" dirty="0"/>
              <a:t>?</a:t>
            </a:r>
          </a:p>
          <a:p>
            <a:pPr marL="457200" indent="-457200">
              <a:spcAft>
                <a:spcPts val="1800"/>
              </a:spcAft>
              <a:buNone/>
            </a:pPr>
            <a:r>
              <a:rPr lang="en-US" sz="3200" dirty="0"/>
              <a:t>2. </a:t>
            </a:r>
            <a:r>
              <a:rPr lang="en-US" sz="3200" dirty="0" smtClean="0"/>
              <a:t>	Pl</a:t>
            </a:r>
            <a:r>
              <a:rPr lang="lv-LV" sz="3200" dirty="0" err="1"/>
              <a:t>ānojot</a:t>
            </a:r>
            <a:r>
              <a:rPr lang="lv-LV" sz="3200" dirty="0"/>
              <a:t> savu personīgo nodošanos</a:t>
            </a:r>
            <a:endParaRPr lang="en-US" sz="3200" dirty="0"/>
          </a:p>
          <a:p>
            <a:pPr marL="914400" lvl="1" indent="-457200">
              <a:spcAft>
                <a:spcPts val="1800"/>
              </a:spcAft>
              <a:buNone/>
            </a:pPr>
            <a:r>
              <a:rPr lang="en-US" sz="2800" dirty="0"/>
              <a:t>a. </a:t>
            </a:r>
            <a:r>
              <a:rPr lang="en-US" sz="2800" dirty="0" smtClean="0"/>
              <a:t>	</a:t>
            </a:r>
            <a:r>
              <a:rPr lang="lv-LV" sz="2800" dirty="0" smtClean="0"/>
              <a:t>Izvēlies </a:t>
            </a:r>
            <a:r>
              <a:rPr lang="lv-LV" sz="2800" dirty="0"/>
              <a:t>laiku un vietu.</a:t>
            </a:r>
            <a:endParaRPr lang="en-US" sz="2800" dirty="0"/>
          </a:p>
          <a:p>
            <a:pPr marL="914400" lvl="1" indent="-457200">
              <a:spcAft>
                <a:spcPts val="1800"/>
              </a:spcAft>
              <a:buNone/>
            </a:pPr>
            <a:r>
              <a:rPr lang="en-US" sz="2800" dirty="0"/>
              <a:t>b. </a:t>
            </a:r>
            <a:r>
              <a:rPr lang="en-US" sz="2800" dirty="0" smtClean="0"/>
              <a:t>	</a:t>
            </a:r>
            <a:r>
              <a:rPr lang="lv-LV" sz="2800" dirty="0" smtClean="0"/>
              <a:t>Lasi </a:t>
            </a:r>
            <a:r>
              <a:rPr lang="lv-LV" sz="2800" dirty="0"/>
              <a:t>Bībeli un veic piezīmes</a:t>
            </a:r>
            <a:r>
              <a:rPr lang="en-US" sz="2800" dirty="0"/>
              <a:t>. </a:t>
            </a:r>
          </a:p>
          <a:p>
            <a:pPr marL="914400" lvl="1" indent="-457200">
              <a:spcAft>
                <a:spcPts val="1800"/>
              </a:spcAft>
              <a:buNone/>
            </a:pPr>
            <a:r>
              <a:rPr lang="en-US" sz="2800" dirty="0"/>
              <a:t>c. </a:t>
            </a:r>
            <a:r>
              <a:rPr lang="en-US" sz="2800" dirty="0" smtClean="0"/>
              <a:t>	</a:t>
            </a:r>
            <a:r>
              <a:rPr lang="lv-LV" sz="2800" dirty="0" smtClean="0"/>
              <a:t>Lūdz</a:t>
            </a:r>
            <a:r>
              <a:rPr lang="lv-LV" sz="2800" dirty="0"/>
              <a:t>.</a:t>
            </a:r>
            <a:endParaRPr lang="en-US" sz="2800" dirty="0"/>
          </a:p>
        </p:txBody>
      </p:sp>
      <p:sp>
        <p:nvSpPr>
          <p:cNvPr id="4" name="Footer Placeholder 3"/>
          <p:cNvSpPr>
            <a:spLocks noGrp="1"/>
          </p:cNvSpPr>
          <p:nvPr>
            <p:ph type="ftr" sz="quarter" idx="11"/>
          </p:nvPr>
        </p:nvSpPr>
        <p:spPr/>
        <p:txBody>
          <a:bodyPr/>
          <a:lstStyle/>
          <a:p>
            <a:r>
              <a:rPr lang="en-US" smtClean="0"/>
              <a:t>iteenchallenge.org</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3612" y="3200400"/>
            <a:ext cx="3901440" cy="2602230"/>
          </a:xfrm>
          <a:prstGeom prst="rect">
            <a:avLst/>
          </a:prstGeom>
        </p:spPr>
      </p:pic>
      <p:sp>
        <p:nvSpPr>
          <p:cNvPr id="6" name="Date Placeholder 5"/>
          <p:cNvSpPr>
            <a:spLocks noGrp="1"/>
          </p:cNvSpPr>
          <p:nvPr>
            <p:ph type="dt" sz="half" idx="10"/>
          </p:nvPr>
        </p:nvSpPr>
        <p:spPr/>
        <p:txBody>
          <a:bodyPr/>
          <a:lstStyle/>
          <a:p>
            <a:r>
              <a:rPr lang="en-US" smtClean="0"/>
              <a:t>7/2022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32</a:t>
            </a:fld>
            <a:endParaRPr lang="en-US"/>
          </a:p>
        </p:txBody>
      </p:sp>
    </p:spTree>
    <p:extLst>
      <p:ext uri="{BB962C8B-B14F-4D97-AF65-F5344CB8AC3E}">
        <p14:creationId xmlns:p14="http://schemas.microsoft.com/office/powerpoint/2010/main" val="3458908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3. </a:t>
            </a:r>
            <a:r>
              <a:rPr lang="lv-LV" b="1" dirty="0">
                <a:effectLst/>
                <a:ea typeface="Times New Roman" panose="02020603050405020304" pitchFamily="18" charset="0"/>
                <a:cs typeface="Times New Roman" panose="02020603050405020304" pitchFamily="18" charset="0"/>
              </a:rPr>
              <a:t>Tavas personīgās nodošanās mērķi</a:t>
            </a:r>
            <a:endParaRPr lang="en-US" b="1" dirty="0"/>
          </a:p>
        </p:txBody>
      </p:sp>
      <p:sp>
        <p:nvSpPr>
          <p:cNvPr id="3" name="Content Placeholder 2"/>
          <p:cNvSpPr>
            <a:spLocks noGrp="1"/>
          </p:cNvSpPr>
          <p:nvPr>
            <p:ph idx="1"/>
          </p:nvPr>
        </p:nvSpPr>
        <p:spPr>
          <a:xfrm>
            <a:off x="1674812" y="1752600"/>
            <a:ext cx="9751060" cy="4267200"/>
          </a:xfrm>
        </p:spPr>
        <p:txBody>
          <a:bodyPr>
            <a:normAutofit/>
          </a:bodyPr>
          <a:lstStyle/>
          <a:p>
            <a:pPr marL="0" indent="0">
              <a:buNone/>
            </a:pPr>
            <a:r>
              <a:rPr lang="en-US" sz="3200" dirty="0"/>
              <a:t>a. </a:t>
            </a:r>
            <a:r>
              <a:rPr lang="lv-LV" sz="3200" dirty="0">
                <a:effectLst/>
                <a:ea typeface="Times New Roman" panose="02020603050405020304" pitchFamily="18" charset="0"/>
                <a:cs typeface="Times New Roman" panose="02020603050405020304" pitchFamily="18" charset="0"/>
              </a:rPr>
              <a:t>Dievam no tās vajadzētu kaut ko dabūt ārā</a:t>
            </a:r>
            <a:endParaRPr lang="en-US" sz="3200" dirty="0"/>
          </a:p>
          <a:p>
            <a:pPr lvl="2"/>
            <a:r>
              <a:rPr lang="lv-LV" sz="3200" dirty="0">
                <a:effectLst/>
                <a:ea typeface="Times New Roman" panose="02020603050405020304" pitchFamily="18" charset="0"/>
                <a:cs typeface="Times New Roman" panose="02020603050405020304" pitchFamily="18" charset="0"/>
              </a:rPr>
              <a:t>Šeit ir dažas lietas, ko tu vari dot Dievam: </a:t>
            </a:r>
          </a:p>
          <a:p>
            <a:pPr marL="1600200" lvl="2" indent="-742950">
              <a:buNone/>
            </a:pPr>
            <a:r>
              <a:rPr lang="lv-LV" sz="3200" dirty="0">
                <a:effectLst/>
                <a:ea typeface="Times New Roman" panose="02020603050405020304" pitchFamily="18" charset="0"/>
                <a:cs typeface="Times New Roman" panose="02020603050405020304" pitchFamily="18" charset="0"/>
              </a:rPr>
              <a:t>(1</a:t>
            </a:r>
            <a:r>
              <a:rPr lang="lv-LV" sz="3200" dirty="0" smtClean="0">
                <a:effectLst/>
                <a:ea typeface="Times New Roman" panose="02020603050405020304" pitchFamily="18" charset="0"/>
                <a:cs typeface="Times New Roman" panose="02020603050405020304" pitchFamily="18" charset="0"/>
              </a:rPr>
              <a:t>)</a:t>
            </a:r>
            <a:r>
              <a:rPr lang="en-US" sz="3200" dirty="0" smtClean="0">
                <a:effectLst/>
                <a:ea typeface="Times New Roman" panose="02020603050405020304" pitchFamily="18" charset="0"/>
                <a:cs typeface="Times New Roman" panose="02020603050405020304" pitchFamily="18" charset="0"/>
              </a:rPr>
              <a:t>	</a:t>
            </a:r>
            <a:r>
              <a:rPr lang="lv-LV" sz="3200" dirty="0" smtClean="0">
                <a:effectLst/>
                <a:ea typeface="Times New Roman" panose="02020603050405020304" pitchFamily="18" charset="0"/>
                <a:cs typeface="Times New Roman" panose="02020603050405020304" pitchFamily="18" charset="0"/>
              </a:rPr>
              <a:t>tava mīlestība</a:t>
            </a:r>
            <a:endParaRPr lang="en-US" sz="3200" dirty="0">
              <a:ea typeface="Times New Roman" panose="02020603050405020304" pitchFamily="18" charset="0"/>
              <a:cs typeface="Times New Roman" panose="02020603050405020304" pitchFamily="18" charset="0"/>
            </a:endParaRPr>
          </a:p>
          <a:p>
            <a:pPr marL="1600200" lvl="2" indent="-742950">
              <a:buNone/>
            </a:pPr>
            <a:r>
              <a:rPr lang="lv-LV" sz="3200" dirty="0" smtClean="0">
                <a:effectLst/>
                <a:ea typeface="Times New Roman" panose="02020603050405020304" pitchFamily="18" charset="0"/>
                <a:cs typeface="Times New Roman" panose="02020603050405020304" pitchFamily="18" charset="0"/>
              </a:rPr>
              <a:t>(2)</a:t>
            </a:r>
            <a:r>
              <a:rPr lang="en-US" sz="3200" dirty="0" smtClean="0">
                <a:effectLst/>
                <a:ea typeface="Times New Roman" panose="02020603050405020304" pitchFamily="18" charset="0"/>
                <a:cs typeface="Times New Roman" panose="02020603050405020304" pitchFamily="18" charset="0"/>
              </a:rPr>
              <a:t>	</a:t>
            </a:r>
            <a:r>
              <a:rPr lang="lv-LV" sz="3200" dirty="0" smtClean="0">
                <a:effectLst/>
                <a:ea typeface="Times New Roman" panose="02020603050405020304" pitchFamily="18" charset="0"/>
                <a:cs typeface="Times New Roman" panose="02020603050405020304" pitchFamily="18" charset="0"/>
              </a:rPr>
              <a:t>tava uzmanība</a:t>
            </a:r>
            <a:endParaRPr lang="en-US" sz="3200" dirty="0">
              <a:ea typeface="Times New Roman" panose="02020603050405020304" pitchFamily="18" charset="0"/>
              <a:cs typeface="Times New Roman" panose="02020603050405020304" pitchFamily="18" charset="0"/>
            </a:endParaRPr>
          </a:p>
          <a:p>
            <a:pPr marL="1600200" lvl="2" indent="-742950">
              <a:buNone/>
            </a:pPr>
            <a:r>
              <a:rPr lang="lv-LV" sz="3200" dirty="0" smtClean="0">
                <a:effectLst/>
                <a:ea typeface="Times New Roman" panose="02020603050405020304" pitchFamily="18" charset="0"/>
                <a:cs typeface="Times New Roman" panose="02020603050405020304" pitchFamily="18" charset="0"/>
              </a:rPr>
              <a:t>(3)</a:t>
            </a:r>
            <a:r>
              <a:rPr lang="en-US" sz="3200" dirty="0" smtClean="0">
                <a:effectLst/>
                <a:ea typeface="Times New Roman" panose="02020603050405020304" pitchFamily="18" charset="0"/>
                <a:cs typeface="Times New Roman" panose="02020603050405020304" pitchFamily="18" charset="0"/>
              </a:rPr>
              <a:t>	</a:t>
            </a:r>
            <a:r>
              <a:rPr lang="lv-LV" sz="3200" dirty="0" smtClean="0">
                <a:effectLst/>
                <a:ea typeface="Times New Roman" panose="02020603050405020304" pitchFamily="18" charset="0"/>
                <a:cs typeface="Times New Roman" panose="02020603050405020304" pitchFamily="18" charset="0"/>
              </a:rPr>
              <a:t>tava slavēšana</a:t>
            </a:r>
            <a:endParaRPr lang="en-US" sz="3200" dirty="0">
              <a:ea typeface="Times New Roman" panose="02020603050405020304" pitchFamily="18" charset="0"/>
              <a:cs typeface="Times New Roman" panose="02020603050405020304" pitchFamily="18" charset="0"/>
            </a:endParaRPr>
          </a:p>
          <a:p>
            <a:pPr marL="1600200" lvl="2" indent="-742950">
              <a:buNone/>
            </a:pPr>
            <a:r>
              <a:rPr lang="lv-LV" sz="3200" dirty="0" smtClean="0">
                <a:effectLst/>
                <a:ea typeface="Times New Roman" panose="02020603050405020304" pitchFamily="18" charset="0"/>
                <a:cs typeface="Times New Roman" panose="02020603050405020304" pitchFamily="18" charset="0"/>
              </a:rPr>
              <a:t>(4)</a:t>
            </a:r>
            <a:r>
              <a:rPr lang="en-US" sz="3200" dirty="0" smtClean="0">
                <a:effectLst/>
                <a:ea typeface="Times New Roman" panose="02020603050405020304" pitchFamily="18" charset="0"/>
                <a:cs typeface="Times New Roman" panose="02020603050405020304" pitchFamily="18" charset="0"/>
              </a:rPr>
              <a:t>	</a:t>
            </a:r>
            <a:r>
              <a:rPr lang="lv-LV" sz="3200" dirty="0" smtClean="0">
                <a:effectLst/>
                <a:ea typeface="Times New Roman" panose="02020603050405020304" pitchFamily="18" charset="0"/>
                <a:cs typeface="Times New Roman" panose="02020603050405020304" pitchFamily="18" charset="0"/>
              </a:rPr>
              <a:t>tava pielūgsme</a:t>
            </a:r>
            <a:endParaRPr lang="en-US" sz="3200" dirty="0">
              <a:ea typeface="Times New Roman" panose="02020603050405020304" pitchFamily="18" charset="0"/>
              <a:cs typeface="Times New Roman" panose="02020603050405020304" pitchFamily="18" charset="0"/>
            </a:endParaRPr>
          </a:p>
          <a:p>
            <a:pPr marL="301625" lvl="1" indent="-301625">
              <a:buNone/>
            </a:pPr>
            <a:r>
              <a:rPr lang="en-US" sz="3200" dirty="0" smtClean="0"/>
              <a:t>b</a:t>
            </a:r>
            <a:r>
              <a:rPr lang="en-US" sz="3200" dirty="0"/>
              <a:t>. </a:t>
            </a:r>
            <a:r>
              <a:rPr lang="lv-LV" sz="3200" dirty="0">
                <a:effectLst/>
                <a:ea typeface="Times New Roman" panose="02020603050405020304" pitchFamily="18" charset="0"/>
                <a:cs typeface="Times New Roman" panose="02020603050405020304" pitchFamily="18" charset="0"/>
              </a:rPr>
              <a:t>Tev no tās vajadzētu iegūt spēku un palīdzību</a:t>
            </a:r>
            <a:r>
              <a:rPr lang="en-US" sz="3200"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33</a:t>
            </a:fld>
            <a:endParaRPr lang="en-US"/>
          </a:p>
        </p:txBody>
      </p:sp>
    </p:spTree>
    <p:extLst>
      <p:ext uri="{BB962C8B-B14F-4D97-AF65-F5344CB8AC3E}">
        <p14:creationId xmlns:p14="http://schemas.microsoft.com/office/powerpoint/2010/main" val="2896806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 </a:t>
            </a:r>
            <a:r>
              <a:rPr lang="en-US" b="1" dirty="0" err="1"/>
              <a:t>Grup</a:t>
            </a:r>
            <a:r>
              <a:rPr lang="lv-LV" b="1" dirty="0"/>
              <a:t>u </a:t>
            </a:r>
            <a:r>
              <a:rPr lang="en-US" b="1" dirty="0"/>
              <a:t>B</a:t>
            </a:r>
            <a:r>
              <a:rPr lang="lv-LV" b="1" dirty="0"/>
              <a:t>ī</a:t>
            </a:r>
            <a:r>
              <a:rPr lang="en-US" b="1" dirty="0"/>
              <a:t>b</a:t>
            </a:r>
            <a:r>
              <a:rPr lang="lv-LV" b="1" dirty="0"/>
              <a:t>e</a:t>
            </a:r>
            <a:r>
              <a:rPr lang="en-US" b="1" dirty="0"/>
              <a:t>le</a:t>
            </a:r>
            <a:r>
              <a:rPr lang="lv-LV" b="1" dirty="0"/>
              <a:t>s</a:t>
            </a:r>
            <a:r>
              <a:rPr lang="en-US" b="1" dirty="0"/>
              <a:t> stud</a:t>
            </a:r>
            <a:r>
              <a:rPr lang="lv-LV" b="1" dirty="0" err="1"/>
              <a:t>ijas</a:t>
            </a:r>
            <a:r>
              <a:rPr lang="en-US" b="1" dirty="0"/>
              <a:t> </a:t>
            </a:r>
            <a:r>
              <a:rPr lang="lv-LV" b="1" dirty="0"/>
              <a:t>un</a:t>
            </a:r>
            <a:r>
              <a:rPr lang="en-US" b="1" dirty="0"/>
              <a:t> </a:t>
            </a:r>
            <a:r>
              <a:rPr lang="lv-LV" b="1" dirty="0"/>
              <a:t>ģimenes nodošanās</a:t>
            </a:r>
            <a:endParaRPr lang="en-US" dirty="0"/>
          </a:p>
        </p:txBody>
      </p:sp>
      <p:sp>
        <p:nvSpPr>
          <p:cNvPr id="3" name="Content Placeholder 2"/>
          <p:cNvSpPr>
            <a:spLocks noGrp="1"/>
          </p:cNvSpPr>
          <p:nvPr>
            <p:ph idx="1"/>
          </p:nvPr>
        </p:nvSpPr>
        <p:spPr>
          <a:xfrm>
            <a:off x="1753552" y="1803400"/>
            <a:ext cx="9751060" cy="4267200"/>
          </a:xfrm>
        </p:spPr>
        <p:txBody>
          <a:bodyPr/>
          <a:lstStyle/>
          <a:p>
            <a:pPr marL="0" indent="0">
              <a:buNone/>
            </a:pPr>
            <a:r>
              <a:rPr lang="en-US" sz="2800" b="1" dirty="0"/>
              <a:t>1. </a:t>
            </a:r>
            <a:r>
              <a:rPr lang="lv-LV" sz="2800" dirty="0">
                <a:effectLst/>
                <a:ea typeface="Times New Roman" panose="02020603050405020304" pitchFamily="18" charset="0"/>
                <a:cs typeface="Times New Roman" panose="02020603050405020304" pitchFamily="18" charset="0"/>
              </a:rPr>
              <a:t>Kas ir ģimenes nodošanās un grupu Bībeles studijas</a:t>
            </a:r>
            <a:r>
              <a:rPr lang="en-US" sz="2800" b="1" dirty="0"/>
              <a:t>?</a:t>
            </a:r>
          </a:p>
          <a:p>
            <a:pPr marL="301752" lvl="1" indent="0">
              <a:buNone/>
            </a:pPr>
            <a:r>
              <a:rPr lang="en-US" sz="2800" b="1" dirty="0"/>
              <a:t>a. </a:t>
            </a:r>
            <a:r>
              <a:rPr lang="lv-LV" sz="2800" b="1" dirty="0"/>
              <a:t>Ģimenes nodošanās</a:t>
            </a:r>
            <a:endParaRPr lang="en-US" sz="2800" b="1" dirty="0"/>
          </a:p>
          <a:p>
            <a:pPr marL="685800" lvl="1" indent="0">
              <a:buNone/>
            </a:pPr>
            <a:r>
              <a:rPr lang="lv-LV" sz="2800" dirty="0">
                <a:effectLst/>
                <a:ea typeface="Times New Roman" panose="02020603050405020304" pitchFamily="18" charset="0"/>
                <a:cs typeface="Times New Roman" panose="02020603050405020304" pitchFamily="18" charset="0"/>
              </a:rPr>
              <a:t>Ģimenes nodošanās ir līdzīga personīgajai. Šeit visa tava ģimene sanāk kopā un lasa Bībeli, apspriež to un jums ir lūgšana</a:t>
            </a:r>
            <a:r>
              <a:rPr lang="en-US" sz="2800" dirty="0"/>
              <a:t>.</a:t>
            </a:r>
          </a:p>
          <a:p>
            <a:pPr marL="301752" lvl="1" indent="0">
              <a:buNone/>
            </a:pPr>
            <a:r>
              <a:rPr lang="en-US" sz="2800" b="1" dirty="0"/>
              <a:t>b. </a:t>
            </a:r>
            <a:r>
              <a:rPr lang="en-US" sz="2800" b="1" dirty="0" err="1"/>
              <a:t>Grup</a:t>
            </a:r>
            <a:r>
              <a:rPr lang="lv-LV" sz="2800" b="1" dirty="0"/>
              <a:t>u</a:t>
            </a:r>
            <a:r>
              <a:rPr lang="en-US" sz="2800" b="1" dirty="0"/>
              <a:t> B</a:t>
            </a:r>
            <a:r>
              <a:rPr lang="lv-LV" sz="2800" b="1" dirty="0"/>
              <a:t>ī</a:t>
            </a:r>
            <a:r>
              <a:rPr lang="en-US" sz="2800" b="1" dirty="0"/>
              <a:t>b</a:t>
            </a:r>
            <a:r>
              <a:rPr lang="lv-LV" sz="2800" b="1" dirty="0"/>
              <a:t>e</a:t>
            </a:r>
            <a:r>
              <a:rPr lang="en-US" sz="2800" b="1" dirty="0"/>
              <a:t>le</a:t>
            </a:r>
            <a:r>
              <a:rPr lang="lv-LV" sz="2800" b="1" dirty="0"/>
              <a:t>s</a:t>
            </a:r>
            <a:r>
              <a:rPr lang="en-US" sz="2800" b="1" dirty="0"/>
              <a:t> stud</a:t>
            </a:r>
            <a:r>
              <a:rPr lang="lv-LV" sz="2800" b="1" dirty="0" err="1"/>
              <a:t>ijas</a:t>
            </a:r>
            <a:endParaRPr lang="en-US" sz="2800" b="1" dirty="0"/>
          </a:p>
          <a:p>
            <a:pPr marL="685800" lvl="1" indent="0">
              <a:buNone/>
            </a:pPr>
            <a:r>
              <a:rPr lang="lv-LV" sz="2800" dirty="0">
                <a:effectLst/>
                <a:ea typeface="Times New Roman" panose="02020603050405020304" pitchFamily="18" charset="0"/>
                <a:cs typeface="Times New Roman" panose="02020603050405020304" pitchFamily="18" charset="0"/>
              </a:rPr>
              <a:t>Grupas Bībeles studijas ir jebkura cilvēku grupa, kas regulāri sanāk kopā, lai lasītu Bībeli, apspriestu to un lūgtu</a:t>
            </a:r>
            <a:r>
              <a:rPr lang="en-US" sz="2800"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34</a:t>
            </a:fld>
            <a:endParaRPr lang="en-US"/>
          </a:p>
        </p:txBody>
      </p:sp>
    </p:spTree>
    <p:extLst>
      <p:ext uri="{BB962C8B-B14F-4D97-AF65-F5344CB8AC3E}">
        <p14:creationId xmlns:p14="http://schemas.microsoft.com/office/powerpoint/2010/main" val="15951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 </a:t>
            </a:r>
            <a:r>
              <a:rPr lang="lv-LV" b="1" dirty="0">
                <a:effectLst/>
                <a:ea typeface="Times New Roman" panose="02020603050405020304" pitchFamily="18" charset="0"/>
                <a:cs typeface="Times New Roman" panose="02020603050405020304" pitchFamily="18" charset="0"/>
              </a:rPr>
              <a:t>Plānot savas ģimenes nodošanās laiku</a:t>
            </a:r>
            <a:endParaRPr lang="en-US" b="1" dirty="0"/>
          </a:p>
        </p:txBody>
      </p:sp>
      <p:sp>
        <p:nvSpPr>
          <p:cNvPr id="3" name="Content Placeholder 2"/>
          <p:cNvSpPr>
            <a:spLocks noGrp="1"/>
          </p:cNvSpPr>
          <p:nvPr>
            <p:ph idx="1"/>
          </p:nvPr>
        </p:nvSpPr>
        <p:spPr>
          <a:xfrm>
            <a:off x="1601152" y="1803400"/>
            <a:ext cx="9751060" cy="4267200"/>
          </a:xfrm>
        </p:spPr>
        <p:txBody>
          <a:bodyPr>
            <a:normAutofit/>
          </a:bodyPr>
          <a:lstStyle/>
          <a:p>
            <a:pPr marL="0" indent="0">
              <a:buNone/>
            </a:pPr>
            <a:r>
              <a:rPr lang="en-US" b="1" dirty="0"/>
              <a:t>a. </a:t>
            </a:r>
            <a:r>
              <a:rPr lang="lv-LV" b="1" dirty="0">
                <a:effectLst/>
                <a:ea typeface="Times New Roman" panose="02020603050405020304" pitchFamily="18" charset="0"/>
                <a:cs typeface="Times New Roman" panose="02020603050405020304" pitchFamily="18" charset="0"/>
              </a:rPr>
              <a:t>Izvēlies laiku, kad visa ģimene var būt kopā</a:t>
            </a:r>
            <a:endParaRPr lang="en-US" b="1" dirty="0"/>
          </a:p>
          <a:p>
            <a:pPr marL="0" indent="0">
              <a:buNone/>
            </a:pPr>
            <a:r>
              <a:rPr lang="en-US" b="1" dirty="0"/>
              <a:t>b. </a:t>
            </a:r>
            <a:r>
              <a:rPr lang="lv-LV" b="1" dirty="0">
                <a:effectLst/>
                <a:ea typeface="Times New Roman" panose="02020603050405020304" pitchFamily="18" charset="0"/>
                <a:cs typeface="Times New Roman" panose="02020603050405020304" pitchFamily="18" charset="0"/>
              </a:rPr>
              <a:t>Lasiet Bībeli</a:t>
            </a:r>
            <a:endParaRPr lang="en-US" b="1" dirty="0"/>
          </a:p>
          <a:p>
            <a:pPr marL="0" indent="0">
              <a:buNone/>
            </a:pPr>
            <a:r>
              <a:rPr lang="en-US" b="1" dirty="0"/>
              <a:t>c. </a:t>
            </a:r>
            <a:r>
              <a:rPr lang="lv-LV" b="1" dirty="0">
                <a:effectLst/>
                <a:ea typeface="Times New Roman" panose="02020603050405020304" pitchFamily="18" charset="0"/>
                <a:cs typeface="Times New Roman" panose="02020603050405020304" pitchFamily="18" charset="0"/>
              </a:rPr>
              <a:t>Diskusijas</a:t>
            </a:r>
            <a:endParaRPr lang="en-US" b="1" dirty="0"/>
          </a:p>
          <a:p>
            <a:pPr marL="0" indent="0">
              <a:buNone/>
            </a:pPr>
            <a:r>
              <a:rPr lang="en-US" b="1" dirty="0"/>
              <a:t>d. </a:t>
            </a:r>
            <a:r>
              <a:rPr lang="lv-LV" b="1" dirty="0">
                <a:effectLst/>
                <a:ea typeface="Times New Roman" panose="02020603050405020304" pitchFamily="18" charset="0"/>
                <a:cs typeface="Times New Roman" panose="02020603050405020304" pitchFamily="18" charset="0"/>
              </a:rPr>
              <a:t>Lūdziet</a:t>
            </a:r>
            <a:endParaRPr lang="en-US" b="1" dirty="0"/>
          </a:p>
        </p:txBody>
      </p:sp>
      <p:sp>
        <p:nvSpPr>
          <p:cNvPr id="4" name="Footer Placeholder 3"/>
          <p:cNvSpPr>
            <a:spLocks noGrp="1"/>
          </p:cNvSpPr>
          <p:nvPr>
            <p:ph type="ftr" sz="quarter" idx="11"/>
          </p:nvPr>
        </p:nvSpPr>
        <p:spPr/>
        <p:txBody>
          <a:bodyPr/>
          <a:lstStyle/>
          <a:p>
            <a:r>
              <a:rPr lang="en-US" smtClean="0"/>
              <a:t>iteenchallenge.org</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3" y="2895600"/>
            <a:ext cx="4574677" cy="3051273"/>
          </a:xfrm>
          <a:prstGeom prst="rect">
            <a:avLst/>
          </a:prstGeom>
        </p:spPr>
      </p:pic>
      <p:sp>
        <p:nvSpPr>
          <p:cNvPr id="6" name="Date Placeholder 5"/>
          <p:cNvSpPr>
            <a:spLocks noGrp="1"/>
          </p:cNvSpPr>
          <p:nvPr>
            <p:ph type="dt" sz="half" idx="10"/>
          </p:nvPr>
        </p:nvSpPr>
        <p:spPr/>
        <p:txBody>
          <a:bodyPr/>
          <a:lstStyle/>
          <a:p>
            <a:r>
              <a:rPr lang="en-US" smtClean="0"/>
              <a:t>7/2022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35</a:t>
            </a:fld>
            <a:endParaRPr lang="en-US"/>
          </a:p>
        </p:txBody>
      </p:sp>
    </p:spTree>
    <p:extLst>
      <p:ext uri="{BB962C8B-B14F-4D97-AF65-F5344CB8AC3E}">
        <p14:creationId xmlns:p14="http://schemas.microsoft.com/office/powerpoint/2010/main" val="2614094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431800"/>
            <a:ext cx="10667999" cy="1168400"/>
          </a:xfrm>
        </p:spPr>
        <p:txBody>
          <a:bodyPr>
            <a:normAutofit/>
          </a:bodyPr>
          <a:lstStyle/>
          <a:p>
            <a:r>
              <a:rPr lang="en-US" b="1" dirty="0"/>
              <a:t>3. </a:t>
            </a:r>
            <a:r>
              <a:rPr lang="lv-LV" b="1" dirty="0">
                <a:effectLst/>
                <a:ea typeface="Times New Roman" panose="02020603050405020304" pitchFamily="18" charset="0"/>
                <a:cs typeface="Times New Roman" panose="02020603050405020304" pitchFamily="18" charset="0"/>
              </a:rPr>
              <a:t>Ģimenes nodošanās (grupu Bībeles studiju) mērķis</a:t>
            </a:r>
            <a:endParaRPr lang="en-US" b="1" dirty="0"/>
          </a:p>
        </p:txBody>
      </p:sp>
      <p:sp>
        <p:nvSpPr>
          <p:cNvPr id="3" name="Content Placeholder 2"/>
          <p:cNvSpPr>
            <a:spLocks noGrp="1"/>
          </p:cNvSpPr>
          <p:nvPr>
            <p:ph idx="1"/>
          </p:nvPr>
        </p:nvSpPr>
        <p:spPr>
          <a:xfrm>
            <a:off x="1448752" y="1803400"/>
            <a:ext cx="9751060" cy="4267200"/>
          </a:xfrm>
        </p:spPr>
        <p:txBody>
          <a:bodyPr>
            <a:normAutofit/>
          </a:bodyPr>
          <a:lstStyle/>
          <a:p>
            <a:pPr marL="0" indent="0">
              <a:buNone/>
            </a:pPr>
            <a:r>
              <a:rPr lang="en-US" dirty="0"/>
              <a:t>l) </a:t>
            </a:r>
            <a:r>
              <a:rPr lang="lv-LV" dirty="0">
                <a:effectLst/>
                <a:ea typeface="Times New Roman" panose="02020603050405020304" pitchFamily="18" charset="0"/>
                <a:cs typeface="Times New Roman" panose="02020603050405020304" pitchFamily="18" charset="0"/>
              </a:rPr>
              <a:t>Dievam jāsaņem jūsu slava, pielūgsme un mīlestība</a:t>
            </a:r>
            <a:r>
              <a:rPr lang="en-US" dirty="0"/>
              <a:t>.</a:t>
            </a:r>
          </a:p>
          <a:p>
            <a:pPr marL="0" indent="0">
              <a:buNone/>
            </a:pPr>
            <a:r>
              <a:rPr lang="en-US" dirty="0"/>
              <a:t>2) </a:t>
            </a:r>
            <a:r>
              <a:rPr lang="lv-LV" dirty="0">
                <a:effectLst/>
                <a:ea typeface="Times New Roman" panose="02020603050405020304" pitchFamily="18" charset="0"/>
                <a:cs typeface="Times New Roman" panose="02020603050405020304" pitchFamily="18" charset="0"/>
              </a:rPr>
              <a:t>Māci saviem bērniem kā lasīt Bībeli un pielietot to savās dzīvēs</a:t>
            </a:r>
            <a:r>
              <a:rPr lang="en-US" dirty="0"/>
              <a:t>.</a:t>
            </a:r>
          </a:p>
          <a:p>
            <a:pPr marL="0" indent="0">
              <a:buNone/>
            </a:pPr>
            <a:r>
              <a:rPr lang="en-US" dirty="0"/>
              <a:t>3) </a:t>
            </a:r>
            <a:r>
              <a:rPr lang="lv-LV" dirty="0">
                <a:effectLst/>
                <a:ea typeface="Times New Roman" panose="02020603050405020304" pitchFamily="18" charset="0"/>
                <a:cs typeface="Times New Roman" panose="02020603050405020304" pitchFamily="18" charset="0"/>
              </a:rPr>
              <a:t>Māci saviem bērniem kā lūgt</a:t>
            </a:r>
            <a:r>
              <a:rPr lang="en-US" dirty="0"/>
              <a:t>.</a:t>
            </a:r>
          </a:p>
          <a:p>
            <a:pPr marL="0" indent="0">
              <a:buNone/>
            </a:pPr>
            <a:r>
              <a:rPr lang="en-US" dirty="0"/>
              <a:t>4) </a:t>
            </a:r>
            <a:r>
              <a:rPr lang="lv-LV" dirty="0">
                <a:effectLst/>
                <a:ea typeface="Times New Roman" panose="02020603050405020304" pitchFamily="18" charset="0"/>
                <a:cs typeface="Times New Roman" panose="02020603050405020304" pitchFamily="18" charset="0"/>
              </a:rPr>
              <a:t>Palīdziet viens otram pielietot Rakstu vietas savās ikdienas dzīvēs</a:t>
            </a:r>
            <a:r>
              <a:rPr lang="en-US" dirty="0"/>
              <a:t>.</a:t>
            </a:r>
          </a:p>
          <a:p>
            <a:pPr marL="0" indent="0">
              <a:buNone/>
            </a:pPr>
            <a:r>
              <a:rPr lang="en-US" dirty="0"/>
              <a:t>5) </a:t>
            </a:r>
            <a:r>
              <a:rPr lang="lv-LV" dirty="0">
                <a:effectLst/>
                <a:ea typeface="Times New Roman" panose="02020603050405020304" pitchFamily="18" charset="0"/>
                <a:cs typeface="Times New Roman" panose="02020603050405020304" pitchFamily="18" charset="0"/>
              </a:rPr>
              <a:t>Iepazīsti labāk citus cilvēkus (tos, kuri ir tavā Bībeles studiju grupā)</a:t>
            </a:r>
            <a:r>
              <a:rPr lang="en-US" dirty="0"/>
              <a:t>.</a:t>
            </a:r>
          </a:p>
          <a:p>
            <a:pPr marL="0" indent="0">
              <a:buNone/>
            </a:pPr>
            <a:r>
              <a:rPr lang="en-US" dirty="0"/>
              <a:t>6) </a:t>
            </a:r>
            <a:r>
              <a:rPr lang="lv-LV" dirty="0">
                <a:effectLst/>
                <a:ea typeface="Times New Roman" panose="02020603050405020304" pitchFamily="18" charset="0"/>
                <a:cs typeface="Times New Roman" panose="02020603050405020304" pitchFamily="18" charset="0"/>
              </a:rPr>
              <a:t>Turiet viens otru pie atbildības, dzīvot saskaņā ar Dieva patiesību</a:t>
            </a:r>
            <a:r>
              <a:rPr lang="en-US"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36</a:t>
            </a:fld>
            <a:endParaRPr lang="en-US"/>
          </a:p>
        </p:txBody>
      </p:sp>
    </p:spTree>
    <p:extLst>
      <p:ext uri="{BB962C8B-B14F-4D97-AF65-F5344CB8AC3E}">
        <p14:creationId xmlns:p14="http://schemas.microsoft.com/office/powerpoint/2010/main" val="3201500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Rakstu vietu iegaumēšana</a:t>
            </a:r>
            <a:endParaRPr lang="en-US" dirty="0"/>
          </a:p>
        </p:txBody>
      </p:sp>
      <p:sp>
        <p:nvSpPr>
          <p:cNvPr id="3" name="Content Placeholder 2"/>
          <p:cNvSpPr>
            <a:spLocks noGrp="1"/>
          </p:cNvSpPr>
          <p:nvPr>
            <p:ph idx="1"/>
          </p:nvPr>
        </p:nvSpPr>
        <p:spPr/>
        <p:txBody>
          <a:bodyPr/>
          <a:lstStyle/>
          <a:p>
            <a:pPr marL="0" indent="0">
              <a:buNone/>
            </a:pPr>
            <a:r>
              <a:rPr lang="en-US" b="1" dirty="0"/>
              <a:t>1. </a:t>
            </a:r>
            <a:r>
              <a:rPr lang="lv-LV" b="1" dirty="0">
                <a:effectLst/>
                <a:ea typeface="Times New Roman" panose="02020603050405020304" pitchFamily="18" charset="0"/>
                <a:cs typeface="Times New Roman" panose="02020603050405020304" pitchFamily="18" charset="0"/>
              </a:rPr>
              <a:t>Ko nozīmē iegaumēt Rakstu vietas</a:t>
            </a:r>
            <a:r>
              <a:rPr lang="en-US" b="1" dirty="0"/>
              <a:t>?</a:t>
            </a:r>
          </a:p>
          <a:p>
            <a:pPr marL="342900" indent="0">
              <a:buNone/>
            </a:pPr>
            <a:r>
              <a:rPr lang="lv-LV" dirty="0">
                <a:effectLst/>
                <a:ea typeface="Times New Roman" panose="02020603050405020304" pitchFamily="18" charset="0"/>
                <a:cs typeface="Times New Roman" panose="02020603050405020304" pitchFamily="18" charset="0"/>
              </a:rPr>
              <a:t>Iegaumēt nozīmē vienkārši iemācīties vārdus, lai tu varētu tos atkārtot pēc atmiņas. Tev ir vārdi tavā prātā, un tu vari atsaukt (atkārtot) vārdus jebkurā laikā</a:t>
            </a:r>
            <a:r>
              <a:rPr lang="en-US" dirty="0"/>
              <a:t>.</a:t>
            </a:r>
          </a:p>
          <a:p>
            <a:endParaRPr lang="en-US" dirty="0"/>
          </a:p>
        </p:txBody>
      </p:sp>
      <p:sp>
        <p:nvSpPr>
          <p:cNvPr id="4" name="Footer Placeholder 3"/>
          <p:cNvSpPr>
            <a:spLocks noGrp="1"/>
          </p:cNvSpPr>
          <p:nvPr>
            <p:ph type="ftr" sz="quarter" idx="11"/>
          </p:nvPr>
        </p:nvSpPr>
        <p:spPr/>
        <p:txBody>
          <a:bodyPr/>
          <a:lstStyle/>
          <a:p>
            <a:r>
              <a:rPr lang="en-US" smtClean="0"/>
              <a:t>iteenchallenge.org</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8576" y="3352800"/>
            <a:ext cx="4489236" cy="2345626"/>
          </a:xfrm>
          <a:prstGeom prst="rect">
            <a:avLst/>
          </a:prstGeom>
        </p:spPr>
      </p:pic>
      <p:sp>
        <p:nvSpPr>
          <p:cNvPr id="6" name="Date Placeholder 5"/>
          <p:cNvSpPr>
            <a:spLocks noGrp="1"/>
          </p:cNvSpPr>
          <p:nvPr>
            <p:ph type="dt" sz="half" idx="10"/>
          </p:nvPr>
        </p:nvSpPr>
        <p:spPr/>
        <p:txBody>
          <a:bodyPr/>
          <a:lstStyle/>
          <a:p>
            <a:r>
              <a:rPr lang="en-US" smtClean="0"/>
              <a:t>7/2022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37</a:t>
            </a:fld>
            <a:endParaRPr lang="en-US"/>
          </a:p>
        </p:txBody>
      </p:sp>
    </p:spTree>
    <p:extLst>
      <p:ext uri="{BB962C8B-B14F-4D97-AF65-F5344CB8AC3E}">
        <p14:creationId xmlns:p14="http://schemas.microsoft.com/office/powerpoint/2010/main" val="285900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a:t>
            </a:r>
            <a:r>
              <a:rPr lang="lv-LV" b="1" dirty="0">
                <a:effectLst/>
                <a:ea typeface="Times New Roman" panose="02020603050405020304" pitchFamily="18" charset="0"/>
                <a:cs typeface="Times New Roman" panose="02020603050405020304" pitchFamily="18" charset="0"/>
              </a:rPr>
              <a:t>Kāpēc tev vajadzētu iegaumēt Rakstu vietas</a:t>
            </a:r>
            <a:r>
              <a:rPr lang="en-US" b="1" dirty="0"/>
              <a:t>?</a:t>
            </a:r>
            <a:br>
              <a:rPr lang="en-US" b="1" dirty="0"/>
            </a:br>
            <a:endParaRPr lang="en-US" dirty="0"/>
          </a:p>
        </p:txBody>
      </p:sp>
      <p:sp>
        <p:nvSpPr>
          <p:cNvPr id="3" name="Content Placeholder 2"/>
          <p:cNvSpPr>
            <a:spLocks noGrp="1"/>
          </p:cNvSpPr>
          <p:nvPr>
            <p:ph idx="1"/>
          </p:nvPr>
        </p:nvSpPr>
        <p:spPr>
          <a:xfrm>
            <a:off x="1598612" y="1295400"/>
            <a:ext cx="9751060" cy="4267200"/>
          </a:xfrm>
        </p:spPr>
        <p:txBody>
          <a:bodyPr>
            <a:normAutofit fontScale="92500" lnSpcReduction="10000"/>
          </a:bodyPr>
          <a:lstStyle/>
          <a:p>
            <a:pPr marL="0" indent="0">
              <a:buNone/>
            </a:pPr>
            <a:r>
              <a:rPr lang="lv-LV" dirty="0">
                <a:effectLst/>
                <a:ea typeface="Times New Roman" panose="02020603050405020304" pitchFamily="18" charset="0"/>
                <a:cs typeface="Times New Roman" panose="02020603050405020304" pitchFamily="18" charset="0"/>
              </a:rPr>
              <a:t>Ir daudz veidu, kā iegaumētās Rakstu vietas var tev palīdzēt. </a:t>
            </a:r>
            <a:r>
              <a:rPr lang="en-US" dirty="0" smtClean="0">
                <a:effectLst/>
                <a:ea typeface="Times New Roman" panose="02020603050405020304" pitchFamily="18" charset="0"/>
                <a:cs typeface="Times New Roman" panose="02020603050405020304" pitchFamily="18" charset="0"/>
              </a:rPr>
              <a:t/>
            </a:r>
            <a:br>
              <a:rPr lang="en-US" dirty="0" smtClean="0">
                <a:effectLst/>
                <a:ea typeface="Times New Roman" panose="02020603050405020304" pitchFamily="18" charset="0"/>
                <a:cs typeface="Times New Roman" panose="02020603050405020304" pitchFamily="18" charset="0"/>
              </a:rPr>
            </a:br>
            <a:r>
              <a:rPr lang="lv-LV" dirty="0" smtClean="0">
                <a:effectLst/>
                <a:ea typeface="Times New Roman" panose="02020603050405020304" pitchFamily="18" charset="0"/>
                <a:cs typeface="Times New Roman" panose="02020603050405020304" pitchFamily="18" charset="0"/>
              </a:rPr>
              <a:t>Šeit </a:t>
            </a:r>
            <a:r>
              <a:rPr lang="lv-LV" dirty="0">
                <a:effectLst/>
                <a:ea typeface="Times New Roman" panose="02020603050405020304" pitchFamily="18" charset="0"/>
                <a:cs typeface="Times New Roman" panose="02020603050405020304" pitchFamily="18" charset="0"/>
              </a:rPr>
              <a:t>ir tikai daži ieguvumi</a:t>
            </a:r>
            <a:r>
              <a:rPr lang="en-US" dirty="0"/>
              <a:t>.</a:t>
            </a:r>
          </a:p>
          <a:p>
            <a:pPr marL="457200" indent="-457200">
              <a:buNone/>
            </a:pPr>
            <a:r>
              <a:rPr lang="en-US" dirty="0"/>
              <a:t>a. </a:t>
            </a:r>
            <a:r>
              <a:rPr lang="en-US" dirty="0" smtClean="0"/>
              <a:t>	</a:t>
            </a:r>
            <a:r>
              <a:rPr lang="lv-LV" dirty="0" smtClean="0">
                <a:effectLst/>
                <a:ea typeface="Times New Roman" panose="02020603050405020304" pitchFamily="18" charset="0"/>
                <a:cs typeface="Times New Roman" panose="02020603050405020304" pitchFamily="18" charset="0"/>
              </a:rPr>
              <a:t>Lieto </a:t>
            </a:r>
            <a:r>
              <a:rPr lang="lv-LV" dirty="0">
                <a:effectLst/>
                <a:ea typeface="Times New Roman" panose="02020603050405020304" pitchFamily="18" charset="0"/>
                <a:cs typeface="Times New Roman" panose="02020603050405020304" pitchFamily="18" charset="0"/>
              </a:rPr>
              <a:t>tās, lai pretotos kārdinājumam</a:t>
            </a:r>
            <a:r>
              <a:rPr lang="en-US" dirty="0"/>
              <a:t>.</a:t>
            </a:r>
          </a:p>
          <a:p>
            <a:pPr marL="457200" indent="-457200">
              <a:buNone/>
            </a:pPr>
            <a:r>
              <a:rPr lang="en-US" dirty="0"/>
              <a:t>b. </a:t>
            </a:r>
            <a:r>
              <a:rPr lang="en-US" dirty="0" smtClean="0"/>
              <a:t>	</a:t>
            </a:r>
            <a:r>
              <a:rPr lang="lv-LV" dirty="0" smtClean="0">
                <a:effectLst/>
                <a:ea typeface="Times New Roman" panose="02020603050405020304" pitchFamily="18" charset="0"/>
                <a:cs typeface="Times New Roman" panose="02020603050405020304" pitchFamily="18" charset="0"/>
              </a:rPr>
              <a:t>Lieto </a:t>
            </a:r>
            <a:r>
              <a:rPr lang="lv-LV" dirty="0">
                <a:effectLst/>
                <a:ea typeface="Times New Roman" panose="02020603050405020304" pitchFamily="18" charset="0"/>
                <a:cs typeface="Times New Roman" panose="02020603050405020304" pitchFamily="18" charset="0"/>
              </a:rPr>
              <a:t>tās, lai tiktu galā ar savām problēmām</a:t>
            </a:r>
            <a:r>
              <a:rPr lang="en-US" dirty="0"/>
              <a:t>.</a:t>
            </a:r>
          </a:p>
          <a:p>
            <a:pPr marL="457200" indent="-457200">
              <a:buNone/>
            </a:pPr>
            <a:r>
              <a:rPr lang="en-US" dirty="0"/>
              <a:t>c. </a:t>
            </a:r>
            <a:r>
              <a:rPr lang="en-US" dirty="0" smtClean="0"/>
              <a:t>	</a:t>
            </a:r>
            <a:r>
              <a:rPr lang="lv-LV" dirty="0" smtClean="0">
                <a:effectLst/>
                <a:ea typeface="Times New Roman" panose="02020603050405020304" pitchFamily="18" charset="0"/>
                <a:cs typeface="Times New Roman" panose="02020603050405020304" pitchFamily="18" charset="0"/>
              </a:rPr>
              <a:t>Tas </a:t>
            </a:r>
            <a:r>
              <a:rPr lang="lv-LV" dirty="0">
                <a:effectLst/>
                <a:ea typeface="Times New Roman" panose="02020603050405020304" pitchFamily="18" charset="0"/>
                <a:cs typeface="Times New Roman" panose="02020603050405020304" pitchFamily="18" charset="0"/>
              </a:rPr>
              <a:t>tev palīdz, lai tev būtu labas domas</a:t>
            </a:r>
            <a:r>
              <a:rPr lang="en-US" dirty="0"/>
              <a:t>.</a:t>
            </a:r>
          </a:p>
          <a:p>
            <a:pPr marL="457200" indent="-457200">
              <a:buNone/>
            </a:pPr>
            <a:r>
              <a:rPr lang="en-US" dirty="0"/>
              <a:t>d. </a:t>
            </a:r>
            <a:r>
              <a:rPr lang="en-US" dirty="0" smtClean="0"/>
              <a:t>	</a:t>
            </a:r>
            <a:r>
              <a:rPr lang="lv-LV" dirty="0" smtClean="0">
                <a:effectLst/>
                <a:ea typeface="Times New Roman" panose="02020603050405020304" pitchFamily="18" charset="0"/>
                <a:cs typeface="Times New Roman" panose="02020603050405020304" pitchFamily="18" charset="0"/>
              </a:rPr>
              <a:t>Tas </a:t>
            </a:r>
            <a:r>
              <a:rPr lang="lv-LV" dirty="0">
                <a:effectLst/>
                <a:ea typeface="Times New Roman" panose="02020603050405020304" pitchFamily="18" charset="0"/>
                <a:cs typeface="Times New Roman" panose="02020603050405020304" pitchFamily="18" charset="0"/>
              </a:rPr>
              <a:t>sagatavo tevi pārdomāt Dieva Vārdu</a:t>
            </a:r>
            <a:r>
              <a:rPr lang="en-US" dirty="0"/>
              <a:t>.</a:t>
            </a:r>
          </a:p>
          <a:p>
            <a:pPr marL="457200" indent="-457200">
              <a:buNone/>
            </a:pPr>
            <a:r>
              <a:rPr lang="en-US" dirty="0"/>
              <a:t>e. </a:t>
            </a:r>
            <a:r>
              <a:rPr lang="en-US" dirty="0" smtClean="0"/>
              <a:t>	</a:t>
            </a:r>
            <a:r>
              <a:rPr lang="lv-LV" dirty="0" smtClean="0">
                <a:effectLst/>
                <a:ea typeface="Times New Roman" panose="02020603050405020304" pitchFamily="18" charset="0"/>
                <a:cs typeface="Times New Roman" panose="02020603050405020304" pitchFamily="18" charset="0"/>
              </a:rPr>
              <a:t>Lieto </a:t>
            </a:r>
            <a:r>
              <a:rPr lang="lv-LV" dirty="0">
                <a:effectLst/>
                <a:ea typeface="Times New Roman" panose="02020603050405020304" pitchFamily="18" charset="0"/>
                <a:cs typeface="Times New Roman" panose="02020603050405020304" pitchFamily="18" charset="0"/>
              </a:rPr>
              <a:t>tās, lai sagatavotu sevi liecināšanai</a:t>
            </a:r>
            <a:r>
              <a:rPr lang="en-US" dirty="0"/>
              <a:t>.</a:t>
            </a:r>
          </a:p>
          <a:p>
            <a:pPr marL="457200" indent="-457200">
              <a:buNone/>
            </a:pPr>
            <a:r>
              <a:rPr lang="en-US" dirty="0"/>
              <a:t>f. </a:t>
            </a:r>
            <a:r>
              <a:rPr lang="en-US" dirty="0" smtClean="0"/>
              <a:t>	</a:t>
            </a:r>
            <a:r>
              <a:rPr lang="lv-LV" dirty="0" smtClean="0">
                <a:effectLst/>
                <a:ea typeface="Times New Roman" panose="02020603050405020304" pitchFamily="18" charset="0"/>
                <a:cs typeface="Times New Roman" panose="02020603050405020304" pitchFamily="18" charset="0"/>
              </a:rPr>
              <a:t>Tas </a:t>
            </a:r>
            <a:r>
              <a:rPr lang="lv-LV" dirty="0">
                <a:effectLst/>
                <a:ea typeface="Times New Roman" panose="02020603050405020304" pitchFamily="18" charset="0"/>
                <a:cs typeface="Times New Roman" panose="02020603050405020304" pitchFamily="18" charset="0"/>
              </a:rPr>
              <a:t>palīdz tev mācīties domāt tā, kā domā Dievs. Romiešiem 12:1-2 Dievs mums pavēl atjaunot savus prātus - mācīties domāt tā, kā Viņš vēlas, lai mēs domājam</a:t>
            </a:r>
            <a:r>
              <a:rPr lang="en-US"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38</a:t>
            </a:fld>
            <a:endParaRPr lang="en-US"/>
          </a:p>
        </p:txBody>
      </p:sp>
    </p:spTree>
    <p:extLst>
      <p:ext uri="{BB962C8B-B14F-4D97-AF65-F5344CB8AC3E}">
        <p14:creationId xmlns:p14="http://schemas.microsoft.com/office/powerpoint/2010/main" val="16613369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431800"/>
            <a:ext cx="9751060" cy="1168400"/>
          </a:xfrm>
        </p:spPr>
        <p:txBody>
          <a:bodyPr/>
          <a:lstStyle/>
          <a:p>
            <a:r>
              <a:rPr lang="en-US" b="1" dirty="0"/>
              <a:t>3. </a:t>
            </a:r>
            <a:r>
              <a:rPr lang="lv-LV" b="1" dirty="0">
                <a:effectLst/>
                <a:ea typeface="Times New Roman" panose="02020603050405020304" pitchFamily="18" charset="0"/>
                <a:cs typeface="Times New Roman" panose="02020603050405020304" pitchFamily="18" charset="0"/>
              </a:rPr>
              <a:t>Kā es varu iegaumēt Rakstu vietas</a:t>
            </a:r>
            <a:r>
              <a:rPr lang="en-US" b="1" dirty="0"/>
              <a:t>?</a:t>
            </a:r>
          </a:p>
        </p:txBody>
      </p:sp>
      <p:sp>
        <p:nvSpPr>
          <p:cNvPr id="3" name="Content Placeholder 2"/>
          <p:cNvSpPr>
            <a:spLocks noGrp="1"/>
          </p:cNvSpPr>
          <p:nvPr>
            <p:ph idx="1"/>
          </p:nvPr>
        </p:nvSpPr>
        <p:spPr>
          <a:xfrm>
            <a:off x="1448752" y="1803400"/>
            <a:ext cx="9751060" cy="4267200"/>
          </a:xfrm>
        </p:spPr>
        <p:txBody>
          <a:bodyPr>
            <a:normAutofit/>
          </a:bodyPr>
          <a:lstStyle/>
          <a:p>
            <a:pPr marL="0" indent="0">
              <a:buNone/>
            </a:pPr>
            <a:r>
              <a:rPr lang="en-US" b="1" dirty="0"/>
              <a:t>a. </a:t>
            </a:r>
            <a:r>
              <a:rPr lang="lv-LV" b="1" dirty="0">
                <a:effectLst/>
                <a:ea typeface="Times New Roman" panose="02020603050405020304" pitchFamily="18" charset="0"/>
                <a:cs typeface="Times New Roman" panose="02020603050405020304" pitchFamily="18" charset="0"/>
              </a:rPr>
              <a:t>Uzmanīgi izvēlies Rakstu vietu</a:t>
            </a:r>
            <a:r>
              <a:rPr lang="en-US" b="1" dirty="0"/>
              <a:t>.</a:t>
            </a:r>
          </a:p>
          <a:p>
            <a:pPr marL="0" indent="0">
              <a:buNone/>
            </a:pPr>
            <a:r>
              <a:rPr lang="en-US" b="1" dirty="0"/>
              <a:t>b. </a:t>
            </a:r>
            <a:r>
              <a:rPr lang="lv-LV" b="1" dirty="0">
                <a:effectLst/>
                <a:ea typeface="Times New Roman" panose="02020603050405020304" pitchFamily="18" charset="0"/>
                <a:cs typeface="Times New Roman" panose="02020603050405020304" pitchFamily="18" charset="0"/>
              </a:rPr>
              <a:t>Uzraksti pantu uz mazas kartītes</a:t>
            </a:r>
            <a:r>
              <a:rPr lang="en-US" b="1" dirty="0"/>
              <a:t>.</a:t>
            </a:r>
          </a:p>
          <a:p>
            <a:pPr marL="0" indent="0">
              <a:buNone/>
            </a:pPr>
            <a:r>
              <a:rPr lang="en-US" b="1" dirty="0"/>
              <a:t>c. </a:t>
            </a:r>
            <a:r>
              <a:rPr lang="lv-LV" b="1" dirty="0">
                <a:effectLst/>
                <a:ea typeface="Times New Roman" panose="02020603050405020304" pitchFamily="18" charset="0"/>
                <a:cs typeface="Times New Roman" panose="02020603050405020304" pitchFamily="18" charset="0"/>
              </a:rPr>
              <a:t>Vienlaicīgi iegaumē pantam 3 vai 4 vārdus</a:t>
            </a:r>
            <a:r>
              <a:rPr lang="en-US" b="1" dirty="0"/>
              <a:t>.</a:t>
            </a:r>
          </a:p>
          <a:p>
            <a:pPr marL="0" indent="0">
              <a:buNone/>
            </a:pPr>
            <a:r>
              <a:rPr lang="en-US" b="1" dirty="0"/>
              <a:t>d. </a:t>
            </a:r>
            <a:r>
              <a:rPr lang="lv-LV" b="1" dirty="0">
                <a:effectLst/>
                <a:ea typeface="Times New Roman" panose="02020603050405020304" pitchFamily="18" charset="0"/>
                <a:cs typeface="Times New Roman" panose="02020603050405020304" pitchFamily="18" charset="0"/>
              </a:rPr>
              <a:t>Iegaumē Rakstu vietu ar citiem cilvēkiem</a:t>
            </a:r>
            <a:r>
              <a:rPr lang="en-US" b="1" dirty="0"/>
              <a:t>.</a:t>
            </a:r>
          </a:p>
          <a:p>
            <a:pPr marL="0" indent="0">
              <a:buNone/>
            </a:pPr>
            <a:r>
              <a:rPr lang="en-US" b="1" dirty="0"/>
              <a:t>e. </a:t>
            </a:r>
            <a:r>
              <a:rPr lang="lv-LV" b="1" dirty="0">
                <a:effectLst/>
                <a:ea typeface="Times New Roman" panose="02020603050405020304" pitchFamily="18" charset="0"/>
                <a:cs typeface="Times New Roman" panose="02020603050405020304" pitchFamily="18" charset="0"/>
              </a:rPr>
              <a:t>Domās (vai uz papīra) izveido panta attēlu</a:t>
            </a:r>
            <a:r>
              <a:rPr lang="en-US" b="1" dirty="0"/>
              <a:t>.</a:t>
            </a:r>
          </a:p>
          <a:p>
            <a:pPr marL="0" indent="0">
              <a:buNone/>
            </a:pPr>
            <a:r>
              <a:rPr lang="en-US" b="1" dirty="0"/>
              <a:t>f. </a:t>
            </a:r>
            <a:r>
              <a:rPr lang="lv-LV" b="1" dirty="0">
                <a:effectLst/>
                <a:ea typeface="Times New Roman" panose="02020603050405020304" pitchFamily="18" charset="0"/>
                <a:cs typeface="Times New Roman" panose="02020603050405020304" pitchFamily="18" charset="0"/>
              </a:rPr>
              <a:t>Turpini pārskatīt</a:t>
            </a:r>
            <a:r>
              <a:rPr lang="en-US" b="1"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pic>
        <p:nvPicPr>
          <p:cNvPr id="1026" name="Picture 2" descr="Krūzes ar Bībeles citātiem - Marts 2015 | Pērkam Kopā">
            <a:extLst>
              <a:ext uri="{FF2B5EF4-FFF2-40B4-BE49-F238E27FC236}">
                <a16:creationId xmlns:a16="http://schemas.microsoft.com/office/drawing/2014/main" id="{8544CEA7-E9A7-4B96-9454-A9586459E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612" y="1829225"/>
            <a:ext cx="3270318" cy="228557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39</a:t>
            </a:fld>
            <a:endParaRPr lang="en-US"/>
          </a:p>
        </p:txBody>
      </p:sp>
    </p:spTree>
    <p:extLst>
      <p:ext uri="{BB962C8B-B14F-4D97-AF65-F5344CB8AC3E}">
        <p14:creationId xmlns:p14="http://schemas.microsoft.com/office/powerpoint/2010/main" val="38162564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b="1" dirty="0"/>
              <a:t>1</a:t>
            </a:r>
            <a:r>
              <a:rPr lang="lv-LV" b="1" dirty="0"/>
              <a:t>.nodaļa</a:t>
            </a:r>
            <a:r>
              <a:rPr lang="en-US" b="1" dirty="0"/>
              <a:t/>
            </a:r>
            <a:br>
              <a:rPr lang="en-US" b="1" dirty="0"/>
            </a:br>
            <a:r>
              <a:rPr lang="lv-LV" dirty="0"/>
              <a:t>Sākot ar Bībeles studēšanas pamatiem</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5612" y="3810000"/>
            <a:ext cx="3460888" cy="2324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Footer Placeholder 2"/>
          <p:cNvSpPr>
            <a:spLocks noGrp="1"/>
          </p:cNvSpPr>
          <p:nvPr>
            <p:ph type="ftr" sz="quarter" idx="11"/>
          </p:nvPr>
        </p:nvSpPr>
        <p:spPr/>
        <p:txBody>
          <a:bodyPr/>
          <a:lstStyle/>
          <a:p>
            <a:r>
              <a:rPr lang="en-US" smtClean="0"/>
              <a:t>iteenchallenge.org</a:t>
            </a:r>
            <a:endParaRPr lang="en-US"/>
          </a:p>
        </p:txBody>
      </p:sp>
      <p:sp>
        <p:nvSpPr>
          <p:cNvPr id="4" name="Date Placeholder 3"/>
          <p:cNvSpPr>
            <a:spLocks noGrp="1"/>
          </p:cNvSpPr>
          <p:nvPr>
            <p:ph type="dt" sz="half" idx="10"/>
          </p:nvPr>
        </p:nvSpPr>
        <p:spPr/>
        <p:txBody>
          <a:bodyPr/>
          <a:lstStyle/>
          <a:p>
            <a:r>
              <a:rPr lang="en-US" smtClean="0"/>
              <a:t>7/2022</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4</a:t>
            </a:fld>
            <a:endParaRPr lang="en-US"/>
          </a:p>
        </p:txBody>
      </p:sp>
    </p:spTree>
    <p:extLst>
      <p:ext uri="{BB962C8B-B14F-4D97-AF65-F5344CB8AC3E}">
        <p14:creationId xmlns:p14="http://schemas.microsoft.com/office/powerpoint/2010/main" val="1039241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r>
              <a:rPr lang="en-US" b="1" dirty="0"/>
              <a:t>4. </a:t>
            </a:r>
            <a:r>
              <a:rPr lang="lv-LV" b="1" dirty="0">
                <a:effectLst/>
                <a:ea typeface="Times New Roman" panose="02020603050405020304" pitchFamily="18" charset="0"/>
                <a:cs typeface="Times New Roman" panose="02020603050405020304" pitchFamily="18" charset="0"/>
              </a:rPr>
              <a:t>Kā es varu padarīt Rakstu vietas iegaumēšanu visnoderīgāko savā dzīvē?</a:t>
            </a:r>
            <a:endParaRPr lang="en-US" b="1" dirty="0"/>
          </a:p>
        </p:txBody>
      </p:sp>
      <p:sp>
        <p:nvSpPr>
          <p:cNvPr id="3" name="Content Placeholder 2"/>
          <p:cNvSpPr>
            <a:spLocks noGrp="1"/>
          </p:cNvSpPr>
          <p:nvPr>
            <p:ph idx="1"/>
          </p:nvPr>
        </p:nvSpPr>
        <p:spPr>
          <a:xfrm>
            <a:off x="1601152" y="1803400"/>
            <a:ext cx="9751060" cy="4267200"/>
          </a:xfrm>
        </p:spPr>
        <p:txBody>
          <a:bodyPr>
            <a:normAutofit/>
          </a:bodyPr>
          <a:lstStyle/>
          <a:p>
            <a:pPr marL="0" indent="0">
              <a:buNone/>
            </a:pPr>
            <a:r>
              <a:rPr lang="en-US" b="1" dirty="0"/>
              <a:t>a. </a:t>
            </a:r>
            <a:r>
              <a:rPr lang="lv-LV" b="1" dirty="0">
                <a:effectLst/>
                <a:ea typeface="Times New Roman" panose="02020603050405020304" pitchFamily="18" charset="0"/>
                <a:cs typeface="Times New Roman" panose="02020603050405020304" pitchFamily="18" charset="0"/>
              </a:rPr>
              <a:t>Meklē veidus, kā sasaistīt šo pantu ar savu ikdienas pieredzi</a:t>
            </a:r>
            <a:r>
              <a:rPr lang="en-US" b="1" dirty="0"/>
              <a:t>.</a:t>
            </a:r>
          </a:p>
          <a:p>
            <a:pPr marL="0" indent="0">
              <a:buNone/>
            </a:pPr>
            <a:r>
              <a:rPr lang="en-US" b="1" dirty="0"/>
              <a:t>b. </a:t>
            </a:r>
            <a:r>
              <a:rPr lang="lv-LV" b="1" dirty="0">
                <a:effectLst/>
                <a:ea typeface="Times New Roman" panose="02020603050405020304" pitchFamily="18" charset="0"/>
                <a:cs typeface="Times New Roman" panose="02020603050405020304" pitchFamily="18" charset="0"/>
              </a:rPr>
              <a:t>Pielieto to savā dzīvē</a:t>
            </a:r>
            <a:r>
              <a:rPr lang="en-US" b="1" dirty="0"/>
              <a:t>!</a:t>
            </a:r>
          </a:p>
          <a:p>
            <a:pPr marL="0" indent="0">
              <a:buNone/>
            </a:pPr>
            <a:r>
              <a:rPr lang="en-US" b="1" dirty="0"/>
              <a:t>c. </a:t>
            </a:r>
            <a:r>
              <a:rPr lang="lv-LV" b="1" dirty="0">
                <a:effectLst/>
                <a:ea typeface="Times New Roman" panose="02020603050405020304" pitchFamily="18" charset="0"/>
                <a:cs typeface="Times New Roman" panose="02020603050405020304" pitchFamily="18" charset="0"/>
              </a:rPr>
              <a:t>Lūdz Dievam īpašu pantu savai dzīvei</a:t>
            </a:r>
            <a:r>
              <a:rPr lang="en-US" b="1" dirty="0"/>
              <a:t>.</a:t>
            </a:r>
          </a:p>
          <a:p>
            <a:pPr marL="0" indent="0">
              <a:buNone/>
            </a:pPr>
            <a:r>
              <a:rPr lang="en-US" b="1" dirty="0"/>
              <a:t>d. </a:t>
            </a:r>
            <a:r>
              <a:rPr lang="lv-LV" b="1" dirty="0">
                <a:effectLst/>
                <a:ea typeface="Times New Roman" panose="02020603050405020304" pitchFamily="18" charset="0"/>
                <a:cs typeface="Times New Roman" panose="02020603050405020304" pitchFamily="18" charset="0"/>
              </a:rPr>
              <a:t>Iegaumē Rakstu vietu sadaļas</a:t>
            </a:r>
            <a:r>
              <a:rPr lang="en-US" b="1" dirty="0"/>
              <a:t>.</a:t>
            </a:r>
          </a:p>
          <a:p>
            <a:pPr marL="0" indent="0">
              <a:buNone/>
            </a:pPr>
            <a:r>
              <a:rPr lang="en-US" b="1" dirty="0"/>
              <a:t>e. </a:t>
            </a:r>
            <a:r>
              <a:rPr lang="lv-LV" b="1" dirty="0">
                <a:effectLst/>
                <a:ea typeface="Times New Roman" panose="02020603050405020304" pitchFamily="18" charset="0"/>
              </a:rPr>
              <a:t>Rakstu vietas iegaumēšana palīdz atjaunot prātu</a:t>
            </a:r>
            <a:r>
              <a:rPr lang="en-US" b="1" dirty="0"/>
              <a:t>.</a:t>
            </a:r>
          </a:p>
          <a:p>
            <a:pPr marL="0" indent="0">
              <a:buNone/>
            </a:pPr>
            <a:r>
              <a:rPr lang="en-US" b="1" dirty="0"/>
              <a:t>f. </a:t>
            </a:r>
            <a:r>
              <a:rPr lang="lv-LV" b="1" dirty="0">
                <a:effectLst/>
                <a:ea typeface="Times New Roman" panose="02020603050405020304" pitchFamily="18" charset="0"/>
                <a:cs typeface="Times New Roman" panose="02020603050405020304" pitchFamily="18" charset="0"/>
              </a:rPr>
              <a:t>Pārdomā pantus, ko esi iegaumējis</a:t>
            </a:r>
            <a:r>
              <a:rPr lang="en-US" b="1"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40</a:t>
            </a:fld>
            <a:endParaRPr lang="en-US"/>
          </a:p>
        </p:txBody>
      </p:sp>
    </p:spTree>
    <p:extLst>
      <p:ext uri="{BB962C8B-B14F-4D97-AF65-F5344CB8AC3E}">
        <p14:creationId xmlns:p14="http://schemas.microsoft.com/office/powerpoint/2010/main" val="4086172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Rakstu vietas iegaumēšanas vērtība</a:t>
            </a:r>
            <a:r>
              <a:rPr lang="en-US" dirty="0"/>
              <a:t>.</a:t>
            </a:r>
          </a:p>
        </p:txBody>
      </p:sp>
      <p:sp>
        <p:nvSpPr>
          <p:cNvPr id="3" name="Content Placeholder 2"/>
          <p:cNvSpPr>
            <a:spLocks noGrp="1"/>
          </p:cNvSpPr>
          <p:nvPr>
            <p:ph idx="1"/>
          </p:nvPr>
        </p:nvSpPr>
        <p:spPr/>
        <p:txBody>
          <a:bodyPr>
            <a:normAutofit/>
          </a:bodyPr>
          <a:lstStyle/>
          <a:p>
            <a:r>
              <a:rPr lang="en-US" b="1" dirty="0"/>
              <a:t>Psalm</a:t>
            </a:r>
            <a:r>
              <a:rPr lang="lv-LV" b="1" dirty="0"/>
              <a:t>s</a:t>
            </a:r>
            <a:r>
              <a:rPr lang="en-US" b="1" dirty="0"/>
              <a:t> 119:9, 11 </a:t>
            </a:r>
            <a:r>
              <a:rPr lang="lv-LV" b="1" dirty="0"/>
              <a:t>(tulkojums no </a:t>
            </a:r>
            <a:r>
              <a:rPr lang="en-US" b="1" dirty="0"/>
              <a:t>NIV</a:t>
            </a:r>
            <a:r>
              <a:rPr lang="lv-LV" b="1" dirty="0"/>
              <a:t>)</a:t>
            </a:r>
            <a:endParaRPr lang="en-US" b="1" dirty="0"/>
          </a:p>
          <a:p>
            <a:pPr marL="228600" marR="228600" indent="0">
              <a:spcAft>
                <a:spcPts val="800"/>
              </a:spcAft>
              <a:buNone/>
              <a:tabLst>
                <a:tab pos="228600" algn="l"/>
              </a:tabLst>
            </a:pPr>
            <a:r>
              <a:rPr lang="lv-LV" b="1" dirty="0">
                <a:effectLst/>
                <a:ea typeface="Times New Roman" panose="02020603050405020304" pitchFamily="18" charset="0"/>
              </a:rPr>
              <a:t>Kā jauns cilvēks var saglabāt savu ceļu tīru? Dzīvojot pēc Tava Vārda. </a:t>
            </a:r>
            <a:r>
              <a:rPr lang="lv-LV" b="1" dirty="0">
                <a:effectLst/>
                <a:ea typeface="Times New Roman" panose="02020603050405020304" pitchFamily="18" charset="0"/>
                <a:cs typeface="Times New Roman" panose="02020603050405020304" pitchFamily="18" charset="0"/>
              </a:rPr>
              <a:t>(11) Es Tavu Vārdu esmu paslēpis savā sirdī, lai negrēkotu pret Tevi</a:t>
            </a:r>
            <a:r>
              <a:rPr lang="en-US" b="1" dirty="0"/>
              <a:t>.</a:t>
            </a:r>
          </a:p>
          <a:p>
            <a:r>
              <a:rPr lang="en-US" b="1" dirty="0"/>
              <a:t>Rom</a:t>
            </a:r>
            <a:r>
              <a:rPr lang="lv-LV" b="1" dirty="0" err="1"/>
              <a:t>iešiem</a:t>
            </a:r>
            <a:r>
              <a:rPr lang="en-US" b="1" dirty="0"/>
              <a:t> 12:2 </a:t>
            </a:r>
            <a:r>
              <a:rPr lang="lv-LV" b="1" dirty="0"/>
              <a:t>(tulkojums no </a:t>
            </a:r>
            <a:r>
              <a:rPr lang="en-US" b="1" dirty="0"/>
              <a:t>NIV</a:t>
            </a:r>
            <a:r>
              <a:rPr lang="lv-LV" b="1" dirty="0"/>
              <a:t>)</a:t>
            </a:r>
            <a:endParaRPr lang="en-US" b="1" dirty="0"/>
          </a:p>
          <a:p>
            <a:pPr marL="228600" indent="0">
              <a:buNone/>
            </a:pPr>
            <a:r>
              <a:rPr lang="lv-LV" b="1" dirty="0">
                <a:effectLst/>
                <a:ea typeface="Times New Roman" panose="02020603050405020304" pitchFamily="18" charset="0"/>
                <a:cs typeface="Times New Roman" panose="02020603050405020304" pitchFamily="18" charset="0"/>
              </a:rPr>
              <a:t>Nepieskaņojieties vairs šīs pasaules paraugam, bet pārveidojieties, atjaunojot savu prātu. Tad jūs varēsiet pārbaudīt un apstiprināt, kāda ir Dieva griba - Viņa labā, patīkamā un pilnīgā griba</a:t>
            </a:r>
            <a:r>
              <a:rPr lang="en-US" b="1" dirty="0"/>
              <a:t>.</a:t>
            </a:r>
            <a:endParaRPr lang="en-US" dirty="0"/>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41</a:t>
            </a:fld>
            <a:endParaRPr lang="en-US"/>
          </a:p>
        </p:txBody>
      </p:sp>
    </p:spTree>
    <p:extLst>
      <p:ext uri="{BB962C8B-B14F-4D97-AF65-F5344CB8AC3E}">
        <p14:creationId xmlns:p14="http://schemas.microsoft.com/office/powerpoint/2010/main" val="1105644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Person</a:t>
            </a:r>
            <a:r>
              <a:rPr lang="lv-LV" b="1" dirty="0" err="1"/>
              <a:t>īgais</a:t>
            </a:r>
            <a:r>
              <a:rPr lang="lv-LV" b="1" dirty="0"/>
              <a:t> pielietojums</a:t>
            </a:r>
            <a:endParaRPr lang="en-US" b="1" dirty="0"/>
          </a:p>
        </p:txBody>
      </p:sp>
      <p:sp>
        <p:nvSpPr>
          <p:cNvPr id="3" name="Content Placeholder 2"/>
          <p:cNvSpPr>
            <a:spLocks noGrp="1"/>
          </p:cNvSpPr>
          <p:nvPr>
            <p:ph idx="1"/>
          </p:nvPr>
        </p:nvSpPr>
        <p:spPr/>
        <p:txBody>
          <a:bodyPr>
            <a:normAutofit/>
          </a:bodyPr>
          <a:lstStyle/>
          <a:p>
            <a:r>
              <a:rPr lang="lv-LV" sz="3200" dirty="0"/>
              <a:t>Izvirzi mērķi, lai tev katru dienu ir personīgā nodošanās. Ja tu pašlaik neveic personīgo nodošanos, nospraud mērķi to darīt nākamajās 7 dienās</a:t>
            </a:r>
            <a:r>
              <a:rPr lang="en-US" sz="3200"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42</a:t>
            </a:fld>
            <a:endParaRPr lang="en-US"/>
          </a:p>
        </p:txBody>
      </p:sp>
    </p:spTree>
    <p:extLst>
      <p:ext uri="{BB962C8B-B14F-4D97-AF65-F5344CB8AC3E}">
        <p14:creationId xmlns:p14="http://schemas.microsoft.com/office/powerpoint/2010/main" val="3327741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4</a:t>
            </a:r>
            <a:r>
              <a:rPr lang="lv-LV" b="1" dirty="0"/>
              <a:t>.nodaļa</a:t>
            </a:r>
            <a:r>
              <a:rPr lang="en-US" b="1" dirty="0"/>
              <a:t/>
            </a:r>
            <a:br>
              <a:rPr lang="en-US" b="1" dirty="0"/>
            </a:br>
            <a:r>
              <a:rPr lang="en-US" b="1" dirty="0"/>
              <a:t>B</a:t>
            </a:r>
            <a:r>
              <a:rPr lang="lv-LV" b="1" dirty="0"/>
              <a:t>ī</a:t>
            </a:r>
            <a:r>
              <a:rPr lang="en-US" b="1" dirty="0"/>
              <a:t>b</a:t>
            </a:r>
            <a:r>
              <a:rPr lang="lv-LV" b="1" dirty="0"/>
              <a:t>e</a:t>
            </a:r>
            <a:r>
              <a:rPr lang="en-US" b="1" dirty="0"/>
              <a:t>le</a:t>
            </a:r>
            <a:r>
              <a:rPr lang="lv-LV" b="1" dirty="0"/>
              <a:t>s</a:t>
            </a:r>
            <a:r>
              <a:rPr lang="en-US" b="1" dirty="0"/>
              <a:t> stud</a:t>
            </a:r>
            <a:r>
              <a:rPr lang="lv-LV" b="1" dirty="0" err="1"/>
              <a:t>iju</a:t>
            </a:r>
            <a:r>
              <a:rPr lang="en-US" b="1" dirty="0"/>
              <a:t> </a:t>
            </a:r>
            <a:r>
              <a:rPr lang="en-US" b="1" dirty="0" err="1"/>
              <a:t>metod</a:t>
            </a:r>
            <a:r>
              <a:rPr lang="lv-LV" b="1" dirty="0"/>
              <a:t>e</a:t>
            </a:r>
            <a:r>
              <a:rPr lang="en-US" b="1" dirty="0"/>
              <a:t>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5612" y="3810000"/>
            <a:ext cx="3460888" cy="2324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Footer Placeholder 2"/>
          <p:cNvSpPr>
            <a:spLocks noGrp="1"/>
          </p:cNvSpPr>
          <p:nvPr>
            <p:ph type="ftr" sz="quarter" idx="11"/>
          </p:nvPr>
        </p:nvSpPr>
        <p:spPr/>
        <p:txBody>
          <a:bodyPr/>
          <a:lstStyle/>
          <a:p>
            <a:r>
              <a:rPr lang="en-US" smtClean="0"/>
              <a:t>iteenchallenge.org</a:t>
            </a:r>
            <a:endParaRPr lang="en-US"/>
          </a:p>
        </p:txBody>
      </p:sp>
      <p:sp>
        <p:nvSpPr>
          <p:cNvPr id="4" name="Date Placeholder 3"/>
          <p:cNvSpPr>
            <a:spLocks noGrp="1"/>
          </p:cNvSpPr>
          <p:nvPr>
            <p:ph type="dt" sz="half" idx="10"/>
          </p:nvPr>
        </p:nvSpPr>
        <p:spPr/>
        <p:txBody>
          <a:bodyPr/>
          <a:lstStyle/>
          <a:p>
            <a:r>
              <a:rPr lang="en-US" smtClean="0"/>
              <a:t>7/2022</a:t>
            </a:r>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43</a:t>
            </a:fld>
            <a:endParaRPr lang="en-US"/>
          </a:p>
        </p:txBody>
      </p:sp>
    </p:spTree>
    <p:extLst>
      <p:ext uri="{BB962C8B-B14F-4D97-AF65-F5344CB8AC3E}">
        <p14:creationId xmlns:p14="http://schemas.microsoft.com/office/powerpoint/2010/main" val="3560940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4</a:t>
            </a:r>
            <a:r>
              <a:rPr lang="lv-LV" b="1" dirty="0"/>
              <a:t>.stunda</a:t>
            </a:r>
            <a:r>
              <a:rPr lang="en-US" b="1" dirty="0"/>
              <a:t/>
            </a:r>
            <a:br>
              <a:rPr lang="en-US" b="1" dirty="0"/>
            </a:br>
            <a:r>
              <a:rPr lang="lv-LV" b="1" dirty="0"/>
              <a:t>Pārdomāšana</a:t>
            </a:r>
            <a:endParaRPr lang="en-US" b="1" dirty="0"/>
          </a:p>
        </p:txBody>
      </p:sp>
      <p:sp>
        <p:nvSpPr>
          <p:cNvPr id="3" name="Content Placeholder 2"/>
          <p:cNvSpPr>
            <a:spLocks noGrp="1"/>
          </p:cNvSpPr>
          <p:nvPr>
            <p:ph idx="1"/>
          </p:nvPr>
        </p:nvSpPr>
        <p:spPr>
          <a:xfrm>
            <a:off x="1218882" y="1905000"/>
            <a:ext cx="10285730" cy="4267200"/>
          </a:xfrm>
        </p:spPr>
        <p:txBody>
          <a:bodyPr>
            <a:normAutofit/>
          </a:bodyPr>
          <a:lstStyle/>
          <a:p>
            <a:pPr marL="0" lvl="0" indent="0">
              <a:buClr>
                <a:srgbClr val="6A3A20"/>
              </a:buClr>
              <a:buNone/>
            </a:pPr>
            <a:r>
              <a:rPr lang="lv-LV" sz="2799" b="1" dirty="0">
                <a:solidFill>
                  <a:srgbClr val="6A3A20"/>
                </a:solidFill>
              </a:rPr>
              <a:t>Galvenā Bībeles patiesība</a:t>
            </a:r>
            <a:endParaRPr lang="en-US" sz="2799" b="1" dirty="0">
              <a:solidFill>
                <a:srgbClr val="6A3A20"/>
              </a:solidFill>
            </a:endParaRPr>
          </a:p>
          <a:p>
            <a:pPr marL="0" lvl="0" indent="0">
              <a:buClr>
                <a:srgbClr val="6A3A20"/>
              </a:buClr>
              <a:buNone/>
            </a:pPr>
            <a:r>
              <a:rPr lang="lv-LV" sz="2800" dirty="0">
                <a:effectLst/>
                <a:ea typeface="Times New Roman" panose="02020603050405020304" pitchFamily="18" charset="0"/>
              </a:rPr>
              <a:t>Dieva Vārda pārdomāšana ir viena no vislabākajām metodēm, kā padarīt Dieva Vārdu par savas ikdienas dzīves sastāvdaļu</a:t>
            </a:r>
            <a:r>
              <a:rPr lang="en-US" sz="2800" dirty="0">
                <a:solidFill>
                  <a:srgbClr val="6A3A20"/>
                </a:solidFill>
              </a:rPr>
              <a:t>.</a:t>
            </a:r>
          </a:p>
          <a:p>
            <a:pPr marL="0" lvl="0" indent="0">
              <a:buClr>
                <a:srgbClr val="6A3A20"/>
              </a:buClr>
              <a:buNone/>
            </a:pPr>
            <a:r>
              <a:rPr lang="lv-LV" sz="2799" b="1" dirty="0">
                <a:solidFill>
                  <a:srgbClr val="6A3A20"/>
                </a:solidFill>
              </a:rPr>
              <a:t>Atslēgas pants</a:t>
            </a:r>
            <a:r>
              <a:rPr lang="en-US" sz="2799" b="1" dirty="0">
                <a:solidFill>
                  <a:srgbClr val="6A3A20"/>
                </a:solidFill>
              </a:rPr>
              <a:t> </a:t>
            </a:r>
            <a:r>
              <a:rPr lang="en-US" sz="2799" dirty="0">
                <a:solidFill>
                  <a:srgbClr val="6A3A20"/>
                </a:solidFill>
              </a:rPr>
              <a:t>Jo</a:t>
            </a:r>
            <a:r>
              <a:rPr lang="lv-LV" sz="2799" dirty="0">
                <a:solidFill>
                  <a:srgbClr val="6A3A20"/>
                </a:solidFill>
              </a:rPr>
              <a:t>z</a:t>
            </a:r>
            <a:r>
              <a:rPr lang="en-US" sz="2799" dirty="0" err="1">
                <a:solidFill>
                  <a:srgbClr val="6A3A20"/>
                </a:solidFill>
              </a:rPr>
              <a:t>ua</a:t>
            </a:r>
            <a:r>
              <a:rPr lang="en-US" sz="2799" dirty="0">
                <a:solidFill>
                  <a:srgbClr val="6A3A20"/>
                </a:solidFill>
              </a:rPr>
              <a:t> 1:8 </a:t>
            </a:r>
            <a:r>
              <a:rPr lang="lv-LV" dirty="0">
                <a:solidFill>
                  <a:srgbClr val="6A3A20"/>
                </a:solidFill>
              </a:rPr>
              <a:t>(tulkojums no </a:t>
            </a:r>
            <a:r>
              <a:rPr lang="en-US" dirty="0">
                <a:solidFill>
                  <a:srgbClr val="6A3A20"/>
                </a:solidFill>
              </a:rPr>
              <a:t>New International Version</a:t>
            </a:r>
            <a:r>
              <a:rPr lang="lv-LV" dirty="0">
                <a:solidFill>
                  <a:srgbClr val="6A3A20"/>
                </a:solidFill>
              </a:rPr>
              <a:t>)</a:t>
            </a:r>
            <a:endParaRPr lang="en-US" sz="2799" dirty="0">
              <a:solidFill>
                <a:srgbClr val="6A3A20"/>
              </a:solidFill>
            </a:endParaRPr>
          </a:p>
          <a:p>
            <a:pPr marL="0" lvl="0" indent="0">
              <a:buClr>
                <a:srgbClr val="6A3A20"/>
              </a:buClr>
              <a:buNone/>
            </a:pPr>
            <a:r>
              <a:rPr lang="lv-LV" sz="2800" dirty="0">
                <a:effectLst/>
                <a:ea typeface="Times New Roman" panose="02020603050405020304" pitchFamily="18" charset="0"/>
              </a:rPr>
              <a:t>Šī bauslības grāmata neaizies no tavas mutes, bet tev </a:t>
            </a:r>
            <a:r>
              <a:rPr lang="lv-LV" sz="2800" i="1" dirty="0">
                <a:effectLst/>
                <a:ea typeface="Times New Roman" panose="02020603050405020304" pitchFamily="18" charset="0"/>
              </a:rPr>
              <a:t>jāpārdomā</a:t>
            </a:r>
            <a:r>
              <a:rPr lang="lv-LV" sz="2800" dirty="0">
                <a:effectLst/>
                <a:ea typeface="Times New Roman" panose="02020603050405020304" pitchFamily="18" charset="0"/>
              </a:rPr>
              <a:t> to dienu un nakti, lai tu būtu uzmanīgs un darītu visu, kas tajā rakstīts, jo tad tu darīsi savu ceļu plaukstošu, un tad tev būs labi panākumi</a:t>
            </a:r>
            <a:r>
              <a:rPr lang="en-US" sz="2799" dirty="0">
                <a:solidFill>
                  <a:srgbClr val="6A3A20"/>
                </a:solidFill>
              </a:rPr>
              <a:t>.</a:t>
            </a:r>
          </a:p>
        </p:txBody>
      </p:sp>
      <p:sp>
        <p:nvSpPr>
          <p:cNvPr id="4" name="Footer Placeholder 3"/>
          <p:cNvSpPr>
            <a:spLocks noGrp="1"/>
          </p:cNvSpPr>
          <p:nvPr>
            <p:ph type="ftr" sz="quarter" idx="11"/>
          </p:nvPr>
        </p:nvSpPr>
        <p:spPr/>
        <p:txBody>
          <a:bodyPr/>
          <a:lstStyle/>
          <a:p>
            <a:r>
              <a:rPr lang="en-US" smtClean="0"/>
              <a:t>iteenchallenge.org</a:t>
            </a:r>
            <a:endParaRPr lang="en-US" dirty="0"/>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44</a:t>
            </a:fld>
            <a:endParaRPr lang="en-US"/>
          </a:p>
        </p:txBody>
      </p:sp>
    </p:spTree>
    <p:extLst>
      <p:ext uri="{BB962C8B-B14F-4D97-AF65-F5344CB8AC3E}">
        <p14:creationId xmlns:p14="http://schemas.microsoft.com/office/powerpoint/2010/main" val="3758500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Iesildīšanās stundai</a:t>
            </a:r>
            <a:endParaRPr lang="en-US" dirty="0"/>
          </a:p>
        </p:txBody>
      </p:sp>
      <p:sp>
        <p:nvSpPr>
          <p:cNvPr id="3" name="Content Placeholder 2"/>
          <p:cNvSpPr>
            <a:spLocks noGrp="1"/>
          </p:cNvSpPr>
          <p:nvPr>
            <p:ph idx="1"/>
          </p:nvPr>
        </p:nvSpPr>
        <p:spPr/>
        <p:txBody>
          <a:bodyPr>
            <a:normAutofit/>
          </a:bodyPr>
          <a:lstStyle/>
          <a:p>
            <a:r>
              <a:rPr lang="lv-LV" sz="2800" b="1" dirty="0"/>
              <a:t>Padalies ar savu mīļāko Rakstu vietu</a:t>
            </a:r>
            <a:r>
              <a:rPr lang="en-US" sz="2800" b="1" dirty="0"/>
              <a:t> </a:t>
            </a:r>
          </a:p>
          <a:p>
            <a:r>
              <a:rPr lang="lv-LV" sz="2800" dirty="0"/>
              <a:t>Padalies ar mīļāko Rakstu vietu, kuru esi iegaumējis. </a:t>
            </a:r>
            <a:r>
              <a:rPr lang="en-US" sz="2800" dirty="0" smtClean="0"/>
              <a:t/>
            </a:r>
            <a:br>
              <a:rPr lang="en-US" sz="2800" dirty="0" smtClean="0"/>
            </a:br>
            <a:r>
              <a:rPr lang="lv-LV" sz="2800" dirty="0" smtClean="0"/>
              <a:t>Kāpēc </a:t>
            </a:r>
            <a:r>
              <a:rPr lang="lv-LV" sz="2800" dirty="0"/>
              <a:t>šai Rakstu vietai priekš tevis ir īpaša nozīme? </a:t>
            </a:r>
            <a:r>
              <a:rPr lang="en-US" sz="2800" dirty="0" smtClean="0"/>
              <a:t/>
            </a:r>
            <a:br>
              <a:rPr lang="en-US" sz="2800" dirty="0" smtClean="0"/>
            </a:br>
            <a:r>
              <a:rPr lang="lv-LV" sz="2800" dirty="0" smtClean="0"/>
              <a:t>Kā </a:t>
            </a:r>
            <a:r>
              <a:rPr lang="lv-LV" sz="2800" dirty="0"/>
              <a:t>šīs Rakstu vietas pārdomāšana ir palīdzējusi tev padziļināt izpratni par Dieva Vārdu</a:t>
            </a:r>
            <a:r>
              <a:rPr lang="en-US" sz="2800"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45</a:t>
            </a:fld>
            <a:endParaRPr lang="en-US"/>
          </a:p>
        </p:txBody>
      </p:sp>
    </p:spTree>
    <p:extLst>
      <p:ext uri="{BB962C8B-B14F-4D97-AF65-F5344CB8AC3E}">
        <p14:creationId xmlns:p14="http://schemas.microsoft.com/office/powerpoint/2010/main" val="774132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 </a:t>
            </a:r>
            <a:r>
              <a:rPr lang="lv-LV" b="1" dirty="0">
                <a:effectLst/>
                <a:ea typeface="Times New Roman" panose="02020603050405020304" pitchFamily="18" charset="0"/>
                <a:cs typeface="Times New Roman" panose="02020603050405020304" pitchFamily="18" charset="0"/>
              </a:rPr>
              <a:t>Dieva Vārda pārdomāšana</a:t>
            </a:r>
            <a:endParaRPr lang="en-US" b="1" dirty="0"/>
          </a:p>
        </p:txBody>
      </p:sp>
      <p:sp>
        <p:nvSpPr>
          <p:cNvPr id="3" name="Content Placeholder 2"/>
          <p:cNvSpPr>
            <a:spLocks noGrp="1"/>
          </p:cNvSpPr>
          <p:nvPr>
            <p:ph idx="1"/>
          </p:nvPr>
        </p:nvSpPr>
        <p:spPr>
          <a:xfrm>
            <a:off x="1674812" y="1752600"/>
            <a:ext cx="9751060" cy="4267200"/>
          </a:xfrm>
        </p:spPr>
        <p:txBody>
          <a:bodyPr>
            <a:normAutofit/>
          </a:bodyPr>
          <a:lstStyle/>
          <a:p>
            <a:pPr marL="0" indent="0">
              <a:buNone/>
            </a:pPr>
            <a:r>
              <a:rPr lang="en-US" b="1" dirty="0"/>
              <a:t>1. </a:t>
            </a:r>
            <a:r>
              <a:rPr lang="lv-LV" b="1" dirty="0">
                <a:effectLst/>
                <a:ea typeface="Times New Roman" panose="02020603050405020304" pitchFamily="18" charset="0"/>
                <a:cs typeface="Times New Roman" panose="02020603050405020304" pitchFamily="18" charset="0"/>
              </a:rPr>
              <a:t>Kas ir pārdomāšana (meditēšana)</a:t>
            </a:r>
            <a:r>
              <a:rPr lang="en-US" b="1" dirty="0"/>
              <a:t>?</a:t>
            </a:r>
          </a:p>
          <a:p>
            <a:pPr marL="514350" indent="-246063"/>
            <a:r>
              <a:rPr lang="lv-LV" dirty="0" err="1">
                <a:effectLst/>
                <a:ea typeface="Times New Roman" panose="02020603050405020304" pitchFamily="18" charset="0"/>
                <a:cs typeface="Times New Roman" panose="02020603050405020304" pitchFamily="18" charset="0"/>
              </a:rPr>
              <a:t>Webstera</a:t>
            </a:r>
            <a:r>
              <a:rPr lang="lv-LV" dirty="0">
                <a:effectLst/>
                <a:ea typeface="Times New Roman" panose="02020603050405020304" pitchFamily="18" charset="0"/>
                <a:cs typeface="Times New Roman" panose="02020603050405020304" pitchFamily="18" charset="0"/>
              </a:rPr>
              <a:t> vārdnīcā teikts, ka meditēšana ir "meditācijas darbība vai process". Meditēt nozīmē “pārdomāt; apcerēt; apsvērt." </a:t>
            </a:r>
          </a:p>
          <a:p>
            <a:pPr marL="514350" indent="-246063"/>
            <a:r>
              <a:rPr lang="lv-LV" dirty="0">
                <a:effectLst/>
                <a:ea typeface="Times New Roman" panose="02020603050405020304" pitchFamily="18" charset="0"/>
                <a:cs typeface="Times New Roman" panose="02020603050405020304" pitchFamily="18" charset="0"/>
              </a:rPr>
              <a:t>Meditācija nav koncentrēšanās; tā nav smaga domāšana</a:t>
            </a:r>
            <a:r>
              <a:rPr lang="en-US" dirty="0"/>
              <a:t>.</a:t>
            </a:r>
          </a:p>
          <a:p>
            <a:pPr marL="514350" indent="-246063"/>
            <a:r>
              <a:rPr lang="lv-LV" dirty="0">
                <a:effectLst/>
                <a:ea typeface="Times New Roman" panose="02020603050405020304" pitchFamily="18" charset="0"/>
                <a:cs typeface="Times New Roman" panose="02020603050405020304" pitchFamily="18" charset="0"/>
              </a:rPr>
              <a:t>Pārdomāt Dieva Vārdu nozīmē ņemt Bībeles pantus caur savu prātu, jūtām un gribu un ļaut Viņa Vārdam kļūt par tavas dzīves daļu. </a:t>
            </a:r>
            <a:r>
              <a:rPr lang="en-US" dirty="0" smtClean="0">
                <a:effectLst/>
                <a:ea typeface="Times New Roman" panose="02020603050405020304" pitchFamily="18" charset="0"/>
                <a:cs typeface="Times New Roman" panose="02020603050405020304" pitchFamily="18" charset="0"/>
              </a:rPr>
              <a:t/>
            </a:r>
            <a:br>
              <a:rPr lang="en-US" dirty="0" smtClean="0">
                <a:effectLst/>
                <a:ea typeface="Times New Roman" panose="02020603050405020304" pitchFamily="18" charset="0"/>
                <a:cs typeface="Times New Roman" panose="02020603050405020304" pitchFamily="18" charset="0"/>
              </a:rPr>
            </a:br>
            <a:r>
              <a:rPr lang="lv-LV" dirty="0" smtClean="0">
                <a:effectLst/>
                <a:ea typeface="Times New Roman" panose="02020603050405020304" pitchFamily="18" charset="0"/>
                <a:cs typeface="Times New Roman" panose="02020603050405020304" pitchFamily="18" charset="0"/>
              </a:rPr>
              <a:t>Tu </a:t>
            </a:r>
            <a:r>
              <a:rPr lang="lv-LV" dirty="0">
                <a:effectLst/>
                <a:ea typeface="Times New Roman" panose="02020603050405020304" pitchFamily="18" charset="0"/>
                <a:cs typeface="Times New Roman" panose="02020603050405020304" pitchFamily="18" charset="0"/>
              </a:rPr>
              <a:t>ļauj Dieva patiesībām kļūt par daļu no savām domām, attieksmes, jūtām un darbībām</a:t>
            </a:r>
            <a:r>
              <a:rPr lang="en-US"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46</a:t>
            </a:fld>
            <a:endParaRPr lang="en-US"/>
          </a:p>
        </p:txBody>
      </p:sp>
    </p:spTree>
    <p:extLst>
      <p:ext uri="{BB962C8B-B14F-4D97-AF65-F5344CB8AC3E}">
        <p14:creationId xmlns:p14="http://schemas.microsoft.com/office/powerpoint/2010/main" val="3197868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431800"/>
            <a:ext cx="9751060" cy="1168400"/>
          </a:xfrm>
        </p:spPr>
        <p:txBody>
          <a:bodyPr>
            <a:normAutofit/>
          </a:bodyPr>
          <a:lstStyle/>
          <a:p>
            <a:r>
              <a:rPr lang="en-US" b="1" dirty="0"/>
              <a:t>2. </a:t>
            </a:r>
            <a:r>
              <a:rPr lang="lv-LV" sz="2800" b="1" dirty="0">
                <a:effectLst/>
                <a:ea typeface="Times New Roman" panose="02020603050405020304" pitchFamily="18" charset="0"/>
                <a:cs typeface="Times New Roman" panose="02020603050405020304" pitchFamily="18" charset="0"/>
              </a:rPr>
              <a:t>Kāda ir atšķirība starp iegaumēšanu un pārdomāšanu</a:t>
            </a:r>
            <a:r>
              <a:rPr lang="en-US" sz="2800" b="1" dirty="0"/>
              <a:t>?</a:t>
            </a:r>
          </a:p>
        </p:txBody>
      </p:sp>
      <p:sp>
        <p:nvSpPr>
          <p:cNvPr id="3" name="Content Placeholder 2"/>
          <p:cNvSpPr>
            <a:spLocks noGrp="1"/>
          </p:cNvSpPr>
          <p:nvPr>
            <p:ph idx="1"/>
          </p:nvPr>
        </p:nvSpPr>
        <p:spPr>
          <a:xfrm>
            <a:off x="1447483" y="1803400"/>
            <a:ext cx="6475729" cy="4267200"/>
          </a:xfrm>
        </p:spPr>
        <p:txBody>
          <a:bodyPr/>
          <a:lstStyle/>
          <a:p>
            <a:pPr marL="457200" indent="-457200">
              <a:buNone/>
            </a:pPr>
            <a:r>
              <a:rPr lang="en-US" dirty="0"/>
              <a:t>a. </a:t>
            </a:r>
            <a:r>
              <a:rPr lang="en-US" dirty="0" smtClean="0"/>
              <a:t>	</a:t>
            </a:r>
            <a:r>
              <a:rPr lang="lv-LV" dirty="0" smtClean="0">
                <a:effectLst/>
                <a:ea typeface="Times New Roman" panose="02020603050405020304" pitchFamily="18" charset="0"/>
                <a:cs typeface="Times New Roman" panose="02020603050405020304" pitchFamily="18" charset="0"/>
              </a:rPr>
              <a:t>Iegaumēšana </a:t>
            </a:r>
            <a:r>
              <a:rPr lang="lv-LV" dirty="0">
                <a:effectLst/>
                <a:ea typeface="Times New Roman" panose="02020603050405020304" pitchFamily="18" charset="0"/>
                <a:cs typeface="Times New Roman" panose="02020603050405020304" pitchFamily="18" charset="0"/>
              </a:rPr>
              <a:t>ir tikai to zināt. </a:t>
            </a:r>
            <a:r>
              <a:rPr lang="en-US" dirty="0" smtClean="0">
                <a:effectLst/>
                <a:ea typeface="Times New Roman" panose="02020603050405020304" pitchFamily="18" charset="0"/>
                <a:cs typeface="Times New Roman" panose="02020603050405020304" pitchFamily="18" charset="0"/>
              </a:rPr>
              <a:t/>
            </a:r>
            <a:br>
              <a:rPr lang="en-US" dirty="0" smtClean="0">
                <a:effectLst/>
                <a:ea typeface="Times New Roman" panose="02020603050405020304" pitchFamily="18" charset="0"/>
                <a:cs typeface="Times New Roman" panose="02020603050405020304" pitchFamily="18" charset="0"/>
              </a:rPr>
            </a:br>
            <a:r>
              <a:rPr lang="lv-LV" dirty="0" smtClean="0">
                <a:effectLst/>
                <a:ea typeface="Times New Roman" panose="02020603050405020304" pitchFamily="18" charset="0"/>
                <a:cs typeface="Times New Roman" panose="02020603050405020304" pitchFamily="18" charset="0"/>
              </a:rPr>
              <a:t>Pārdomāšana </a:t>
            </a:r>
            <a:r>
              <a:rPr lang="lv-LV" dirty="0">
                <a:effectLst/>
                <a:ea typeface="Times New Roman" panose="02020603050405020304" pitchFamily="18" charset="0"/>
                <a:cs typeface="Times New Roman" panose="02020603050405020304" pitchFamily="18" charset="0"/>
              </a:rPr>
              <a:t>padara to par daļu no tevis</a:t>
            </a:r>
            <a:r>
              <a:rPr lang="en-US" dirty="0"/>
              <a:t>.</a:t>
            </a:r>
          </a:p>
          <a:p>
            <a:pPr marL="457200" indent="-457200">
              <a:buNone/>
            </a:pPr>
            <a:r>
              <a:rPr lang="en-US" dirty="0"/>
              <a:t>b. </a:t>
            </a:r>
            <a:r>
              <a:rPr lang="en-US" dirty="0" smtClean="0"/>
              <a:t>	</a:t>
            </a:r>
            <a:r>
              <a:rPr lang="lv-LV" dirty="0" smtClean="0">
                <a:effectLst/>
                <a:ea typeface="Times New Roman" panose="02020603050405020304" pitchFamily="18" charset="0"/>
                <a:cs typeface="Times New Roman" panose="02020603050405020304" pitchFamily="18" charset="0"/>
              </a:rPr>
              <a:t>Iegaumēšana </a:t>
            </a:r>
            <a:r>
              <a:rPr lang="lv-LV" dirty="0">
                <a:effectLst/>
                <a:ea typeface="Times New Roman" panose="02020603050405020304" pitchFamily="18" charset="0"/>
                <a:cs typeface="Times New Roman" panose="02020603050405020304" pitchFamily="18" charset="0"/>
              </a:rPr>
              <a:t>ir to tikai zināt no galvas. Pārdomāšana ļauj tam dziļi iegrimt tavā prātā, lai tas var būt daļa no tavām domām</a:t>
            </a:r>
            <a:r>
              <a:rPr lang="en-US" dirty="0"/>
              <a:t>.</a:t>
            </a:r>
          </a:p>
          <a:p>
            <a:pPr marL="457200" indent="-457200">
              <a:buNone/>
            </a:pPr>
            <a:r>
              <a:rPr lang="en-US" dirty="0"/>
              <a:t>c. </a:t>
            </a:r>
            <a:r>
              <a:rPr lang="en-US" dirty="0" smtClean="0"/>
              <a:t>	</a:t>
            </a:r>
            <a:r>
              <a:rPr lang="lv-LV" dirty="0" smtClean="0">
                <a:effectLst/>
                <a:ea typeface="Times New Roman" panose="02020603050405020304" pitchFamily="18" charset="0"/>
                <a:cs typeface="Times New Roman" panose="02020603050405020304" pitchFamily="18" charset="0"/>
              </a:rPr>
              <a:t>Iegaumēšana </a:t>
            </a:r>
            <a:r>
              <a:rPr lang="lv-LV" dirty="0">
                <a:effectLst/>
                <a:ea typeface="Times New Roman" panose="02020603050405020304" pitchFamily="18" charset="0"/>
                <a:cs typeface="Times New Roman" panose="02020603050405020304" pitchFamily="18" charset="0"/>
              </a:rPr>
              <a:t>ir tikai spēja Rakstus citēt. Pārdomāšana ir domāšana par to, lai iegūtu izpratni</a:t>
            </a:r>
            <a:r>
              <a:rPr lang="en-US"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9412" y="1797180"/>
            <a:ext cx="3460284" cy="3291114"/>
          </a:xfrm>
          <a:prstGeom prst="rect">
            <a:avLst/>
          </a:prstGeom>
        </p:spPr>
      </p:pic>
      <p:sp>
        <p:nvSpPr>
          <p:cNvPr id="6" name="Date Placeholder 5"/>
          <p:cNvSpPr>
            <a:spLocks noGrp="1"/>
          </p:cNvSpPr>
          <p:nvPr>
            <p:ph type="dt" sz="half" idx="10"/>
          </p:nvPr>
        </p:nvSpPr>
        <p:spPr/>
        <p:txBody>
          <a:bodyPr/>
          <a:lstStyle/>
          <a:p>
            <a:r>
              <a:rPr lang="en-US" smtClean="0"/>
              <a:t>7/2022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47</a:t>
            </a:fld>
            <a:endParaRPr lang="en-US"/>
          </a:p>
        </p:txBody>
      </p:sp>
    </p:spTree>
    <p:extLst>
      <p:ext uri="{BB962C8B-B14F-4D97-AF65-F5344CB8AC3E}">
        <p14:creationId xmlns:p14="http://schemas.microsoft.com/office/powerpoint/2010/main" val="1608209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00050" indent="-400050"/>
            <a:r>
              <a:rPr lang="en-US" b="1" dirty="0"/>
              <a:t>3. </a:t>
            </a:r>
            <a:r>
              <a:rPr lang="lv-LV" sz="2400" b="1" dirty="0">
                <a:effectLst/>
                <a:ea typeface="Times New Roman" panose="02020603050405020304" pitchFamily="18" charset="0"/>
                <a:cs typeface="Times New Roman" panose="02020603050405020304" pitchFamily="18" charset="0"/>
              </a:rPr>
              <a:t>Kādēļ man vajadzētu pārdomāt Dieva Vārdu? </a:t>
            </a:r>
            <a:r>
              <a:rPr lang="lv-LV" sz="2400" dirty="0">
                <a:effectLst/>
                <a:ea typeface="Times New Roman" panose="02020603050405020304" pitchFamily="18" charset="0"/>
                <a:cs typeface="Times New Roman" panose="02020603050405020304" pitchFamily="18" charset="0"/>
              </a:rPr>
              <a:t/>
            </a:r>
            <a:br>
              <a:rPr lang="lv-LV" sz="2400" dirty="0">
                <a:effectLst/>
                <a:ea typeface="Times New Roman" panose="02020603050405020304" pitchFamily="18" charset="0"/>
                <a:cs typeface="Times New Roman" panose="02020603050405020304" pitchFamily="18" charset="0"/>
              </a:rPr>
            </a:br>
            <a:r>
              <a:rPr lang="lv-LV" sz="2400" dirty="0">
                <a:effectLst/>
                <a:ea typeface="Times New Roman" panose="02020603050405020304" pitchFamily="18" charset="0"/>
                <a:cs typeface="Times New Roman" panose="02020603050405020304" pitchFamily="18" charset="0"/>
              </a:rPr>
              <a:t>(Kādi ir ieguvumi?)</a:t>
            </a:r>
            <a:endParaRPr lang="en-US" sz="2400" dirty="0"/>
          </a:p>
        </p:txBody>
      </p:sp>
      <p:sp>
        <p:nvSpPr>
          <p:cNvPr id="3" name="Content Placeholder 2"/>
          <p:cNvSpPr>
            <a:spLocks noGrp="1"/>
          </p:cNvSpPr>
          <p:nvPr>
            <p:ph idx="1"/>
          </p:nvPr>
        </p:nvSpPr>
        <p:spPr>
          <a:xfrm>
            <a:off x="1601152" y="1803400"/>
            <a:ext cx="9751060" cy="4267200"/>
          </a:xfrm>
        </p:spPr>
        <p:txBody>
          <a:bodyPr>
            <a:normAutofit/>
          </a:bodyPr>
          <a:lstStyle/>
          <a:p>
            <a:pPr marL="0" indent="0">
              <a:buNone/>
            </a:pPr>
            <a:r>
              <a:rPr lang="en-US" dirty="0"/>
              <a:t>a. </a:t>
            </a:r>
            <a:r>
              <a:rPr lang="lv-LV" dirty="0">
                <a:effectLst/>
                <a:ea typeface="Times New Roman" panose="02020603050405020304" pitchFamily="18" charset="0"/>
                <a:cs typeface="Times New Roman" panose="02020603050405020304" pitchFamily="18" charset="0"/>
              </a:rPr>
              <a:t>Tev būs labi panākumi. </a:t>
            </a:r>
            <a:r>
              <a:rPr lang="lv-LV" dirty="0" err="1">
                <a:effectLst/>
                <a:ea typeface="Times New Roman" panose="02020603050405020304" pitchFamily="18" charset="0"/>
                <a:cs typeface="Times New Roman" panose="02020603050405020304" pitchFamily="18" charset="0"/>
              </a:rPr>
              <a:t>Jozua</a:t>
            </a:r>
            <a:r>
              <a:rPr lang="lv-LV" dirty="0">
                <a:effectLst/>
                <a:ea typeface="Times New Roman" panose="02020603050405020304" pitchFamily="18" charset="0"/>
                <a:cs typeface="Times New Roman" panose="02020603050405020304" pitchFamily="18" charset="0"/>
              </a:rPr>
              <a:t> 1:8</a:t>
            </a:r>
            <a:endParaRPr lang="en-US" dirty="0"/>
          </a:p>
          <a:p>
            <a:pPr marL="0" indent="0">
              <a:buNone/>
            </a:pPr>
            <a:r>
              <a:rPr lang="en-US" dirty="0"/>
              <a:t>b. </a:t>
            </a:r>
            <a:r>
              <a:rPr lang="lv-LV" dirty="0">
                <a:effectLst/>
                <a:ea typeface="Times New Roman" panose="02020603050405020304" pitchFamily="18" charset="0"/>
                <a:cs typeface="Times New Roman" panose="02020603050405020304" pitchFamily="18" charset="0"/>
              </a:rPr>
              <a:t>Viss, ko tu darīsi, uzplauks. Psalms 1:2-3</a:t>
            </a:r>
            <a:endParaRPr lang="en-US" dirty="0"/>
          </a:p>
          <a:p>
            <a:pPr marL="0" indent="0">
              <a:buNone/>
            </a:pPr>
            <a:r>
              <a:rPr lang="en-US" dirty="0"/>
              <a:t>c. </a:t>
            </a:r>
            <a:r>
              <a:rPr lang="lv-LV" dirty="0">
                <a:effectLst/>
                <a:ea typeface="Times New Roman" panose="02020603050405020304" pitchFamily="18" charset="0"/>
                <a:cs typeface="Times New Roman" panose="02020603050405020304" pitchFamily="18" charset="0"/>
              </a:rPr>
              <a:t>Tava gudrība un zināšanas pieaugs. Psalma 119:97, 100</a:t>
            </a:r>
            <a:endParaRPr lang="en-US" dirty="0"/>
          </a:p>
          <a:p>
            <a:pPr marL="0" indent="0">
              <a:buNone/>
            </a:pPr>
            <a:r>
              <a:rPr lang="en-US" dirty="0"/>
              <a:t>d. </a:t>
            </a:r>
            <a:r>
              <a:rPr lang="lv-LV" dirty="0">
                <a:effectLst/>
                <a:ea typeface="Times New Roman" panose="02020603050405020304" pitchFamily="18" charset="0"/>
                <a:cs typeface="Times New Roman" panose="02020603050405020304" pitchFamily="18" charset="0"/>
              </a:rPr>
              <a:t>Tev būs spēks pār grēku un kārdinājumiem. Psalms 119:9, 11</a:t>
            </a:r>
            <a:endParaRPr lang="en-US" dirty="0"/>
          </a:p>
          <a:p>
            <a:pPr marL="0" indent="0">
              <a:buNone/>
            </a:pPr>
            <a:r>
              <a:rPr lang="en-US" dirty="0"/>
              <a:t>e. </a:t>
            </a:r>
            <a:r>
              <a:rPr lang="lv-LV" dirty="0">
                <a:effectLst/>
                <a:ea typeface="Times New Roman" panose="02020603050405020304" pitchFamily="18" charset="0"/>
                <a:cs typeface="Times New Roman" panose="02020603050405020304" pitchFamily="18" charset="0"/>
              </a:rPr>
              <a:t>Tu kļūsi līdzīgāks Dievam tajā, kā tu domā, jūties un rīkojies</a:t>
            </a:r>
            <a:r>
              <a:rPr lang="en-US"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48</a:t>
            </a:fld>
            <a:endParaRPr lang="en-US"/>
          </a:p>
        </p:txBody>
      </p:sp>
    </p:spTree>
    <p:extLst>
      <p:ext uri="{BB962C8B-B14F-4D97-AF65-F5344CB8AC3E}">
        <p14:creationId xmlns:p14="http://schemas.microsoft.com/office/powerpoint/2010/main" val="2815795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a:t>
            </a:r>
            <a:r>
              <a:rPr lang="en-US" sz="2800" b="1" dirty="0"/>
              <a:t>. </a:t>
            </a:r>
            <a:r>
              <a:rPr lang="lv-LV" sz="2800" b="1" dirty="0">
                <a:effectLst/>
                <a:ea typeface="Times New Roman" panose="02020603050405020304" pitchFamily="18" charset="0"/>
                <a:cs typeface="Times New Roman" panose="02020603050405020304" pitchFamily="18" charset="0"/>
              </a:rPr>
              <a:t>Kā es varu pārdomāt Dieva Vārdu? </a:t>
            </a:r>
            <a:r>
              <a:rPr lang="lv-LV" sz="2800" dirty="0">
                <a:effectLst/>
                <a:ea typeface="Times New Roman" panose="02020603050405020304" pitchFamily="18" charset="0"/>
                <a:cs typeface="Times New Roman" panose="02020603050405020304" pitchFamily="18" charset="0"/>
              </a:rPr>
              <a:t>(Metodes)</a:t>
            </a:r>
            <a:endParaRPr lang="en-US" sz="2800" dirty="0"/>
          </a:p>
        </p:txBody>
      </p:sp>
      <p:sp>
        <p:nvSpPr>
          <p:cNvPr id="3" name="Content Placeholder 2"/>
          <p:cNvSpPr>
            <a:spLocks noGrp="1"/>
          </p:cNvSpPr>
          <p:nvPr>
            <p:ph idx="1"/>
          </p:nvPr>
        </p:nvSpPr>
        <p:spPr>
          <a:xfrm>
            <a:off x="1599883" y="1803400"/>
            <a:ext cx="10361929" cy="4267200"/>
          </a:xfrm>
        </p:spPr>
        <p:txBody>
          <a:bodyPr>
            <a:normAutofit/>
          </a:bodyPr>
          <a:lstStyle/>
          <a:p>
            <a:pPr marL="0" indent="0">
              <a:buNone/>
            </a:pPr>
            <a:r>
              <a:rPr lang="en-US" sz="2800" b="1" dirty="0"/>
              <a:t>a. </a:t>
            </a:r>
            <a:r>
              <a:rPr lang="lv-LV" sz="2800" b="1" dirty="0">
                <a:effectLst/>
                <a:ea typeface="Times New Roman" panose="02020603050405020304" pitchFamily="18" charset="0"/>
                <a:cs typeface="Times New Roman" panose="02020603050405020304" pitchFamily="18" charset="0"/>
              </a:rPr>
              <a:t>Iegaumē Rakstu vietu</a:t>
            </a:r>
            <a:endParaRPr lang="en-US" sz="2800" b="1" dirty="0"/>
          </a:p>
          <a:p>
            <a:pPr marL="0" indent="0">
              <a:buNone/>
            </a:pPr>
            <a:r>
              <a:rPr lang="en-US" sz="2800" b="1" dirty="0"/>
              <a:t>b. </a:t>
            </a:r>
            <a:r>
              <a:rPr lang="lv-LV" sz="2800" b="1" dirty="0">
                <a:effectLst/>
                <a:ea typeface="Times New Roman" panose="02020603050405020304" pitchFamily="18" charset="0"/>
                <a:cs typeface="Times New Roman" panose="02020603050405020304" pitchFamily="18" charset="0"/>
              </a:rPr>
              <a:t>Iztīri savu prātu no citām ārējām domām</a:t>
            </a:r>
            <a:endParaRPr lang="en-US" sz="2800" b="1" dirty="0"/>
          </a:p>
          <a:p>
            <a:pPr marL="0" indent="0">
              <a:buNone/>
            </a:pPr>
            <a:r>
              <a:rPr lang="en-US" sz="2800" b="1" dirty="0"/>
              <a:t>c. </a:t>
            </a:r>
            <a:r>
              <a:rPr lang="lv-LV" sz="2800" b="1" dirty="0">
                <a:effectLst/>
                <a:ea typeface="Times New Roman" panose="02020603050405020304" pitchFamily="18" charset="0"/>
                <a:cs typeface="Times New Roman" panose="02020603050405020304" pitchFamily="18" charset="0"/>
              </a:rPr>
              <a:t>Fokusē savu uzmanību uz tikai vienu nelielu panta daļu</a:t>
            </a:r>
            <a:endParaRPr lang="en-US" sz="2800" b="1" dirty="0"/>
          </a:p>
          <a:p>
            <a:pPr marL="0" indent="0">
              <a:buNone/>
            </a:pPr>
            <a:r>
              <a:rPr lang="en-US" sz="2800" b="1" dirty="0"/>
              <a:t>d. </a:t>
            </a:r>
            <a:r>
              <a:rPr lang="lv-LV" sz="2800" b="1" dirty="0">
                <a:effectLst/>
                <a:ea typeface="Times New Roman" panose="02020603050405020304" pitchFamily="18" charset="0"/>
                <a:cs typeface="Times New Roman" panose="02020603050405020304" pitchFamily="18" charset="0"/>
              </a:rPr>
              <a:t>Iznes to caur savu prātu</a:t>
            </a:r>
            <a:endParaRPr lang="en-US" sz="2800" b="1" dirty="0"/>
          </a:p>
          <a:p>
            <a:pPr marL="0" indent="0">
              <a:buNone/>
            </a:pPr>
            <a:r>
              <a:rPr lang="en-US" sz="2800" b="1" dirty="0"/>
              <a:t>e. </a:t>
            </a:r>
            <a:r>
              <a:rPr lang="lv-LV" sz="2800" b="1" dirty="0">
                <a:effectLst/>
                <a:ea typeface="Times New Roman" panose="02020603050405020304" pitchFamily="18" charset="0"/>
                <a:cs typeface="Times New Roman" panose="02020603050405020304" pitchFamily="18" charset="0"/>
              </a:rPr>
              <a:t>Iznes to caur savām jūtām</a:t>
            </a:r>
            <a:endParaRPr lang="en-US" sz="2800" b="1" dirty="0"/>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49</a:t>
            </a:fld>
            <a:endParaRPr lang="en-US"/>
          </a:p>
        </p:txBody>
      </p:sp>
    </p:spTree>
    <p:extLst>
      <p:ext uri="{BB962C8B-B14F-4D97-AF65-F5344CB8AC3E}">
        <p14:creationId xmlns:p14="http://schemas.microsoft.com/office/powerpoint/2010/main" val="126583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1</a:t>
            </a:r>
            <a:r>
              <a:rPr lang="lv-LV" b="1" dirty="0"/>
              <a:t>.stunda</a:t>
            </a:r>
            <a:r>
              <a:rPr lang="en-US" b="1" dirty="0"/>
              <a:t/>
            </a:r>
            <a:br>
              <a:rPr lang="en-US" b="1" dirty="0"/>
            </a:br>
            <a:r>
              <a:rPr lang="lv-LV" dirty="0"/>
              <a:t>Sākot ar Bībeles studēšanas pamatiem</a:t>
            </a:r>
            <a:endParaRPr lang="en-US" dirty="0"/>
          </a:p>
        </p:txBody>
      </p:sp>
      <p:sp>
        <p:nvSpPr>
          <p:cNvPr id="3" name="Content Placeholder 2"/>
          <p:cNvSpPr>
            <a:spLocks noGrp="1"/>
          </p:cNvSpPr>
          <p:nvPr>
            <p:ph idx="1"/>
          </p:nvPr>
        </p:nvSpPr>
        <p:spPr/>
        <p:txBody>
          <a:bodyPr/>
          <a:lstStyle/>
          <a:p>
            <a:pPr marL="0" lvl="0" indent="0">
              <a:buClr>
                <a:srgbClr val="6A3A20"/>
              </a:buClr>
              <a:buNone/>
            </a:pPr>
            <a:r>
              <a:rPr lang="lv-LV" sz="2799" b="1" dirty="0">
                <a:solidFill>
                  <a:srgbClr val="6A3A20"/>
                </a:solidFill>
              </a:rPr>
              <a:t>Galvenā </a:t>
            </a:r>
            <a:r>
              <a:rPr lang="en-US" sz="2799" b="1" dirty="0">
                <a:solidFill>
                  <a:srgbClr val="6A3A20"/>
                </a:solidFill>
              </a:rPr>
              <a:t>B</a:t>
            </a:r>
            <a:r>
              <a:rPr lang="lv-LV" sz="2799" b="1" dirty="0" err="1">
                <a:solidFill>
                  <a:srgbClr val="6A3A20"/>
                </a:solidFill>
              </a:rPr>
              <a:t>ībeles</a:t>
            </a:r>
            <a:r>
              <a:rPr lang="lv-LV" sz="2799" b="1" dirty="0">
                <a:solidFill>
                  <a:srgbClr val="6A3A20"/>
                </a:solidFill>
              </a:rPr>
              <a:t> patiesība</a:t>
            </a:r>
            <a:endParaRPr lang="en-US" sz="2799" b="1" dirty="0">
              <a:solidFill>
                <a:srgbClr val="6A3A20"/>
              </a:solidFill>
            </a:endParaRPr>
          </a:p>
          <a:p>
            <a:pPr marL="0" lvl="0" indent="0">
              <a:buClr>
                <a:srgbClr val="6A3A20"/>
              </a:buClr>
              <a:buNone/>
            </a:pPr>
            <a:r>
              <a:rPr lang="lv-LV" sz="2800" dirty="0">
                <a:effectLst/>
                <a:ea typeface="Times New Roman" panose="02020603050405020304" pitchFamily="18" charset="0"/>
              </a:rPr>
              <a:t>Man ir jāizmanto personīgās Bībeles studijas kā rīks savās ikdienas dzīves situācijās, lai palīdzētu man augt tuvāk Dievam</a:t>
            </a:r>
            <a:r>
              <a:rPr lang="en-US" sz="2799" dirty="0">
                <a:solidFill>
                  <a:srgbClr val="6A3A20"/>
                </a:solidFill>
              </a:rPr>
              <a:t>.</a:t>
            </a:r>
          </a:p>
          <a:p>
            <a:pPr marL="0" lvl="0" indent="0">
              <a:buClr>
                <a:srgbClr val="6A3A20"/>
              </a:buClr>
              <a:buNone/>
            </a:pPr>
            <a:r>
              <a:rPr lang="lv-LV" sz="2799" b="1" dirty="0">
                <a:solidFill>
                  <a:srgbClr val="6A3A20"/>
                </a:solidFill>
              </a:rPr>
              <a:t>Atslēgas pants</a:t>
            </a:r>
            <a:r>
              <a:rPr lang="en-US" sz="2799" b="1" dirty="0">
                <a:solidFill>
                  <a:srgbClr val="6A3A20"/>
                </a:solidFill>
              </a:rPr>
              <a:t> </a:t>
            </a:r>
            <a:r>
              <a:rPr lang="en-US" sz="2799" dirty="0">
                <a:solidFill>
                  <a:srgbClr val="6A3A20"/>
                </a:solidFill>
              </a:rPr>
              <a:t>Psalms 119:105 </a:t>
            </a:r>
            <a:r>
              <a:rPr lang="lv-LV" sz="2799" dirty="0">
                <a:solidFill>
                  <a:srgbClr val="6A3A20"/>
                </a:solidFill>
              </a:rPr>
              <a:t>(tulkojums no </a:t>
            </a:r>
            <a:r>
              <a:rPr lang="en-US" sz="2799" dirty="0">
                <a:solidFill>
                  <a:srgbClr val="6A3A20"/>
                </a:solidFill>
              </a:rPr>
              <a:t>The Living Bible</a:t>
            </a:r>
            <a:r>
              <a:rPr lang="lv-LV" sz="2799" dirty="0">
                <a:solidFill>
                  <a:srgbClr val="6A3A20"/>
                </a:solidFill>
              </a:rPr>
              <a:t>)</a:t>
            </a:r>
            <a:endParaRPr lang="en-US" sz="2799" dirty="0">
              <a:solidFill>
                <a:srgbClr val="6A3A20"/>
              </a:solidFill>
            </a:endParaRPr>
          </a:p>
          <a:p>
            <a:pPr marL="0" lvl="0" indent="0">
              <a:buClr>
                <a:srgbClr val="6A3A20"/>
              </a:buClr>
              <a:buNone/>
            </a:pPr>
            <a:r>
              <a:rPr lang="lv-LV" sz="2800" dirty="0">
                <a:effectLst/>
                <a:ea typeface="Times New Roman" panose="02020603050405020304" pitchFamily="18" charset="0"/>
              </a:rPr>
              <a:t>Tavi vārdi ir lukturītis, kas apgaismo ceļu man priekšā un neļauj man paklupt</a:t>
            </a:r>
            <a:r>
              <a:rPr lang="en-US" sz="2799" dirty="0">
                <a:solidFill>
                  <a:srgbClr val="6A3A20"/>
                </a:solidFill>
              </a:rPr>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5</a:t>
            </a:fld>
            <a:endParaRPr lang="en-US"/>
          </a:p>
        </p:txBody>
      </p:sp>
    </p:spTree>
    <p:extLst>
      <p:ext uri="{BB962C8B-B14F-4D97-AF65-F5344CB8AC3E}">
        <p14:creationId xmlns:p14="http://schemas.microsoft.com/office/powerpoint/2010/main" val="4181924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a:t>
            </a:r>
            <a:r>
              <a:rPr lang="lv-LV" sz="3200" b="1" dirty="0">
                <a:effectLst/>
                <a:ea typeface="Times New Roman" panose="02020603050405020304" pitchFamily="18" charset="0"/>
                <a:cs typeface="Times New Roman" panose="02020603050405020304" pitchFamily="18" charset="0"/>
              </a:rPr>
              <a:t>Kā es varu pārdomāt Dieva Vārdu? </a:t>
            </a:r>
            <a:r>
              <a:rPr lang="lv-LV" sz="3200" dirty="0">
                <a:effectLst/>
                <a:ea typeface="Times New Roman" panose="02020603050405020304" pitchFamily="18" charset="0"/>
                <a:cs typeface="Times New Roman" panose="02020603050405020304" pitchFamily="18" charset="0"/>
              </a:rPr>
              <a:t>(Metodes)</a:t>
            </a:r>
            <a:endParaRPr lang="en-US" dirty="0"/>
          </a:p>
        </p:txBody>
      </p:sp>
      <p:sp>
        <p:nvSpPr>
          <p:cNvPr id="3" name="Content Placeholder 2"/>
          <p:cNvSpPr>
            <a:spLocks noGrp="1"/>
          </p:cNvSpPr>
          <p:nvPr>
            <p:ph idx="1"/>
          </p:nvPr>
        </p:nvSpPr>
        <p:spPr>
          <a:xfrm>
            <a:off x="1677352" y="1803400"/>
            <a:ext cx="9751060" cy="4267200"/>
          </a:xfrm>
        </p:spPr>
        <p:txBody>
          <a:bodyPr>
            <a:normAutofit/>
          </a:bodyPr>
          <a:lstStyle/>
          <a:p>
            <a:pPr marL="457200" indent="-457200">
              <a:buNone/>
            </a:pPr>
            <a:r>
              <a:rPr lang="en-US" sz="2800" b="1" dirty="0"/>
              <a:t>f. </a:t>
            </a:r>
            <a:r>
              <a:rPr lang="en-US" sz="2800" b="1" dirty="0" smtClean="0"/>
              <a:t>	</a:t>
            </a:r>
            <a:r>
              <a:rPr lang="lv-LV" sz="2800" b="1" dirty="0" smtClean="0">
                <a:effectLst/>
                <a:ea typeface="Times New Roman" panose="02020603050405020304" pitchFamily="18" charset="0"/>
                <a:cs typeface="Times New Roman" panose="02020603050405020304" pitchFamily="18" charset="0"/>
              </a:rPr>
              <a:t>Iznes </a:t>
            </a:r>
            <a:r>
              <a:rPr lang="lv-LV" sz="2800" b="1" dirty="0">
                <a:effectLst/>
                <a:ea typeface="Times New Roman" panose="02020603050405020304" pitchFamily="18" charset="0"/>
                <a:cs typeface="Times New Roman" panose="02020603050405020304" pitchFamily="18" charset="0"/>
              </a:rPr>
              <a:t>to caur savu gribu</a:t>
            </a:r>
            <a:endParaRPr lang="en-US" sz="2800" b="1" dirty="0"/>
          </a:p>
          <a:p>
            <a:pPr marL="457200" indent="-457200">
              <a:buNone/>
            </a:pPr>
            <a:r>
              <a:rPr lang="en-US" sz="2800" b="1" dirty="0"/>
              <a:t>g. </a:t>
            </a:r>
            <a:r>
              <a:rPr lang="en-US" sz="2800" b="1" dirty="0" smtClean="0"/>
              <a:t>	</a:t>
            </a:r>
            <a:r>
              <a:rPr lang="lv-LV" sz="2800" b="1" dirty="0" smtClean="0">
                <a:effectLst/>
                <a:ea typeface="Times New Roman" panose="02020603050405020304" pitchFamily="18" charset="0"/>
                <a:cs typeface="Times New Roman" panose="02020603050405020304" pitchFamily="18" charset="0"/>
              </a:rPr>
              <a:t>Saliec </a:t>
            </a:r>
            <a:r>
              <a:rPr lang="lv-LV" sz="2800" b="1" dirty="0">
                <a:effectLst/>
                <a:ea typeface="Times New Roman" panose="02020603050405020304" pitchFamily="18" charset="0"/>
                <a:cs typeface="Times New Roman" panose="02020603050405020304" pitchFamily="18" charset="0"/>
              </a:rPr>
              <a:t>kopā pārdomas ar lūgšanu</a:t>
            </a:r>
            <a:endParaRPr lang="en-US" sz="2800" b="1" dirty="0"/>
          </a:p>
          <a:p>
            <a:pPr marL="457200" indent="-457200">
              <a:buNone/>
            </a:pPr>
            <a:r>
              <a:rPr lang="en-US" sz="2800" b="1" dirty="0"/>
              <a:t>h. </a:t>
            </a:r>
            <a:r>
              <a:rPr lang="en-US" sz="2800" b="1" dirty="0" smtClean="0"/>
              <a:t>	</a:t>
            </a:r>
            <a:r>
              <a:rPr lang="lv-LV" sz="2800" b="1" dirty="0" smtClean="0">
                <a:effectLst/>
                <a:ea typeface="Times New Roman" panose="02020603050405020304" pitchFamily="18" charset="0"/>
                <a:cs typeface="Times New Roman" panose="02020603050405020304" pitchFamily="18" charset="0"/>
              </a:rPr>
              <a:t>Atkārtošanas </a:t>
            </a:r>
            <a:r>
              <a:rPr lang="lv-LV" sz="2800" b="1" dirty="0">
                <a:effectLst/>
                <a:ea typeface="Times New Roman" panose="02020603050405020304" pitchFamily="18" charset="0"/>
                <a:cs typeface="Times New Roman" panose="02020603050405020304" pitchFamily="18" charset="0"/>
              </a:rPr>
              <a:t>vērtība</a:t>
            </a:r>
            <a:endParaRPr lang="en-US" sz="2800" b="1" dirty="0"/>
          </a:p>
          <a:p>
            <a:pPr marL="457200" indent="-457200">
              <a:buNone/>
            </a:pPr>
            <a:r>
              <a:rPr lang="en-US" sz="2800" b="1" dirty="0" err="1"/>
              <a:t>i</a:t>
            </a:r>
            <a:r>
              <a:rPr lang="en-US" sz="2800" b="1" dirty="0"/>
              <a:t>. </a:t>
            </a:r>
            <a:r>
              <a:rPr lang="en-US" sz="2800" b="1" dirty="0" smtClean="0"/>
              <a:t>	</a:t>
            </a:r>
            <a:r>
              <a:rPr lang="lv-LV" sz="2800" b="1" dirty="0" smtClean="0">
                <a:effectLst/>
                <a:ea typeface="Times New Roman" panose="02020603050405020304" pitchFamily="18" charset="0"/>
                <a:cs typeface="Times New Roman" panose="02020603050405020304" pitchFamily="18" charset="0"/>
              </a:rPr>
              <a:t>Lieto </a:t>
            </a:r>
            <a:r>
              <a:rPr lang="lv-LV" sz="2800" b="1" dirty="0">
                <a:effectLst/>
                <a:ea typeface="Times New Roman" panose="02020603050405020304" pitchFamily="18" charset="0"/>
                <a:cs typeface="Times New Roman" panose="02020603050405020304" pitchFamily="18" charset="0"/>
              </a:rPr>
              <a:t>pārdomāšanu ar citām Bībeles studiju metodēm, ko tu lieto</a:t>
            </a:r>
            <a:endParaRPr lang="en-US" sz="2800" b="1" dirty="0"/>
          </a:p>
          <a:p>
            <a:endParaRPr lang="en-US" sz="2800" dirty="0"/>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50</a:t>
            </a:fld>
            <a:endParaRPr lang="en-US"/>
          </a:p>
        </p:txBody>
      </p:sp>
    </p:spTree>
    <p:extLst>
      <p:ext uri="{BB962C8B-B14F-4D97-AF65-F5344CB8AC3E}">
        <p14:creationId xmlns:p14="http://schemas.microsoft.com/office/powerpoint/2010/main" val="3511995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Kā sākt pārdomāt Dieva Vārdu</a:t>
            </a:r>
            <a:endParaRPr lang="en-US" dirty="0"/>
          </a:p>
        </p:txBody>
      </p:sp>
      <p:sp>
        <p:nvSpPr>
          <p:cNvPr id="3" name="Content Placeholder 2"/>
          <p:cNvSpPr>
            <a:spLocks noGrp="1"/>
          </p:cNvSpPr>
          <p:nvPr>
            <p:ph idx="1"/>
          </p:nvPr>
        </p:nvSpPr>
        <p:spPr>
          <a:xfrm>
            <a:off x="1293812" y="1803400"/>
            <a:ext cx="10285729" cy="4267200"/>
          </a:xfrm>
        </p:spPr>
        <p:txBody>
          <a:bodyPr>
            <a:normAutofit/>
          </a:bodyPr>
          <a:lstStyle/>
          <a:p>
            <a:pPr marL="457200" indent="-457200">
              <a:buNone/>
            </a:pPr>
            <a:r>
              <a:rPr lang="en-US" dirty="0"/>
              <a:t>A. </a:t>
            </a:r>
            <a:r>
              <a:rPr lang="en-US" dirty="0" smtClean="0"/>
              <a:t>	S</a:t>
            </a:r>
            <a:r>
              <a:rPr lang="lv-LV" dirty="0" err="1"/>
              <a:t>āc</a:t>
            </a:r>
            <a:r>
              <a:rPr lang="lv-LV" dirty="0"/>
              <a:t> ar ļoti īsu laika periodu</a:t>
            </a:r>
            <a:r>
              <a:rPr lang="en-US" dirty="0"/>
              <a:t>.</a:t>
            </a:r>
          </a:p>
          <a:p>
            <a:pPr marL="457200" indent="-457200">
              <a:buNone/>
            </a:pPr>
            <a:r>
              <a:rPr lang="en-US" dirty="0"/>
              <a:t>B. </a:t>
            </a:r>
            <a:r>
              <a:rPr lang="en-US" dirty="0" smtClean="0"/>
              <a:t>	</a:t>
            </a:r>
            <a:r>
              <a:rPr lang="lv-LV" dirty="0" smtClean="0"/>
              <a:t>Padomā </a:t>
            </a:r>
            <a:r>
              <a:rPr lang="lv-LV" dirty="0"/>
              <a:t>kā tu varētu pielietot pantu rīcībā savās ikdienas aktivitātēs.</a:t>
            </a:r>
            <a:endParaRPr lang="en-US" dirty="0"/>
          </a:p>
          <a:p>
            <a:pPr marL="457200" indent="-457200">
              <a:buNone/>
            </a:pPr>
            <a:r>
              <a:rPr lang="en-US" dirty="0"/>
              <a:t>C. </a:t>
            </a:r>
            <a:r>
              <a:rPr lang="en-US" dirty="0" smtClean="0"/>
              <a:t>	</a:t>
            </a:r>
            <a:r>
              <a:rPr lang="lv-LV" dirty="0" smtClean="0"/>
              <a:t>Mēģini </a:t>
            </a:r>
            <a:r>
              <a:rPr lang="lv-LV" dirty="0"/>
              <a:t>to darīt vairākas reizes dienā</a:t>
            </a:r>
            <a:r>
              <a:rPr lang="en-US" dirty="0"/>
              <a:t>.</a:t>
            </a:r>
          </a:p>
          <a:p>
            <a:pPr marL="457200" indent="-457200">
              <a:buNone/>
            </a:pPr>
            <a:r>
              <a:rPr lang="en-US" dirty="0"/>
              <a:t>D. </a:t>
            </a:r>
            <a:r>
              <a:rPr lang="en-US" dirty="0" smtClean="0"/>
              <a:t>	</a:t>
            </a:r>
            <a:r>
              <a:rPr lang="lv-LV" dirty="0" smtClean="0"/>
              <a:t>Mēģini </a:t>
            </a:r>
            <a:r>
              <a:rPr lang="lv-LV" dirty="0"/>
              <a:t>saskaņot pantu ar vairāk un vairāk ikdienas aktivitātēm, </a:t>
            </a:r>
            <a:r>
              <a:rPr lang="en-US" dirty="0" smtClean="0"/>
              <a:t/>
            </a:r>
            <a:br>
              <a:rPr lang="en-US" dirty="0" smtClean="0"/>
            </a:br>
            <a:r>
              <a:rPr lang="lv-LV" dirty="0" smtClean="0"/>
              <a:t>lai </a:t>
            </a:r>
            <a:r>
              <a:rPr lang="lv-LV" dirty="0"/>
              <a:t>tas kļūtu par regulāru tavas visas dienas daļu.</a:t>
            </a:r>
            <a:endParaRPr lang="en-US" dirty="0"/>
          </a:p>
          <a:p>
            <a:pPr marL="457200" indent="-457200">
              <a:buNone/>
            </a:pPr>
            <a:r>
              <a:rPr lang="en-US" dirty="0"/>
              <a:t>E. </a:t>
            </a:r>
            <a:r>
              <a:rPr lang="en-US" dirty="0" smtClean="0"/>
              <a:t>	</a:t>
            </a:r>
            <a:r>
              <a:rPr lang="lv-LV" dirty="0" smtClean="0"/>
              <a:t>Viens </a:t>
            </a:r>
            <a:r>
              <a:rPr lang="lv-LV" dirty="0"/>
              <a:t>no galvenajiem pārdomāšanas mērķiem ir domāt par veidiem, </a:t>
            </a:r>
            <a:r>
              <a:rPr lang="en-US" dirty="0" smtClean="0"/>
              <a:t/>
            </a:r>
            <a:br>
              <a:rPr lang="en-US" dirty="0" smtClean="0"/>
            </a:br>
            <a:r>
              <a:rPr lang="lv-LV" dirty="0" smtClean="0"/>
              <a:t>kā </a:t>
            </a:r>
            <a:r>
              <a:rPr lang="lv-LV" dirty="0"/>
              <a:t>pielietot pantus savā ikdienas dzīvē</a:t>
            </a:r>
            <a:r>
              <a:rPr lang="en-US"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51</a:t>
            </a:fld>
            <a:endParaRPr lang="en-US"/>
          </a:p>
        </p:txBody>
      </p:sp>
    </p:spTree>
    <p:extLst>
      <p:ext uri="{BB962C8B-B14F-4D97-AF65-F5344CB8AC3E}">
        <p14:creationId xmlns:p14="http://schemas.microsoft.com/office/powerpoint/2010/main" val="251412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t>
            </a:r>
            <a:r>
              <a:rPr lang="lv-LV" b="1" dirty="0" err="1"/>
              <a:t>ībeles</a:t>
            </a:r>
            <a:r>
              <a:rPr lang="lv-LV" b="1" dirty="0"/>
              <a:t> studiju</a:t>
            </a:r>
            <a:r>
              <a:rPr lang="en-US" b="1" dirty="0"/>
              <a:t> </a:t>
            </a:r>
            <a:r>
              <a:rPr lang="en-US" b="1" dirty="0" err="1"/>
              <a:t>metod</a:t>
            </a:r>
            <a:r>
              <a:rPr lang="lv-LV" b="1" dirty="0"/>
              <a:t>e</a:t>
            </a:r>
            <a:r>
              <a:rPr lang="en-US" b="1" dirty="0"/>
              <a:t>s </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a:t>A. S</a:t>
            </a:r>
            <a:r>
              <a:rPr lang="lv-LV" sz="2800" b="1" dirty="0"/>
              <a:t>JPP</a:t>
            </a:r>
            <a:r>
              <a:rPr lang="en-US" sz="2800" b="1" dirty="0"/>
              <a:t> </a:t>
            </a:r>
            <a:r>
              <a:rPr lang="lv-LV" sz="2800" b="1" dirty="0"/>
              <a:t>metode</a:t>
            </a:r>
            <a:endParaRPr lang="en-US" sz="2800" b="1" dirty="0" smtClean="0"/>
          </a:p>
          <a:p>
            <a:pPr marL="457200" indent="0">
              <a:buNone/>
            </a:pPr>
            <a:r>
              <a:rPr lang="en-US" sz="2800" b="1" dirty="0" smtClean="0"/>
              <a:t>1</a:t>
            </a:r>
            <a:r>
              <a:rPr lang="en-US" sz="2800" b="1" dirty="0"/>
              <a:t>. S</a:t>
            </a:r>
            <a:r>
              <a:rPr lang="lv-LV" sz="2800" b="1" dirty="0" err="1"/>
              <a:t>asummē</a:t>
            </a:r>
            <a:r>
              <a:rPr lang="en-US" sz="2800" b="1" dirty="0"/>
              <a:t> (S)</a:t>
            </a:r>
          </a:p>
          <a:p>
            <a:pPr marL="457200" indent="0">
              <a:buNone/>
            </a:pPr>
            <a:r>
              <a:rPr lang="en-US" sz="2800" b="1" dirty="0"/>
              <a:t>2. </a:t>
            </a:r>
            <a:r>
              <a:rPr lang="lv-LV" sz="2800" b="1" dirty="0"/>
              <a:t>Jautājumi</a:t>
            </a:r>
            <a:r>
              <a:rPr lang="en-US" sz="2800" b="1" dirty="0"/>
              <a:t> (</a:t>
            </a:r>
            <a:r>
              <a:rPr lang="lv-LV" sz="2800" b="1" dirty="0"/>
              <a:t>J</a:t>
            </a:r>
            <a:r>
              <a:rPr lang="en-US" sz="2800" b="1" dirty="0"/>
              <a:t>)</a:t>
            </a:r>
          </a:p>
          <a:p>
            <a:pPr marL="457200" indent="0">
              <a:buNone/>
            </a:pPr>
            <a:r>
              <a:rPr lang="en-US" sz="2800" b="1" dirty="0"/>
              <a:t>3. Person</a:t>
            </a:r>
            <a:r>
              <a:rPr lang="lv-LV" sz="2800" b="1" dirty="0" err="1"/>
              <a:t>īgais</a:t>
            </a:r>
            <a:r>
              <a:rPr lang="lv-LV" sz="2800" b="1" dirty="0"/>
              <a:t> pielietojums </a:t>
            </a:r>
            <a:r>
              <a:rPr lang="en-US" sz="2800" b="1" dirty="0"/>
              <a:t>(P</a:t>
            </a:r>
            <a:r>
              <a:rPr lang="lv-LV" sz="2800" b="1" dirty="0"/>
              <a:t>P</a:t>
            </a:r>
            <a:r>
              <a:rPr lang="en-US" sz="2800" b="1" dirty="0"/>
              <a:t>)</a:t>
            </a:r>
            <a:endParaRPr lang="en-US" sz="2800" dirty="0"/>
          </a:p>
        </p:txBody>
      </p:sp>
      <p:sp>
        <p:nvSpPr>
          <p:cNvPr id="4" name="Footer Placeholder 3"/>
          <p:cNvSpPr>
            <a:spLocks noGrp="1"/>
          </p:cNvSpPr>
          <p:nvPr>
            <p:ph type="ftr" sz="quarter" idx="11"/>
          </p:nvPr>
        </p:nvSpPr>
        <p:spPr/>
        <p:txBody>
          <a:bodyPr/>
          <a:lstStyle/>
          <a:p>
            <a:r>
              <a:rPr lang="en-US" smtClean="0"/>
              <a:t>iteenchallenge.org</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0867" y="2286000"/>
            <a:ext cx="3562745" cy="2366962"/>
          </a:xfrm>
          <a:prstGeom prst="rect">
            <a:avLst/>
          </a:prstGeom>
        </p:spPr>
      </p:pic>
      <p:sp>
        <p:nvSpPr>
          <p:cNvPr id="6" name="Date Placeholder 5"/>
          <p:cNvSpPr>
            <a:spLocks noGrp="1"/>
          </p:cNvSpPr>
          <p:nvPr>
            <p:ph type="dt" sz="half" idx="10"/>
          </p:nvPr>
        </p:nvSpPr>
        <p:spPr/>
        <p:txBody>
          <a:bodyPr/>
          <a:lstStyle/>
          <a:p>
            <a:r>
              <a:rPr lang="en-US" smtClean="0"/>
              <a:t>7/2022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52</a:t>
            </a:fld>
            <a:endParaRPr lang="en-US"/>
          </a:p>
        </p:txBody>
      </p:sp>
    </p:spTree>
    <p:extLst>
      <p:ext uri="{BB962C8B-B14F-4D97-AF65-F5344CB8AC3E}">
        <p14:creationId xmlns:p14="http://schemas.microsoft.com/office/powerpoint/2010/main" val="2014305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lv-LV" dirty="0"/>
              <a:t>JPP</a:t>
            </a:r>
            <a:r>
              <a:rPr lang="en-US" dirty="0"/>
              <a:t> - </a:t>
            </a:r>
            <a:r>
              <a:rPr lang="en-US" dirty="0" err="1"/>
              <a:t>detal</a:t>
            </a:r>
            <a:r>
              <a:rPr lang="lv-LV" dirty="0" err="1"/>
              <a:t>izēti</a:t>
            </a:r>
            <a:endParaRPr lang="en-US" dirty="0"/>
          </a:p>
        </p:txBody>
      </p:sp>
      <p:sp>
        <p:nvSpPr>
          <p:cNvPr id="3" name="Content Placeholder 2"/>
          <p:cNvSpPr>
            <a:spLocks noGrp="1"/>
          </p:cNvSpPr>
          <p:nvPr>
            <p:ph idx="1"/>
          </p:nvPr>
        </p:nvSpPr>
        <p:spPr>
          <a:xfrm>
            <a:off x="1218883" y="1803400"/>
            <a:ext cx="5637529" cy="4267200"/>
          </a:xfrm>
        </p:spPr>
        <p:txBody>
          <a:bodyPr>
            <a:normAutofit/>
          </a:bodyPr>
          <a:lstStyle/>
          <a:p>
            <a:pPr marL="0" indent="0">
              <a:buNone/>
            </a:pPr>
            <a:r>
              <a:rPr lang="en-US" sz="3200" b="1" dirty="0"/>
              <a:t>1. S</a:t>
            </a:r>
            <a:r>
              <a:rPr lang="lv-LV" sz="3200" b="1" dirty="0"/>
              <a:t>asu</a:t>
            </a:r>
            <a:r>
              <a:rPr lang="en-US" sz="3200" b="1" dirty="0"/>
              <a:t>mm</a:t>
            </a:r>
            <a:r>
              <a:rPr lang="lv-LV" sz="3200" b="1" dirty="0"/>
              <a:t>ē</a:t>
            </a:r>
            <a:r>
              <a:rPr lang="en-US" sz="3200" b="1" dirty="0"/>
              <a:t> (S)</a:t>
            </a:r>
          </a:p>
          <a:p>
            <a:pPr marL="685800" indent="-342900">
              <a:buNone/>
            </a:pPr>
            <a:r>
              <a:rPr lang="en-US" dirty="0"/>
              <a:t>a. </a:t>
            </a:r>
            <a:r>
              <a:rPr lang="en-US" dirty="0" smtClean="0"/>
              <a:t>	</a:t>
            </a:r>
            <a:r>
              <a:rPr lang="lv-LV" dirty="0" smtClean="0">
                <a:effectLst/>
                <a:ea typeface="Times New Roman" panose="02020603050405020304" pitchFamily="18" charset="0"/>
                <a:cs typeface="Times New Roman" panose="02020603050405020304" pitchFamily="18" charset="0"/>
              </a:rPr>
              <a:t>Pieraksti </a:t>
            </a:r>
            <a:r>
              <a:rPr lang="lv-LV" dirty="0">
                <a:effectLst/>
                <a:ea typeface="Times New Roman" panose="02020603050405020304" pitchFamily="18" charset="0"/>
                <a:cs typeface="Times New Roman" panose="02020603050405020304" pitchFamily="18" charset="0"/>
              </a:rPr>
              <a:t>par ko ir runa Rakstu vietā. Uzraksti saviem vārdiem, par ko katrs pants runā. Dari to ar katru pantu atsevišķi</a:t>
            </a:r>
            <a:r>
              <a:rPr lang="en-US" dirty="0"/>
              <a:t>.</a:t>
            </a:r>
          </a:p>
          <a:p>
            <a:pPr marL="685800" indent="-342900">
              <a:buNone/>
            </a:pPr>
            <a:r>
              <a:rPr lang="en-US" dirty="0"/>
              <a:t>b. </a:t>
            </a:r>
            <a:r>
              <a:rPr lang="en-US" dirty="0" smtClean="0"/>
              <a:t>	</a:t>
            </a:r>
            <a:r>
              <a:rPr lang="lv-LV" dirty="0" smtClean="0">
                <a:effectLst/>
                <a:ea typeface="Times New Roman" panose="02020603050405020304" pitchFamily="18" charset="0"/>
                <a:cs typeface="Times New Roman" panose="02020603050405020304" pitchFamily="18" charset="0"/>
              </a:rPr>
              <a:t>Uzraksti </a:t>
            </a:r>
            <a:r>
              <a:rPr lang="lv-LV" dirty="0">
                <a:effectLst/>
                <a:ea typeface="Times New Roman" panose="02020603050405020304" pitchFamily="18" charset="0"/>
                <a:cs typeface="Times New Roman" panose="02020603050405020304" pitchFamily="18" charset="0"/>
              </a:rPr>
              <a:t>savu viedokli par šiem pantiem</a:t>
            </a:r>
            <a:r>
              <a:rPr lang="en-US"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6" name="TextBox 5">
            <a:extLst>
              <a:ext uri="{FF2B5EF4-FFF2-40B4-BE49-F238E27FC236}">
                <a16:creationId xmlns:a16="http://schemas.microsoft.com/office/drawing/2014/main" id="{9615100A-05E3-4936-A247-59155D708B3B}"/>
              </a:ext>
            </a:extLst>
          </p:cNvPr>
          <p:cNvSpPr txBox="1"/>
          <p:nvPr/>
        </p:nvSpPr>
        <p:spPr>
          <a:xfrm>
            <a:off x="7237412" y="1524000"/>
            <a:ext cx="3645550" cy="923330"/>
          </a:xfrm>
          <a:prstGeom prst="rect">
            <a:avLst/>
          </a:prstGeom>
          <a:noFill/>
        </p:spPr>
        <p:txBody>
          <a:bodyPr wrap="none" rtlCol="0">
            <a:spAutoFit/>
          </a:bodyPr>
          <a:lstStyle/>
          <a:p>
            <a:r>
              <a:rPr lang="lv-LV" sz="5400" b="1" dirty="0" err="1">
                <a:ln w="12700" cmpd="sng">
                  <a:solidFill>
                    <a:srgbClr val="002060"/>
                  </a:solidFill>
                  <a:prstDash val="solid"/>
                </a:ln>
                <a:solidFill>
                  <a:srgbClr val="CC00FF"/>
                </a:solidFill>
              </a:rPr>
              <a:t>saSUMmē</a:t>
            </a:r>
            <a:r>
              <a:rPr lang="lv-LV" sz="5400" b="1" dirty="0">
                <a:ln w="12700" cmpd="sng">
                  <a:solidFill>
                    <a:srgbClr val="002060"/>
                  </a:solidFill>
                  <a:prstDash val="solid"/>
                </a:ln>
                <a:solidFill>
                  <a:srgbClr val="CC00FF"/>
                </a:solidFill>
              </a:rPr>
              <a:t>!</a:t>
            </a:r>
          </a:p>
        </p:txBody>
      </p:sp>
      <p:sp>
        <p:nvSpPr>
          <p:cNvPr id="8" name="TextBox 7">
            <a:extLst>
              <a:ext uri="{FF2B5EF4-FFF2-40B4-BE49-F238E27FC236}">
                <a16:creationId xmlns:a16="http://schemas.microsoft.com/office/drawing/2014/main" id="{27BAD32B-BDF8-4424-84E5-000B3BAF4276}"/>
              </a:ext>
            </a:extLst>
          </p:cNvPr>
          <p:cNvSpPr txBox="1"/>
          <p:nvPr/>
        </p:nvSpPr>
        <p:spPr>
          <a:xfrm>
            <a:off x="7110836" y="2653432"/>
            <a:ext cx="4546176" cy="923330"/>
          </a:xfrm>
          <a:prstGeom prst="rect">
            <a:avLst/>
          </a:prstGeom>
          <a:noFill/>
        </p:spPr>
        <p:txBody>
          <a:bodyPr wrap="square">
            <a:spAutoFit/>
          </a:bodyPr>
          <a:lstStyle/>
          <a:p>
            <a:r>
              <a:rPr lang="lv-LV" sz="3200" b="1" dirty="0" err="1">
                <a:ln w="12700" cmpd="sng">
                  <a:solidFill>
                    <a:srgbClr val="002060"/>
                  </a:solidFill>
                  <a:prstDash val="solid"/>
                </a:ln>
                <a:solidFill>
                  <a:srgbClr val="CC00FF"/>
                </a:solidFill>
              </a:rPr>
              <a:t>ī</a:t>
            </a:r>
            <a:r>
              <a:rPr lang="lv-LV" sz="5400" b="1" dirty="0" err="1">
                <a:ln w="12700" cmpd="sng">
                  <a:solidFill>
                    <a:srgbClr val="002060"/>
                  </a:solidFill>
                  <a:prstDash val="solid"/>
                </a:ln>
                <a:solidFill>
                  <a:srgbClr val="CC00FF"/>
                </a:solidFill>
              </a:rPr>
              <a:t>S</a:t>
            </a:r>
            <a:r>
              <a:rPr lang="lv-LV" sz="3200" b="1" dirty="0" err="1">
                <a:ln w="12700" cmpd="sng">
                  <a:solidFill>
                    <a:srgbClr val="002060"/>
                  </a:solidFill>
                  <a:prstDash val="solid"/>
                </a:ln>
                <a:solidFill>
                  <a:srgbClr val="CC00FF"/>
                </a:solidFill>
              </a:rPr>
              <a:t>āk</a:t>
            </a:r>
            <a:r>
              <a:rPr lang="lv-LV" sz="3200" b="1" dirty="0">
                <a:ln w="12700" cmpd="sng">
                  <a:solidFill>
                    <a:srgbClr val="002060"/>
                  </a:solidFill>
                  <a:prstDash val="solid"/>
                </a:ln>
                <a:solidFill>
                  <a:srgbClr val="CC00FF"/>
                </a:solidFill>
              </a:rPr>
              <a:t> nekā teksts</a:t>
            </a:r>
            <a:endParaRPr lang="lv-LV" sz="3200" dirty="0"/>
          </a:p>
        </p:txBody>
      </p:sp>
      <p:sp>
        <p:nvSpPr>
          <p:cNvPr id="10" name="TextBox 9">
            <a:extLst>
              <a:ext uri="{FF2B5EF4-FFF2-40B4-BE49-F238E27FC236}">
                <a16:creationId xmlns:a16="http://schemas.microsoft.com/office/drawing/2014/main" id="{2CEBF035-830A-48D3-A935-9A516D39A9D2}"/>
              </a:ext>
            </a:extLst>
          </p:cNvPr>
          <p:cNvSpPr txBox="1"/>
          <p:nvPr/>
        </p:nvSpPr>
        <p:spPr>
          <a:xfrm>
            <a:off x="7085012" y="3482711"/>
            <a:ext cx="4268471" cy="830997"/>
          </a:xfrm>
          <a:prstGeom prst="rect">
            <a:avLst/>
          </a:prstGeom>
          <a:noFill/>
        </p:spPr>
        <p:txBody>
          <a:bodyPr wrap="square">
            <a:spAutoFit/>
          </a:bodyPr>
          <a:lstStyle/>
          <a:p>
            <a:r>
              <a:rPr lang="lv-LV" sz="3200" b="1" dirty="0">
                <a:ln w="12700" cmpd="sng">
                  <a:solidFill>
                    <a:srgbClr val="002060"/>
                  </a:solidFill>
                  <a:prstDash val="solid"/>
                </a:ln>
                <a:solidFill>
                  <a:srgbClr val="CC00FF"/>
                </a:solidFill>
              </a:rPr>
              <a:t>lieto </a:t>
            </a:r>
            <a:r>
              <a:rPr lang="lv-LV" sz="3200" b="1" dirty="0" err="1">
                <a:ln w="12700" cmpd="sng">
                  <a:solidFill>
                    <a:srgbClr val="002060"/>
                  </a:solidFill>
                  <a:prstDash val="solid"/>
                </a:ln>
                <a:solidFill>
                  <a:srgbClr val="CC00FF"/>
                </a:solidFill>
              </a:rPr>
              <a:t>sav</a:t>
            </a:r>
            <a:r>
              <a:rPr lang="lv-LV" sz="4800" b="1" dirty="0" err="1">
                <a:ln w="12700" cmpd="sng">
                  <a:solidFill>
                    <a:srgbClr val="002060"/>
                  </a:solidFill>
                  <a:prstDash val="solid"/>
                </a:ln>
                <a:solidFill>
                  <a:srgbClr val="CC00FF"/>
                </a:solidFill>
              </a:rPr>
              <a:t>U</a:t>
            </a:r>
            <a:r>
              <a:rPr lang="lv-LV" sz="3200" b="1" dirty="0" err="1">
                <a:ln w="12700" cmpd="sng">
                  <a:solidFill>
                    <a:srgbClr val="002060"/>
                  </a:solidFill>
                  <a:prstDash val="solid"/>
                </a:ln>
                <a:solidFill>
                  <a:srgbClr val="CC00FF"/>
                </a:solidFill>
              </a:rPr>
              <a:t>s</a:t>
            </a:r>
            <a:r>
              <a:rPr lang="lv-LV" sz="4800" b="1" dirty="0">
                <a:ln w="12700" cmpd="sng">
                  <a:solidFill>
                    <a:srgbClr val="002060"/>
                  </a:solidFill>
                  <a:prstDash val="solid"/>
                </a:ln>
                <a:solidFill>
                  <a:srgbClr val="CC00FF"/>
                </a:solidFill>
              </a:rPr>
              <a:t> </a:t>
            </a:r>
            <a:r>
              <a:rPr lang="lv-LV" sz="3200" b="1" dirty="0">
                <a:ln w="12700" cmpd="sng">
                  <a:solidFill>
                    <a:srgbClr val="002060"/>
                  </a:solidFill>
                  <a:prstDash val="solid"/>
                </a:ln>
                <a:solidFill>
                  <a:srgbClr val="CC00FF"/>
                </a:solidFill>
              </a:rPr>
              <a:t>vārdus</a:t>
            </a:r>
            <a:endParaRPr lang="lv-LV" sz="3200" dirty="0"/>
          </a:p>
        </p:txBody>
      </p:sp>
      <p:sp>
        <p:nvSpPr>
          <p:cNvPr id="12" name="TextBox 11">
            <a:extLst>
              <a:ext uri="{FF2B5EF4-FFF2-40B4-BE49-F238E27FC236}">
                <a16:creationId xmlns:a16="http://schemas.microsoft.com/office/drawing/2014/main" id="{9587F465-BAB8-4A44-BFBC-40BD814D3FFA}"/>
              </a:ext>
            </a:extLst>
          </p:cNvPr>
          <p:cNvSpPr txBox="1"/>
          <p:nvPr/>
        </p:nvSpPr>
        <p:spPr>
          <a:xfrm>
            <a:off x="7085012" y="4418120"/>
            <a:ext cx="4648200" cy="1323439"/>
          </a:xfrm>
          <a:prstGeom prst="rect">
            <a:avLst/>
          </a:prstGeom>
          <a:noFill/>
        </p:spPr>
        <p:txBody>
          <a:bodyPr wrap="square">
            <a:spAutoFit/>
          </a:bodyPr>
          <a:lstStyle/>
          <a:p>
            <a:r>
              <a:rPr lang="lv-LV" sz="4800" b="1" dirty="0">
                <a:ln w="12700" cmpd="sng">
                  <a:solidFill>
                    <a:srgbClr val="002060"/>
                  </a:solidFill>
                  <a:prstDash val="solid"/>
                </a:ln>
                <a:solidFill>
                  <a:srgbClr val="CC00FF"/>
                </a:solidFill>
              </a:rPr>
              <a:t>M</a:t>
            </a:r>
            <a:r>
              <a:rPr lang="lv-LV" sz="3200" b="1" dirty="0">
                <a:ln w="12700" cmpd="sng">
                  <a:solidFill>
                    <a:srgbClr val="002060"/>
                  </a:solidFill>
                  <a:prstDash val="solid"/>
                </a:ln>
                <a:solidFill>
                  <a:srgbClr val="CC00FF"/>
                </a:solidFill>
              </a:rPr>
              <a:t>ini tikai galvenās idejas</a:t>
            </a:r>
            <a:endParaRPr lang="lv-LV" sz="3200" dirty="0"/>
          </a:p>
        </p:txBody>
      </p:sp>
      <p:sp>
        <p:nvSpPr>
          <p:cNvPr id="14" name="Taisnstūris: ar noapaļotiem stūriem 13">
            <a:extLst>
              <a:ext uri="{FF2B5EF4-FFF2-40B4-BE49-F238E27FC236}">
                <a16:creationId xmlns:a16="http://schemas.microsoft.com/office/drawing/2014/main" id="{5362356F-187D-4B94-B906-F0ABE92A8CEC}"/>
              </a:ext>
            </a:extLst>
          </p:cNvPr>
          <p:cNvSpPr/>
          <p:nvPr/>
        </p:nvSpPr>
        <p:spPr>
          <a:xfrm>
            <a:off x="6856412" y="1371600"/>
            <a:ext cx="4648200" cy="4699000"/>
          </a:xfrm>
          <a:prstGeom prst="roundRect">
            <a:avLst/>
          </a:prstGeom>
          <a:noFill/>
          <a:ln w="381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Date Placeholder 4"/>
          <p:cNvSpPr>
            <a:spLocks noGrp="1"/>
          </p:cNvSpPr>
          <p:nvPr>
            <p:ph type="dt" sz="half" idx="10"/>
          </p:nvPr>
        </p:nvSpPr>
        <p:spPr/>
        <p:txBody>
          <a:bodyPr/>
          <a:lstStyle/>
          <a:p>
            <a:r>
              <a:rPr lang="en-US" smtClean="0"/>
              <a:t>7/2022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53</a:t>
            </a:fld>
            <a:endParaRPr lang="en-US"/>
          </a:p>
        </p:txBody>
      </p:sp>
    </p:spTree>
    <p:extLst>
      <p:ext uri="{BB962C8B-B14F-4D97-AF65-F5344CB8AC3E}">
        <p14:creationId xmlns:p14="http://schemas.microsoft.com/office/powerpoint/2010/main" val="3658235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lv-LV" dirty="0"/>
              <a:t>JPP</a:t>
            </a:r>
            <a:r>
              <a:rPr lang="en-US" dirty="0"/>
              <a:t> - </a:t>
            </a:r>
            <a:r>
              <a:rPr lang="en-US" dirty="0" err="1"/>
              <a:t>deta</a:t>
            </a:r>
            <a:r>
              <a:rPr lang="lv-LV" dirty="0" err="1"/>
              <a:t>lizēti</a:t>
            </a:r>
            <a:endParaRPr lang="en-US" dirty="0"/>
          </a:p>
        </p:txBody>
      </p:sp>
      <p:sp>
        <p:nvSpPr>
          <p:cNvPr id="3" name="Content Placeholder 2"/>
          <p:cNvSpPr>
            <a:spLocks noGrp="1"/>
          </p:cNvSpPr>
          <p:nvPr>
            <p:ph idx="1"/>
          </p:nvPr>
        </p:nvSpPr>
        <p:spPr>
          <a:xfrm>
            <a:off x="1218883" y="1803400"/>
            <a:ext cx="7161529" cy="4267200"/>
          </a:xfrm>
        </p:spPr>
        <p:txBody>
          <a:bodyPr>
            <a:normAutofit/>
          </a:bodyPr>
          <a:lstStyle/>
          <a:p>
            <a:pPr marL="0" indent="0">
              <a:buNone/>
            </a:pPr>
            <a:r>
              <a:rPr lang="en-US" sz="3200" b="1" dirty="0"/>
              <a:t>2. </a:t>
            </a:r>
            <a:r>
              <a:rPr lang="lv-LV" sz="3200" b="1" dirty="0"/>
              <a:t>Jautājumi</a:t>
            </a:r>
            <a:r>
              <a:rPr lang="en-US" sz="3200" b="1" dirty="0"/>
              <a:t> (</a:t>
            </a:r>
            <a:r>
              <a:rPr lang="lv-LV" sz="3200" b="1" dirty="0"/>
              <a:t>J</a:t>
            </a:r>
            <a:r>
              <a:rPr lang="en-US" sz="3200" b="1" dirty="0"/>
              <a:t>)</a:t>
            </a:r>
          </a:p>
          <a:p>
            <a:r>
              <a:rPr lang="lv-LV" sz="2800" dirty="0">
                <a:effectLst/>
                <a:ea typeface="Times New Roman" panose="02020603050405020304" pitchFamily="18" charset="0"/>
                <a:cs typeface="Times New Roman" panose="02020603050405020304" pitchFamily="18" charset="0"/>
              </a:rPr>
              <a:t>Pieraksti visus jautājumus, kas tev ir par šo Rakstu vietu. Vari atstāt vietu starp katru jautājumu, lai vēlāk varētu atgriezties un ierakstīt atbildes. Tu vari iekļaut jautājumus par to, kā pielietot šo pantu mācības, kā cilvēks šajos pantos jutās, kad tas notika, vai jautājumus “Kāpēc”</a:t>
            </a:r>
            <a:r>
              <a:rPr lang="en-US" sz="2800"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6612" y="1371600"/>
            <a:ext cx="2987985" cy="3796677"/>
          </a:xfrm>
          <a:prstGeom prst="rect">
            <a:avLst/>
          </a:prstGeom>
        </p:spPr>
      </p:pic>
      <p:sp>
        <p:nvSpPr>
          <p:cNvPr id="6" name="Date Placeholder 5"/>
          <p:cNvSpPr>
            <a:spLocks noGrp="1"/>
          </p:cNvSpPr>
          <p:nvPr>
            <p:ph type="dt" sz="half" idx="10"/>
          </p:nvPr>
        </p:nvSpPr>
        <p:spPr/>
        <p:txBody>
          <a:bodyPr/>
          <a:lstStyle/>
          <a:p>
            <a:r>
              <a:rPr lang="en-US" smtClean="0"/>
              <a:t>7/2022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54</a:t>
            </a:fld>
            <a:endParaRPr lang="en-US"/>
          </a:p>
        </p:txBody>
      </p:sp>
    </p:spTree>
    <p:extLst>
      <p:ext uri="{BB962C8B-B14F-4D97-AF65-F5344CB8AC3E}">
        <p14:creationId xmlns:p14="http://schemas.microsoft.com/office/powerpoint/2010/main" val="4266354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lv-LV" dirty="0"/>
              <a:t>JPP</a:t>
            </a:r>
            <a:r>
              <a:rPr lang="en-US" dirty="0"/>
              <a:t> - </a:t>
            </a:r>
            <a:r>
              <a:rPr lang="en-US" dirty="0" err="1"/>
              <a:t>deta</a:t>
            </a:r>
            <a:r>
              <a:rPr lang="lv-LV" dirty="0" err="1"/>
              <a:t>lizēti</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a:t>3. Person</a:t>
            </a:r>
            <a:r>
              <a:rPr lang="lv-LV" sz="2800" b="1" dirty="0" err="1"/>
              <a:t>īgais</a:t>
            </a:r>
            <a:r>
              <a:rPr lang="lv-LV" sz="2800" b="1" dirty="0"/>
              <a:t> pielietojums</a:t>
            </a:r>
            <a:r>
              <a:rPr lang="en-US" sz="2800" b="1" dirty="0"/>
              <a:t> (P</a:t>
            </a:r>
            <a:r>
              <a:rPr lang="lv-LV" sz="2800" b="1" dirty="0"/>
              <a:t>P</a:t>
            </a:r>
            <a:r>
              <a:rPr lang="en-US" sz="2800" b="1" dirty="0"/>
              <a:t>)</a:t>
            </a:r>
          </a:p>
          <a:p>
            <a:pPr marL="685800" indent="-342900">
              <a:buNone/>
            </a:pPr>
            <a:r>
              <a:rPr lang="en-US" dirty="0"/>
              <a:t>a. </a:t>
            </a:r>
            <a:r>
              <a:rPr lang="lv-LV" dirty="0">
                <a:effectLst/>
                <a:ea typeface="Times New Roman" panose="02020603050405020304" pitchFamily="18" charset="0"/>
                <a:cs typeface="Times New Roman" panose="02020603050405020304" pitchFamily="18" charset="0"/>
              </a:rPr>
              <a:t>Uzskaiti veidus, kā pielietot to, ko esi iemācījies, studējot šo Rakstu vietu</a:t>
            </a:r>
            <a:r>
              <a:rPr lang="en-US" dirty="0"/>
              <a:t>.</a:t>
            </a:r>
          </a:p>
          <a:p>
            <a:pPr marL="685800" indent="-342900">
              <a:buNone/>
            </a:pPr>
            <a:r>
              <a:rPr lang="en-US" dirty="0"/>
              <a:t>b. </a:t>
            </a:r>
            <a:r>
              <a:rPr lang="lv-LV" dirty="0">
                <a:effectLst/>
                <a:ea typeface="Times New Roman" panose="02020603050405020304" pitchFamily="18" charset="0"/>
                <a:cs typeface="Times New Roman" panose="02020603050405020304" pitchFamily="18" charset="0"/>
              </a:rPr>
              <a:t>Izvēlies vismaz vienu lietu, ko vari pielietot tajā pašā dienā (vai nedēļā), un plāno, kā, kad, kur un ar ko to pielietosi. Vēlāk pārbaudi sevi, lai redzētu, kā tev gāja</a:t>
            </a:r>
            <a:r>
              <a:rPr lang="en-US"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55</a:t>
            </a:fld>
            <a:endParaRPr lang="en-US"/>
          </a:p>
        </p:txBody>
      </p:sp>
    </p:spTree>
    <p:extLst>
      <p:ext uri="{BB962C8B-B14F-4D97-AF65-F5344CB8AC3E}">
        <p14:creationId xmlns:p14="http://schemas.microsoft.com/office/powerpoint/2010/main" val="420128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Secinājums</a:t>
            </a:r>
            <a:endParaRPr lang="en-US" dirty="0"/>
          </a:p>
        </p:txBody>
      </p:sp>
      <p:sp>
        <p:nvSpPr>
          <p:cNvPr id="3" name="Content Placeholder 2"/>
          <p:cNvSpPr>
            <a:spLocks noGrp="1"/>
          </p:cNvSpPr>
          <p:nvPr>
            <p:ph idx="1"/>
          </p:nvPr>
        </p:nvSpPr>
        <p:spPr/>
        <p:txBody>
          <a:bodyPr>
            <a:normAutofit/>
          </a:bodyPr>
          <a:lstStyle/>
          <a:p>
            <a:r>
              <a:rPr lang="lv-LV" sz="2800" dirty="0"/>
              <a:t>Šajā kursā mēs esam apsprieduši vairākas dažādas Bībeles studiju metodes. Kad esi pabeidzis Bībeles studijas, velti laiku, lai pārdomātu to, ko esi studējis. Tas var palīdzēt tev gūt dziļāku ieskatu Dieva Vārdā un paņemt to dziļi savā sirdī.</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56</a:t>
            </a:fld>
            <a:endParaRPr lang="en-US"/>
          </a:p>
        </p:txBody>
      </p:sp>
    </p:spTree>
    <p:extLst>
      <p:ext uri="{BB962C8B-B14F-4D97-AF65-F5344CB8AC3E}">
        <p14:creationId xmlns:p14="http://schemas.microsoft.com/office/powerpoint/2010/main" val="3538575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Person</a:t>
            </a:r>
            <a:r>
              <a:rPr lang="lv-LV" b="1" dirty="0" err="1"/>
              <a:t>īgais</a:t>
            </a:r>
            <a:r>
              <a:rPr lang="lv-LV" b="1" dirty="0"/>
              <a:t> pielietojums</a:t>
            </a:r>
            <a:endParaRPr lang="en-US" b="1" dirty="0"/>
          </a:p>
        </p:txBody>
      </p:sp>
      <p:sp>
        <p:nvSpPr>
          <p:cNvPr id="3" name="Content Placeholder 2"/>
          <p:cNvSpPr>
            <a:spLocks noGrp="1"/>
          </p:cNvSpPr>
          <p:nvPr>
            <p:ph idx="1"/>
          </p:nvPr>
        </p:nvSpPr>
        <p:spPr/>
        <p:txBody>
          <a:bodyPr>
            <a:normAutofit/>
          </a:bodyPr>
          <a:lstStyle/>
          <a:p>
            <a:pPr marL="0" indent="0">
              <a:buNone/>
            </a:pPr>
            <a:r>
              <a:rPr lang="lv-LV" dirty="0"/>
              <a:t>Pārdomā savu mīļāko pantu</a:t>
            </a:r>
            <a:r>
              <a:rPr lang="en-US" dirty="0"/>
              <a:t>. </a:t>
            </a:r>
            <a:r>
              <a:rPr lang="lv-LV" dirty="0"/>
              <a:t>Ja tev nav mīļākais pants, lieto vienu vai vairākus pantus no 23.p</a:t>
            </a:r>
            <a:r>
              <a:rPr lang="en-US" dirty="0" err="1"/>
              <a:t>salm</a:t>
            </a:r>
            <a:r>
              <a:rPr lang="lv-LV" dirty="0"/>
              <a:t>a</a:t>
            </a:r>
            <a:r>
              <a:rPr lang="en-US" dirty="0"/>
              <a:t>.</a:t>
            </a:r>
          </a:p>
          <a:p>
            <a:pPr marL="0" indent="0">
              <a:buNone/>
            </a:pPr>
            <a:r>
              <a:rPr lang="en-US" dirty="0"/>
              <a:t>S</a:t>
            </a:r>
            <a:r>
              <a:rPr lang="lv-LV" dirty="0"/>
              <a:t>ēdi klusi</a:t>
            </a:r>
            <a:r>
              <a:rPr lang="en-US" dirty="0"/>
              <a:t> 1-3 min</a:t>
            </a:r>
            <a:r>
              <a:rPr lang="lv-LV" dirty="0"/>
              <a:t>ū</a:t>
            </a:r>
            <a:r>
              <a:rPr lang="en-US" dirty="0" err="1"/>
              <a:t>tes</a:t>
            </a:r>
            <a:r>
              <a:rPr lang="en-US" dirty="0"/>
              <a:t>, </a:t>
            </a:r>
            <a:r>
              <a:rPr lang="lv-LV" dirty="0"/>
              <a:t>ar aizvērtām acīm, ja vēlies</a:t>
            </a:r>
            <a:r>
              <a:rPr lang="en-US" dirty="0"/>
              <a:t>, </a:t>
            </a:r>
            <a:r>
              <a:rPr lang="lv-LV" dirty="0"/>
              <a:t>un pielieto pārdomāšanas stratēģijas, par ko runājām šodienas klases sesijā</a:t>
            </a:r>
            <a:r>
              <a:rPr lang="en-US" dirty="0"/>
              <a:t>. </a:t>
            </a:r>
          </a:p>
          <a:p>
            <a:pPr marL="0" indent="0">
              <a:buNone/>
            </a:pPr>
            <a:r>
              <a:rPr lang="lv-LV" dirty="0">
                <a:ea typeface="Times New Roman" panose="02020603050405020304" pitchFamily="18" charset="0"/>
              </a:rPr>
              <a:t>M</a:t>
            </a:r>
            <a:r>
              <a:rPr lang="lv-LV" dirty="0">
                <a:effectLst/>
                <a:ea typeface="Times New Roman" panose="02020603050405020304" pitchFamily="18" charset="0"/>
              </a:rPr>
              <a:t>eklē idejas no Dieva par to, kā labāk izprast Dieva patiesību šajā pantā un kā tā var tev palīdzēt šodien tavā dzīvē. </a:t>
            </a:r>
            <a:r>
              <a:rPr lang="lv-LV" dirty="0">
                <a:ea typeface="Times New Roman" panose="02020603050405020304" pitchFamily="18" charset="0"/>
              </a:rPr>
              <a:t>Tu</a:t>
            </a:r>
            <a:r>
              <a:rPr lang="lv-LV" dirty="0">
                <a:effectLst/>
                <a:ea typeface="Times New Roman" panose="02020603050405020304" pitchFamily="18" charset="0"/>
              </a:rPr>
              <a:t> vari izmantot šo laiku, lai lūgtu šo pantu atpakaļ Dievam</a:t>
            </a:r>
            <a:r>
              <a:rPr lang="en-US"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57</a:t>
            </a:fld>
            <a:endParaRPr lang="en-US"/>
          </a:p>
        </p:txBody>
      </p:sp>
    </p:spTree>
    <p:extLst>
      <p:ext uri="{BB962C8B-B14F-4D97-AF65-F5344CB8AC3E}">
        <p14:creationId xmlns:p14="http://schemas.microsoft.com/office/powerpoint/2010/main" val="183848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916" y="828757"/>
            <a:ext cx="9796147" cy="764719"/>
          </a:xfrm>
        </p:spPr>
        <p:txBody>
          <a:bodyPr/>
          <a:lstStyle/>
          <a:p>
            <a:pPr algn="ctr"/>
            <a:r>
              <a:rPr lang="lv-LV" sz="3999" b="1" dirty="0"/>
              <a:t>Kā studēt Bībeli</a:t>
            </a:r>
            <a:endParaRPr lang="en-US" sz="3999" b="1" dirty="0"/>
          </a:p>
        </p:txBody>
      </p:sp>
      <p:sp>
        <p:nvSpPr>
          <p:cNvPr id="3" name="Content Placeholder 2"/>
          <p:cNvSpPr>
            <a:spLocks noGrp="1"/>
          </p:cNvSpPr>
          <p:nvPr>
            <p:ph idx="1"/>
          </p:nvPr>
        </p:nvSpPr>
        <p:spPr>
          <a:xfrm>
            <a:off x="760412" y="1793784"/>
            <a:ext cx="9456589" cy="4494629"/>
          </a:xfrm>
        </p:spPr>
        <p:txBody>
          <a:bodyPr>
            <a:normAutofit fontScale="62500" lnSpcReduction="20000"/>
          </a:bodyPr>
          <a:lstStyle/>
          <a:p>
            <a:pPr eaLnBrk="1" hangingPunct="1">
              <a:buNone/>
            </a:pPr>
            <a:r>
              <a:rPr lang="en-US" altLang="en-US" sz="4000" b="1" dirty="0">
                <a:solidFill>
                  <a:schemeClr val="tx2"/>
                </a:solidFill>
              </a:rPr>
              <a:t>5</a:t>
            </a:r>
            <a:r>
              <a:rPr lang="lv-LV" altLang="en-US" sz="4000" b="1" dirty="0">
                <a:solidFill>
                  <a:schemeClr val="tx2"/>
                </a:solidFill>
              </a:rPr>
              <a:t>.labojums</a:t>
            </a:r>
            <a:endParaRPr lang="en-US" altLang="en-US" sz="4000" b="1" dirty="0">
              <a:solidFill>
                <a:schemeClr val="tx2"/>
              </a:solidFill>
            </a:endParaRPr>
          </a:p>
          <a:p>
            <a:pPr eaLnBrk="1" hangingPunct="1">
              <a:buNone/>
            </a:pPr>
            <a:r>
              <a:rPr lang="en-US" altLang="en-US" sz="4000" dirty="0">
                <a:solidFill>
                  <a:schemeClr val="tx2"/>
                </a:solidFill>
              </a:rPr>
              <a:t>	</a:t>
            </a:r>
            <a:r>
              <a:rPr lang="lv-LV" altLang="en-US" sz="4000" dirty="0">
                <a:solidFill>
                  <a:schemeClr val="tx2"/>
                </a:solidFill>
              </a:rPr>
              <a:t>Autors</a:t>
            </a:r>
            <a:r>
              <a:rPr lang="en-US" altLang="en-US" sz="4000" dirty="0">
                <a:solidFill>
                  <a:schemeClr val="tx2"/>
                </a:solidFill>
              </a:rPr>
              <a:t> David Batty</a:t>
            </a:r>
          </a:p>
          <a:p>
            <a:pPr eaLnBrk="1" hangingPunct="1">
              <a:buNone/>
            </a:pPr>
            <a:r>
              <a:rPr lang="lv-LV" altLang="en-US" sz="2900" dirty="0">
                <a:solidFill>
                  <a:schemeClr val="tx2"/>
                </a:solidFill>
              </a:rPr>
              <a:t>Šī prezentācija ir izveidota, lai to lietotu ar</a:t>
            </a:r>
            <a:r>
              <a:rPr lang="en-US" altLang="en-US" sz="2900" dirty="0">
                <a:solidFill>
                  <a:schemeClr val="tx2"/>
                </a:solidFill>
              </a:rPr>
              <a:t> </a:t>
            </a:r>
          </a:p>
          <a:p>
            <a:pPr eaLnBrk="1" hangingPunct="1">
              <a:buClr>
                <a:srgbClr val="92D050"/>
              </a:buClr>
              <a:buFont typeface="Arial" pitchFamily="34" charset="0"/>
              <a:buChar char="•"/>
            </a:pPr>
            <a:r>
              <a:rPr lang="en-US" altLang="en-US" sz="2900" dirty="0" err="1">
                <a:solidFill>
                  <a:schemeClr val="tx2"/>
                </a:solidFill>
              </a:rPr>
              <a:t>Grup</a:t>
            </a:r>
            <a:r>
              <a:rPr lang="lv-LV" altLang="en-US" sz="2900" dirty="0">
                <a:solidFill>
                  <a:schemeClr val="tx2"/>
                </a:solidFill>
              </a:rPr>
              <a:t>u studijas jaunai dzīvei kursu</a:t>
            </a:r>
            <a:r>
              <a:rPr lang="en-US" altLang="en-US" sz="2900" dirty="0">
                <a:solidFill>
                  <a:schemeClr val="tx2"/>
                </a:solidFill>
              </a:rPr>
              <a:t> </a:t>
            </a:r>
          </a:p>
          <a:p>
            <a:pPr>
              <a:buClr>
                <a:srgbClr val="92D050"/>
              </a:buClr>
              <a:buNone/>
            </a:pPr>
            <a:r>
              <a:rPr lang="en-US" altLang="en-US" sz="2900" dirty="0">
                <a:solidFill>
                  <a:schemeClr val="tx2"/>
                </a:solidFill>
              </a:rPr>
              <a:t>	</a:t>
            </a:r>
            <a:r>
              <a:rPr lang="lv-LV" altLang="en-US" sz="2900" i="1" dirty="0">
                <a:solidFill>
                  <a:schemeClr val="tx2"/>
                </a:solidFill>
              </a:rPr>
              <a:t>Kā studēt </a:t>
            </a:r>
            <a:r>
              <a:rPr lang="en-US" altLang="en-US" sz="2900" i="1" dirty="0">
                <a:solidFill>
                  <a:schemeClr val="tx2"/>
                </a:solidFill>
              </a:rPr>
              <a:t>B</a:t>
            </a:r>
            <a:r>
              <a:rPr lang="lv-LV" altLang="en-US" sz="2900" i="1" dirty="0">
                <a:solidFill>
                  <a:schemeClr val="tx2"/>
                </a:solidFill>
              </a:rPr>
              <a:t>ī</a:t>
            </a:r>
            <a:r>
              <a:rPr lang="en-US" altLang="en-US" sz="2900" i="1" dirty="0">
                <a:solidFill>
                  <a:schemeClr val="tx2"/>
                </a:solidFill>
              </a:rPr>
              <a:t>b</a:t>
            </a:r>
            <a:r>
              <a:rPr lang="lv-LV" altLang="en-US" sz="2900" i="1" dirty="0">
                <a:solidFill>
                  <a:schemeClr val="tx2"/>
                </a:solidFill>
              </a:rPr>
              <a:t>e</a:t>
            </a:r>
            <a:r>
              <a:rPr lang="en-US" altLang="en-US" sz="2900" i="1" dirty="0">
                <a:solidFill>
                  <a:schemeClr val="tx2"/>
                </a:solidFill>
              </a:rPr>
              <a:t>l</a:t>
            </a:r>
            <a:r>
              <a:rPr lang="lv-LV" altLang="en-US" sz="2900" i="1" dirty="0">
                <a:solidFill>
                  <a:schemeClr val="tx2"/>
                </a:solidFill>
              </a:rPr>
              <a:t>i</a:t>
            </a:r>
            <a:endParaRPr lang="en-US" altLang="en-US" sz="2900" i="1" dirty="0">
              <a:solidFill>
                <a:schemeClr val="tx2"/>
              </a:solidFill>
            </a:endParaRPr>
          </a:p>
          <a:p>
            <a:pPr>
              <a:buClr>
                <a:srgbClr val="92D050"/>
              </a:buClr>
              <a:buNone/>
            </a:pPr>
            <a:r>
              <a:rPr lang="lv-LV" altLang="en-US" sz="1999" b="1" dirty="0">
                <a:solidFill>
                  <a:schemeClr val="tx2"/>
                </a:solidFill>
              </a:rPr>
              <a:t>Citi iekļautie pieejamie </a:t>
            </a:r>
            <a:r>
              <a:rPr lang="en-US" altLang="en-US" sz="1999" b="1" dirty="0" err="1">
                <a:solidFill>
                  <a:schemeClr val="tx2"/>
                </a:solidFill>
              </a:rPr>
              <a:t>materi</a:t>
            </a:r>
            <a:r>
              <a:rPr lang="lv-LV" altLang="en-US" sz="1999" b="1" dirty="0" err="1">
                <a:solidFill>
                  <a:schemeClr val="tx2"/>
                </a:solidFill>
              </a:rPr>
              <a:t>āli</a:t>
            </a:r>
            <a:r>
              <a:rPr lang="en-US" altLang="en-US" sz="1999" b="1" dirty="0">
                <a:solidFill>
                  <a:schemeClr val="tx2"/>
                </a:solidFill>
              </a:rPr>
              <a:t>:</a:t>
            </a:r>
          </a:p>
          <a:p>
            <a:pPr eaLnBrk="1" hangingPunct="1">
              <a:buClr>
                <a:srgbClr val="92D050"/>
              </a:buClr>
              <a:buFont typeface="Arial" pitchFamily="34" charset="0"/>
              <a:buChar char="•"/>
            </a:pPr>
            <a:r>
              <a:rPr lang="lv-LV" altLang="en-US" sz="1999" dirty="0">
                <a:solidFill>
                  <a:schemeClr val="tx2"/>
                </a:solidFill>
              </a:rPr>
              <a:t>Skolotāja rokasgrāmata</a:t>
            </a:r>
            <a:endParaRPr lang="en-US" altLang="en-US" sz="1999" dirty="0">
              <a:solidFill>
                <a:schemeClr val="tx2"/>
              </a:solidFill>
            </a:endParaRPr>
          </a:p>
          <a:p>
            <a:pPr eaLnBrk="1" hangingPunct="1">
              <a:buClr>
                <a:srgbClr val="92D050"/>
              </a:buClr>
              <a:buFont typeface="Arial" pitchFamily="34" charset="0"/>
              <a:buChar char="•"/>
            </a:pPr>
            <a:r>
              <a:rPr lang="en-US" altLang="en-US" sz="1999" dirty="0">
                <a:solidFill>
                  <a:schemeClr val="tx2"/>
                </a:solidFill>
              </a:rPr>
              <a:t>Student</a:t>
            </a:r>
            <a:r>
              <a:rPr lang="lv-LV" altLang="en-US" sz="1999" dirty="0">
                <a:solidFill>
                  <a:schemeClr val="tx2"/>
                </a:solidFill>
              </a:rPr>
              <a:t>a rokasgrāmata</a:t>
            </a:r>
            <a:endParaRPr lang="en-US" altLang="en-US" sz="1999" dirty="0">
              <a:solidFill>
                <a:schemeClr val="tx2"/>
              </a:solidFill>
            </a:endParaRPr>
          </a:p>
          <a:p>
            <a:pPr eaLnBrk="1" hangingPunct="1">
              <a:buClr>
                <a:srgbClr val="92D050"/>
              </a:buClr>
              <a:buFont typeface="Arial" pitchFamily="34" charset="0"/>
              <a:buChar char="•"/>
            </a:pPr>
            <a:r>
              <a:rPr lang="en-US" altLang="en-US" sz="1999" dirty="0">
                <a:solidFill>
                  <a:schemeClr val="tx2"/>
                </a:solidFill>
              </a:rPr>
              <a:t>Stud</a:t>
            </a:r>
            <a:r>
              <a:rPr lang="lv-LV" altLang="en-US" sz="1999" dirty="0" err="1">
                <a:solidFill>
                  <a:schemeClr val="tx2"/>
                </a:solidFill>
              </a:rPr>
              <a:t>iju</a:t>
            </a:r>
            <a:r>
              <a:rPr lang="lv-LV" altLang="en-US" sz="1999" dirty="0">
                <a:solidFill>
                  <a:schemeClr val="tx2"/>
                </a:solidFill>
              </a:rPr>
              <a:t> ceļvedis</a:t>
            </a:r>
            <a:endParaRPr lang="en-US" altLang="en-US" sz="1999" dirty="0">
              <a:solidFill>
                <a:schemeClr val="tx2"/>
              </a:solidFill>
            </a:endParaRPr>
          </a:p>
          <a:p>
            <a:pPr eaLnBrk="1" hangingPunct="1">
              <a:buClr>
                <a:srgbClr val="92D050"/>
              </a:buClr>
              <a:buFont typeface="Arial" pitchFamily="34" charset="0"/>
              <a:buChar char="•"/>
            </a:pPr>
            <a:r>
              <a:rPr lang="lv-LV" altLang="en-US" sz="1999" dirty="0">
                <a:solidFill>
                  <a:schemeClr val="tx2"/>
                </a:solidFill>
              </a:rPr>
              <a:t>Pārbaudes darbs</a:t>
            </a:r>
            <a:endParaRPr lang="en-US" altLang="en-US" sz="1999" dirty="0">
              <a:solidFill>
                <a:schemeClr val="tx2"/>
              </a:solidFill>
            </a:endParaRPr>
          </a:p>
          <a:p>
            <a:pPr eaLnBrk="1" hangingPunct="1">
              <a:buClr>
                <a:srgbClr val="92D050"/>
              </a:buClr>
              <a:buFont typeface="Arial" pitchFamily="34" charset="0"/>
              <a:buChar char="•"/>
            </a:pPr>
            <a:r>
              <a:rPr lang="lv-LV" altLang="en-US" sz="1999" dirty="0">
                <a:solidFill>
                  <a:schemeClr val="tx2"/>
                </a:solidFill>
              </a:rPr>
              <a:t>Kursa sertifikāts</a:t>
            </a:r>
            <a:endParaRPr lang="en-US" altLang="en-US" sz="1999" dirty="0">
              <a:solidFill>
                <a:schemeClr val="tx2"/>
              </a:solidFill>
            </a:endParaRPr>
          </a:p>
          <a:p>
            <a:pPr eaLnBrk="1" hangingPunct="1">
              <a:buNone/>
            </a:pPr>
            <a:endParaRPr lang="en-US" altLang="en-US" dirty="0"/>
          </a:p>
          <a:p>
            <a:pPr>
              <a:buNone/>
            </a:pPr>
            <a:endParaRPr lang="en-US" dirty="0"/>
          </a:p>
        </p:txBody>
      </p:sp>
      <p:sp>
        <p:nvSpPr>
          <p:cNvPr id="5" name="TextBox 4"/>
          <p:cNvSpPr txBox="1"/>
          <p:nvPr/>
        </p:nvSpPr>
        <p:spPr>
          <a:xfrm>
            <a:off x="5112985" y="5435782"/>
            <a:ext cx="4716732" cy="645906"/>
          </a:xfrm>
          <a:prstGeom prst="rect">
            <a:avLst/>
          </a:prstGeom>
          <a:solidFill>
            <a:schemeClr val="bg1"/>
          </a:solidFill>
          <a:ln>
            <a:solidFill>
              <a:schemeClr val="tx1">
                <a:alpha val="0"/>
              </a:schemeClr>
            </a:solidFill>
          </a:ln>
        </p:spPr>
        <p:txBody>
          <a:bodyPr wrap="square" rtlCol="0">
            <a:spAutoFit/>
          </a:bodyPr>
          <a:lstStyle/>
          <a:p>
            <a:r>
              <a:rPr lang="en-US" altLang="en-US" b="1" dirty="0"/>
              <a:t>Inform</a:t>
            </a:r>
            <a:r>
              <a:rPr lang="lv-LV" altLang="en-US" b="1" dirty="0" err="1"/>
              <a:t>āciju</a:t>
            </a:r>
            <a:r>
              <a:rPr lang="lv-LV" altLang="en-US" b="1" dirty="0"/>
              <a:t> par materiālu iegūšanu skaties</a:t>
            </a:r>
            <a:r>
              <a:rPr lang="en-US" sz="1799" b="1" dirty="0"/>
              <a:t> iteenchallenge.org</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7923" y="1675863"/>
            <a:ext cx="2512506" cy="3553195"/>
          </a:xfrm>
          <a:prstGeom prst="rect">
            <a:avLst/>
          </a:prstGeom>
          <a:ln>
            <a:noFill/>
          </a:ln>
          <a:effectLst>
            <a:outerShdw blurRad="292100" dist="139700" dir="2700000" algn="tl" rotWithShape="0">
              <a:srgbClr val="333333">
                <a:alpha val="65000"/>
              </a:srgbClr>
            </a:outerShdw>
          </a:effectLst>
        </p:spPr>
      </p:pic>
      <p:sp>
        <p:nvSpPr>
          <p:cNvPr id="9" name="Footer Placeholder 8"/>
          <p:cNvSpPr>
            <a:spLocks noGrp="1"/>
          </p:cNvSpPr>
          <p:nvPr>
            <p:ph type="ftr" sz="quarter" idx="11"/>
          </p:nvPr>
        </p:nvSpPr>
        <p:spPr>
          <a:xfrm>
            <a:off x="7874259" y="6495138"/>
            <a:ext cx="3858790" cy="304722"/>
          </a:xfrm>
        </p:spPr>
        <p:txBody>
          <a:bodyPr/>
          <a:lstStyle/>
          <a:p>
            <a:pPr algn="r"/>
            <a:r>
              <a:rPr lang="en-US" smtClean="0"/>
              <a:t>iteenchallenge.org</a:t>
            </a:r>
            <a:endParaRPr lang="en-US" dirty="0"/>
          </a:p>
        </p:txBody>
      </p:sp>
      <p:sp>
        <p:nvSpPr>
          <p:cNvPr id="4" name="Date Placeholder 3"/>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58</a:t>
            </a:fld>
            <a:endParaRPr lang="en-US"/>
          </a:p>
        </p:txBody>
      </p:sp>
    </p:spTree>
    <p:extLst>
      <p:ext uri="{BB962C8B-B14F-4D97-AF65-F5344CB8AC3E}">
        <p14:creationId xmlns:p14="http://schemas.microsoft.com/office/powerpoint/2010/main" val="1165673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Iesildīšanās stundai</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2812" y="1752600"/>
            <a:ext cx="4470400" cy="3352800"/>
          </a:xfrm>
          <a:prstGeom prst="rect">
            <a:avLst/>
          </a:prstGeom>
          <a:solidFill>
            <a:srgbClr val="000000">
              <a:shade val="95000"/>
            </a:srgbClr>
          </a:solidFill>
          <a:ln w="9525" cap="sq">
            <a:solidFill>
              <a:srgbClr val="000000"/>
            </a:solidFill>
            <a:miter lim="800000"/>
          </a:ln>
          <a:effectLst>
            <a:outerShdw blurRad="254000" dist="190500" dir="2700000" sy="90000" algn="bl" rotWithShape="0">
              <a:srgbClr val="000000">
                <a:alpha val="4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804" y="683768"/>
            <a:ext cx="3315971" cy="4454289"/>
          </a:xfrm>
          <a:prstGeom prst="rect">
            <a:avLst/>
          </a:prstGeom>
          <a:solidFill>
            <a:srgbClr val="000000">
              <a:shade val="95000"/>
            </a:srgbClr>
          </a:solidFill>
          <a:ln w="12700" cap="sq">
            <a:solidFill>
              <a:srgbClr val="000000"/>
            </a:solidFill>
            <a:miter lim="800000"/>
          </a:ln>
          <a:effectLst>
            <a:outerShdw blurRad="254000" dist="190500" dir="2700000" sy="90000" algn="bl" rotWithShape="0">
              <a:srgbClr val="000000">
                <a:alpha val="40000"/>
              </a:srgbClr>
            </a:outerShdw>
          </a:effectLst>
        </p:spPr>
      </p:pic>
      <p:sp>
        <p:nvSpPr>
          <p:cNvPr id="6" name="Right Arrow 5"/>
          <p:cNvSpPr/>
          <p:nvPr/>
        </p:nvSpPr>
        <p:spPr>
          <a:xfrm>
            <a:off x="5747772" y="3115626"/>
            <a:ext cx="1162304" cy="834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04912" y="5257800"/>
            <a:ext cx="3886200" cy="369332"/>
          </a:xfrm>
          <a:prstGeom prst="rect">
            <a:avLst/>
          </a:prstGeom>
          <a:noFill/>
        </p:spPr>
        <p:txBody>
          <a:bodyPr wrap="square" rtlCol="0">
            <a:spAutoFit/>
          </a:bodyPr>
          <a:lstStyle/>
          <a:p>
            <a:r>
              <a:rPr lang="lv-LV" dirty="0"/>
              <a:t>Lai izbaudītu šo </a:t>
            </a:r>
            <a:r>
              <a:rPr lang="lv-LV" dirty="0" err="1"/>
              <a:t>steiku</a:t>
            </a:r>
            <a:r>
              <a:rPr lang="lv-LV" dirty="0"/>
              <a:t>, tev</a:t>
            </a:r>
            <a:r>
              <a:rPr lang="en-US" dirty="0"/>
              <a:t> …</a:t>
            </a:r>
          </a:p>
        </p:txBody>
      </p:sp>
      <p:sp>
        <p:nvSpPr>
          <p:cNvPr id="8" name="TextBox 7"/>
          <p:cNvSpPr txBox="1"/>
          <p:nvPr/>
        </p:nvSpPr>
        <p:spPr>
          <a:xfrm>
            <a:off x="7288665" y="5277064"/>
            <a:ext cx="3894008" cy="369332"/>
          </a:xfrm>
          <a:prstGeom prst="rect">
            <a:avLst/>
          </a:prstGeom>
          <a:noFill/>
        </p:spPr>
        <p:txBody>
          <a:bodyPr wrap="square" rtlCol="0">
            <a:spAutoFit/>
          </a:bodyPr>
          <a:lstStyle/>
          <a:p>
            <a:r>
              <a:rPr lang="lv-LV" dirty="0"/>
              <a:t>Jāiemācās vispirms to pagatavot</a:t>
            </a:r>
            <a:r>
              <a:rPr lang="en-US" dirty="0"/>
              <a:t>.</a:t>
            </a:r>
          </a:p>
        </p:txBody>
      </p:sp>
      <p:sp>
        <p:nvSpPr>
          <p:cNvPr id="9" name="TextBox 8"/>
          <p:cNvSpPr txBox="1"/>
          <p:nvPr/>
        </p:nvSpPr>
        <p:spPr>
          <a:xfrm>
            <a:off x="1120020" y="5675988"/>
            <a:ext cx="9255503" cy="646331"/>
          </a:xfrm>
          <a:prstGeom prst="rect">
            <a:avLst/>
          </a:prstGeom>
          <a:noFill/>
        </p:spPr>
        <p:txBody>
          <a:bodyPr wrap="square" rtlCol="0">
            <a:spAutoFit/>
          </a:bodyPr>
          <a:lstStyle/>
          <a:p>
            <a:r>
              <a:rPr lang="lv-LV" dirty="0"/>
              <a:t>Šis kurss ir paredzēts, lai palīdzētu tev uzzināt, kā paņemt Dieva Vārdu un iegūt garīgo barību, kas palīdzēs tev augt un kļūt par panākumiem bagātu kristieti</a:t>
            </a:r>
            <a:r>
              <a:rPr lang="en-US" dirty="0"/>
              <a:t>.</a:t>
            </a:r>
          </a:p>
        </p:txBody>
      </p:sp>
      <p:sp>
        <p:nvSpPr>
          <p:cNvPr id="3" name="Footer Placeholder 2"/>
          <p:cNvSpPr>
            <a:spLocks noGrp="1"/>
          </p:cNvSpPr>
          <p:nvPr>
            <p:ph type="ftr" sz="quarter" idx="11"/>
          </p:nvPr>
        </p:nvSpPr>
        <p:spPr/>
        <p:txBody>
          <a:bodyPr/>
          <a:lstStyle/>
          <a:p>
            <a:r>
              <a:rPr lang="en-US" smtClean="0"/>
              <a:t>iteenchallenge.org</a:t>
            </a:r>
            <a:endParaRPr lang="en-US"/>
          </a:p>
        </p:txBody>
      </p:sp>
      <p:sp>
        <p:nvSpPr>
          <p:cNvPr id="10" name="Date Placeholder 9"/>
          <p:cNvSpPr>
            <a:spLocks noGrp="1"/>
          </p:cNvSpPr>
          <p:nvPr>
            <p:ph type="dt" sz="half" idx="10"/>
          </p:nvPr>
        </p:nvSpPr>
        <p:spPr/>
        <p:txBody>
          <a:bodyPr/>
          <a:lstStyle/>
          <a:p>
            <a:r>
              <a:rPr lang="en-US" smtClean="0"/>
              <a:t>7/2022</a:t>
            </a:r>
            <a:endParaRPr lang="en-US"/>
          </a:p>
        </p:txBody>
      </p:sp>
      <p:sp>
        <p:nvSpPr>
          <p:cNvPr id="11" name="Slide Number Placeholder 10"/>
          <p:cNvSpPr>
            <a:spLocks noGrp="1"/>
          </p:cNvSpPr>
          <p:nvPr>
            <p:ph type="sldNum" sz="quarter" idx="12"/>
          </p:nvPr>
        </p:nvSpPr>
        <p:spPr/>
        <p:txBody>
          <a:bodyPr/>
          <a:lstStyle/>
          <a:p>
            <a:fld id="{DF28FB93-0A08-4E7D-8E63-9EFA29F1E093}" type="slidenum">
              <a:rPr lang="en-US" smtClean="0"/>
              <a:pPr/>
              <a:t>6</a:t>
            </a:fld>
            <a:endParaRPr lang="en-US"/>
          </a:p>
        </p:txBody>
      </p:sp>
    </p:spTree>
    <p:extLst>
      <p:ext uri="{BB962C8B-B14F-4D97-AF65-F5344CB8AC3E}">
        <p14:creationId xmlns:p14="http://schemas.microsoft.com/office/powerpoint/2010/main" val="434109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lv-LV" dirty="0" err="1"/>
              <a:t>epazīstināšana</a:t>
            </a:r>
            <a:endParaRPr lang="en-US" dirty="0"/>
          </a:p>
        </p:txBody>
      </p:sp>
      <p:sp>
        <p:nvSpPr>
          <p:cNvPr id="3" name="Content Placeholder 2"/>
          <p:cNvSpPr>
            <a:spLocks noGrp="1"/>
          </p:cNvSpPr>
          <p:nvPr>
            <p:ph idx="1"/>
          </p:nvPr>
        </p:nvSpPr>
        <p:spPr/>
        <p:txBody>
          <a:bodyPr/>
          <a:lstStyle/>
          <a:p>
            <a:r>
              <a:rPr lang="lv-LV" dirty="0">
                <a:effectLst/>
                <a:ea typeface="Times New Roman" panose="02020603050405020304" pitchFamily="18" charset="0"/>
              </a:rPr>
              <a:t>Kad mēs runājam par “Bībeles studēšanu”, mēs lietojam vārdu “studēt” ļoti vispārīgi. Mēs runājam par katru reizi, kad lasāt, iegaumējat, domājat par vai veicat pētījumus par jebkuru Bībeles daļu. </a:t>
            </a:r>
            <a:r>
              <a:rPr lang="en-US" dirty="0" smtClean="0">
                <a:effectLst/>
                <a:ea typeface="Times New Roman" panose="02020603050405020304" pitchFamily="18" charset="0"/>
              </a:rPr>
              <a:t/>
            </a:r>
            <a:br>
              <a:rPr lang="en-US" dirty="0" smtClean="0">
                <a:effectLst/>
                <a:ea typeface="Times New Roman" panose="02020603050405020304" pitchFamily="18" charset="0"/>
              </a:rPr>
            </a:br>
            <a:r>
              <a:rPr lang="lv-LV" dirty="0" smtClean="0">
                <a:effectLst/>
                <a:ea typeface="Times New Roman" panose="02020603050405020304" pitchFamily="18" charset="0"/>
              </a:rPr>
              <a:t>Tas </a:t>
            </a:r>
            <a:r>
              <a:rPr lang="lv-LV" dirty="0">
                <a:effectLst/>
                <a:ea typeface="Times New Roman" panose="02020603050405020304" pitchFamily="18" charset="0"/>
              </a:rPr>
              <a:t>varētu nozīmēt vienas minūtes vai 5 stundu pavadīšanu Bībelē</a:t>
            </a:r>
            <a:r>
              <a:rPr lang="en-US" dirty="0"/>
              <a:t>.</a:t>
            </a:r>
          </a:p>
          <a:p>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1812" y="3733800"/>
            <a:ext cx="3048000" cy="2033016"/>
          </a:xfrm>
          <a:prstGeom prst="rect">
            <a:avLst/>
          </a:prstGeom>
        </p:spPr>
      </p:pic>
      <p:sp>
        <p:nvSpPr>
          <p:cNvPr id="5" name="Footer Placeholder 4"/>
          <p:cNvSpPr>
            <a:spLocks noGrp="1"/>
          </p:cNvSpPr>
          <p:nvPr>
            <p:ph type="ftr" sz="quarter" idx="11"/>
          </p:nvPr>
        </p:nvSpPr>
        <p:spPr/>
        <p:txBody>
          <a:bodyPr/>
          <a:lstStyle/>
          <a:p>
            <a:r>
              <a:rPr lang="en-US" smtClean="0"/>
              <a:t>iteenchallenge.org</a:t>
            </a:r>
            <a:endParaRPr lang="en-US"/>
          </a:p>
        </p:txBody>
      </p:sp>
      <p:sp>
        <p:nvSpPr>
          <p:cNvPr id="6" name="Date Placeholder 5"/>
          <p:cNvSpPr>
            <a:spLocks noGrp="1"/>
          </p:cNvSpPr>
          <p:nvPr>
            <p:ph type="dt" sz="half" idx="10"/>
          </p:nvPr>
        </p:nvSpPr>
        <p:spPr/>
        <p:txBody>
          <a:bodyPr/>
          <a:lstStyle/>
          <a:p>
            <a:r>
              <a:rPr lang="en-US" smtClean="0"/>
              <a:t>7/2022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7</a:t>
            </a:fld>
            <a:endParaRPr lang="en-US"/>
          </a:p>
        </p:txBody>
      </p:sp>
    </p:spTree>
    <p:extLst>
      <p:ext uri="{BB962C8B-B14F-4D97-AF65-F5344CB8AC3E}">
        <p14:creationId xmlns:p14="http://schemas.microsoft.com/office/powerpoint/2010/main" val="2235166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a:t>
            </a:r>
            <a:r>
              <a:rPr lang="lv-LV" dirty="0">
                <a:effectLst/>
                <a:ea typeface="Times New Roman" panose="02020603050405020304" pitchFamily="18" charset="0"/>
                <a:cs typeface="Times New Roman" panose="02020603050405020304" pitchFamily="18" charset="0"/>
              </a:rPr>
              <a:t>Kādēļ ir svarīgi studēt Bībeli?</a:t>
            </a:r>
            <a:endParaRPr lang="en-US" dirty="0"/>
          </a:p>
        </p:txBody>
      </p:sp>
      <p:sp>
        <p:nvSpPr>
          <p:cNvPr id="3" name="Content Placeholder 2"/>
          <p:cNvSpPr>
            <a:spLocks noGrp="1"/>
          </p:cNvSpPr>
          <p:nvPr>
            <p:ph idx="1"/>
          </p:nvPr>
        </p:nvSpPr>
        <p:spPr>
          <a:xfrm>
            <a:off x="1752283" y="1828800"/>
            <a:ext cx="10666729" cy="4267200"/>
          </a:xfrm>
        </p:spPr>
        <p:txBody>
          <a:bodyPr>
            <a:normAutofit/>
          </a:bodyPr>
          <a:lstStyle/>
          <a:p>
            <a:pPr marL="0" indent="0">
              <a:buNone/>
            </a:pPr>
            <a:r>
              <a:rPr lang="lv-LV" dirty="0">
                <a:effectLst/>
                <a:ea typeface="Angsana New" panose="020B0502040204020203" pitchFamily="18" charset="-34"/>
                <a:cs typeface="Times New Roman" panose="02020603050405020304" pitchFamily="18" charset="0"/>
              </a:rPr>
              <a:t>Šeit ir vairāki iemesli, ko daži no jaunajiem kristiešiem atbildēja</a:t>
            </a:r>
          </a:p>
          <a:p>
            <a:pPr marL="0" indent="0">
              <a:buNone/>
            </a:pPr>
            <a:r>
              <a:rPr lang="en-US" dirty="0"/>
              <a:t>a. </a:t>
            </a:r>
            <a:r>
              <a:rPr lang="lv-LV" dirty="0">
                <a:effectLst/>
                <a:ea typeface="Times New Roman" panose="02020603050405020304" pitchFamily="18" charset="0"/>
              </a:rPr>
              <a:t>Lai atrastu atbildes uz savu jautājumu</a:t>
            </a:r>
            <a:r>
              <a:rPr lang="en-US" dirty="0"/>
              <a:t>.</a:t>
            </a:r>
          </a:p>
          <a:p>
            <a:pPr marL="0" indent="0">
              <a:buNone/>
            </a:pPr>
            <a:r>
              <a:rPr lang="en-US" dirty="0"/>
              <a:t>b. </a:t>
            </a:r>
            <a:r>
              <a:rPr lang="lv-LV" dirty="0">
                <a:effectLst/>
                <a:ea typeface="Times New Roman" panose="02020603050405020304" pitchFamily="18" charset="0"/>
              </a:rPr>
              <a:t>Lai labāk iepazītu Dievu</a:t>
            </a:r>
            <a:r>
              <a:rPr lang="en-US" dirty="0"/>
              <a:t>.</a:t>
            </a:r>
          </a:p>
          <a:p>
            <a:pPr marL="0" indent="0">
              <a:buNone/>
            </a:pPr>
            <a:r>
              <a:rPr lang="en-US" dirty="0"/>
              <a:t>c. </a:t>
            </a:r>
            <a:r>
              <a:rPr lang="lv-LV" dirty="0">
                <a:effectLst/>
                <a:ea typeface="Times New Roman" panose="02020603050405020304" pitchFamily="18" charset="0"/>
              </a:rPr>
              <a:t>Tāpēc, ka viņiem ir interesanti redzēt, ko saka Bībele</a:t>
            </a:r>
            <a:r>
              <a:rPr lang="en-US" dirty="0"/>
              <a:t>.</a:t>
            </a:r>
          </a:p>
          <a:p>
            <a:pPr marL="0" indent="0">
              <a:buNone/>
            </a:pPr>
            <a:r>
              <a:rPr lang="en-US" dirty="0"/>
              <a:t>d. </a:t>
            </a:r>
            <a:r>
              <a:rPr lang="lv-LV" dirty="0">
                <a:effectLst/>
                <a:ea typeface="Times New Roman" panose="02020603050405020304" pitchFamily="18" charset="0"/>
              </a:rPr>
              <a:t>Lai uzzinātu, ko Dievs sagaida, lai tu darītu savā dzīvē</a:t>
            </a:r>
            <a:r>
              <a:rPr lang="en-US" dirty="0"/>
              <a:t>.</a:t>
            </a:r>
          </a:p>
          <a:p>
            <a:pPr marL="0" indent="0">
              <a:buNone/>
            </a:pPr>
            <a:r>
              <a:rPr lang="en-US" dirty="0"/>
              <a:t>e. </a:t>
            </a:r>
            <a:r>
              <a:rPr lang="lv-LV" dirty="0">
                <a:effectLst/>
                <a:ea typeface="Times New Roman" panose="02020603050405020304" pitchFamily="18" charset="0"/>
              </a:rPr>
              <a:t>Iedvesmai un priekam (dažiem cilvēkiem patīk lasīt)</a:t>
            </a:r>
            <a:r>
              <a:rPr lang="en-US" dirty="0"/>
              <a:t>.</a:t>
            </a:r>
          </a:p>
          <a:p>
            <a:pPr marL="0" indent="0">
              <a:buNone/>
            </a:pPr>
            <a:r>
              <a:rPr lang="en-US" dirty="0"/>
              <a:t>f. </a:t>
            </a:r>
            <a:r>
              <a:rPr lang="lv-LV" dirty="0">
                <a:effectLst/>
                <a:ea typeface="Times New Roman" panose="02020603050405020304" pitchFamily="18" charset="0"/>
              </a:rPr>
              <a:t>Lai mācītos būt labāks kristietis</a:t>
            </a:r>
            <a:r>
              <a:rPr lang="en-US" dirty="0"/>
              <a:t>.</a:t>
            </a:r>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8</a:t>
            </a:fld>
            <a:endParaRPr lang="en-US"/>
          </a:p>
        </p:txBody>
      </p:sp>
    </p:spTree>
    <p:extLst>
      <p:ext uri="{BB962C8B-B14F-4D97-AF65-F5344CB8AC3E}">
        <p14:creationId xmlns:p14="http://schemas.microsoft.com/office/powerpoint/2010/main" val="33211456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lv-LV" dirty="0">
                <a:effectLst/>
                <a:ea typeface="Times New Roman" panose="02020603050405020304" pitchFamily="18" charset="0"/>
                <a:cs typeface="Times New Roman" panose="02020603050405020304" pitchFamily="18" charset="0"/>
              </a:rPr>
              <a:t>Kādēļ man vajadzētu studēt Bībeli</a:t>
            </a:r>
            <a:r>
              <a:rPr lang="en-US" dirty="0"/>
              <a:t>?</a:t>
            </a:r>
          </a:p>
        </p:txBody>
      </p:sp>
      <p:sp>
        <p:nvSpPr>
          <p:cNvPr id="3" name="Content Placeholder 2"/>
          <p:cNvSpPr>
            <a:spLocks noGrp="1"/>
          </p:cNvSpPr>
          <p:nvPr>
            <p:ph idx="1"/>
          </p:nvPr>
        </p:nvSpPr>
        <p:spPr>
          <a:xfrm>
            <a:off x="1677352" y="1803400"/>
            <a:ext cx="9751060" cy="4267200"/>
          </a:xfrm>
        </p:spPr>
        <p:txBody>
          <a:bodyPr/>
          <a:lstStyle/>
          <a:p>
            <a:pPr marL="0" indent="0">
              <a:buNone/>
            </a:pPr>
            <a:r>
              <a:rPr lang="lv-LV" dirty="0">
                <a:effectLst/>
                <a:latin typeface="Times New Roman" panose="02020603050405020304" pitchFamily="18" charset="0"/>
                <a:ea typeface="Times New Roman" panose="02020603050405020304" pitchFamily="18" charset="0"/>
                <a:cs typeface="Times New Roman" panose="02020603050405020304" pitchFamily="18" charset="0"/>
              </a:rPr>
              <a:t>Kādu iemeslu dēļ tev vajadzētu studēt Bībeli? </a:t>
            </a:r>
            <a: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t/>
            </a:r>
            <a:br>
              <a:rPr lang="en-US" dirty="0" smtClean="0">
                <a:effectLst/>
                <a:latin typeface="Times New Roman" panose="02020603050405020304" pitchFamily="18" charset="0"/>
                <a:ea typeface="Times New Roman" panose="02020603050405020304" pitchFamily="18" charset="0"/>
                <a:cs typeface="Times New Roman" panose="02020603050405020304" pitchFamily="18" charset="0"/>
              </a:rPr>
            </a:br>
            <a:r>
              <a:rPr lang="lv-LV" dirty="0" smtClean="0">
                <a:effectLst/>
                <a:latin typeface="Times New Roman" panose="02020603050405020304" pitchFamily="18" charset="0"/>
                <a:ea typeface="Times New Roman" panose="02020603050405020304" pitchFamily="18" charset="0"/>
                <a:cs typeface="Times New Roman" panose="02020603050405020304" pitchFamily="18" charset="0"/>
              </a:rPr>
              <a:t>Velti </a:t>
            </a:r>
            <a:r>
              <a:rPr lang="lv-LV" dirty="0">
                <a:effectLst/>
                <a:latin typeface="Times New Roman" panose="02020603050405020304" pitchFamily="18" charset="0"/>
                <a:ea typeface="Times New Roman" panose="02020603050405020304" pitchFamily="18" charset="0"/>
                <a:cs typeface="Times New Roman" panose="02020603050405020304" pitchFamily="18" charset="0"/>
              </a:rPr>
              <a:t>minūti un uzraksti 2 vai 3 galvenos iemeslus, kādēļ tu gribi studēt Bībeli</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rPr>
              <a:t>1.</a:t>
            </a:r>
          </a:p>
          <a:p>
            <a:pPr marL="0" indent="0">
              <a:buNone/>
            </a:pPr>
            <a:r>
              <a:rPr lang="en-US" dirty="0">
                <a:latin typeface="Times New Roman" panose="02020603050405020304" pitchFamily="18" charset="0"/>
              </a:rPr>
              <a:t>2.</a:t>
            </a:r>
          </a:p>
          <a:p>
            <a:pPr marL="0" indent="0">
              <a:buNone/>
            </a:pPr>
            <a:r>
              <a:rPr lang="en-US" dirty="0">
                <a:latin typeface="Times New Roman" panose="02020603050405020304" pitchFamily="18" charset="0"/>
              </a:rPr>
              <a:t>3.</a:t>
            </a:r>
            <a:endParaRPr lang="en-US" dirty="0"/>
          </a:p>
        </p:txBody>
      </p:sp>
      <p:sp>
        <p:nvSpPr>
          <p:cNvPr id="4" name="Footer Placeholder 3"/>
          <p:cNvSpPr>
            <a:spLocks noGrp="1"/>
          </p:cNvSpPr>
          <p:nvPr>
            <p:ph type="ftr" sz="quarter" idx="11"/>
          </p:nvPr>
        </p:nvSpPr>
        <p:spPr/>
        <p:txBody>
          <a:bodyPr/>
          <a:lstStyle/>
          <a:p>
            <a:r>
              <a:rPr lang="en-US" smtClean="0"/>
              <a:t>iteenchallenge.org</a:t>
            </a:r>
            <a:endParaRPr lang="en-US"/>
          </a:p>
        </p:txBody>
      </p:sp>
      <p:sp>
        <p:nvSpPr>
          <p:cNvPr id="5" name="Date Placeholder 4"/>
          <p:cNvSpPr>
            <a:spLocks noGrp="1"/>
          </p:cNvSpPr>
          <p:nvPr>
            <p:ph type="dt" sz="half" idx="10"/>
          </p:nvPr>
        </p:nvSpPr>
        <p:spPr/>
        <p:txBody>
          <a:bodyPr/>
          <a:lstStyle/>
          <a:p>
            <a:r>
              <a:rPr lang="en-US" smtClean="0"/>
              <a:t>7/2022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9</a:t>
            </a:fld>
            <a:endParaRPr lang="en-US"/>
          </a:p>
        </p:txBody>
      </p:sp>
    </p:spTree>
    <p:extLst>
      <p:ext uri="{BB962C8B-B14F-4D97-AF65-F5344CB8AC3E}">
        <p14:creationId xmlns:p14="http://schemas.microsoft.com/office/powerpoint/2010/main" val="921060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4ED80E12-3BE9-4746-820E-FFB249F467F2}">
  <ds:schemaRefs>
    <ds:schemaRef ds:uri="http://purl.org/dc/terms/"/>
    <ds:schemaRef ds:uri="4873beb7-5857-4685-be1f-d57550cc96cc"/>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766</TotalTime>
  <Words>3595</Words>
  <Application>Microsoft Office PowerPoint</Application>
  <PresentationFormat>Custom</PresentationFormat>
  <Paragraphs>470</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Angsana New</vt:lpstr>
      <vt:lpstr>Arial</vt:lpstr>
      <vt:lpstr>Constantia</vt:lpstr>
      <vt:lpstr>Times New Roman</vt:lpstr>
      <vt:lpstr>Books Classic 16x9</vt:lpstr>
      <vt:lpstr>PowerPoint Presentation</vt:lpstr>
      <vt:lpstr>Kā studēt Bībeli</vt:lpstr>
      <vt:lpstr>Kā studēt Bībeli</vt:lpstr>
      <vt:lpstr>1.nodaļa Sākot ar Bībeles studēšanas pamatiem</vt:lpstr>
      <vt:lpstr>1.stunda Sākot ar Bībeles studēšanas pamatiem</vt:lpstr>
      <vt:lpstr>Iesildīšanās stundai</vt:lpstr>
      <vt:lpstr>Iepazīstināšana</vt:lpstr>
      <vt:lpstr>A. Kādēļ ir svarīgi studēt Bībeli?</vt:lpstr>
      <vt:lpstr>2. Kādēļ man vajadzētu studēt Bībeli?</vt:lpstr>
      <vt:lpstr>3. Kādi ir ieguvumi no Bībeles studēšanas?</vt:lpstr>
      <vt:lpstr>Kristīgās izaugsmes paraugs</vt:lpstr>
      <vt:lpstr>PowerPoint Presentation</vt:lpstr>
      <vt:lpstr>B. Sevis sagatavošana Bībeles studijām</vt:lpstr>
      <vt:lpstr>B. Sevis sagatavošana Bībeles studijām</vt:lpstr>
      <vt:lpstr>B. Sevis sagatavošana Bībeles studijām</vt:lpstr>
      <vt:lpstr>B. Sevis sagatavošana Bībeles studijām</vt:lpstr>
      <vt:lpstr>Mājaslapas un Apps Bezmaksas pieejamie rīki</vt:lpstr>
      <vt:lpstr>Personīgais pielietojums</vt:lpstr>
      <vt:lpstr>2.nodaļa Padarot Bībeles studijas atbilstošas savai dzīvei</vt:lpstr>
      <vt:lpstr>2.stunda Padarot Bībeles studijas atbilstošas savai dzīvei</vt:lpstr>
      <vt:lpstr>Iesildīšanās stundai</vt:lpstr>
      <vt:lpstr>A. Trīs pamata soļi Bībeles studijās</vt:lpstr>
      <vt:lpstr>1. Iegūsti faktus   (Ko tur saka?)    Novēro</vt:lpstr>
      <vt:lpstr>2. Iegūsti nozīmi   (Ko tas nozīmē?)    Izskaidro</vt:lpstr>
      <vt:lpstr>3. Pielieto to savā dzīvē     (Kā es to varu lietot savā ikdienas dzīvē?)Personīgais pielietojums</vt:lpstr>
      <vt:lpstr>B. Manas dzīves Bībeles studiju paraugs</vt:lpstr>
      <vt:lpstr>Pārrunājiet 2.projektu “Manas stresa situācijas”</vt:lpstr>
      <vt:lpstr>Personīgais pielietojums</vt:lpstr>
      <vt:lpstr>3.nodaļa Personīgās un grupu Bībeles studijas</vt:lpstr>
      <vt:lpstr>3.stunda Rakstu vietu iegaumēšana</vt:lpstr>
      <vt:lpstr>Iesildīšanās stundai</vt:lpstr>
      <vt:lpstr>A. Personīgā nodošanās (Personīgās Bībeles studijas)</vt:lpstr>
      <vt:lpstr>3. Tavas personīgās nodošanās mērķi</vt:lpstr>
      <vt:lpstr>B. Grupu Bībeles studijas un ģimenes nodošanās</vt:lpstr>
      <vt:lpstr>2. Plānot savas ģimenes nodošanās laiku</vt:lpstr>
      <vt:lpstr>3. Ģimenes nodošanās (grupu Bībeles studiju) mērķis</vt:lpstr>
      <vt:lpstr>Rakstu vietu iegaumēšana</vt:lpstr>
      <vt:lpstr>2. Kāpēc tev vajadzētu iegaumēt Rakstu vietas? </vt:lpstr>
      <vt:lpstr>3. Kā es varu iegaumēt Rakstu vietas?</vt:lpstr>
      <vt:lpstr>4. Kā es varu padarīt Rakstu vietas iegaumēšanu visnoderīgāko savā dzīvē?</vt:lpstr>
      <vt:lpstr>Rakstu vietas iegaumēšanas vērtība.</vt:lpstr>
      <vt:lpstr>Personīgais pielietojums</vt:lpstr>
      <vt:lpstr>4.nodaļa Bībeles studiju metodes</vt:lpstr>
      <vt:lpstr>4.stunda Pārdomāšana</vt:lpstr>
      <vt:lpstr>Iesildīšanās stundai</vt:lpstr>
      <vt:lpstr>C. Dieva Vārda pārdomāšana</vt:lpstr>
      <vt:lpstr>2. Kāda ir atšķirība starp iegaumēšanu un pārdomāšanu?</vt:lpstr>
      <vt:lpstr>3. Kādēļ man vajadzētu pārdomāt Dieva Vārdu?  (Kādi ir ieguvumi?)</vt:lpstr>
      <vt:lpstr>4. Kā es varu pārdomāt Dieva Vārdu? (Metodes)</vt:lpstr>
      <vt:lpstr>4. Kā es varu pārdomāt Dieva Vārdu? (Metodes)</vt:lpstr>
      <vt:lpstr>Kā sākt pārdomāt Dieva Vārdu</vt:lpstr>
      <vt:lpstr>Bībeles studiju metodes </vt:lpstr>
      <vt:lpstr>SJPP - detalizēti</vt:lpstr>
      <vt:lpstr>SJPP - detalizēti</vt:lpstr>
      <vt:lpstr>SJPP - detalizēti</vt:lpstr>
      <vt:lpstr>Secinājums</vt:lpstr>
      <vt:lpstr>Personīgais pielietojums</vt:lpstr>
      <vt:lpstr>Kā studēt Bībeli</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Gregg Fischer</dc:creator>
  <cp:lastModifiedBy>Dave Batty</cp:lastModifiedBy>
  <cp:revision>54</cp:revision>
  <dcterms:created xsi:type="dcterms:W3CDTF">2018-02-06T20:51:29Z</dcterms:created>
  <dcterms:modified xsi:type="dcterms:W3CDTF">2022-07-25T14:44:12Z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