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sldIdLst>
    <p:sldId id="256" r:id="rId2"/>
    <p:sldId id="346" r:id="rId3"/>
    <p:sldId id="349" r:id="rId4"/>
    <p:sldId id="257" r:id="rId5"/>
    <p:sldId id="320" r:id="rId6"/>
    <p:sldId id="321" r:id="rId7"/>
    <p:sldId id="322" r:id="rId8"/>
    <p:sldId id="258" r:id="rId9"/>
    <p:sldId id="259" r:id="rId10"/>
    <p:sldId id="263" r:id="rId11"/>
    <p:sldId id="264" r:id="rId12"/>
    <p:sldId id="265" r:id="rId13"/>
    <p:sldId id="317" r:id="rId14"/>
    <p:sldId id="276" r:id="rId15"/>
    <p:sldId id="277" r:id="rId16"/>
    <p:sldId id="323" r:id="rId17"/>
    <p:sldId id="324" r:id="rId18"/>
    <p:sldId id="319" r:id="rId19"/>
    <p:sldId id="325" r:id="rId20"/>
    <p:sldId id="327" r:id="rId21"/>
    <p:sldId id="328" r:id="rId22"/>
    <p:sldId id="329" r:id="rId23"/>
    <p:sldId id="281" r:id="rId24"/>
    <p:sldId id="282" r:id="rId25"/>
    <p:sldId id="283" r:id="rId26"/>
    <p:sldId id="284" r:id="rId27"/>
    <p:sldId id="286" r:id="rId28"/>
    <p:sldId id="287" r:id="rId29"/>
    <p:sldId id="330" r:id="rId30"/>
    <p:sldId id="288" r:id="rId31"/>
    <p:sldId id="289" r:id="rId32"/>
    <p:sldId id="290" r:id="rId33"/>
    <p:sldId id="291" r:id="rId34"/>
    <p:sldId id="299" r:id="rId35"/>
    <p:sldId id="300" r:id="rId36"/>
    <p:sldId id="332" r:id="rId37"/>
    <p:sldId id="334" r:id="rId38"/>
    <p:sldId id="335" r:id="rId39"/>
    <p:sldId id="301" r:id="rId40"/>
    <p:sldId id="336" r:id="rId41"/>
    <p:sldId id="351" r:id="rId42"/>
    <p:sldId id="308" r:id="rId43"/>
    <p:sldId id="353" r:id="rId44"/>
    <p:sldId id="309" r:id="rId45"/>
    <p:sldId id="310" r:id="rId46"/>
    <p:sldId id="350" r:id="rId47"/>
    <p:sldId id="337" r:id="rId48"/>
    <p:sldId id="342" r:id="rId49"/>
    <p:sldId id="312" r:id="rId50"/>
    <p:sldId id="338" r:id="rId51"/>
    <p:sldId id="339" r:id="rId52"/>
    <p:sldId id="340" r:id="rId53"/>
    <p:sldId id="341" r:id="rId54"/>
    <p:sldId id="355" r:id="rId55"/>
    <p:sldId id="316" r:id="rId56"/>
    <p:sldId id="260" r:id="rId57"/>
    <p:sldId id="261" r:id="rId58"/>
    <p:sldId id="262" r:id="rId59"/>
    <p:sldId id="266" r:id="rId60"/>
    <p:sldId id="268" r:id="rId61"/>
    <p:sldId id="269" r:id="rId62"/>
    <p:sldId id="270" r:id="rId63"/>
    <p:sldId id="271" r:id="rId64"/>
    <p:sldId id="272" r:id="rId65"/>
    <p:sldId id="273" r:id="rId66"/>
    <p:sldId id="274" r:id="rId67"/>
    <p:sldId id="278" r:id="rId68"/>
    <p:sldId id="279" r:id="rId69"/>
    <p:sldId id="280" r:id="rId70"/>
    <p:sldId id="292" r:id="rId71"/>
    <p:sldId id="293" r:id="rId72"/>
    <p:sldId id="294" r:id="rId73"/>
    <p:sldId id="295" r:id="rId74"/>
    <p:sldId id="296" r:id="rId75"/>
    <p:sldId id="297" r:id="rId76"/>
    <p:sldId id="298" r:id="rId77"/>
    <p:sldId id="302" r:id="rId78"/>
    <p:sldId id="303" r:id="rId79"/>
    <p:sldId id="304" r:id="rId80"/>
    <p:sldId id="305" r:id="rId81"/>
    <p:sldId id="306" r:id="rId82"/>
    <p:sldId id="307" r:id="rId83"/>
    <p:sldId id="313" r:id="rId84"/>
    <p:sldId id="314" r:id="rId85"/>
    <p:sldId id="315" r:id="rId86"/>
    <p:sldId id="356" r:id="rId87"/>
  </p:sldIdLst>
  <p:sldSz cx="12192000" cy="6858000"/>
  <p:notesSz cx="6858000" cy="9144000"/>
  <p:custDataLst>
    <p:tags r:id="rId89"/>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D6009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0" autoAdjust="0"/>
    <p:restoredTop sz="90929"/>
  </p:normalViewPr>
  <p:slideViewPr>
    <p:cSldViewPr>
      <p:cViewPr varScale="1">
        <p:scale>
          <a:sx n="81" d="100"/>
          <a:sy n="81" d="100"/>
        </p:scale>
        <p:origin x="24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3EF42-3CEC-4D3C-B29E-E1078436B41F}" type="datetimeFigureOut">
              <a:rPr lang="en-US" smtClean="0"/>
              <a:t>3/4/2021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9FFA6-5CEC-46C3-A3B3-1799DE762292}" type="slidenum">
              <a:rPr lang="en-US" smtClean="0"/>
              <a:t>‹#›</a:t>
            </a:fld>
            <a:endParaRPr lang="en-US"/>
          </a:p>
        </p:txBody>
      </p:sp>
    </p:spTree>
    <p:extLst>
      <p:ext uri="{BB962C8B-B14F-4D97-AF65-F5344CB8AC3E}">
        <p14:creationId xmlns:p14="http://schemas.microsoft.com/office/powerpoint/2010/main" val="67943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24384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p:spPr>
          <p:txBody>
            <a:bodyPr wrap="none" lIns="92075" tIns="46038" rIns="92075" bIns="46038" anchor="ctr"/>
            <a:lstStyle/>
            <a:p>
              <a:pPr eaLnBrk="0" hangingPunct="0">
                <a:spcBef>
                  <a:spcPct val="50000"/>
                </a:spcBef>
                <a:defRPr/>
              </a:pPr>
              <a:endParaRPr lang="en-US" sz="2400"/>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p:spPr>
          <p:txBody>
            <a:bodyPr wrap="none" lIns="92075" tIns="46038" rIns="92075" bIns="46038" anchor="ctr"/>
            <a:lstStyle/>
            <a:p>
              <a:pPr eaLnBrk="0" hangingPunct="0">
                <a:spcBef>
                  <a:spcPct val="50000"/>
                </a:spcBef>
                <a:defRPr/>
              </a:pPr>
              <a:endParaRPr lang="en-US" sz="2400"/>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6"/>
          <p:cNvSpPr>
            <a:spLocks noGrp="1" noChangeArrowheads="1"/>
          </p:cNvSpPr>
          <p:nvPr>
            <p:ph type="ctrTitle" sz="quarter"/>
          </p:nvPr>
        </p:nvSpPr>
        <p:spPr>
          <a:xfrm>
            <a:off x="2540000" y="1676400"/>
            <a:ext cx="9245600" cy="2116138"/>
          </a:xfrm>
        </p:spPr>
        <p:txBody>
          <a:bodyPr/>
          <a:lstStyle>
            <a:lvl1pPr>
              <a:defRPr/>
            </a:lvl1pPr>
          </a:lstStyle>
          <a:p>
            <a:r>
              <a:rPr lang="en-US"/>
              <a:t>Click to edit Master title style</a:t>
            </a:r>
          </a:p>
        </p:txBody>
      </p:sp>
      <p:sp>
        <p:nvSpPr>
          <p:cNvPr id="4103" name="Rectangle 7"/>
          <p:cNvSpPr>
            <a:spLocks noGrp="1" noChangeArrowheads="1"/>
          </p:cNvSpPr>
          <p:nvPr>
            <p:ph type="subTitle" sz="quarter" idx="1"/>
          </p:nvPr>
        </p:nvSpPr>
        <p:spPr>
          <a:xfrm>
            <a:off x="2548467" y="3968750"/>
            <a:ext cx="85344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2438400" y="6400800"/>
            <a:ext cx="2540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5283200" y="6400800"/>
            <a:ext cx="3860800" cy="457200"/>
          </a:xfrm>
        </p:spPr>
        <p:txBody>
          <a:bodyPr/>
          <a:lstStyle>
            <a:lvl1pPr>
              <a:defRPr/>
            </a:lvl1pPr>
          </a:lstStyle>
          <a:p>
            <a:pPr>
              <a:defRPr/>
            </a:pPr>
            <a:r>
              <a:rPr lang="en-US" smtClean="0"/>
              <a:t>iteenchallenge.org                                                            3/2021</a:t>
            </a: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B3D4D802-8CD7-4A4E-8D18-5815BC2E3F5F}" type="slidenum">
              <a:rPr lang="en-US"/>
              <a:pPr>
                <a:defRPr/>
              </a:pPr>
              <a:t>‹#›</a:t>
            </a:fld>
            <a:endParaRPr lang="en-US"/>
          </a:p>
        </p:txBody>
      </p:sp>
    </p:spTree>
    <p:extLst>
      <p:ext uri="{BB962C8B-B14F-4D97-AF65-F5344CB8AC3E}">
        <p14:creationId xmlns:p14="http://schemas.microsoft.com/office/powerpoint/2010/main" val="396532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3D82BC3-8892-4D67-A453-7CE4B28592CF}" type="slidenum">
              <a:rPr lang="en-US"/>
              <a:pPr>
                <a:defRPr/>
              </a:pPr>
              <a:t>‹#›</a:t>
            </a:fld>
            <a:endParaRPr lang="en-US"/>
          </a:p>
        </p:txBody>
      </p:sp>
    </p:spTree>
    <p:extLst>
      <p:ext uri="{BB962C8B-B14F-4D97-AF65-F5344CB8AC3E}">
        <p14:creationId xmlns:p14="http://schemas.microsoft.com/office/powerpoint/2010/main" val="289970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980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A5021C-107D-473F-A1DC-6B9E970539C2}" type="slidenum">
              <a:rPr lang="en-US"/>
              <a:pPr>
                <a:defRPr/>
              </a:pPr>
              <a:t>‹#›</a:t>
            </a:fld>
            <a:endParaRPr lang="en-US"/>
          </a:p>
        </p:txBody>
      </p:sp>
    </p:spTree>
    <p:extLst>
      <p:ext uri="{BB962C8B-B14F-4D97-AF65-F5344CB8AC3E}">
        <p14:creationId xmlns:p14="http://schemas.microsoft.com/office/powerpoint/2010/main" val="149320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304800"/>
            <a:ext cx="10363200" cy="1206500"/>
          </a:xfrm>
        </p:spPr>
        <p:txBody>
          <a:bodyPr/>
          <a:lstStyle/>
          <a:p>
            <a:r>
              <a:rPr lang="en-US"/>
              <a:t>Click to edit Master title style</a:t>
            </a:r>
          </a:p>
        </p:txBody>
      </p:sp>
      <p:sp>
        <p:nvSpPr>
          <p:cNvPr id="3" name="Text Placeholder 2"/>
          <p:cNvSpPr>
            <a:spLocks noGrp="1"/>
          </p:cNvSpPr>
          <p:nvPr>
            <p:ph type="body" sz="half" idx="1"/>
          </p:nvPr>
        </p:nvSpPr>
        <p:spPr>
          <a:xfrm>
            <a:off x="1625600" y="1600200"/>
            <a:ext cx="508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908800" y="1600200"/>
            <a:ext cx="5080000" cy="4495800"/>
          </a:xfrm>
        </p:spPr>
        <p:txBody>
          <a:bodyPr/>
          <a:lstStyle/>
          <a:p>
            <a:pPr lvl="0"/>
            <a:endParaRPr lang="en-US" noProof="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565BE3A-8332-4FF1-BE29-2C9695EBB04F}" type="slidenum">
              <a:rPr lang="en-US"/>
              <a:pPr>
                <a:defRPr/>
              </a:pPr>
              <a:t>‹#›</a:t>
            </a:fld>
            <a:endParaRPr lang="en-US"/>
          </a:p>
        </p:txBody>
      </p:sp>
    </p:spTree>
    <p:extLst>
      <p:ext uri="{BB962C8B-B14F-4D97-AF65-F5344CB8AC3E}">
        <p14:creationId xmlns:p14="http://schemas.microsoft.com/office/powerpoint/2010/main" val="40105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249A90-ED3A-48F9-BCF4-C3FF887F782C}" type="slidenum">
              <a:rPr lang="en-US"/>
              <a:pPr>
                <a:defRPr/>
              </a:pPr>
              <a:t>‹#›</a:t>
            </a:fld>
            <a:endParaRPr lang="en-US"/>
          </a:p>
        </p:txBody>
      </p:sp>
    </p:spTree>
    <p:extLst>
      <p:ext uri="{BB962C8B-B14F-4D97-AF65-F5344CB8AC3E}">
        <p14:creationId xmlns:p14="http://schemas.microsoft.com/office/powerpoint/2010/main" val="37500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CA8F6DC-956D-454F-ABB9-F474DB689C9F}" type="slidenum">
              <a:rPr lang="en-US"/>
              <a:pPr>
                <a:defRPr/>
              </a:pPr>
              <a:t>‹#›</a:t>
            </a:fld>
            <a:endParaRPr lang="en-US"/>
          </a:p>
        </p:txBody>
      </p:sp>
    </p:spTree>
    <p:extLst>
      <p:ext uri="{BB962C8B-B14F-4D97-AF65-F5344CB8AC3E}">
        <p14:creationId xmlns:p14="http://schemas.microsoft.com/office/powerpoint/2010/main" val="218357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C8D8459-AB86-4ED6-AC9C-8116C7AE8944}" type="slidenum">
              <a:rPr lang="en-US"/>
              <a:pPr>
                <a:defRPr/>
              </a:pPr>
              <a:t>‹#›</a:t>
            </a:fld>
            <a:endParaRPr lang="en-US"/>
          </a:p>
        </p:txBody>
      </p:sp>
    </p:spTree>
    <p:extLst>
      <p:ext uri="{BB962C8B-B14F-4D97-AF65-F5344CB8AC3E}">
        <p14:creationId xmlns:p14="http://schemas.microsoft.com/office/powerpoint/2010/main" val="20622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088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C93CB92-F906-4893-96BB-A790A2477A17}" type="slidenum">
              <a:rPr lang="en-US"/>
              <a:pPr>
                <a:defRPr/>
              </a:pPr>
              <a:t>‹#›</a:t>
            </a:fld>
            <a:endParaRPr lang="en-US"/>
          </a:p>
        </p:txBody>
      </p:sp>
    </p:spTree>
    <p:extLst>
      <p:ext uri="{BB962C8B-B14F-4D97-AF65-F5344CB8AC3E}">
        <p14:creationId xmlns:p14="http://schemas.microsoft.com/office/powerpoint/2010/main" val="364376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600AE45-9117-430E-A6CD-7E0592C4196F}" type="slidenum">
              <a:rPr lang="en-US"/>
              <a:pPr>
                <a:defRPr/>
              </a:pPr>
              <a:t>‹#›</a:t>
            </a:fld>
            <a:endParaRPr lang="en-US"/>
          </a:p>
        </p:txBody>
      </p:sp>
    </p:spTree>
    <p:extLst>
      <p:ext uri="{BB962C8B-B14F-4D97-AF65-F5344CB8AC3E}">
        <p14:creationId xmlns:p14="http://schemas.microsoft.com/office/powerpoint/2010/main" val="148858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213F3335-007E-4C74-BEDA-14A235130AB8}" type="slidenum">
              <a:rPr lang="en-US"/>
              <a:pPr>
                <a:defRPr/>
              </a:pPr>
              <a:t>‹#›</a:t>
            </a:fld>
            <a:endParaRPr lang="en-US"/>
          </a:p>
        </p:txBody>
      </p:sp>
    </p:spTree>
    <p:extLst>
      <p:ext uri="{BB962C8B-B14F-4D97-AF65-F5344CB8AC3E}">
        <p14:creationId xmlns:p14="http://schemas.microsoft.com/office/powerpoint/2010/main" val="33296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FFE1B96E-560E-4D23-9B9C-28B12ACFE2AD}" type="slidenum">
              <a:rPr lang="en-US"/>
              <a:pPr>
                <a:defRPr/>
              </a:pPr>
              <a:t>‹#›</a:t>
            </a:fld>
            <a:endParaRPr lang="en-US"/>
          </a:p>
        </p:txBody>
      </p:sp>
    </p:spTree>
    <p:extLst>
      <p:ext uri="{BB962C8B-B14F-4D97-AF65-F5344CB8AC3E}">
        <p14:creationId xmlns:p14="http://schemas.microsoft.com/office/powerpoint/2010/main" val="120309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4DD7718-E6BA-4F19-83A2-84DBFFBD0888}" type="slidenum">
              <a:rPr lang="en-US"/>
              <a:pPr>
                <a:defRPr/>
              </a:pPr>
              <a:t>‹#›</a:t>
            </a:fld>
            <a:endParaRPr lang="en-US"/>
          </a:p>
        </p:txBody>
      </p:sp>
    </p:spTree>
    <p:extLst>
      <p:ext uri="{BB962C8B-B14F-4D97-AF65-F5344CB8AC3E}">
        <p14:creationId xmlns:p14="http://schemas.microsoft.com/office/powerpoint/2010/main" val="1284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                                                            3/2021</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5D47CB3-1DB2-485F-9399-18D2288945F9}" type="slidenum">
              <a:rPr lang="en-US"/>
              <a:pPr>
                <a:defRPr/>
              </a:pPr>
              <a:t>‹#›</a:t>
            </a:fld>
            <a:endParaRPr lang="en-US"/>
          </a:p>
        </p:txBody>
      </p:sp>
    </p:spTree>
    <p:extLst>
      <p:ext uri="{BB962C8B-B14F-4D97-AF65-F5344CB8AC3E}">
        <p14:creationId xmlns:p14="http://schemas.microsoft.com/office/powerpoint/2010/main" val="4727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524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p:spPr>
          <p:txBody>
            <a:bodyPr wrap="none" lIns="92075" tIns="46038" rIns="92075" bIns="46038" anchor="ctr"/>
            <a:lstStyle/>
            <a:p>
              <a:pPr eaLnBrk="0" hangingPunct="0">
                <a:spcBef>
                  <a:spcPct val="50000"/>
                </a:spcBef>
                <a:defRPr/>
              </a:pPr>
              <a:endParaRPr lang="en-US" sz="2400"/>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p:spPr>
          <p:txBody>
            <a:bodyPr wrap="none" lIns="92075" tIns="46038" rIns="92075" bIns="46038" anchor="ctr"/>
            <a:lstStyle/>
            <a:p>
              <a:pPr eaLnBrk="0" hangingPunct="0">
                <a:spcBef>
                  <a:spcPct val="50000"/>
                </a:spcBef>
                <a:defRPr/>
              </a:pPr>
              <a:endParaRPr lang="en-US" sz="2400"/>
            </a:p>
          </p:txBody>
        </p:sp>
        <p:pic>
          <p:nvPicPr>
            <p:cNvPr id="1034" name="Picture 5"/>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625600" y="304800"/>
            <a:ext cx="10363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625600" y="16002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1524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3081" name="Rectangle 9"/>
          <p:cNvSpPr>
            <a:spLocks noGrp="1" noChangeArrowheads="1"/>
          </p:cNvSpPr>
          <p:nvPr>
            <p:ph type="ftr" sz="quarter" idx="3"/>
          </p:nvPr>
        </p:nvSpPr>
        <p:spPr bwMode="auto">
          <a:xfrm>
            <a:off x="4775200" y="6400800"/>
            <a:ext cx="3860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US" smtClean="0"/>
              <a:t>iteenchallenge.org                                                            3/2021</a:t>
            </a:r>
            <a:endParaRPr lang="en-US"/>
          </a:p>
        </p:txBody>
      </p:sp>
      <p:sp>
        <p:nvSpPr>
          <p:cNvPr id="3082" name="Rectangle 10"/>
          <p:cNvSpPr>
            <a:spLocks noGrp="1" noChangeArrowheads="1"/>
          </p:cNvSpPr>
          <p:nvPr>
            <p:ph type="sldNum" sz="quarter" idx="4"/>
          </p:nvPr>
        </p:nvSpPr>
        <p:spPr bwMode="auto">
          <a:xfrm>
            <a:off x="9652000" y="6400800"/>
            <a:ext cx="2540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C736B40-7EE2-4E55-8E78-D0F47CB64B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slide" Target="slide69.xml"/><Relationship Id="rId4" Type="http://schemas.openxmlformats.org/officeDocument/2006/relationships/slide" Target="slide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slide" Target="slide83.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slide" Target="slide69.xml"/><Relationship Id="rId4" Type="http://schemas.openxmlformats.org/officeDocument/2006/relationships/slide" Target="slide6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70.xml"/><Relationship Id="rId1" Type="http://schemas.openxmlformats.org/officeDocument/2006/relationships/slideLayout" Target="../slideLayouts/slideLayout2.xml"/><Relationship Id="rId4" Type="http://schemas.openxmlformats.org/officeDocument/2006/relationships/slide" Target="slide7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a/imgres?imgurl=www.ednet.ledu-ni.gov.uk/images/pic-growth.jpg&amp;imgrefurl=http://www.ednet-ni.com/ledusearch/&amp;h=145&amp;w=190&amp;prev=/images?q=growth&amp;start=20&amp;svnum=10&amp;hl=en&amp;safe=off&amp;output=search&amp;sa=N"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a/imgres?imgurl=www.ednet.ledu-ni.gov.uk/images/pic-growth.jpg&amp;imgrefurl=http://www.ednet-ni.com/ledusearch/&amp;h=145&amp;w=190&amp;prev=/images?q=growth&amp;start=20&amp;svnum=10&amp;hl=en&amp;safe=off&amp;output=search&amp;sa=N"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slide" Target="slide57.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 Target="slide56.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slide" Target="slide58.xml"/><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0" y="2438400"/>
            <a:ext cx="6934200" cy="1981200"/>
          </a:xfrm>
        </p:spPr>
        <p:txBody>
          <a:bodyPr/>
          <a:lstStyle/>
          <a:p>
            <a:pPr eaLnBrk="1" hangingPunct="1"/>
            <a:r>
              <a:rPr lang="en-US" sz="4800" dirty="0"/>
              <a:t>Growing Through Failure</a:t>
            </a:r>
            <a:br>
              <a:rPr lang="en-US" sz="4800" dirty="0"/>
            </a:br>
            <a:r>
              <a:rPr lang="en-US" sz="3200" dirty="0"/>
              <a:t>By Dave Batty</a:t>
            </a:r>
            <a:endParaRPr lang="en-US" sz="4800" dirty="0"/>
          </a:p>
        </p:txBody>
      </p:sp>
      <p:pic>
        <p:nvPicPr>
          <p:cNvPr id="3076"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29587" y="838200"/>
            <a:ext cx="3044825" cy="157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67000" y="473100"/>
            <a:ext cx="5202238" cy="24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3352800" y="6400800"/>
            <a:ext cx="5029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B3D4D802-8CD7-4A4E-8D18-5815BC2E3F5F}"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43200" y="152400"/>
            <a:ext cx="7772400" cy="990600"/>
          </a:xfrm>
        </p:spPr>
        <p:txBody>
          <a:bodyPr/>
          <a:lstStyle/>
          <a:p>
            <a:pPr eaLnBrk="1" hangingPunct="1"/>
            <a:r>
              <a:rPr lang="en-US"/>
              <a:t>A. The Different Kinds of Failure</a:t>
            </a:r>
          </a:p>
        </p:txBody>
      </p:sp>
      <p:sp>
        <p:nvSpPr>
          <p:cNvPr id="10243" name="Rectangle 3"/>
          <p:cNvSpPr>
            <a:spLocks noGrp="1" noChangeArrowheads="1"/>
          </p:cNvSpPr>
          <p:nvPr>
            <p:ph type="body" sz="half" idx="1"/>
          </p:nvPr>
        </p:nvSpPr>
        <p:spPr/>
        <p:txBody>
          <a:bodyPr/>
          <a:lstStyle/>
          <a:p>
            <a:pPr marL="577850" indent="-577850" eaLnBrk="1" hangingPunct="1">
              <a:buNone/>
              <a:defRPr/>
            </a:pPr>
            <a:r>
              <a:rPr lang="en-US" dirty="0"/>
              <a:t>3.  Failure that </a:t>
            </a:r>
            <a:r>
              <a:rPr lang="en-US" i="1" dirty="0">
                <a:effectLst>
                  <a:outerShdw blurRad="38100" dist="38100" dir="2700000" algn="tl">
                    <a:srgbClr val="000000"/>
                  </a:outerShdw>
                </a:effectLst>
              </a:rPr>
              <a:t>leads</a:t>
            </a:r>
            <a:r>
              <a:rPr lang="en-US" dirty="0"/>
              <a:t> to sin</a:t>
            </a:r>
          </a:p>
        </p:txBody>
      </p:sp>
      <p:pic>
        <p:nvPicPr>
          <p:cNvPr id="10244" name="Picture 11" descr="http://www.seekye1.com/Temptation.gif"/>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6811964" y="1600200"/>
            <a:ext cx="3597275" cy="4495800"/>
          </a:xfrm>
          <a:noFill/>
        </p:spPr>
      </p:pic>
      <p:sp>
        <p:nvSpPr>
          <p:cNvPr id="5" name="Footer Placeholder 4"/>
          <p:cNvSpPr>
            <a:spLocks noGrp="1"/>
          </p:cNvSpPr>
          <p:nvPr>
            <p:ph type="ftr" sz="quarter" idx="11"/>
          </p:nvPr>
        </p:nvSpPr>
        <p:spPr>
          <a:xfrm>
            <a:off x="2971800" y="6400800"/>
            <a:ext cx="5029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B. What God Does When My Failure is a Sin</a:t>
            </a:r>
          </a:p>
        </p:txBody>
      </p:sp>
      <p:sp>
        <p:nvSpPr>
          <p:cNvPr id="11267" name="Rectangle 3"/>
          <p:cNvSpPr>
            <a:spLocks noGrp="1" noChangeArrowheads="1"/>
          </p:cNvSpPr>
          <p:nvPr>
            <p:ph type="body" sz="half" idx="1"/>
          </p:nvPr>
        </p:nvSpPr>
        <p:spPr>
          <a:xfrm>
            <a:off x="2209800" y="1600199"/>
            <a:ext cx="5080000" cy="4495800"/>
          </a:xfrm>
        </p:spPr>
        <p:txBody>
          <a:bodyPr/>
          <a:lstStyle/>
          <a:p>
            <a:pPr marL="577850" indent="-577850" eaLnBrk="1" hangingPunct="1">
              <a:buFont typeface="Times New Roman" pitchFamily="18" charset="0"/>
              <a:buAutoNum type="arabicPeriod"/>
            </a:pPr>
            <a:r>
              <a:rPr lang="en-US" dirty="0"/>
              <a:t>God is very sad when you fail Him</a:t>
            </a:r>
          </a:p>
          <a:p>
            <a:pPr marL="577850" indent="-577850" eaLnBrk="1" hangingPunct="1">
              <a:buFont typeface="Times New Roman" pitchFamily="18" charset="0"/>
              <a:buAutoNum type="arabicPeriod"/>
            </a:pPr>
            <a:r>
              <a:rPr lang="en-US" dirty="0"/>
              <a:t>God will give you </a:t>
            </a:r>
            <a:r>
              <a:rPr lang="en-US" dirty="0">
                <a:hlinkClick r:id="rId2" action="ppaction://hlinksldjump"/>
              </a:rPr>
              <a:t>a guilty conscience</a:t>
            </a:r>
            <a:endParaRPr lang="en-US" dirty="0"/>
          </a:p>
          <a:p>
            <a:pPr marL="577850" indent="-577850" eaLnBrk="1" hangingPunct="1">
              <a:buFont typeface="Times New Roman" pitchFamily="18" charset="0"/>
              <a:buAutoNum type="arabicPeriod"/>
            </a:pPr>
            <a:r>
              <a:rPr lang="en-US" dirty="0"/>
              <a:t>God has promised </a:t>
            </a:r>
            <a:r>
              <a:rPr lang="en-US" dirty="0">
                <a:hlinkClick r:id="rId3" action="ppaction://hlinksldjump"/>
              </a:rPr>
              <a:t>to forgive you</a:t>
            </a:r>
            <a:endParaRPr lang="en-US" dirty="0"/>
          </a:p>
        </p:txBody>
      </p:sp>
      <p:pic>
        <p:nvPicPr>
          <p:cNvPr id="11268" name="Picture 7" descr="http://www.workforce.com/house/conscience.jpg"/>
          <p:cNvPicPr>
            <a:picLocks noGrp="1" noChangeAspect="1" noChangeArrowheads="1"/>
          </p:cNvPicPr>
          <p:nvPr>
            <p:ph type="clipArt" sz="half" idx="2"/>
          </p:nvPr>
        </p:nvPicPr>
        <p:blipFill>
          <a:blip r:embed="rId4">
            <a:extLst>
              <a:ext uri="{28A0092B-C50C-407E-A947-70E740481C1C}">
                <a14:useLocalDpi xmlns:a14="http://schemas.microsoft.com/office/drawing/2010/main"/>
              </a:ext>
            </a:extLst>
          </a:blip>
          <a:srcRect/>
          <a:stretch>
            <a:fillRect/>
          </a:stretch>
        </p:blipFill>
        <p:spPr>
          <a:xfrm>
            <a:off x="7543800" y="2047081"/>
            <a:ext cx="3810000" cy="3602037"/>
          </a:xfrm>
          <a:noFill/>
        </p:spPr>
      </p:pic>
      <p:sp>
        <p:nvSpPr>
          <p:cNvPr id="5" name="Footer Placeholder 4"/>
          <p:cNvSpPr>
            <a:spLocks noGrp="1"/>
          </p:cNvSpPr>
          <p:nvPr>
            <p:ph type="ftr" sz="quarter" idx="11"/>
          </p:nvPr>
        </p:nvSpPr>
        <p:spPr>
          <a:xfrm>
            <a:off x="2438400" y="6400800"/>
            <a:ext cx="5562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11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B. What God Does When My Failure is a Sin</a:t>
            </a:r>
          </a:p>
        </p:txBody>
      </p:sp>
      <p:sp>
        <p:nvSpPr>
          <p:cNvPr id="12291" name="Rectangle 3"/>
          <p:cNvSpPr>
            <a:spLocks noGrp="1" noChangeArrowheads="1"/>
          </p:cNvSpPr>
          <p:nvPr>
            <p:ph type="body" sz="half" idx="1"/>
          </p:nvPr>
        </p:nvSpPr>
        <p:spPr>
          <a:xfrm>
            <a:off x="2235200" y="1749153"/>
            <a:ext cx="5080000" cy="4495800"/>
          </a:xfrm>
        </p:spPr>
        <p:txBody>
          <a:bodyPr/>
          <a:lstStyle/>
          <a:p>
            <a:pPr marL="577850" indent="-577850" eaLnBrk="1" hangingPunct="1">
              <a:spcAft>
                <a:spcPts val="1800"/>
              </a:spcAft>
              <a:buFont typeface="Times New Roman" pitchFamily="18" charset="0"/>
              <a:buAutoNum type="arabicPeriod" startAt="4"/>
            </a:pPr>
            <a:r>
              <a:rPr lang="en-US" dirty="0"/>
              <a:t>God </a:t>
            </a:r>
            <a:r>
              <a:rPr lang="en-US" dirty="0">
                <a:hlinkClick r:id="rId2" action="ppaction://hlinksldjump"/>
              </a:rPr>
              <a:t>disciplines</a:t>
            </a:r>
            <a:r>
              <a:rPr lang="en-US" dirty="0"/>
              <a:t> His children</a:t>
            </a:r>
          </a:p>
          <a:p>
            <a:pPr marL="577850" indent="-577850" eaLnBrk="1" hangingPunct="1">
              <a:spcAft>
                <a:spcPts val="1800"/>
              </a:spcAft>
              <a:buFont typeface="Times New Roman" pitchFamily="18" charset="0"/>
              <a:buAutoNum type="arabicPeriod" startAt="4"/>
            </a:pPr>
            <a:r>
              <a:rPr lang="en-US" dirty="0"/>
              <a:t>God gives us a reason to have </a:t>
            </a:r>
            <a:r>
              <a:rPr lang="en-US" dirty="0">
                <a:hlinkClick r:id="rId3" action="ppaction://hlinksldjump"/>
              </a:rPr>
              <a:t>hope in the future</a:t>
            </a:r>
            <a:endParaRPr lang="en-US" dirty="0"/>
          </a:p>
          <a:p>
            <a:pPr marL="577850" indent="-577850" eaLnBrk="1" hangingPunct="1">
              <a:buFont typeface="Times New Roman" pitchFamily="18" charset="0"/>
              <a:buAutoNum type="arabicPeriod" startAt="4"/>
            </a:pPr>
            <a:r>
              <a:rPr lang="en-US" dirty="0"/>
              <a:t>God is ready to </a:t>
            </a:r>
            <a:r>
              <a:rPr lang="en-US" u="sng" dirty="0">
                <a:solidFill>
                  <a:srgbClr val="CC3399"/>
                </a:solidFill>
              </a:rPr>
              <a:t>help you grow</a:t>
            </a:r>
          </a:p>
          <a:p>
            <a:pPr marL="577850" indent="-577850" eaLnBrk="1" hangingPunct="1">
              <a:buNone/>
            </a:pPr>
            <a:endParaRPr lang="en-US" dirty="0"/>
          </a:p>
        </p:txBody>
      </p:sp>
      <p:sp>
        <p:nvSpPr>
          <p:cNvPr id="12292" name="Rectangle 5"/>
          <p:cNvSpPr>
            <a:spLocks noChangeArrowheads="1"/>
          </p:cNvSpPr>
          <p:nvPr/>
        </p:nvSpPr>
        <p:spPr bwMode="auto">
          <a:xfrm>
            <a:off x="1492250" y="21145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pic>
        <p:nvPicPr>
          <p:cNvPr id="12293" name="Picture 10" descr="http://www.mercyhouse.org/images/hope.GIF"/>
          <p:cNvPicPr>
            <a:picLocks noGrp="1" noChangeAspect="1" noChangeArrowheads="1"/>
          </p:cNvPicPr>
          <p:nvPr>
            <p:ph type="clipArt" sz="half" idx="2"/>
          </p:nvPr>
        </p:nvPicPr>
        <p:blipFill>
          <a:blip r:embed="rId4">
            <a:extLst>
              <a:ext uri="{28A0092B-C50C-407E-A947-70E740481C1C}">
                <a14:useLocalDpi xmlns:a14="http://schemas.microsoft.com/office/drawing/2010/main"/>
              </a:ext>
            </a:extLst>
          </a:blip>
          <a:srcRect/>
          <a:stretch>
            <a:fillRect/>
          </a:stretch>
        </p:blipFill>
        <p:spPr>
          <a:xfrm>
            <a:off x="7543800" y="1830387"/>
            <a:ext cx="3810000" cy="4035425"/>
          </a:xfrm>
          <a:solidFill>
            <a:schemeClr val="accent1"/>
          </a:solidFill>
          <a:ln w="12700" cap="flat">
            <a:solidFill>
              <a:schemeClr val="tx1"/>
            </a:solidFill>
            <a:miter lim="800000"/>
            <a:headEnd type="none" w="med" len="med"/>
            <a:tailEnd type="none" w="med" len="med"/>
          </a:ln>
        </p:spPr>
      </p:pic>
      <p:sp>
        <p:nvSpPr>
          <p:cNvPr id="6" name="Footer Placeholder 5"/>
          <p:cNvSpPr>
            <a:spLocks noGrp="1"/>
          </p:cNvSpPr>
          <p:nvPr>
            <p:ph type="ftr" sz="quarter" idx="11"/>
          </p:nvPr>
        </p:nvSpPr>
        <p:spPr/>
        <p:txBody>
          <a:bodyPr/>
          <a:lstStyle/>
          <a:p>
            <a:pPr>
              <a:defRPr/>
            </a:pPr>
            <a:r>
              <a:rPr lang="en-US" smtClean="0"/>
              <a:t>iteenchallenge.org                                                            3/2021</a:t>
            </a:r>
            <a:endParaRPr lang="en-US"/>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iceber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24600" y="0"/>
            <a:ext cx="5018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19400" y="1"/>
            <a:ext cx="7620000" cy="708025"/>
          </a:xfrm>
          <a:prstGeom prst="rect">
            <a:avLst/>
          </a:prstGeom>
          <a:noFill/>
        </p:spPr>
        <p:txBody>
          <a:bodyPr>
            <a:spAutoFit/>
          </a:bodyPr>
          <a:lstStyle/>
          <a:p>
            <a:pPr algn="ctr">
              <a:defRPr/>
            </a:pPr>
            <a:r>
              <a:rPr lang="en-US" sz="4000" b="1" dirty="0" smtClean="0">
                <a:effectLst>
                  <a:outerShdw blurRad="38100" dist="38100" dir="2700000" algn="tl">
                    <a:srgbClr val="000000">
                      <a:alpha val="43137"/>
                    </a:srgbClr>
                  </a:outerShdw>
                </a:effectLst>
              </a:rPr>
              <a:t>C.  Understanding </a:t>
            </a:r>
            <a:r>
              <a:rPr lang="en-US" sz="4000" b="1" dirty="0">
                <a:effectLst>
                  <a:outerShdw blurRad="38100" dist="38100" dir="2700000" algn="tl">
                    <a:srgbClr val="000000">
                      <a:alpha val="43137"/>
                    </a:srgbClr>
                  </a:outerShdw>
                </a:effectLst>
              </a:rPr>
              <a:t>My Problems</a:t>
            </a:r>
          </a:p>
        </p:txBody>
      </p:sp>
      <p:sp>
        <p:nvSpPr>
          <p:cNvPr id="4" name="TextBox 3"/>
          <p:cNvSpPr txBox="1">
            <a:spLocks noChangeArrowheads="1"/>
          </p:cNvSpPr>
          <p:nvPr/>
        </p:nvSpPr>
        <p:spPr bwMode="auto">
          <a:xfrm>
            <a:off x="2743200" y="1371601"/>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Surface Problems</a:t>
            </a:r>
          </a:p>
        </p:txBody>
      </p:sp>
      <p:sp>
        <p:nvSpPr>
          <p:cNvPr id="5" name="TextBox 4"/>
          <p:cNvSpPr txBox="1">
            <a:spLocks noChangeArrowheads="1"/>
          </p:cNvSpPr>
          <p:nvPr/>
        </p:nvSpPr>
        <p:spPr bwMode="auto">
          <a:xfrm>
            <a:off x="2743200" y="2590801"/>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Surface Causes</a:t>
            </a:r>
          </a:p>
        </p:txBody>
      </p:sp>
      <p:sp>
        <p:nvSpPr>
          <p:cNvPr id="6" name="TextBox 5"/>
          <p:cNvSpPr txBox="1">
            <a:spLocks noChangeArrowheads="1"/>
          </p:cNvSpPr>
          <p:nvPr/>
        </p:nvSpPr>
        <p:spPr bwMode="auto">
          <a:xfrm>
            <a:off x="2971800" y="5257801"/>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Root Cause</a:t>
            </a:r>
          </a:p>
        </p:txBody>
      </p:sp>
      <p:sp>
        <p:nvSpPr>
          <p:cNvPr id="7" name="TextBox 6"/>
          <p:cNvSpPr txBox="1">
            <a:spLocks noChangeArrowheads="1"/>
          </p:cNvSpPr>
          <p:nvPr/>
        </p:nvSpPr>
        <p:spPr bwMode="auto">
          <a:xfrm>
            <a:off x="2895600" y="3962401"/>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Root Problems</a:t>
            </a:r>
          </a:p>
        </p:txBody>
      </p:sp>
      <p:sp>
        <p:nvSpPr>
          <p:cNvPr id="8" name="Right Arrow 7"/>
          <p:cNvSpPr/>
          <p:nvPr/>
        </p:nvSpPr>
        <p:spPr bwMode="auto">
          <a:xfrm>
            <a:off x="5638800" y="1447800"/>
            <a:ext cx="457200" cy="457200"/>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sz="1800" dirty="0">
              <a:solidFill>
                <a:schemeClr val="tx1">
                  <a:lumMod val="10000"/>
                </a:schemeClr>
              </a:solidFill>
            </a:endParaRPr>
          </a:p>
        </p:txBody>
      </p:sp>
      <p:sp>
        <p:nvSpPr>
          <p:cNvPr id="9" name="Right Arrow 8"/>
          <p:cNvSpPr/>
          <p:nvPr/>
        </p:nvSpPr>
        <p:spPr bwMode="auto">
          <a:xfrm>
            <a:off x="5638800" y="2667000"/>
            <a:ext cx="457200" cy="48418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sp>
        <p:nvSpPr>
          <p:cNvPr id="10" name="Right Arrow 9"/>
          <p:cNvSpPr/>
          <p:nvPr/>
        </p:nvSpPr>
        <p:spPr bwMode="auto">
          <a:xfrm>
            <a:off x="5638800" y="4038600"/>
            <a:ext cx="457200" cy="48418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sp>
        <p:nvSpPr>
          <p:cNvPr id="11" name="Right Arrow 10"/>
          <p:cNvSpPr/>
          <p:nvPr/>
        </p:nvSpPr>
        <p:spPr bwMode="auto">
          <a:xfrm>
            <a:off x="5638800" y="5334000"/>
            <a:ext cx="457200" cy="48418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sp>
        <p:nvSpPr>
          <p:cNvPr id="12" name="Footer Placeholder 11"/>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FFE1B96E-560E-4D23-9B9C-28B12ACFE2AD}" type="slidenum">
              <a:rPr lang="en-US" smtClean="0"/>
              <a:pPr>
                <a:defRPr/>
              </a:pPr>
              <a:t>13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1000"/>
                                        <p:tgtEl>
                                          <p:spTgt spid="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19400" y="56144"/>
            <a:ext cx="10363200" cy="1206500"/>
          </a:xfrm>
        </p:spPr>
        <p:txBody>
          <a:bodyPr/>
          <a:lstStyle/>
          <a:p>
            <a:pPr eaLnBrk="1" hangingPunct="1"/>
            <a:r>
              <a:rPr lang="en-US" sz="4000" dirty="0"/>
              <a:t>C. Understanding My Problems</a:t>
            </a:r>
          </a:p>
        </p:txBody>
      </p:sp>
      <p:pic>
        <p:nvPicPr>
          <p:cNvPr id="14339" name="Picture 7" descr="C:\My Documents\My Pictures\Growing Through Failure 002.bmp"/>
          <p:cNvPicPr>
            <a:picLocks noGrp="1" noChangeAspect="1" noChangeArrowheads="1"/>
          </p:cNvPicPr>
          <p:nvPr>
            <p:ph idx="1"/>
          </p:nvPr>
        </p:nvPicPr>
        <p:blipFill>
          <a:blip r:embed="rId2">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2667000" y="1262644"/>
            <a:ext cx="7543800" cy="5334000"/>
          </a:xfrm>
          <a:noFill/>
        </p:spPr>
      </p:pic>
      <p:sp>
        <p:nvSpPr>
          <p:cNvPr id="23561" name="WordArt 9">
            <a:hlinkClick r:id="rId3" action="ppaction://hlinksldjump"/>
          </p:cNvPr>
          <p:cNvSpPr>
            <a:spLocks noChangeArrowheads="1" noChangeShapeType="1" noTextEdit="1"/>
          </p:cNvSpPr>
          <p:nvPr/>
        </p:nvSpPr>
        <p:spPr bwMode="auto">
          <a:xfrm>
            <a:off x="3048001" y="5562601"/>
            <a:ext cx="1609725" cy="428625"/>
          </a:xfrm>
          <a:prstGeom prst="rect">
            <a:avLst/>
          </a:prstGeom>
        </p:spPr>
        <p:txBody>
          <a:bodyPr wrap="none" fromWordArt="1">
            <a:prstTxWarp prst="textPlain">
              <a:avLst>
                <a:gd name="adj" fmla="val 50000"/>
              </a:avLst>
            </a:prstTxWarp>
          </a:bodyPr>
          <a:lstStyle/>
          <a:p>
            <a:pPr algn="ctr"/>
            <a:endParaRPr lang="en-US" sz="2800" kern="10" dirty="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endParaRPr>
          </a:p>
        </p:txBody>
      </p:sp>
      <p:sp>
        <p:nvSpPr>
          <p:cNvPr id="23562" name="WordArt 10">
            <a:hlinkClick r:id="rId4" action="ppaction://hlinksldjump"/>
          </p:cNvPr>
          <p:cNvSpPr>
            <a:spLocks noChangeArrowheads="1" noChangeShapeType="1" noTextEdit="1"/>
          </p:cNvSpPr>
          <p:nvPr/>
        </p:nvSpPr>
        <p:spPr bwMode="auto">
          <a:xfrm>
            <a:off x="3048001" y="6096001"/>
            <a:ext cx="1552575" cy="428625"/>
          </a:xfrm>
          <a:prstGeom prst="rect">
            <a:avLst/>
          </a:prstGeom>
        </p:spPr>
        <p:txBody>
          <a:bodyPr wrap="none" fromWordArt="1">
            <a:prstTxWarp prst="textPlain">
              <a:avLst>
                <a:gd name="adj" fmla="val 50000"/>
              </a:avLst>
            </a:prstTxWarp>
          </a:bodyPr>
          <a:lstStyle/>
          <a:p>
            <a:pPr algn="ctr"/>
            <a:endParaRPr lang="en-US" sz="2800" kern="10" dirty="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endParaRPr>
          </a:p>
        </p:txBody>
      </p:sp>
      <p:sp>
        <p:nvSpPr>
          <p:cNvPr id="7" name="Footer Placeholder 6"/>
          <p:cNvSpPr>
            <a:spLocks noGrp="1"/>
          </p:cNvSpPr>
          <p:nvPr>
            <p:ph type="ftr" sz="quarter" idx="11"/>
          </p:nvPr>
        </p:nvSpPr>
        <p:spPr/>
        <p:txBody>
          <a:bodyPr/>
          <a:lstStyle/>
          <a:p>
            <a:pPr>
              <a:defRPr/>
            </a:pPr>
            <a:r>
              <a:rPr lang="en-US" smtClean="0"/>
              <a:t>iteenchallenge.org                                                            3/2021</a:t>
            </a:r>
            <a:endParaRPr lang="en-US"/>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nodePh="1">
                                  <p:stCondLst>
                                    <p:cond delay="0"/>
                                  </p:stCondLst>
                                  <p:endCondLst>
                                    <p:cond evt="begin" delay="0">
                                      <p:tn val="5"/>
                                    </p:cond>
                                  </p:endCondLst>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ppt_w</p:attrName>
                                        </p:attrNameLst>
                                      </p:cBhvr>
                                      <p:tavLst>
                                        <p:tav tm="0">
                                          <p:val>
                                            <p:strVal val="4*#ppt_w"/>
                                          </p:val>
                                        </p:tav>
                                        <p:tav tm="100000">
                                          <p:val>
                                            <p:strVal val="#ppt_w"/>
                                          </p:val>
                                        </p:tav>
                                      </p:tavLst>
                                    </p:anim>
                                    <p:anim calcmode="lin" valueType="num">
                                      <p:cBhvr>
                                        <p:cTn id="8" dur="500" fill="hold"/>
                                        <p:tgtEl>
                                          <p:spTgt spid="23561"/>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nodePh="1">
                                  <p:stCondLst>
                                    <p:cond delay="0"/>
                                  </p:stCondLst>
                                  <p:endCondLst>
                                    <p:cond evt="begin" delay="0">
                                      <p:tn val="11"/>
                                    </p:cond>
                                  </p:endCondLst>
                                  <p:childTnLst>
                                    <p:set>
                                      <p:cBhvr>
                                        <p:cTn id="12" dur="1" fill="hold">
                                          <p:stCondLst>
                                            <p:cond delay="0"/>
                                          </p:stCondLst>
                                        </p:cTn>
                                        <p:tgtEl>
                                          <p:spTgt spid="23562"/>
                                        </p:tgtEl>
                                        <p:attrNameLst>
                                          <p:attrName>style.visibility</p:attrName>
                                        </p:attrNameLst>
                                      </p:cBhvr>
                                      <p:to>
                                        <p:strVal val="visible"/>
                                      </p:to>
                                    </p:set>
                                    <p:anim calcmode="lin" valueType="num">
                                      <p:cBhvr>
                                        <p:cTn id="13" dur="500" fill="hold"/>
                                        <p:tgtEl>
                                          <p:spTgt spid="23562"/>
                                        </p:tgtEl>
                                        <p:attrNameLst>
                                          <p:attrName>ppt_w</p:attrName>
                                        </p:attrNameLst>
                                      </p:cBhvr>
                                      <p:tavLst>
                                        <p:tav tm="0">
                                          <p:val>
                                            <p:strVal val="4*#ppt_w"/>
                                          </p:val>
                                        </p:tav>
                                        <p:tav tm="100000">
                                          <p:val>
                                            <p:strVal val="#ppt_w"/>
                                          </p:val>
                                        </p:tav>
                                      </p:tavLst>
                                    </p:anim>
                                    <p:anim calcmode="lin" valueType="num">
                                      <p:cBhvr>
                                        <p:cTn id="14" dur="500" fill="hold"/>
                                        <p:tgtEl>
                                          <p:spTgt spid="2356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D. Consequences of Failure</a:t>
            </a:r>
          </a:p>
        </p:txBody>
      </p:sp>
      <p:sp>
        <p:nvSpPr>
          <p:cNvPr id="15363" name="Rectangle 3"/>
          <p:cNvSpPr>
            <a:spLocks noGrp="1" noChangeArrowheads="1"/>
          </p:cNvSpPr>
          <p:nvPr>
            <p:ph type="body" idx="1"/>
          </p:nvPr>
        </p:nvSpPr>
        <p:spPr>
          <a:xfrm>
            <a:off x="2743200" y="1371600"/>
            <a:ext cx="7772400" cy="5486400"/>
          </a:xfrm>
        </p:spPr>
        <p:txBody>
          <a:bodyPr/>
          <a:lstStyle/>
          <a:p>
            <a:pPr marL="533400" indent="-533400" eaLnBrk="1" hangingPunct="1">
              <a:buFont typeface="Times New Roman" pitchFamily="18" charset="0"/>
              <a:buAutoNum type="arabicPeriod"/>
            </a:pPr>
            <a:r>
              <a:rPr lang="en-US" sz="2800"/>
              <a:t>Sin leads to death</a:t>
            </a:r>
          </a:p>
          <a:p>
            <a:pPr marL="533400" indent="-533400" eaLnBrk="1" hangingPunct="1">
              <a:buFont typeface="Times New Roman" pitchFamily="18" charset="0"/>
              <a:buAutoNum type="arabicPeriod"/>
            </a:pPr>
            <a:r>
              <a:rPr lang="en-US" sz="2800"/>
              <a:t>Guilt</a:t>
            </a:r>
          </a:p>
          <a:p>
            <a:pPr marL="533400" indent="-533400" eaLnBrk="1" hangingPunct="1">
              <a:buFont typeface="Times New Roman" pitchFamily="18" charset="0"/>
              <a:buAutoNum type="arabicPeriod"/>
            </a:pPr>
            <a:r>
              <a:rPr lang="en-US" sz="2800"/>
              <a:t>A sense of emptiness</a:t>
            </a:r>
          </a:p>
          <a:p>
            <a:pPr marL="533400" indent="-533400" eaLnBrk="1" hangingPunct="1">
              <a:buFont typeface="Times New Roman" pitchFamily="18" charset="0"/>
              <a:buAutoNum type="arabicPeriod"/>
            </a:pPr>
            <a:r>
              <a:rPr lang="en-US" sz="2800"/>
              <a:t>Discipline</a:t>
            </a:r>
          </a:p>
          <a:p>
            <a:pPr marL="533400" indent="-533400" eaLnBrk="1" hangingPunct="1">
              <a:buFont typeface="Times New Roman" pitchFamily="18" charset="0"/>
              <a:buAutoNum type="arabicPeriod"/>
            </a:pPr>
            <a:r>
              <a:rPr lang="en-US" sz="2800"/>
              <a:t>Bad habits</a:t>
            </a:r>
          </a:p>
          <a:p>
            <a:pPr marL="533400" indent="-533400" eaLnBrk="1" hangingPunct="1">
              <a:buFont typeface="Times New Roman" pitchFamily="18" charset="0"/>
              <a:buAutoNum type="arabicPeriod"/>
            </a:pPr>
            <a:r>
              <a:rPr lang="en-US" sz="2800"/>
              <a:t>Addictions</a:t>
            </a:r>
          </a:p>
          <a:p>
            <a:pPr marL="533400" indent="-533400" eaLnBrk="1" hangingPunct="1">
              <a:buFont typeface="Times New Roman" pitchFamily="18" charset="0"/>
              <a:buAutoNum type="arabicPeriod"/>
            </a:pPr>
            <a:r>
              <a:rPr lang="en-US" sz="2800"/>
              <a:t>Memories of past pain and failure</a:t>
            </a:r>
          </a:p>
          <a:p>
            <a:pPr marL="533400" indent="-533400" eaLnBrk="1" hangingPunct="1">
              <a:buFont typeface="Times New Roman" pitchFamily="18" charset="0"/>
              <a:buAutoNum type="arabicPeriod"/>
            </a:pPr>
            <a:r>
              <a:rPr lang="en-US" sz="2800"/>
              <a:t>Anger</a:t>
            </a:r>
          </a:p>
          <a:p>
            <a:pPr marL="533400" indent="-533400" eaLnBrk="1" hangingPunct="1">
              <a:buFont typeface="Times New Roman" pitchFamily="18" charset="0"/>
              <a:buAutoNum type="arabicPeriod"/>
            </a:pPr>
            <a:r>
              <a:rPr lang="en-US" sz="2800"/>
              <a:t>Broken relationships</a:t>
            </a:r>
          </a:p>
          <a:p>
            <a:pPr marL="533400" indent="-533400" eaLnBrk="1" hangingPunct="1">
              <a:buFont typeface="Times New Roman" pitchFamily="18" charset="0"/>
              <a:buAutoNum type="arabicPeriod"/>
            </a:pPr>
            <a:r>
              <a:rPr lang="en-US" sz="2800"/>
              <a:t>More failures</a:t>
            </a:r>
          </a:p>
          <a:p>
            <a:pPr marL="533400" indent="-533400" eaLnBrk="1" hangingPunct="1">
              <a:buFont typeface="Symbol" pitchFamily="18" charset="2"/>
              <a:buAutoNum type="arabicPeriod"/>
            </a:pPr>
            <a:endParaRPr lang="en-US"/>
          </a:p>
          <a:p>
            <a:pPr marL="533400" indent="-533400" eaLnBrk="1" hangingPunct="1">
              <a:buFont typeface="Symbol" pitchFamily="18" charset="2"/>
              <a:buAutoNum type="arabicPeriod"/>
            </a:pPr>
            <a:endParaRPr lang="en-US"/>
          </a:p>
        </p:txBody>
      </p:sp>
      <p:sp>
        <p:nvSpPr>
          <p:cNvPr id="4" name="Footer Placeholder 3"/>
          <p:cNvSpPr>
            <a:spLocks noGrp="1"/>
          </p:cNvSpPr>
          <p:nvPr>
            <p:ph type="ftr" sz="quarter" idx="11"/>
          </p:nvPr>
        </p:nvSpPr>
        <p:spPr>
          <a:xfrm>
            <a:off x="2514600" y="6400800"/>
            <a:ext cx="5486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Personal Application </a:t>
            </a:r>
          </a:p>
        </p:txBody>
      </p:sp>
      <p:sp>
        <p:nvSpPr>
          <p:cNvPr id="3" name="Content Placeholder 2"/>
          <p:cNvSpPr>
            <a:spLocks noGrp="1"/>
          </p:cNvSpPr>
          <p:nvPr>
            <p:ph idx="1"/>
          </p:nvPr>
        </p:nvSpPr>
        <p:spPr/>
        <p:txBody>
          <a:bodyPr/>
          <a:lstStyle/>
          <a:p>
            <a:pPr marL="0" indent="0">
              <a:buNone/>
              <a:defRPr/>
            </a:pPr>
            <a:r>
              <a:rPr lang="en-US" sz="2400" b="1" dirty="0"/>
              <a:t>Think about the problems that are currently causing you to fail then write down your answers for the following questions.</a:t>
            </a:r>
          </a:p>
          <a:p>
            <a:pPr marL="468313" indent="-468313">
              <a:spcAft>
                <a:spcPts val="1800"/>
              </a:spcAft>
              <a:buNone/>
              <a:defRPr/>
            </a:pPr>
            <a:r>
              <a:rPr lang="en-US" dirty="0"/>
              <a:t>1. </a:t>
            </a:r>
            <a:r>
              <a:rPr lang="en-US" dirty="0" smtClean="0"/>
              <a:t>	What </a:t>
            </a:r>
            <a:r>
              <a:rPr lang="en-US" dirty="0"/>
              <a:t>is one surface problem that you are interested in overcoming?</a:t>
            </a:r>
          </a:p>
          <a:p>
            <a:pPr marL="468313" indent="-468313">
              <a:spcAft>
                <a:spcPts val="1800"/>
              </a:spcAft>
              <a:buNone/>
              <a:defRPr/>
            </a:pPr>
            <a:r>
              <a:rPr lang="en-US" dirty="0"/>
              <a:t>2. </a:t>
            </a:r>
            <a:r>
              <a:rPr lang="en-US" dirty="0" smtClean="0"/>
              <a:t>	What </a:t>
            </a:r>
            <a:r>
              <a:rPr lang="en-US" dirty="0"/>
              <a:t>do you think is the surface cause (inner attitude) of this problem?</a:t>
            </a:r>
          </a:p>
          <a:p>
            <a:pPr marL="468313" indent="-468313">
              <a:buNone/>
              <a:defRPr/>
            </a:pPr>
            <a:r>
              <a:rPr lang="en-US" dirty="0"/>
              <a:t>3. </a:t>
            </a:r>
            <a:r>
              <a:rPr lang="en-US" dirty="0" smtClean="0"/>
              <a:t>	Which </a:t>
            </a:r>
            <a:r>
              <a:rPr lang="en-US" dirty="0"/>
              <a:t>of the three root problems is most closely related to this?</a:t>
            </a:r>
          </a:p>
          <a:p>
            <a:pPr>
              <a:defRPr/>
            </a:pPr>
            <a:endParaRPr lang="en-US" dirty="0"/>
          </a:p>
        </p:txBody>
      </p:sp>
      <p:sp>
        <p:nvSpPr>
          <p:cNvPr id="4" name="Footer Placeholder 3"/>
          <p:cNvSpPr>
            <a:spLocks noGrp="1"/>
          </p:cNvSpPr>
          <p:nvPr>
            <p:ph type="ftr" sz="quarter" idx="11"/>
          </p:nvPr>
        </p:nvSpPr>
        <p:spPr>
          <a:xfrm>
            <a:off x="2895600" y="6400800"/>
            <a:ext cx="5105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Personal Application </a:t>
            </a:r>
          </a:p>
        </p:txBody>
      </p:sp>
      <p:sp>
        <p:nvSpPr>
          <p:cNvPr id="3" name="Content Placeholder 2"/>
          <p:cNvSpPr>
            <a:spLocks noGrp="1"/>
          </p:cNvSpPr>
          <p:nvPr>
            <p:ph idx="1"/>
          </p:nvPr>
        </p:nvSpPr>
        <p:spPr/>
        <p:txBody>
          <a:bodyPr/>
          <a:lstStyle/>
          <a:p>
            <a:pPr marL="468313" indent="-468313">
              <a:spcAft>
                <a:spcPts val="2400"/>
              </a:spcAft>
              <a:buNone/>
              <a:defRPr/>
            </a:pPr>
            <a:r>
              <a:rPr lang="en-US" dirty="0"/>
              <a:t>4. </a:t>
            </a:r>
            <a:r>
              <a:rPr lang="en-US" dirty="0" smtClean="0"/>
              <a:t>	How </a:t>
            </a:r>
            <a:r>
              <a:rPr lang="en-US" dirty="0"/>
              <a:t>does the root cause fits in with this problem?  Give at least 1 or 2 examples of how you have been “doing things your way,” in dealing with this problem.</a:t>
            </a:r>
          </a:p>
          <a:p>
            <a:pPr marL="468313" indent="-468313">
              <a:buNone/>
              <a:defRPr/>
            </a:pPr>
            <a:r>
              <a:rPr lang="en-US" dirty="0"/>
              <a:t>5. </a:t>
            </a:r>
            <a:r>
              <a:rPr lang="en-US" dirty="0" smtClean="0"/>
              <a:t>	What </a:t>
            </a:r>
            <a:r>
              <a:rPr lang="en-US" dirty="0"/>
              <a:t>is God’s way of dealing with this problem?</a:t>
            </a:r>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iteenchallenge.org                                                            3/2021</a:t>
            </a:r>
            <a:endParaRPr lang="en-US"/>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sz="quarter"/>
          </p:nvPr>
        </p:nvSpPr>
        <p:spPr>
          <a:xfrm>
            <a:off x="3429000" y="304800"/>
            <a:ext cx="6934200" cy="2344738"/>
          </a:xfrm>
        </p:spPr>
        <p:txBody>
          <a:bodyPr/>
          <a:lstStyle/>
          <a:p>
            <a:r>
              <a:rPr lang="en-US" sz="6600"/>
              <a:t>Chapter Two</a:t>
            </a:r>
          </a:p>
        </p:txBody>
      </p:sp>
      <p:sp>
        <p:nvSpPr>
          <p:cNvPr id="18435" name="Subtitle 2"/>
          <p:cNvSpPr>
            <a:spLocks noGrp="1"/>
          </p:cNvSpPr>
          <p:nvPr>
            <p:ph type="subTitle" sz="quarter" idx="1"/>
          </p:nvPr>
        </p:nvSpPr>
        <p:spPr>
          <a:xfrm>
            <a:off x="3435350" y="2590800"/>
            <a:ext cx="6400800" cy="3200400"/>
          </a:xfrm>
        </p:spPr>
        <p:txBody>
          <a:bodyPr/>
          <a:lstStyle/>
          <a:p>
            <a:r>
              <a:rPr lang="en-US" sz="6600" b="1"/>
              <a:t>First Steps to Recovery From Failure</a:t>
            </a:r>
          </a:p>
          <a:p>
            <a:r>
              <a:rPr lang="en-US"/>
              <a:t> </a:t>
            </a:r>
          </a:p>
          <a:p>
            <a:endParaRPr lang="en-US"/>
          </a:p>
        </p:txBody>
      </p:sp>
      <p:sp>
        <p:nvSpPr>
          <p:cNvPr id="4" name="Footer Placeholder 3"/>
          <p:cNvSpPr>
            <a:spLocks noGrp="1"/>
          </p:cNvSpPr>
          <p:nvPr>
            <p:ph type="ftr" sz="quarter" idx="11"/>
          </p:nvPr>
        </p:nvSpPr>
        <p:spPr/>
        <p:txBody>
          <a:bodyPr/>
          <a:lstStyle/>
          <a:p>
            <a:pPr>
              <a:defRPr/>
            </a:pPr>
            <a:r>
              <a:rPr lang="en-US" smtClean="0"/>
              <a:t>iteenchallenge.org                                                            3/2021</a:t>
            </a:r>
            <a:endParaRPr lang="en-US"/>
          </a:p>
        </p:txBody>
      </p:sp>
      <p:sp>
        <p:nvSpPr>
          <p:cNvPr id="2" name="Slide Number Placeholder 1"/>
          <p:cNvSpPr>
            <a:spLocks noGrp="1"/>
          </p:cNvSpPr>
          <p:nvPr>
            <p:ph type="sldNum" sz="quarter" idx="12"/>
          </p:nvPr>
        </p:nvSpPr>
        <p:spPr/>
        <p:txBody>
          <a:bodyPr/>
          <a:lstStyle/>
          <a:p>
            <a:pPr>
              <a:defRPr/>
            </a:pPr>
            <a:fld id="{B3D4D802-8CD7-4A4E-8D18-5815BC2E3F5F}" type="slidenum">
              <a:rPr lang="en-US" smtClean="0"/>
              <a:pPr>
                <a:defRPr/>
              </a:pPr>
              <a:t>18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Key Biblical Truth</a:t>
            </a:r>
          </a:p>
        </p:txBody>
      </p:sp>
      <p:sp>
        <p:nvSpPr>
          <p:cNvPr id="3" name="Content Placeholder 2"/>
          <p:cNvSpPr>
            <a:spLocks noGrp="1"/>
          </p:cNvSpPr>
          <p:nvPr>
            <p:ph idx="1"/>
          </p:nvPr>
        </p:nvSpPr>
        <p:spPr/>
        <p:txBody>
          <a:bodyPr/>
          <a:lstStyle/>
          <a:p>
            <a:pPr>
              <a:defRPr/>
            </a:pPr>
            <a:r>
              <a:rPr lang="en-US" dirty="0"/>
              <a:t>I need God’s help in taking the right steps to recover from failure.</a:t>
            </a:r>
          </a:p>
          <a:p>
            <a:pPr marL="0" indent="0">
              <a:buNone/>
              <a:defRPr/>
            </a:pPr>
            <a:r>
              <a:rPr lang="en-US" sz="4400" dirty="0">
                <a:solidFill>
                  <a:schemeClr val="accent1"/>
                </a:solidFill>
              </a:rPr>
              <a:t>Key Verse:  </a:t>
            </a:r>
          </a:p>
          <a:p>
            <a:pPr marL="0" indent="0">
              <a:buNone/>
              <a:defRPr/>
            </a:pPr>
            <a:r>
              <a:rPr lang="en-US" dirty="0"/>
              <a:t>Psalm 32:8-9 New Living Translation</a:t>
            </a:r>
          </a:p>
          <a:p>
            <a:pPr marL="0" indent="0">
              <a:buNone/>
              <a:defRPr/>
            </a:pPr>
            <a:r>
              <a:rPr lang="en-US" sz="2800" dirty="0"/>
              <a:t>8The LORD says, “I will guide you along the best pathway for your life. I will advise you and watch over you.</a:t>
            </a:r>
          </a:p>
          <a:p>
            <a:pPr marL="0" indent="0">
              <a:buNone/>
              <a:defRPr/>
            </a:pPr>
            <a:r>
              <a:rPr lang="en-US" sz="2800" dirty="0"/>
              <a:t>9Do not be like a senseless horse or mule that needs a bit and bridle to keep it under control.”</a:t>
            </a:r>
          </a:p>
          <a:p>
            <a:pPr>
              <a:defRPr/>
            </a:pPr>
            <a:endParaRPr lang="en-US" dirty="0"/>
          </a:p>
        </p:txBody>
      </p:sp>
      <p:sp>
        <p:nvSpPr>
          <p:cNvPr id="4" name="Footer Placeholder 3"/>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19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33400"/>
            <a:ext cx="7772400" cy="1905000"/>
          </a:xfrm>
        </p:spPr>
        <p:txBody>
          <a:bodyPr/>
          <a:lstStyle/>
          <a:p>
            <a:r>
              <a:rPr lang="en-US" dirty="0"/>
              <a:t>Growing Through Failure</a:t>
            </a:r>
            <a:br>
              <a:rPr lang="en-US" dirty="0"/>
            </a:br>
            <a:r>
              <a:rPr lang="en-US" dirty="0"/>
              <a:t>	</a:t>
            </a:r>
            <a:r>
              <a:rPr lang="en-US" sz="2800" b="1" dirty="0"/>
              <a:t>5</a:t>
            </a:r>
            <a:r>
              <a:rPr lang="en-US" sz="2800" b="1" baseline="30000" dirty="0"/>
              <a:t>th</a:t>
            </a:r>
            <a:r>
              <a:rPr lang="en-US" sz="2800" b="1" dirty="0"/>
              <a:t> edition</a:t>
            </a:r>
            <a:br>
              <a:rPr lang="en-US" sz="2800" b="1" dirty="0"/>
            </a:br>
            <a:r>
              <a:rPr lang="en-US" sz="2800" b="1" dirty="0"/>
              <a:t>	By Dave Batty</a:t>
            </a:r>
            <a:r>
              <a:rPr lang="en-US" sz="2800" dirty="0"/>
              <a:t/>
            </a:r>
            <a:br>
              <a:rPr lang="en-US" sz="2800" dirty="0"/>
            </a:br>
            <a:endParaRPr lang="en-US" dirty="0"/>
          </a:p>
        </p:txBody>
      </p:sp>
      <p:sp>
        <p:nvSpPr>
          <p:cNvPr id="3" name="Content Placeholder 2"/>
          <p:cNvSpPr>
            <a:spLocks noGrp="1"/>
          </p:cNvSpPr>
          <p:nvPr>
            <p:ph idx="1"/>
          </p:nvPr>
        </p:nvSpPr>
        <p:spPr>
          <a:xfrm>
            <a:off x="1981200" y="2209800"/>
            <a:ext cx="6248400" cy="4191000"/>
          </a:xfrm>
        </p:spPr>
        <p:txBody>
          <a:bodyPr/>
          <a:lstStyle/>
          <a:p>
            <a:pPr marL="0" indent="0">
              <a:buClr>
                <a:srgbClr val="FFCC66"/>
              </a:buClr>
              <a:buNone/>
            </a:pPr>
            <a:r>
              <a:rPr lang="en-US" sz="2000" dirty="0">
                <a:solidFill>
                  <a:srgbClr val="EAEAEA"/>
                </a:solidFill>
              </a:rPr>
              <a:t>This PowerPoint is designed to be used with the Group Studies for New </a:t>
            </a:r>
            <a:r>
              <a:rPr lang="en-US" sz="2000" dirty="0" smtClean="0">
                <a:solidFill>
                  <a:srgbClr val="EAEAEA"/>
                </a:solidFill>
              </a:rPr>
              <a:t>Life </a:t>
            </a:r>
            <a:r>
              <a:rPr lang="en-US" sz="2000" dirty="0">
                <a:solidFill>
                  <a:srgbClr val="EAEAEA"/>
                </a:solidFill>
              </a:rPr>
              <a:t>Course, </a:t>
            </a:r>
          </a:p>
          <a:p>
            <a:pPr marL="0" indent="0">
              <a:buClr>
                <a:srgbClr val="FFCC66"/>
              </a:buClr>
              <a:buNone/>
            </a:pPr>
            <a:r>
              <a:rPr lang="en-US" sz="2000" i="1" dirty="0">
                <a:solidFill>
                  <a:srgbClr val="EAEAEA"/>
                </a:solidFill>
              </a:rPr>
              <a:t>Growing Through Failure</a:t>
            </a:r>
            <a:r>
              <a:rPr lang="en-US" sz="2000" dirty="0">
                <a:solidFill>
                  <a:srgbClr val="EAEAEA"/>
                </a:solidFill>
              </a:rPr>
              <a:t>, by Dave Batty.</a:t>
            </a:r>
          </a:p>
          <a:p>
            <a:pPr marL="0" indent="0">
              <a:buClr>
                <a:srgbClr val="FFCC66"/>
              </a:buClr>
              <a:buNone/>
            </a:pPr>
            <a:r>
              <a:rPr lang="en-US" sz="2000" b="1" dirty="0">
                <a:solidFill>
                  <a:srgbClr val="EAEAEA"/>
                </a:solidFill>
              </a:rPr>
              <a:t>Other Materials available include:</a:t>
            </a:r>
          </a:p>
          <a:p>
            <a:pPr marL="0" indent="0">
              <a:buClr>
                <a:srgbClr val="FFCC66"/>
              </a:buClr>
              <a:buNone/>
            </a:pPr>
            <a:r>
              <a:rPr lang="en-US" sz="2000" dirty="0">
                <a:solidFill>
                  <a:srgbClr val="EAEAEA"/>
                </a:solidFill>
              </a:rPr>
              <a:t>Teacher's Manual</a:t>
            </a:r>
          </a:p>
          <a:p>
            <a:pPr marL="0" indent="0">
              <a:buClr>
                <a:srgbClr val="FFCC66"/>
              </a:buClr>
              <a:buNone/>
            </a:pPr>
            <a:r>
              <a:rPr lang="en-US" sz="2000" dirty="0">
                <a:solidFill>
                  <a:srgbClr val="EAEAEA"/>
                </a:solidFill>
              </a:rPr>
              <a:t>Student Manual</a:t>
            </a:r>
          </a:p>
          <a:p>
            <a:pPr marL="0" indent="0">
              <a:buClr>
                <a:srgbClr val="FFCC66"/>
              </a:buClr>
              <a:buNone/>
            </a:pPr>
            <a:r>
              <a:rPr lang="en-US" sz="2000" dirty="0">
                <a:solidFill>
                  <a:srgbClr val="EAEAEA"/>
                </a:solidFill>
              </a:rPr>
              <a:t>Study Guide</a:t>
            </a:r>
          </a:p>
          <a:p>
            <a:pPr marL="0" indent="0">
              <a:buClr>
                <a:srgbClr val="FFCC66"/>
              </a:buClr>
              <a:buNone/>
            </a:pPr>
            <a:r>
              <a:rPr lang="en-US" sz="2000" dirty="0">
                <a:solidFill>
                  <a:srgbClr val="EAEAEA"/>
                </a:solidFill>
              </a:rPr>
              <a:t>Exam</a:t>
            </a:r>
          </a:p>
          <a:p>
            <a:pPr marL="0" indent="0">
              <a:buClr>
                <a:srgbClr val="FFCC66"/>
              </a:buClr>
              <a:buNone/>
            </a:pPr>
            <a:r>
              <a:rPr lang="en-US" sz="2000" dirty="0">
                <a:solidFill>
                  <a:srgbClr val="EAEAEA"/>
                </a:solidFill>
              </a:rPr>
              <a:t>Course Certificate</a:t>
            </a:r>
            <a:endParaRPr lang="en-US" dirty="0"/>
          </a:p>
        </p:txBody>
      </p:sp>
      <p:sp>
        <p:nvSpPr>
          <p:cNvPr id="4" name="Footer Placeholder 3"/>
          <p:cNvSpPr>
            <a:spLocks noGrp="1"/>
          </p:cNvSpPr>
          <p:nvPr>
            <p:ph type="ftr" sz="quarter" idx="11"/>
          </p:nvPr>
        </p:nvSpPr>
        <p:spPr>
          <a:xfrm>
            <a:off x="3657600" y="6400800"/>
            <a:ext cx="5715000" cy="457200"/>
          </a:xfrm>
        </p:spPr>
        <p:txBody>
          <a:bodyPr/>
          <a:lstStyle/>
          <a:p>
            <a:pPr>
              <a:defRPr/>
            </a:pPr>
            <a:r>
              <a:rPr lang="en-US" smtClean="0"/>
              <a:t>iteenchallenge.org                                                            3/2021</a:t>
            </a:r>
            <a:endParaRPr lang="en-US" dirty="0"/>
          </a:p>
        </p:txBody>
      </p:sp>
      <p:pic>
        <p:nvPicPr>
          <p:cNvPr id="5" name="Picture 4"/>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8077200" y="1081772"/>
            <a:ext cx="2514600" cy="31704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724400" y="5334001"/>
            <a:ext cx="5791200" cy="830997"/>
          </a:xfrm>
          <a:prstGeom prst="rect">
            <a:avLst/>
          </a:prstGeom>
          <a:noFill/>
        </p:spPr>
        <p:txBody>
          <a:bodyPr wrap="square" rtlCol="0">
            <a:spAutoFit/>
          </a:bodyPr>
          <a:lstStyle/>
          <a:p>
            <a:r>
              <a:rPr lang="en-US" dirty="0"/>
              <a:t>For Information on obtaining these materials see iteenchallenge.org   </a:t>
            </a:r>
          </a:p>
        </p:txBody>
      </p:sp>
      <p:sp>
        <p:nvSpPr>
          <p:cNvPr id="7" name="Rectangle 6"/>
          <p:cNvSpPr/>
          <p:nvPr/>
        </p:nvSpPr>
        <p:spPr bwMode="auto">
          <a:xfrm>
            <a:off x="4724400" y="5334001"/>
            <a:ext cx="5791200" cy="830997"/>
          </a:xfrm>
          <a:prstGeom prst="rect">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pPr>
              <a:defRPr/>
            </a:pPr>
            <a:fld id="{7CA8F6DC-956D-454F-ABB9-F474DB689C9F}" type="slidenum">
              <a:rPr lang="en-US" smtClean="0"/>
              <a:pPr>
                <a:defRPr/>
              </a:pPr>
              <a:t>2</a:t>
            </a:fld>
            <a:endParaRPr lang="en-US"/>
          </a:p>
        </p:txBody>
      </p:sp>
    </p:spTree>
    <p:extLst>
      <p:ext uri="{BB962C8B-B14F-4D97-AF65-F5344CB8AC3E}">
        <p14:creationId xmlns:p14="http://schemas.microsoft.com/office/powerpoint/2010/main" val="360470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iceber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83313" y="0"/>
            <a:ext cx="5018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90800" y="1"/>
            <a:ext cx="7848600" cy="1323975"/>
          </a:xfrm>
          <a:prstGeom prst="rect">
            <a:avLst/>
          </a:prstGeom>
          <a:noFill/>
        </p:spPr>
        <p:txBody>
          <a:bodyPr>
            <a:spAutoFit/>
          </a:bodyPr>
          <a:lstStyle/>
          <a:p>
            <a:pPr>
              <a:defRPr/>
            </a:pPr>
            <a:r>
              <a:rPr lang="en-US" sz="4000" b="1" dirty="0">
                <a:solidFill>
                  <a:schemeClr val="tx2"/>
                </a:solidFill>
                <a:effectLst>
                  <a:outerShdw blurRad="38100" dist="38100" dir="2700000" algn="tl">
                    <a:srgbClr val="000000">
                      <a:alpha val="43137"/>
                    </a:srgbClr>
                  </a:outerShdw>
                </a:effectLst>
              </a:rPr>
              <a:t>Lesson review</a:t>
            </a:r>
          </a:p>
          <a:p>
            <a:pPr algn="r">
              <a:defRPr/>
            </a:pPr>
            <a:r>
              <a:rPr lang="en-US" sz="4000" b="1" dirty="0">
                <a:effectLst>
                  <a:outerShdw blurRad="38100" dist="38100" dir="2700000" algn="tl">
                    <a:srgbClr val="000000">
                      <a:alpha val="43137"/>
                    </a:srgbClr>
                  </a:outerShdw>
                </a:effectLst>
              </a:rPr>
              <a:t>Understanding My Problems</a:t>
            </a:r>
          </a:p>
        </p:txBody>
      </p:sp>
      <p:sp>
        <p:nvSpPr>
          <p:cNvPr id="4" name="TextBox 3"/>
          <p:cNvSpPr txBox="1">
            <a:spLocks noChangeArrowheads="1"/>
          </p:cNvSpPr>
          <p:nvPr/>
        </p:nvSpPr>
        <p:spPr bwMode="auto">
          <a:xfrm>
            <a:off x="2743200" y="1371601"/>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Surface Problems</a:t>
            </a:r>
          </a:p>
        </p:txBody>
      </p:sp>
      <p:sp>
        <p:nvSpPr>
          <p:cNvPr id="5" name="TextBox 4"/>
          <p:cNvSpPr txBox="1">
            <a:spLocks noChangeArrowheads="1"/>
          </p:cNvSpPr>
          <p:nvPr/>
        </p:nvSpPr>
        <p:spPr bwMode="auto">
          <a:xfrm>
            <a:off x="2743200" y="2590801"/>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Surface Causes</a:t>
            </a:r>
          </a:p>
        </p:txBody>
      </p:sp>
      <p:sp>
        <p:nvSpPr>
          <p:cNvPr id="6" name="TextBox 5"/>
          <p:cNvSpPr txBox="1">
            <a:spLocks noChangeArrowheads="1"/>
          </p:cNvSpPr>
          <p:nvPr/>
        </p:nvSpPr>
        <p:spPr bwMode="auto">
          <a:xfrm>
            <a:off x="2971800" y="5257801"/>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Root Cause</a:t>
            </a:r>
          </a:p>
        </p:txBody>
      </p:sp>
      <p:sp>
        <p:nvSpPr>
          <p:cNvPr id="7" name="TextBox 6"/>
          <p:cNvSpPr txBox="1">
            <a:spLocks noChangeArrowheads="1"/>
          </p:cNvSpPr>
          <p:nvPr/>
        </p:nvSpPr>
        <p:spPr bwMode="auto">
          <a:xfrm>
            <a:off x="2895600" y="3962401"/>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Root Problems</a:t>
            </a:r>
          </a:p>
        </p:txBody>
      </p:sp>
      <p:sp>
        <p:nvSpPr>
          <p:cNvPr id="8" name="Right Arrow 7"/>
          <p:cNvSpPr/>
          <p:nvPr/>
        </p:nvSpPr>
        <p:spPr bwMode="auto">
          <a:xfrm>
            <a:off x="5638800" y="1447800"/>
            <a:ext cx="457200" cy="457200"/>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sz="1800" dirty="0">
              <a:solidFill>
                <a:schemeClr val="tx1">
                  <a:lumMod val="10000"/>
                </a:schemeClr>
              </a:solidFill>
            </a:endParaRPr>
          </a:p>
        </p:txBody>
      </p:sp>
      <p:sp>
        <p:nvSpPr>
          <p:cNvPr id="9" name="Right Arrow 8"/>
          <p:cNvSpPr/>
          <p:nvPr/>
        </p:nvSpPr>
        <p:spPr bwMode="auto">
          <a:xfrm>
            <a:off x="5638800" y="2667000"/>
            <a:ext cx="457200" cy="48418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sp>
        <p:nvSpPr>
          <p:cNvPr id="10" name="Right Arrow 9"/>
          <p:cNvSpPr/>
          <p:nvPr/>
        </p:nvSpPr>
        <p:spPr bwMode="auto">
          <a:xfrm>
            <a:off x="5638800" y="4038600"/>
            <a:ext cx="457200" cy="48418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sp>
        <p:nvSpPr>
          <p:cNvPr id="11" name="Right Arrow 10"/>
          <p:cNvSpPr/>
          <p:nvPr/>
        </p:nvSpPr>
        <p:spPr bwMode="auto">
          <a:xfrm>
            <a:off x="5638800" y="5334000"/>
            <a:ext cx="457200" cy="484188"/>
          </a:xfrm>
          <a:prstGeom prst="rightArrow">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wrap="none"/>
          <a:lstStyle/>
          <a:p>
            <a:pPr>
              <a:defRPr/>
            </a:pPr>
            <a:endParaRPr lang="en-US"/>
          </a:p>
        </p:txBody>
      </p:sp>
      <p:sp>
        <p:nvSpPr>
          <p:cNvPr id="12" name="Footer Placeholder 11"/>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FFE1B96E-560E-4D23-9B9C-28B12ACFE2AD}" type="slidenum">
              <a:rPr lang="en-US" smtClean="0"/>
              <a:pPr>
                <a:defRPr/>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1000"/>
                                        <p:tgtEl>
                                          <p:spTgt spid="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401015" y="-7434"/>
            <a:ext cx="7772400" cy="1371600"/>
          </a:xfrm>
        </p:spPr>
        <p:txBody>
          <a:bodyPr/>
          <a:lstStyle/>
          <a:p>
            <a:pPr eaLnBrk="1" hangingPunct="1"/>
            <a:r>
              <a:rPr lang="en-US" sz="4000" dirty="0"/>
              <a:t>Lesson review</a:t>
            </a:r>
            <a:br>
              <a:rPr lang="en-US" sz="4000" dirty="0"/>
            </a:br>
            <a:r>
              <a:rPr lang="en-US" sz="3600" dirty="0"/>
              <a:t>C. Understanding My Problems</a:t>
            </a:r>
            <a:endParaRPr lang="en-US" sz="4000" dirty="0"/>
          </a:p>
        </p:txBody>
      </p:sp>
      <p:pic>
        <p:nvPicPr>
          <p:cNvPr id="21507" name="Picture 7" descr="C:\My Documents\My Pictures\Growing Through Failure 002.bmp"/>
          <p:cNvPicPr>
            <a:picLocks noGrp="1" noChangeAspect="1" noChangeArrowheads="1"/>
          </p:cNvPicPr>
          <p:nvPr>
            <p:ph idx="1"/>
          </p:nvPr>
        </p:nvPicPr>
        <p:blipFill>
          <a:blip r:embed="rId2">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4365936" y="1364166"/>
            <a:ext cx="7543800" cy="5334000"/>
          </a:xfrm>
          <a:noFill/>
        </p:spPr>
      </p:pic>
      <p:sp>
        <p:nvSpPr>
          <p:cNvPr id="23560" name="WordArt 8">
            <a:hlinkClick r:id="rId3" action="ppaction://hlinksldjump"/>
          </p:cNvPr>
          <p:cNvSpPr>
            <a:spLocks noChangeArrowheads="1" noChangeShapeType="1" noTextEdit="1"/>
          </p:cNvSpPr>
          <p:nvPr/>
        </p:nvSpPr>
        <p:spPr bwMode="auto">
          <a:xfrm>
            <a:off x="1828800" y="4876801"/>
            <a:ext cx="2400300" cy="428625"/>
          </a:xfrm>
          <a:prstGeom prst="rect">
            <a:avLst/>
          </a:prstGeom>
        </p:spPr>
        <p:txBody>
          <a:bodyPr wrap="none" fromWordArt="1">
            <a:prstTxWarp prst="textPlain">
              <a:avLst>
                <a:gd name="adj" fmla="val 50000"/>
              </a:avLst>
            </a:prstTxWarp>
          </a:bodyPr>
          <a:lstStyle/>
          <a:p>
            <a:pPr algn="ctr"/>
            <a:r>
              <a:rPr lang="en-US" sz="2800" kern="10" dirty="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Hebrews 12:15-17</a:t>
            </a:r>
          </a:p>
        </p:txBody>
      </p:sp>
      <p:sp>
        <p:nvSpPr>
          <p:cNvPr id="23561" name="WordArt 9">
            <a:hlinkClick r:id="rId4" action="ppaction://hlinksldjump"/>
          </p:cNvPr>
          <p:cNvSpPr>
            <a:spLocks noChangeArrowheads="1" noChangeShapeType="1" noTextEdit="1"/>
          </p:cNvSpPr>
          <p:nvPr/>
        </p:nvSpPr>
        <p:spPr bwMode="auto">
          <a:xfrm>
            <a:off x="1828801" y="5562601"/>
            <a:ext cx="1609725" cy="428625"/>
          </a:xfrm>
          <a:prstGeom prst="rect">
            <a:avLst/>
          </a:prstGeom>
        </p:spPr>
        <p:txBody>
          <a:bodyPr wrap="none" fromWordArt="1">
            <a:prstTxWarp prst="textPlain">
              <a:avLst>
                <a:gd name="adj" fmla="val 50000"/>
              </a:avLst>
            </a:prstTxWarp>
          </a:bodyPr>
          <a:lstStyle/>
          <a:p>
            <a:pPr algn="ctr"/>
            <a:r>
              <a:rPr lang="en-US" sz="28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Isaiah 53:6</a:t>
            </a:r>
          </a:p>
        </p:txBody>
      </p:sp>
      <p:sp>
        <p:nvSpPr>
          <p:cNvPr id="23562" name="WordArt 10">
            <a:hlinkClick r:id="rId5" action="ppaction://hlinksldjump"/>
          </p:cNvPr>
          <p:cNvSpPr>
            <a:spLocks noChangeArrowheads="1" noChangeShapeType="1" noTextEdit="1"/>
          </p:cNvSpPr>
          <p:nvPr/>
        </p:nvSpPr>
        <p:spPr bwMode="auto">
          <a:xfrm>
            <a:off x="1828801" y="6096001"/>
            <a:ext cx="1552575" cy="428625"/>
          </a:xfrm>
          <a:prstGeom prst="rect">
            <a:avLst/>
          </a:prstGeom>
        </p:spPr>
        <p:txBody>
          <a:bodyPr wrap="none" fromWordArt="1">
            <a:prstTxWarp prst="textPlain">
              <a:avLst>
                <a:gd name="adj" fmla="val 50000"/>
              </a:avLst>
            </a:prstTxWarp>
          </a:bodyPr>
          <a:lstStyle/>
          <a:p>
            <a:pPr algn="ctr"/>
            <a:r>
              <a:rPr lang="en-US" sz="28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Isaiah 55:7</a:t>
            </a:r>
          </a:p>
        </p:txBody>
      </p:sp>
      <p:sp>
        <p:nvSpPr>
          <p:cNvPr id="7" name="Footer Placeholder 6"/>
          <p:cNvSpPr>
            <a:spLocks noGrp="1"/>
          </p:cNvSpPr>
          <p:nvPr>
            <p:ph type="ftr" sz="quarter" idx="11"/>
          </p:nvPr>
        </p:nvSpPr>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21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p:cTn id="7" dur="500" fill="hold"/>
                                        <p:tgtEl>
                                          <p:spTgt spid="23560"/>
                                        </p:tgtEl>
                                        <p:attrNameLst>
                                          <p:attrName>ppt_w</p:attrName>
                                        </p:attrNameLst>
                                      </p:cBhvr>
                                      <p:tavLst>
                                        <p:tav tm="0">
                                          <p:val>
                                            <p:strVal val="4*#ppt_w"/>
                                          </p:val>
                                        </p:tav>
                                        <p:tav tm="100000">
                                          <p:val>
                                            <p:strVal val="#ppt_w"/>
                                          </p:val>
                                        </p:tav>
                                      </p:tavLst>
                                    </p:anim>
                                    <p:anim calcmode="lin" valueType="num">
                                      <p:cBhvr>
                                        <p:cTn id="8" dur="500" fill="hold"/>
                                        <p:tgtEl>
                                          <p:spTgt spid="23560"/>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3561"/>
                                        </p:tgtEl>
                                        <p:attrNameLst>
                                          <p:attrName>style.visibility</p:attrName>
                                        </p:attrNameLst>
                                      </p:cBhvr>
                                      <p:to>
                                        <p:strVal val="visible"/>
                                      </p:to>
                                    </p:set>
                                    <p:anim calcmode="lin" valueType="num">
                                      <p:cBhvr>
                                        <p:cTn id="13" dur="500" fill="hold"/>
                                        <p:tgtEl>
                                          <p:spTgt spid="23561"/>
                                        </p:tgtEl>
                                        <p:attrNameLst>
                                          <p:attrName>ppt_w</p:attrName>
                                        </p:attrNameLst>
                                      </p:cBhvr>
                                      <p:tavLst>
                                        <p:tav tm="0">
                                          <p:val>
                                            <p:strVal val="4*#ppt_w"/>
                                          </p:val>
                                        </p:tav>
                                        <p:tav tm="100000">
                                          <p:val>
                                            <p:strVal val="#ppt_w"/>
                                          </p:val>
                                        </p:tav>
                                      </p:tavLst>
                                    </p:anim>
                                    <p:anim calcmode="lin" valueType="num">
                                      <p:cBhvr>
                                        <p:cTn id="14" dur="500" fill="hold"/>
                                        <p:tgtEl>
                                          <p:spTgt spid="23561"/>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3562"/>
                                        </p:tgtEl>
                                        <p:attrNameLst>
                                          <p:attrName>style.visibility</p:attrName>
                                        </p:attrNameLst>
                                      </p:cBhvr>
                                      <p:to>
                                        <p:strVal val="visible"/>
                                      </p:to>
                                    </p:set>
                                    <p:anim calcmode="lin" valueType="num">
                                      <p:cBhvr>
                                        <p:cTn id="19" dur="500" fill="hold"/>
                                        <p:tgtEl>
                                          <p:spTgt spid="23562"/>
                                        </p:tgtEl>
                                        <p:attrNameLst>
                                          <p:attrName>ppt_w</p:attrName>
                                        </p:attrNameLst>
                                      </p:cBhvr>
                                      <p:tavLst>
                                        <p:tav tm="0">
                                          <p:val>
                                            <p:strVal val="4*#ppt_w"/>
                                          </p:val>
                                        </p:tav>
                                        <p:tav tm="100000">
                                          <p:val>
                                            <p:strVal val="#ppt_w"/>
                                          </p:val>
                                        </p:tav>
                                      </p:tavLst>
                                    </p:anim>
                                    <p:anim calcmode="lin" valueType="num">
                                      <p:cBhvr>
                                        <p:cTn id="20" dur="500" fill="hold"/>
                                        <p:tgtEl>
                                          <p:spTgt spid="2356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800600" y="3124200"/>
            <a:ext cx="533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b="1" dirty="0"/>
              <a:t>Recovery:  </a:t>
            </a:r>
          </a:p>
          <a:p>
            <a:pPr eaLnBrk="1" hangingPunct="1"/>
            <a:r>
              <a:rPr lang="en-US" sz="3200" dirty="0"/>
              <a:t>The steps one takes to recover from their failure. Recovery also includes learning what steps to take so you don’t commit the same failure again.</a:t>
            </a:r>
          </a:p>
        </p:txBody>
      </p:sp>
      <p:sp>
        <p:nvSpPr>
          <p:cNvPr id="22531" name="TextBox 2"/>
          <p:cNvSpPr txBox="1">
            <a:spLocks noChangeArrowheads="1"/>
          </p:cNvSpPr>
          <p:nvPr/>
        </p:nvSpPr>
        <p:spPr bwMode="auto">
          <a:xfrm>
            <a:off x="3070226" y="762000"/>
            <a:ext cx="48545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600" b="1" dirty="0"/>
              <a:t>Relapse:</a:t>
            </a:r>
          </a:p>
          <a:p>
            <a:pPr eaLnBrk="1" hangingPunct="1"/>
            <a:r>
              <a:rPr lang="en-US" sz="3600" dirty="0"/>
              <a:t>Slipping back into old patterns of failure.</a:t>
            </a:r>
          </a:p>
        </p:txBody>
      </p:sp>
      <p:sp>
        <p:nvSpPr>
          <p:cNvPr id="4" name="Footer Placeholder 3"/>
          <p:cNvSpPr>
            <a:spLocks noGrp="1"/>
          </p:cNvSpPr>
          <p:nvPr>
            <p:ph type="ftr" sz="quarter" idx="11"/>
          </p:nvPr>
        </p:nvSpPr>
        <p:spPr>
          <a:xfrm>
            <a:off x="2362200" y="6400800"/>
            <a:ext cx="5638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FFE1B96E-560E-4D23-9B9C-28B12ACFE2AD}" type="slidenum">
              <a:rPr lang="en-US" smtClean="0"/>
              <a:pPr>
                <a:defRPr/>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A. Common Ways of Responding to Failure</a:t>
            </a:r>
          </a:p>
        </p:txBody>
      </p:sp>
      <p:sp>
        <p:nvSpPr>
          <p:cNvPr id="23555" name="Rectangle 3"/>
          <p:cNvSpPr>
            <a:spLocks noGrp="1" noChangeArrowheads="1"/>
          </p:cNvSpPr>
          <p:nvPr>
            <p:ph type="body" sz="half" idx="1"/>
          </p:nvPr>
        </p:nvSpPr>
        <p:spPr>
          <a:xfrm>
            <a:off x="2324410" y="1708150"/>
            <a:ext cx="5080000" cy="4495800"/>
          </a:xfrm>
        </p:spPr>
        <p:txBody>
          <a:bodyPr/>
          <a:lstStyle/>
          <a:p>
            <a:pPr marL="533400" indent="-533400" eaLnBrk="1" hangingPunct="1">
              <a:spcAft>
                <a:spcPts val="2400"/>
              </a:spcAft>
              <a:buFont typeface="Times New Roman" pitchFamily="18" charset="0"/>
              <a:buAutoNum type="arabicPeriod"/>
            </a:pPr>
            <a:r>
              <a:rPr lang="en-US" dirty="0"/>
              <a:t>Getting rid of only the surface problem</a:t>
            </a:r>
          </a:p>
          <a:p>
            <a:pPr marL="533400" indent="-533400" eaLnBrk="1" hangingPunct="1">
              <a:spcAft>
                <a:spcPts val="2400"/>
              </a:spcAft>
              <a:buFont typeface="Times New Roman" pitchFamily="18" charset="0"/>
              <a:buAutoNum type="arabicPeriod"/>
            </a:pPr>
            <a:r>
              <a:rPr lang="en-US" dirty="0"/>
              <a:t>Suppress it</a:t>
            </a:r>
          </a:p>
          <a:p>
            <a:pPr marL="533400" indent="-533400" eaLnBrk="1" hangingPunct="1">
              <a:spcAft>
                <a:spcPts val="2400"/>
              </a:spcAft>
              <a:buFont typeface="Times New Roman" pitchFamily="18" charset="0"/>
              <a:buAutoNum type="arabicPeriod"/>
            </a:pPr>
            <a:r>
              <a:rPr lang="en-US" dirty="0" smtClean="0"/>
              <a:t>Don’t hide anything</a:t>
            </a:r>
            <a:endParaRPr lang="en-US" dirty="0"/>
          </a:p>
          <a:p>
            <a:pPr marL="533400" indent="-533400" eaLnBrk="1" hangingPunct="1">
              <a:buFont typeface="Times New Roman" pitchFamily="18" charset="0"/>
              <a:buAutoNum type="arabicPeriod"/>
            </a:pPr>
            <a:r>
              <a:rPr lang="en-US" dirty="0" smtClean="0"/>
              <a:t>Run </a:t>
            </a:r>
            <a:r>
              <a:rPr lang="en-US" dirty="0"/>
              <a:t>away from the problem</a:t>
            </a:r>
          </a:p>
        </p:txBody>
      </p:sp>
      <p:pic>
        <p:nvPicPr>
          <p:cNvPr id="23556" name="Picture 7" descr="http://www.techfak.uni-bielefeld.de/bcd/Transfer97/Media/problems.gif"/>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315200" y="1981200"/>
            <a:ext cx="3810000" cy="3511550"/>
          </a:xfrm>
          <a:noFill/>
        </p:spPr>
      </p:pic>
      <p:sp>
        <p:nvSpPr>
          <p:cNvPr id="5" name="Footer Placeholder 4"/>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23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A. Common Ways of Responding to Failure</a:t>
            </a:r>
          </a:p>
        </p:txBody>
      </p:sp>
      <p:sp>
        <p:nvSpPr>
          <p:cNvPr id="24579" name="Rectangle 3"/>
          <p:cNvSpPr>
            <a:spLocks noGrp="1" noChangeArrowheads="1"/>
          </p:cNvSpPr>
          <p:nvPr>
            <p:ph type="body" sz="half" idx="1"/>
          </p:nvPr>
        </p:nvSpPr>
        <p:spPr>
          <a:xfrm>
            <a:off x="2286000" y="1752600"/>
            <a:ext cx="5080000" cy="4495800"/>
          </a:xfrm>
        </p:spPr>
        <p:txBody>
          <a:bodyPr/>
          <a:lstStyle/>
          <a:p>
            <a:pPr marL="533400" indent="-533400" eaLnBrk="1" hangingPunct="1">
              <a:spcAft>
                <a:spcPts val="2400"/>
              </a:spcAft>
              <a:buFont typeface="Times New Roman" pitchFamily="18" charset="0"/>
              <a:buAutoNum type="arabicPeriod" startAt="5"/>
            </a:pPr>
            <a:r>
              <a:rPr lang="en-US" dirty="0" smtClean="0"/>
              <a:t>Ignore </a:t>
            </a:r>
            <a:r>
              <a:rPr lang="en-US" dirty="0"/>
              <a:t>the problem</a:t>
            </a:r>
          </a:p>
          <a:p>
            <a:pPr marL="533400" indent="-533400" eaLnBrk="1" hangingPunct="1">
              <a:spcAft>
                <a:spcPts val="2400"/>
              </a:spcAft>
              <a:buFont typeface="Times New Roman" pitchFamily="18" charset="0"/>
              <a:buAutoNum type="arabicPeriod" startAt="5"/>
            </a:pPr>
            <a:r>
              <a:rPr lang="en-US" dirty="0" smtClean="0"/>
              <a:t>Make </a:t>
            </a:r>
            <a:r>
              <a:rPr lang="en-US" dirty="0"/>
              <a:t>excuses and </a:t>
            </a:r>
            <a:r>
              <a:rPr lang="en-US" dirty="0" smtClean="0"/>
              <a:t>justify </a:t>
            </a:r>
            <a:r>
              <a:rPr lang="en-US" dirty="0"/>
              <a:t>the problem</a:t>
            </a:r>
          </a:p>
          <a:p>
            <a:pPr marL="533400" indent="-533400" eaLnBrk="1" hangingPunct="1">
              <a:spcAft>
                <a:spcPts val="2400"/>
              </a:spcAft>
              <a:buFont typeface="Times New Roman" pitchFamily="18" charset="0"/>
              <a:buAutoNum type="arabicPeriod" startAt="5"/>
            </a:pPr>
            <a:r>
              <a:rPr lang="en-US" dirty="0" smtClean="0"/>
              <a:t>Respond </a:t>
            </a:r>
            <a:r>
              <a:rPr lang="en-US" dirty="0"/>
              <a:t>to the failure God’s way</a:t>
            </a:r>
          </a:p>
        </p:txBody>
      </p:sp>
      <p:pic>
        <p:nvPicPr>
          <p:cNvPr id="24580" name="Picture 7" descr="http://cutlerscove.com/cartoons/images2/communication-problems.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813675" y="1600200"/>
            <a:ext cx="3108325" cy="4495800"/>
          </a:xfrm>
          <a:noFill/>
        </p:spPr>
      </p:pic>
      <p:sp>
        <p:nvSpPr>
          <p:cNvPr id="5" name="Footer Placeholder 4"/>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B. What Should I Do When I Fail?</a:t>
            </a:r>
          </a:p>
        </p:txBody>
      </p:sp>
      <p:sp>
        <p:nvSpPr>
          <p:cNvPr id="25603" name="Rectangle 3"/>
          <p:cNvSpPr>
            <a:spLocks noGrp="1" noChangeArrowheads="1"/>
          </p:cNvSpPr>
          <p:nvPr>
            <p:ph type="body" sz="half" idx="1"/>
          </p:nvPr>
        </p:nvSpPr>
        <p:spPr>
          <a:xfrm>
            <a:off x="2235200" y="1708150"/>
            <a:ext cx="5080000" cy="4495800"/>
          </a:xfrm>
        </p:spPr>
        <p:txBody>
          <a:bodyPr/>
          <a:lstStyle/>
          <a:p>
            <a:pPr marL="533400" indent="-533400" eaLnBrk="1" hangingPunct="1">
              <a:spcAft>
                <a:spcPts val="1800"/>
              </a:spcAft>
              <a:buFont typeface="Times New Roman" pitchFamily="18" charset="0"/>
              <a:buAutoNum type="arabicPeriod"/>
              <a:defRPr/>
            </a:pPr>
            <a:r>
              <a:rPr lang="en-US" dirty="0"/>
              <a:t>I should </a:t>
            </a:r>
            <a:r>
              <a:rPr lang="en-US" dirty="0">
                <a:hlinkClick r:id="rId2" action="ppaction://hlinksldjump"/>
              </a:rPr>
              <a:t>admit</a:t>
            </a:r>
            <a:r>
              <a:rPr lang="en-US" dirty="0"/>
              <a:t> that I was wrong</a:t>
            </a:r>
          </a:p>
          <a:p>
            <a:pPr marL="533400" indent="-533400" eaLnBrk="1" hangingPunct="1">
              <a:spcAft>
                <a:spcPts val="1800"/>
              </a:spcAft>
              <a:buFont typeface="Times New Roman" pitchFamily="18" charset="0"/>
              <a:buAutoNum type="arabicPeriod"/>
              <a:defRPr/>
            </a:pPr>
            <a:r>
              <a:rPr lang="en-US" dirty="0"/>
              <a:t>I should </a:t>
            </a:r>
            <a:r>
              <a:rPr lang="en-US" dirty="0">
                <a:hlinkClick r:id="rId3" action="ppaction://hlinksldjump"/>
              </a:rPr>
              <a:t>ask God to forgive me</a:t>
            </a:r>
            <a:endParaRPr lang="en-US" dirty="0"/>
          </a:p>
          <a:p>
            <a:pPr marL="533400" indent="-533400" eaLnBrk="1" hangingPunct="1">
              <a:spcAft>
                <a:spcPts val="1800"/>
              </a:spcAft>
              <a:buFont typeface="Times New Roman" pitchFamily="18" charset="0"/>
              <a:buAutoNum type="arabicPeriod"/>
              <a:defRPr/>
            </a:pPr>
            <a:r>
              <a:rPr lang="en-US" dirty="0"/>
              <a:t>I must </a:t>
            </a:r>
            <a:r>
              <a:rPr lang="en-US" dirty="0">
                <a:solidFill>
                  <a:schemeClr val="accent2">
                    <a:lumMod val="60000"/>
                    <a:lumOff val="40000"/>
                  </a:schemeClr>
                </a:solidFill>
                <a:hlinkClick r:id="rId4" action="ppaction://hlinksldjump"/>
              </a:rPr>
              <a:t>forgive</a:t>
            </a:r>
            <a:r>
              <a:rPr lang="en-US" dirty="0">
                <a:hlinkClick r:id="rId4" action="ppaction://hlinksldjump"/>
              </a:rPr>
              <a:t> myse</a:t>
            </a:r>
            <a:r>
              <a:rPr lang="en-US" u="sng" dirty="0">
                <a:solidFill>
                  <a:srgbClr val="CC3399"/>
                </a:solidFill>
              </a:rPr>
              <a:t>lf</a:t>
            </a:r>
          </a:p>
          <a:p>
            <a:pPr marL="533400" indent="-533400" eaLnBrk="1" hangingPunct="1">
              <a:buFont typeface="Times New Roman" pitchFamily="18" charset="0"/>
              <a:buAutoNum type="arabicPeriod"/>
              <a:defRPr/>
            </a:pPr>
            <a:r>
              <a:rPr lang="en-US" dirty="0"/>
              <a:t>I must </a:t>
            </a:r>
            <a:r>
              <a:rPr lang="en-US" dirty="0">
                <a:hlinkClick r:id="rId5" action="ppaction://hlinksldjump"/>
              </a:rPr>
              <a:t>make a decision to stop sinning</a:t>
            </a:r>
            <a:endParaRPr lang="en-US" dirty="0"/>
          </a:p>
        </p:txBody>
      </p:sp>
      <p:pic>
        <p:nvPicPr>
          <p:cNvPr id="25604" name="Picture 19" descr="http://www.bibleuniverse.com/3steps/confess.jpg"/>
          <p:cNvPicPr>
            <a:picLocks noGrp="1" noChangeAspect="1" noChangeArrowheads="1"/>
          </p:cNvPicPr>
          <p:nvPr>
            <p:ph type="clipArt" sz="half" idx="2"/>
          </p:nvPr>
        </p:nvPicPr>
        <p:blipFill>
          <a:blip r:embed="rId6">
            <a:extLst>
              <a:ext uri="{28A0092B-C50C-407E-A947-70E740481C1C}">
                <a14:useLocalDpi xmlns:a14="http://schemas.microsoft.com/office/drawing/2010/main"/>
              </a:ext>
            </a:extLst>
          </a:blip>
          <a:srcRect/>
          <a:stretch>
            <a:fillRect/>
          </a:stretch>
        </p:blipFill>
        <p:spPr>
          <a:xfrm>
            <a:off x="7315200" y="2286000"/>
            <a:ext cx="3810000" cy="2846387"/>
          </a:xfrm>
          <a:noFill/>
        </p:spPr>
      </p:pic>
      <p:sp>
        <p:nvSpPr>
          <p:cNvPr id="5" name="Footer Placeholder 4"/>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25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B. What Should I Do When I Fail?</a:t>
            </a:r>
          </a:p>
        </p:txBody>
      </p:sp>
      <p:sp>
        <p:nvSpPr>
          <p:cNvPr id="26627" name="Rectangle 3"/>
          <p:cNvSpPr>
            <a:spLocks noGrp="1" noChangeArrowheads="1"/>
          </p:cNvSpPr>
          <p:nvPr>
            <p:ph type="body" sz="half" idx="1"/>
          </p:nvPr>
        </p:nvSpPr>
        <p:spPr>
          <a:xfrm>
            <a:off x="2409438" y="1587276"/>
            <a:ext cx="5461000" cy="4495800"/>
          </a:xfrm>
        </p:spPr>
        <p:txBody>
          <a:bodyPr/>
          <a:lstStyle/>
          <a:p>
            <a:pPr marL="533400" indent="-533400" eaLnBrk="1" hangingPunct="1">
              <a:spcAft>
                <a:spcPts val="1800"/>
              </a:spcAft>
              <a:buFont typeface="+mj-lt"/>
              <a:buAutoNum type="arabicPeriod" startAt="5"/>
              <a:defRPr/>
            </a:pPr>
            <a:r>
              <a:rPr lang="en-US" sz="2800" dirty="0"/>
              <a:t>Ask forgiveness of </a:t>
            </a:r>
            <a:r>
              <a:rPr lang="en-US" sz="2800" u="sng" dirty="0">
                <a:solidFill>
                  <a:srgbClr val="CC3399"/>
                </a:solidFill>
              </a:rPr>
              <a:t>those who were offended</a:t>
            </a:r>
          </a:p>
          <a:p>
            <a:pPr marL="533400" indent="-533400" eaLnBrk="1" hangingPunct="1">
              <a:spcAft>
                <a:spcPts val="1800"/>
              </a:spcAft>
              <a:buFont typeface="+mj-lt"/>
              <a:buAutoNum type="arabicPeriod" startAt="5"/>
              <a:defRPr/>
            </a:pPr>
            <a:r>
              <a:rPr lang="en-US" sz="2800" u="sng" dirty="0">
                <a:solidFill>
                  <a:srgbClr val="CC3399"/>
                </a:solidFill>
              </a:rPr>
              <a:t>Find the cause </a:t>
            </a:r>
            <a:r>
              <a:rPr lang="en-US" sz="2800" dirty="0"/>
              <a:t>of the failure</a:t>
            </a:r>
          </a:p>
          <a:p>
            <a:pPr marL="533400" indent="-533400" eaLnBrk="1" hangingPunct="1">
              <a:spcAft>
                <a:spcPts val="1800"/>
              </a:spcAft>
              <a:buFont typeface="+mj-lt"/>
              <a:buAutoNum type="arabicPeriod" startAt="5"/>
              <a:defRPr/>
            </a:pPr>
            <a:r>
              <a:rPr lang="en-US" sz="2800" u="sng" dirty="0">
                <a:solidFill>
                  <a:srgbClr val="CC3399"/>
                </a:solidFill>
              </a:rPr>
              <a:t>Look for God’s way </a:t>
            </a:r>
            <a:r>
              <a:rPr lang="en-US" sz="2800" dirty="0"/>
              <a:t>out of my failure</a:t>
            </a:r>
          </a:p>
          <a:p>
            <a:pPr marL="533400" indent="-533400" eaLnBrk="1" hangingPunct="1">
              <a:spcAft>
                <a:spcPts val="1800"/>
              </a:spcAft>
              <a:buFont typeface="+mj-lt"/>
              <a:buAutoNum type="arabicPeriod" startAt="5"/>
              <a:defRPr/>
            </a:pPr>
            <a:r>
              <a:rPr lang="en-US" sz="2800" dirty="0"/>
              <a:t>Let </a:t>
            </a:r>
            <a:r>
              <a:rPr lang="en-US" sz="2800" u="sng" dirty="0">
                <a:solidFill>
                  <a:srgbClr val="CC3399"/>
                </a:solidFill>
              </a:rPr>
              <a:t>others tell me</a:t>
            </a:r>
            <a:r>
              <a:rPr lang="en-US" sz="2800" dirty="0">
                <a:solidFill>
                  <a:srgbClr val="CC3399"/>
                </a:solidFill>
              </a:rPr>
              <a:t> </a:t>
            </a:r>
            <a:r>
              <a:rPr lang="en-US" sz="2800" dirty="0"/>
              <a:t>about my problems</a:t>
            </a:r>
            <a:endParaRPr lang="en-US" sz="2800" dirty="0">
              <a:solidFill>
                <a:schemeClr val="accent1">
                  <a:lumMod val="60000"/>
                  <a:lumOff val="40000"/>
                </a:schemeClr>
              </a:solidFill>
            </a:endParaRPr>
          </a:p>
          <a:p>
            <a:pPr marL="533400" indent="-533400" eaLnBrk="1" hangingPunct="1">
              <a:lnSpc>
                <a:spcPct val="90000"/>
              </a:lnSpc>
              <a:buFont typeface="+mj-lt"/>
              <a:buAutoNum type="arabicPeriod" startAt="5"/>
              <a:defRPr/>
            </a:pPr>
            <a:r>
              <a:rPr lang="en-US" sz="2800" u="sng" dirty="0">
                <a:solidFill>
                  <a:srgbClr val="CC3399"/>
                </a:solidFill>
              </a:rPr>
              <a:t>Keep Growing!</a:t>
            </a:r>
          </a:p>
        </p:txBody>
      </p:sp>
      <p:pic>
        <p:nvPicPr>
          <p:cNvPr id="26628" name="Picture 7" descr="http://www.cl.utoledo.edu/canaday/artsandcrafts/criticism-thmb.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905750" y="1494194"/>
            <a:ext cx="3492500" cy="4495800"/>
          </a:xfrm>
          <a:noFill/>
        </p:spPr>
      </p:pic>
      <p:sp>
        <p:nvSpPr>
          <p:cNvPr id="5" name="Footer Placeholder 4"/>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C. Asking for Forgiveness…</a:t>
            </a:r>
            <a:br>
              <a:rPr lang="en-US" dirty="0"/>
            </a:br>
            <a:r>
              <a:rPr lang="en-US" dirty="0"/>
              <a:t> </a:t>
            </a:r>
            <a:r>
              <a:rPr lang="en-US" dirty="0" smtClean="0"/>
              <a:t>   </a:t>
            </a:r>
            <a:r>
              <a:rPr lang="en-US" sz="3600" dirty="0" smtClean="0"/>
              <a:t>1</a:t>
            </a:r>
            <a:r>
              <a:rPr lang="en-US" sz="3600" dirty="0"/>
              <a:t>. Before I ask…</a:t>
            </a:r>
          </a:p>
        </p:txBody>
      </p:sp>
      <p:sp>
        <p:nvSpPr>
          <p:cNvPr id="27651" name="Rectangle 3"/>
          <p:cNvSpPr>
            <a:spLocks noGrp="1" noChangeArrowheads="1"/>
          </p:cNvSpPr>
          <p:nvPr>
            <p:ph type="body" sz="half" idx="1"/>
          </p:nvPr>
        </p:nvSpPr>
        <p:spPr>
          <a:xfrm>
            <a:off x="2692400" y="1905000"/>
            <a:ext cx="5080000" cy="4495800"/>
          </a:xfrm>
        </p:spPr>
        <p:txBody>
          <a:bodyPr/>
          <a:lstStyle/>
          <a:p>
            <a:pPr marL="533400" indent="-533400" eaLnBrk="1" hangingPunct="1">
              <a:buFont typeface="Symbol" pitchFamily="18" charset="2"/>
              <a:buAutoNum type="alphaLcParenR"/>
            </a:pPr>
            <a:r>
              <a:rPr lang="en-US" dirty="0"/>
              <a:t>Admit to myself, and God, that I was wrong</a:t>
            </a:r>
          </a:p>
          <a:p>
            <a:pPr marL="533400" indent="-533400" eaLnBrk="1" hangingPunct="1">
              <a:buFont typeface="Symbol" pitchFamily="18" charset="2"/>
              <a:buAutoNum type="alphaLcParenR"/>
            </a:pPr>
            <a:r>
              <a:rPr lang="en-US" dirty="0"/>
              <a:t>Know clearly what I did wrong</a:t>
            </a:r>
          </a:p>
          <a:p>
            <a:pPr marL="533400" indent="-533400" eaLnBrk="1" hangingPunct="1">
              <a:buFont typeface="Symbol" pitchFamily="18" charset="2"/>
              <a:buAutoNum type="alphaLcParenR"/>
            </a:pPr>
            <a:r>
              <a:rPr lang="en-US" dirty="0"/>
              <a:t>Plan what I will say when I talk to this person</a:t>
            </a:r>
          </a:p>
        </p:txBody>
      </p:sp>
      <p:pic>
        <p:nvPicPr>
          <p:cNvPr id="27652" name="Picture 6" descr="C:\My Documents\My Pictures\Religious Animation and Images\Unsorted\Billy\moses_raising_hands_md_wht.gif"/>
          <p:cNvPicPr>
            <a:picLocks noGrp="1" noChangeAspect="1" noChangeArrowheads="1" noCrop="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8534400" y="1880839"/>
            <a:ext cx="2819400" cy="3522075"/>
          </a:xfrm>
          <a:noFill/>
        </p:spPr>
      </p:pic>
      <p:sp>
        <p:nvSpPr>
          <p:cNvPr id="5" name="Footer Placeholder 4"/>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27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2. Wrong Ways to Ask for Forgiveness</a:t>
            </a:r>
          </a:p>
        </p:txBody>
      </p:sp>
      <p:sp>
        <p:nvSpPr>
          <p:cNvPr id="28675" name="Rectangle 3"/>
          <p:cNvSpPr>
            <a:spLocks noGrp="1" noChangeArrowheads="1"/>
          </p:cNvSpPr>
          <p:nvPr>
            <p:ph type="body" sz="half" idx="1"/>
          </p:nvPr>
        </p:nvSpPr>
        <p:spPr>
          <a:xfrm>
            <a:off x="2344854" y="1708150"/>
            <a:ext cx="5080000" cy="4495800"/>
          </a:xfrm>
        </p:spPr>
        <p:txBody>
          <a:bodyPr/>
          <a:lstStyle/>
          <a:p>
            <a:pPr marL="533400" indent="-533400" eaLnBrk="1" hangingPunct="1">
              <a:buFont typeface="Symbol" pitchFamily="18" charset="2"/>
              <a:buAutoNum type="alphaLcParenR"/>
            </a:pPr>
            <a:r>
              <a:rPr lang="en-US" dirty="0"/>
              <a:t>“If I was wrong, please forgive me…”</a:t>
            </a:r>
          </a:p>
          <a:p>
            <a:pPr marL="533400" indent="-533400" eaLnBrk="1" hangingPunct="1">
              <a:buFont typeface="Symbol" pitchFamily="18" charset="2"/>
              <a:buAutoNum type="alphaLcParenR"/>
            </a:pPr>
            <a:r>
              <a:rPr lang="en-US" dirty="0"/>
              <a:t>“I was wrong, but you were wrong…”</a:t>
            </a:r>
          </a:p>
          <a:p>
            <a:pPr marL="533400" indent="-533400" eaLnBrk="1" hangingPunct="1">
              <a:buFont typeface="Symbol" pitchFamily="18" charset="2"/>
              <a:buAutoNum type="alphaLcParenR"/>
            </a:pPr>
            <a:endParaRPr lang="en-US" dirty="0"/>
          </a:p>
        </p:txBody>
      </p:sp>
      <p:pic>
        <p:nvPicPr>
          <p:cNvPr id="28676" name="Picture 7" descr="http://www.dawninggrace.com/forgive.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391400" y="1505080"/>
            <a:ext cx="3390900" cy="4495800"/>
          </a:xfrm>
          <a:noFill/>
        </p:spPr>
      </p:pic>
      <p:sp>
        <p:nvSpPr>
          <p:cNvPr id="5" name="Footer Placeholder 4"/>
          <p:cNvSpPr>
            <a:spLocks noGrp="1"/>
          </p:cNvSpPr>
          <p:nvPr>
            <p:ph type="ftr" sz="quarter" idx="11"/>
          </p:nvPr>
        </p:nvSpPr>
        <p:spPr/>
        <p:txBody>
          <a:bodyPr/>
          <a:lstStyle/>
          <a:p>
            <a:pPr>
              <a:defRPr/>
            </a:pPr>
            <a:r>
              <a:rPr lang="en-US" smtClean="0"/>
              <a:t>iteenchallenge.org                                                            3/2021</a:t>
            </a:r>
            <a:endParaRPr lang="en-US"/>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2. Wrong Ways to Ask for Forgiveness</a:t>
            </a:r>
          </a:p>
        </p:txBody>
      </p:sp>
      <p:sp>
        <p:nvSpPr>
          <p:cNvPr id="29699" name="Rectangle 3"/>
          <p:cNvSpPr>
            <a:spLocks noGrp="1" noChangeArrowheads="1"/>
          </p:cNvSpPr>
          <p:nvPr>
            <p:ph type="body" sz="half" idx="1"/>
          </p:nvPr>
        </p:nvSpPr>
        <p:spPr>
          <a:xfrm>
            <a:off x="2743200" y="1905000"/>
            <a:ext cx="7543800" cy="4191000"/>
          </a:xfrm>
        </p:spPr>
        <p:txBody>
          <a:bodyPr/>
          <a:lstStyle/>
          <a:p>
            <a:pPr marL="533400" indent="-533400" eaLnBrk="1" hangingPunct="1">
              <a:buFont typeface="Times New Roman" pitchFamily="18" charset="0"/>
              <a:buAutoNum type="alphaLcParenR" startAt="3"/>
            </a:pPr>
            <a:r>
              <a:rPr lang="en-US" dirty="0"/>
              <a:t>"Now that I have confessed what I did wrong, you must forgive me</a:t>
            </a:r>
            <a:r>
              <a:rPr lang="en-US" dirty="0" smtClean="0"/>
              <a:t>.“</a:t>
            </a:r>
            <a:br>
              <a:rPr lang="en-US" dirty="0" smtClean="0"/>
            </a:br>
            <a:endParaRPr lang="en-US" dirty="0"/>
          </a:p>
          <a:p>
            <a:pPr marL="533400" indent="-533400" eaLnBrk="1" hangingPunct="1">
              <a:buFont typeface="Times New Roman" pitchFamily="18" charset="0"/>
              <a:buAutoNum type="alphaLcParenR" startAt="3"/>
            </a:pPr>
            <a:r>
              <a:rPr lang="en-US" dirty="0"/>
              <a:t>"Now that I have confessed what I did wrong, let’s just forget about it."</a:t>
            </a:r>
          </a:p>
        </p:txBody>
      </p:sp>
      <p:sp>
        <p:nvSpPr>
          <p:cNvPr id="4" name="Footer Placeholder 3"/>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7772400" cy="914400"/>
          </a:xfrm>
        </p:spPr>
        <p:txBody>
          <a:bodyPr/>
          <a:lstStyle/>
          <a:p>
            <a:r>
              <a:rPr lang="en-US" dirty="0"/>
              <a:t>Growing Through Failure</a:t>
            </a:r>
            <a:br>
              <a:rPr lang="en-US" dirty="0"/>
            </a:br>
            <a:r>
              <a:rPr lang="en-US" dirty="0"/>
              <a:t>	</a:t>
            </a:r>
          </a:p>
        </p:txBody>
      </p:sp>
      <p:sp>
        <p:nvSpPr>
          <p:cNvPr id="3" name="Content Placeholder 2"/>
          <p:cNvSpPr>
            <a:spLocks noGrp="1"/>
          </p:cNvSpPr>
          <p:nvPr>
            <p:ph idx="1"/>
          </p:nvPr>
        </p:nvSpPr>
        <p:spPr>
          <a:xfrm>
            <a:off x="2667000" y="990600"/>
            <a:ext cx="7315200" cy="5410200"/>
          </a:xfrm>
        </p:spPr>
        <p:txBody>
          <a:bodyPr/>
          <a:lstStyle/>
          <a:p>
            <a:pPr marL="0" indent="0" eaLnBrk="1" hangingPunct="1">
              <a:spcBef>
                <a:spcPct val="0"/>
              </a:spcBef>
              <a:buClrTx/>
              <a:buSzTx/>
              <a:buNone/>
            </a:pPr>
            <a:r>
              <a:rPr lang="en-US" sz="2400" b="1" kern="1200" dirty="0">
                <a:solidFill>
                  <a:srgbClr val="FFFFFF"/>
                </a:solidFill>
                <a:latin typeface="Arial"/>
              </a:rPr>
              <a:t>Quizzes:   Verses to Memorize	To be done with:</a:t>
            </a:r>
          </a:p>
          <a:p>
            <a:pPr marL="457200" indent="-457200" eaLnBrk="1" hangingPunct="1">
              <a:spcBef>
                <a:spcPct val="0"/>
              </a:spcBef>
              <a:buClrTx/>
              <a:buSzTx/>
              <a:buAutoNum type="arabicPeriod"/>
            </a:pPr>
            <a:r>
              <a:rPr lang="en-US" sz="2000" kern="1200" dirty="0">
                <a:solidFill>
                  <a:srgbClr val="FFFFFF"/>
                </a:solidFill>
                <a:latin typeface="Arial"/>
              </a:rPr>
              <a:t>Matthew 6:14-15                                Lesson 2</a:t>
            </a:r>
          </a:p>
          <a:p>
            <a:pPr marL="457200" indent="-457200" eaLnBrk="1" hangingPunct="1">
              <a:spcBef>
                <a:spcPct val="0"/>
              </a:spcBef>
              <a:buClrTx/>
              <a:buSzTx/>
              <a:buAutoNum type="arabicPeriod"/>
            </a:pPr>
            <a:r>
              <a:rPr lang="en-US" sz="2000" kern="1200" dirty="0">
                <a:solidFill>
                  <a:srgbClr val="FFFFFF"/>
                </a:solidFill>
                <a:latin typeface="Arial"/>
              </a:rPr>
              <a:t>Psalm    32:8-9 		      	Lesson 4 </a:t>
            </a:r>
          </a:p>
          <a:p>
            <a:pPr marL="0" indent="0" eaLnBrk="1" hangingPunct="1">
              <a:spcBef>
                <a:spcPct val="0"/>
              </a:spcBef>
              <a:buClrTx/>
              <a:buSzTx/>
              <a:buNone/>
            </a:pPr>
            <a:r>
              <a:rPr lang="en-US" sz="2000" kern="1200" dirty="0">
                <a:solidFill>
                  <a:srgbClr val="FFFFFF"/>
                </a:solidFill>
                <a:latin typeface="Arial"/>
              </a:rPr>
              <a:t> </a:t>
            </a:r>
          </a:p>
          <a:p>
            <a:pPr marL="0" indent="0" eaLnBrk="1" hangingPunct="1">
              <a:spcBef>
                <a:spcPts val="0"/>
              </a:spcBef>
              <a:spcAft>
                <a:spcPts val="0"/>
              </a:spcAft>
              <a:buClrTx/>
              <a:buSzTx/>
              <a:buNone/>
            </a:pPr>
            <a:r>
              <a:rPr lang="en-US" sz="2800" b="1" kern="1200" dirty="0">
                <a:solidFill>
                  <a:srgbClr val="FFFFFF"/>
                </a:solidFill>
                <a:latin typeface="Arial"/>
                <a:ea typeface="Times New Roman"/>
              </a:rPr>
              <a:t>Study Guide Projects:</a:t>
            </a:r>
            <a:endParaRPr lang="en-US" sz="1200" kern="1200" dirty="0">
              <a:solidFill>
                <a:srgbClr val="FFFFFF"/>
              </a:solidFill>
              <a:ea typeface="Times New Roman"/>
            </a:endParaRPr>
          </a:p>
          <a:p>
            <a:pPr marL="0" indent="0" eaLnBrk="1" hangingPunct="1">
              <a:spcBef>
                <a:spcPts val="0"/>
              </a:spcBef>
              <a:spcAft>
                <a:spcPts val="0"/>
              </a:spcAft>
              <a:buClrTx/>
              <a:buSzTx/>
              <a:buNone/>
            </a:pPr>
            <a:r>
              <a:rPr lang="en-US" sz="2000" b="1" kern="1200" dirty="0">
                <a:solidFill>
                  <a:srgbClr val="FFFFFF"/>
                </a:solidFill>
                <a:latin typeface="Arial"/>
                <a:ea typeface="Times New Roman"/>
              </a:rPr>
              <a:t>     </a:t>
            </a:r>
            <a:r>
              <a:rPr lang="en-US" sz="2000" b="1" u="sng" kern="1200" dirty="0">
                <a:solidFill>
                  <a:srgbClr val="FFFFFF"/>
                </a:solidFill>
                <a:latin typeface="Arial"/>
                <a:ea typeface="Times New Roman"/>
              </a:rPr>
              <a:t>Project #</a:t>
            </a:r>
            <a:r>
              <a:rPr lang="en-US" sz="2000" b="1" kern="1200" dirty="0">
                <a:solidFill>
                  <a:srgbClr val="FFFFFF"/>
                </a:solidFill>
                <a:latin typeface="Arial"/>
                <a:ea typeface="Times New Roman"/>
              </a:rPr>
              <a:t>    </a:t>
            </a:r>
            <a:r>
              <a:rPr lang="en-US" sz="2000" b="1" u="sng" kern="1200" dirty="0">
                <a:solidFill>
                  <a:srgbClr val="FFFFFF"/>
                </a:solidFill>
                <a:latin typeface="Arial"/>
                <a:ea typeface="Times New Roman"/>
              </a:rPr>
              <a:t>To be done before or with:</a:t>
            </a:r>
            <a:endParaRPr lang="en-US" sz="1200" kern="1200" dirty="0">
              <a:solidFill>
                <a:srgbClr val="FFFFFF"/>
              </a:solidFill>
              <a:ea typeface="Times New Roman"/>
            </a:endParaRPr>
          </a:p>
          <a:p>
            <a:pPr marL="0" indent="0" eaLnBrk="1" hangingPunct="1">
              <a:spcBef>
                <a:spcPct val="0"/>
              </a:spcBef>
              <a:buClrTx/>
              <a:buSzTx/>
              <a:buNone/>
            </a:pPr>
            <a:r>
              <a:rPr lang="en-US" sz="2400" kern="1200" dirty="0">
                <a:solidFill>
                  <a:srgbClr val="FFFFFF"/>
                </a:solidFill>
                <a:latin typeface="Times New Roman" charset="0"/>
              </a:rPr>
              <a:t>	</a:t>
            </a:r>
            <a:r>
              <a:rPr lang="en-US" sz="2000" kern="1200" dirty="0">
                <a:solidFill>
                  <a:srgbClr val="FFFFFF"/>
                </a:solidFill>
                <a:latin typeface="Arial"/>
              </a:rPr>
              <a:t>1</a:t>
            </a:r>
            <a:r>
              <a:rPr lang="en-US" sz="2000" kern="1200" dirty="0">
                <a:solidFill>
                  <a:srgbClr val="FFFFFF"/>
                </a:solidFill>
                <a:latin typeface="Times New Roman" charset="0"/>
              </a:rPr>
              <a:t>		</a:t>
            </a:r>
            <a:r>
              <a:rPr lang="en-US" sz="2000" kern="1200" dirty="0">
                <a:solidFill>
                  <a:srgbClr val="FFFFFF"/>
                </a:solidFill>
                <a:latin typeface="Arial"/>
              </a:rPr>
              <a:t>Lesson 1</a:t>
            </a:r>
          </a:p>
          <a:p>
            <a:pPr marL="0" indent="0" eaLnBrk="1" hangingPunct="1">
              <a:spcBef>
                <a:spcPct val="0"/>
              </a:spcBef>
              <a:buClrTx/>
              <a:buSzTx/>
              <a:buNone/>
            </a:pPr>
            <a:r>
              <a:rPr lang="en-US" sz="2000" kern="1200" dirty="0">
                <a:solidFill>
                  <a:srgbClr val="FFFFFF"/>
                </a:solidFill>
                <a:latin typeface="Arial"/>
              </a:rPr>
              <a:t>	2		Lesson 2</a:t>
            </a:r>
          </a:p>
          <a:p>
            <a:pPr marL="0" indent="0" eaLnBrk="1" hangingPunct="1">
              <a:spcBef>
                <a:spcPct val="0"/>
              </a:spcBef>
              <a:buClrTx/>
              <a:buSzTx/>
              <a:buNone/>
            </a:pPr>
            <a:r>
              <a:rPr lang="en-US" sz="2000" kern="1200" dirty="0">
                <a:solidFill>
                  <a:srgbClr val="FFFFFF"/>
                </a:solidFill>
                <a:latin typeface="Arial"/>
              </a:rPr>
              <a:t>	3		Lesson 3</a:t>
            </a:r>
          </a:p>
          <a:p>
            <a:pPr marL="0" indent="0" eaLnBrk="1" hangingPunct="1">
              <a:spcBef>
                <a:spcPct val="0"/>
              </a:spcBef>
              <a:buClrTx/>
              <a:buSzTx/>
              <a:buNone/>
            </a:pPr>
            <a:r>
              <a:rPr lang="en-US" sz="2000" kern="1200" dirty="0">
                <a:solidFill>
                  <a:srgbClr val="FFFFFF"/>
                </a:solidFill>
                <a:latin typeface="Arial"/>
              </a:rPr>
              <a:t>	4		Lesson 4</a:t>
            </a:r>
          </a:p>
          <a:p>
            <a:pPr marL="0" indent="0" eaLnBrk="1" hangingPunct="1">
              <a:spcBef>
                <a:spcPct val="0"/>
              </a:spcBef>
              <a:buClrTx/>
              <a:buSzTx/>
              <a:buNone/>
            </a:pPr>
            <a:r>
              <a:rPr lang="en-US" sz="2000" kern="1200" dirty="0">
                <a:solidFill>
                  <a:srgbClr val="FFFFFF"/>
                </a:solidFill>
                <a:latin typeface="Arial"/>
              </a:rPr>
              <a:t>	</a:t>
            </a:r>
          </a:p>
          <a:p>
            <a:pPr marL="0" indent="0" eaLnBrk="1" hangingPunct="1">
              <a:spcBef>
                <a:spcPct val="0"/>
              </a:spcBef>
              <a:buClrTx/>
              <a:buSzTx/>
              <a:buNone/>
            </a:pPr>
            <a:r>
              <a:rPr lang="en-US" sz="2800" b="1" kern="1200" dirty="0">
                <a:solidFill>
                  <a:srgbClr val="FFFFFF"/>
                </a:solidFill>
                <a:latin typeface="Arial"/>
              </a:rPr>
              <a:t>Test:</a:t>
            </a:r>
            <a:r>
              <a:rPr lang="en-US" sz="2400" kern="1200" dirty="0">
                <a:solidFill>
                  <a:srgbClr val="FFFFFF"/>
                </a:solidFill>
                <a:latin typeface="Times New Roman" charset="0"/>
              </a:rPr>
              <a:t>	                       	</a:t>
            </a:r>
            <a:r>
              <a:rPr lang="en-US" sz="2000" kern="1200" dirty="0">
                <a:solidFill>
                  <a:srgbClr val="FFFFFF"/>
                </a:solidFill>
                <a:latin typeface="Arial"/>
              </a:rPr>
              <a:t>Lesson 5</a:t>
            </a:r>
            <a:endParaRPr lang="en-US" dirty="0"/>
          </a:p>
        </p:txBody>
      </p:sp>
      <p:sp>
        <p:nvSpPr>
          <p:cNvPr id="4" name="Footer Placeholder 3"/>
          <p:cNvSpPr>
            <a:spLocks noGrp="1"/>
          </p:cNvSpPr>
          <p:nvPr>
            <p:ph type="ftr" sz="quarter" idx="11"/>
          </p:nvPr>
        </p:nvSpPr>
        <p:spPr>
          <a:xfrm>
            <a:off x="3657600" y="6400800"/>
            <a:ext cx="5715000" cy="457200"/>
          </a:xfrm>
        </p:spPr>
        <p:txBody>
          <a:bodyPr/>
          <a:lstStyle/>
          <a:p>
            <a:pPr>
              <a:defRPr/>
            </a:pPr>
            <a:r>
              <a:rPr lang="en-US" smtClean="0"/>
              <a:t>iteenchallenge.org                                                            3/2021</a:t>
            </a:r>
            <a:endParaRPr lang="en-US" dirty="0"/>
          </a:p>
        </p:txBody>
      </p:sp>
      <p:sp>
        <p:nvSpPr>
          <p:cNvPr id="6" name="TextBox 5"/>
          <p:cNvSpPr txBox="1"/>
          <p:nvPr/>
        </p:nvSpPr>
        <p:spPr>
          <a:xfrm>
            <a:off x="4724400" y="5334001"/>
            <a:ext cx="5791200" cy="830997"/>
          </a:xfrm>
          <a:prstGeom prst="rect">
            <a:avLst/>
          </a:prstGeom>
          <a:noFill/>
        </p:spPr>
        <p:txBody>
          <a:bodyPr wrap="square" rtlCol="0">
            <a:spAutoFit/>
          </a:bodyPr>
          <a:lstStyle/>
          <a:p>
            <a:r>
              <a:rPr lang="en-US" dirty="0"/>
              <a:t>For Information on obtaining these materials see iteenchallenge.org  globaltc.org</a:t>
            </a:r>
          </a:p>
        </p:txBody>
      </p:sp>
      <p:sp>
        <p:nvSpPr>
          <p:cNvPr id="7" name="Rectangle 6"/>
          <p:cNvSpPr/>
          <p:nvPr/>
        </p:nvSpPr>
        <p:spPr bwMode="auto">
          <a:xfrm>
            <a:off x="4724400" y="5334001"/>
            <a:ext cx="5791200" cy="830997"/>
          </a:xfrm>
          <a:prstGeom prst="rect">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pPr>
              <a:defRPr/>
            </a:pPr>
            <a:fld id="{7CA8F6DC-956D-454F-ABB9-F474DB689C9F}" type="slidenum">
              <a:rPr lang="en-US" smtClean="0"/>
              <a:pPr>
                <a:defRPr/>
              </a:pPr>
              <a:t>3</a:t>
            </a:fld>
            <a:endParaRPr lang="en-US"/>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365" r="1634" b="1"/>
          <a:stretch/>
        </p:blipFill>
        <p:spPr>
          <a:xfrm>
            <a:off x="8934486" y="1622158"/>
            <a:ext cx="2694143" cy="3593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5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3. The Right Way to Ask for Forgiveness</a:t>
            </a:r>
          </a:p>
        </p:txBody>
      </p:sp>
      <p:sp>
        <p:nvSpPr>
          <p:cNvPr id="35843" name="Rectangle 3"/>
          <p:cNvSpPr>
            <a:spLocks noGrp="1" noChangeArrowheads="1"/>
          </p:cNvSpPr>
          <p:nvPr>
            <p:ph type="body" sz="half" idx="1"/>
          </p:nvPr>
        </p:nvSpPr>
        <p:spPr>
          <a:xfrm>
            <a:off x="2286000" y="1708150"/>
            <a:ext cx="5080000" cy="4495800"/>
          </a:xfrm>
        </p:spPr>
        <p:txBody>
          <a:bodyPr/>
          <a:lstStyle/>
          <a:p>
            <a:pPr marL="533400" indent="-533400" eaLnBrk="1" hangingPunct="1">
              <a:buFont typeface="Symbol" pitchFamily="18" charset="2"/>
              <a:buAutoNum type="alphaLcParenR"/>
              <a:defRPr/>
            </a:pPr>
            <a:r>
              <a:rPr lang="en-US" dirty="0"/>
              <a:t>“I was wrong in </a:t>
            </a:r>
            <a:r>
              <a:rPr lang="en-US" u="sng" dirty="0"/>
              <a:t>(</a:t>
            </a:r>
            <a:r>
              <a:rPr lang="en-US" i="1" u="sng" dirty="0">
                <a:effectLst>
                  <a:outerShdw blurRad="38100" dist="38100" dir="2700000" algn="tl">
                    <a:srgbClr val="000000"/>
                  </a:outerShdw>
                </a:effectLst>
              </a:rPr>
              <a:t>tell what you did wrong)</a:t>
            </a:r>
            <a:r>
              <a:rPr lang="en-US" dirty="0"/>
              <a:t> .  Will you forgive me?”</a:t>
            </a:r>
          </a:p>
        </p:txBody>
      </p:sp>
      <p:pic>
        <p:nvPicPr>
          <p:cNvPr id="30724" name="Picture 7" descr="http://www.reporterinteractive.org/news/071801/Images/forgive.jpg"/>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764462" y="2819400"/>
            <a:ext cx="3775075" cy="2935287"/>
          </a:xfrm>
          <a:noFill/>
        </p:spPr>
      </p:pic>
      <p:sp>
        <p:nvSpPr>
          <p:cNvPr id="5" name="Footer Placeholder 4"/>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5400"/>
              <a:t>D. Making Restitution</a:t>
            </a:r>
          </a:p>
        </p:txBody>
      </p:sp>
      <p:sp>
        <p:nvSpPr>
          <p:cNvPr id="36867" name="Rectangle 3"/>
          <p:cNvSpPr>
            <a:spLocks noGrp="1" noChangeArrowheads="1"/>
          </p:cNvSpPr>
          <p:nvPr>
            <p:ph type="body" idx="1"/>
          </p:nvPr>
        </p:nvSpPr>
        <p:spPr/>
        <p:txBody>
          <a:bodyPr/>
          <a:lstStyle/>
          <a:p>
            <a:pPr eaLnBrk="1" hangingPunct="1">
              <a:buFont typeface="Symbol" pitchFamily="18" charset="2"/>
              <a:buNone/>
              <a:defRPr/>
            </a:pPr>
            <a:r>
              <a:rPr lang="en-US" i="1" dirty="0">
                <a:effectLst>
                  <a:outerShdw blurRad="38100" dist="38100" dir="2700000" algn="tl">
                    <a:srgbClr val="000000"/>
                  </a:outerShdw>
                </a:effectLst>
              </a:rPr>
              <a:t>Restitution:  </a:t>
            </a:r>
            <a:r>
              <a:rPr lang="en-US" dirty="0"/>
              <a:t>Greek “</a:t>
            </a:r>
            <a:r>
              <a:rPr lang="en-US" dirty="0" err="1"/>
              <a:t>apokatastis</a:t>
            </a:r>
            <a:r>
              <a:rPr lang="en-US" dirty="0"/>
              <a:t>”</a:t>
            </a:r>
            <a:endParaRPr lang="en-US" i="1" dirty="0">
              <a:effectLst>
                <a:outerShdw blurRad="38100" dist="38100" dir="2700000" algn="tl">
                  <a:srgbClr val="000000"/>
                </a:outerShdw>
              </a:effectLst>
            </a:endParaRPr>
          </a:p>
        </p:txBody>
      </p:sp>
      <p:sp>
        <p:nvSpPr>
          <p:cNvPr id="36868" name="WordArt 4"/>
          <p:cNvSpPr>
            <a:spLocks noChangeAspect="1" noChangeArrowheads="1" noChangeShapeType="1" noTextEdit="1"/>
          </p:cNvSpPr>
          <p:nvPr/>
        </p:nvSpPr>
        <p:spPr bwMode="auto">
          <a:xfrm>
            <a:off x="4724401" y="2514600"/>
            <a:ext cx="3902075" cy="838200"/>
          </a:xfrm>
          <a:prstGeom prst="rect">
            <a:avLst/>
          </a:prstGeom>
        </p:spPr>
        <p:txBody>
          <a:bodyPr wrap="none" fromWordArt="1">
            <a:prstTxWarp prst="textPlain">
              <a:avLst>
                <a:gd name="adj" fmla="val 50000"/>
              </a:avLst>
            </a:prstTxWarp>
          </a:bodyPr>
          <a:lstStyle/>
          <a:p>
            <a:pPr algn="ctr"/>
            <a:r>
              <a:rPr lang="en-US" sz="5400" kern="10">
                <a:ln w="19050" cap="sq">
                  <a:solidFill>
                    <a:schemeClr val="tx1"/>
                  </a:solidFill>
                  <a:round/>
                  <a:headEnd type="none" w="sm" len="sm"/>
                  <a:tailEnd type="none" w="sm" len="sm"/>
                </a:ln>
                <a:solidFill>
                  <a:schemeClr val="accent1"/>
                </a:solidFill>
                <a:effectLst>
                  <a:outerShdw dist="35921" dir="2700000" algn="ctr" rotWithShape="0">
                    <a:srgbClr val="990000"/>
                  </a:outerShdw>
                </a:effectLst>
                <a:latin typeface="Symbol"/>
              </a:rPr>
              <a:t>ApokatastiV</a:t>
            </a:r>
          </a:p>
        </p:txBody>
      </p:sp>
      <p:sp>
        <p:nvSpPr>
          <p:cNvPr id="31749" name="WordArt 6"/>
          <p:cNvSpPr>
            <a:spLocks noChangeArrowheads="1" noChangeShapeType="1" noTextEdit="1"/>
          </p:cNvSpPr>
          <p:nvPr/>
        </p:nvSpPr>
        <p:spPr bwMode="auto">
          <a:xfrm>
            <a:off x="2971800" y="3733800"/>
            <a:ext cx="857250" cy="533400"/>
          </a:xfrm>
          <a:prstGeom prst="rect">
            <a:avLst/>
          </a:prstGeom>
        </p:spPr>
        <p:txBody>
          <a:bodyPr wrap="none" fromWordArt="1">
            <a:prstTxWarp prst="textPlain">
              <a:avLst>
                <a:gd name="adj" fmla="val 50000"/>
              </a:avLst>
            </a:prstTxWarp>
          </a:bodyPr>
          <a:lstStyle/>
          <a:p>
            <a:pPr algn="ctr"/>
            <a:r>
              <a:rPr lang="en-US" sz="32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Tempus Sans ITC"/>
              </a:rPr>
              <a:t>Apo:</a:t>
            </a:r>
          </a:p>
        </p:txBody>
      </p:sp>
      <p:sp>
        <p:nvSpPr>
          <p:cNvPr id="31750" name="Text Box 7"/>
          <p:cNvSpPr txBox="1">
            <a:spLocks noChangeArrowheads="1"/>
          </p:cNvSpPr>
          <p:nvPr/>
        </p:nvSpPr>
        <p:spPr bwMode="auto">
          <a:xfrm>
            <a:off x="4191000" y="37338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t>“Back, again”</a:t>
            </a:r>
          </a:p>
        </p:txBody>
      </p:sp>
      <p:sp>
        <p:nvSpPr>
          <p:cNvPr id="31751" name="WordArt 9"/>
          <p:cNvSpPr>
            <a:spLocks noChangeArrowheads="1" noChangeShapeType="1" noTextEdit="1"/>
          </p:cNvSpPr>
          <p:nvPr/>
        </p:nvSpPr>
        <p:spPr bwMode="auto">
          <a:xfrm>
            <a:off x="2971801" y="4724400"/>
            <a:ext cx="1952625" cy="533400"/>
          </a:xfrm>
          <a:prstGeom prst="rect">
            <a:avLst/>
          </a:prstGeom>
        </p:spPr>
        <p:txBody>
          <a:bodyPr wrap="none" fromWordArt="1">
            <a:prstTxWarp prst="textPlain">
              <a:avLst>
                <a:gd name="adj" fmla="val 50000"/>
              </a:avLst>
            </a:prstTxWarp>
          </a:bodyPr>
          <a:lstStyle/>
          <a:p>
            <a:pPr algn="ctr"/>
            <a:r>
              <a:rPr lang="en-US" sz="3200" kern="1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Tempus Sans ITC"/>
              </a:rPr>
              <a:t>Kathistemi:</a:t>
            </a:r>
          </a:p>
        </p:txBody>
      </p:sp>
      <p:sp>
        <p:nvSpPr>
          <p:cNvPr id="31752" name="Text Box 10"/>
          <p:cNvSpPr txBox="1">
            <a:spLocks noChangeArrowheads="1"/>
          </p:cNvSpPr>
          <p:nvPr/>
        </p:nvSpPr>
        <p:spPr bwMode="auto">
          <a:xfrm>
            <a:off x="5257800" y="4800601"/>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t>“To set in order”</a:t>
            </a:r>
          </a:p>
        </p:txBody>
      </p:sp>
      <p:sp>
        <p:nvSpPr>
          <p:cNvPr id="9" name="Footer Placeholder 8"/>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31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5400">
                <a:solidFill>
                  <a:srgbClr val="FFCC66"/>
                </a:solidFill>
              </a:rPr>
              <a:t>D. Making Restitution</a:t>
            </a:r>
            <a:endParaRPr lang="en-US"/>
          </a:p>
        </p:txBody>
      </p:sp>
      <p:sp>
        <p:nvSpPr>
          <p:cNvPr id="32771" name="Rectangle 3"/>
          <p:cNvSpPr>
            <a:spLocks noGrp="1" noChangeArrowheads="1"/>
          </p:cNvSpPr>
          <p:nvPr>
            <p:ph type="body" idx="1"/>
          </p:nvPr>
        </p:nvSpPr>
        <p:spPr>
          <a:xfrm>
            <a:off x="2438400" y="1613674"/>
            <a:ext cx="10363200" cy="4495800"/>
          </a:xfrm>
        </p:spPr>
        <p:txBody>
          <a:bodyPr/>
          <a:lstStyle/>
          <a:p>
            <a:pPr marL="609600" indent="-609600" eaLnBrk="1" hangingPunct="1">
              <a:buNone/>
            </a:pPr>
            <a:endParaRPr lang="en-US" dirty="0"/>
          </a:p>
          <a:p>
            <a:pPr marL="609600" indent="-609600" eaLnBrk="1" hangingPunct="1">
              <a:buNone/>
            </a:pPr>
            <a:endParaRPr lang="en-US" dirty="0"/>
          </a:p>
          <a:p>
            <a:pPr marL="609600" indent="-609600" eaLnBrk="1" hangingPunct="1">
              <a:buFont typeface="Symbol" pitchFamily="18" charset="2"/>
              <a:buAutoNum type="arabicPeriod"/>
            </a:pPr>
            <a:r>
              <a:rPr lang="en-US" dirty="0"/>
              <a:t>A repair of a public roadway</a:t>
            </a:r>
          </a:p>
          <a:p>
            <a:pPr marL="609600" indent="-609600" eaLnBrk="1" hangingPunct="1">
              <a:buFont typeface="Symbol" pitchFamily="18" charset="2"/>
              <a:buAutoNum type="arabicPeriod"/>
            </a:pPr>
            <a:r>
              <a:rPr lang="en-US" dirty="0"/>
              <a:t>The restoration of estates to rightful owners</a:t>
            </a:r>
          </a:p>
          <a:p>
            <a:pPr marL="609600" indent="-609600" eaLnBrk="1" hangingPunct="1">
              <a:buFont typeface="Symbol" pitchFamily="18" charset="2"/>
              <a:buAutoNum type="arabicPeriod"/>
            </a:pPr>
            <a:r>
              <a:rPr lang="en-US" dirty="0"/>
              <a:t>A balancing of accounts</a:t>
            </a:r>
          </a:p>
          <a:p>
            <a:pPr marL="609600" indent="-609600" eaLnBrk="1" hangingPunct="1">
              <a:buNone/>
            </a:pPr>
            <a:endParaRPr lang="en-US" dirty="0"/>
          </a:p>
        </p:txBody>
      </p:sp>
      <p:sp>
        <p:nvSpPr>
          <p:cNvPr id="32772" name="WordArt 5"/>
          <p:cNvSpPr>
            <a:spLocks noChangeAspect="1" noChangeArrowheads="1" noChangeShapeType="1" noTextEdit="1"/>
          </p:cNvSpPr>
          <p:nvPr/>
        </p:nvSpPr>
        <p:spPr bwMode="auto">
          <a:xfrm>
            <a:off x="5105401" y="1905000"/>
            <a:ext cx="2816225" cy="604838"/>
          </a:xfrm>
          <a:prstGeom prst="rect">
            <a:avLst/>
          </a:prstGeom>
        </p:spPr>
        <p:txBody>
          <a:bodyPr wrap="none" fromWordArt="1">
            <a:prstTxWarp prst="textPlain">
              <a:avLst>
                <a:gd name="adj" fmla="val 50000"/>
              </a:avLst>
            </a:prstTxWarp>
          </a:bodyPr>
          <a:lstStyle/>
          <a:p>
            <a:pPr algn="ctr"/>
            <a:r>
              <a:rPr lang="en-US" sz="3200" kern="10">
                <a:ln w="19050" cap="sq">
                  <a:solidFill>
                    <a:schemeClr val="tx1"/>
                  </a:solidFill>
                  <a:round/>
                  <a:headEnd type="none" w="sm" len="sm"/>
                  <a:tailEnd type="none" w="sm" len="sm"/>
                </a:ln>
                <a:solidFill>
                  <a:schemeClr val="accent1"/>
                </a:solidFill>
                <a:effectLst>
                  <a:outerShdw dist="35921" dir="2700000" algn="ctr" rotWithShape="0">
                    <a:srgbClr val="990000"/>
                  </a:outerShdw>
                </a:effectLst>
                <a:latin typeface="Symbol"/>
              </a:rPr>
              <a:t>ApokatastiV</a:t>
            </a:r>
          </a:p>
        </p:txBody>
      </p:sp>
      <p:sp>
        <p:nvSpPr>
          <p:cNvPr id="5" name="Footer Placeholder 4"/>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pPr eaLnBrk="1" hangingPunct="1"/>
            <a:r>
              <a:rPr lang="en-US"/>
              <a:t>1. The Biblical Pattern for Restitution</a:t>
            </a:r>
          </a:p>
        </p:txBody>
      </p:sp>
      <p:sp>
        <p:nvSpPr>
          <p:cNvPr id="33795" name="Rectangle 6"/>
          <p:cNvSpPr>
            <a:spLocks noGrp="1" noChangeArrowheads="1"/>
          </p:cNvSpPr>
          <p:nvPr>
            <p:ph type="body" idx="1"/>
          </p:nvPr>
        </p:nvSpPr>
        <p:spPr/>
        <p:txBody>
          <a:bodyPr/>
          <a:lstStyle/>
          <a:p>
            <a:pPr algn="ctr" eaLnBrk="1" hangingPunct="1">
              <a:buFont typeface="Symbol" pitchFamily="18" charset="2"/>
              <a:buNone/>
            </a:pPr>
            <a:endParaRPr lang="en-US" dirty="0"/>
          </a:p>
          <a:p>
            <a:pPr algn="ctr" eaLnBrk="1" hangingPunct="1">
              <a:buFont typeface="Symbol" pitchFamily="18" charset="2"/>
              <a:buNone/>
            </a:pPr>
            <a:r>
              <a:rPr lang="en-US" dirty="0">
                <a:hlinkClick r:id="rId2" action="ppaction://hlinksldjump"/>
              </a:rPr>
              <a:t>Matthew 5:23-24</a:t>
            </a:r>
            <a:endParaRPr lang="en-US" dirty="0"/>
          </a:p>
          <a:p>
            <a:pPr algn="ctr" eaLnBrk="1" hangingPunct="1">
              <a:buFont typeface="Symbol" pitchFamily="18" charset="2"/>
              <a:buNone/>
            </a:pPr>
            <a:endParaRPr lang="en-US" dirty="0"/>
          </a:p>
          <a:p>
            <a:pPr algn="ctr" eaLnBrk="1" hangingPunct="1">
              <a:buFont typeface="Symbol" pitchFamily="18" charset="2"/>
              <a:buNone/>
            </a:pPr>
            <a:r>
              <a:rPr lang="en-US" dirty="0">
                <a:hlinkClick r:id="rId3" action="ppaction://hlinksldjump"/>
              </a:rPr>
              <a:t>Luke 19:1-10</a:t>
            </a:r>
            <a:endParaRPr lang="en-US" dirty="0"/>
          </a:p>
          <a:p>
            <a:pPr algn="ctr" eaLnBrk="1" hangingPunct="1">
              <a:buFont typeface="Symbol" pitchFamily="18" charset="2"/>
              <a:buNone/>
            </a:pPr>
            <a:endParaRPr lang="en-US" dirty="0"/>
          </a:p>
          <a:p>
            <a:pPr algn="ctr" eaLnBrk="1" hangingPunct="1">
              <a:buFont typeface="Symbol" pitchFamily="18" charset="2"/>
              <a:buNone/>
            </a:pPr>
            <a:r>
              <a:rPr lang="en-US" dirty="0">
                <a:hlinkClick r:id="rId4" action="ppaction://hlinksldjump"/>
              </a:rPr>
              <a:t>Galatians 6:1-2</a:t>
            </a:r>
            <a:endParaRPr lang="en-US" dirty="0"/>
          </a:p>
          <a:p>
            <a:pPr eaLnBrk="1" hangingPunct="1"/>
            <a:endParaRPr lang="en-US" dirty="0"/>
          </a:p>
        </p:txBody>
      </p:sp>
      <p:sp>
        <p:nvSpPr>
          <p:cNvPr id="4" name="Footer Placeholder 3"/>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r>
              <a:rPr lang="en-US"/>
              <a:t>2. Steps in Restitution</a:t>
            </a:r>
          </a:p>
        </p:txBody>
      </p:sp>
      <p:sp>
        <p:nvSpPr>
          <p:cNvPr id="34819" name="Rectangle 1027"/>
          <p:cNvSpPr>
            <a:spLocks noGrp="1" noChangeArrowheads="1"/>
          </p:cNvSpPr>
          <p:nvPr>
            <p:ph type="body" sz="half" idx="1"/>
          </p:nvPr>
        </p:nvSpPr>
        <p:spPr>
          <a:xfrm>
            <a:off x="2286000" y="1816100"/>
            <a:ext cx="5080000" cy="4495800"/>
          </a:xfrm>
        </p:spPr>
        <p:txBody>
          <a:bodyPr/>
          <a:lstStyle/>
          <a:p>
            <a:pPr marL="533400" indent="-533400" eaLnBrk="1" hangingPunct="1">
              <a:spcAft>
                <a:spcPts val="1800"/>
              </a:spcAft>
              <a:buFont typeface="Symbol" pitchFamily="18" charset="2"/>
              <a:buAutoNum type="alphaLcParenR"/>
            </a:pPr>
            <a:r>
              <a:rPr lang="en-US" sz="2800" dirty="0"/>
              <a:t>Make a commitment with God</a:t>
            </a:r>
          </a:p>
          <a:p>
            <a:pPr marL="533400" indent="-533400" eaLnBrk="1" hangingPunct="1">
              <a:spcAft>
                <a:spcPts val="1800"/>
              </a:spcAft>
              <a:buFont typeface="Symbol" pitchFamily="18" charset="2"/>
              <a:buAutoNum type="alphaLcParenR"/>
            </a:pPr>
            <a:r>
              <a:rPr lang="en-US" sz="2800" dirty="0"/>
              <a:t>Restore your relationship with the person you offended</a:t>
            </a:r>
          </a:p>
          <a:p>
            <a:pPr marL="533400" indent="-533400" eaLnBrk="1" hangingPunct="1">
              <a:buFont typeface="Symbol" pitchFamily="18" charset="2"/>
              <a:buAutoNum type="alphaLcParenR"/>
            </a:pPr>
            <a:r>
              <a:rPr lang="en-US" sz="2800" dirty="0"/>
              <a:t>Make material restoration for what you stole or destroyed</a:t>
            </a:r>
          </a:p>
        </p:txBody>
      </p:sp>
      <p:pic>
        <p:nvPicPr>
          <p:cNvPr id="34820" name="Picture 1035" descr="http://www.warrant.co.za/images/commitment.gif"/>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8001000" y="1600200"/>
            <a:ext cx="3217863" cy="4495800"/>
          </a:xfrm>
          <a:noFill/>
        </p:spPr>
      </p:pic>
      <p:sp>
        <p:nvSpPr>
          <p:cNvPr id="5" name="Footer Placeholder 4"/>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34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eaLnBrk="1" hangingPunct="1"/>
            <a:r>
              <a:rPr lang="en-US"/>
              <a:t>3. The Results of Making Restitution</a:t>
            </a:r>
          </a:p>
        </p:txBody>
      </p:sp>
      <p:sp>
        <p:nvSpPr>
          <p:cNvPr id="35843" name="Rectangle 1027"/>
          <p:cNvSpPr>
            <a:spLocks noGrp="1" noChangeArrowheads="1"/>
          </p:cNvSpPr>
          <p:nvPr>
            <p:ph type="body" sz="half" idx="1"/>
          </p:nvPr>
        </p:nvSpPr>
        <p:spPr>
          <a:xfrm>
            <a:off x="2362200" y="1708150"/>
            <a:ext cx="5461000" cy="4495800"/>
          </a:xfrm>
        </p:spPr>
        <p:txBody>
          <a:bodyPr/>
          <a:lstStyle/>
          <a:p>
            <a:pPr marL="533400" indent="-533400" eaLnBrk="1" hangingPunct="1">
              <a:spcAft>
                <a:spcPts val="1800"/>
              </a:spcAft>
              <a:buFont typeface="Symbol" pitchFamily="18" charset="2"/>
              <a:buAutoNum type="alphaLcParenR"/>
            </a:pPr>
            <a:r>
              <a:rPr lang="en-US" sz="2800" dirty="0"/>
              <a:t>Inner peace</a:t>
            </a:r>
          </a:p>
          <a:p>
            <a:pPr marL="533400" indent="-533400" eaLnBrk="1" hangingPunct="1">
              <a:spcAft>
                <a:spcPts val="1800"/>
              </a:spcAft>
              <a:buFont typeface="Symbol" pitchFamily="18" charset="2"/>
              <a:buAutoNum type="alphaLcParenR"/>
            </a:pPr>
            <a:r>
              <a:rPr lang="en-US" sz="2800" dirty="0"/>
              <a:t>It may cause you hardship</a:t>
            </a:r>
          </a:p>
          <a:p>
            <a:pPr marL="533400" indent="-533400" eaLnBrk="1" hangingPunct="1">
              <a:spcAft>
                <a:spcPts val="1800"/>
              </a:spcAft>
              <a:buFont typeface="Symbol" pitchFamily="18" charset="2"/>
              <a:buAutoNum type="alphaLcParenR"/>
            </a:pPr>
            <a:r>
              <a:rPr lang="en-US" sz="2800" dirty="0"/>
              <a:t>It reveals you “walk the walk”, not simply “talk the talk” – an excellent opportunity for witness</a:t>
            </a:r>
          </a:p>
          <a:p>
            <a:pPr marL="533400" indent="-533400" eaLnBrk="1" hangingPunct="1">
              <a:spcAft>
                <a:spcPts val="1800"/>
              </a:spcAft>
              <a:buFont typeface="Symbol" pitchFamily="18" charset="2"/>
              <a:buAutoNum type="alphaLcParenR"/>
            </a:pPr>
            <a:r>
              <a:rPr lang="en-US" sz="2800" dirty="0"/>
              <a:t>You may be pardoned</a:t>
            </a:r>
          </a:p>
        </p:txBody>
      </p:sp>
      <p:pic>
        <p:nvPicPr>
          <p:cNvPr id="35844" name="Picture 1031" descr="http://www.robotmonstertoys.com/apw/Cartoons/witness.gif"/>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907454" y="1708150"/>
            <a:ext cx="3810000" cy="3824287"/>
          </a:xfrm>
          <a:noFill/>
        </p:spPr>
      </p:pic>
      <p:sp>
        <p:nvSpPr>
          <p:cNvPr id="5" name="Footer Placeholder 4"/>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Personal Application  </a:t>
            </a:r>
          </a:p>
        </p:txBody>
      </p:sp>
      <p:sp>
        <p:nvSpPr>
          <p:cNvPr id="36867" name="Content Placeholder 2"/>
          <p:cNvSpPr>
            <a:spLocks noGrp="1"/>
          </p:cNvSpPr>
          <p:nvPr>
            <p:ph idx="1"/>
          </p:nvPr>
        </p:nvSpPr>
        <p:spPr/>
        <p:txBody>
          <a:bodyPr/>
          <a:lstStyle/>
          <a:p>
            <a:pPr marL="0" indent="0">
              <a:buNone/>
            </a:pPr>
            <a:r>
              <a:rPr lang="en-US" sz="3600" b="1" dirty="0"/>
              <a:t>Asking for forgiveness </a:t>
            </a:r>
          </a:p>
          <a:p>
            <a:pPr marL="0" indent="0">
              <a:buNone/>
            </a:pPr>
            <a:r>
              <a:rPr lang="en-US" dirty="0"/>
              <a:t>Memorize the simple pattern for asking forgiveness. Ask God to reveal to you if there is someone you need to go to and ask forgiveness.  </a:t>
            </a:r>
          </a:p>
          <a:p>
            <a:pPr marL="0" indent="0">
              <a:buNone/>
            </a:pPr>
            <a:r>
              <a:rPr lang="en-US" dirty="0"/>
              <a:t>Write out what you plan to say to this person then go and ask forgiveness.</a:t>
            </a:r>
          </a:p>
        </p:txBody>
      </p:sp>
      <p:sp>
        <p:nvSpPr>
          <p:cNvPr id="4" name="Footer Placeholder 3"/>
          <p:cNvSpPr>
            <a:spLocks noGrp="1"/>
          </p:cNvSpPr>
          <p:nvPr>
            <p:ph type="ftr" sz="quarter" idx="11"/>
          </p:nvPr>
        </p:nvSpPr>
        <p:spPr>
          <a:xfrm>
            <a:off x="3276600" y="6400800"/>
            <a:ext cx="4724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sz="quarter"/>
          </p:nvPr>
        </p:nvSpPr>
        <p:spPr>
          <a:xfrm>
            <a:off x="3352800" y="1143000"/>
            <a:ext cx="6934200" cy="2116138"/>
          </a:xfrm>
        </p:spPr>
        <p:txBody>
          <a:bodyPr/>
          <a:lstStyle/>
          <a:p>
            <a:r>
              <a:rPr lang="en-US" sz="6600"/>
              <a:t>Chapter 3</a:t>
            </a:r>
          </a:p>
        </p:txBody>
      </p:sp>
      <p:sp>
        <p:nvSpPr>
          <p:cNvPr id="3" name="Subtitle 2"/>
          <p:cNvSpPr>
            <a:spLocks noGrp="1"/>
          </p:cNvSpPr>
          <p:nvPr>
            <p:ph type="subTitle" sz="quarter" idx="1"/>
          </p:nvPr>
        </p:nvSpPr>
        <p:spPr>
          <a:xfrm>
            <a:off x="3429000" y="3429000"/>
            <a:ext cx="6400800" cy="1752600"/>
          </a:xfrm>
        </p:spPr>
        <p:txBody>
          <a:bodyPr/>
          <a:lstStyle/>
          <a:p>
            <a:pPr>
              <a:defRPr/>
            </a:pPr>
            <a:r>
              <a:rPr lang="en-US" sz="6000" dirty="0">
                <a:solidFill>
                  <a:srgbClr val="FFCC66"/>
                </a:solidFill>
                <a:ea typeface="+mj-ea"/>
                <a:cs typeface="+mj-cs"/>
              </a:rPr>
              <a:t>How to grow through my failures</a:t>
            </a:r>
            <a:endParaRPr lang="en-US" sz="4400" dirty="0"/>
          </a:p>
        </p:txBody>
      </p:sp>
      <p:sp>
        <p:nvSpPr>
          <p:cNvPr id="4" name="Footer Placeholder 3"/>
          <p:cNvSpPr>
            <a:spLocks noGrp="1"/>
          </p:cNvSpPr>
          <p:nvPr>
            <p:ph type="ftr" sz="quarter" idx="11"/>
          </p:nvPr>
        </p:nvSpPr>
        <p:spPr>
          <a:xfrm>
            <a:off x="3352800" y="6400800"/>
            <a:ext cx="5029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B3D4D802-8CD7-4A4E-8D18-5815BC2E3F5F}"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t>Key Biblical Truth</a:t>
            </a:r>
          </a:p>
        </p:txBody>
      </p:sp>
      <p:sp>
        <p:nvSpPr>
          <p:cNvPr id="3" name="Content Placeholder 2"/>
          <p:cNvSpPr>
            <a:spLocks noGrp="1"/>
          </p:cNvSpPr>
          <p:nvPr>
            <p:ph idx="1"/>
          </p:nvPr>
        </p:nvSpPr>
        <p:spPr>
          <a:xfrm>
            <a:off x="2743200" y="1371600"/>
            <a:ext cx="7772400" cy="4724400"/>
          </a:xfrm>
        </p:spPr>
        <p:txBody>
          <a:bodyPr/>
          <a:lstStyle/>
          <a:p>
            <a:pPr>
              <a:defRPr/>
            </a:pPr>
            <a:r>
              <a:rPr lang="en-US" dirty="0"/>
              <a:t>I need to listen to and obey the Holy Spirit so He can help me grow through my failures.</a:t>
            </a:r>
          </a:p>
          <a:p>
            <a:pPr marL="0" indent="0">
              <a:buNone/>
              <a:defRPr/>
            </a:pPr>
            <a:r>
              <a:rPr lang="en-US" sz="4400" dirty="0">
                <a:solidFill>
                  <a:schemeClr val="tx2"/>
                </a:solidFill>
              </a:rPr>
              <a:t>Key Verse</a:t>
            </a:r>
            <a:r>
              <a:rPr lang="en-US" sz="4400" dirty="0">
                <a:solidFill>
                  <a:schemeClr val="accent1"/>
                </a:solidFill>
              </a:rPr>
              <a:t>:  </a:t>
            </a:r>
          </a:p>
          <a:p>
            <a:pPr marL="0" indent="0">
              <a:buNone/>
              <a:defRPr/>
            </a:pPr>
            <a:r>
              <a:rPr lang="en-US" dirty="0"/>
              <a:t>John 16:13  New Life Bible</a:t>
            </a:r>
          </a:p>
          <a:p>
            <a:pPr marL="0" indent="0">
              <a:buNone/>
              <a:defRPr/>
            </a:pPr>
            <a:r>
              <a:rPr lang="en-US" dirty="0"/>
              <a:t>The Holy Spirit is coming.  He will lead you into all truth.  He will not speak His words.  He will speak what He hears.  He will tell you of things to come.</a:t>
            </a:r>
          </a:p>
        </p:txBody>
      </p:sp>
      <p:sp>
        <p:nvSpPr>
          <p:cNvPr id="4" name="Footer Placeholder 3"/>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38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A.  Overcome </a:t>
            </a:r>
            <a:r>
              <a:rPr lang="en-US" dirty="0"/>
              <a:t>the problem</a:t>
            </a:r>
          </a:p>
        </p:txBody>
      </p:sp>
      <p:sp>
        <p:nvSpPr>
          <p:cNvPr id="49155" name="Rectangle 3"/>
          <p:cNvSpPr>
            <a:spLocks noGrp="1" noChangeArrowheads="1"/>
          </p:cNvSpPr>
          <p:nvPr>
            <p:ph type="body" idx="1"/>
          </p:nvPr>
        </p:nvSpPr>
        <p:spPr>
          <a:xfrm>
            <a:off x="2438400" y="1724877"/>
            <a:ext cx="10363200" cy="4495800"/>
          </a:xfrm>
        </p:spPr>
        <p:txBody>
          <a:bodyPr/>
          <a:lstStyle/>
          <a:p>
            <a:pPr marL="514350" indent="-514350" eaLnBrk="1" hangingPunct="1">
              <a:spcAft>
                <a:spcPts val="1800"/>
              </a:spcAft>
              <a:buFont typeface="Symbol" pitchFamily="18" charset="2"/>
              <a:buAutoNum type="arabicPeriod"/>
              <a:defRPr/>
            </a:pPr>
            <a:r>
              <a:rPr lang="en-US" dirty="0"/>
              <a:t>What is my attitude toward failure?</a:t>
            </a:r>
          </a:p>
          <a:p>
            <a:pPr marL="514350" indent="-514350" eaLnBrk="1" hangingPunct="1">
              <a:spcAft>
                <a:spcPts val="1800"/>
              </a:spcAft>
              <a:buFont typeface="Symbol" pitchFamily="18" charset="2"/>
              <a:buAutoNum type="arabicPeriod"/>
              <a:defRPr/>
            </a:pPr>
            <a:r>
              <a:rPr lang="en-US" dirty="0"/>
              <a:t>False beliefs and the truth</a:t>
            </a:r>
          </a:p>
          <a:p>
            <a:pPr marL="514350" indent="-514350" eaLnBrk="1" hangingPunct="1">
              <a:spcAft>
                <a:spcPts val="1800"/>
              </a:spcAft>
              <a:buFont typeface="Symbol" pitchFamily="18" charset="2"/>
              <a:buAutoNum type="arabicPeriod"/>
              <a:defRPr/>
            </a:pPr>
            <a:r>
              <a:rPr lang="en-US" dirty="0"/>
              <a:t>Discover the causes, results and solutions </a:t>
            </a:r>
            <a:r>
              <a:rPr lang="en-US" dirty="0" smtClean="0"/>
              <a:t/>
            </a:r>
            <a:br>
              <a:rPr lang="en-US" dirty="0" smtClean="0"/>
            </a:br>
            <a:r>
              <a:rPr lang="en-US" dirty="0" smtClean="0"/>
              <a:t>of </a:t>
            </a:r>
            <a:r>
              <a:rPr lang="en-US" dirty="0"/>
              <a:t>each failure</a:t>
            </a:r>
          </a:p>
          <a:p>
            <a:pPr marL="914400" lvl="1" indent="-396875" eaLnBrk="1" hangingPunct="1">
              <a:spcAft>
                <a:spcPts val="1800"/>
              </a:spcAft>
              <a:buNone/>
              <a:defRPr/>
            </a:pPr>
            <a:r>
              <a:rPr lang="en-US" dirty="0" smtClean="0"/>
              <a:t>a.	How </a:t>
            </a:r>
            <a:r>
              <a:rPr lang="en-US" dirty="0"/>
              <a:t>does God want me to respond to this failure?</a:t>
            </a:r>
          </a:p>
          <a:p>
            <a:pPr marL="914400" lvl="1" indent="-396875" eaLnBrk="1" hangingPunct="1">
              <a:spcAft>
                <a:spcPts val="1800"/>
              </a:spcAft>
              <a:buNone/>
              <a:defRPr/>
            </a:pPr>
            <a:r>
              <a:rPr lang="en-US" dirty="0" smtClean="0"/>
              <a:t>b.	Dealing </a:t>
            </a:r>
            <a:r>
              <a:rPr lang="en-US" dirty="0"/>
              <a:t>with the consequences of my failure</a:t>
            </a:r>
          </a:p>
          <a:p>
            <a:pPr marL="914400" lvl="1" indent="-514350" eaLnBrk="1" hangingPunct="1">
              <a:buFontTx/>
              <a:buAutoNum type="arabicPeriod"/>
              <a:defRPr/>
            </a:pPr>
            <a:endParaRPr lang="en-US" dirty="0"/>
          </a:p>
          <a:p>
            <a:pPr marL="514350" indent="-514350" eaLnBrk="1" hangingPunct="1">
              <a:buFont typeface="Symbol" pitchFamily="18" charset="2"/>
              <a:buAutoNum type="arabicPeriod"/>
              <a:defRPr/>
            </a:pPr>
            <a:endParaRPr lang="en-US" dirty="0"/>
          </a:p>
          <a:p>
            <a:pPr marL="514350" indent="-514350" eaLnBrk="1" hangingPunct="1">
              <a:buFont typeface="Symbol" pitchFamily="18" charset="2"/>
              <a:buAutoNum type="arabicPeriod"/>
              <a:defRPr/>
            </a:pPr>
            <a:endParaRPr lang="en-US" i="1" dirty="0">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39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title"/>
          </p:nvPr>
        </p:nvSpPr>
        <p:spPr/>
        <p:txBody>
          <a:bodyPr/>
          <a:lstStyle/>
          <a:p>
            <a:pPr eaLnBrk="1" hangingPunct="1"/>
            <a:r>
              <a:rPr lang="en-US"/>
              <a:t>Chapter One:  The Causes of My Failure</a:t>
            </a:r>
          </a:p>
        </p:txBody>
      </p:sp>
      <p:pic>
        <p:nvPicPr>
          <p:cNvPr id="4099" name="Picture 16" descr="http://www.czabe.com/graphics/successory/failu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1668495"/>
            <a:ext cx="3697177" cy="457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2438400" y="6400800"/>
            <a:ext cx="5562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dirty="0"/>
              <a:t>Understanding My Failure</a:t>
            </a:r>
          </a:p>
        </p:txBody>
      </p:sp>
      <p:sp>
        <p:nvSpPr>
          <p:cNvPr id="49155" name="Rectangle 3"/>
          <p:cNvSpPr>
            <a:spLocks noGrp="1" noChangeArrowheads="1"/>
          </p:cNvSpPr>
          <p:nvPr>
            <p:ph type="body" idx="1"/>
          </p:nvPr>
        </p:nvSpPr>
        <p:spPr>
          <a:xfrm>
            <a:off x="2743200" y="1600200"/>
            <a:ext cx="2057400" cy="914400"/>
          </a:xfrm>
        </p:spPr>
        <p:txBody>
          <a:bodyPr/>
          <a:lstStyle/>
          <a:p>
            <a:pPr marL="514350" indent="-514350" eaLnBrk="1" hangingPunct="1">
              <a:buNone/>
              <a:defRPr/>
            </a:pPr>
            <a:r>
              <a:rPr lang="en-US" sz="2800" dirty="0"/>
              <a:t>The Cause</a:t>
            </a:r>
          </a:p>
          <a:p>
            <a:pPr marL="514350" indent="-514350" eaLnBrk="1" hangingPunct="1">
              <a:buNone/>
              <a:defRPr/>
            </a:pPr>
            <a:r>
              <a:rPr lang="en-US" sz="2800" dirty="0"/>
              <a:t>of my failure </a:t>
            </a:r>
          </a:p>
          <a:p>
            <a:pPr marL="514350" indent="-514350" eaLnBrk="1" hangingPunct="1">
              <a:buFont typeface="Symbol" pitchFamily="18" charset="2"/>
              <a:buAutoNum type="arabicPeriod"/>
              <a:defRPr/>
            </a:pPr>
            <a:endParaRPr lang="en-US" i="1" dirty="0">
              <a:effectLst>
                <a:outerShdw blurRad="38100" dist="38100" dir="2700000" algn="tl">
                  <a:srgbClr val="000000"/>
                </a:outerShdw>
              </a:effectLst>
            </a:endParaRPr>
          </a:p>
        </p:txBody>
      </p:sp>
      <p:sp>
        <p:nvSpPr>
          <p:cNvPr id="4" name="Rectangle 3"/>
          <p:cNvSpPr txBox="1">
            <a:spLocks noChangeArrowheads="1"/>
          </p:cNvSpPr>
          <p:nvPr/>
        </p:nvSpPr>
        <p:spPr bwMode="auto">
          <a:xfrm>
            <a:off x="5638800" y="1752600"/>
            <a:ext cx="1981200" cy="685800"/>
          </a:xfrm>
          <a:prstGeom prst="rect">
            <a:avLst/>
          </a:prstGeom>
          <a:noFill/>
          <a:ln w="12700" cap="sq">
            <a:noFill/>
            <a:miter lim="800000"/>
            <a:headEnd type="none" w="sm" len="sm"/>
            <a:tailEnd type="none" w="sm" len="sm"/>
          </a:ln>
        </p:spPr>
        <p:txBody>
          <a:bodyPr/>
          <a:lstStyle/>
          <a:p>
            <a:pPr marL="514350" indent="-514350">
              <a:spcBef>
                <a:spcPct val="20000"/>
              </a:spcBef>
              <a:buClr>
                <a:schemeClr val="tx2"/>
              </a:buClr>
              <a:buSzPct val="90000"/>
              <a:defRPr/>
            </a:pPr>
            <a:r>
              <a:rPr lang="en-US" sz="2800" kern="0" dirty="0">
                <a:latin typeface="+mn-lt"/>
              </a:rPr>
              <a:t>The Result</a:t>
            </a:r>
          </a:p>
          <a:p>
            <a:pPr marL="514350" indent="-514350">
              <a:spcBef>
                <a:spcPct val="20000"/>
              </a:spcBef>
              <a:buClr>
                <a:schemeClr val="tx2"/>
              </a:buClr>
              <a:buSzPct val="90000"/>
              <a:buFont typeface="Symbol" pitchFamily="18" charset="2"/>
              <a:buAutoNum type="arabicPeriod"/>
              <a:defRPr/>
            </a:pPr>
            <a:endParaRPr lang="en-US" sz="3200" i="1" kern="0" dirty="0">
              <a:effectLst>
                <a:outerShdw blurRad="38100" dist="38100" dir="2700000" algn="tl">
                  <a:srgbClr val="000000"/>
                </a:outerShdw>
              </a:effectLst>
              <a:latin typeface="+mn-lt"/>
            </a:endParaRPr>
          </a:p>
        </p:txBody>
      </p:sp>
      <p:sp>
        <p:nvSpPr>
          <p:cNvPr id="5" name="Rectangle 3"/>
          <p:cNvSpPr txBox="1">
            <a:spLocks noChangeArrowheads="1"/>
          </p:cNvSpPr>
          <p:nvPr/>
        </p:nvSpPr>
        <p:spPr bwMode="auto">
          <a:xfrm>
            <a:off x="8305800" y="1752600"/>
            <a:ext cx="2057400" cy="685800"/>
          </a:xfrm>
          <a:prstGeom prst="rect">
            <a:avLst/>
          </a:prstGeom>
          <a:noFill/>
          <a:ln w="12700" cap="sq">
            <a:noFill/>
            <a:miter lim="800000"/>
            <a:headEnd type="none" w="sm" len="sm"/>
            <a:tailEnd type="none" w="sm" len="sm"/>
          </a:ln>
        </p:spPr>
        <p:txBody>
          <a:bodyPr/>
          <a:lstStyle/>
          <a:p>
            <a:pPr marL="514350" indent="-514350">
              <a:spcBef>
                <a:spcPct val="20000"/>
              </a:spcBef>
              <a:buClr>
                <a:schemeClr val="tx2"/>
              </a:buClr>
              <a:buSzPct val="90000"/>
              <a:defRPr/>
            </a:pPr>
            <a:r>
              <a:rPr lang="en-US" sz="2800" kern="0" dirty="0">
                <a:latin typeface="+mn-lt"/>
              </a:rPr>
              <a:t>The Solution</a:t>
            </a:r>
          </a:p>
          <a:p>
            <a:pPr marL="514350" indent="-514350">
              <a:spcBef>
                <a:spcPct val="20000"/>
              </a:spcBef>
              <a:buClr>
                <a:schemeClr val="tx2"/>
              </a:buClr>
              <a:buSzPct val="90000"/>
              <a:buFont typeface="Symbol" pitchFamily="18" charset="2"/>
              <a:buAutoNum type="arabicPeriod"/>
              <a:defRPr/>
            </a:pPr>
            <a:endParaRPr lang="en-US" sz="3200" i="1" kern="0" dirty="0">
              <a:effectLst>
                <a:outerShdw blurRad="38100" dist="38100" dir="2700000" algn="tl">
                  <a:srgbClr val="000000"/>
                </a:outerShdw>
              </a:effectLst>
              <a:latin typeface="+mn-lt"/>
            </a:endParaRPr>
          </a:p>
        </p:txBody>
      </p:sp>
      <p:sp>
        <p:nvSpPr>
          <p:cNvPr id="6" name="Right Arrow 5"/>
          <p:cNvSpPr/>
          <p:nvPr/>
        </p:nvSpPr>
        <p:spPr bwMode="auto">
          <a:xfrm>
            <a:off x="4648200" y="1828800"/>
            <a:ext cx="1066800" cy="381000"/>
          </a:xfrm>
          <a:prstGeom prst="rightArrow">
            <a:avLst/>
          </a:prstGeom>
          <a:solidFill>
            <a:schemeClr val="tx2"/>
          </a:solidFill>
          <a:ln w="12700" cap="sq" cmpd="sng" algn="ctr">
            <a:solidFill>
              <a:schemeClr val="accent1">
                <a:lumMod val="75000"/>
              </a:schemeClr>
            </a:solidFill>
            <a:prstDash val="solid"/>
            <a:round/>
            <a:headEnd type="none" w="sm" len="sm"/>
            <a:tailEnd type="none" w="sm" len="sm"/>
          </a:ln>
          <a:effectLst/>
        </p:spPr>
        <p:txBody>
          <a:bodyPr wrap="none"/>
          <a:lstStyle/>
          <a:p>
            <a:pPr>
              <a:defRPr/>
            </a:pPr>
            <a:endParaRPr lang="en-US" dirty="0">
              <a:solidFill>
                <a:schemeClr val="accent1">
                  <a:lumMod val="75000"/>
                </a:schemeClr>
              </a:solidFill>
            </a:endParaRPr>
          </a:p>
        </p:txBody>
      </p:sp>
      <p:sp>
        <p:nvSpPr>
          <p:cNvPr id="7" name="Right Arrow 6"/>
          <p:cNvSpPr/>
          <p:nvPr/>
        </p:nvSpPr>
        <p:spPr bwMode="auto">
          <a:xfrm>
            <a:off x="7315200" y="1828800"/>
            <a:ext cx="1066800" cy="381000"/>
          </a:xfrm>
          <a:prstGeom prst="rightArrow">
            <a:avLst/>
          </a:prstGeom>
          <a:solidFill>
            <a:schemeClr val="tx2"/>
          </a:solidFill>
          <a:ln w="12700" cap="sq" cmpd="sng" algn="ctr">
            <a:solidFill>
              <a:schemeClr val="accent1">
                <a:lumMod val="75000"/>
              </a:schemeClr>
            </a:solidFill>
            <a:prstDash val="solid"/>
            <a:round/>
            <a:headEnd type="none" w="sm" len="sm"/>
            <a:tailEnd type="none" w="sm" len="sm"/>
          </a:ln>
          <a:effectLst/>
        </p:spPr>
        <p:txBody>
          <a:bodyPr wrap="none"/>
          <a:lstStyle/>
          <a:p>
            <a:pPr>
              <a:defRPr/>
            </a:pPr>
            <a:endParaRPr lang="en-US" dirty="0">
              <a:solidFill>
                <a:schemeClr val="accent1">
                  <a:lumMod val="75000"/>
                </a:schemeClr>
              </a:solidFill>
            </a:endParaRPr>
          </a:p>
        </p:txBody>
      </p:sp>
      <p:sp>
        <p:nvSpPr>
          <p:cNvPr id="8" name="Rectangle 3"/>
          <p:cNvSpPr txBox="1">
            <a:spLocks noChangeArrowheads="1"/>
          </p:cNvSpPr>
          <p:nvPr/>
        </p:nvSpPr>
        <p:spPr bwMode="auto">
          <a:xfrm>
            <a:off x="2438400" y="2976984"/>
            <a:ext cx="2514600" cy="1219200"/>
          </a:xfrm>
          <a:prstGeom prst="rect">
            <a:avLst/>
          </a:prstGeom>
          <a:noFill/>
          <a:ln w="12700" cap="sq">
            <a:noFill/>
            <a:miter lim="800000"/>
            <a:headEnd type="none" w="sm" len="sm"/>
            <a:tailEnd type="none" w="sm" len="sm"/>
          </a:ln>
        </p:spPr>
        <p:txBody>
          <a:bodyPr/>
          <a:lstStyle/>
          <a:p>
            <a:pPr marL="514350" indent="-514350">
              <a:spcBef>
                <a:spcPct val="20000"/>
              </a:spcBef>
              <a:buClr>
                <a:schemeClr val="tx2"/>
              </a:buClr>
              <a:buSzPct val="90000"/>
              <a:defRPr/>
            </a:pPr>
            <a:r>
              <a:rPr lang="en-US" dirty="0"/>
              <a:t>“I am responsible</a:t>
            </a:r>
            <a:r>
              <a:rPr lang="en-US" kern="0" dirty="0">
                <a:latin typeface="+mn-lt"/>
              </a:rPr>
              <a:t> </a:t>
            </a:r>
          </a:p>
          <a:p>
            <a:pPr marL="514350" indent="-514350">
              <a:spcBef>
                <a:spcPct val="20000"/>
              </a:spcBef>
              <a:buClr>
                <a:schemeClr val="tx2"/>
              </a:buClr>
              <a:buSzPct val="90000"/>
              <a:defRPr/>
            </a:pPr>
            <a:r>
              <a:rPr lang="en-US" dirty="0"/>
              <a:t>for my actions”</a:t>
            </a:r>
            <a:endParaRPr lang="en-US" kern="0" dirty="0">
              <a:latin typeface="+mn-lt"/>
            </a:endParaRPr>
          </a:p>
          <a:p>
            <a:pPr marL="514350" indent="-514350">
              <a:spcBef>
                <a:spcPct val="20000"/>
              </a:spcBef>
              <a:buClr>
                <a:schemeClr val="tx2"/>
              </a:buClr>
              <a:buSzPct val="90000"/>
              <a:buFont typeface="Symbol" pitchFamily="18" charset="2"/>
              <a:buAutoNum type="arabicPeriod"/>
              <a:defRPr/>
            </a:pPr>
            <a:endParaRPr lang="en-US" sz="3200" i="1" kern="0" dirty="0">
              <a:effectLst>
                <a:outerShdw blurRad="38100" dist="38100" dir="2700000" algn="tl">
                  <a:srgbClr val="000000"/>
                </a:outerShdw>
              </a:effectLst>
              <a:latin typeface="+mn-lt"/>
            </a:endParaRPr>
          </a:p>
        </p:txBody>
      </p:sp>
      <p:sp>
        <p:nvSpPr>
          <p:cNvPr id="10" name="Rectangle 3"/>
          <p:cNvSpPr txBox="1">
            <a:spLocks noChangeArrowheads="1"/>
          </p:cNvSpPr>
          <p:nvPr/>
        </p:nvSpPr>
        <p:spPr bwMode="auto">
          <a:xfrm>
            <a:off x="5579327" y="2626146"/>
            <a:ext cx="2286000" cy="1219200"/>
          </a:xfrm>
          <a:prstGeom prst="rect">
            <a:avLst/>
          </a:prstGeom>
          <a:noFill/>
          <a:ln w="12700" cap="sq">
            <a:noFill/>
            <a:miter lim="800000"/>
            <a:headEnd type="none" w="sm" len="sm"/>
            <a:tailEnd type="none" w="sm" len="sm"/>
          </a:ln>
        </p:spPr>
        <p:txBody>
          <a:bodyPr/>
          <a:lstStyle/>
          <a:p>
            <a:pPr>
              <a:spcBef>
                <a:spcPct val="20000"/>
              </a:spcBef>
              <a:buClr>
                <a:schemeClr val="tx2"/>
              </a:buClr>
              <a:buSzPct val="90000"/>
              <a:defRPr/>
            </a:pPr>
            <a:r>
              <a:rPr lang="en-US" dirty="0"/>
              <a:t>The natural</a:t>
            </a:r>
            <a:br>
              <a:rPr lang="en-US" dirty="0"/>
            </a:br>
            <a:r>
              <a:rPr lang="en-US" dirty="0"/>
              <a:t>consequence</a:t>
            </a:r>
          </a:p>
          <a:p>
            <a:pPr marL="514350" indent="-514350">
              <a:spcBef>
                <a:spcPct val="20000"/>
              </a:spcBef>
              <a:buClr>
                <a:schemeClr val="tx2"/>
              </a:buClr>
              <a:buSzPct val="90000"/>
              <a:defRPr/>
            </a:pPr>
            <a:r>
              <a:rPr lang="en-US" dirty="0"/>
              <a:t>of my failure</a:t>
            </a:r>
            <a:endParaRPr lang="en-US" sz="3200" i="1" kern="0" dirty="0">
              <a:effectLst>
                <a:outerShdw blurRad="38100" dist="38100" dir="2700000" algn="tl">
                  <a:srgbClr val="000000"/>
                </a:outerShdw>
              </a:effectLst>
              <a:latin typeface="+mn-lt"/>
            </a:endParaRPr>
          </a:p>
        </p:txBody>
      </p:sp>
      <p:sp>
        <p:nvSpPr>
          <p:cNvPr id="40970" name="Rectangle 12"/>
          <p:cNvSpPr>
            <a:spLocks noChangeArrowheads="1"/>
          </p:cNvSpPr>
          <p:nvPr/>
        </p:nvSpPr>
        <p:spPr bwMode="auto">
          <a:xfrm>
            <a:off x="8110894" y="2626146"/>
            <a:ext cx="2622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Finding God’s way of growing as a result of my failure</a:t>
            </a:r>
          </a:p>
          <a:p>
            <a:r>
              <a:rPr lang="en-US" dirty="0"/>
              <a:t> </a:t>
            </a:r>
          </a:p>
        </p:txBody>
      </p:sp>
      <p:sp>
        <p:nvSpPr>
          <p:cNvPr id="11" name="Footer Placeholder 10"/>
          <p:cNvSpPr>
            <a:spLocks noGrp="1"/>
          </p:cNvSpPr>
          <p:nvPr>
            <p:ph type="ftr" sz="quarter" idx="11"/>
          </p:nvPr>
        </p:nvSpPr>
        <p:spPr>
          <a:xfrm>
            <a:off x="3505200" y="6400800"/>
            <a:ext cx="5349875"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40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p:cNvSpPr/>
          <p:nvPr/>
        </p:nvSpPr>
        <p:spPr bwMode="auto">
          <a:xfrm>
            <a:off x="1524000" y="4433534"/>
            <a:ext cx="2209800" cy="1749552"/>
          </a:xfrm>
          <a:prstGeom prst="cube">
            <a:avLst/>
          </a:prstGeom>
          <a:gradFill flip="none" rotWithShape="1">
            <a:gsLst>
              <a:gs pos="10000">
                <a:srgbClr val="000000"/>
              </a:gs>
              <a:gs pos="11000">
                <a:schemeClr val="bg1">
                  <a:lumMod val="75000"/>
                </a:schemeClr>
              </a:gs>
              <a:gs pos="38000">
                <a:schemeClr val="bg1">
                  <a:lumMod val="20000"/>
                  <a:lumOff val="80000"/>
                </a:schemeClr>
              </a:gs>
              <a:gs pos="46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19" name="Cube 18"/>
          <p:cNvSpPr/>
          <p:nvPr/>
        </p:nvSpPr>
        <p:spPr bwMode="auto">
          <a:xfrm>
            <a:off x="3429000" y="3536226"/>
            <a:ext cx="2133600" cy="2663952"/>
          </a:xfrm>
          <a:prstGeom prst="cube">
            <a:avLst/>
          </a:prstGeom>
          <a:gradFill flip="none" rotWithShape="1">
            <a:gsLst>
              <a:gs pos="11000">
                <a:srgbClr val="000000"/>
              </a:gs>
              <a:gs pos="11000">
                <a:schemeClr val="bg1">
                  <a:lumMod val="75000"/>
                </a:schemeClr>
              </a:gs>
              <a:gs pos="49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a:solidFill>
                  <a:srgbClr val="000000"/>
                </a:solidFill>
              </a:rPr>
              <a:t>I see the failure after it is past.</a:t>
            </a:r>
          </a:p>
        </p:txBody>
      </p:sp>
      <p:sp>
        <p:nvSpPr>
          <p:cNvPr id="16" name="Cube 15"/>
          <p:cNvSpPr/>
          <p:nvPr/>
        </p:nvSpPr>
        <p:spPr bwMode="auto">
          <a:xfrm>
            <a:off x="5257800" y="2819400"/>
            <a:ext cx="2133600" cy="3352800"/>
          </a:xfrm>
          <a:prstGeom prst="cube">
            <a:avLst/>
          </a:prstGeom>
          <a:gradFill flip="none" rotWithShape="1">
            <a:gsLst>
              <a:gs pos="11000">
                <a:srgbClr val="000000"/>
              </a:gs>
              <a:gs pos="11000">
                <a:schemeClr val="bg1">
                  <a:lumMod val="75000"/>
                </a:schemeClr>
              </a:gs>
              <a:gs pos="44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a:solidFill>
                  <a:srgbClr val="000000"/>
                </a:solidFill>
              </a:rPr>
              <a:t>I see my failure right when it is happening but I still fail.</a:t>
            </a:r>
          </a:p>
        </p:txBody>
      </p:sp>
      <p:sp>
        <p:nvSpPr>
          <p:cNvPr id="17" name="Cube 16"/>
          <p:cNvSpPr/>
          <p:nvPr/>
        </p:nvSpPr>
        <p:spPr bwMode="auto">
          <a:xfrm>
            <a:off x="7086600" y="2267539"/>
            <a:ext cx="2209800" cy="3886200"/>
          </a:xfrm>
          <a:prstGeom prst="cube">
            <a:avLst/>
          </a:prstGeom>
          <a:gradFill flip="none" rotWithShape="1">
            <a:gsLst>
              <a:gs pos="0">
                <a:srgbClr val="000000"/>
              </a:gs>
              <a:gs pos="11000">
                <a:schemeClr val="bg1">
                  <a:lumMod val="75000"/>
                </a:schemeClr>
              </a:gs>
              <a:gs pos="53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a:solidFill>
                  <a:srgbClr val="000000"/>
                </a:solidFill>
              </a:rPr>
              <a:t>I see the problem before I fail, but I still fail.</a:t>
            </a:r>
          </a:p>
        </p:txBody>
      </p:sp>
      <p:sp>
        <p:nvSpPr>
          <p:cNvPr id="2" name="Title 1"/>
          <p:cNvSpPr>
            <a:spLocks noGrp="1"/>
          </p:cNvSpPr>
          <p:nvPr>
            <p:ph type="title"/>
          </p:nvPr>
        </p:nvSpPr>
        <p:spPr>
          <a:xfrm>
            <a:off x="1524000" y="292100"/>
            <a:ext cx="9144000" cy="1384300"/>
          </a:xfrm>
        </p:spPr>
        <p:txBody>
          <a:bodyPr/>
          <a:lstStyle/>
          <a:p>
            <a:pPr algn="ctr"/>
            <a:r>
              <a:rPr lang="en-US" b="1" dirty="0"/>
              <a:t>GROWING THROUGH FAILURE</a:t>
            </a:r>
          </a:p>
        </p:txBody>
      </p:sp>
      <p:sp>
        <p:nvSpPr>
          <p:cNvPr id="8" name="Footer Placeholder 2"/>
          <p:cNvSpPr>
            <a:spLocks noGrp="1"/>
          </p:cNvSpPr>
          <p:nvPr>
            <p:ph type="ftr" sz="quarter" idx="11"/>
          </p:nvPr>
        </p:nvSpPr>
        <p:spPr>
          <a:xfrm>
            <a:off x="8839200" y="6553200"/>
            <a:ext cx="1828800" cy="304800"/>
          </a:xfrm>
        </p:spPr>
        <p:txBody>
          <a:bodyPr/>
          <a:lstStyle/>
          <a:p>
            <a:pPr>
              <a:defRPr/>
            </a:pPr>
            <a:r>
              <a:rPr lang="en-US" sz="1000" smtClean="0"/>
              <a:t>iteenchallenge.org                                                            3/2021</a:t>
            </a:r>
            <a:endParaRPr lang="en-US" sz="1000" dirty="0"/>
          </a:p>
        </p:txBody>
      </p:sp>
      <p:sp>
        <p:nvSpPr>
          <p:cNvPr id="13" name="Cube 12"/>
          <p:cNvSpPr/>
          <p:nvPr/>
        </p:nvSpPr>
        <p:spPr bwMode="auto">
          <a:xfrm>
            <a:off x="8991600" y="1657939"/>
            <a:ext cx="2209800" cy="4495800"/>
          </a:xfrm>
          <a:prstGeom prst="cube">
            <a:avLst/>
          </a:prstGeom>
          <a:gradFill flip="none" rotWithShape="1">
            <a:gsLst>
              <a:gs pos="0">
                <a:srgbClr val="000000"/>
              </a:gs>
              <a:gs pos="11000">
                <a:schemeClr val="bg1">
                  <a:lumMod val="75000"/>
                </a:schemeClr>
              </a:gs>
              <a:gs pos="53000">
                <a:schemeClr val="bg1">
                  <a:lumMod val="20000"/>
                  <a:lumOff val="80000"/>
                </a:schemeClr>
              </a:gs>
              <a:gs pos="55000">
                <a:schemeClr val="bg1">
                  <a:lumMod val="20000"/>
                  <a:lumOff val="80000"/>
                </a:schemeClr>
              </a:gs>
              <a:gs pos="100000">
                <a:schemeClr val="tx1"/>
              </a:gs>
            </a:gsLst>
            <a:lin ang="13500000" scaled="1"/>
            <a:tileRect/>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a:solidFill>
                  <a:srgbClr val="000000"/>
                </a:solidFill>
              </a:rPr>
              <a:t>I see the problem before I fail, and avoid or solve it.</a:t>
            </a:r>
          </a:p>
        </p:txBody>
      </p:sp>
      <p:sp>
        <p:nvSpPr>
          <p:cNvPr id="20" name="TextBox 19"/>
          <p:cNvSpPr txBox="1"/>
          <p:nvPr/>
        </p:nvSpPr>
        <p:spPr>
          <a:xfrm>
            <a:off x="1600452" y="4433534"/>
            <a:ext cx="1676400" cy="1107996"/>
          </a:xfrm>
          <a:prstGeom prst="rect">
            <a:avLst/>
          </a:prstGeom>
          <a:noFill/>
        </p:spPr>
        <p:txBody>
          <a:bodyPr wrap="square" lIns="0" tIns="0" rIns="0" bIns="0" rtlCol="0">
            <a:spAutoFit/>
          </a:bodyPr>
          <a:lstStyle/>
          <a:p>
            <a:pPr algn="ctr"/>
            <a:r>
              <a:rPr lang="en-US" dirty="0">
                <a:solidFill>
                  <a:srgbClr val="000000"/>
                </a:solidFill>
              </a:rPr>
              <a:t>I don’t see the problem, I fail, and even then I don’t see it.</a:t>
            </a:r>
          </a:p>
        </p:txBody>
      </p:sp>
      <p:sp>
        <p:nvSpPr>
          <p:cNvPr id="21" name="Rectangle 20"/>
          <p:cNvSpPr/>
          <p:nvPr/>
        </p:nvSpPr>
        <p:spPr>
          <a:xfrm>
            <a:off x="5392069" y="2062165"/>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3</a:t>
            </a:r>
          </a:p>
        </p:txBody>
      </p:sp>
      <p:sp>
        <p:nvSpPr>
          <p:cNvPr id="22" name="Rectangle 21"/>
          <p:cNvSpPr/>
          <p:nvPr/>
        </p:nvSpPr>
        <p:spPr>
          <a:xfrm>
            <a:off x="3596775" y="2853749"/>
            <a:ext cx="644727" cy="9233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2</a:t>
            </a:r>
          </a:p>
        </p:txBody>
      </p:sp>
      <p:sp>
        <p:nvSpPr>
          <p:cNvPr id="23" name="Rectangle 22"/>
          <p:cNvSpPr/>
          <p:nvPr/>
        </p:nvSpPr>
        <p:spPr>
          <a:xfrm>
            <a:off x="1547510" y="3578252"/>
            <a:ext cx="644727"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1</a:t>
            </a:r>
          </a:p>
        </p:txBody>
      </p:sp>
      <p:sp>
        <p:nvSpPr>
          <p:cNvPr id="24" name="Rectangle 23"/>
          <p:cNvSpPr/>
          <p:nvPr/>
        </p:nvSpPr>
        <p:spPr>
          <a:xfrm>
            <a:off x="7073564" y="1510305"/>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4</a:t>
            </a:r>
          </a:p>
        </p:txBody>
      </p:sp>
      <p:sp>
        <p:nvSpPr>
          <p:cNvPr id="25" name="Rectangle 24"/>
          <p:cNvSpPr/>
          <p:nvPr/>
        </p:nvSpPr>
        <p:spPr>
          <a:xfrm>
            <a:off x="8839200" y="1152531"/>
            <a:ext cx="64472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127000" dist="190500" dir="2700000" algn="tl" rotWithShape="0">
                    <a:srgbClr val="000000"/>
                  </a:outerShdw>
                </a:effectLst>
              </a:rPr>
              <a:t>5</a:t>
            </a:r>
          </a:p>
        </p:txBody>
      </p:sp>
      <p:sp>
        <p:nvSpPr>
          <p:cNvPr id="4" name="Slide Number Placeholder 3"/>
          <p:cNvSpPr>
            <a:spLocks noGrp="1"/>
          </p:cNvSpPr>
          <p:nvPr>
            <p:ph type="sldNum" sz="quarter" idx="12"/>
          </p:nvPr>
        </p:nvSpPr>
        <p:spPr/>
        <p:txBody>
          <a:bodyPr/>
          <a:lstStyle/>
          <a:p>
            <a:pPr>
              <a:defRPr/>
            </a:pPr>
            <a:fld id="{AE249A90-ED3A-48F9-BCF4-C3FF887F782C}" type="slidenum">
              <a:rPr lang="en-US" smtClean="0"/>
              <a:pPr>
                <a:defRPr/>
              </a:pPr>
              <a:t>41</a:t>
            </a:fld>
            <a:endParaRPr lang="en-US"/>
          </a:p>
        </p:txBody>
      </p:sp>
    </p:spTree>
    <p:extLst>
      <p:ext uri="{BB962C8B-B14F-4D97-AF65-F5344CB8AC3E}">
        <p14:creationId xmlns:p14="http://schemas.microsoft.com/office/powerpoint/2010/main" val="180551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a:t>Overcome the problem</a:t>
            </a:r>
          </a:p>
        </p:txBody>
      </p:sp>
      <p:sp>
        <p:nvSpPr>
          <p:cNvPr id="41987" name="Rectangle 1027"/>
          <p:cNvSpPr>
            <a:spLocks noGrp="1" noChangeArrowheads="1"/>
          </p:cNvSpPr>
          <p:nvPr>
            <p:ph type="body" idx="1"/>
          </p:nvPr>
        </p:nvSpPr>
        <p:spPr>
          <a:xfrm>
            <a:off x="2743200" y="1600200"/>
            <a:ext cx="7772400" cy="990600"/>
          </a:xfrm>
        </p:spPr>
        <p:txBody>
          <a:bodyPr/>
          <a:lstStyle/>
          <a:p>
            <a:pPr marL="914400" lvl="1" indent="-514350" eaLnBrk="1" hangingPunct="1">
              <a:buNone/>
            </a:pPr>
            <a:r>
              <a:rPr lang="en-US" dirty="0" smtClean="0"/>
              <a:t>C.	What </a:t>
            </a:r>
            <a:r>
              <a:rPr lang="en-US" dirty="0"/>
              <a:t>are the steps to implementing God’s solution to this problem?</a:t>
            </a:r>
          </a:p>
          <a:p>
            <a:pPr marL="1409700" lvl="2" indent="-609600" eaLnBrk="1" hangingPunct="1">
              <a:buNone/>
            </a:pPr>
            <a:endParaRPr lang="en-US" dirty="0"/>
          </a:p>
        </p:txBody>
      </p:sp>
      <p:sp>
        <p:nvSpPr>
          <p:cNvPr id="5" name="Rectangle 3"/>
          <p:cNvSpPr txBox="1">
            <a:spLocks noChangeArrowheads="1"/>
          </p:cNvSpPr>
          <p:nvPr/>
        </p:nvSpPr>
        <p:spPr bwMode="auto">
          <a:xfrm>
            <a:off x="2743200" y="2819400"/>
            <a:ext cx="6705600" cy="3352800"/>
          </a:xfrm>
          <a:prstGeom prst="rect">
            <a:avLst/>
          </a:prstGeom>
          <a:noFill/>
          <a:ln w="12700" cap="sq">
            <a:noFill/>
            <a:miter lim="800000"/>
            <a:headEnd type="none" w="sm" len="sm"/>
            <a:tailEnd type="none" w="sm" len="sm"/>
          </a:ln>
        </p:spPr>
        <p:txBody>
          <a:bodyPr/>
          <a:lstStyle/>
          <a:p>
            <a:pPr marL="1428750" lvl="2" indent="-514350">
              <a:spcBef>
                <a:spcPct val="20000"/>
              </a:spcBef>
              <a:spcAft>
                <a:spcPts val="2400"/>
              </a:spcAft>
              <a:buClr>
                <a:schemeClr val="tx2"/>
              </a:buClr>
              <a:buSzPct val="90000"/>
              <a:buFont typeface="+mj-lt"/>
              <a:buAutoNum type="arabicPeriod"/>
              <a:defRPr/>
            </a:pPr>
            <a:r>
              <a:rPr lang="en-US" sz="2800" dirty="0"/>
              <a:t>Fix your eyes on Jesus</a:t>
            </a:r>
          </a:p>
          <a:p>
            <a:pPr marL="1428750" lvl="2" indent="-514350">
              <a:spcBef>
                <a:spcPct val="20000"/>
              </a:spcBef>
              <a:spcAft>
                <a:spcPts val="2400"/>
              </a:spcAft>
              <a:buClr>
                <a:schemeClr val="tx2"/>
              </a:buClr>
              <a:buSzPct val="90000"/>
              <a:buFont typeface="+mj-lt"/>
              <a:buAutoNum type="arabicPeriod"/>
              <a:defRPr/>
            </a:pPr>
            <a:r>
              <a:rPr lang="en-US" sz="2800" dirty="0"/>
              <a:t>Take steps of faith</a:t>
            </a:r>
          </a:p>
          <a:p>
            <a:pPr marL="1428750" lvl="2" indent="-514350">
              <a:spcBef>
                <a:spcPct val="20000"/>
              </a:spcBef>
              <a:buClr>
                <a:schemeClr val="tx2"/>
              </a:buClr>
              <a:buSzPct val="90000"/>
              <a:buFont typeface="+mj-lt"/>
              <a:buAutoNum type="arabicPeriod"/>
              <a:defRPr/>
            </a:pPr>
            <a:r>
              <a:rPr lang="en-US" sz="2800" dirty="0"/>
              <a:t>Develop a recovery plan</a:t>
            </a:r>
          </a:p>
          <a:p>
            <a:pPr marL="1428750" lvl="2" indent="-514350">
              <a:spcBef>
                <a:spcPct val="20000"/>
              </a:spcBef>
              <a:buClr>
                <a:schemeClr val="tx2"/>
              </a:buClr>
              <a:buSzPct val="90000"/>
              <a:buFont typeface="+mj-lt"/>
              <a:buAutoNum type="arabicPeriod"/>
              <a:defRPr/>
            </a:pPr>
            <a:endParaRPr lang="en-US" sz="3200" dirty="0"/>
          </a:p>
          <a:p>
            <a:pPr marL="1428750" lvl="2" indent="-514350">
              <a:spcBef>
                <a:spcPct val="20000"/>
              </a:spcBef>
              <a:buClr>
                <a:schemeClr val="tx2"/>
              </a:buClr>
              <a:buSzPct val="90000"/>
              <a:buFont typeface="+mj-lt"/>
              <a:buAutoNum type="arabicPeriod"/>
              <a:defRPr/>
            </a:pPr>
            <a:endParaRPr lang="en-US" sz="3200" kern="0" dirty="0">
              <a:latin typeface="+mn-lt"/>
            </a:endParaRPr>
          </a:p>
        </p:txBody>
      </p:sp>
      <p:sp>
        <p:nvSpPr>
          <p:cNvPr id="6" name="Footer Placeholder 5"/>
          <p:cNvSpPr>
            <a:spLocks noGrp="1"/>
          </p:cNvSpPr>
          <p:nvPr>
            <p:ph type="ftr" sz="quarter" idx="11"/>
          </p:nvPr>
        </p:nvSpPr>
        <p:spPr>
          <a:xfrm>
            <a:off x="2514600" y="6400800"/>
            <a:ext cx="5486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42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4. Failure </a:t>
            </a:r>
            <a:r>
              <a:rPr lang="en-US" dirty="0"/>
              <a:t>Moves Me</a:t>
            </a:r>
          </a:p>
        </p:txBody>
      </p:sp>
      <p:pic>
        <p:nvPicPr>
          <p:cNvPr id="6" name="Content Placeholder 5"/>
          <p:cNvPicPr>
            <a:picLocks noGrp="1" noChangeAspect="1"/>
          </p:cNvPicPr>
          <p:nvPr>
            <p:ph idx="1"/>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565" t="26010" r="1394" b="2055"/>
          <a:stretch/>
        </p:blipFill>
        <p:spPr>
          <a:xfrm>
            <a:off x="1905000" y="1676400"/>
            <a:ext cx="9448800" cy="2667000"/>
          </a:xfrm>
        </p:spPr>
      </p:pic>
      <p:sp>
        <p:nvSpPr>
          <p:cNvPr id="4" name="Footer Placeholder 3"/>
          <p:cNvSpPr>
            <a:spLocks noGrp="1"/>
          </p:cNvSpPr>
          <p:nvPr>
            <p:ph type="ftr" sz="quarter" idx="11"/>
          </p:nvPr>
        </p:nvSpPr>
        <p:spPr/>
        <p:txBody>
          <a:bodyPr/>
          <a:lstStyle/>
          <a:p>
            <a:pPr>
              <a:defRPr/>
            </a:pPr>
            <a:r>
              <a:rPr lang="en-US" smtClean="0"/>
              <a:t>iteenchallenge.org                                                            3/2021</a:t>
            </a:r>
            <a:endParaRPr lang="en-US"/>
          </a:p>
        </p:txBody>
      </p:sp>
      <p:sp>
        <p:nvSpPr>
          <p:cNvPr id="5" name="Slide Number Placeholder 4"/>
          <p:cNvSpPr>
            <a:spLocks noGrp="1"/>
          </p:cNvSpPr>
          <p:nvPr>
            <p:ph type="sldNum" sz="quarter" idx="12"/>
          </p:nvPr>
        </p:nvSpPr>
        <p:spPr/>
        <p:txBody>
          <a:bodyPr/>
          <a:lstStyle/>
          <a:p>
            <a:pPr>
              <a:defRPr/>
            </a:pPr>
            <a:fld id="{7CA8F6DC-956D-454F-ABB9-F474DB689C9F}" type="slidenum">
              <a:rPr lang="en-US" smtClean="0"/>
              <a:pPr>
                <a:defRPr/>
              </a:pPr>
              <a:t>43</a:t>
            </a:fld>
            <a:endParaRPr lang="en-US"/>
          </a:p>
        </p:txBody>
      </p:sp>
    </p:spTree>
    <p:extLst>
      <p:ext uri="{BB962C8B-B14F-4D97-AF65-F5344CB8AC3E}">
        <p14:creationId xmlns:p14="http://schemas.microsoft.com/office/powerpoint/2010/main" val="103412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pPr eaLnBrk="1" hangingPunct="1"/>
            <a:r>
              <a:rPr lang="en-US" dirty="0" smtClean="0"/>
              <a:t>B.  Live </a:t>
            </a:r>
            <a:r>
              <a:rPr lang="en-US" dirty="0"/>
              <a:t>a healthy lifestyle</a:t>
            </a:r>
          </a:p>
        </p:txBody>
      </p:sp>
      <p:sp>
        <p:nvSpPr>
          <p:cNvPr id="43011" name="Rectangle 1027"/>
          <p:cNvSpPr>
            <a:spLocks noGrp="1" noChangeArrowheads="1"/>
          </p:cNvSpPr>
          <p:nvPr>
            <p:ph type="body" idx="1"/>
          </p:nvPr>
        </p:nvSpPr>
        <p:spPr>
          <a:xfrm>
            <a:off x="2743200" y="1600200"/>
            <a:ext cx="7772400" cy="2057400"/>
          </a:xfrm>
        </p:spPr>
        <p:txBody>
          <a:bodyPr/>
          <a:lstStyle/>
          <a:p>
            <a:pPr marL="609600" indent="-609600" eaLnBrk="1" hangingPunct="1">
              <a:buFont typeface="Times New Roman" pitchFamily="18" charset="0"/>
              <a:buAutoNum type="arabicPeriod"/>
            </a:pPr>
            <a:r>
              <a:rPr lang="en-US"/>
              <a:t>I need to discover God’s plan for my life</a:t>
            </a:r>
          </a:p>
          <a:p>
            <a:pPr marL="609600" indent="-609600" eaLnBrk="1" hangingPunct="1">
              <a:buFont typeface="Times New Roman" pitchFamily="18" charset="0"/>
              <a:buAutoNum type="arabicPeriod"/>
            </a:pPr>
            <a:r>
              <a:rPr lang="en-US"/>
              <a:t>Develop the disciplines of living for Jesus</a:t>
            </a:r>
          </a:p>
          <a:p>
            <a:pPr marL="609600" indent="-609600" eaLnBrk="1" hangingPunct="1">
              <a:buFont typeface="Times New Roman" pitchFamily="18" charset="0"/>
              <a:buAutoNum type="arabicPeriod"/>
            </a:pPr>
            <a:r>
              <a:rPr lang="en-US"/>
              <a:t>Develop boundaries for healthy living</a:t>
            </a:r>
          </a:p>
          <a:p>
            <a:pPr marL="609600" indent="-609600" eaLnBrk="1" hangingPunct="1">
              <a:buNone/>
            </a:pPr>
            <a:endParaRPr lang="en-US"/>
          </a:p>
        </p:txBody>
      </p:sp>
      <p:pic>
        <p:nvPicPr>
          <p:cNvPr id="43012" name="Picture 5" descr="http://www.blowtorchbellyfat.com/wp-content/uploads/2011/04/treadmill-workouts-to-lose-weigh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3657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44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dirty="0" smtClean="0"/>
              <a:t>C.  Take </a:t>
            </a:r>
            <a:r>
              <a:rPr lang="en-US" dirty="0"/>
              <a:t>steps to prevent that failure again</a:t>
            </a:r>
          </a:p>
        </p:txBody>
      </p:sp>
      <p:sp>
        <p:nvSpPr>
          <p:cNvPr id="44035" name="Rectangle 1027"/>
          <p:cNvSpPr>
            <a:spLocks noGrp="1" noChangeArrowheads="1"/>
          </p:cNvSpPr>
          <p:nvPr>
            <p:ph type="body" sz="half" idx="1"/>
          </p:nvPr>
        </p:nvSpPr>
        <p:spPr>
          <a:xfrm>
            <a:off x="2743200" y="1600200"/>
            <a:ext cx="7467600" cy="3505200"/>
          </a:xfrm>
        </p:spPr>
        <p:txBody>
          <a:bodyPr/>
          <a:lstStyle/>
          <a:p>
            <a:pPr marL="609600" indent="-609600" eaLnBrk="1" hangingPunct="1">
              <a:buFont typeface="Times New Roman" pitchFamily="18" charset="0"/>
              <a:buAutoNum type="arabicPeriod"/>
            </a:pPr>
            <a:r>
              <a:rPr lang="en-US" sz="2800" u="sng" dirty="0"/>
              <a:t>Create</a:t>
            </a:r>
            <a:r>
              <a:rPr lang="en-US" sz="2800" dirty="0"/>
              <a:t> a relapse prevention plan</a:t>
            </a:r>
          </a:p>
          <a:p>
            <a:pPr marL="609600" indent="-609600" eaLnBrk="1" hangingPunct="1">
              <a:buFont typeface="Times New Roman" pitchFamily="18" charset="0"/>
              <a:buAutoNum type="arabicPeriod"/>
            </a:pPr>
            <a:r>
              <a:rPr lang="en-US" sz="2800" u="sng" dirty="0"/>
              <a:t>Identify</a:t>
            </a:r>
            <a:r>
              <a:rPr lang="en-US" sz="2800" dirty="0"/>
              <a:t> potential triggers</a:t>
            </a:r>
          </a:p>
          <a:p>
            <a:pPr marL="609600" indent="-609600" eaLnBrk="1" hangingPunct="1">
              <a:buFont typeface="Times New Roman" pitchFamily="18" charset="0"/>
              <a:buAutoNum type="arabicPeriod"/>
            </a:pPr>
            <a:r>
              <a:rPr lang="en-US" sz="2800" u="sng" dirty="0"/>
              <a:t>Develop</a:t>
            </a:r>
            <a:r>
              <a:rPr lang="en-US" sz="2800" dirty="0"/>
              <a:t> relationships of accountability</a:t>
            </a:r>
          </a:p>
          <a:p>
            <a:pPr marL="609600" indent="-609600" eaLnBrk="1" hangingPunct="1">
              <a:buNone/>
            </a:pPr>
            <a:endParaRPr lang="en-US" sz="2800" dirty="0"/>
          </a:p>
        </p:txBody>
      </p:sp>
      <p:sp>
        <p:nvSpPr>
          <p:cNvPr id="44036" name="Rectangle 5"/>
          <p:cNvSpPr>
            <a:spLocks noChangeArrowheads="1"/>
          </p:cNvSpPr>
          <p:nvPr/>
        </p:nvSpPr>
        <p:spPr bwMode="auto">
          <a:xfrm>
            <a:off x="6477000" y="4038600"/>
            <a:ext cx="320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spAutoFit/>
          </a:bodyPr>
          <a:lstStyle/>
          <a:p>
            <a:pPr indent="228600" eaLnBrk="0" hangingPunct="0"/>
            <a:r>
              <a:rPr lang="en-US" dirty="0">
                <a:cs typeface="Times New Roman" pitchFamily="18" charset="0"/>
              </a:rPr>
              <a:t>Relapse =</a:t>
            </a:r>
            <a:endParaRPr lang="en-US" dirty="0"/>
          </a:p>
          <a:p>
            <a:pPr marL="222250" indent="6350" eaLnBrk="0" hangingPunct="0"/>
            <a:r>
              <a:rPr lang="en-US" dirty="0">
                <a:cs typeface="Times New Roman" pitchFamily="18" charset="0"/>
              </a:rPr>
              <a:t>Slipping back into old patterns of failure.</a:t>
            </a:r>
            <a:endParaRPr lang="en-US" dirty="0"/>
          </a:p>
        </p:txBody>
      </p:sp>
      <p:sp>
        <p:nvSpPr>
          <p:cNvPr id="44037" name="Rectangle 6"/>
          <p:cNvSpPr>
            <a:spLocks noChangeArrowheads="1"/>
          </p:cNvSpPr>
          <p:nvPr/>
        </p:nvSpPr>
        <p:spPr bwMode="auto">
          <a:xfrm>
            <a:off x="6096000" y="4070868"/>
            <a:ext cx="4267200" cy="1219200"/>
          </a:xfrm>
          <a:prstGeom prst="rect">
            <a:avLst/>
          </a:prstGeom>
          <a:noFill/>
          <a:ln w="12700" cap="sq" algn="ctr">
            <a:solidFill>
              <a:srgbClr val="D6009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6" name="Footer Placeholder 5"/>
          <p:cNvSpPr>
            <a:spLocks noGrp="1"/>
          </p:cNvSpPr>
          <p:nvPr>
            <p:ph type="ftr" sz="quarter" idx="11"/>
          </p:nvPr>
        </p:nvSpPr>
        <p:spPr>
          <a:xfrm>
            <a:off x="2667000" y="6400800"/>
            <a:ext cx="5334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45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Application</a:t>
            </a:r>
          </a:p>
        </p:txBody>
      </p:sp>
      <p:sp>
        <p:nvSpPr>
          <p:cNvPr id="3" name="Content Placeholder 2"/>
          <p:cNvSpPr>
            <a:spLocks noGrp="1"/>
          </p:cNvSpPr>
          <p:nvPr>
            <p:ph idx="1"/>
          </p:nvPr>
        </p:nvSpPr>
        <p:spPr/>
        <p:txBody>
          <a:bodyPr/>
          <a:lstStyle/>
          <a:p>
            <a:r>
              <a:rPr lang="en-US" dirty="0"/>
              <a:t>Take an honest look at your failures. Pick one area in their life and evaluate where you are at on the chart, “Growing Through Failure.” in the Student Manual. </a:t>
            </a:r>
          </a:p>
          <a:p>
            <a:r>
              <a:rPr lang="en-US" dirty="0"/>
              <a:t>Write down one or two things you can do to more effectively put into practice God’s way of overcoming this failure. </a:t>
            </a:r>
          </a:p>
          <a:p>
            <a:r>
              <a:rPr lang="en-US" dirty="0"/>
              <a:t>Find at least one scripture that relates to the solution and explain how this verse will help you grow.</a:t>
            </a:r>
          </a:p>
        </p:txBody>
      </p:sp>
      <p:sp>
        <p:nvSpPr>
          <p:cNvPr id="4" name="Footer Placeholder 3"/>
          <p:cNvSpPr>
            <a:spLocks noGrp="1"/>
          </p:cNvSpPr>
          <p:nvPr>
            <p:ph type="ftr" sz="quarter" idx="11"/>
          </p:nvPr>
        </p:nvSpPr>
        <p:spPr/>
        <p:txBody>
          <a:bodyPr/>
          <a:lstStyle/>
          <a:p>
            <a:pPr>
              <a:defRPr/>
            </a:pPr>
            <a:r>
              <a:rPr lang="en-US" smtClean="0"/>
              <a:t>iteenchallenge.org                                                            3/2021</a:t>
            </a:r>
            <a:endParaRPr lang="en-US"/>
          </a:p>
        </p:txBody>
      </p:sp>
      <p:sp>
        <p:nvSpPr>
          <p:cNvPr id="5" name="Slide Number Placeholder 4"/>
          <p:cNvSpPr>
            <a:spLocks noGrp="1"/>
          </p:cNvSpPr>
          <p:nvPr>
            <p:ph type="sldNum" sz="quarter" idx="12"/>
          </p:nvPr>
        </p:nvSpPr>
        <p:spPr/>
        <p:txBody>
          <a:bodyPr/>
          <a:lstStyle/>
          <a:p>
            <a:pPr>
              <a:defRPr/>
            </a:pPr>
            <a:fld id="{7CA8F6DC-956D-454F-ABB9-F474DB689C9F}" type="slidenum">
              <a:rPr lang="en-US" smtClean="0"/>
              <a:pPr>
                <a:defRPr/>
              </a:pPr>
              <a:t>46</a:t>
            </a:fld>
            <a:endParaRPr lang="en-US"/>
          </a:p>
        </p:txBody>
      </p:sp>
    </p:spTree>
    <p:extLst>
      <p:ext uri="{BB962C8B-B14F-4D97-AF65-F5344CB8AC3E}">
        <p14:creationId xmlns:p14="http://schemas.microsoft.com/office/powerpoint/2010/main" val="234352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sz="quarter"/>
          </p:nvPr>
        </p:nvSpPr>
        <p:spPr>
          <a:xfrm>
            <a:off x="3352800" y="1143000"/>
            <a:ext cx="6934200" cy="2116138"/>
          </a:xfrm>
        </p:spPr>
        <p:txBody>
          <a:bodyPr/>
          <a:lstStyle/>
          <a:p>
            <a:r>
              <a:rPr lang="en-US" sz="6600"/>
              <a:t>Chapter 4</a:t>
            </a:r>
          </a:p>
        </p:txBody>
      </p:sp>
      <p:sp>
        <p:nvSpPr>
          <p:cNvPr id="3" name="Subtitle 2"/>
          <p:cNvSpPr>
            <a:spLocks noGrp="1"/>
          </p:cNvSpPr>
          <p:nvPr>
            <p:ph type="subTitle" sz="quarter" idx="1"/>
          </p:nvPr>
        </p:nvSpPr>
        <p:spPr>
          <a:xfrm>
            <a:off x="3429000" y="3429000"/>
            <a:ext cx="6400800" cy="1752600"/>
          </a:xfrm>
        </p:spPr>
        <p:txBody>
          <a:bodyPr/>
          <a:lstStyle/>
          <a:p>
            <a:pPr>
              <a:defRPr/>
            </a:pPr>
            <a:r>
              <a:rPr lang="en-US" sz="6000" dirty="0">
                <a:solidFill>
                  <a:srgbClr val="FFCC66"/>
                </a:solidFill>
                <a:ea typeface="+mj-ea"/>
                <a:cs typeface="+mj-cs"/>
              </a:rPr>
              <a:t>Relapse</a:t>
            </a:r>
            <a:endParaRPr lang="en-US" sz="4400" dirty="0"/>
          </a:p>
        </p:txBody>
      </p:sp>
      <p:sp>
        <p:nvSpPr>
          <p:cNvPr id="4" name="Footer Placeholder 3"/>
          <p:cNvSpPr>
            <a:spLocks noGrp="1"/>
          </p:cNvSpPr>
          <p:nvPr>
            <p:ph type="ftr" sz="quarter" idx="11"/>
          </p:nvPr>
        </p:nvSpPr>
        <p:spPr>
          <a:xfrm>
            <a:off x="3581400" y="6400800"/>
            <a:ext cx="4800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B3D4D802-8CD7-4A4E-8D18-5815BC2E3F5F}" type="slidenum">
              <a:rPr lang="en-US" smtClean="0"/>
              <a:pPr>
                <a:defRPr/>
              </a:pPr>
              <a:t>47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Key Biblical Truth</a:t>
            </a:r>
          </a:p>
        </p:txBody>
      </p:sp>
      <p:sp>
        <p:nvSpPr>
          <p:cNvPr id="3" name="Content Placeholder 2"/>
          <p:cNvSpPr>
            <a:spLocks noGrp="1"/>
          </p:cNvSpPr>
          <p:nvPr>
            <p:ph idx="1"/>
          </p:nvPr>
        </p:nvSpPr>
        <p:spPr/>
        <p:txBody>
          <a:bodyPr/>
          <a:lstStyle/>
          <a:p>
            <a:pPr>
              <a:defRPr/>
            </a:pPr>
            <a:r>
              <a:rPr lang="en-US" dirty="0"/>
              <a:t>God has a path to real recovery for everyone who has relapsed. </a:t>
            </a:r>
          </a:p>
          <a:p>
            <a:pPr>
              <a:defRPr/>
            </a:pPr>
            <a:r>
              <a:rPr lang="en-US" sz="4400" dirty="0">
                <a:solidFill>
                  <a:schemeClr val="accent1"/>
                </a:solidFill>
              </a:rPr>
              <a:t>Key Verse:  </a:t>
            </a:r>
          </a:p>
          <a:p>
            <a:pPr marL="0" indent="0">
              <a:buNone/>
              <a:defRPr/>
            </a:pPr>
            <a:r>
              <a:rPr lang="en-US" dirty="0"/>
              <a:t>1 Corinthians 10:13 New Living Translation “</a:t>
            </a:r>
            <a:r>
              <a:rPr lang="en-US" sz="2800" dirty="0"/>
              <a:t>The temptations in your life are no different from what others experience. And God is faithful. He will not allow the temptation to be more than you can stand. When you are tempted, he will show you a way out so that you can endure.”</a:t>
            </a:r>
            <a:endParaRPr lang="en-US" dirty="0"/>
          </a:p>
        </p:txBody>
      </p:sp>
      <p:sp>
        <p:nvSpPr>
          <p:cNvPr id="4" name="Footer Placeholder 3"/>
          <p:cNvSpPr>
            <a:spLocks noGrp="1"/>
          </p:cNvSpPr>
          <p:nvPr>
            <p:ph type="ftr" sz="quarter" idx="11"/>
          </p:nvPr>
        </p:nvSpPr>
        <p:spPr>
          <a:xfrm>
            <a:off x="2209800" y="6400800"/>
            <a:ext cx="5791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48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736600" indent="-736600" eaLnBrk="1" hangingPunct="1"/>
            <a:r>
              <a:rPr lang="en-US" dirty="0" smtClean="0"/>
              <a:t>A.	Seven </a:t>
            </a:r>
            <a:r>
              <a:rPr lang="en-US" dirty="0"/>
              <a:t>reasons why recovery quickly turns into relapse</a:t>
            </a:r>
          </a:p>
        </p:txBody>
      </p:sp>
      <p:sp>
        <p:nvSpPr>
          <p:cNvPr id="47107" name="Rectangle 3"/>
          <p:cNvSpPr>
            <a:spLocks noGrp="1" noChangeArrowheads="1"/>
          </p:cNvSpPr>
          <p:nvPr>
            <p:ph type="body" sz="half" idx="1"/>
          </p:nvPr>
        </p:nvSpPr>
        <p:spPr>
          <a:xfrm>
            <a:off x="2387600" y="1828800"/>
            <a:ext cx="5080000" cy="4495800"/>
          </a:xfrm>
        </p:spPr>
        <p:txBody>
          <a:bodyPr/>
          <a:lstStyle/>
          <a:p>
            <a:pPr marL="533400" indent="-533400" eaLnBrk="1" hangingPunct="1">
              <a:spcAft>
                <a:spcPts val="1200"/>
              </a:spcAft>
              <a:buFont typeface="Symbol" pitchFamily="18" charset="2"/>
              <a:buAutoNum type="arabicPeriod"/>
            </a:pPr>
            <a:r>
              <a:rPr lang="en-US" u="sng" dirty="0"/>
              <a:t>Magical thinking</a:t>
            </a:r>
          </a:p>
          <a:p>
            <a:pPr marL="533400" indent="-533400" eaLnBrk="1" hangingPunct="1">
              <a:spcAft>
                <a:spcPts val="1200"/>
              </a:spcAft>
              <a:buFont typeface="Symbol" pitchFamily="18" charset="2"/>
              <a:buAutoNum type="arabicPeriod"/>
            </a:pPr>
            <a:r>
              <a:rPr lang="en-US" dirty="0"/>
              <a:t>Environmental </a:t>
            </a:r>
            <a:r>
              <a:rPr lang="en-US" u="sng" dirty="0"/>
              <a:t>abstinence</a:t>
            </a:r>
            <a:r>
              <a:rPr lang="en-US" dirty="0"/>
              <a:t> vs. real </a:t>
            </a:r>
            <a:r>
              <a:rPr lang="en-US" u="sng" dirty="0"/>
              <a:t>change</a:t>
            </a:r>
            <a:r>
              <a:rPr lang="en-US" dirty="0"/>
              <a:t> </a:t>
            </a:r>
          </a:p>
          <a:p>
            <a:pPr marL="533400" indent="-533400" eaLnBrk="1" hangingPunct="1">
              <a:spcAft>
                <a:spcPts val="1200"/>
              </a:spcAft>
              <a:buFont typeface="Symbol" pitchFamily="18" charset="2"/>
              <a:buAutoNum type="arabicPeriod"/>
            </a:pPr>
            <a:r>
              <a:rPr lang="en-US" u="sng" dirty="0"/>
              <a:t>Old friends</a:t>
            </a:r>
          </a:p>
          <a:p>
            <a:pPr marL="533400" indent="-533400" eaLnBrk="1" hangingPunct="1">
              <a:buFont typeface="Symbol" pitchFamily="18" charset="2"/>
              <a:buAutoNum type="arabicPeriod"/>
            </a:pPr>
            <a:r>
              <a:rPr lang="en-US" u="sng" dirty="0"/>
              <a:t>Old problem solving strategies</a:t>
            </a:r>
          </a:p>
        </p:txBody>
      </p:sp>
      <p:pic>
        <p:nvPicPr>
          <p:cNvPr id="47108" name="Picture 8" descr="http://images.google.ca/images?q=tbn:dbHZR2Eu5fgC:www.ednet.ledu-ni.gov.uk/images/pic-growth.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7620000" y="2209800"/>
            <a:ext cx="3810000" cy="2938463"/>
          </a:xfrm>
        </p:spPr>
      </p:pic>
      <p:sp>
        <p:nvSpPr>
          <p:cNvPr id="5" name="Footer Placeholder 4"/>
          <p:cNvSpPr>
            <a:spLocks noGrp="1"/>
          </p:cNvSpPr>
          <p:nvPr>
            <p:ph type="ftr" sz="quarter" idx="11"/>
          </p:nvPr>
        </p:nvSpPr>
        <p:spPr>
          <a:xfrm>
            <a:off x="2667000" y="6400800"/>
            <a:ext cx="6324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49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Key Biblical Truth</a:t>
            </a:r>
          </a:p>
        </p:txBody>
      </p:sp>
      <p:sp>
        <p:nvSpPr>
          <p:cNvPr id="3" name="Content Placeholder 2"/>
          <p:cNvSpPr>
            <a:spLocks noGrp="1"/>
          </p:cNvSpPr>
          <p:nvPr>
            <p:ph idx="1"/>
          </p:nvPr>
        </p:nvSpPr>
        <p:spPr/>
        <p:txBody>
          <a:bodyPr/>
          <a:lstStyle/>
          <a:p>
            <a:pPr>
              <a:defRPr/>
            </a:pPr>
            <a:r>
              <a:rPr lang="en-US" dirty="0"/>
              <a:t>I need to discover the root problems in my life when I fail.</a:t>
            </a:r>
          </a:p>
          <a:p>
            <a:pPr marL="0" indent="0">
              <a:buNone/>
              <a:defRPr/>
            </a:pPr>
            <a:r>
              <a:rPr lang="en-US" sz="4400" dirty="0">
                <a:solidFill>
                  <a:schemeClr val="accent1"/>
                </a:solidFill>
              </a:rPr>
              <a:t>Key Verse: </a:t>
            </a:r>
          </a:p>
          <a:p>
            <a:pPr marL="0" indent="0">
              <a:buNone/>
              <a:defRPr/>
            </a:pPr>
            <a:r>
              <a:rPr lang="en-US" dirty="0"/>
              <a:t>Hebrews 4:16   Phillips New Testament</a:t>
            </a:r>
          </a:p>
          <a:p>
            <a:pPr>
              <a:defRPr/>
            </a:pPr>
            <a:r>
              <a:rPr lang="en-US" dirty="0"/>
              <a:t>Let us therefore approach the throne of grace with fullest confidence, that we may receive mercy for our failures and grace to help in the hour of need.</a:t>
            </a:r>
          </a:p>
          <a:p>
            <a:pPr>
              <a:defRPr/>
            </a:pPr>
            <a:endParaRPr lang="en-US" dirty="0"/>
          </a:p>
        </p:txBody>
      </p:sp>
      <p:sp>
        <p:nvSpPr>
          <p:cNvPr id="4" name="Footer Placeholder 3"/>
          <p:cNvSpPr>
            <a:spLocks noGrp="1"/>
          </p:cNvSpPr>
          <p:nvPr>
            <p:ph type="ftr" sz="quarter" idx="11"/>
          </p:nvPr>
        </p:nvSpPr>
        <p:spPr>
          <a:xfrm>
            <a:off x="1676400" y="6400800"/>
            <a:ext cx="6324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marL="736600" indent="-736600" eaLnBrk="1" hangingPunct="1"/>
            <a:r>
              <a:rPr lang="en-US" dirty="0" smtClean="0"/>
              <a:t>A.	Seven </a:t>
            </a:r>
            <a:r>
              <a:rPr lang="en-US" dirty="0"/>
              <a:t>reasons why recovery quickly turns into relapse</a:t>
            </a:r>
          </a:p>
        </p:txBody>
      </p:sp>
      <p:sp>
        <p:nvSpPr>
          <p:cNvPr id="48131" name="Rectangle 3"/>
          <p:cNvSpPr>
            <a:spLocks noGrp="1" noChangeArrowheads="1"/>
          </p:cNvSpPr>
          <p:nvPr>
            <p:ph type="body" sz="half" idx="1"/>
          </p:nvPr>
        </p:nvSpPr>
        <p:spPr>
          <a:xfrm>
            <a:off x="2438400" y="1810524"/>
            <a:ext cx="5029200" cy="4495800"/>
          </a:xfrm>
        </p:spPr>
        <p:txBody>
          <a:bodyPr/>
          <a:lstStyle/>
          <a:p>
            <a:pPr marL="533400" indent="-533400" eaLnBrk="1" hangingPunct="1">
              <a:spcAft>
                <a:spcPts val="1800"/>
              </a:spcAft>
              <a:buFont typeface="Times New Roman" pitchFamily="18" charset="0"/>
              <a:buAutoNum type="arabicPeriod" startAt="5"/>
            </a:pPr>
            <a:r>
              <a:rPr lang="en-US" u="sng" dirty="0"/>
              <a:t>Failure</a:t>
            </a:r>
            <a:r>
              <a:rPr lang="en-US" dirty="0"/>
              <a:t> to use God’s power</a:t>
            </a:r>
          </a:p>
          <a:p>
            <a:pPr marL="533400" indent="-533400" eaLnBrk="1" hangingPunct="1">
              <a:spcAft>
                <a:spcPts val="1800"/>
              </a:spcAft>
              <a:buFont typeface="Times New Roman" pitchFamily="18" charset="0"/>
              <a:buAutoNum type="arabicPeriod" startAt="5"/>
            </a:pPr>
            <a:r>
              <a:rPr lang="en-US" u="sng" dirty="0"/>
              <a:t>Unresolved</a:t>
            </a:r>
            <a:r>
              <a:rPr lang="en-US" dirty="0"/>
              <a:t> problems</a:t>
            </a:r>
          </a:p>
          <a:p>
            <a:pPr marL="533400" indent="-533400" eaLnBrk="1" hangingPunct="1">
              <a:buFont typeface="Times New Roman" pitchFamily="18" charset="0"/>
              <a:buAutoNum type="arabicPeriod" startAt="5"/>
            </a:pPr>
            <a:r>
              <a:rPr lang="en-US" u="sng" dirty="0"/>
              <a:t>Compartmentalizing</a:t>
            </a:r>
            <a:r>
              <a:rPr lang="en-US" dirty="0"/>
              <a:t> </a:t>
            </a:r>
            <a:r>
              <a:rPr lang="en-US" dirty="0" smtClean="0"/>
              <a:t/>
            </a:r>
            <a:br>
              <a:rPr lang="en-US" dirty="0" smtClean="0"/>
            </a:br>
            <a:r>
              <a:rPr lang="en-US" dirty="0" smtClean="0"/>
              <a:t>my </a:t>
            </a:r>
            <a:r>
              <a:rPr lang="en-US" dirty="0"/>
              <a:t>life</a:t>
            </a:r>
          </a:p>
        </p:txBody>
      </p:sp>
      <p:pic>
        <p:nvPicPr>
          <p:cNvPr id="48132" name="Picture 8" descr="http://images.google.ca/images?q=tbn:dbHZR2Eu5fgC:www.ednet.ledu-ni.gov.uk/images/pic-growth.jpg">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7467600" y="1981200"/>
            <a:ext cx="3810000" cy="2938463"/>
          </a:xfrm>
        </p:spPr>
      </p:pic>
      <p:sp>
        <p:nvSpPr>
          <p:cNvPr id="5" name="Footer Placeholder 4"/>
          <p:cNvSpPr>
            <a:spLocks noGrp="1"/>
          </p:cNvSpPr>
          <p:nvPr>
            <p:ph type="ftr" sz="quarter" idx="11"/>
          </p:nvPr>
        </p:nvSpPr>
        <p:spPr>
          <a:xfrm>
            <a:off x="3048000" y="6400800"/>
            <a:ext cx="4953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50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B.  What </a:t>
            </a:r>
            <a:r>
              <a:rPr lang="en-US" dirty="0"/>
              <a:t>causes relapse?</a:t>
            </a:r>
          </a:p>
        </p:txBody>
      </p:sp>
      <p:sp>
        <p:nvSpPr>
          <p:cNvPr id="49155" name="Rectangle 1027"/>
          <p:cNvSpPr>
            <a:spLocks noGrp="1" noChangeArrowheads="1"/>
          </p:cNvSpPr>
          <p:nvPr>
            <p:ph type="body" sz="half" idx="1"/>
          </p:nvPr>
        </p:nvSpPr>
        <p:spPr>
          <a:xfrm>
            <a:off x="2514600" y="1707376"/>
            <a:ext cx="5105400" cy="3779024"/>
          </a:xfrm>
        </p:spPr>
        <p:txBody>
          <a:bodyPr/>
          <a:lstStyle/>
          <a:p>
            <a:pPr marL="609600" indent="-609600" eaLnBrk="1" hangingPunct="1">
              <a:spcAft>
                <a:spcPts val="1800"/>
              </a:spcAft>
              <a:buFont typeface="Times New Roman" pitchFamily="18" charset="0"/>
              <a:buAutoNum type="arabicPeriod"/>
            </a:pPr>
            <a:r>
              <a:rPr lang="en-US" sz="2800" dirty="0"/>
              <a:t>You can’t relapse if you have never experienced recovery</a:t>
            </a:r>
          </a:p>
          <a:p>
            <a:pPr marL="609600" indent="-609600" eaLnBrk="1" hangingPunct="1">
              <a:spcAft>
                <a:spcPts val="1800"/>
              </a:spcAft>
              <a:buFont typeface="Times New Roman" pitchFamily="18" charset="0"/>
              <a:buAutoNum type="arabicPeriod"/>
            </a:pPr>
            <a:r>
              <a:rPr lang="en-US" sz="2800" dirty="0"/>
              <a:t>Failure to deal with problems of the past</a:t>
            </a:r>
          </a:p>
          <a:p>
            <a:pPr marL="609600" indent="-609600" eaLnBrk="1" hangingPunct="1">
              <a:spcAft>
                <a:spcPts val="1800"/>
              </a:spcAft>
              <a:buFont typeface="Times New Roman" pitchFamily="18" charset="0"/>
              <a:buAutoNum type="arabicPeriod"/>
            </a:pPr>
            <a:r>
              <a:rPr lang="en-US" sz="2800" dirty="0"/>
              <a:t>Other addictions and </a:t>
            </a:r>
            <a:r>
              <a:rPr lang="en-US" sz="2800" dirty="0" smtClean="0"/>
              <a:t/>
            </a:r>
            <a:br>
              <a:rPr lang="en-US" sz="2800" dirty="0" smtClean="0"/>
            </a:br>
            <a:r>
              <a:rPr lang="en-US" sz="2800" dirty="0" smtClean="0"/>
              <a:t>life-controlling </a:t>
            </a:r>
            <a:r>
              <a:rPr lang="en-US" sz="2800" dirty="0"/>
              <a:t>problems</a:t>
            </a:r>
          </a:p>
          <a:p>
            <a:pPr marL="609600" indent="-609600" eaLnBrk="1" hangingPunct="1">
              <a:buNone/>
            </a:pPr>
            <a:endParaRPr lang="en-US" sz="2800" dirty="0"/>
          </a:p>
        </p:txBody>
      </p:sp>
      <p:pic>
        <p:nvPicPr>
          <p:cNvPr id="49156" name="Picture 3" descr="http://www.chronic-illness.org/images/comic/relapse-pammy_rev.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48600" y="2070100"/>
            <a:ext cx="411187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51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C.  Understanding </a:t>
            </a:r>
            <a:r>
              <a:rPr lang="en-US" dirty="0"/>
              <a:t>relapse</a:t>
            </a:r>
          </a:p>
        </p:txBody>
      </p:sp>
      <p:sp>
        <p:nvSpPr>
          <p:cNvPr id="50179" name="Rectangle 1027"/>
          <p:cNvSpPr>
            <a:spLocks noGrp="1" noChangeArrowheads="1"/>
          </p:cNvSpPr>
          <p:nvPr>
            <p:ph type="body" sz="half" idx="1"/>
          </p:nvPr>
        </p:nvSpPr>
        <p:spPr>
          <a:xfrm>
            <a:off x="2743200" y="1600200"/>
            <a:ext cx="7315200" cy="3124200"/>
          </a:xfrm>
        </p:spPr>
        <p:txBody>
          <a:bodyPr/>
          <a:lstStyle/>
          <a:p>
            <a:pPr marL="609600" indent="-609600" eaLnBrk="1" hangingPunct="1">
              <a:spcAft>
                <a:spcPts val="2400"/>
              </a:spcAft>
              <a:buFont typeface="Times New Roman" pitchFamily="18" charset="0"/>
              <a:buAutoNum type="arabicPeriod"/>
            </a:pPr>
            <a:r>
              <a:rPr lang="en-US" sz="4000" dirty="0"/>
              <a:t>What is </a:t>
            </a:r>
            <a:r>
              <a:rPr lang="en-US" sz="4000" u="sng" dirty="0"/>
              <a:t>the path to addiction</a:t>
            </a:r>
            <a:r>
              <a:rPr lang="en-US" sz="4000" dirty="0"/>
              <a:t>? </a:t>
            </a:r>
          </a:p>
          <a:p>
            <a:pPr marL="609600" indent="-609600" eaLnBrk="1" hangingPunct="1">
              <a:spcAft>
                <a:spcPts val="2400"/>
              </a:spcAft>
              <a:buFont typeface="Times New Roman" pitchFamily="18" charset="0"/>
              <a:buAutoNum type="arabicPeriod"/>
            </a:pPr>
            <a:r>
              <a:rPr lang="en-US" sz="4000" dirty="0"/>
              <a:t>What is </a:t>
            </a:r>
            <a:r>
              <a:rPr lang="en-US" sz="4000" u="sng" dirty="0"/>
              <a:t>recovery</a:t>
            </a:r>
            <a:r>
              <a:rPr lang="en-US" sz="4000" dirty="0"/>
              <a:t>?</a:t>
            </a:r>
          </a:p>
          <a:p>
            <a:pPr marL="609600" indent="-609600" eaLnBrk="1" hangingPunct="1">
              <a:spcAft>
                <a:spcPts val="2400"/>
              </a:spcAft>
              <a:buFont typeface="Times New Roman" pitchFamily="18" charset="0"/>
              <a:buAutoNum type="arabicPeriod"/>
            </a:pPr>
            <a:r>
              <a:rPr lang="en-US" sz="4000" dirty="0"/>
              <a:t>What is </a:t>
            </a:r>
            <a:r>
              <a:rPr lang="en-US" sz="4000" u="sng" dirty="0"/>
              <a:t>relapse</a:t>
            </a:r>
            <a:r>
              <a:rPr lang="en-US" sz="4000" dirty="0"/>
              <a:t>?</a:t>
            </a:r>
          </a:p>
        </p:txBody>
      </p:sp>
      <p:sp>
        <p:nvSpPr>
          <p:cNvPr id="4" name="Footer Placeholder 3"/>
          <p:cNvSpPr>
            <a:spLocks noGrp="1"/>
          </p:cNvSpPr>
          <p:nvPr>
            <p:ph type="ftr" sz="quarter" idx="11"/>
          </p:nvPr>
        </p:nvSpPr>
        <p:spPr>
          <a:xfrm>
            <a:off x="3124200" y="6400800"/>
            <a:ext cx="4876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52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D.  What </a:t>
            </a:r>
            <a:r>
              <a:rPr lang="en-US" dirty="0"/>
              <a:t>to do if relapse occurs</a:t>
            </a:r>
          </a:p>
        </p:txBody>
      </p:sp>
      <p:sp>
        <p:nvSpPr>
          <p:cNvPr id="51203" name="Rectangle 1027"/>
          <p:cNvSpPr>
            <a:spLocks noGrp="1" noChangeArrowheads="1"/>
          </p:cNvSpPr>
          <p:nvPr>
            <p:ph type="body" sz="half" idx="1"/>
          </p:nvPr>
        </p:nvSpPr>
        <p:spPr>
          <a:xfrm>
            <a:off x="2362200" y="1591372"/>
            <a:ext cx="6019800" cy="4495800"/>
          </a:xfrm>
        </p:spPr>
        <p:txBody>
          <a:bodyPr/>
          <a:lstStyle/>
          <a:p>
            <a:pPr marL="609600" indent="-609600" eaLnBrk="1" hangingPunct="1">
              <a:spcAft>
                <a:spcPts val="1800"/>
              </a:spcAft>
              <a:buFont typeface="Times New Roman" pitchFamily="18" charset="0"/>
              <a:buAutoNum type="arabicPeriod"/>
            </a:pPr>
            <a:r>
              <a:rPr lang="en-US" sz="2800" u="sng" dirty="0"/>
              <a:t>Stop</a:t>
            </a:r>
            <a:r>
              <a:rPr lang="en-US" sz="2800" dirty="0"/>
              <a:t> immediately </a:t>
            </a:r>
          </a:p>
          <a:p>
            <a:pPr marL="609600" indent="-609600" eaLnBrk="1" hangingPunct="1">
              <a:spcAft>
                <a:spcPts val="1800"/>
              </a:spcAft>
              <a:buFont typeface="Times New Roman" pitchFamily="18" charset="0"/>
              <a:buAutoNum type="arabicPeriod"/>
            </a:pPr>
            <a:r>
              <a:rPr lang="en-US" sz="2800" u="sng" dirty="0"/>
              <a:t>Get help</a:t>
            </a:r>
          </a:p>
          <a:p>
            <a:pPr marL="609600" indent="-609600" eaLnBrk="1" hangingPunct="1">
              <a:spcAft>
                <a:spcPts val="1800"/>
              </a:spcAft>
              <a:buFont typeface="Times New Roman" pitchFamily="18" charset="0"/>
              <a:buAutoNum type="arabicPeriod"/>
            </a:pPr>
            <a:r>
              <a:rPr lang="en-US" sz="2800" u="sng" dirty="0"/>
              <a:t>Re-design</a:t>
            </a:r>
            <a:r>
              <a:rPr lang="en-US" sz="2800" dirty="0"/>
              <a:t> your recovery strategy </a:t>
            </a:r>
          </a:p>
          <a:p>
            <a:pPr marL="609600" indent="-609600" eaLnBrk="1" hangingPunct="1">
              <a:spcAft>
                <a:spcPts val="1800"/>
              </a:spcAft>
              <a:buFont typeface="Times New Roman" pitchFamily="18" charset="0"/>
              <a:buAutoNum type="arabicPeriod"/>
            </a:pPr>
            <a:r>
              <a:rPr lang="en-US" sz="2800" u="sng" dirty="0"/>
              <a:t>Begin </a:t>
            </a:r>
            <a:r>
              <a:rPr lang="en-US" sz="2800" dirty="0"/>
              <a:t>the hard work of recovery</a:t>
            </a:r>
          </a:p>
          <a:p>
            <a:pPr marL="609600" indent="-609600" eaLnBrk="1" hangingPunct="1">
              <a:spcAft>
                <a:spcPts val="1800"/>
              </a:spcAft>
              <a:buFont typeface="Times New Roman" pitchFamily="18" charset="0"/>
              <a:buAutoNum type="arabicPeriod"/>
            </a:pPr>
            <a:r>
              <a:rPr lang="en-US" sz="2800" dirty="0"/>
              <a:t>Establish a </a:t>
            </a:r>
            <a:r>
              <a:rPr lang="en-US" sz="2800" u="sng" dirty="0"/>
              <a:t>relationship of accountability</a:t>
            </a:r>
          </a:p>
          <a:p>
            <a:pPr marL="609600" indent="-609600" eaLnBrk="1" hangingPunct="1">
              <a:spcAft>
                <a:spcPts val="1800"/>
              </a:spcAft>
              <a:buFont typeface="Times New Roman" pitchFamily="18" charset="0"/>
              <a:buAutoNum type="arabicPeriod"/>
            </a:pPr>
            <a:r>
              <a:rPr lang="en-US" sz="2800" u="sng" dirty="0"/>
              <a:t>Keep Growing!</a:t>
            </a:r>
          </a:p>
        </p:txBody>
      </p:sp>
      <p:pic>
        <p:nvPicPr>
          <p:cNvPr id="51204" name="Picture 6" descr="funny pictures of cats with capti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55902" y="2049534"/>
            <a:ext cx="3931298" cy="29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53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Application</a:t>
            </a:r>
          </a:p>
        </p:txBody>
      </p:sp>
      <p:sp>
        <p:nvSpPr>
          <p:cNvPr id="3" name="Content Placeholder 2"/>
          <p:cNvSpPr>
            <a:spLocks noGrp="1"/>
          </p:cNvSpPr>
          <p:nvPr>
            <p:ph idx="1"/>
          </p:nvPr>
        </p:nvSpPr>
        <p:spPr/>
        <p:txBody>
          <a:bodyPr/>
          <a:lstStyle/>
          <a:p>
            <a:r>
              <a:rPr lang="en-US" dirty="0"/>
              <a:t>Write down 5 things you will do to prevent relapse in your life. </a:t>
            </a:r>
          </a:p>
          <a:p>
            <a:r>
              <a:rPr lang="en-US" dirty="0"/>
              <a:t>Break up into groups of two and share your answers with each other, and then pray for each other.</a:t>
            </a:r>
          </a:p>
        </p:txBody>
      </p:sp>
      <p:sp>
        <p:nvSpPr>
          <p:cNvPr id="4" name="Footer Placeholder 3"/>
          <p:cNvSpPr>
            <a:spLocks noGrp="1"/>
          </p:cNvSpPr>
          <p:nvPr>
            <p:ph type="ftr" sz="quarter" idx="11"/>
          </p:nvPr>
        </p:nvSpPr>
        <p:spPr/>
        <p:txBody>
          <a:bodyPr/>
          <a:lstStyle/>
          <a:p>
            <a:pPr>
              <a:defRPr/>
            </a:pPr>
            <a:r>
              <a:rPr lang="en-US" smtClean="0"/>
              <a:t>iteenchallenge.org                                                            3/2021</a:t>
            </a:r>
            <a:endParaRPr lang="en-US"/>
          </a:p>
        </p:txBody>
      </p:sp>
      <p:sp>
        <p:nvSpPr>
          <p:cNvPr id="5" name="Slide Number Placeholder 4"/>
          <p:cNvSpPr>
            <a:spLocks noGrp="1"/>
          </p:cNvSpPr>
          <p:nvPr>
            <p:ph type="sldNum" sz="quarter" idx="12"/>
          </p:nvPr>
        </p:nvSpPr>
        <p:spPr/>
        <p:txBody>
          <a:bodyPr/>
          <a:lstStyle/>
          <a:p>
            <a:pPr>
              <a:defRPr/>
            </a:pPr>
            <a:fld id="{7CA8F6DC-956D-454F-ABB9-F474DB689C9F}" type="slidenum">
              <a:rPr lang="en-US" smtClean="0"/>
              <a:pPr>
                <a:defRPr/>
              </a:pPr>
              <a:t>54</a:t>
            </a:fld>
            <a:endParaRPr lang="en-US"/>
          </a:p>
        </p:txBody>
      </p:sp>
    </p:spTree>
    <p:extLst>
      <p:ext uri="{BB962C8B-B14F-4D97-AF65-F5344CB8AC3E}">
        <p14:creationId xmlns:p14="http://schemas.microsoft.com/office/powerpoint/2010/main" val="197032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ctrTitle"/>
          </p:nvPr>
        </p:nvSpPr>
        <p:spPr/>
        <p:txBody>
          <a:bodyPr/>
          <a:lstStyle/>
          <a:p>
            <a:pPr eaLnBrk="1" hangingPunct="1"/>
            <a:r>
              <a:rPr lang="en-US" dirty="0">
                <a:solidFill>
                  <a:schemeClr val="tx1"/>
                </a:solidFill>
              </a:rPr>
              <a:t>Growing Through Failure</a:t>
            </a:r>
            <a:br>
              <a:rPr lang="en-US" dirty="0">
                <a:solidFill>
                  <a:schemeClr val="tx1"/>
                </a:solidFill>
              </a:rPr>
            </a:br>
            <a:r>
              <a:rPr lang="en-US" dirty="0">
                <a:solidFill>
                  <a:schemeClr val="tx1"/>
                </a:solidFill>
              </a:rPr>
              <a:t>Scriptures</a:t>
            </a:r>
          </a:p>
        </p:txBody>
      </p:sp>
      <p:sp>
        <p:nvSpPr>
          <p:cNvPr id="4" name="Footer Placeholder 3"/>
          <p:cNvSpPr>
            <a:spLocks noGrp="1"/>
          </p:cNvSpPr>
          <p:nvPr>
            <p:ph type="ftr" sz="quarter" idx="11"/>
          </p:nvPr>
        </p:nvSpPr>
        <p:spPr>
          <a:xfrm>
            <a:off x="3886200" y="6400800"/>
            <a:ext cx="5486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B3D4D802-8CD7-4A4E-8D18-5815BC2E3F5F}" type="slidenum">
              <a:rPr lang="en-US" smtClean="0"/>
              <a:pPr>
                <a:defRPr/>
              </a:pPr>
              <a:t>55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t>Romans 13:1-2</a:t>
            </a:r>
          </a:p>
        </p:txBody>
      </p:sp>
      <p:sp>
        <p:nvSpPr>
          <p:cNvPr id="53251" name="Rectangle 3"/>
          <p:cNvSpPr>
            <a:spLocks noGrp="1" noChangeArrowheads="1"/>
          </p:cNvSpPr>
          <p:nvPr>
            <p:ph type="body" idx="1"/>
          </p:nvPr>
        </p:nvSpPr>
        <p:spPr/>
        <p:txBody>
          <a:bodyPr/>
          <a:lstStyle/>
          <a:p>
            <a:pPr eaLnBrk="1" hangingPunct="1">
              <a:buFont typeface="Symbol" pitchFamily="18" charset="2"/>
              <a:buNone/>
            </a:pPr>
            <a:r>
              <a:rPr lang="en-US"/>
              <a:t>   Obey the government, for God is the one who put it there. All governments have been placed in power by God. </a:t>
            </a:r>
            <a:r>
              <a:rPr lang="en-US" baseline="30000"/>
              <a:t>2</a:t>
            </a:r>
            <a:r>
              <a:rPr lang="en-US"/>
              <a:t> So those who refuse to obey the laws of the land are refusing to obey God, and punishment will follow. </a:t>
            </a:r>
          </a:p>
        </p:txBody>
      </p:sp>
      <p:sp>
        <p:nvSpPr>
          <p:cNvPr id="5" name="Footer Placeholder 4"/>
          <p:cNvSpPr>
            <a:spLocks noGrp="1"/>
          </p:cNvSpPr>
          <p:nvPr>
            <p:ph type="ftr" sz="quarter" idx="11"/>
          </p:nvPr>
        </p:nvSpPr>
        <p:spPr>
          <a:xfrm>
            <a:off x="3200400" y="6400800"/>
            <a:ext cx="4800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56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James 4:17</a:t>
            </a:r>
          </a:p>
        </p:txBody>
      </p:sp>
      <p:sp>
        <p:nvSpPr>
          <p:cNvPr id="54275" name="Rectangle 3"/>
          <p:cNvSpPr>
            <a:spLocks noGrp="1" noChangeArrowheads="1"/>
          </p:cNvSpPr>
          <p:nvPr>
            <p:ph type="body" idx="1"/>
          </p:nvPr>
        </p:nvSpPr>
        <p:spPr/>
        <p:txBody>
          <a:bodyPr/>
          <a:lstStyle/>
          <a:p>
            <a:pPr eaLnBrk="1" hangingPunct="1">
              <a:buFont typeface="Symbol" pitchFamily="18" charset="2"/>
              <a:buNone/>
            </a:pPr>
            <a:r>
              <a:rPr lang="en-US"/>
              <a:t>   Remember, it is sin to know what you ought to do and then not do it.</a:t>
            </a:r>
          </a:p>
        </p:txBody>
      </p:sp>
      <p:sp>
        <p:nvSpPr>
          <p:cNvPr id="5" name="Footer Placeholder 4"/>
          <p:cNvSpPr>
            <a:spLocks noGrp="1"/>
          </p:cNvSpPr>
          <p:nvPr>
            <p:ph type="ftr" sz="quarter" idx="11"/>
          </p:nvPr>
        </p:nvSpPr>
        <p:spPr>
          <a:xfrm>
            <a:off x="3200400" y="6400800"/>
            <a:ext cx="4800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57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1 Corinthians 10:13</a:t>
            </a:r>
          </a:p>
        </p:txBody>
      </p:sp>
      <p:sp>
        <p:nvSpPr>
          <p:cNvPr id="55299" name="Rectangle 3"/>
          <p:cNvSpPr>
            <a:spLocks noGrp="1" noChangeArrowheads="1"/>
          </p:cNvSpPr>
          <p:nvPr>
            <p:ph type="body" idx="1"/>
          </p:nvPr>
        </p:nvSpPr>
        <p:spPr/>
        <p:txBody>
          <a:bodyPr/>
          <a:lstStyle/>
          <a:p>
            <a:pPr eaLnBrk="1" hangingPunct="1">
              <a:buFont typeface="Symbol" pitchFamily="18" charset="2"/>
              <a:buNone/>
            </a:pPr>
            <a:r>
              <a:rPr lang="en-US"/>
              <a:t>   But remember that the temptations that come into your life are no different from what others experience. And God is faithful. He will keep the temptation from becoming so strong that you can’t stand up against it. When you are tempted, he will show you a way out so that you will not give in to it.</a:t>
            </a:r>
          </a:p>
        </p:txBody>
      </p:sp>
      <p:sp>
        <p:nvSpPr>
          <p:cNvPr id="5" name="Footer Placeholder 4"/>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58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John 16:8</a:t>
            </a:r>
          </a:p>
        </p:txBody>
      </p:sp>
      <p:sp>
        <p:nvSpPr>
          <p:cNvPr id="56323" name="Rectangle 3"/>
          <p:cNvSpPr>
            <a:spLocks noGrp="1" noChangeArrowheads="1"/>
          </p:cNvSpPr>
          <p:nvPr>
            <p:ph type="body" idx="1"/>
          </p:nvPr>
        </p:nvSpPr>
        <p:spPr/>
        <p:txBody>
          <a:bodyPr/>
          <a:lstStyle/>
          <a:p>
            <a:pPr eaLnBrk="1" hangingPunct="1">
              <a:buFont typeface="Symbol" pitchFamily="18" charset="2"/>
              <a:buNone/>
            </a:pPr>
            <a:r>
              <a:rPr lang="en-US" dirty="0">
                <a:solidFill>
                  <a:srgbClr val="FF0000"/>
                </a:solidFill>
              </a:rPr>
              <a:t>   </a:t>
            </a:r>
            <a:r>
              <a:rPr lang="en-US" dirty="0"/>
              <a:t>And when he (the Holy Spirit) comes, he will convince the world of its sin, and of God’s righteousness, and of the coming judgment. </a:t>
            </a:r>
          </a:p>
        </p:txBody>
      </p:sp>
      <p:sp>
        <p:nvSpPr>
          <p:cNvPr id="5" name="Footer Placeholder 4"/>
          <p:cNvSpPr>
            <a:spLocks noGrp="1"/>
          </p:cNvSpPr>
          <p:nvPr>
            <p:ph type="ftr" sz="quarter" idx="11"/>
          </p:nvPr>
        </p:nvSpPr>
        <p:spPr>
          <a:xfrm>
            <a:off x="3048000" y="6400800"/>
            <a:ext cx="4953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59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Lesson Warm-up </a:t>
            </a:r>
          </a:p>
        </p:txBody>
      </p:sp>
      <p:sp>
        <p:nvSpPr>
          <p:cNvPr id="3" name="Content Placeholder 2"/>
          <p:cNvSpPr>
            <a:spLocks noGrp="1"/>
          </p:cNvSpPr>
          <p:nvPr>
            <p:ph idx="1"/>
          </p:nvPr>
        </p:nvSpPr>
        <p:spPr/>
        <p:txBody>
          <a:bodyPr/>
          <a:lstStyle/>
          <a:p>
            <a:pPr marL="0" indent="0">
              <a:buNone/>
              <a:defRPr/>
            </a:pPr>
            <a:r>
              <a:rPr lang="en-US" dirty="0"/>
              <a:t>1. Do successful Christians ever fail?</a:t>
            </a:r>
          </a:p>
          <a:p>
            <a:pPr marL="0" indent="0">
              <a:buNone/>
              <a:defRPr/>
            </a:pPr>
            <a:r>
              <a:rPr lang="en-US" dirty="0"/>
              <a:t>2. Is it always a sin to fail?</a:t>
            </a:r>
          </a:p>
          <a:p>
            <a:pPr marL="0" indent="0">
              <a:buNone/>
              <a:defRPr/>
            </a:pPr>
            <a:r>
              <a:rPr lang="en-US" dirty="0"/>
              <a:t>3. Give an example of a big failure that someone made.  (This can be your own failure or anyone else’s, for example, a politician.)</a:t>
            </a:r>
          </a:p>
          <a:p>
            <a:pPr>
              <a:defRPr/>
            </a:pPr>
            <a:endParaRPr lang="en-US" dirty="0"/>
          </a:p>
        </p:txBody>
      </p:sp>
      <p:sp>
        <p:nvSpPr>
          <p:cNvPr id="4" name="Footer Placeholder 3"/>
          <p:cNvSpPr>
            <a:spLocks noGrp="1"/>
          </p:cNvSpPr>
          <p:nvPr>
            <p:ph type="ftr" sz="quarter" idx="11"/>
          </p:nvPr>
        </p:nvSpPr>
        <p:spPr>
          <a:xfrm>
            <a:off x="4343400" y="6324600"/>
            <a:ext cx="3860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1 John 1:9</a:t>
            </a:r>
          </a:p>
        </p:txBody>
      </p:sp>
      <p:sp>
        <p:nvSpPr>
          <p:cNvPr id="57347" name="Rectangle 3"/>
          <p:cNvSpPr>
            <a:spLocks noGrp="1" noChangeArrowheads="1"/>
          </p:cNvSpPr>
          <p:nvPr>
            <p:ph type="body" idx="1"/>
          </p:nvPr>
        </p:nvSpPr>
        <p:spPr/>
        <p:txBody>
          <a:bodyPr/>
          <a:lstStyle/>
          <a:p>
            <a:pPr eaLnBrk="1" hangingPunct="1">
              <a:buFont typeface="Symbol" pitchFamily="18" charset="2"/>
              <a:buNone/>
            </a:pPr>
            <a:r>
              <a:rPr lang="en-US"/>
              <a:t>   If we say we have no sin, we are only fooling ourselves and refusing to accept the truth. </a:t>
            </a:r>
            <a:r>
              <a:rPr lang="en-US" baseline="30000"/>
              <a:t>9</a:t>
            </a:r>
            <a:r>
              <a:rPr lang="en-US"/>
              <a:t> But if we confess our sins to him, he is faithful and just to forgive us and to cleanse us from every wrong. </a:t>
            </a:r>
          </a:p>
        </p:txBody>
      </p:sp>
      <p:sp>
        <p:nvSpPr>
          <p:cNvPr id="5" name="Footer Placeholder 4"/>
          <p:cNvSpPr>
            <a:spLocks noGrp="1"/>
          </p:cNvSpPr>
          <p:nvPr>
            <p:ph type="ftr" sz="quarter" idx="11"/>
          </p:nvPr>
        </p:nvSpPr>
        <p:spPr>
          <a:xfrm>
            <a:off x="2667000" y="6400800"/>
            <a:ext cx="5334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Hebrews 12:5-11</a:t>
            </a:r>
          </a:p>
        </p:txBody>
      </p:sp>
      <p:sp>
        <p:nvSpPr>
          <p:cNvPr id="58371" name="Rectangle 3"/>
          <p:cNvSpPr>
            <a:spLocks noGrp="1" noChangeArrowheads="1"/>
          </p:cNvSpPr>
          <p:nvPr>
            <p:ph type="body" idx="1"/>
          </p:nvPr>
        </p:nvSpPr>
        <p:spPr/>
        <p:txBody>
          <a:bodyPr/>
          <a:lstStyle/>
          <a:p>
            <a:pPr eaLnBrk="1" hangingPunct="1">
              <a:buFont typeface="Symbol" pitchFamily="18" charset="2"/>
              <a:buNone/>
            </a:pPr>
            <a:r>
              <a:rPr lang="en-US"/>
              <a:t> And have you entirely forgotten the encouraging words God spoke to you, his children? He said,</a:t>
            </a:r>
          </a:p>
          <a:p>
            <a:pPr lvl="2" eaLnBrk="1" hangingPunct="1">
              <a:spcBef>
                <a:spcPts val="900"/>
              </a:spcBef>
              <a:buNone/>
            </a:pPr>
            <a:r>
              <a:rPr lang="en-US"/>
              <a:t>“My child, don’t ignore it when the Lord disciplines you,</a:t>
            </a:r>
          </a:p>
          <a:p>
            <a:pPr lvl="2" eaLnBrk="1" hangingPunct="1">
              <a:buFontTx/>
              <a:buNone/>
            </a:pPr>
            <a:r>
              <a:rPr lang="en-US"/>
              <a:t>and don’t be discouraged when he corrects you.</a:t>
            </a:r>
          </a:p>
          <a:p>
            <a:pPr lvl="2" eaLnBrk="1" hangingPunct="1">
              <a:buFontTx/>
              <a:buNone/>
            </a:pPr>
            <a:r>
              <a:rPr lang="en-US" baseline="30000"/>
              <a:t>6</a:t>
            </a:r>
            <a:r>
              <a:rPr lang="en-US"/>
              <a:t>	For the Lord disciplines those he loves,</a:t>
            </a:r>
          </a:p>
          <a:p>
            <a:pPr eaLnBrk="1" hangingPunct="1">
              <a:buFont typeface="Symbol" pitchFamily="18" charset="2"/>
              <a:buNone/>
            </a:pPr>
            <a:r>
              <a:rPr lang="en-US"/>
              <a:t>and he punishes those he accepts as his children.”</a:t>
            </a:r>
          </a:p>
        </p:txBody>
      </p:sp>
      <p:sp>
        <p:nvSpPr>
          <p:cNvPr id="4" name="Footer Placeholder 3"/>
          <p:cNvSpPr>
            <a:spLocks noGrp="1"/>
          </p:cNvSpPr>
          <p:nvPr>
            <p:ph type="ftr" sz="quarter" idx="11"/>
          </p:nvPr>
        </p:nvSpPr>
        <p:spPr>
          <a:xfrm>
            <a:off x="3048000" y="6400800"/>
            <a:ext cx="6248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Hebrews 12:5-11</a:t>
            </a:r>
          </a:p>
        </p:txBody>
      </p:sp>
      <p:sp>
        <p:nvSpPr>
          <p:cNvPr id="59395" name="Rectangle 3"/>
          <p:cNvSpPr>
            <a:spLocks noGrp="1" noChangeArrowheads="1"/>
          </p:cNvSpPr>
          <p:nvPr>
            <p:ph type="body" idx="1"/>
          </p:nvPr>
        </p:nvSpPr>
        <p:spPr/>
        <p:txBody>
          <a:bodyPr/>
          <a:lstStyle/>
          <a:p>
            <a:pPr eaLnBrk="1" hangingPunct="1">
              <a:buFont typeface="Symbol" pitchFamily="18" charset="2"/>
              <a:buNone/>
            </a:pPr>
            <a:r>
              <a:rPr lang="en-US"/>
              <a:t> </a:t>
            </a:r>
            <a:r>
              <a:rPr lang="en-US" baseline="30000"/>
              <a:t>7</a:t>
            </a:r>
            <a:r>
              <a:rPr lang="en-US"/>
              <a:t> As you endure this divine discipline, remember that God is treating you as his own children. Whoever heard of a child who was never disciplined? </a:t>
            </a:r>
            <a:r>
              <a:rPr lang="en-US" baseline="30000"/>
              <a:t>8</a:t>
            </a:r>
            <a:r>
              <a:rPr lang="en-US"/>
              <a:t> If God doesn’t discipline you as he does all of his children, it means that you are illegitimate and are not really his children after all.</a:t>
            </a:r>
          </a:p>
        </p:txBody>
      </p:sp>
      <p:sp>
        <p:nvSpPr>
          <p:cNvPr id="4" name="Footer Placeholder 3"/>
          <p:cNvSpPr>
            <a:spLocks noGrp="1"/>
          </p:cNvSpPr>
          <p:nvPr>
            <p:ph type="ftr" sz="quarter" idx="11"/>
          </p:nvPr>
        </p:nvSpPr>
        <p:spPr>
          <a:xfrm>
            <a:off x="3048000" y="6400800"/>
            <a:ext cx="4953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Hebrews 12:5-11</a:t>
            </a:r>
          </a:p>
        </p:txBody>
      </p:sp>
      <p:sp>
        <p:nvSpPr>
          <p:cNvPr id="60419" name="Rectangle 3"/>
          <p:cNvSpPr>
            <a:spLocks noGrp="1" noChangeArrowheads="1"/>
          </p:cNvSpPr>
          <p:nvPr>
            <p:ph type="body" idx="1"/>
          </p:nvPr>
        </p:nvSpPr>
        <p:spPr/>
        <p:txBody>
          <a:bodyPr/>
          <a:lstStyle/>
          <a:p>
            <a:pPr eaLnBrk="1" hangingPunct="1">
              <a:spcBef>
                <a:spcPts val="900"/>
              </a:spcBef>
              <a:buNone/>
            </a:pPr>
            <a:r>
              <a:rPr lang="en-US" baseline="30000"/>
              <a:t>     9</a:t>
            </a:r>
            <a:r>
              <a:rPr lang="en-US"/>
              <a:t> Since we respect our earthly fathers who disciplined us, should we not all the more cheerfully submit to the discipline of our heavenly Father and live forever? </a:t>
            </a:r>
            <a:r>
              <a:rPr lang="en-US" baseline="30000"/>
              <a:t>10</a:t>
            </a:r>
            <a:r>
              <a:rPr lang="en-US"/>
              <a:t> For our earthly fathers disciplined us for a few years, doing the best they knew how. But God’s discipline is always right and good for us because it means we will share in his holiness.</a:t>
            </a:r>
          </a:p>
        </p:txBody>
      </p:sp>
      <p:sp>
        <p:nvSpPr>
          <p:cNvPr id="4" name="Footer Placeholder 3"/>
          <p:cNvSpPr>
            <a:spLocks noGrp="1"/>
          </p:cNvSpPr>
          <p:nvPr>
            <p:ph type="ftr" sz="quarter" idx="11"/>
          </p:nvPr>
        </p:nvSpPr>
        <p:spPr>
          <a:xfrm>
            <a:off x="3124200" y="6400800"/>
            <a:ext cx="4876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Hebrews 12:5-11</a:t>
            </a:r>
          </a:p>
        </p:txBody>
      </p:sp>
      <p:sp>
        <p:nvSpPr>
          <p:cNvPr id="61443" name="Rectangle 3"/>
          <p:cNvSpPr>
            <a:spLocks noGrp="1" noChangeArrowheads="1"/>
          </p:cNvSpPr>
          <p:nvPr>
            <p:ph type="body" idx="1"/>
          </p:nvPr>
        </p:nvSpPr>
        <p:spPr/>
        <p:txBody>
          <a:bodyPr/>
          <a:lstStyle/>
          <a:p>
            <a:pPr eaLnBrk="1" hangingPunct="1">
              <a:spcBef>
                <a:spcPts val="900"/>
              </a:spcBef>
              <a:buNone/>
            </a:pPr>
            <a:r>
              <a:rPr lang="en-US" baseline="30000"/>
              <a:t>     11</a:t>
            </a:r>
            <a:r>
              <a:rPr lang="en-US"/>
              <a:t> No discipline is enjoyable while it is happening—it is painful! But afterward there will be a quiet harvest of right living for those who are trained in this way.</a:t>
            </a:r>
          </a:p>
        </p:txBody>
      </p:sp>
      <p:sp>
        <p:nvSpPr>
          <p:cNvPr id="5" name="Footer Placeholder 4"/>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Colossians 1:20-22</a:t>
            </a:r>
          </a:p>
        </p:txBody>
      </p:sp>
      <p:sp>
        <p:nvSpPr>
          <p:cNvPr id="62467" name="Rectangle 3"/>
          <p:cNvSpPr>
            <a:spLocks noGrp="1" noChangeArrowheads="1"/>
          </p:cNvSpPr>
          <p:nvPr>
            <p:ph type="body" idx="1"/>
          </p:nvPr>
        </p:nvSpPr>
        <p:spPr/>
        <p:txBody>
          <a:bodyPr/>
          <a:lstStyle/>
          <a:p>
            <a:pPr eaLnBrk="1" hangingPunct="1">
              <a:spcBef>
                <a:spcPts val="900"/>
              </a:spcBef>
              <a:buNone/>
            </a:pPr>
            <a:r>
              <a:rPr lang="en-US"/>
              <a:t>   … and by him &lt;Jesus&gt; God reconciled everything to himself. He made peace with everything in heaven and on earth by means of his blood on the cross. </a:t>
            </a:r>
            <a:r>
              <a:rPr lang="en-US" baseline="30000"/>
              <a:t>21</a:t>
            </a:r>
            <a:r>
              <a:rPr lang="en-US"/>
              <a:t> This includes you who were once so far away from God. You were his enemies, separated from him by your evil thoughts and actions,</a:t>
            </a:r>
          </a:p>
        </p:txBody>
      </p:sp>
      <p:sp>
        <p:nvSpPr>
          <p:cNvPr id="4" name="Footer Placeholder 3"/>
          <p:cNvSpPr>
            <a:spLocks noGrp="1"/>
          </p:cNvSpPr>
          <p:nvPr>
            <p:ph type="ftr" sz="quarter" idx="11"/>
          </p:nvPr>
        </p:nvSpPr>
        <p:spPr>
          <a:xfrm>
            <a:off x="3048000" y="6400800"/>
            <a:ext cx="4953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Colossians 1:20-22</a:t>
            </a:r>
          </a:p>
        </p:txBody>
      </p:sp>
      <p:sp>
        <p:nvSpPr>
          <p:cNvPr id="63491" name="Rectangle 3"/>
          <p:cNvSpPr>
            <a:spLocks noGrp="1" noChangeArrowheads="1"/>
          </p:cNvSpPr>
          <p:nvPr>
            <p:ph type="body" idx="1"/>
          </p:nvPr>
        </p:nvSpPr>
        <p:spPr/>
        <p:txBody>
          <a:bodyPr/>
          <a:lstStyle/>
          <a:p>
            <a:pPr eaLnBrk="1" hangingPunct="1">
              <a:spcBef>
                <a:spcPts val="900"/>
              </a:spcBef>
              <a:buNone/>
            </a:pPr>
            <a:r>
              <a:rPr lang="en-US" baseline="30000"/>
              <a:t>     22</a:t>
            </a:r>
            <a:r>
              <a:rPr lang="en-US"/>
              <a:t> yet now he has brought you back as his friends. He has done this through his death on the cross in his own human body. As a result, he has brought you into the very presence of God, and you are holy and blameless as you stand before him without a single fault.</a:t>
            </a:r>
          </a:p>
        </p:txBody>
      </p:sp>
      <p:sp>
        <p:nvSpPr>
          <p:cNvPr id="5" name="Footer Placeholder 4"/>
          <p:cNvSpPr>
            <a:spLocks noGrp="1"/>
          </p:cNvSpPr>
          <p:nvPr>
            <p:ph type="ftr" sz="quarter" idx="11"/>
          </p:nvPr>
        </p:nvSpPr>
        <p:spPr>
          <a:xfrm>
            <a:off x="3200400" y="6400800"/>
            <a:ext cx="4800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Hebrews 12:15-17</a:t>
            </a:r>
          </a:p>
        </p:txBody>
      </p:sp>
      <p:sp>
        <p:nvSpPr>
          <p:cNvPr id="64515" name="Rectangle 3"/>
          <p:cNvSpPr>
            <a:spLocks noGrp="1" noChangeArrowheads="1"/>
          </p:cNvSpPr>
          <p:nvPr>
            <p:ph type="body" idx="1"/>
          </p:nvPr>
        </p:nvSpPr>
        <p:spPr/>
        <p:txBody>
          <a:bodyPr/>
          <a:lstStyle/>
          <a:p>
            <a:pPr eaLnBrk="1" hangingPunct="1">
              <a:spcBef>
                <a:spcPts val="900"/>
              </a:spcBef>
              <a:buNone/>
            </a:pPr>
            <a:r>
              <a:rPr lang="en-US" sz="2800"/>
              <a:t>    Look after each other so that none of you will miss out on the special favor of God. Watch out that no bitter root of unbelief rises up among you, for whenever it springs up, many are corrupted by its poison. </a:t>
            </a:r>
            <a:r>
              <a:rPr lang="en-US" sz="2800" baseline="30000"/>
              <a:t>16</a:t>
            </a:r>
            <a:r>
              <a:rPr lang="en-US" sz="2800"/>
              <a:t> Make sure that no one is immoral or godless like Esau. He traded his birthright as the oldest son for a single meal. </a:t>
            </a:r>
            <a:r>
              <a:rPr lang="en-US" sz="2800" baseline="30000"/>
              <a:t>17</a:t>
            </a:r>
            <a:r>
              <a:rPr lang="en-US" sz="2800"/>
              <a:t> And afterward, when he wanted his father’s blessing, he was rejected. It was too late for repentance, even though he wept bitter tears.</a:t>
            </a:r>
          </a:p>
        </p:txBody>
      </p:sp>
      <p:sp>
        <p:nvSpPr>
          <p:cNvPr id="5" name="Footer Placeholder 4"/>
          <p:cNvSpPr>
            <a:spLocks noGrp="1"/>
          </p:cNvSpPr>
          <p:nvPr>
            <p:ph type="ftr" sz="quarter" idx="11"/>
          </p:nvPr>
        </p:nvSpPr>
        <p:spPr>
          <a:xfrm>
            <a:off x="3200400" y="6400800"/>
            <a:ext cx="4800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Isaiah 53:6</a:t>
            </a:r>
          </a:p>
        </p:txBody>
      </p:sp>
      <p:sp>
        <p:nvSpPr>
          <p:cNvPr id="65539" name="Rectangle 3"/>
          <p:cNvSpPr>
            <a:spLocks noGrp="1" noChangeArrowheads="1"/>
          </p:cNvSpPr>
          <p:nvPr>
            <p:ph type="body" idx="1"/>
          </p:nvPr>
        </p:nvSpPr>
        <p:spPr/>
        <p:txBody>
          <a:bodyPr/>
          <a:lstStyle/>
          <a:p>
            <a:pPr eaLnBrk="1" hangingPunct="1">
              <a:spcBef>
                <a:spcPts val="900"/>
              </a:spcBef>
              <a:buNone/>
            </a:pPr>
            <a:r>
              <a:rPr lang="en-US"/>
              <a:t>   All of us have strayed away like sheep. We have left God’s paths to follow our own. Yet the Lord laid on him the guilt and sins of us all.</a:t>
            </a:r>
          </a:p>
          <a:p>
            <a:pPr eaLnBrk="1" hangingPunct="1">
              <a:spcBef>
                <a:spcPts val="900"/>
              </a:spcBef>
              <a:buNone/>
            </a:pPr>
            <a:endParaRPr lang="en-US"/>
          </a:p>
        </p:txBody>
      </p:sp>
      <p:sp>
        <p:nvSpPr>
          <p:cNvPr id="5" name="Footer Placeholder 4"/>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Isaiah 55:7</a:t>
            </a:r>
          </a:p>
        </p:txBody>
      </p:sp>
      <p:sp>
        <p:nvSpPr>
          <p:cNvPr id="66563" name="Rectangle 3"/>
          <p:cNvSpPr>
            <a:spLocks noGrp="1" noChangeArrowheads="1"/>
          </p:cNvSpPr>
          <p:nvPr>
            <p:ph type="body" idx="1"/>
          </p:nvPr>
        </p:nvSpPr>
        <p:spPr/>
        <p:txBody>
          <a:bodyPr/>
          <a:lstStyle/>
          <a:p>
            <a:pPr eaLnBrk="1" hangingPunct="1">
              <a:spcBef>
                <a:spcPts val="900"/>
              </a:spcBef>
              <a:buNone/>
            </a:pPr>
            <a:r>
              <a:rPr lang="en-US"/>
              <a:t>   Let the people turn from their wicked deeds. Let them banish from their minds the very thought of doing wrong! Let them turn to the Lord that he may have mercy on them. Yes, turn to our God, for he will abundantly pardon.</a:t>
            </a:r>
          </a:p>
          <a:p>
            <a:pPr eaLnBrk="1" hangingPunct="1">
              <a:spcBef>
                <a:spcPts val="900"/>
              </a:spcBef>
              <a:buNone/>
            </a:pPr>
            <a:endParaRPr lang="en-US"/>
          </a:p>
        </p:txBody>
      </p:sp>
      <p:sp>
        <p:nvSpPr>
          <p:cNvPr id="5" name="Footer Placeholder 4"/>
          <p:cNvSpPr>
            <a:spLocks noGrp="1"/>
          </p:cNvSpPr>
          <p:nvPr>
            <p:ph type="ftr" sz="quarter" idx="11"/>
          </p:nvPr>
        </p:nvSpPr>
        <p:spPr>
          <a:xfrm>
            <a:off x="2514600" y="6400800"/>
            <a:ext cx="5486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69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Lesson Warm-up </a:t>
            </a:r>
          </a:p>
        </p:txBody>
      </p:sp>
      <p:sp>
        <p:nvSpPr>
          <p:cNvPr id="3" name="Content Placeholder 2"/>
          <p:cNvSpPr>
            <a:spLocks noGrp="1"/>
          </p:cNvSpPr>
          <p:nvPr>
            <p:ph idx="1"/>
          </p:nvPr>
        </p:nvSpPr>
        <p:spPr/>
        <p:txBody>
          <a:bodyPr/>
          <a:lstStyle/>
          <a:p>
            <a:pPr marL="0" indent="0">
              <a:buNone/>
              <a:defRPr/>
            </a:pPr>
            <a:r>
              <a:rPr lang="en-US" sz="2800" dirty="0"/>
              <a:t>4. Does God always get angry when Christians fail?</a:t>
            </a:r>
          </a:p>
          <a:p>
            <a:pPr marL="0" indent="0">
              <a:buNone/>
              <a:defRPr/>
            </a:pPr>
            <a:r>
              <a:rPr lang="en-US" sz="2800" dirty="0"/>
              <a:t>5. Have you ever relapsed in your life?  (Relapse is having overcome a problem or a sin, then to fall back into doing it again.)</a:t>
            </a:r>
          </a:p>
          <a:p>
            <a:pPr marL="0" indent="0">
              <a:buNone/>
              <a:defRPr/>
            </a:pPr>
            <a:r>
              <a:rPr lang="en-US" sz="2800" dirty="0"/>
              <a:t>6. How do you rate yourself on being a success or a failure?  Give yourself a number between 1 and 10. “One” means you consider yourself a total failure.  “Ten” means your life has always been filled with success and no failure.</a:t>
            </a:r>
          </a:p>
          <a:p>
            <a:pPr>
              <a:defRPr/>
            </a:pPr>
            <a:endParaRPr lang="en-US" dirty="0"/>
          </a:p>
        </p:txBody>
      </p:sp>
      <p:sp>
        <p:nvSpPr>
          <p:cNvPr id="4" name="Footer Placeholder 3"/>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a:t>Matthew 5:23, 24</a:t>
            </a:r>
          </a:p>
        </p:txBody>
      </p:sp>
      <p:sp>
        <p:nvSpPr>
          <p:cNvPr id="67587" name="Rectangle 3"/>
          <p:cNvSpPr>
            <a:spLocks noGrp="1" noChangeArrowheads="1"/>
          </p:cNvSpPr>
          <p:nvPr>
            <p:ph type="body" idx="1"/>
          </p:nvPr>
        </p:nvSpPr>
        <p:spPr/>
        <p:txBody>
          <a:bodyPr/>
          <a:lstStyle/>
          <a:p>
            <a:pPr eaLnBrk="1" hangingPunct="1">
              <a:spcBef>
                <a:spcPts val="900"/>
              </a:spcBef>
              <a:buNone/>
            </a:pPr>
            <a:r>
              <a:rPr lang="en-US" dirty="0"/>
              <a:t>   “So if you are standing before the altar in the Temple, offering a sacrifice to God, and you suddenly remember that someone has something against you, </a:t>
            </a:r>
            <a:r>
              <a:rPr lang="en-US" baseline="30000" dirty="0"/>
              <a:t>24</a:t>
            </a:r>
            <a:r>
              <a:rPr lang="en-US" dirty="0"/>
              <a:t> leave your sacrifice there beside the altar. Go and be reconciled to that person. Then come and offer your sacrifice to God.</a:t>
            </a:r>
          </a:p>
          <a:p>
            <a:pPr eaLnBrk="1" hangingPunct="1">
              <a:spcBef>
                <a:spcPts val="900"/>
              </a:spcBef>
              <a:buNone/>
            </a:pPr>
            <a:endParaRPr lang="en-US" dirty="0"/>
          </a:p>
        </p:txBody>
      </p:sp>
      <p:sp>
        <p:nvSpPr>
          <p:cNvPr id="5" name="Footer Placeholder 4"/>
          <p:cNvSpPr>
            <a:spLocks noGrp="1"/>
          </p:cNvSpPr>
          <p:nvPr>
            <p:ph type="ftr" sz="quarter" idx="11"/>
          </p:nvPr>
        </p:nvSpPr>
        <p:spPr>
          <a:xfrm>
            <a:off x="3200400" y="6400800"/>
            <a:ext cx="4800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Luke 19:1-10</a:t>
            </a:r>
          </a:p>
        </p:txBody>
      </p:sp>
      <p:sp>
        <p:nvSpPr>
          <p:cNvPr id="68611" name="Rectangle 3"/>
          <p:cNvSpPr>
            <a:spLocks noGrp="1" noChangeArrowheads="1"/>
          </p:cNvSpPr>
          <p:nvPr>
            <p:ph type="body" idx="1"/>
          </p:nvPr>
        </p:nvSpPr>
        <p:spPr/>
        <p:txBody>
          <a:bodyPr/>
          <a:lstStyle/>
          <a:p>
            <a:pPr eaLnBrk="1" hangingPunct="1">
              <a:spcBef>
                <a:spcPts val="900"/>
              </a:spcBef>
              <a:buNone/>
            </a:pPr>
            <a:r>
              <a:rPr lang="en-US"/>
              <a:t>   Jesus entered Jericho and made his way through the town. </a:t>
            </a:r>
            <a:r>
              <a:rPr lang="en-US" baseline="30000"/>
              <a:t>2</a:t>
            </a:r>
            <a:r>
              <a:rPr lang="en-US"/>
              <a:t> There was a man there named Zacchaeus. He was one of the most influential Jews in the Roman tax-collecting business, and he had become very rich. </a:t>
            </a:r>
            <a:r>
              <a:rPr lang="en-US" baseline="30000"/>
              <a:t>3</a:t>
            </a:r>
            <a:r>
              <a:rPr lang="en-US"/>
              <a:t> He tried to get a look at Jesus, but he was too short to see over the crowds.</a:t>
            </a:r>
          </a:p>
        </p:txBody>
      </p:sp>
      <p:sp>
        <p:nvSpPr>
          <p:cNvPr id="4" name="Footer Placeholder 3"/>
          <p:cNvSpPr>
            <a:spLocks noGrp="1"/>
          </p:cNvSpPr>
          <p:nvPr>
            <p:ph type="ftr" sz="quarter" idx="11"/>
          </p:nvPr>
        </p:nvSpPr>
        <p:spPr>
          <a:xfrm>
            <a:off x="3048000" y="6400800"/>
            <a:ext cx="4953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Luke 19:1-10</a:t>
            </a:r>
          </a:p>
        </p:txBody>
      </p:sp>
      <p:sp>
        <p:nvSpPr>
          <p:cNvPr id="69635" name="Rectangle 3"/>
          <p:cNvSpPr>
            <a:spLocks noGrp="1" noChangeArrowheads="1"/>
          </p:cNvSpPr>
          <p:nvPr>
            <p:ph type="body" idx="1"/>
          </p:nvPr>
        </p:nvSpPr>
        <p:spPr/>
        <p:txBody>
          <a:bodyPr/>
          <a:lstStyle/>
          <a:p>
            <a:pPr eaLnBrk="1" hangingPunct="1">
              <a:lnSpc>
                <a:spcPct val="114000"/>
              </a:lnSpc>
              <a:spcBef>
                <a:spcPts val="900"/>
              </a:spcBef>
              <a:buNone/>
            </a:pPr>
            <a:r>
              <a:rPr lang="en-US" baseline="30000"/>
              <a:t>     4</a:t>
            </a:r>
            <a:r>
              <a:rPr lang="en-US"/>
              <a:t> So he ran ahead and climbed a sycamore tree beside the road, so he could watch from there. </a:t>
            </a:r>
            <a:r>
              <a:rPr lang="en-US" baseline="30000"/>
              <a:t>5</a:t>
            </a:r>
            <a:r>
              <a:rPr lang="en-US"/>
              <a:t> When Jesus came by, he looked up at Zacchaeus and called him by name. </a:t>
            </a:r>
            <a:r>
              <a:rPr lang="en-US">
                <a:solidFill>
                  <a:srgbClr val="FF0000"/>
                </a:solidFill>
              </a:rPr>
              <a:t>“Zacchaeus!”</a:t>
            </a:r>
            <a:r>
              <a:rPr lang="en-US"/>
              <a:t> he said. </a:t>
            </a:r>
            <a:r>
              <a:rPr lang="en-US">
                <a:solidFill>
                  <a:srgbClr val="FF0000"/>
                </a:solidFill>
              </a:rPr>
              <a:t>“Quick, come down! For I must be a guest in your home today.”</a:t>
            </a:r>
            <a:endParaRPr lang="en-US"/>
          </a:p>
        </p:txBody>
      </p:sp>
      <p:sp>
        <p:nvSpPr>
          <p:cNvPr id="4" name="Footer Placeholder 3"/>
          <p:cNvSpPr>
            <a:spLocks noGrp="1"/>
          </p:cNvSpPr>
          <p:nvPr>
            <p:ph type="ftr" sz="quarter" idx="11"/>
          </p:nvPr>
        </p:nvSpPr>
        <p:spPr>
          <a:xfrm>
            <a:off x="2971800" y="6400800"/>
            <a:ext cx="6934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t>Luke 19:1-10</a:t>
            </a:r>
          </a:p>
        </p:txBody>
      </p:sp>
      <p:sp>
        <p:nvSpPr>
          <p:cNvPr id="70659" name="Rectangle 3"/>
          <p:cNvSpPr>
            <a:spLocks noGrp="1" noChangeArrowheads="1"/>
          </p:cNvSpPr>
          <p:nvPr>
            <p:ph type="body" idx="1"/>
          </p:nvPr>
        </p:nvSpPr>
        <p:spPr/>
        <p:txBody>
          <a:bodyPr/>
          <a:lstStyle/>
          <a:p>
            <a:pPr eaLnBrk="1" hangingPunct="1">
              <a:lnSpc>
                <a:spcPct val="114000"/>
              </a:lnSpc>
              <a:spcBef>
                <a:spcPts val="900"/>
              </a:spcBef>
              <a:buNone/>
            </a:pPr>
            <a:r>
              <a:rPr lang="en-US" baseline="30000"/>
              <a:t>     6</a:t>
            </a:r>
            <a:r>
              <a:rPr lang="en-US"/>
              <a:t> Zacchaeus quickly climbed down and took Jesus to his house in great excitement and joy. </a:t>
            </a:r>
            <a:r>
              <a:rPr lang="en-US" baseline="30000"/>
              <a:t>7</a:t>
            </a:r>
            <a:r>
              <a:rPr lang="en-US"/>
              <a:t> But the crowds were displeased. “He has gone to be the guest of a notorious sinner,” they grumbled.</a:t>
            </a:r>
          </a:p>
        </p:txBody>
      </p:sp>
      <p:sp>
        <p:nvSpPr>
          <p:cNvPr id="4" name="Footer Placeholder 3"/>
          <p:cNvSpPr>
            <a:spLocks noGrp="1"/>
          </p:cNvSpPr>
          <p:nvPr>
            <p:ph type="ftr" sz="quarter" idx="11"/>
          </p:nvPr>
        </p:nvSpPr>
        <p:spPr>
          <a:xfrm>
            <a:off x="2895600" y="6400800"/>
            <a:ext cx="5105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t>Luke 19:1-10</a:t>
            </a:r>
          </a:p>
        </p:txBody>
      </p:sp>
      <p:sp>
        <p:nvSpPr>
          <p:cNvPr id="71683" name="Rectangle 3"/>
          <p:cNvSpPr>
            <a:spLocks noGrp="1" noChangeArrowheads="1"/>
          </p:cNvSpPr>
          <p:nvPr>
            <p:ph type="body" idx="1"/>
          </p:nvPr>
        </p:nvSpPr>
        <p:spPr/>
        <p:txBody>
          <a:bodyPr/>
          <a:lstStyle/>
          <a:p>
            <a:pPr eaLnBrk="1" hangingPunct="1">
              <a:lnSpc>
                <a:spcPct val="114000"/>
              </a:lnSpc>
              <a:spcBef>
                <a:spcPts val="900"/>
              </a:spcBef>
              <a:buNone/>
            </a:pPr>
            <a:r>
              <a:rPr lang="en-US" baseline="30000"/>
              <a:t>     8</a:t>
            </a:r>
            <a:r>
              <a:rPr lang="en-US"/>
              <a:t> Meanwhile, Zacchaeus stood there and said to the Lord, “I will give half my wealth to the poor, Lord, and if I have overcharged people on their taxes, I will give them back four times as much!”</a:t>
            </a:r>
          </a:p>
        </p:txBody>
      </p:sp>
      <p:sp>
        <p:nvSpPr>
          <p:cNvPr id="4" name="Footer Placeholder 3"/>
          <p:cNvSpPr>
            <a:spLocks noGrp="1"/>
          </p:cNvSpPr>
          <p:nvPr>
            <p:ph type="ftr" sz="quarter" idx="11"/>
          </p:nvPr>
        </p:nvSpPr>
        <p:spPr>
          <a:xfrm>
            <a:off x="2667000" y="6400800"/>
            <a:ext cx="5334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t>Luke 19:1-10</a:t>
            </a:r>
          </a:p>
        </p:txBody>
      </p:sp>
      <p:sp>
        <p:nvSpPr>
          <p:cNvPr id="72707" name="Rectangle 3"/>
          <p:cNvSpPr>
            <a:spLocks noGrp="1" noChangeArrowheads="1"/>
          </p:cNvSpPr>
          <p:nvPr>
            <p:ph type="body" idx="1"/>
          </p:nvPr>
        </p:nvSpPr>
        <p:spPr/>
        <p:txBody>
          <a:bodyPr/>
          <a:lstStyle/>
          <a:p>
            <a:pPr eaLnBrk="1" hangingPunct="1">
              <a:lnSpc>
                <a:spcPct val="114000"/>
              </a:lnSpc>
              <a:spcBef>
                <a:spcPts val="900"/>
              </a:spcBef>
              <a:buNone/>
            </a:pPr>
            <a:r>
              <a:rPr lang="en-US" baseline="30000"/>
              <a:t>     9</a:t>
            </a:r>
            <a:r>
              <a:rPr lang="en-US"/>
              <a:t> Jesus responded, </a:t>
            </a:r>
            <a:r>
              <a:rPr lang="en-US">
                <a:solidFill>
                  <a:srgbClr val="FF0000"/>
                </a:solidFill>
              </a:rPr>
              <a:t>“Salvation has come to this home today, for this man has shown himself to be a son of Abraham.</a:t>
            </a:r>
            <a:r>
              <a:rPr lang="en-US"/>
              <a:t> </a:t>
            </a:r>
            <a:r>
              <a:rPr lang="en-US" baseline="30000"/>
              <a:t>10</a:t>
            </a:r>
            <a:r>
              <a:rPr lang="en-US"/>
              <a:t> </a:t>
            </a:r>
            <a:r>
              <a:rPr lang="en-US">
                <a:solidFill>
                  <a:srgbClr val="FF0000"/>
                </a:solidFill>
              </a:rPr>
              <a:t>And I, the Son of Man, have come to seek and save those like him who are lost.”</a:t>
            </a:r>
            <a:endParaRPr lang="en-US"/>
          </a:p>
        </p:txBody>
      </p:sp>
      <p:sp>
        <p:nvSpPr>
          <p:cNvPr id="5" name="Footer Placeholder 4"/>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t>Galatians 6:1-2</a:t>
            </a:r>
          </a:p>
        </p:txBody>
      </p:sp>
      <p:sp>
        <p:nvSpPr>
          <p:cNvPr id="73731" name="Rectangle 3"/>
          <p:cNvSpPr>
            <a:spLocks noGrp="1" noChangeArrowheads="1"/>
          </p:cNvSpPr>
          <p:nvPr>
            <p:ph type="body" idx="1"/>
          </p:nvPr>
        </p:nvSpPr>
        <p:spPr/>
        <p:txBody>
          <a:bodyPr/>
          <a:lstStyle/>
          <a:p>
            <a:pPr eaLnBrk="1" hangingPunct="1">
              <a:lnSpc>
                <a:spcPct val="114000"/>
              </a:lnSpc>
              <a:spcBef>
                <a:spcPts val="900"/>
              </a:spcBef>
              <a:buNone/>
            </a:pPr>
            <a:r>
              <a:rPr lang="en-US" sz="2800"/>
              <a:t>    Dear brothers and sisters, if another Christian is overcome by some sin, you who are godly should gently and humbly help that person back onto the right path. And be careful not to fall into the same temptation yourself. </a:t>
            </a:r>
            <a:r>
              <a:rPr lang="en-US" sz="2800" baseline="30000"/>
              <a:t>2</a:t>
            </a:r>
            <a:r>
              <a:rPr lang="en-US" sz="2800"/>
              <a:t> Share each other’s troubles and problems, and in this way obey the law of Christ.</a:t>
            </a:r>
          </a:p>
        </p:txBody>
      </p:sp>
      <p:sp>
        <p:nvSpPr>
          <p:cNvPr id="5" name="Footer Placeholder 4"/>
          <p:cNvSpPr>
            <a:spLocks noGrp="1"/>
          </p:cNvSpPr>
          <p:nvPr>
            <p:ph type="ftr" sz="quarter" idx="11"/>
          </p:nvPr>
        </p:nvSpPr>
        <p:spPr>
          <a:xfrm>
            <a:off x="2667000" y="6400800"/>
            <a:ext cx="5334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t>Ecclesiastes 12:1-11</a:t>
            </a:r>
          </a:p>
        </p:txBody>
      </p:sp>
      <p:sp>
        <p:nvSpPr>
          <p:cNvPr id="74755" name="Rectangle 3"/>
          <p:cNvSpPr>
            <a:spLocks noGrp="1" noChangeArrowheads="1"/>
          </p:cNvSpPr>
          <p:nvPr>
            <p:ph type="body" idx="1"/>
          </p:nvPr>
        </p:nvSpPr>
        <p:spPr/>
        <p:txBody>
          <a:bodyPr/>
          <a:lstStyle/>
          <a:p>
            <a:pPr eaLnBrk="1" hangingPunct="1">
              <a:lnSpc>
                <a:spcPct val="114000"/>
              </a:lnSpc>
              <a:spcBef>
                <a:spcPts val="900"/>
              </a:spcBef>
              <a:buNone/>
            </a:pPr>
            <a:r>
              <a:rPr lang="en-US"/>
              <a:t>    I said to myself, “Come now, let’s give pleasure a try. Let’s look for the ‘good things’ in life.” But I found that this, too, was meaningless. </a:t>
            </a:r>
            <a:r>
              <a:rPr lang="en-US" baseline="30000"/>
              <a:t>2</a:t>
            </a:r>
            <a:r>
              <a:rPr lang="en-US"/>
              <a:t> “It is silly to be laughing all the time,” I said. “What good does it do to seek only pleasure?” </a:t>
            </a:r>
          </a:p>
        </p:txBody>
      </p:sp>
      <p:sp>
        <p:nvSpPr>
          <p:cNvPr id="4" name="Footer Placeholder 3"/>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Ecclesiastes 12:1-11</a:t>
            </a:r>
          </a:p>
        </p:txBody>
      </p:sp>
      <p:sp>
        <p:nvSpPr>
          <p:cNvPr id="75779" name="Rectangle 3"/>
          <p:cNvSpPr>
            <a:spLocks noGrp="1" noChangeArrowheads="1"/>
          </p:cNvSpPr>
          <p:nvPr>
            <p:ph type="body" idx="1"/>
          </p:nvPr>
        </p:nvSpPr>
        <p:spPr/>
        <p:txBody>
          <a:bodyPr/>
          <a:lstStyle/>
          <a:p>
            <a:pPr eaLnBrk="1" hangingPunct="1">
              <a:lnSpc>
                <a:spcPct val="114000"/>
              </a:lnSpc>
              <a:spcBef>
                <a:spcPts val="900"/>
              </a:spcBef>
              <a:buNone/>
            </a:pPr>
            <a:r>
              <a:rPr lang="en-US" sz="2800" baseline="30000"/>
              <a:t>      3</a:t>
            </a:r>
            <a:r>
              <a:rPr lang="en-US" sz="2800"/>
              <a:t> After much thought, I decided to cheer myself with wine. While still seeking wisdom, I clutched at foolishness. In this way, I hoped to experience the only happiness most people find during their brief life in this world. </a:t>
            </a:r>
            <a:r>
              <a:rPr lang="en-US" sz="2800" baseline="30000"/>
              <a:t>4</a:t>
            </a:r>
            <a:r>
              <a:rPr lang="en-US" sz="2800"/>
              <a:t> I also tried to find meaning by building huge homes for myself and by planting beautiful vineyards. </a:t>
            </a:r>
          </a:p>
        </p:txBody>
      </p:sp>
      <p:sp>
        <p:nvSpPr>
          <p:cNvPr id="4" name="Footer Placeholder 3"/>
          <p:cNvSpPr>
            <a:spLocks noGrp="1"/>
          </p:cNvSpPr>
          <p:nvPr>
            <p:ph type="ftr" sz="quarter" idx="11"/>
          </p:nvPr>
        </p:nvSpPr>
        <p:spPr>
          <a:xfrm>
            <a:off x="2971800" y="6400800"/>
            <a:ext cx="5029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t>Ecclesiastes 12:1-11</a:t>
            </a:r>
          </a:p>
        </p:txBody>
      </p:sp>
      <p:sp>
        <p:nvSpPr>
          <p:cNvPr id="76803" name="Rectangle 3"/>
          <p:cNvSpPr>
            <a:spLocks noGrp="1" noChangeArrowheads="1"/>
          </p:cNvSpPr>
          <p:nvPr>
            <p:ph type="body" idx="1"/>
          </p:nvPr>
        </p:nvSpPr>
        <p:spPr/>
        <p:txBody>
          <a:bodyPr/>
          <a:lstStyle/>
          <a:p>
            <a:pPr eaLnBrk="1" hangingPunct="1">
              <a:lnSpc>
                <a:spcPct val="114000"/>
              </a:lnSpc>
              <a:spcBef>
                <a:spcPts val="900"/>
              </a:spcBef>
              <a:buNone/>
            </a:pPr>
            <a:r>
              <a:rPr lang="en-US" sz="2800" baseline="30000"/>
              <a:t>      5</a:t>
            </a:r>
            <a:r>
              <a:rPr lang="en-US" sz="2800"/>
              <a:t> I made gardens and parks, filling them with all kinds of fruit trees. </a:t>
            </a:r>
            <a:r>
              <a:rPr lang="en-US" sz="2800" baseline="30000"/>
              <a:t>6</a:t>
            </a:r>
            <a:r>
              <a:rPr lang="en-US" sz="2800"/>
              <a:t> I built reservoirs to collect the water to irrigate my many flourishing groves. </a:t>
            </a:r>
            <a:r>
              <a:rPr lang="en-US" sz="2800" baseline="30000"/>
              <a:t>7</a:t>
            </a:r>
            <a:r>
              <a:rPr lang="en-US" sz="2800"/>
              <a:t> I bought slaves, both men and women, and others were born into my household. I also owned great herds and flocks, more than any of the kings who lived in Jerusalem before me.</a:t>
            </a:r>
          </a:p>
        </p:txBody>
      </p:sp>
      <p:sp>
        <p:nvSpPr>
          <p:cNvPr id="4" name="Footer Placeholder 3"/>
          <p:cNvSpPr>
            <a:spLocks noGrp="1"/>
          </p:cNvSpPr>
          <p:nvPr>
            <p:ph type="ftr" sz="quarter" idx="11"/>
          </p:nvPr>
        </p:nvSpPr>
        <p:spPr>
          <a:xfrm>
            <a:off x="2667000" y="6400800"/>
            <a:ext cx="53340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79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391400" y="2819400"/>
            <a:ext cx="3352800" cy="22098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p>
        </p:txBody>
      </p:sp>
      <p:sp>
        <p:nvSpPr>
          <p:cNvPr id="8194" name="Rectangle 2"/>
          <p:cNvSpPr>
            <a:spLocks noGrp="1" noChangeArrowheads="1"/>
          </p:cNvSpPr>
          <p:nvPr>
            <p:ph type="title"/>
          </p:nvPr>
        </p:nvSpPr>
        <p:spPr/>
        <p:txBody>
          <a:bodyPr/>
          <a:lstStyle/>
          <a:p>
            <a:pPr eaLnBrk="1" hangingPunct="1"/>
            <a:r>
              <a:rPr lang="en-US"/>
              <a:t>A. The Different Kinds of Failure</a:t>
            </a:r>
          </a:p>
        </p:txBody>
      </p:sp>
      <p:sp>
        <p:nvSpPr>
          <p:cNvPr id="5123" name="Rectangle 3"/>
          <p:cNvSpPr>
            <a:spLocks noGrp="1" noChangeArrowheads="1"/>
          </p:cNvSpPr>
          <p:nvPr>
            <p:ph type="body" sz="half" idx="1"/>
          </p:nvPr>
        </p:nvSpPr>
        <p:spPr>
          <a:xfrm>
            <a:off x="2387600" y="1600200"/>
            <a:ext cx="5080000" cy="4495800"/>
          </a:xfrm>
        </p:spPr>
        <p:txBody>
          <a:bodyPr/>
          <a:lstStyle/>
          <a:p>
            <a:pPr marL="577850" indent="-577850" eaLnBrk="1" hangingPunct="1">
              <a:buFont typeface="+mj-lt"/>
              <a:buAutoNum type="arabicPeriod"/>
              <a:defRPr/>
            </a:pPr>
            <a:r>
              <a:rPr lang="en-US" dirty="0"/>
              <a:t>Failure that is </a:t>
            </a:r>
            <a:r>
              <a:rPr lang="en-US" i="1" dirty="0">
                <a:effectLst>
                  <a:outerShdw blurRad="38100" dist="38100" dir="2700000" algn="tl">
                    <a:srgbClr val="000000"/>
                  </a:outerShdw>
                </a:effectLst>
              </a:rPr>
              <a:t>not</a:t>
            </a:r>
            <a:r>
              <a:rPr lang="en-US" dirty="0"/>
              <a:t> sin</a:t>
            </a:r>
          </a:p>
          <a:p>
            <a:pPr marL="577850" indent="-577850" eaLnBrk="1" hangingPunct="1">
              <a:buNone/>
              <a:defRPr/>
            </a:pPr>
            <a:endParaRPr lang="en-US" dirty="0"/>
          </a:p>
          <a:p>
            <a:pPr marL="971550" lvl="1" indent="-514350" eaLnBrk="1" hangingPunct="1">
              <a:spcAft>
                <a:spcPts val="1800"/>
              </a:spcAft>
              <a:buFont typeface="+mj-lt"/>
              <a:buAutoNum type="alphaLcParenR"/>
              <a:defRPr/>
            </a:pPr>
            <a:r>
              <a:rPr lang="en-US" dirty="0"/>
              <a:t>Losing a game</a:t>
            </a:r>
          </a:p>
          <a:p>
            <a:pPr marL="952500" lvl="1" indent="-495300" eaLnBrk="1" hangingPunct="1">
              <a:spcAft>
                <a:spcPts val="1800"/>
              </a:spcAft>
              <a:buFont typeface="Symbol" pitchFamily="18" charset="2"/>
              <a:buAutoNum type="alphaLcParenR"/>
              <a:defRPr/>
            </a:pPr>
            <a:r>
              <a:rPr lang="en-US" dirty="0"/>
              <a:t>Failing a test</a:t>
            </a:r>
          </a:p>
          <a:p>
            <a:pPr marL="952500" lvl="1" indent="-495300" eaLnBrk="1" hangingPunct="1">
              <a:spcAft>
                <a:spcPts val="1800"/>
              </a:spcAft>
              <a:buFont typeface="Symbol" pitchFamily="18" charset="2"/>
              <a:buAutoNum type="alphaLcParenR"/>
              <a:defRPr/>
            </a:pPr>
            <a:r>
              <a:rPr lang="en-US" dirty="0"/>
              <a:t>Failing to reach a goal</a:t>
            </a:r>
          </a:p>
          <a:p>
            <a:pPr marL="952500" lvl="1" indent="-495300" eaLnBrk="1" hangingPunct="1">
              <a:spcAft>
                <a:spcPts val="1800"/>
              </a:spcAft>
              <a:buFont typeface="Symbol" pitchFamily="18" charset="2"/>
              <a:buAutoNum type="alphaLcParenR"/>
              <a:defRPr/>
            </a:pPr>
            <a:r>
              <a:rPr lang="en-US" dirty="0"/>
              <a:t>Mistakes</a:t>
            </a:r>
          </a:p>
          <a:p>
            <a:pPr marL="952500" lvl="1" indent="-495300" eaLnBrk="1" hangingPunct="1">
              <a:buFont typeface="Symbol" pitchFamily="18" charset="2"/>
              <a:buAutoNum type="alphaLcParenR"/>
              <a:defRPr/>
            </a:pPr>
            <a:endParaRPr lang="en-US" dirty="0"/>
          </a:p>
        </p:txBody>
      </p:sp>
      <p:sp>
        <p:nvSpPr>
          <p:cNvPr id="5" name="Footer Placeholder 4"/>
          <p:cNvSpPr>
            <a:spLocks noGrp="1"/>
          </p:cNvSpPr>
          <p:nvPr>
            <p:ph type="ftr" sz="quarter" idx="11"/>
          </p:nvPr>
        </p:nvSpPr>
        <p:spPr>
          <a:xfrm>
            <a:off x="2971800" y="6400800"/>
            <a:ext cx="5029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8</a:t>
            </a:fld>
            <a:endParaRPr lang="en-US"/>
          </a:p>
        </p:txBody>
      </p:sp>
      <p:sp>
        <p:nvSpPr>
          <p:cNvPr id="3" name="TextBox 2"/>
          <p:cNvSpPr txBox="1"/>
          <p:nvPr/>
        </p:nvSpPr>
        <p:spPr>
          <a:xfrm>
            <a:off x="7467600" y="2819401"/>
            <a:ext cx="3352800" cy="2246769"/>
          </a:xfrm>
          <a:prstGeom prst="rect">
            <a:avLst/>
          </a:prstGeom>
          <a:noFill/>
          <a:effectLst>
            <a:innerShdw blurRad="63500" dist="50800" dir="18900000">
              <a:prstClr val="black">
                <a:alpha val="50000"/>
              </a:prstClr>
            </a:innerShdw>
          </a:effectLst>
        </p:spPr>
        <p:txBody>
          <a:bodyPr wrap="square" rtlCol="0">
            <a:spAutoFit/>
          </a:bodyPr>
          <a:lstStyle/>
          <a:p>
            <a:r>
              <a:rPr lang="en-US" sz="2800" dirty="0">
                <a:solidFill>
                  <a:schemeClr val="bg2"/>
                </a:solidFill>
              </a:rPr>
              <a:t>“The man who makes no mistakes does not usually make anything.”</a:t>
            </a:r>
          </a:p>
          <a:p>
            <a:r>
              <a:rPr lang="en-US" sz="2800" dirty="0">
                <a:solidFill>
                  <a:schemeClr val="bg2"/>
                </a:solidFill>
              </a:rPr>
              <a:t>Edward J. Phelps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Ecclesiastes 12:1-11</a:t>
            </a:r>
          </a:p>
        </p:txBody>
      </p:sp>
      <p:sp>
        <p:nvSpPr>
          <p:cNvPr id="77827" name="Rectangle 3"/>
          <p:cNvSpPr>
            <a:spLocks noGrp="1" noChangeArrowheads="1"/>
          </p:cNvSpPr>
          <p:nvPr>
            <p:ph type="body" idx="1"/>
          </p:nvPr>
        </p:nvSpPr>
        <p:spPr/>
        <p:txBody>
          <a:bodyPr/>
          <a:lstStyle/>
          <a:p>
            <a:pPr eaLnBrk="1" hangingPunct="1">
              <a:lnSpc>
                <a:spcPct val="114000"/>
              </a:lnSpc>
              <a:spcBef>
                <a:spcPts val="900"/>
              </a:spcBef>
              <a:buNone/>
            </a:pPr>
            <a:r>
              <a:rPr lang="en-US" baseline="30000"/>
              <a:t>     8</a:t>
            </a:r>
            <a:r>
              <a:rPr lang="en-US"/>
              <a:t> I collected great sums of silver and gold, the treasure of many kings and provinces. I hired wonderful singers, both men and women, and had many beautiful concubines. I had everything a man could desire!</a:t>
            </a:r>
          </a:p>
        </p:txBody>
      </p:sp>
      <p:sp>
        <p:nvSpPr>
          <p:cNvPr id="4" name="Footer Placeholder 3"/>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80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t>Ecclesiastes 12:1-11</a:t>
            </a:r>
          </a:p>
        </p:txBody>
      </p:sp>
      <p:sp>
        <p:nvSpPr>
          <p:cNvPr id="78851" name="Rectangle 3"/>
          <p:cNvSpPr>
            <a:spLocks noGrp="1" noChangeArrowheads="1"/>
          </p:cNvSpPr>
          <p:nvPr>
            <p:ph type="body" idx="1"/>
          </p:nvPr>
        </p:nvSpPr>
        <p:spPr/>
        <p:txBody>
          <a:bodyPr/>
          <a:lstStyle/>
          <a:p>
            <a:pPr eaLnBrk="1" hangingPunct="1">
              <a:lnSpc>
                <a:spcPct val="114000"/>
              </a:lnSpc>
              <a:spcBef>
                <a:spcPts val="900"/>
              </a:spcBef>
              <a:buNone/>
            </a:pPr>
            <a:r>
              <a:rPr lang="en-US" sz="2800" baseline="30000"/>
              <a:t>      9</a:t>
            </a:r>
            <a:r>
              <a:rPr lang="en-US" sz="2800"/>
              <a:t> So I became greater than any of the kings who ruled in Jerusalem before me. And with it all, I remained clear-eyed so that I could evaluate all these things. </a:t>
            </a:r>
            <a:r>
              <a:rPr lang="en-US" sz="2800" baseline="30000"/>
              <a:t>10</a:t>
            </a:r>
            <a:r>
              <a:rPr lang="en-US" sz="2800"/>
              <a:t> Anything I wanted, I took. I did not restrain myself from any joy. I even found great pleasure in hard work, an additional reward for all my labors.</a:t>
            </a:r>
          </a:p>
        </p:txBody>
      </p:sp>
      <p:sp>
        <p:nvSpPr>
          <p:cNvPr id="4" name="Footer Placeholder 3"/>
          <p:cNvSpPr>
            <a:spLocks noGrp="1"/>
          </p:cNvSpPr>
          <p:nvPr>
            <p:ph type="ftr" sz="quarter" idx="11"/>
          </p:nvPr>
        </p:nvSpPr>
        <p:spPr>
          <a:xfrm>
            <a:off x="2819400" y="6400800"/>
            <a:ext cx="51816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81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t>Ecclesiastes 12:1-11</a:t>
            </a:r>
          </a:p>
        </p:txBody>
      </p:sp>
      <p:sp>
        <p:nvSpPr>
          <p:cNvPr id="79875" name="Rectangle 3"/>
          <p:cNvSpPr>
            <a:spLocks noGrp="1" noChangeArrowheads="1"/>
          </p:cNvSpPr>
          <p:nvPr>
            <p:ph type="body" idx="1"/>
          </p:nvPr>
        </p:nvSpPr>
        <p:spPr/>
        <p:txBody>
          <a:bodyPr/>
          <a:lstStyle/>
          <a:p>
            <a:pPr eaLnBrk="1" hangingPunct="1">
              <a:lnSpc>
                <a:spcPct val="114000"/>
              </a:lnSpc>
              <a:spcBef>
                <a:spcPts val="900"/>
              </a:spcBef>
              <a:buNone/>
            </a:pPr>
            <a:r>
              <a:rPr lang="en-US" baseline="30000"/>
              <a:t>     11</a:t>
            </a:r>
            <a:r>
              <a:rPr lang="en-US"/>
              <a:t> But as I looked at everything I had worked so hard to accomplish, it was all so meaningless. It was like chasing the wind. There was nothing really worthwhile anywhere.</a:t>
            </a:r>
          </a:p>
        </p:txBody>
      </p:sp>
      <p:sp>
        <p:nvSpPr>
          <p:cNvPr id="5" name="Footer Placeholder 4"/>
          <p:cNvSpPr>
            <a:spLocks noGrp="1"/>
          </p:cNvSpPr>
          <p:nvPr>
            <p:ph type="ftr" sz="quarter" idx="11"/>
          </p:nvPr>
        </p:nvSpPr>
        <p:spPr>
          <a:xfrm>
            <a:off x="3276600" y="6400800"/>
            <a:ext cx="4724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82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1 John 1:9</a:t>
            </a:r>
          </a:p>
        </p:txBody>
      </p:sp>
      <p:sp>
        <p:nvSpPr>
          <p:cNvPr id="80899" name="Rectangle 3"/>
          <p:cNvSpPr>
            <a:spLocks noGrp="1" noChangeArrowheads="1"/>
          </p:cNvSpPr>
          <p:nvPr>
            <p:ph type="body" idx="1"/>
          </p:nvPr>
        </p:nvSpPr>
        <p:spPr/>
        <p:txBody>
          <a:bodyPr/>
          <a:lstStyle/>
          <a:p>
            <a:pPr eaLnBrk="1" hangingPunct="1">
              <a:buFont typeface="Symbol" pitchFamily="18" charset="2"/>
              <a:buNone/>
            </a:pPr>
            <a:r>
              <a:rPr lang="en-US"/>
              <a:t>   If we say we have no sin, we are only fooling ourselves and refusing to accept the truth. </a:t>
            </a:r>
            <a:r>
              <a:rPr lang="en-US" baseline="30000"/>
              <a:t>9</a:t>
            </a:r>
            <a:r>
              <a:rPr lang="en-US"/>
              <a:t> But if we confess our sins to him, he is faithful and just to forgive us and to cleanse us from every wrong. </a:t>
            </a:r>
          </a:p>
        </p:txBody>
      </p:sp>
      <p:sp>
        <p:nvSpPr>
          <p:cNvPr id="5" name="Footer Placeholder 4"/>
          <p:cNvSpPr>
            <a:spLocks noGrp="1"/>
          </p:cNvSpPr>
          <p:nvPr>
            <p:ph type="ftr" sz="quarter" idx="11"/>
          </p:nvPr>
        </p:nvSpPr>
        <p:spPr>
          <a:xfrm>
            <a:off x="2895600" y="6400800"/>
            <a:ext cx="5105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83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t>James 4:8-10</a:t>
            </a:r>
          </a:p>
        </p:txBody>
      </p:sp>
      <p:sp>
        <p:nvSpPr>
          <p:cNvPr id="81923" name="Rectangle 3"/>
          <p:cNvSpPr>
            <a:spLocks noGrp="1" noChangeArrowheads="1"/>
          </p:cNvSpPr>
          <p:nvPr>
            <p:ph type="body" idx="1"/>
          </p:nvPr>
        </p:nvSpPr>
        <p:spPr/>
        <p:txBody>
          <a:bodyPr/>
          <a:lstStyle/>
          <a:p>
            <a:pPr eaLnBrk="1" hangingPunct="1">
              <a:buFont typeface="Symbol" pitchFamily="18" charset="2"/>
              <a:buNone/>
            </a:pPr>
            <a:r>
              <a:rPr lang="en-US" sz="2800"/>
              <a:t>    Draw close to God, and God will draw close to you. Wash your hands, you sinners; purify your hearts, you hypocrites. </a:t>
            </a:r>
            <a:r>
              <a:rPr lang="en-US" sz="2800" baseline="30000"/>
              <a:t>9</a:t>
            </a:r>
            <a:r>
              <a:rPr lang="en-US" sz="2800"/>
              <a:t> Let there be tears for the wrong things you have done. Let there be sorrow and deep grief. Let there be sadness instead of laughter, and gloom instead of joy. </a:t>
            </a:r>
            <a:r>
              <a:rPr lang="en-US" sz="2800" baseline="30000"/>
              <a:t>10</a:t>
            </a:r>
            <a:r>
              <a:rPr lang="en-US" sz="2800"/>
              <a:t> When you bow down before the Lord and admit your dependence on him, he will lift you up and give you honor.</a:t>
            </a:r>
          </a:p>
        </p:txBody>
      </p:sp>
      <p:sp>
        <p:nvSpPr>
          <p:cNvPr id="5" name="Footer Placeholder 4"/>
          <p:cNvSpPr>
            <a:spLocks noGrp="1"/>
          </p:cNvSpPr>
          <p:nvPr>
            <p:ph type="ftr" sz="quarter" idx="11"/>
          </p:nvPr>
        </p:nvSpPr>
        <p:spPr>
          <a:xfrm>
            <a:off x="2743200" y="6400800"/>
            <a:ext cx="52578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84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t>2 Chronicles 7:14</a:t>
            </a:r>
          </a:p>
        </p:txBody>
      </p:sp>
      <p:sp>
        <p:nvSpPr>
          <p:cNvPr id="82947" name="Rectangle 3"/>
          <p:cNvSpPr>
            <a:spLocks noGrp="1" noChangeArrowheads="1"/>
          </p:cNvSpPr>
          <p:nvPr>
            <p:ph type="body" idx="1"/>
          </p:nvPr>
        </p:nvSpPr>
        <p:spPr/>
        <p:txBody>
          <a:bodyPr/>
          <a:lstStyle/>
          <a:p>
            <a:pPr eaLnBrk="1" hangingPunct="1">
              <a:buFont typeface="Symbol" pitchFamily="18" charset="2"/>
              <a:buNone/>
            </a:pPr>
            <a:r>
              <a:rPr lang="en-US"/>
              <a:t>   Then if my people who are called by my name will humble themselves and pray and seek my face and turn from their wicked ways, I will hear from heaven and will forgive their sins and heal their land.</a:t>
            </a:r>
          </a:p>
        </p:txBody>
      </p:sp>
      <p:sp>
        <p:nvSpPr>
          <p:cNvPr id="5" name="Footer Placeholder 4"/>
          <p:cNvSpPr>
            <a:spLocks noGrp="1"/>
          </p:cNvSpPr>
          <p:nvPr>
            <p:ph type="ftr" sz="quarter" idx="11"/>
          </p:nvPr>
        </p:nvSpPr>
        <p:spPr>
          <a:xfrm>
            <a:off x="2590800" y="6400800"/>
            <a:ext cx="54102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7CA8F6DC-956D-454F-ABB9-F474DB689C9F}" type="slidenum">
              <a:rPr lang="en-US" smtClean="0"/>
              <a:pPr>
                <a:defRPr/>
              </a:pPr>
              <a:t>85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33400"/>
            <a:ext cx="7772400" cy="1905000"/>
          </a:xfrm>
        </p:spPr>
        <p:txBody>
          <a:bodyPr/>
          <a:lstStyle/>
          <a:p>
            <a:r>
              <a:rPr lang="en-US" dirty="0"/>
              <a:t>Growing Through Failure</a:t>
            </a:r>
            <a:br>
              <a:rPr lang="en-US" dirty="0"/>
            </a:br>
            <a:r>
              <a:rPr lang="en-US" dirty="0"/>
              <a:t>	</a:t>
            </a:r>
            <a:r>
              <a:rPr lang="en-US" sz="2800" b="1" dirty="0"/>
              <a:t>5</a:t>
            </a:r>
            <a:r>
              <a:rPr lang="en-US" sz="2800" b="1" baseline="30000" dirty="0"/>
              <a:t>th</a:t>
            </a:r>
            <a:r>
              <a:rPr lang="en-US" sz="2800" b="1" dirty="0"/>
              <a:t> edition</a:t>
            </a:r>
            <a:br>
              <a:rPr lang="en-US" sz="2800" b="1" dirty="0"/>
            </a:br>
            <a:r>
              <a:rPr lang="en-US" sz="2800" b="1" dirty="0"/>
              <a:t>	By Dave Batty</a:t>
            </a:r>
            <a:r>
              <a:rPr lang="en-US" sz="2800" dirty="0"/>
              <a:t/>
            </a:r>
            <a:br>
              <a:rPr lang="en-US" sz="2800" dirty="0"/>
            </a:br>
            <a:endParaRPr lang="en-US" dirty="0"/>
          </a:p>
        </p:txBody>
      </p:sp>
      <p:sp>
        <p:nvSpPr>
          <p:cNvPr id="3" name="Content Placeholder 2"/>
          <p:cNvSpPr>
            <a:spLocks noGrp="1"/>
          </p:cNvSpPr>
          <p:nvPr>
            <p:ph idx="1"/>
          </p:nvPr>
        </p:nvSpPr>
        <p:spPr>
          <a:xfrm>
            <a:off x="1981200" y="2209800"/>
            <a:ext cx="6248400" cy="4191000"/>
          </a:xfrm>
        </p:spPr>
        <p:txBody>
          <a:bodyPr/>
          <a:lstStyle/>
          <a:p>
            <a:pPr marL="0" indent="0">
              <a:buClr>
                <a:srgbClr val="FFCC66"/>
              </a:buClr>
              <a:buNone/>
            </a:pPr>
            <a:r>
              <a:rPr lang="en-US" sz="2000" dirty="0">
                <a:solidFill>
                  <a:srgbClr val="EAEAEA"/>
                </a:solidFill>
              </a:rPr>
              <a:t>This PowerPoint is designed to be used with the Group Studies for New </a:t>
            </a:r>
            <a:r>
              <a:rPr lang="en-US" sz="2000" dirty="0" smtClean="0">
                <a:solidFill>
                  <a:srgbClr val="EAEAEA"/>
                </a:solidFill>
              </a:rPr>
              <a:t>Life </a:t>
            </a:r>
            <a:r>
              <a:rPr lang="en-US" sz="2000" dirty="0">
                <a:solidFill>
                  <a:srgbClr val="EAEAEA"/>
                </a:solidFill>
              </a:rPr>
              <a:t>Course, </a:t>
            </a:r>
          </a:p>
          <a:p>
            <a:pPr marL="0" indent="0">
              <a:buClr>
                <a:srgbClr val="FFCC66"/>
              </a:buClr>
              <a:buNone/>
            </a:pPr>
            <a:r>
              <a:rPr lang="en-US" sz="2000" i="1" dirty="0">
                <a:solidFill>
                  <a:srgbClr val="EAEAEA"/>
                </a:solidFill>
              </a:rPr>
              <a:t>Growing Through Failure</a:t>
            </a:r>
            <a:r>
              <a:rPr lang="en-US" sz="2000" dirty="0">
                <a:solidFill>
                  <a:srgbClr val="EAEAEA"/>
                </a:solidFill>
              </a:rPr>
              <a:t>, by Dave Batty.</a:t>
            </a:r>
          </a:p>
          <a:p>
            <a:pPr marL="0" indent="0">
              <a:buClr>
                <a:srgbClr val="FFCC66"/>
              </a:buClr>
              <a:buNone/>
            </a:pPr>
            <a:endParaRPr lang="en-US" sz="2000" dirty="0">
              <a:solidFill>
                <a:srgbClr val="EAEAEA"/>
              </a:solidFill>
            </a:endParaRPr>
          </a:p>
          <a:p>
            <a:pPr marL="0" indent="0">
              <a:buClr>
                <a:srgbClr val="FFCC66"/>
              </a:buClr>
              <a:buNone/>
            </a:pPr>
            <a:endParaRPr lang="en-US" sz="2000" dirty="0">
              <a:solidFill>
                <a:srgbClr val="EAEAEA"/>
              </a:solidFill>
            </a:endParaRPr>
          </a:p>
          <a:p>
            <a:pPr marL="0" indent="0">
              <a:buClr>
                <a:srgbClr val="FFCC66"/>
              </a:buClr>
              <a:buNone/>
            </a:pPr>
            <a:r>
              <a:rPr lang="en-US" sz="1600" dirty="0">
                <a:solidFill>
                  <a:srgbClr val="EAEAEA"/>
                </a:solidFill>
              </a:rPr>
              <a:t>This PowerPoint resource was developed by the</a:t>
            </a:r>
          </a:p>
          <a:p>
            <a:pPr marL="0" indent="0">
              <a:buClr>
                <a:srgbClr val="FFCC66"/>
              </a:buClr>
              <a:buNone/>
            </a:pPr>
            <a:r>
              <a:rPr lang="en-US" sz="1600" dirty="0">
                <a:solidFill>
                  <a:srgbClr val="EAEAEA"/>
                </a:solidFill>
              </a:rPr>
              <a:t>Teen Challenge Farm, London, Ontario</a:t>
            </a:r>
          </a:p>
          <a:p>
            <a:pPr marL="0" indent="0">
              <a:buClr>
                <a:srgbClr val="FFCC66"/>
              </a:buClr>
              <a:buNone/>
            </a:pPr>
            <a:r>
              <a:rPr lang="en-US" sz="2000" dirty="0">
                <a:solidFill>
                  <a:srgbClr val="EAEAEA"/>
                </a:solidFill>
              </a:rPr>
              <a:t>Edited by  Global Teen Challenge</a:t>
            </a:r>
          </a:p>
          <a:p>
            <a:pPr marL="0" indent="0">
              <a:buClr>
                <a:srgbClr val="FFCC66"/>
              </a:buClr>
              <a:buNone/>
            </a:pPr>
            <a:endParaRPr lang="en-US" sz="2000" dirty="0">
              <a:solidFill>
                <a:srgbClr val="EAEAEA"/>
              </a:solidFill>
            </a:endParaRPr>
          </a:p>
        </p:txBody>
      </p:sp>
      <p:sp>
        <p:nvSpPr>
          <p:cNvPr id="4" name="Footer Placeholder 3"/>
          <p:cNvSpPr>
            <a:spLocks noGrp="1"/>
          </p:cNvSpPr>
          <p:nvPr>
            <p:ph type="ftr" sz="quarter" idx="11"/>
          </p:nvPr>
        </p:nvSpPr>
        <p:spPr>
          <a:xfrm>
            <a:off x="3657600" y="6400800"/>
            <a:ext cx="5715000" cy="457200"/>
          </a:xfrm>
        </p:spPr>
        <p:txBody>
          <a:bodyPr/>
          <a:lstStyle/>
          <a:p>
            <a:pPr>
              <a:defRPr/>
            </a:pPr>
            <a:r>
              <a:rPr lang="en-US" smtClean="0"/>
              <a:t>iteenchallenge.org                                                            3/2021</a:t>
            </a:r>
            <a:endParaRPr lang="en-US" dirty="0"/>
          </a:p>
        </p:txBody>
      </p:sp>
      <p:pic>
        <p:nvPicPr>
          <p:cNvPr id="5" name="Picture 4"/>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8686800" y="1098498"/>
            <a:ext cx="2514600" cy="31704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57800" y="5351870"/>
            <a:ext cx="5791200" cy="830997"/>
          </a:xfrm>
          <a:prstGeom prst="rect">
            <a:avLst/>
          </a:prstGeom>
          <a:noFill/>
        </p:spPr>
        <p:txBody>
          <a:bodyPr wrap="square" rtlCol="0">
            <a:spAutoFit/>
          </a:bodyPr>
          <a:lstStyle/>
          <a:p>
            <a:r>
              <a:rPr lang="en-US" dirty="0"/>
              <a:t>For Information on obtaining these materials see iteenchallenge.org   </a:t>
            </a:r>
          </a:p>
        </p:txBody>
      </p:sp>
      <p:sp>
        <p:nvSpPr>
          <p:cNvPr id="7" name="Rectangle 6"/>
          <p:cNvSpPr/>
          <p:nvPr/>
        </p:nvSpPr>
        <p:spPr bwMode="auto">
          <a:xfrm>
            <a:off x="5130800" y="5358486"/>
            <a:ext cx="5791200" cy="830997"/>
          </a:xfrm>
          <a:prstGeom prst="rect">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pPr>
              <a:defRPr/>
            </a:pPr>
            <a:fld id="{7CA8F6DC-956D-454F-ABB9-F474DB689C9F}" type="slidenum">
              <a:rPr lang="en-US" smtClean="0"/>
              <a:pPr>
                <a:defRPr/>
              </a:pPr>
              <a:t>86</a:t>
            </a:fld>
            <a:endParaRPr lang="en-US" dirty="0"/>
          </a:p>
        </p:txBody>
      </p:sp>
    </p:spTree>
    <p:extLst>
      <p:ext uri="{BB962C8B-B14F-4D97-AF65-F5344CB8AC3E}">
        <p14:creationId xmlns:p14="http://schemas.microsoft.com/office/powerpoint/2010/main" val="393438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43200" y="152400"/>
            <a:ext cx="7772400" cy="838200"/>
          </a:xfrm>
        </p:spPr>
        <p:txBody>
          <a:bodyPr/>
          <a:lstStyle/>
          <a:p>
            <a:pPr eaLnBrk="1" hangingPunct="1"/>
            <a:r>
              <a:rPr lang="en-US"/>
              <a:t>A. The Different Kinds of Failure</a:t>
            </a:r>
          </a:p>
        </p:txBody>
      </p:sp>
      <p:sp>
        <p:nvSpPr>
          <p:cNvPr id="6147" name="Rectangle 3"/>
          <p:cNvSpPr>
            <a:spLocks noGrp="1" noChangeArrowheads="1"/>
          </p:cNvSpPr>
          <p:nvPr>
            <p:ph type="body" sz="half" idx="1"/>
          </p:nvPr>
        </p:nvSpPr>
        <p:spPr/>
        <p:txBody>
          <a:bodyPr/>
          <a:lstStyle/>
          <a:p>
            <a:pPr marL="577850" indent="-577850" eaLnBrk="1" hangingPunct="1">
              <a:lnSpc>
                <a:spcPct val="90000"/>
              </a:lnSpc>
              <a:buFont typeface="+mj-lt"/>
              <a:buAutoNum type="arabicPeriod" startAt="2"/>
              <a:defRPr/>
            </a:pPr>
            <a:r>
              <a:rPr lang="en-US" dirty="0"/>
              <a:t>Failure that </a:t>
            </a:r>
            <a:r>
              <a:rPr lang="en-US" i="1" dirty="0">
                <a:effectLst>
                  <a:outerShdw blurRad="38100" dist="38100" dir="2700000" algn="tl">
                    <a:srgbClr val="000000"/>
                  </a:outerShdw>
                </a:effectLst>
              </a:rPr>
              <a:t>is</a:t>
            </a:r>
            <a:r>
              <a:rPr lang="en-US" dirty="0"/>
              <a:t> sin</a:t>
            </a:r>
          </a:p>
          <a:p>
            <a:pPr marL="577850" indent="-577850" eaLnBrk="1" hangingPunct="1">
              <a:lnSpc>
                <a:spcPct val="90000"/>
              </a:lnSpc>
              <a:buFont typeface="Symbol" pitchFamily="18" charset="2"/>
              <a:buAutoNum type="arabicPeriod" startAt="2"/>
              <a:defRPr/>
            </a:pPr>
            <a:endParaRPr lang="en-US" dirty="0"/>
          </a:p>
          <a:p>
            <a:pPr marL="971550" lvl="1" indent="-514350" eaLnBrk="1" hangingPunct="1">
              <a:lnSpc>
                <a:spcPct val="90000"/>
              </a:lnSpc>
              <a:spcAft>
                <a:spcPts val="1800"/>
              </a:spcAft>
              <a:buFont typeface="+mj-lt"/>
              <a:buAutoNum type="arabicPeriod"/>
              <a:defRPr/>
            </a:pPr>
            <a:r>
              <a:rPr lang="en-US" dirty="0"/>
              <a:t>Failing to obey God’s laws (and </a:t>
            </a:r>
            <a:r>
              <a:rPr lang="en-US" dirty="0">
                <a:hlinkClick r:id="rId2" action="ppaction://hlinksldjump"/>
              </a:rPr>
              <a:t>man’s laws</a:t>
            </a:r>
            <a:r>
              <a:rPr lang="en-US" dirty="0"/>
              <a:t>)</a:t>
            </a:r>
          </a:p>
          <a:p>
            <a:pPr marL="952500" lvl="1" indent="-495300" eaLnBrk="1" hangingPunct="1">
              <a:lnSpc>
                <a:spcPct val="90000"/>
              </a:lnSpc>
              <a:spcAft>
                <a:spcPts val="1800"/>
              </a:spcAft>
              <a:buFont typeface="Symbol" pitchFamily="18" charset="2"/>
              <a:buAutoNum type="arabicPeriod"/>
              <a:defRPr/>
            </a:pPr>
            <a:r>
              <a:rPr lang="en-US" dirty="0"/>
              <a:t>If you fail to do </a:t>
            </a:r>
            <a:r>
              <a:rPr lang="en-US" dirty="0">
                <a:hlinkClick r:id="rId3" action="ppaction://hlinksldjump"/>
              </a:rPr>
              <a:t>the right thing</a:t>
            </a:r>
            <a:endParaRPr lang="en-US" dirty="0"/>
          </a:p>
          <a:p>
            <a:pPr marL="952500" lvl="1" indent="-495300" eaLnBrk="1" hangingPunct="1">
              <a:lnSpc>
                <a:spcPct val="90000"/>
              </a:lnSpc>
              <a:buFont typeface="Symbol" pitchFamily="18" charset="2"/>
              <a:buAutoNum type="arabicPeriod"/>
              <a:defRPr/>
            </a:pPr>
            <a:r>
              <a:rPr lang="en-US" dirty="0"/>
              <a:t>Every time you </a:t>
            </a:r>
            <a:r>
              <a:rPr lang="en-US" dirty="0">
                <a:hlinkClick r:id="rId4" action="ppaction://hlinksldjump"/>
              </a:rPr>
              <a:t>give in</a:t>
            </a:r>
            <a:r>
              <a:rPr lang="en-US" dirty="0"/>
              <a:t> to a temptation to sin</a:t>
            </a:r>
          </a:p>
        </p:txBody>
      </p:sp>
      <p:pic>
        <p:nvPicPr>
          <p:cNvPr id="6157" name="Picture 13" descr="C:\My Documents\My Pictures\Religious Animation and Images\Ten Commandments\Ten Commandments 01.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64263" y="968375"/>
            <a:ext cx="22399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C:\My Documents\My Pictures\Religious Animation and Images\Ten Commandments\Ten Commandments 02.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526462" y="914401"/>
            <a:ext cx="29035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descr="C:\My Documents\My Pictures\Religious Animation and Images\Ten Commandments\Ten Commandments 03.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12063" y="1981201"/>
            <a:ext cx="31083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C:\My Documents\My Pictures\Religious Animation and Images\Ten Commandments\Ten Commandments 04.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526463" y="3048000"/>
            <a:ext cx="2811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7" descr="C:\My Documents\My Pictures\Religious Animation and Images\Ten Commandments\Ten Commandments 05.gif"/>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02462" y="3505201"/>
            <a:ext cx="17716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8" descr="C:\My Documents\My Pictures\Religious Animation and Images\Ten Commandments\Ten Commandments 06.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136063" y="3886200"/>
            <a:ext cx="2022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9" descr="C:\My Documents\My Pictures\Religious Animation and Images\Ten Commandments\Ten Commandments 07.gif"/>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078662" y="4572001"/>
            <a:ext cx="17716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0" descr="C:\My Documents\My Pictures\Religious Animation and Images\Ten Commandments\Ten Commandments 08.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059863" y="4724400"/>
            <a:ext cx="2136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1" descr="C:\My Documents\My Pictures\Religious Animation and Images\Ten Commandments\Ten Commandments 09.gif"/>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0062" y="5715001"/>
            <a:ext cx="200025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2" descr="C:\My Documents\My Pictures\Religious Animation and Images\Ten Commandments\Ten Commandments 10.gif"/>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288463" y="5867400"/>
            <a:ext cx="2136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13"/>
          <p:cNvSpPr>
            <a:spLocks noGrp="1"/>
          </p:cNvSpPr>
          <p:nvPr>
            <p:ph type="ftr" sz="quarter" idx="11"/>
          </p:nvPr>
        </p:nvSpPr>
        <p:spPr>
          <a:xfrm>
            <a:off x="2514600" y="6400800"/>
            <a:ext cx="5486400" cy="457200"/>
          </a:xfrm>
        </p:spPr>
        <p:txBody>
          <a:bodyPr/>
          <a:lstStyle/>
          <a:p>
            <a:pPr>
              <a:defRPr/>
            </a:pPr>
            <a:r>
              <a:rPr lang="en-US" smtClean="0"/>
              <a:t>iteenchallenge.org                                                            3/2021</a:t>
            </a:r>
            <a:endParaRPr lang="en-US" dirty="0"/>
          </a:p>
        </p:txBody>
      </p:sp>
      <p:sp>
        <p:nvSpPr>
          <p:cNvPr id="2" name="Slide Number Placeholder 1"/>
          <p:cNvSpPr>
            <a:spLocks noGrp="1"/>
          </p:cNvSpPr>
          <p:nvPr>
            <p:ph type="sldNum" sz="quarter" idx="12"/>
          </p:nvPr>
        </p:nvSpPr>
        <p:spPr/>
        <p:txBody>
          <a:bodyPr/>
          <a:lstStyle/>
          <a:p>
            <a:pPr>
              <a:defRPr/>
            </a:pPr>
            <a:fld id="{D565BE3A-8332-4FF1-BE29-2C9695EBB04F}" type="slidenum">
              <a:rPr lang="en-US" smtClean="0"/>
              <a:pPr>
                <a:defRPr/>
              </a:pPr>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57"/>
                                        </p:tgtEl>
                                        <p:attrNameLst>
                                          <p:attrName>style.visibility</p:attrName>
                                        </p:attrNameLst>
                                      </p:cBhvr>
                                      <p:to>
                                        <p:strVal val="visible"/>
                                      </p:to>
                                    </p:set>
                                    <p:anim calcmode="lin" valueType="num">
                                      <p:cBhvr additive="base">
                                        <p:cTn id="7" dur="500" fill="hold"/>
                                        <p:tgtEl>
                                          <p:spTgt spid="6157"/>
                                        </p:tgtEl>
                                        <p:attrNameLst>
                                          <p:attrName>ppt_x</p:attrName>
                                        </p:attrNameLst>
                                      </p:cBhvr>
                                      <p:tavLst>
                                        <p:tav tm="0">
                                          <p:val>
                                            <p:strVal val="0-#ppt_w/2"/>
                                          </p:val>
                                        </p:tav>
                                        <p:tav tm="100000">
                                          <p:val>
                                            <p:strVal val="#ppt_x"/>
                                          </p:val>
                                        </p:tav>
                                      </p:tavLst>
                                    </p:anim>
                                    <p:anim calcmode="lin" valueType="num">
                                      <p:cBhvr additive="base">
                                        <p:cTn id="8" dur="500" fill="hold"/>
                                        <p:tgtEl>
                                          <p:spTgt spid="61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additive="base">
                                        <p:cTn id="12" dur="500" fill="hold"/>
                                        <p:tgtEl>
                                          <p:spTgt spid="6158"/>
                                        </p:tgtEl>
                                        <p:attrNameLst>
                                          <p:attrName>ppt_x</p:attrName>
                                        </p:attrNameLst>
                                      </p:cBhvr>
                                      <p:tavLst>
                                        <p:tav tm="0">
                                          <p:val>
                                            <p:strVal val="0-#ppt_w/2"/>
                                          </p:val>
                                        </p:tav>
                                        <p:tav tm="100000">
                                          <p:val>
                                            <p:strVal val="#ppt_x"/>
                                          </p:val>
                                        </p:tav>
                                      </p:tavLst>
                                    </p:anim>
                                    <p:anim calcmode="lin" valueType="num">
                                      <p:cBhvr additive="base">
                                        <p:cTn id="13" dur="500" fill="hold"/>
                                        <p:tgtEl>
                                          <p:spTgt spid="615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4" presetClass="entr" presetSubtype="0" fill="hold" nodeType="afterEffect">
                                  <p:stCondLst>
                                    <p:cond delay="0"/>
                                  </p:stCondLst>
                                  <p:childTnLst>
                                    <p:set>
                                      <p:cBhvr>
                                        <p:cTn id="16" dur="1" fill="hold">
                                          <p:stCondLst>
                                            <p:cond delay="499"/>
                                          </p:stCondLst>
                                        </p:cTn>
                                        <p:tgtEl>
                                          <p:spTgt spid="6159"/>
                                        </p:tgtEl>
                                        <p:attrNameLst>
                                          <p:attrName>style.visibility</p:attrName>
                                        </p:attrNameLst>
                                      </p:cBhvr>
                                      <p:to>
                                        <p:strVal val="visible"/>
                                      </p:to>
                                    </p:set>
                                    <p:anim to="" calcmode="lin" valueType="num">
                                      <p:cBhvr>
                                        <p:cTn id="17" dur="1" fill="hold"/>
                                        <p:tgtEl>
                                          <p:spTgt spid="6159"/>
                                        </p:tgtEl>
                                        <p:attrNameLst>
                                          <p:attrName/>
                                        </p:attrNameLst>
                                      </p:cBhvr>
                                    </p:anim>
                                  </p:childTnLst>
                                </p:cTn>
                              </p:par>
                            </p:childTnLst>
                          </p:cTn>
                        </p:par>
                        <p:par>
                          <p:cTn id="18" fill="hold" nodeType="afterGroup">
                            <p:stCondLst>
                              <p:cond delay="1500"/>
                            </p:stCondLst>
                            <p:childTnLst>
                              <p:par>
                                <p:cTn id="19" presetID="24" presetClass="entr" presetSubtype="0" fill="hold" nodeType="afterEffect">
                                  <p:stCondLst>
                                    <p:cond delay="0"/>
                                  </p:stCondLst>
                                  <p:childTnLst>
                                    <p:set>
                                      <p:cBhvr>
                                        <p:cTn id="20" dur="1" fill="hold">
                                          <p:stCondLst>
                                            <p:cond delay="499"/>
                                          </p:stCondLst>
                                        </p:cTn>
                                        <p:tgtEl>
                                          <p:spTgt spid="6160"/>
                                        </p:tgtEl>
                                        <p:attrNameLst>
                                          <p:attrName>style.visibility</p:attrName>
                                        </p:attrNameLst>
                                      </p:cBhvr>
                                      <p:to>
                                        <p:strVal val="visible"/>
                                      </p:to>
                                    </p:set>
                                    <p:anim to="" calcmode="lin" valueType="num">
                                      <p:cBhvr>
                                        <p:cTn id="21" dur="1" fill="hold"/>
                                        <p:tgtEl>
                                          <p:spTgt spid="6160"/>
                                        </p:tgtEl>
                                        <p:attrNameLst>
                                          <p:attrName/>
                                        </p:attrNameLst>
                                      </p:cBhvr>
                                    </p:anim>
                                  </p:childTnLst>
                                </p:cTn>
                              </p:par>
                            </p:childTnLst>
                          </p:cTn>
                        </p:par>
                        <p:par>
                          <p:cTn id="22" fill="hold" nodeType="afterGroup">
                            <p:stCondLst>
                              <p:cond delay="2000"/>
                            </p:stCondLst>
                            <p:childTnLst>
                              <p:par>
                                <p:cTn id="23" presetID="24" presetClass="entr" presetSubtype="0" fill="hold" nodeType="afterEffect">
                                  <p:stCondLst>
                                    <p:cond delay="0"/>
                                  </p:stCondLst>
                                  <p:childTnLst>
                                    <p:set>
                                      <p:cBhvr>
                                        <p:cTn id="24" dur="1" fill="hold">
                                          <p:stCondLst>
                                            <p:cond delay="499"/>
                                          </p:stCondLst>
                                        </p:cTn>
                                        <p:tgtEl>
                                          <p:spTgt spid="6161"/>
                                        </p:tgtEl>
                                        <p:attrNameLst>
                                          <p:attrName>style.visibility</p:attrName>
                                        </p:attrNameLst>
                                      </p:cBhvr>
                                      <p:to>
                                        <p:strVal val="visible"/>
                                      </p:to>
                                    </p:set>
                                    <p:anim to="" calcmode="lin" valueType="num">
                                      <p:cBhvr>
                                        <p:cTn id="25" dur="1" fill="hold"/>
                                        <p:tgtEl>
                                          <p:spTgt spid="6161"/>
                                        </p:tgtEl>
                                        <p:attrNameLst>
                                          <p:attrName/>
                                        </p:attrNameLst>
                                      </p:cBhvr>
                                    </p:anim>
                                  </p:childTnLst>
                                </p:cTn>
                              </p:par>
                            </p:childTnLst>
                          </p:cTn>
                        </p:par>
                        <p:par>
                          <p:cTn id="26" fill="hold" nodeType="afterGroup">
                            <p:stCondLst>
                              <p:cond delay="2500"/>
                            </p:stCondLst>
                            <p:childTnLst>
                              <p:par>
                                <p:cTn id="27" presetID="24" presetClass="entr" presetSubtype="0" fill="hold" nodeType="afterEffect">
                                  <p:stCondLst>
                                    <p:cond delay="0"/>
                                  </p:stCondLst>
                                  <p:childTnLst>
                                    <p:set>
                                      <p:cBhvr>
                                        <p:cTn id="28" dur="1" fill="hold">
                                          <p:stCondLst>
                                            <p:cond delay="499"/>
                                          </p:stCondLst>
                                        </p:cTn>
                                        <p:tgtEl>
                                          <p:spTgt spid="6162"/>
                                        </p:tgtEl>
                                        <p:attrNameLst>
                                          <p:attrName>style.visibility</p:attrName>
                                        </p:attrNameLst>
                                      </p:cBhvr>
                                      <p:to>
                                        <p:strVal val="visible"/>
                                      </p:to>
                                    </p:set>
                                    <p:anim to="" calcmode="lin" valueType="num">
                                      <p:cBhvr>
                                        <p:cTn id="29" dur="1" fill="hold"/>
                                        <p:tgtEl>
                                          <p:spTgt spid="6162"/>
                                        </p:tgtEl>
                                        <p:attrNameLst>
                                          <p:attrName/>
                                        </p:attrNameLst>
                                      </p:cBhvr>
                                    </p:anim>
                                  </p:childTnLst>
                                </p:cTn>
                              </p:par>
                            </p:childTnLst>
                          </p:cTn>
                        </p:par>
                        <p:par>
                          <p:cTn id="30" fill="hold" nodeType="afterGroup">
                            <p:stCondLst>
                              <p:cond delay="3000"/>
                            </p:stCondLst>
                            <p:childTnLst>
                              <p:par>
                                <p:cTn id="31" presetID="24" presetClass="entr" presetSubtype="0" fill="hold" nodeType="afterEffect">
                                  <p:stCondLst>
                                    <p:cond delay="0"/>
                                  </p:stCondLst>
                                  <p:childTnLst>
                                    <p:set>
                                      <p:cBhvr>
                                        <p:cTn id="32" dur="1" fill="hold">
                                          <p:stCondLst>
                                            <p:cond delay="499"/>
                                          </p:stCondLst>
                                        </p:cTn>
                                        <p:tgtEl>
                                          <p:spTgt spid="6163"/>
                                        </p:tgtEl>
                                        <p:attrNameLst>
                                          <p:attrName>style.visibility</p:attrName>
                                        </p:attrNameLst>
                                      </p:cBhvr>
                                      <p:to>
                                        <p:strVal val="visible"/>
                                      </p:to>
                                    </p:set>
                                    <p:anim to="" calcmode="lin" valueType="num">
                                      <p:cBhvr>
                                        <p:cTn id="33" dur="1" fill="hold"/>
                                        <p:tgtEl>
                                          <p:spTgt spid="6163"/>
                                        </p:tgtEl>
                                        <p:attrNameLst>
                                          <p:attrName/>
                                        </p:attrNameLst>
                                      </p:cBhvr>
                                    </p:anim>
                                  </p:childTnLst>
                                </p:cTn>
                              </p:par>
                            </p:childTnLst>
                          </p:cTn>
                        </p:par>
                        <p:par>
                          <p:cTn id="34" fill="hold" nodeType="afterGroup">
                            <p:stCondLst>
                              <p:cond delay="3500"/>
                            </p:stCondLst>
                            <p:childTnLst>
                              <p:par>
                                <p:cTn id="35" presetID="2" presetClass="entr" presetSubtype="8" fill="hold" nodeType="afterEffect">
                                  <p:stCondLst>
                                    <p:cond delay="0"/>
                                  </p:stCondLst>
                                  <p:childTnLst>
                                    <p:set>
                                      <p:cBhvr>
                                        <p:cTn id="36" dur="1" fill="hold">
                                          <p:stCondLst>
                                            <p:cond delay="0"/>
                                          </p:stCondLst>
                                        </p:cTn>
                                        <p:tgtEl>
                                          <p:spTgt spid="6164"/>
                                        </p:tgtEl>
                                        <p:attrNameLst>
                                          <p:attrName>style.visibility</p:attrName>
                                        </p:attrNameLst>
                                      </p:cBhvr>
                                      <p:to>
                                        <p:strVal val="visible"/>
                                      </p:to>
                                    </p:set>
                                    <p:anim calcmode="lin" valueType="num">
                                      <p:cBhvr additive="base">
                                        <p:cTn id="37" dur="500" fill="hold"/>
                                        <p:tgtEl>
                                          <p:spTgt spid="6164"/>
                                        </p:tgtEl>
                                        <p:attrNameLst>
                                          <p:attrName>ppt_x</p:attrName>
                                        </p:attrNameLst>
                                      </p:cBhvr>
                                      <p:tavLst>
                                        <p:tav tm="0">
                                          <p:val>
                                            <p:strVal val="0-#ppt_w/2"/>
                                          </p:val>
                                        </p:tav>
                                        <p:tav tm="100000">
                                          <p:val>
                                            <p:strVal val="#ppt_x"/>
                                          </p:val>
                                        </p:tav>
                                      </p:tavLst>
                                    </p:anim>
                                    <p:anim calcmode="lin" valueType="num">
                                      <p:cBhvr additive="base">
                                        <p:cTn id="38" dur="500" fill="hold"/>
                                        <p:tgtEl>
                                          <p:spTgt spid="616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000"/>
                            </p:stCondLst>
                            <p:childTnLst>
                              <p:par>
                                <p:cTn id="40" presetID="24" presetClass="entr" presetSubtype="0" fill="hold" nodeType="afterEffect">
                                  <p:stCondLst>
                                    <p:cond delay="0"/>
                                  </p:stCondLst>
                                  <p:childTnLst>
                                    <p:set>
                                      <p:cBhvr>
                                        <p:cTn id="41" dur="1" fill="hold">
                                          <p:stCondLst>
                                            <p:cond delay="499"/>
                                          </p:stCondLst>
                                        </p:cTn>
                                        <p:tgtEl>
                                          <p:spTgt spid="6166"/>
                                        </p:tgtEl>
                                        <p:attrNameLst>
                                          <p:attrName>style.visibility</p:attrName>
                                        </p:attrNameLst>
                                      </p:cBhvr>
                                      <p:to>
                                        <p:strVal val="visible"/>
                                      </p:to>
                                    </p:set>
                                    <p:anim to="" calcmode="lin" valueType="num">
                                      <p:cBhvr>
                                        <p:cTn id="42" dur="1" fill="hold"/>
                                        <p:tgtEl>
                                          <p:spTgt spid="6166"/>
                                        </p:tgtEl>
                                        <p:attrNameLst>
                                          <p:attrName/>
                                        </p:attrNameLst>
                                      </p:cBhvr>
                                    </p:anim>
                                  </p:childTnLst>
                                </p:cTn>
                              </p:par>
                            </p:childTnLst>
                          </p:cTn>
                        </p:par>
                        <p:par>
                          <p:cTn id="43" fill="hold" nodeType="afterGroup">
                            <p:stCondLst>
                              <p:cond delay="4500"/>
                            </p:stCondLst>
                            <p:childTnLst>
                              <p:par>
                                <p:cTn id="44" presetID="2" presetClass="entr" presetSubtype="8" fill="hold" nodeType="afterEffect">
                                  <p:stCondLst>
                                    <p:cond delay="0"/>
                                  </p:stCondLst>
                                  <p:childTnLst>
                                    <p:set>
                                      <p:cBhvr>
                                        <p:cTn id="45" dur="1" fill="hold">
                                          <p:stCondLst>
                                            <p:cond delay="0"/>
                                          </p:stCondLst>
                                        </p:cTn>
                                        <p:tgtEl>
                                          <p:spTgt spid="6165"/>
                                        </p:tgtEl>
                                        <p:attrNameLst>
                                          <p:attrName>style.visibility</p:attrName>
                                        </p:attrNameLst>
                                      </p:cBhvr>
                                      <p:to>
                                        <p:strVal val="visible"/>
                                      </p:to>
                                    </p:set>
                                    <p:anim calcmode="lin" valueType="num">
                                      <p:cBhvr additive="base">
                                        <p:cTn id="46" dur="500" fill="hold"/>
                                        <p:tgtEl>
                                          <p:spTgt spid="6165"/>
                                        </p:tgtEl>
                                        <p:attrNameLst>
                                          <p:attrName>ppt_x</p:attrName>
                                        </p:attrNameLst>
                                      </p:cBhvr>
                                      <p:tavLst>
                                        <p:tav tm="0">
                                          <p:val>
                                            <p:strVal val="0-#ppt_w/2"/>
                                          </p:val>
                                        </p:tav>
                                        <p:tav tm="100000">
                                          <p:val>
                                            <p:strVal val="#ppt_x"/>
                                          </p:val>
                                        </p:tav>
                                      </p:tavLst>
                                    </p:anim>
                                    <p:anim calcmode="lin" valueType="num">
                                      <p:cBhvr additive="base">
                                        <p:cTn id="47" dur="500" fill="hold"/>
                                        <p:tgtEl>
                                          <p:spTgt spid="6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e0d4fcb576aec31f61f5376a2d39d0c1f63d5ba"/>
</p:tagLst>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4681</TotalTime>
  <Words>3967</Words>
  <Application>Microsoft Office PowerPoint</Application>
  <PresentationFormat>Widescreen</PresentationFormat>
  <Paragraphs>513</Paragraphs>
  <Slides>86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Calibri</vt:lpstr>
      <vt:lpstr>Impact</vt:lpstr>
      <vt:lpstr>Symbol</vt:lpstr>
      <vt:lpstr>Tempus Sans ITC</vt:lpstr>
      <vt:lpstr>Times New Roman</vt:lpstr>
      <vt:lpstr>Lock And Key</vt:lpstr>
      <vt:lpstr>Growing Through Failure By Dave Batty</vt:lpstr>
      <vt:lpstr>Growing Through Failure  5th edition  By Dave Batty </vt:lpstr>
      <vt:lpstr>Growing Through Failure  </vt:lpstr>
      <vt:lpstr>Chapter One:  The Causes of My Failure</vt:lpstr>
      <vt:lpstr>Key Biblical Truth</vt:lpstr>
      <vt:lpstr>Lesson Warm-up </vt:lpstr>
      <vt:lpstr>Lesson Warm-up </vt:lpstr>
      <vt:lpstr>A. The Different Kinds of Failure</vt:lpstr>
      <vt:lpstr>A. The Different Kinds of Failure</vt:lpstr>
      <vt:lpstr>A. The Different Kinds of Failure</vt:lpstr>
      <vt:lpstr>B. What God Does When My Failure is a Sin</vt:lpstr>
      <vt:lpstr>B. What God Does When My Failure is a Sin</vt:lpstr>
      <vt:lpstr>PowerPoint Presentation</vt:lpstr>
      <vt:lpstr>C. Understanding My Problems</vt:lpstr>
      <vt:lpstr>D. Consequences of Failure</vt:lpstr>
      <vt:lpstr>Personal Application </vt:lpstr>
      <vt:lpstr>Personal Application </vt:lpstr>
      <vt:lpstr>Chapter Two</vt:lpstr>
      <vt:lpstr>Key Biblical Truth</vt:lpstr>
      <vt:lpstr>PowerPoint Presentation</vt:lpstr>
      <vt:lpstr>Lesson review C. Understanding My Problems</vt:lpstr>
      <vt:lpstr>PowerPoint Presentation</vt:lpstr>
      <vt:lpstr>A. Common Ways of Responding to Failure</vt:lpstr>
      <vt:lpstr>A. Common Ways of Responding to Failure</vt:lpstr>
      <vt:lpstr>B. What Should I Do When I Fail?</vt:lpstr>
      <vt:lpstr>B. What Should I Do When I Fail?</vt:lpstr>
      <vt:lpstr>C. Asking for Forgiveness…     1. Before I ask…</vt:lpstr>
      <vt:lpstr>2. Wrong Ways to Ask for Forgiveness</vt:lpstr>
      <vt:lpstr>2. Wrong Ways to Ask for Forgiveness</vt:lpstr>
      <vt:lpstr>3. The Right Way to Ask for Forgiveness</vt:lpstr>
      <vt:lpstr>D. Making Restitution</vt:lpstr>
      <vt:lpstr>D. Making Restitution</vt:lpstr>
      <vt:lpstr>1. The Biblical Pattern for Restitution</vt:lpstr>
      <vt:lpstr>2. Steps in Restitution</vt:lpstr>
      <vt:lpstr>3. The Results of Making Restitution</vt:lpstr>
      <vt:lpstr>Personal Application  </vt:lpstr>
      <vt:lpstr>Chapter 3</vt:lpstr>
      <vt:lpstr>Key Biblical Truth</vt:lpstr>
      <vt:lpstr>A.  Overcome the problem</vt:lpstr>
      <vt:lpstr>Understanding My Failure</vt:lpstr>
      <vt:lpstr>GROWING THROUGH FAILURE</vt:lpstr>
      <vt:lpstr>Overcome the problem</vt:lpstr>
      <vt:lpstr>                    4. Failure Moves Me</vt:lpstr>
      <vt:lpstr>B.  Live a healthy lifestyle</vt:lpstr>
      <vt:lpstr>C.  Take steps to prevent that failure again</vt:lpstr>
      <vt:lpstr>Personal Application</vt:lpstr>
      <vt:lpstr>Chapter 4</vt:lpstr>
      <vt:lpstr>Key Biblical Truth</vt:lpstr>
      <vt:lpstr>A. Seven reasons why recovery quickly turns into relapse</vt:lpstr>
      <vt:lpstr>A. Seven reasons why recovery quickly turns into relapse</vt:lpstr>
      <vt:lpstr>B.  What causes relapse?</vt:lpstr>
      <vt:lpstr>C.  Understanding relapse</vt:lpstr>
      <vt:lpstr>D.  What to do if relapse occurs</vt:lpstr>
      <vt:lpstr>Personal Application</vt:lpstr>
      <vt:lpstr>Growing Through Failure Scriptures</vt:lpstr>
      <vt:lpstr>Romans 13:1-2</vt:lpstr>
      <vt:lpstr>James 4:17</vt:lpstr>
      <vt:lpstr>1 Corinthians 10:13</vt:lpstr>
      <vt:lpstr>John 16:8</vt:lpstr>
      <vt:lpstr>1 John 1:9</vt:lpstr>
      <vt:lpstr>Hebrews 12:5-11</vt:lpstr>
      <vt:lpstr>Hebrews 12:5-11</vt:lpstr>
      <vt:lpstr>Hebrews 12:5-11</vt:lpstr>
      <vt:lpstr>Hebrews 12:5-11</vt:lpstr>
      <vt:lpstr>Colossians 1:20-22</vt:lpstr>
      <vt:lpstr>Colossians 1:20-22</vt:lpstr>
      <vt:lpstr>Hebrews 12:15-17</vt:lpstr>
      <vt:lpstr>Isaiah 53:6</vt:lpstr>
      <vt:lpstr>Isaiah 55:7</vt:lpstr>
      <vt:lpstr>Matthew 5:23, 24</vt:lpstr>
      <vt:lpstr>Luke 19:1-10</vt:lpstr>
      <vt:lpstr>Luke 19:1-10</vt:lpstr>
      <vt:lpstr>Luke 19:1-10</vt:lpstr>
      <vt:lpstr>Luke 19:1-10</vt:lpstr>
      <vt:lpstr>Luke 19:1-10</vt:lpstr>
      <vt:lpstr>Galatians 6:1-2</vt:lpstr>
      <vt:lpstr>Ecclesiastes 12:1-11</vt:lpstr>
      <vt:lpstr>Ecclesiastes 12:1-11</vt:lpstr>
      <vt:lpstr>Ecclesiastes 12:1-11</vt:lpstr>
      <vt:lpstr>Ecclesiastes 12:1-11</vt:lpstr>
      <vt:lpstr>Ecclesiastes 12:1-11</vt:lpstr>
      <vt:lpstr>Ecclesiastes 12:1-11</vt:lpstr>
      <vt:lpstr>1 John 1:9</vt:lpstr>
      <vt:lpstr>James 4:8-10</vt:lpstr>
      <vt:lpstr>2 Chronicles 7:14</vt:lpstr>
      <vt:lpstr>Growing Through Failure  5th edition  By Dave Batty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Through Failure</dc:title>
  <dc:creator>Gregg Fischer</dc:creator>
  <cp:lastModifiedBy>Dave Batty</cp:lastModifiedBy>
  <cp:revision>202</cp:revision>
  <dcterms:created xsi:type="dcterms:W3CDTF">2002-05-13T18:26:22Z</dcterms:created>
  <dcterms:modified xsi:type="dcterms:W3CDTF">2021-03-05T14:18:52Z</dcterms:modified>
</cp:coreProperties>
</file>