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35"/>
  </p:notesMasterIdLst>
  <p:handoutMasterIdLst>
    <p:handoutMasterId r:id="rId136"/>
  </p:handoutMasterIdLst>
  <p:sldIdLst>
    <p:sldId id="290" r:id="rId2"/>
    <p:sldId id="256" r:id="rId3"/>
    <p:sldId id="351" r:id="rId4"/>
    <p:sldId id="352" r:id="rId5"/>
    <p:sldId id="400" r:id="rId6"/>
    <p:sldId id="360" r:id="rId7"/>
    <p:sldId id="361" r:id="rId8"/>
    <p:sldId id="362" r:id="rId9"/>
    <p:sldId id="358" r:id="rId10"/>
    <p:sldId id="364" r:id="rId11"/>
    <p:sldId id="365" r:id="rId12"/>
    <p:sldId id="291" r:id="rId13"/>
    <p:sldId id="344" r:id="rId14"/>
    <p:sldId id="345" r:id="rId15"/>
    <p:sldId id="346" r:id="rId16"/>
    <p:sldId id="366" r:id="rId17"/>
    <p:sldId id="367" r:id="rId18"/>
    <p:sldId id="368" r:id="rId19"/>
    <p:sldId id="370" r:id="rId20"/>
    <p:sldId id="371" r:id="rId21"/>
    <p:sldId id="369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4" r:id="rId34"/>
    <p:sldId id="385" r:id="rId35"/>
    <p:sldId id="383" r:id="rId36"/>
    <p:sldId id="332" r:id="rId37"/>
    <p:sldId id="386" r:id="rId38"/>
    <p:sldId id="387" r:id="rId39"/>
    <p:sldId id="349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8" r:id="rId50"/>
    <p:sldId id="399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5" r:id="rId66"/>
    <p:sldId id="416" r:id="rId67"/>
    <p:sldId id="417" r:id="rId68"/>
    <p:sldId id="495" r:id="rId69"/>
    <p:sldId id="419" r:id="rId70"/>
    <p:sldId id="420" r:id="rId71"/>
    <p:sldId id="421" r:id="rId72"/>
    <p:sldId id="422" r:id="rId73"/>
    <p:sldId id="423" r:id="rId74"/>
    <p:sldId id="424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40" r:id="rId90"/>
    <p:sldId id="441" r:id="rId91"/>
    <p:sldId id="442" r:id="rId92"/>
    <p:sldId id="448" r:id="rId93"/>
    <p:sldId id="449" r:id="rId94"/>
    <p:sldId id="443" r:id="rId95"/>
    <p:sldId id="444" r:id="rId96"/>
    <p:sldId id="445" r:id="rId97"/>
    <p:sldId id="490" r:id="rId98"/>
    <p:sldId id="447" r:id="rId99"/>
    <p:sldId id="472" r:id="rId100"/>
    <p:sldId id="452" r:id="rId101"/>
    <p:sldId id="454" r:id="rId102"/>
    <p:sldId id="455" r:id="rId103"/>
    <p:sldId id="456" r:id="rId104"/>
    <p:sldId id="457" r:id="rId105"/>
    <p:sldId id="458" r:id="rId106"/>
    <p:sldId id="459" r:id="rId107"/>
    <p:sldId id="460" r:id="rId108"/>
    <p:sldId id="461" r:id="rId109"/>
    <p:sldId id="462" r:id="rId110"/>
    <p:sldId id="463" r:id="rId111"/>
    <p:sldId id="473" r:id="rId112"/>
    <p:sldId id="464" r:id="rId113"/>
    <p:sldId id="474" r:id="rId114"/>
    <p:sldId id="466" r:id="rId115"/>
    <p:sldId id="468" r:id="rId116"/>
    <p:sldId id="492" r:id="rId117"/>
    <p:sldId id="493" r:id="rId118"/>
    <p:sldId id="471" r:id="rId119"/>
    <p:sldId id="494" r:id="rId120"/>
    <p:sldId id="496" r:id="rId121"/>
    <p:sldId id="475" r:id="rId122"/>
    <p:sldId id="476" r:id="rId123"/>
    <p:sldId id="477" r:id="rId124"/>
    <p:sldId id="478" r:id="rId125"/>
    <p:sldId id="479" r:id="rId126"/>
    <p:sldId id="481" r:id="rId127"/>
    <p:sldId id="486" r:id="rId128"/>
    <p:sldId id="488" r:id="rId129"/>
    <p:sldId id="483" r:id="rId130"/>
    <p:sldId id="484" r:id="rId131"/>
    <p:sldId id="489" r:id="rId132"/>
    <p:sldId id="497" r:id="rId133"/>
    <p:sldId id="485" r:id="rId1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75" autoAdjust="0"/>
  </p:normalViewPr>
  <p:slideViewPr>
    <p:cSldViewPr>
      <p:cViewPr varScale="1">
        <p:scale>
          <a:sx n="43" d="100"/>
          <a:sy n="43" d="100"/>
        </p:scale>
        <p:origin x="66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1C08B5-3B58-4162-83D7-A7914D3FB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0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36C7FAC-94CC-43FF-BB2A-F6879290B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42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108E9-A2DC-4422-A120-B90CF5320D4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5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17B7F66D-7967-48E6-8078-222AA08AF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4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53EA-46F2-4763-9D57-8E34301D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70E0-B96F-41B7-BCF9-A2E08085D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77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7145-F30B-440B-A76D-24624C7C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1D515-9A39-43C2-AED8-E008ECBE6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64ABA-07EE-4314-A8A9-E0BEBB96A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8E9E-5CE6-4BC7-8ED0-9E6E4478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1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0A525-14EF-42EF-8D26-F2D1FC445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49028-C92A-4203-BBB1-86E0F28F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4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1AFC-2731-4E56-91A0-9192156C7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970C2-31B7-4BC7-B9C9-964E98CD6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AB321A11-C05D-4265-9B23-BA658C947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90" r:id="rId8"/>
    <p:sldLayoutId id="2147483791" r:id="rId9"/>
    <p:sldLayoutId id="2147483787" r:id="rId10"/>
    <p:sldLayoutId id="214748378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if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24744"/>
            <a:ext cx="8229600" cy="28408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Disciplining students </a:t>
            </a:r>
            <a:br>
              <a:rPr lang="en-US" dirty="0" smtClean="0"/>
            </a:br>
            <a:r>
              <a:rPr lang="en-US" dirty="0" smtClean="0"/>
              <a:t>in the </a:t>
            </a:r>
            <a:br>
              <a:rPr lang="en-US" dirty="0" smtClean="0"/>
            </a:br>
            <a:r>
              <a:rPr lang="en-US" dirty="0" smtClean="0"/>
              <a:t>Teen Challenge program</a:t>
            </a:r>
            <a:br>
              <a:rPr lang="en-US" dirty="0" smtClean="0"/>
            </a:b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</a:t>
            </a:r>
            <a:endParaRPr lang="en-US" sz="2400" i="1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292600"/>
            <a:ext cx="8229600" cy="11890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dirty="0" smtClean="0"/>
              <a:t>By Dave Batty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 smtClean="0"/>
              <a:t>&amp; 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 smtClean="0"/>
              <a:t>Dan Batty</a:t>
            </a:r>
          </a:p>
        </p:txBody>
      </p:sp>
      <p:sp>
        <p:nvSpPr>
          <p:cNvPr id="5124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512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 dirty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E9A7E8-FAAC-458C-8DAC-6AF95413BFCB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1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629" y="1448781"/>
            <a:ext cx="6196013" cy="3603625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4000" b="1" dirty="0">
                <a:latin typeface="Arial" charset="0"/>
              </a:rPr>
              <a:t>Key Truth</a:t>
            </a:r>
            <a:r>
              <a:rPr lang="en-US" sz="4000" dirty="0">
                <a:latin typeface="Arial" charset="0"/>
              </a:rPr>
              <a:t>:</a:t>
            </a:r>
          </a:p>
          <a:p>
            <a:pPr marL="457200" lvl="1" indent="0" algn="ctr">
              <a:buNone/>
            </a:pPr>
            <a:r>
              <a:rPr lang="en-US" sz="4000" dirty="0">
                <a:latin typeface="Arial" charset="0"/>
              </a:rPr>
              <a:t>Your present view of discipline has been greatly influenced by 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your past experiences.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1" y="620688"/>
            <a:ext cx="9285817" cy="883244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Key Truth: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67" y="1484784"/>
            <a:ext cx="8261351" cy="423815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With the Lord's help, we need to find the most appropriate discipline for each student</a:t>
            </a:r>
            <a:r>
              <a:rPr lang="en-US" sz="3200" dirty="0" smtClean="0"/>
              <a:t>.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Key Verse:</a:t>
            </a:r>
          </a:p>
          <a:p>
            <a:pPr marL="0" indent="0">
              <a:buNone/>
            </a:pPr>
            <a:r>
              <a:rPr lang="en-US" sz="3200" dirty="0"/>
              <a:t>Hebrews 12:11  (</a:t>
            </a:r>
            <a:r>
              <a:rPr lang="en-US" sz="3200" dirty="0" err="1"/>
              <a:t>NIV</a:t>
            </a:r>
            <a:r>
              <a:rPr lang="en-US" sz="3200" dirty="0"/>
              <a:t>) </a:t>
            </a:r>
          </a:p>
          <a:p>
            <a:pPr marL="0" indent="0">
              <a:buNone/>
            </a:pPr>
            <a:r>
              <a:rPr lang="en-US" sz="3200" dirty="0" smtClean="0"/>
              <a:t>No </a:t>
            </a:r>
            <a:r>
              <a:rPr lang="en-US" sz="3200" dirty="0"/>
              <a:t>discipline seems pleasant at the time,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but </a:t>
            </a:r>
            <a:r>
              <a:rPr lang="en-US" sz="3200" dirty="0"/>
              <a:t>painful. Later on, however, it produces a harvest of righteousness and peace for those who have been trained by it.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22D74-7EF5-455E-A71F-3E51626ECB7F}" type="slidenum">
              <a:rPr lang="en-US"/>
              <a:pPr/>
              <a:t>101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1530350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A major concern for all staff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1189"/>
            <a:ext cx="8229600" cy="4249737"/>
          </a:xfrm>
          <a:noFill/>
          <a:ln/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i="1" dirty="0" smtClean="0"/>
              <a:t>What </a:t>
            </a:r>
            <a:r>
              <a:rPr lang="en-US" sz="3200" i="1" dirty="0"/>
              <a:t>is the intent behind the discipline?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i="1" dirty="0" smtClean="0"/>
              <a:t>How </a:t>
            </a:r>
            <a:r>
              <a:rPr lang="en-US" sz="3200" i="1" dirty="0"/>
              <a:t>will this discipline help this student develop the godly attitudes and behaviors of a growing Christian?</a:t>
            </a:r>
            <a:r>
              <a:rPr lang="en-US" i="1" dirty="0"/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2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Project 8:  Assigning Discipline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Discipline situation  #___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How would you discipline?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sz="3200" i="1" dirty="0"/>
              <a:t>Methods of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1. </a:t>
            </a:r>
            <a:r>
              <a:rPr lang="en-US" dirty="0" smtClean="0"/>
              <a:t>Counseling</a:t>
            </a:r>
          </a:p>
          <a:p>
            <a:pPr marL="0" indent="0">
              <a:buNone/>
            </a:pPr>
            <a:r>
              <a:rPr lang="en-US" sz="4000" dirty="0"/>
              <a:t>2. </a:t>
            </a:r>
            <a:r>
              <a:rPr lang="en-US" dirty="0" smtClean="0"/>
              <a:t>Educational Projects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3. </a:t>
            </a:r>
            <a:r>
              <a:rPr lang="en-US" dirty="0" smtClean="0"/>
              <a:t>Loss of Privileges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4. </a:t>
            </a:r>
            <a:r>
              <a:rPr lang="en-US" dirty="0" smtClean="0"/>
              <a:t>Work Detail 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5. </a:t>
            </a:r>
            <a:r>
              <a:rPr lang="en-US" dirty="0" smtClean="0"/>
              <a:t>Major violations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284043"/>
            <a:ext cx="5753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sz="3200" dirty="0">
                <a:ea typeface="+mn-ea"/>
                <a:cs typeface="+mn-cs"/>
              </a:rPr>
              <a:t>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65" y="2209800"/>
            <a:ext cx="5282804" cy="35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sz="3600" dirty="0">
                <a:ea typeface="+mn-ea"/>
                <a:cs typeface="+mn-cs"/>
              </a:rPr>
              <a:t>2. </a:t>
            </a:r>
            <a:r>
              <a:rPr lang="en-US" sz="2800" dirty="0">
                <a:ea typeface="+mn-ea"/>
                <a:cs typeface="+mn-cs"/>
              </a:rPr>
              <a:t>Educational Projects</a:t>
            </a:r>
            <a:endParaRPr lang="en-US" sz="3600" dirty="0"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4000" dirty="0" smtClean="0"/>
              <a:t>a. </a:t>
            </a:r>
            <a:r>
              <a:rPr lang="en-US" dirty="0" smtClean="0"/>
              <a:t>Scripture study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4000" dirty="0" smtClean="0"/>
              <a:t>b. </a:t>
            </a:r>
            <a:r>
              <a:rPr lang="en-US" dirty="0" smtClean="0"/>
              <a:t>Character Qualities study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4000" dirty="0" smtClean="0"/>
              <a:t>c. </a:t>
            </a:r>
            <a:r>
              <a:rPr lang="en-US" dirty="0" smtClean="0"/>
              <a:t>Book study projects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4000" dirty="0" smtClean="0"/>
              <a:t>d. </a:t>
            </a:r>
            <a:r>
              <a:rPr lang="en-US" dirty="0" smtClean="0"/>
              <a:t>Special written projects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sz="3600" dirty="0"/>
              <a:t>Loss of Privileges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--</a:t>
            </a:r>
            <a:r>
              <a:rPr lang="en-US" sz="2800" dirty="0"/>
              <a:t>phone calls </a:t>
            </a:r>
            <a:endParaRPr lang="pt-BR" sz="2800" dirty="0"/>
          </a:p>
          <a:p>
            <a:pPr marL="0" indent="0">
              <a:buNone/>
            </a:pPr>
            <a:r>
              <a:rPr lang="en-US" sz="2800" dirty="0" smtClean="0"/>
              <a:t>--</a:t>
            </a:r>
            <a:r>
              <a:rPr lang="en-US" sz="2800" dirty="0"/>
              <a:t>visits from family</a:t>
            </a:r>
          </a:p>
          <a:p>
            <a:pPr marL="0" indent="0">
              <a:buNone/>
            </a:pPr>
            <a:r>
              <a:rPr lang="en-US" sz="2800" dirty="0" smtClean="0"/>
              <a:t>--</a:t>
            </a:r>
            <a:r>
              <a:rPr lang="en-US" sz="2800" dirty="0"/>
              <a:t>mail</a:t>
            </a:r>
          </a:p>
          <a:p>
            <a:pPr marL="0" indent="0">
              <a:buNone/>
            </a:pPr>
            <a:r>
              <a:rPr lang="en-US" sz="2800" dirty="0" smtClean="0"/>
              <a:t>--</a:t>
            </a:r>
            <a:r>
              <a:rPr lang="en-US" sz="2800" dirty="0"/>
              <a:t>recreation</a:t>
            </a:r>
          </a:p>
          <a:p>
            <a:pPr marL="0" indent="0">
              <a:buNone/>
            </a:pPr>
            <a:r>
              <a:rPr lang="en-US" sz="2800" dirty="0" smtClean="0"/>
              <a:t>--</a:t>
            </a:r>
            <a:r>
              <a:rPr lang="pt-BR" sz="2800" dirty="0"/>
              <a:t>shopping trips                                        </a:t>
            </a:r>
            <a:endParaRPr lang="en-US" sz="2800" dirty="0"/>
          </a:p>
          <a:p>
            <a:pPr marL="0" indent="0">
              <a:buNone/>
            </a:pPr>
            <a:r>
              <a:rPr lang="pt-BR" sz="2800" dirty="0" smtClean="0"/>
              <a:t>--</a:t>
            </a:r>
            <a:r>
              <a:rPr lang="pt-BR" sz="2800" dirty="0"/>
              <a:t>passes</a:t>
            </a:r>
          </a:p>
          <a:p>
            <a:pPr marL="0" indent="0">
              <a:buNone/>
            </a:pPr>
            <a:r>
              <a:rPr lang="pt-BR" sz="2800" dirty="0" smtClean="0"/>
              <a:t>--</a:t>
            </a:r>
            <a:r>
              <a:rPr lang="pt-BR" sz="2800" dirty="0"/>
              <a:t>free time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sz="2800" dirty="0"/>
              <a:t>Work assignments for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9408"/>
            <a:ext cx="2892426" cy="43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1" y="584684"/>
            <a:ext cx="9285817" cy="1201737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sz="3200" dirty="0"/>
              <a:t>Major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674" y="1936751"/>
            <a:ext cx="8261351" cy="4054475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800" dirty="0"/>
              <a:t>Probation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800" dirty="0"/>
              <a:t>Extend time in the program</a:t>
            </a:r>
            <a:endParaRPr lang="en-US" sz="28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sz="2800" dirty="0"/>
              <a:t>Start the program over again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4"/>
            </a:pPr>
            <a:r>
              <a:rPr lang="en-US" sz="2800" dirty="0"/>
              <a:t>Suspension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4"/>
            </a:pPr>
            <a:r>
              <a:rPr lang="en-US" sz="2800" dirty="0"/>
              <a:t>Dismissal from the program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4"/>
            </a:pPr>
            <a:r>
              <a:rPr lang="en-US" sz="2800" dirty="0"/>
              <a:t>Transfer to another program</a:t>
            </a:r>
          </a:p>
          <a:p>
            <a:pPr marL="514350" indent="-514350">
              <a:buFont typeface="+mj-lt"/>
              <a:buAutoNum type="alphaLcPeriod"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5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6D03E-8A77-4695-B3D6-CACAF6731C44}" type="slidenum">
              <a:rPr lang="en-US">
                <a:solidFill>
                  <a:srgbClr val="FFFFFF"/>
                </a:solidFill>
              </a:rPr>
              <a:pPr/>
              <a:t>109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277813"/>
            <a:ext cx="8856984" cy="153035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B. </a:t>
            </a:r>
            <a:r>
              <a:rPr lang="en-US" sz="4000" dirty="0">
                <a:solidFill>
                  <a:schemeClr val="accent2"/>
                </a:solidFill>
              </a:rPr>
              <a:t>Prohibited Disciplinary Procedures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1189"/>
            <a:ext cx="8229600" cy="4249737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1.	No </a:t>
            </a:r>
            <a:r>
              <a:rPr lang="en-US" sz="3200" dirty="0"/>
              <a:t>demeaning language</a:t>
            </a:r>
          </a:p>
          <a:p>
            <a:pPr marL="0" indent="0">
              <a:buNone/>
            </a:pPr>
            <a:r>
              <a:rPr lang="en-US" sz="3200" dirty="0" smtClean="0"/>
              <a:t>2.	No </a:t>
            </a:r>
            <a:r>
              <a:rPr lang="en-US" sz="3200" dirty="0"/>
              <a:t>physical contact</a:t>
            </a:r>
          </a:p>
          <a:p>
            <a:pPr marL="0" indent="0">
              <a:buNone/>
            </a:pPr>
            <a:r>
              <a:rPr lang="en-US" sz="3200" dirty="0" smtClean="0"/>
              <a:t>3.	No lock-downs</a:t>
            </a:r>
          </a:p>
          <a:p>
            <a:pPr marL="0" indent="0">
              <a:buNone/>
            </a:pPr>
            <a:r>
              <a:rPr lang="en-US" sz="3200" dirty="0" smtClean="0"/>
              <a:t>4.	Do </a:t>
            </a:r>
            <a:r>
              <a:rPr lang="en-US" sz="3200" dirty="0"/>
              <a:t>not discipline in public</a:t>
            </a:r>
          </a:p>
          <a:p>
            <a:pPr marL="0" indent="0">
              <a:buNone/>
            </a:pPr>
            <a:r>
              <a:rPr lang="en-US" sz="3200" dirty="0" smtClean="0"/>
              <a:t>5.	No </a:t>
            </a:r>
            <a:r>
              <a:rPr lang="en-US" sz="3200" dirty="0"/>
              <a:t>food deprivation</a:t>
            </a:r>
          </a:p>
          <a:p>
            <a:pPr marL="0" indent="0">
              <a:buNone/>
            </a:pPr>
            <a:r>
              <a:rPr lang="en-US" sz="3200" dirty="0" smtClean="0"/>
              <a:t>6.	No </a:t>
            </a:r>
            <a:r>
              <a:rPr lang="en-US" sz="3200" dirty="0"/>
              <a:t>excessive discipline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70" y="2240868"/>
            <a:ext cx="2166913" cy="21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629" y="1448781"/>
            <a:ext cx="6196013" cy="3603625"/>
          </a:xfrm>
        </p:spPr>
        <p:txBody>
          <a:bodyPr/>
          <a:lstStyle/>
          <a:p>
            <a:pPr marL="0" lvl="1" indent="0">
              <a:buNone/>
            </a:pPr>
            <a:r>
              <a:rPr lang="en-US" sz="4000" b="1" dirty="0">
                <a:latin typeface="Arial" charset="0"/>
              </a:rPr>
              <a:t>Key Verse</a:t>
            </a:r>
            <a:r>
              <a:rPr lang="en-US" sz="4000" dirty="0">
                <a:latin typeface="Arial" charset="0"/>
              </a:rPr>
              <a:t>: </a:t>
            </a:r>
            <a:r>
              <a:rPr lang="en-US" sz="4000" dirty="0"/>
              <a:t>Proverbs 22:6</a:t>
            </a:r>
          </a:p>
          <a:p>
            <a:pPr marL="0" indent="0">
              <a:buNone/>
            </a:pPr>
            <a:r>
              <a:rPr lang="en-US" sz="4000" dirty="0"/>
              <a:t>Start children off on the way they should go, and even when they are old they will not turn from it</a:t>
            </a:r>
            <a:r>
              <a:rPr lang="en-US" sz="36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32" y="488975"/>
            <a:ext cx="8229600" cy="1139825"/>
          </a:xfrm>
        </p:spPr>
        <p:txBody>
          <a:bodyPr/>
          <a:lstStyle/>
          <a:p>
            <a:r>
              <a:rPr lang="en-US" sz="3600" dirty="0"/>
              <a:t>C. Dismissal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076" y="2119314"/>
            <a:ext cx="3432842" cy="36036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Sometimes there is a family that will be affected by your decision.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"/>
          <a:stretch/>
        </p:blipFill>
        <p:spPr>
          <a:xfrm>
            <a:off x="1667508" y="1928728"/>
            <a:ext cx="4614620" cy="35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Project 9</a:t>
            </a:r>
            <a:br>
              <a:rPr lang="en-US" sz="3200" i="1" dirty="0" smtClean="0"/>
            </a:br>
            <a:r>
              <a:rPr lang="en-US" sz="3200" i="1" dirty="0" smtClean="0"/>
              <a:t>Case </a:t>
            </a:r>
            <a:r>
              <a:rPr lang="en-US" sz="3200" i="1" dirty="0"/>
              <a:t>study </a:t>
            </a:r>
            <a:r>
              <a:rPr lang="en-US" sz="3200" i="1" dirty="0" smtClean="0"/>
              <a:t>#6:  </a:t>
            </a:r>
            <a:r>
              <a:rPr lang="en-US" sz="3200" i="1" dirty="0"/>
              <a:t>The </a:t>
            </a:r>
            <a:r>
              <a:rPr lang="en-US" sz="3200" i="1" dirty="0" smtClean="0"/>
              <a:t>Confession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2436759"/>
            <a:ext cx="4593936" cy="2986059"/>
          </a:xfrm>
        </p:spPr>
      </p:pic>
    </p:spTree>
    <p:extLst>
      <p:ext uri="{BB962C8B-B14F-4D97-AF65-F5344CB8AC3E}">
        <p14:creationId xmlns:p14="http://schemas.microsoft.com/office/powerpoint/2010/main" val="39743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7568" y="1772816"/>
            <a:ext cx="7772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b="1" smtClean="0"/>
              <a:t>Lesson 9</a:t>
            </a:r>
            <a:br>
              <a:rPr lang="en-US" b="1" smtClean="0"/>
            </a:br>
            <a:r>
              <a:rPr lang="en-US" b="1" smtClean="0"/>
              <a:t>Making Discipline Effective</a:t>
            </a:r>
            <a:br>
              <a:rPr lang="en-US" b="1" smtClean="0"/>
            </a:b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51" y="3589557"/>
            <a:ext cx="3657298" cy="1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2"/>
                </a:solidFill>
              </a:rPr>
              <a:t>Key Truth</a:t>
            </a:r>
            <a:r>
              <a:rPr lang="en-US" sz="3600" dirty="0" smtClean="0">
                <a:solidFill>
                  <a:schemeClr val="accent2"/>
                </a:solidFill>
              </a:rPr>
              <a:t>	</a:t>
            </a:r>
            <a:br>
              <a:rPr lang="en-US" sz="3600" dirty="0" smtClean="0">
                <a:solidFill>
                  <a:schemeClr val="accent2"/>
                </a:solidFill>
              </a:rPr>
            </a:b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67" y="1711125"/>
            <a:ext cx="8261351" cy="4202151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i="1" dirty="0" smtClean="0"/>
              <a:t>Staff </a:t>
            </a:r>
            <a:r>
              <a:rPr lang="en-US" sz="3200" i="1" dirty="0"/>
              <a:t>must respond in discipline with godly attitudes to help make the discipline effective</a:t>
            </a:r>
            <a:r>
              <a:rPr lang="en-US" sz="3200" i="1" dirty="0" smtClean="0"/>
              <a:t>.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2"/>
                </a:solidFill>
              </a:rPr>
              <a:t>                       Key Verse:</a:t>
            </a:r>
          </a:p>
          <a:p>
            <a:pPr marL="0" indent="0">
              <a:buNone/>
            </a:pPr>
            <a:r>
              <a:rPr lang="en-US" sz="2800" i="1" dirty="0"/>
              <a:t>1 Peter 3:9  (</a:t>
            </a:r>
            <a:r>
              <a:rPr lang="en-US" sz="2800" i="1" dirty="0" err="1"/>
              <a:t>NIV</a:t>
            </a:r>
            <a:r>
              <a:rPr lang="en-US" sz="2800" i="1" dirty="0"/>
              <a:t>) </a:t>
            </a:r>
          </a:p>
          <a:p>
            <a:pPr marL="0" indent="0">
              <a:buNone/>
            </a:pPr>
            <a:r>
              <a:rPr lang="en-US" sz="2800" i="1" dirty="0"/>
              <a:t>Do not repay evil with evil or insult with insult, but with blessing, because to this you were called so that you may inherit a blessing.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1" y="584684"/>
            <a:ext cx="9285817" cy="1201737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A. </a:t>
            </a:r>
            <a:r>
              <a:rPr lang="en-US" sz="2800" dirty="0">
                <a:solidFill>
                  <a:schemeClr val="accent2"/>
                </a:solidFill>
              </a:rPr>
              <a:t>How to assign appropriate discipline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893878"/>
            <a:ext cx="5529368" cy="42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sp>
        <p:nvSpPr>
          <p:cNvPr id="7" name="CustomShape 2"/>
          <p:cNvSpPr/>
          <p:nvPr/>
        </p:nvSpPr>
        <p:spPr>
          <a:xfrm>
            <a:off x="1991544" y="2077379"/>
            <a:ext cx="8964996" cy="448396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 fontAlgn="auto"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Tahoma"/>
              </a:rPr>
              <a:t>Follow the policies and procedures of the TC center where you work</a:t>
            </a:r>
          </a:p>
          <a:p>
            <a:pPr marL="457200" indent="-457200" fontAlgn="auto"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Tahoma"/>
              </a:rPr>
              <a:t>Ask God for guidance before assigning the discipline</a:t>
            </a:r>
          </a:p>
          <a:p>
            <a:pPr marL="457200" indent="-457200" fontAlgn="auto"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Tahoma"/>
              </a:rPr>
              <a:t>Take time to get to know the student personally</a:t>
            </a:r>
            <a:endParaRPr lang="en-US" sz="2800" dirty="0"/>
          </a:p>
          <a:p>
            <a:pPr marL="457200" indent="-457200" fontAlgn="auto"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latin typeface="Tahoma"/>
              </a:rPr>
              <a:t>Do not threaten </a:t>
            </a:r>
            <a:r>
              <a:rPr lang="en-US" sz="2800" dirty="0" smtClean="0">
                <a:latin typeface="Tahoma"/>
              </a:rPr>
              <a:t>students</a:t>
            </a:r>
            <a:endParaRPr sz="28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497" y="1003375"/>
            <a:ext cx="8652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A. </a:t>
            </a:r>
            <a:r>
              <a:rPr lang="en-US" sz="3600" dirty="0"/>
              <a:t>How to assign appropriate discipline</a:t>
            </a:r>
          </a:p>
        </p:txBody>
      </p:sp>
    </p:spTree>
    <p:extLst>
      <p:ext uri="{BB962C8B-B14F-4D97-AF65-F5344CB8AC3E}">
        <p14:creationId xmlns:p14="http://schemas.microsoft.com/office/powerpoint/2010/main" val="25892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sp>
        <p:nvSpPr>
          <p:cNvPr id="7" name="CustomShape 2"/>
          <p:cNvSpPr/>
          <p:nvPr/>
        </p:nvSpPr>
        <p:spPr>
          <a:xfrm>
            <a:off x="1991544" y="1213283"/>
            <a:ext cx="9361040" cy="37998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350" indent="-514350" fontAlgn="auto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+mj-lt"/>
              <a:buAutoNum type="arabicPeriod" startAt="5"/>
              <a:defRPr/>
            </a:pPr>
            <a:r>
              <a:rPr lang="en-US" sz="3200" dirty="0">
                <a:latin typeface="Tahoma"/>
              </a:rPr>
              <a:t>Seek to find balance in your discipline</a:t>
            </a:r>
            <a:endParaRPr lang="en-US" sz="3200" dirty="0">
              <a:latin typeface="Arial"/>
            </a:endParaRPr>
          </a:p>
          <a:p>
            <a:pPr marL="514350" indent="-514350" fontAlgn="auto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+mj-lt"/>
              <a:buAutoNum type="arabicPeriod" startAt="5"/>
              <a:defRPr/>
            </a:pPr>
            <a:r>
              <a:rPr lang="en-US" sz="3200" dirty="0">
                <a:latin typeface="Tahoma"/>
              </a:rPr>
              <a:t>Offer your student a choice </a:t>
            </a:r>
            <a:r>
              <a:rPr lang="en-US" sz="3200" dirty="0" smtClean="0">
                <a:latin typeface="Tahoma"/>
              </a:rPr>
              <a:t/>
            </a:r>
            <a:br>
              <a:rPr lang="en-US" sz="3200" dirty="0" smtClean="0">
                <a:latin typeface="Tahoma"/>
              </a:rPr>
            </a:br>
            <a:r>
              <a:rPr lang="en-US" sz="3200" dirty="0" smtClean="0">
                <a:latin typeface="Tahoma"/>
              </a:rPr>
              <a:t>between </a:t>
            </a:r>
            <a:r>
              <a:rPr lang="en-US" sz="3200" dirty="0">
                <a:latin typeface="Tahoma"/>
              </a:rPr>
              <a:t>two disciplines</a:t>
            </a:r>
          </a:p>
          <a:p>
            <a:pPr marL="514350" indent="-514350" fontAlgn="auto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+mj-lt"/>
              <a:buAutoNum type="arabicPeriod" startAt="5"/>
              <a:defRPr/>
            </a:pPr>
            <a:r>
              <a:rPr lang="en-US" sz="3200" dirty="0">
                <a:latin typeface="Tahoma"/>
              </a:rPr>
              <a:t>Tie your discipline to personal character </a:t>
            </a:r>
            <a:r>
              <a:rPr lang="en-US" sz="3200" dirty="0" smtClean="0">
                <a:latin typeface="Tahoma"/>
              </a:rPr>
              <a:t>development</a:t>
            </a:r>
            <a:endParaRPr lang="en-US" sz="320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092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1" y="584684"/>
            <a:ext cx="9285817" cy="1201737"/>
          </a:xfrm>
        </p:spPr>
        <p:txBody>
          <a:bodyPr/>
          <a:lstStyle/>
          <a:p>
            <a:r>
              <a:rPr lang="en-US" dirty="0" smtClean="0"/>
              <a:t>Teen Challenge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28800"/>
            <a:ext cx="3682752" cy="4314702"/>
          </a:xfrm>
        </p:spPr>
        <p:txBody>
          <a:bodyPr/>
          <a:lstStyle/>
          <a:p>
            <a:pPr marL="514350" indent="-514350">
              <a:spcBef>
                <a:spcPts val="700"/>
              </a:spcBef>
              <a:buAutoNum type="arabicPeriod"/>
            </a:pPr>
            <a:r>
              <a:rPr lang="en-US" sz="2600" dirty="0" smtClean="0"/>
              <a:t>Integrity</a:t>
            </a:r>
          </a:p>
          <a:p>
            <a:pPr marL="514350" indent="-514350">
              <a:spcBef>
                <a:spcPts val="700"/>
              </a:spcBef>
              <a:buAutoNum type="arabicPeriod"/>
            </a:pPr>
            <a:r>
              <a:rPr lang="en-US" sz="2600" dirty="0" smtClean="0"/>
              <a:t>Honesty</a:t>
            </a:r>
          </a:p>
          <a:p>
            <a:pPr marL="514350" indent="-514350">
              <a:spcBef>
                <a:spcPts val="700"/>
              </a:spcBef>
              <a:buAutoNum type="arabicPeriod"/>
            </a:pPr>
            <a:r>
              <a:rPr lang="en-US" sz="2600" dirty="0" smtClean="0"/>
              <a:t>Kindness</a:t>
            </a:r>
          </a:p>
          <a:p>
            <a:pPr marL="514350" indent="-514350">
              <a:spcBef>
                <a:spcPts val="700"/>
              </a:spcBef>
              <a:buAutoNum type="arabicPeriod"/>
            </a:pPr>
            <a:r>
              <a:rPr lang="en-US" sz="2600" dirty="0" smtClean="0"/>
              <a:t>Consideration</a:t>
            </a:r>
          </a:p>
          <a:p>
            <a:pPr marL="514350" indent="-514350">
              <a:spcBef>
                <a:spcPts val="700"/>
              </a:spcBef>
              <a:buAutoNum type="arabicPeriod"/>
            </a:pPr>
            <a:r>
              <a:rPr lang="en-US" sz="2600" dirty="0" smtClean="0"/>
              <a:t>Sobriety</a:t>
            </a:r>
          </a:p>
          <a:p>
            <a:pPr marL="514350" indent="-514350">
              <a:spcBef>
                <a:spcPts val="700"/>
              </a:spcBef>
              <a:buAutoNum type="arabicPeriod"/>
            </a:pPr>
            <a:r>
              <a:rPr lang="en-US" sz="2600" dirty="0" smtClean="0"/>
              <a:t>Diligence</a:t>
            </a:r>
          </a:p>
          <a:p>
            <a:pPr marL="514350" indent="-514350">
              <a:spcBef>
                <a:spcPts val="700"/>
              </a:spcBef>
              <a:buAutoNum type="arabicPeriod"/>
            </a:pPr>
            <a:r>
              <a:rPr lang="en-US" sz="2600" dirty="0" smtClean="0"/>
              <a:t>Humility</a:t>
            </a:r>
          </a:p>
          <a:p>
            <a:pPr marL="514350" indent="-514350">
              <a:spcBef>
                <a:spcPts val="700"/>
              </a:spcBef>
              <a:buAutoNum type="arabicPeriod"/>
            </a:pPr>
            <a:r>
              <a:rPr lang="en-US" sz="2600" dirty="0" smtClean="0"/>
              <a:t>Responsibility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02/2013           </a:t>
            </a:r>
            <a:fld id="{298AE361-5DAE-4B78-9DA6-16400655BB03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03409" y="1681037"/>
            <a:ext cx="3682752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700"/>
              </a:spcBef>
              <a:buAutoNum type="arabicPeriod" startAt="9"/>
            </a:pPr>
            <a:r>
              <a:rPr lang="en-US" sz="2600" kern="0" dirty="0">
                <a:effectLst/>
              </a:rPr>
              <a:t>Respect</a:t>
            </a:r>
          </a:p>
          <a:p>
            <a:pPr marL="514350" indent="-514350" eaLnBrk="1" hangingPunct="1">
              <a:spcBef>
                <a:spcPts val="700"/>
              </a:spcBef>
              <a:buAutoNum type="arabicPeriod" startAt="9"/>
            </a:pPr>
            <a:r>
              <a:rPr lang="en-US" sz="2600" kern="0" dirty="0">
                <a:effectLst/>
              </a:rPr>
              <a:t>Morality</a:t>
            </a:r>
          </a:p>
          <a:p>
            <a:pPr marL="514350" indent="-514350" eaLnBrk="1" hangingPunct="1">
              <a:spcBef>
                <a:spcPts val="700"/>
              </a:spcBef>
              <a:buAutoNum type="arabicPeriod" startAt="9"/>
            </a:pPr>
            <a:r>
              <a:rPr lang="en-US" sz="2600" kern="0" dirty="0">
                <a:effectLst/>
              </a:rPr>
              <a:t>Gratitude</a:t>
            </a:r>
          </a:p>
          <a:p>
            <a:pPr marL="514350" indent="-514350" eaLnBrk="1" hangingPunct="1">
              <a:spcBef>
                <a:spcPts val="700"/>
              </a:spcBef>
              <a:buAutoNum type="arabicPeriod" startAt="9"/>
            </a:pPr>
            <a:r>
              <a:rPr lang="en-US" sz="2600" kern="0" dirty="0">
                <a:effectLst/>
              </a:rPr>
              <a:t>Accountability</a:t>
            </a:r>
          </a:p>
          <a:p>
            <a:pPr marL="514350" indent="-514350" eaLnBrk="1" hangingPunct="1">
              <a:spcBef>
                <a:spcPts val="700"/>
              </a:spcBef>
              <a:buAutoNum type="arabicPeriod" startAt="9"/>
            </a:pPr>
            <a:r>
              <a:rPr lang="en-US" sz="2600" kern="0" dirty="0">
                <a:effectLst/>
              </a:rPr>
              <a:t>Teachable</a:t>
            </a:r>
          </a:p>
          <a:p>
            <a:pPr marL="514350" indent="-514350" eaLnBrk="1" hangingPunct="1">
              <a:spcBef>
                <a:spcPts val="700"/>
              </a:spcBef>
              <a:buAutoNum type="arabicPeriod" startAt="9"/>
            </a:pPr>
            <a:r>
              <a:rPr lang="en-US" sz="2600" kern="0" dirty="0">
                <a:effectLst/>
              </a:rPr>
              <a:t>Cleanliness</a:t>
            </a:r>
          </a:p>
          <a:p>
            <a:pPr marL="514350" indent="-514350" eaLnBrk="1" hangingPunct="1">
              <a:spcBef>
                <a:spcPts val="700"/>
              </a:spcBef>
              <a:buAutoNum type="arabicPeriod" startAt="9"/>
            </a:pPr>
            <a:r>
              <a:rPr lang="en-US" sz="2600" kern="0" dirty="0">
                <a:effectLst/>
              </a:rPr>
              <a:t>Discretion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5980" y="5409220"/>
            <a:ext cx="483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Teen Challenge North Central Indiana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sp>
        <p:nvSpPr>
          <p:cNvPr id="7" name="CustomShape 2"/>
          <p:cNvSpPr/>
          <p:nvPr/>
        </p:nvSpPr>
        <p:spPr>
          <a:xfrm>
            <a:off x="1991544" y="1213283"/>
            <a:ext cx="9361040" cy="10995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350" indent="-514350" fontAlgn="auto"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SzPct val="100000"/>
              <a:buFont typeface="+mj-lt"/>
              <a:buAutoNum type="arabicPeriod" startAt="8"/>
              <a:defRPr/>
            </a:pPr>
            <a:r>
              <a:rPr lang="en-US" sz="3200" dirty="0" smtClean="0">
                <a:latin typeface="Tahoma"/>
              </a:rPr>
              <a:t>Follow </a:t>
            </a:r>
            <a:r>
              <a:rPr lang="en-US" sz="3200" dirty="0">
                <a:latin typeface="Tahoma"/>
              </a:rPr>
              <a:t>through on the assigned </a:t>
            </a:r>
            <a:r>
              <a:rPr lang="en-US" sz="3200" dirty="0" smtClean="0">
                <a:latin typeface="Tahoma"/>
              </a:rPr>
              <a:t>discipline</a:t>
            </a: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2024844"/>
            <a:ext cx="6185324" cy="31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Discipline in your life</a:t>
            </a:r>
            <a:br>
              <a:rPr lang="en-US" sz="4000" dirty="0"/>
            </a:br>
            <a:r>
              <a:rPr lang="en-US" sz="2400" dirty="0"/>
              <a:t>(Early childhood years 1-12)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71665" y="2420889"/>
            <a:ext cx="6816725" cy="3036937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None/>
              <a:defRPr/>
            </a:pPr>
            <a:r>
              <a:rPr lang="en-US" sz="3200" dirty="0" smtClean="0"/>
              <a:t>1.	Were you raised and disciplined by Christian parents?   </a:t>
            </a:r>
            <a:br>
              <a:rPr lang="en-US" sz="3200" dirty="0" smtClean="0"/>
            </a:br>
            <a:r>
              <a:rPr lang="en-US" sz="3200" dirty="0" smtClean="0"/>
              <a:t>	Yes</a:t>
            </a:r>
            <a:r>
              <a:rPr lang="en-US" sz="3200" u="sng" dirty="0" smtClean="0"/>
              <a:t>	</a:t>
            </a:r>
            <a:r>
              <a:rPr lang="en-US" sz="3200" dirty="0" smtClean="0"/>
              <a:t>   No_____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717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BCB791-4D6C-413F-A76D-7D69E69A9EE0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12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84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3392FA-9941-4D17-A6BB-3AFB75A61848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120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18435" name="Content Placeholder 5" descr="Disciplining Students in TC pg 5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428" y="-42719"/>
            <a:ext cx="4886325" cy="6858000"/>
          </a:xfrm>
        </p:spPr>
      </p:pic>
      <p:pic>
        <p:nvPicPr>
          <p:cNvPr id="7" name="Content Placeholder 7" descr="Disciplining Students in TC pg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1276" y="-1688"/>
            <a:ext cx="457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4000" dirty="0">
                <a:solidFill>
                  <a:srgbClr val="C00000"/>
                </a:solidFill>
                <a:ea typeface="+mn-ea"/>
                <a:cs typeface="+mn-cs"/>
              </a:rPr>
              <a:t>B. Show love &amp; concern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i="1" dirty="0" smtClean="0"/>
              <a:t>How can staff show they love the students?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How can staff show they care about the students?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n-US" sz="4000" dirty="0">
                <a:solidFill>
                  <a:srgbClr val="C00000"/>
                </a:solidFill>
                <a:ea typeface="+mn-ea"/>
                <a:cs typeface="+mn-cs"/>
              </a:rPr>
              <a:t>C. Avoid favoritism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do staff show favoritism to students?</a:t>
            </a:r>
          </a:p>
          <a:p>
            <a:endParaRPr lang="en-US" sz="3200" dirty="0"/>
          </a:p>
          <a:p>
            <a:r>
              <a:rPr lang="en-US" sz="3200" dirty="0"/>
              <a:t>How does the perception of favoritism affect the student's response to discipline?</a:t>
            </a:r>
          </a:p>
          <a:p>
            <a:pPr marL="0" indent="0">
              <a:buNone/>
            </a:pP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6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pt-BR" sz="4000" dirty="0">
                <a:solidFill>
                  <a:srgbClr val="C00000"/>
                </a:solidFill>
                <a:ea typeface="+mn-ea"/>
                <a:cs typeface="+mn-cs"/>
              </a:rPr>
              <a:t>D. </a:t>
            </a:r>
            <a:r>
              <a:rPr lang="en-US" sz="4000" dirty="0">
                <a:solidFill>
                  <a:srgbClr val="C00000"/>
                </a:solidFill>
                <a:ea typeface="+mn-ea"/>
                <a:cs typeface="+mn-cs"/>
              </a:rPr>
              <a:t>Stay calm during a problem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How easy is it for you right now in life to take disrespectful comments or unjustified criticism?</a:t>
            </a:r>
          </a:p>
          <a:p>
            <a:endParaRPr lang="en-US" sz="3200" dirty="0"/>
          </a:p>
          <a:p>
            <a:r>
              <a:rPr lang="en-US" sz="3200" dirty="0" smtClean="0"/>
              <a:t>Proverbs 15:1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2565660"/>
          </a:xfrm>
        </p:spPr>
        <p:txBody>
          <a:bodyPr/>
          <a:lstStyle/>
          <a:p>
            <a:pPr marL="679450" lvl="0" indent="-679450" algn="l">
              <a:spcBef>
                <a:spcPct val="20000"/>
              </a:spcBef>
            </a:pPr>
            <a:r>
              <a:rPr lang="en-US" sz="4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E.	Be aware you are dealing with </a:t>
            </a:r>
            <a:br>
              <a:rPr lang="en-US" sz="4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</a:br>
            <a:r>
              <a:rPr lang="en-US" sz="4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difficult people</a:t>
            </a:r>
            <a:endParaRPr lang="en-US" sz="4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636912"/>
            <a:ext cx="8229600" cy="28099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C00000"/>
                </a:solidFill>
              </a:rPr>
              <a:t>F.  Patience vs. frustration</a:t>
            </a:r>
            <a:endParaRPr lang="en-US" sz="4000" i="1" dirty="0">
              <a:solidFill>
                <a:srgbClr val="C00000"/>
              </a:solidFill>
            </a:endParaRPr>
          </a:p>
          <a:p>
            <a:pPr marL="738188" indent="0">
              <a:buNone/>
            </a:pPr>
            <a:r>
              <a:rPr lang="en-US" sz="3600" dirty="0" smtClean="0"/>
              <a:t>What </a:t>
            </a:r>
            <a:r>
              <a:rPr lang="en-US" sz="3600" dirty="0"/>
              <a:t>situations related to discipline do you think would be most frustrating to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1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548680"/>
            <a:ext cx="8686875" cy="1375556"/>
          </a:xfrm>
        </p:spPr>
        <p:txBody>
          <a:bodyPr/>
          <a:lstStyle/>
          <a:p>
            <a:pPr marL="679450" indent="-679450" algn="l"/>
            <a:r>
              <a:rPr lang="en-US" sz="4000" dirty="0" smtClean="0">
                <a:solidFill>
                  <a:srgbClr val="C00000"/>
                </a:solidFill>
                <a:latin typeface="+mn-lt"/>
              </a:rPr>
              <a:t>G.	Confronting 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1600201"/>
            <a:ext cx="7931224" cy="4530725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685800" indent="-685800">
              <a:buClr>
                <a:schemeClr val="tx1"/>
              </a:buClr>
              <a:buSzPct val="100000"/>
              <a:buNone/>
            </a:pPr>
            <a:r>
              <a:rPr lang="en-US" sz="4000" dirty="0">
                <a:solidFill>
                  <a:srgbClr val="C00000"/>
                </a:solidFill>
              </a:rPr>
              <a:t>H.	Making mercy (grace) an important part of your program.</a:t>
            </a:r>
          </a:p>
          <a:p>
            <a:endParaRPr lang="en-US" dirty="0" smtClean="0"/>
          </a:p>
          <a:p>
            <a:pPr marL="685800" indent="0">
              <a:buNone/>
            </a:pPr>
            <a:r>
              <a:rPr lang="en-US" sz="3200" dirty="0"/>
              <a:t>--Peter walking on the water</a:t>
            </a:r>
          </a:p>
          <a:p>
            <a:pPr marL="685800" indent="0">
              <a:buNone/>
            </a:pPr>
            <a:r>
              <a:rPr lang="en-US" sz="3200" dirty="0"/>
              <a:t>--Old Testament Year of Jubilee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9576" y="1474948"/>
            <a:ext cx="7772400" cy="13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pt-BR" b="1" smtClean="0"/>
              <a:t>Chapter 10 </a:t>
            </a:r>
            <a:br>
              <a:rPr lang="pt-BR" b="1" smtClean="0"/>
            </a:br>
            <a:r>
              <a:rPr lang="pt-BR" b="1" smtClean="0"/>
              <a:t>Special Situations in Discipline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51" y="3329299"/>
            <a:ext cx="3657298" cy="1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2"/>
                </a:solidFill>
              </a:rPr>
              <a:t>Key Truth</a:t>
            </a:r>
            <a:r>
              <a:rPr lang="en-US" sz="3600" dirty="0" smtClean="0">
                <a:solidFill>
                  <a:schemeClr val="accent2"/>
                </a:solidFill>
              </a:rPr>
              <a:t>	</a:t>
            </a:r>
            <a:br>
              <a:rPr lang="en-US" sz="3600" dirty="0" smtClean="0">
                <a:solidFill>
                  <a:schemeClr val="accent2"/>
                </a:solidFill>
              </a:rPr>
            </a:b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1" y="1711125"/>
            <a:ext cx="9285817" cy="4202151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i="1" dirty="0" smtClean="0"/>
              <a:t>Staff need to learn how to rely on the Holy Spirit </a:t>
            </a:r>
            <a:r>
              <a:rPr lang="en-US" sz="3200" i="1" smtClean="0"/>
              <a:t>to direct </a:t>
            </a:r>
            <a:r>
              <a:rPr lang="en-US" sz="3200" i="1" dirty="0" smtClean="0"/>
              <a:t>you when handling discipline situations.</a:t>
            </a:r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2"/>
                </a:solidFill>
              </a:rPr>
              <a:t>                           Key Verse:</a:t>
            </a:r>
          </a:p>
          <a:p>
            <a:pPr marL="0" indent="0">
              <a:buNone/>
            </a:pPr>
            <a:r>
              <a:rPr lang="en-US" sz="2800" i="1" dirty="0" smtClean="0"/>
              <a:t>James 1:5  (NLT) 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 smtClean="0"/>
              <a:t>If you need wisdom, ask our generous God, and he will give it to you. He will not rebuke you for asking. </a:t>
            </a:r>
            <a:endParaRPr lang="en-US" sz="2800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67" y="944724"/>
            <a:ext cx="8261351" cy="4778215"/>
          </a:xfrm>
        </p:spPr>
        <p:txBody>
          <a:bodyPr/>
          <a:lstStyle/>
          <a:p>
            <a:pPr marL="514350" indent="-514350">
              <a:spcAft>
                <a:spcPts val="3000"/>
              </a:spcAft>
              <a:buAutoNum type="alphaUcPeriod"/>
            </a:pPr>
            <a:r>
              <a:rPr lang="pt-BR" sz="3600" dirty="0" smtClean="0"/>
              <a:t>Training </a:t>
            </a:r>
            <a:r>
              <a:rPr lang="pt-BR" sz="3600" dirty="0"/>
              <a:t>for new </a:t>
            </a:r>
            <a:r>
              <a:rPr lang="pt-BR" sz="3600" dirty="0" smtClean="0"/>
              <a:t>staff</a:t>
            </a:r>
          </a:p>
          <a:p>
            <a:pPr marL="514350" indent="-514350">
              <a:spcAft>
                <a:spcPts val="3000"/>
              </a:spcAft>
              <a:buAutoNum type="alphaUcPeriod"/>
            </a:pPr>
            <a:r>
              <a:rPr lang="en-US" sz="3600" dirty="0" smtClean="0"/>
              <a:t>Confession </a:t>
            </a:r>
            <a:r>
              <a:rPr lang="en-US" sz="3600" dirty="0"/>
              <a:t>vs. denial</a:t>
            </a:r>
            <a:endParaRPr lang="en-US" sz="3600" dirty="0" smtClean="0"/>
          </a:p>
          <a:p>
            <a:pPr marL="514350" indent="-514350">
              <a:spcAft>
                <a:spcPts val="3000"/>
              </a:spcAft>
              <a:buAutoNum type="alphaUcPeriod"/>
            </a:pPr>
            <a:r>
              <a:rPr lang="pt-BR" sz="3600" dirty="0" smtClean="0"/>
              <a:t>Evidence </a:t>
            </a:r>
            <a:r>
              <a:rPr lang="pt-BR" sz="3600" dirty="0"/>
              <a:t>gathering and assessment</a:t>
            </a:r>
            <a:endParaRPr lang="pt-BR" sz="3600" dirty="0" smtClean="0"/>
          </a:p>
          <a:p>
            <a:pPr marL="514350" indent="-514350">
              <a:spcAft>
                <a:spcPts val="3000"/>
              </a:spcAft>
              <a:buAutoNum type="alphaUcPeriod"/>
            </a:pPr>
            <a:r>
              <a:rPr lang="en-US" sz="3600" dirty="0" smtClean="0"/>
              <a:t>Confidentiality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164" y="549276"/>
            <a:ext cx="7704137" cy="1362075"/>
          </a:xfrm>
        </p:spPr>
        <p:txBody>
          <a:bodyPr rtlCol="0">
            <a:normAutofit fontScale="90000"/>
          </a:bodyPr>
          <a:lstStyle/>
          <a:p>
            <a:pPr marL="457200" indent="-457200"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2.	What was your home setting during your first twelve years?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987676" y="2119314"/>
            <a:ext cx="7788844" cy="3603625"/>
          </a:xfrm>
        </p:spPr>
        <p:txBody>
          <a:bodyPr/>
          <a:lstStyle/>
          <a:p>
            <a:pPr marL="914400" indent="-914400">
              <a:spcAft>
                <a:spcPts val="1200"/>
              </a:spcAft>
              <a:buNone/>
            </a:pPr>
            <a:r>
              <a:rPr lang="en-US" altLang="en-US" sz="2800" u="sng" dirty="0" smtClean="0"/>
              <a:t>	</a:t>
            </a:r>
            <a:r>
              <a:rPr lang="en-US" altLang="en-US" sz="2800" dirty="0" smtClean="0"/>
              <a:t>I was raised by both my biological father and mother.</a:t>
            </a:r>
          </a:p>
          <a:p>
            <a:pPr marL="914400" indent="-914400">
              <a:spcAft>
                <a:spcPts val="1200"/>
              </a:spcAft>
              <a:buNone/>
            </a:pPr>
            <a:r>
              <a:rPr lang="en-US" altLang="en-US" sz="2800" u="sng" dirty="0" smtClean="0"/>
              <a:t>	</a:t>
            </a:r>
            <a:r>
              <a:rPr lang="en-US" altLang="en-US" sz="2800" dirty="0" smtClean="0"/>
              <a:t>I was raised in a home with a step parent.</a:t>
            </a:r>
          </a:p>
          <a:p>
            <a:pPr>
              <a:spcAft>
                <a:spcPts val="1200"/>
              </a:spcAft>
              <a:buNone/>
            </a:pPr>
            <a:r>
              <a:rPr lang="en-US" altLang="en-US" sz="2800" u="sng" dirty="0" smtClean="0"/>
              <a:t>		</a:t>
            </a:r>
            <a:r>
              <a:rPr lang="en-US" altLang="en-US" sz="2800" dirty="0" smtClean="0"/>
              <a:t>I was raised in a single parent home.</a:t>
            </a:r>
          </a:p>
          <a:p>
            <a:pPr>
              <a:spcAft>
                <a:spcPts val="1200"/>
              </a:spcAft>
              <a:buNone/>
            </a:pPr>
            <a:r>
              <a:rPr lang="en-US" altLang="en-US" sz="2800" u="sng" dirty="0" smtClean="0"/>
              <a:t>		</a:t>
            </a:r>
            <a:r>
              <a:rPr lang="en-US" altLang="en-US" sz="2800" dirty="0" smtClean="0"/>
              <a:t>I was raised someone other than my 	biological parents.</a:t>
            </a:r>
          </a:p>
        </p:txBody>
      </p:sp>
      <p:sp>
        <p:nvSpPr>
          <p:cNvPr id="8196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B62D38-8EB2-4829-886A-5190E4B625FC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13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84" y="1268760"/>
            <a:ext cx="9514967" cy="4454179"/>
          </a:xfrm>
        </p:spPr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lphaUcPeriod" startAt="5"/>
            </a:pPr>
            <a:r>
              <a:rPr lang="en-US" sz="3600" dirty="0" smtClean="0"/>
              <a:t>When </a:t>
            </a:r>
            <a:r>
              <a:rPr lang="en-US" sz="3600" dirty="0"/>
              <a:t>do you call the police?</a:t>
            </a:r>
            <a:endParaRPr lang="pt-BR" sz="3600" dirty="0" smtClean="0"/>
          </a:p>
          <a:p>
            <a:pPr marL="514350" indent="-514350">
              <a:spcAft>
                <a:spcPts val="2400"/>
              </a:spcAft>
              <a:buFont typeface="+mj-lt"/>
              <a:buAutoNum type="alphaUcPeriod" startAt="5"/>
            </a:pPr>
            <a:r>
              <a:rPr lang="en-US" sz="3600" dirty="0" smtClean="0"/>
              <a:t>When </a:t>
            </a:r>
            <a:r>
              <a:rPr lang="en-US" sz="3600" dirty="0"/>
              <a:t>do you discipline the whole program?</a:t>
            </a:r>
            <a:endParaRPr lang="pt-BR" sz="3600" dirty="0" smtClean="0"/>
          </a:p>
          <a:p>
            <a:pPr marL="514350" indent="-514350">
              <a:spcAft>
                <a:spcPts val="2400"/>
              </a:spcAft>
              <a:buFont typeface="+mj-lt"/>
              <a:buAutoNum type="alphaUcPeriod" startAt="5"/>
            </a:pPr>
            <a:r>
              <a:rPr lang="en-US" sz="3600" dirty="0" smtClean="0"/>
              <a:t>Disciplining </a:t>
            </a:r>
            <a:r>
              <a:rPr lang="en-US" sz="3600" dirty="0"/>
              <a:t>a student with a background of abuse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Project 11</a:t>
            </a:r>
            <a:br>
              <a:rPr lang="en-US" sz="3200" i="1" dirty="0" smtClean="0"/>
            </a:br>
            <a:r>
              <a:rPr lang="en-US" sz="3200" i="1" dirty="0" smtClean="0"/>
              <a:t>Case </a:t>
            </a:r>
            <a:r>
              <a:rPr lang="en-US" sz="3200" i="1" dirty="0"/>
              <a:t>study </a:t>
            </a:r>
            <a:r>
              <a:rPr lang="en-US" sz="3200" i="1" dirty="0" smtClean="0"/>
              <a:t>#7:  </a:t>
            </a:r>
            <a:r>
              <a:rPr lang="en-US" sz="3200" i="1" dirty="0"/>
              <a:t>The </a:t>
            </a:r>
            <a:r>
              <a:rPr lang="en-US" sz="3200" i="1" dirty="0" smtClean="0"/>
              <a:t>Telephone Call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60" y="2708920"/>
            <a:ext cx="3986157" cy="2232248"/>
          </a:xfrm>
        </p:spPr>
      </p:pic>
    </p:spTree>
    <p:extLst>
      <p:ext uri="{BB962C8B-B14F-4D97-AF65-F5344CB8AC3E}">
        <p14:creationId xmlns:p14="http://schemas.microsoft.com/office/powerpoint/2010/main" val="25730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540" y="656693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Contact information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4764"/>
            <a:ext cx="8229600" cy="3572036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Global Teen Challenge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gtc@globaltc.org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www.GlobalTC.org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/>
              <a:t>www.iTeenChallenge.org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36A67-BC76-4B78-9293-DA6A843BE5E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T504.03      www.iteenchallenge.org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789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2490" y="2235951"/>
            <a:ext cx="3695700" cy="17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09-2019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674938" y="1628776"/>
            <a:ext cx="6985000" cy="40941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b="1" dirty="0" smtClean="0">
                <a:solidFill>
                  <a:srgbClr val="FF0000"/>
                </a:solidFill>
              </a:rPr>
              <a:t>Question 4.</a:t>
            </a:r>
          </a:p>
          <a:p>
            <a:pPr marL="0" indent="0" algn="ctr">
              <a:buNone/>
            </a:pPr>
            <a:r>
              <a:rPr lang="en-US" altLang="en-US" sz="3200" b="1" dirty="0" smtClean="0">
                <a:solidFill>
                  <a:srgbClr val="FF0000"/>
                </a:solidFill>
              </a:rPr>
              <a:t> Rate how often you were disciplined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 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0</a:t>
            </a:r>
            <a:r>
              <a:rPr lang="en-US" altLang="en-US" u="sng" dirty="0" smtClean="0"/>
              <a:t>							</a:t>
            </a:r>
            <a:r>
              <a:rPr lang="en-US" altLang="en-US" dirty="0" smtClean="0"/>
              <a:t>100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 Rarely  					Very often</a:t>
            </a:r>
          </a:p>
          <a:p>
            <a:endParaRPr lang="en-US" altLang="en-US" dirty="0" smtClean="0"/>
          </a:p>
        </p:txBody>
      </p:sp>
      <p:sp>
        <p:nvSpPr>
          <p:cNvPr id="9219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BE0B983-EC3D-4D1C-88C2-1D2624AC7230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14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0" y="1268760"/>
            <a:ext cx="6984888" cy="445417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Question 5.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How often were the persons angry at the time they were disciplining you?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dirty="0" smtClean="0"/>
              <a:t> 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     0</a:t>
            </a:r>
            <a:r>
              <a:rPr lang="en-US" u="sng" dirty="0"/>
              <a:t>						</a:t>
            </a:r>
            <a:r>
              <a:rPr lang="en-US" dirty="0"/>
              <a:t>100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dirty="0"/>
              <a:t> Rarely  					Very often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D72699-B5DA-4E78-B46D-DF59706289E5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15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algn="l"/>
            <a:r>
              <a:rPr lang="en-US" dirty="0"/>
              <a:t>B.	What God says about your past experiences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439" y="2227407"/>
            <a:ext cx="5116484" cy="338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3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Hebrews </a:t>
            </a:r>
            <a:r>
              <a:rPr lang="en-US" dirty="0" smtClean="0"/>
              <a:t>12:11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No discipline seems pleasant at the time, but painful. </a:t>
            </a:r>
            <a:br>
              <a:rPr lang="en-US" sz="3600" dirty="0"/>
            </a:br>
            <a:r>
              <a:rPr lang="en-US" sz="3600" dirty="0"/>
              <a:t>Later on, however, it produces a harvest of righteousness and peace for those who have been trained by 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algn="l"/>
            <a:r>
              <a:rPr lang="en-US" sz="3600" dirty="0"/>
              <a:t>C.	Who are the people you will be required to discipline in TC?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9" y="2437422"/>
            <a:ext cx="4356484" cy="32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23931"/>
            <a:ext cx="8229240" cy="1145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do you discipline students?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24" y="2514600"/>
            <a:ext cx="17272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41" y="4343400"/>
            <a:ext cx="29464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00" y="1556658"/>
            <a:ext cx="6386667" cy="400594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F66D-7967-48E6-8078-222AA08AFF7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95551" y="981075"/>
            <a:ext cx="7197725" cy="4014788"/>
          </a:xfrm>
        </p:spPr>
        <p:txBody>
          <a:bodyPr/>
          <a:lstStyle/>
          <a:p>
            <a:pPr marL="228600" algn="l"/>
            <a:r>
              <a:rPr lang="en-US" altLang="en-US" dirty="0" smtClean="0"/>
              <a:t>What are the most difficult challenges facing Teen Challenge staff today in the area of disciplining students?</a:t>
            </a:r>
          </a:p>
        </p:txBody>
      </p:sp>
      <p:sp>
        <p:nvSpPr>
          <p:cNvPr id="6147" name="Rectangle 2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6149" name="Rectangle 2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D65602-FD8C-4F8F-9AB6-00A1AF39817A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2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76" y="1304765"/>
            <a:ext cx="6196013" cy="441817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With all the careful attention we give to learning about a student’s background, none of this will replace the need to depend on the Holy Spirit to give us wisdom to minister to each student God’s way.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3572" y="404664"/>
            <a:ext cx="7772400" cy="2952328"/>
          </a:xfrm>
        </p:spPr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en-US" sz="5400" b="1" dirty="0"/>
              <a:t>Lesson 2</a:t>
            </a:r>
            <a:br>
              <a:rPr lang="en-US" sz="5400" b="1" dirty="0"/>
            </a:br>
            <a:r>
              <a:rPr lang="en-US" sz="4400" b="1" dirty="0"/>
              <a:t>Principles of Discipline</a:t>
            </a:r>
            <a:endParaRPr lang="en-US"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88" y="3819210"/>
            <a:ext cx="3019013" cy="139662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F66D-7967-48E6-8078-222AA08AFF7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383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Truth: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Clr>
                <a:srgbClr val="F2AA68"/>
              </a:buClr>
              <a:buNone/>
            </a:pPr>
            <a:r>
              <a:rPr lang="pt-BR" sz="3600" dirty="0">
                <a:solidFill>
                  <a:srgbClr val="FFFF66"/>
                </a:solidFill>
                <a:latin typeface="Arial" charset="0"/>
              </a:rPr>
              <a:t> </a:t>
            </a:r>
          </a:p>
          <a:p>
            <a:pPr marL="0" lvl="1" indent="0" algn="ctr">
              <a:buClr>
                <a:srgbClr val="F2AA68"/>
              </a:buClr>
              <a:buNone/>
            </a:pPr>
            <a:r>
              <a:rPr lang="en-US" sz="4000" dirty="0"/>
              <a:t>Understanding God's view of discipline </a:t>
            </a:r>
            <a:br>
              <a:rPr lang="en-US" sz="4000" dirty="0"/>
            </a:br>
            <a:r>
              <a:rPr lang="en-US" sz="4000" dirty="0"/>
              <a:t>will help me live </a:t>
            </a:r>
            <a:br>
              <a:rPr lang="en-US" sz="4000" dirty="0"/>
            </a:br>
            <a:r>
              <a:rPr lang="en-US" sz="4000" dirty="0"/>
              <a:t>a godly lifestyle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A0715-B5FB-4C09-B720-C110E3AB6497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560" y="770483"/>
            <a:ext cx="8015932" cy="4530725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				</a:t>
            </a:r>
            <a:r>
              <a:rPr lang="en-US" sz="3600" b="1" dirty="0"/>
              <a:t>Key Verse: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3600" dirty="0"/>
              <a:t>	Hebrews 12:11 NIV</a:t>
            </a:r>
          </a:p>
          <a:p>
            <a:pPr>
              <a:buNone/>
            </a:pPr>
            <a:r>
              <a:rPr lang="en-US" sz="3600" dirty="0"/>
              <a:t>	No discipline seems pleasant at the time, but painful. Later on, however,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it </a:t>
            </a:r>
            <a:r>
              <a:rPr lang="en-US" sz="3600" dirty="0"/>
              <a:t>produces a harvest of righteousness and peace for those who have been trained by it.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76" y="1484785"/>
            <a:ext cx="6196013" cy="360362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What are some Biblical reasons for having discipline?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The need for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60" y="2119314"/>
            <a:ext cx="5247928" cy="3603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Proverbs 22:6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Hebrews 12:11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2 Timothy 3:16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Romans 2:5-8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Genesis 2:15-17, 3:1-24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The need for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simple reason why discipline is needed—people have disobeyed</a:t>
            </a:r>
            <a:br>
              <a:rPr lang="en-US" sz="2800" dirty="0"/>
            </a:br>
            <a:r>
              <a:rPr lang="en-US" sz="2800" dirty="0"/>
              <a:t>That’s a negative reason.</a:t>
            </a:r>
            <a:br>
              <a:rPr lang="en-US" sz="2800" dirty="0"/>
            </a:b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Positive reason—People need to learn to obey.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This </a:t>
            </a:r>
            <a:r>
              <a:rPr lang="en-US" sz="2800" dirty="0"/>
              <a:t>leads to the best life.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7" y="817564"/>
            <a:ext cx="7632847" cy="1201737"/>
          </a:xfrm>
        </p:spPr>
        <p:txBody>
          <a:bodyPr/>
          <a:lstStyle/>
          <a:p>
            <a:r>
              <a:rPr lang="pt-BR" dirty="0"/>
              <a:t>B.	Three levels of </a:t>
            </a:r>
            <a:r>
              <a:rPr lang="pt-BR" dirty="0" smtClean="0"/>
              <a:t>obedience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94" y="2019300"/>
            <a:ext cx="5113690" cy="38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7" y="817564"/>
            <a:ext cx="7632847" cy="1201737"/>
          </a:xfrm>
        </p:spPr>
        <p:txBody>
          <a:bodyPr/>
          <a:lstStyle/>
          <a:p>
            <a:r>
              <a:rPr lang="pt-BR" dirty="0"/>
              <a:t>B.	Three levels of </a:t>
            </a:r>
            <a:r>
              <a:rPr lang="pt-BR" dirty="0" smtClean="0"/>
              <a:t>obedience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52" y="3025057"/>
            <a:ext cx="3707895" cy="2768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7629" y="2019300"/>
            <a:ext cx="6724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800" dirty="0"/>
              <a:t>1.	Obey because you were told to do it.</a:t>
            </a:r>
          </a:p>
        </p:txBody>
      </p:sp>
    </p:spTree>
    <p:extLst>
      <p:ext uri="{BB962C8B-B14F-4D97-AF65-F5344CB8AC3E}">
        <p14:creationId xmlns:p14="http://schemas.microsoft.com/office/powerpoint/2010/main" val="19323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95551" y="981075"/>
            <a:ext cx="7197725" cy="4014788"/>
          </a:xfrm>
        </p:spPr>
        <p:txBody>
          <a:bodyPr>
            <a:normAutofit fontScale="90000"/>
          </a:bodyPr>
          <a:lstStyle/>
          <a:p>
            <a:pPr marL="228600" algn="l"/>
            <a:r>
              <a:rPr lang="en-US" altLang="en-US" dirty="0"/>
              <a:t>How you handle discipline will quickly show the depth of character in your life.  </a:t>
            </a:r>
            <a:br>
              <a:rPr lang="en-US" altLang="en-US" dirty="0"/>
            </a:br>
            <a:r>
              <a:rPr lang="en-US" altLang="en-US" dirty="0"/>
              <a:t>It will also expose your </a:t>
            </a:r>
            <a:r>
              <a:rPr lang="en-US" altLang="en-US" dirty="0" smtClean="0"/>
              <a:t>weaknesses.</a:t>
            </a:r>
          </a:p>
        </p:txBody>
      </p:sp>
      <p:sp>
        <p:nvSpPr>
          <p:cNvPr id="6147" name="Rectangle 26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614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6149" name="Rectangle 28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D65602-FD8C-4F8F-9AB6-00A1AF39817A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3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4308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Blind Obedience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76" y="2119314"/>
            <a:ext cx="6596063" cy="3603625"/>
          </a:xfrm>
        </p:spPr>
        <p:txBody>
          <a:bodyPr/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sz="2800" dirty="0">
                <a:solidFill>
                  <a:srgbClr val="FF0000"/>
                </a:solidFill>
              </a:rPr>
              <a:t>Careful obedience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32" y="2215426"/>
            <a:ext cx="3083268" cy="205177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1" b="19874"/>
          <a:stretch/>
        </p:blipFill>
        <p:spPr>
          <a:xfrm>
            <a:off x="6749030" y="2636913"/>
            <a:ext cx="2846491" cy="233288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7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7" y="817564"/>
            <a:ext cx="7632847" cy="1201737"/>
          </a:xfrm>
        </p:spPr>
        <p:txBody>
          <a:bodyPr/>
          <a:lstStyle/>
          <a:p>
            <a:r>
              <a:rPr lang="pt-BR" dirty="0"/>
              <a:t>B.	Three levels of </a:t>
            </a:r>
            <a:r>
              <a:rPr lang="pt-BR" dirty="0" smtClean="0"/>
              <a:t>obedience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01" y="3811538"/>
            <a:ext cx="3163727" cy="236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7629" y="2019301"/>
            <a:ext cx="67241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2800" dirty="0"/>
              <a:t>Obey because you were told to do it.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Obey and discover the main reason why you were told to do it.</a:t>
            </a:r>
          </a:p>
        </p:txBody>
      </p:sp>
    </p:spTree>
    <p:extLst>
      <p:ext uri="{BB962C8B-B14F-4D97-AF65-F5344CB8AC3E}">
        <p14:creationId xmlns:p14="http://schemas.microsoft.com/office/powerpoint/2010/main" val="36319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With every rule: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76" y="2119314"/>
            <a:ext cx="7869112" cy="3603625"/>
          </a:xfrm>
        </p:spPr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en-US" sz="2800" dirty="0">
                <a:solidFill>
                  <a:srgbClr val="FF0000"/>
                </a:solidFill>
              </a:rPr>
              <a:t>What are the main reasons why we have this rule?</a:t>
            </a:r>
          </a:p>
          <a:p>
            <a:pPr marL="514350" indent="-514350">
              <a:spcAft>
                <a:spcPts val="3000"/>
              </a:spcAft>
              <a:buFont typeface="Wingdings" pitchFamily="2" charset="2"/>
              <a:buAutoNum type="arabicPeriod"/>
            </a:pPr>
            <a:r>
              <a:rPr lang="en-US" sz="2800" dirty="0"/>
              <a:t>Students are not allowed to leave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Teen </a:t>
            </a:r>
            <a:r>
              <a:rPr lang="en-US" sz="2800" dirty="0"/>
              <a:t>Challenge property alone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without staff supervision).</a:t>
            </a:r>
          </a:p>
          <a:p>
            <a:pPr marL="514350" indent="-514350">
              <a:buFont typeface="Wingdings" pitchFamily="2" charset="2"/>
              <a:buAutoNum type="arabicPeriod"/>
            </a:pPr>
            <a:r>
              <a:rPr lang="en-US" sz="2800" dirty="0"/>
              <a:t>Students are not allowed to smoke.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7" y="817564"/>
            <a:ext cx="7632847" cy="1201737"/>
          </a:xfrm>
        </p:spPr>
        <p:txBody>
          <a:bodyPr/>
          <a:lstStyle/>
          <a:p>
            <a:r>
              <a:rPr lang="pt-BR" dirty="0"/>
              <a:t>B.	Three levels of </a:t>
            </a:r>
            <a:r>
              <a:rPr lang="pt-BR" dirty="0" smtClean="0"/>
              <a:t>obedience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4806209"/>
            <a:ext cx="1831579" cy="1367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7629" y="2019301"/>
            <a:ext cx="67241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2800" dirty="0"/>
              <a:t>Obey because you were told to do it.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2800" dirty="0"/>
              <a:t>Obey and discover the main reason why you were told to do it.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Obey on your own because it is the right thing to do.</a:t>
            </a:r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>
            <a:off x="1639864" y="3579038"/>
            <a:ext cx="990600" cy="990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60" y="2996952"/>
            <a:ext cx="3163727" cy="2362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7629" y="1736813"/>
            <a:ext cx="672419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600" dirty="0"/>
              <a:t>It is extremely important that staff function at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Level Three</a:t>
            </a:r>
          </a:p>
        </p:txBody>
      </p:sp>
    </p:spTree>
    <p:extLst>
      <p:ext uri="{BB962C8B-B14F-4D97-AF65-F5344CB8AC3E}">
        <p14:creationId xmlns:p14="http://schemas.microsoft.com/office/powerpoint/2010/main" val="285391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817564"/>
            <a:ext cx="7310437" cy="2467421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the rules you enforce reflect God’s priorities in life?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/>
        </p:blipFill>
        <p:spPr>
          <a:xfrm>
            <a:off x="3971764" y="2816933"/>
            <a:ext cx="4467138" cy="29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76" y="548681"/>
            <a:ext cx="6964363" cy="8588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hlink"/>
                </a:solidFill>
              </a:rPr>
              <a:t>D. Three levels of discipline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846388" y="1676400"/>
            <a:ext cx="7364412" cy="4491038"/>
          </a:xfrm>
        </p:spPr>
        <p:txBody>
          <a:bodyPr rtlCol="0">
            <a:normAutofit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Self-discipline</a:t>
            </a:r>
          </a:p>
          <a:p>
            <a:pPr marL="749300">
              <a:buNone/>
            </a:pPr>
            <a:r>
              <a:rPr lang="en-US" dirty="0"/>
              <a:t>--not self-punishment</a:t>
            </a:r>
            <a:endParaRPr lang="en-US" sz="2000" dirty="0"/>
          </a:p>
          <a:p>
            <a:pPr marL="749300">
              <a:buNone/>
            </a:pPr>
            <a:r>
              <a:rPr lang="en-US" dirty="0"/>
              <a:t>--a healthy, mature way </a:t>
            </a:r>
            <a:br>
              <a:rPr lang="en-US" dirty="0"/>
            </a:br>
            <a:r>
              <a:rPr lang="en-US" dirty="0"/>
              <a:t>of facing life</a:t>
            </a:r>
          </a:p>
          <a:p>
            <a:pPr marL="749300">
              <a:buNone/>
            </a:pPr>
            <a:r>
              <a:rPr lang="en-US" dirty="0"/>
              <a:t>--functioning at level 3 </a:t>
            </a:r>
            <a:br>
              <a:rPr lang="en-US" dirty="0"/>
            </a:br>
            <a:r>
              <a:rPr lang="en-US" dirty="0"/>
              <a:t>of obedience</a:t>
            </a:r>
          </a:p>
          <a:p>
            <a:pPr marL="749300">
              <a:buNone/>
            </a:pPr>
            <a:r>
              <a:rPr lang="en-US" dirty="0"/>
              <a:t>--it's self-control</a:t>
            </a:r>
          </a:p>
          <a:p>
            <a:pPr marL="749300">
              <a:buNone/>
            </a:pPr>
            <a:r>
              <a:rPr lang="en-US" dirty="0"/>
              <a:t>--willingly choosing to live </a:t>
            </a:r>
            <a:br>
              <a:rPr lang="en-US" dirty="0"/>
            </a:br>
            <a:r>
              <a:rPr lang="en-US" dirty="0"/>
              <a:t>within the rules</a:t>
            </a:r>
          </a:p>
          <a:p>
            <a:pPr marL="609600" indent="-609600">
              <a:buNone/>
            </a:pPr>
            <a:r>
              <a:rPr lang="en-US" dirty="0"/>
              <a:t>		2 Corinthians 10:5  Philippians 3:12-14</a:t>
            </a:r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12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9E519-9BE9-4071-9C80-9190B4423D5E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36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7" name="Picture 2" descr="C:\Users\tim.hanson\Desktop\snips, 2116\new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9575" y="1667768"/>
            <a:ext cx="219224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9376" y="548681"/>
            <a:ext cx="6964363" cy="8588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hlink"/>
                </a:solidFill>
              </a:rPr>
              <a:t>D. Three levels of discipline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846388" y="1676400"/>
            <a:ext cx="6561980" cy="4491038"/>
          </a:xfrm>
        </p:spPr>
        <p:txBody>
          <a:bodyPr rtlCol="0">
            <a:normAutofit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dirty="0"/>
              <a:t>Self-discipline</a:t>
            </a:r>
          </a:p>
          <a:p>
            <a:pPr marL="457200" indent="0">
              <a:buNone/>
            </a:pPr>
            <a:r>
              <a:rPr lang="en-US" sz="2000" dirty="0"/>
              <a:t>2 Corinthians 10:5 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Discipline by others</a:t>
            </a:r>
            <a:br>
              <a:rPr lang="en-US" dirty="0"/>
            </a:br>
            <a:r>
              <a:rPr lang="en-US" sz="2000" dirty="0"/>
              <a:t>Romans 13:1-5</a:t>
            </a:r>
            <a:r>
              <a:rPr lang="en-US" dirty="0"/>
              <a:t/>
            </a:r>
            <a:br>
              <a:rPr lang="en-US" dirty="0"/>
            </a:br>
            <a:endParaRPr lang="en-US" sz="3200" dirty="0"/>
          </a:p>
          <a:p>
            <a:pPr marL="457200" indent="-457200">
              <a:buFont typeface="Wingdings" pitchFamily="2" charset="2"/>
              <a:buAutoNum type="arabicPeriod" startAt="2"/>
            </a:pPr>
            <a:r>
              <a:rPr lang="en-US" dirty="0"/>
              <a:t>Discipline by God</a:t>
            </a:r>
            <a:br>
              <a:rPr lang="en-US" dirty="0"/>
            </a:br>
            <a:r>
              <a:rPr lang="en-US" sz="2000" dirty="0"/>
              <a:t>Hebrews 12:5-11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12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9E519-9BE9-4071-9C80-9190B4423D5E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37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6532"/>
          <a:stretch/>
        </p:blipFill>
        <p:spPr>
          <a:xfrm>
            <a:off x="7621095" y="1682891"/>
            <a:ext cx="3574545" cy="329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5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817564"/>
            <a:ext cx="7310437" cy="1201737"/>
          </a:xfrm>
        </p:spPr>
        <p:txBody>
          <a:bodyPr/>
          <a:lstStyle/>
          <a:p>
            <a:r>
              <a:rPr lang="en-US" dirty="0"/>
              <a:t>How does God discipline us?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9391" t="37691" r="51615" b="29595"/>
          <a:stretch/>
        </p:blipFill>
        <p:spPr bwMode="auto">
          <a:xfrm>
            <a:off x="4691844" y="2708920"/>
            <a:ext cx="2772308" cy="126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16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229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380E00C-3E91-4701-9FDD-0315385C5660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39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8401" y="817564"/>
            <a:ext cx="7310437" cy="1201737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23931"/>
            <a:ext cx="8229240" cy="11451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do you discipline students?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24" y="2514600"/>
            <a:ext cx="17272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41" y="4343400"/>
            <a:ext cx="29464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00" y="1556658"/>
            <a:ext cx="6386667" cy="400594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F66D-7967-48E6-8078-222AA08AFF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 </a:t>
            </a:r>
            <a:br>
              <a:rPr lang="en-US" dirty="0"/>
            </a:br>
            <a:r>
              <a:rPr lang="en-US" dirty="0"/>
              <a:t>Relationships in Discipline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60037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</a:t>
            </a:r>
            <a:r>
              <a:rPr lang="en-US" b="1" dirty="0" smtClean="0"/>
              <a:t>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Discipline carries the </a:t>
            </a:r>
            <a:br>
              <a:rPr lang="en-US" sz="4000" dirty="0"/>
            </a:br>
            <a:r>
              <a:rPr lang="en-US" sz="4000" dirty="0"/>
              <a:t>greatest potential for </a:t>
            </a:r>
            <a:br>
              <a:rPr lang="en-US" sz="4000" dirty="0"/>
            </a:br>
            <a:r>
              <a:rPr lang="en-US" sz="4000" dirty="0"/>
              <a:t>positive growth </a:t>
            </a:r>
            <a:br>
              <a:rPr lang="en-US" sz="4000" dirty="0"/>
            </a:br>
            <a:r>
              <a:rPr lang="en-US" sz="4000" dirty="0"/>
              <a:t>in the context of </a:t>
            </a:r>
            <a:br>
              <a:rPr lang="en-US" sz="4000" dirty="0"/>
            </a:br>
            <a:r>
              <a:rPr lang="en-US" sz="4000" dirty="0"/>
              <a:t>meaningful relationships.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Hebrews 12:10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</a:rPr>
              <a:t>NIV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Our fathers disciplined us for a little while as they thought best;  but God disciplines us for our good, that we may share in his holiness.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setting of Discipline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3633" y="3225807"/>
            <a:ext cx="2640273" cy="232994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Relationships!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0436" r="5573" b="5443"/>
          <a:stretch/>
        </p:blipFill>
        <p:spPr>
          <a:xfrm>
            <a:off x="5644073" y="2525129"/>
            <a:ext cx="4313209" cy="27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1038" indent="-681038" algn="l"/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A.	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Discipline in the context of meaningful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692" y="2119314"/>
            <a:ext cx="5859996" cy="3603625"/>
          </a:xfrm>
        </p:spPr>
        <p:txBody>
          <a:bodyPr/>
          <a:lstStyle/>
          <a:p>
            <a:pPr marL="466725" indent="-466725">
              <a:spcAft>
                <a:spcPct val="45000"/>
              </a:spcAft>
              <a:buFont typeface="+mj-lt"/>
              <a:buAutoNum type="arabicPeriod"/>
            </a:pPr>
            <a:r>
              <a:rPr lang="en-US" sz="3200" dirty="0"/>
              <a:t>The family</a:t>
            </a:r>
          </a:p>
          <a:p>
            <a:pPr marL="466725" indent="-466725">
              <a:spcAft>
                <a:spcPct val="45000"/>
              </a:spcAft>
              <a:buFont typeface="+mj-lt"/>
              <a:buAutoNum type="arabicPeriod"/>
            </a:pPr>
            <a:r>
              <a:rPr lang="en-US" sz="3200" dirty="0"/>
              <a:t>Society</a:t>
            </a:r>
          </a:p>
          <a:p>
            <a:pPr marL="466725" indent="-466725">
              <a:spcAft>
                <a:spcPct val="45000"/>
              </a:spcAft>
              <a:buFont typeface="+mj-lt"/>
              <a:buAutoNum type="arabicPeriod"/>
            </a:pPr>
            <a:r>
              <a:rPr lang="en-US" sz="3200" dirty="0"/>
              <a:t>God</a:t>
            </a:r>
          </a:p>
          <a:p>
            <a:pPr marL="466725" indent="-466725">
              <a:spcAft>
                <a:spcPct val="45000"/>
              </a:spcAft>
              <a:buFont typeface="+mj-lt"/>
              <a:buAutoNum type="arabicPeriod"/>
            </a:pPr>
            <a:r>
              <a:rPr lang="en-US" sz="3200" dirty="0"/>
              <a:t>Teen Challenge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0" y="389261"/>
            <a:ext cx="6964363" cy="1201737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New Student Agreement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628800"/>
            <a:ext cx="529936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0" b="25387"/>
          <a:stretch/>
        </p:blipFill>
        <p:spPr>
          <a:xfrm>
            <a:off x="4727849" y="4409648"/>
            <a:ext cx="6778369" cy="3108960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314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Discipline in Teen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550" y="2221738"/>
            <a:ext cx="6196013" cy="3374058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dirty="0"/>
              <a:t>In the Teen Challenge program, damaged </a:t>
            </a:r>
            <a:r>
              <a:rPr lang="en-US" sz="3600" dirty="0"/>
              <a:t>relationships are a major 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881" y="548681"/>
            <a:ext cx="6964363" cy="1201737"/>
          </a:xfrm>
        </p:spPr>
        <p:txBody>
          <a:bodyPr/>
          <a:lstStyle/>
          <a:p>
            <a:pPr marL="681038" indent="-681038" algn="l"/>
            <a:r>
              <a:rPr lang="en-US" sz="4000" dirty="0"/>
              <a:t>B. 	</a:t>
            </a:r>
            <a:r>
              <a:rPr lang="en-US" sz="3600" dirty="0"/>
              <a:t>Discipline in the context of damaged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294" y="2101047"/>
            <a:ext cx="6196013" cy="3603625"/>
          </a:xfrm>
        </p:spPr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Delusion</a:t>
            </a:r>
            <a:r>
              <a:rPr lang="en-US" b="1" dirty="0"/>
              <a:t> </a:t>
            </a:r>
            <a:r>
              <a:rPr lang="en-US" dirty="0"/>
              <a:t>--not seeing, </a:t>
            </a:r>
            <a:r>
              <a:rPr lang="en-US" dirty="0" smtClean="0"/>
              <a:t>not </a:t>
            </a:r>
            <a:r>
              <a:rPr lang="en-US" dirty="0"/>
              <a:t>understanding, or not acting in truth.</a:t>
            </a:r>
            <a:endParaRPr lang="en-US" sz="3200" dirty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Denial </a:t>
            </a:r>
            <a:r>
              <a:rPr lang="en-US" dirty="0"/>
              <a:t>--a defense mechanism to hide from the painful consequences of facing the truth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Rebellion </a:t>
            </a:r>
            <a:r>
              <a:rPr lang="en-US" dirty="0"/>
              <a:t>--"I don't want to submit to your authority."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6" y="440669"/>
            <a:ext cx="6964363" cy="1201737"/>
          </a:xfrm>
        </p:spPr>
        <p:txBody>
          <a:bodyPr/>
          <a:lstStyle/>
          <a:p>
            <a:r>
              <a:rPr lang="en-US" sz="2800" dirty="0"/>
              <a:t>Project 4</a:t>
            </a:r>
            <a:br>
              <a:rPr lang="en-US" sz="2800" dirty="0"/>
            </a:br>
            <a:r>
              <a:rPr lang="en-US" sz="2800" dirty="0"/>
              <a:t>Case Study #2  Just a little respect, please!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76" y="1642406"/>
            <a:ext cx="6761163" cy="40805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Instructions:</a:t>
            </a:r>
          </a:p>
          <a:p>
            <a:pPr marL="457200" indent="-457200">
              <a:spcAft>
                <a:spcPts val="1800"/>
              </a:spcAft>
              <a:buNone/>
            </a:pPr>
            <a:r>
              <a:rPr lang="en-US" dirty="0"/>
              <a:t>1. </a:t>
            </a:r>
            <a:r>
              <a:rPr lang="en-US" dirty="0" smtClean="0"/>
              <a:t>	Take </a:t>
            </a:r>
            <a:r>
              <a:rPr lang="en-US" dirty="0"/>
              <a:t>Study Guide Project 4. Read the case study on the top of the page. If you are studying this as a correspondence course, continue and answer all questions at this time.</a:t>
            </a:r>
          </a:p>
          <a:p>
            <a:pPr marL="457200" indent="-457200">
              <a:buNone/>
            </a:pPr>
            <a:r>
              <a:rPr lang="en-US" dirty="0"/>
              <a:t>2. </a:t>
            </a:r>
            <a:r>
              <a:rPr lang="en-US" dirty="0" smtClean="0"/>
              <a:t>	If </a:t>
            </a:r>
            <a:r>
              <a:rPr lang="en-US" dirty="0"/>
              <a:t>you are studying this course in a group classroom environment, go ahead and answer all questions before the next session / class. Bring it with you to discuss in the next class</a:t>
            </a:r>
            <a:r>
              <a:rPr lang="pt-BR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1" y="584684"/>
            <a:ext cx="9285817" cy="1201737"/>
          </a:xfrm>
        </p:spPr>
        <p:txBody>
          <a:bodyPr/>
          <a:lstStyle/>
          <a:p>
            <a:r>
              <a:rPr lang="en-US" dirty="0"/>
              <a:t>What kind of a ministry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67" y="2119314"/>
            <a:ext cx="4396461" cy="360362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Drug rehabilitation?</a:t>
            </a:r>
          </a:p>
          <a:p>
            <a:pPr marL="457200" indent="-457200">
              <a:buAutoNum type="arabicPeriod"/>
            </a:pPr>
            <a:endParaRPr lang="en-US" sz="4000" dirty="0"/>
          </a:p>
          <a:p>
            <a:pPr marL="457200" indent="-457200">
              <a:buAutoNum type="arabicPeriod"/>
            </a:pPr>
            <a:r>
              <a:rPr lang="en-US" dirty="0"/>
              <a:t>Bring people to Jesus?</a:t>
            </a:r>
          </a:p>
          <a:p>
            <a:pPr marL="457200" indent="-457200">
              <a:buAutoNum type="arabicPeriod"/>
            </a:pPr>
            <a:endParaRPr lang="en-US" sz="4000" dirty="0"/>
          </a:p>
          <a:p>
            <a:pPr marL="457200" indent="-457200">
              <a:buAutoNum type="arabicPeriod"/>
            </a:pPr>
            <a:r>
              <a:rPr lang="en-US" dirty="0"/>
              <a:t>Make disciples</a:t>
            </a:r>
            <a:br>
              <a:rPr lang="en-US" dirty="0"/>
            </a:br>
            <a:r>
              <a:rPr lang="en-US" dirty="0"/>
              <a:t>—followers of Jesus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8" y="1792660"/>
            <a:ext cx="13462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448" y="3112164"/>
            <a:ext cx="14732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4373353"/>
            <a:ext cx="2742102" cy="1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3572" y="404664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en-US" sz="5400" b="1" dirty="0"/>
              <a:t>Lesson 4</a:t>
            </a:r>
            <a:br>
              <a:rPr lang="en-US" sz="5400" b="1" dirty="0"/>
            </a:br>
            <a:r>
              <a:rPr lang="en-US" sz="4400" b="1" dirty="0"/>
              <a:t>The Main Goals of Discipline</a:t>
            </a:r>
            <a:endParaRPr lang="en-US" sz="66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F66D-7967-48E6-8078-222AA08AFF7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22" y="4088321"/>
            <a:ext cx="4304819" cy="25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49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D12DC-65C6-48A6-A15B-7CC52A3CE75D}" type="slidenum">
              <a:rPr lang="en-US"/>
              <a:pPr/>
              <a:t>51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5" y="430214"/>
            <a:ext cx="8224019" cy="1774825"/>
          </a:xfrm>
        </p:spPr>
        <p:txBody>
          <a:bodyPr/>
          <a:lstStyle/>
          <a:p>
            <a:r>
              <a:rPr lang="en-US" sz="3600" dirty="0"/>
              <a:t>When you are disciplining a student in TC, what is your main goal?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7629" y="3498416"/>
            <a:ext cx="7488759" cy="3783013"/>
          </a:xfrm>
        </p:spPr>
        <p:txBody>
          <a:bodyPr/>
          <a:lstStyle/>
          <a:p>
            <a:pPr marL="0" indent="0">
              <a:buNone/>
            </a:pPr>
            <a:r>
              <a:rPr lang="en-US" sz="4000" b="1" i="1" dirty="0">
                <a:solidFill>
                  <a:srgbClr val="FF0000"/>
                </a:solidFill>
              </a:rPr>
              <a:t>Change!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7" name="Picture 8" descr="C:\WINDOWS\Application Data\Microsoft\Media Catalog\Downloaded Clips\cl2f\j0119833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3333" y="2199495"/>
            <a:ext cx="2743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421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Key Truth: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71284" cy="4530725"/>
          </a:xfrm>
        </p:spPr>
        <p:txBody>
          <a:bodyPr/>
          <a:lstStyle/>
          <a:p>
            <a:pPr marL="0" indent="0">
              <a:buNone/>
            </a:pPr>
            <a:r>
              <a:rPr lang="pt-BR" sz="3600" dirty="0"/>
              <a:t>Change within and in one’s behavior is the goal of discipline.</a:t>
            </a:r>
          </a:p>
          <a:p>
            <a:pPr marL="0" indent="0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en-US" sz="3600" dirty="0"/>
              <a:t>Key Verse: </a:t>
            </a:r>
          </a:p>
          <a:p>
            <a:pPr marL="0" indent="0">
              <a:buNone/>
            </a:pPr>
            <a:r>
              <a:rPr lang="en-US" sz="3600" dirty="0"/>
              <a:t>2 Peter 3:9b NIV He is patient with you, </a:t>
            </a:r>
            <a:br>
              <a:rPr lang="en-US" sz="3600" dirty="0"/>
            </a:br>
            <a:r>
              <a:rPr lang="en-US" sz="3600" dirty="0"/>
              <a:t>not wanting anyone to perish, </a:t>
            </a:r>
            <a:br>
              <a:rPr lang="en-US" sz="3600" dirty="0"/>
            </a:br>
            <a:r>
              <a:rPr lang="en-US" sz="3600" dirty="0"/>
              <a:t>but everyone to come to repentance.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D12DC-65C6-48A6-A15B-7CC52A3CE75D}" type="slidenum">
              <a:rPr lang="en-US"/>
              <a:pPr/>
              <a:t>53</a:t>
            </a:fld>
            <a:endParaRPr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89" y="430214"/>
            <a:ext cx="8080375" cy="1774825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sz="3600" dirty="0"/>
              <a:t>What is the main goal of discipline?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1525" y="2348881"/>
            <a:ext cx="8424863" cy="3783013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What </a:t>
            </a:r>
            <a:r>
              <a:rPr lang="en-US" sz="3200" dirty="0"/>
              <a:t>kind of change?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You </a:t>
            </a:r>
            <a:r>
              <a:rPr lang="en-US" sz="3200" dirty="0"/>
              <a:t>cannot force a student </a:t>
            </a:r>
            <a:r>
              <a:rPr lang="en-US" sz="3200" dirty="0" smtClean="0"/>
              <a:t>to change </a:t>
            </a:r>
            <a:endParaRPr lang="en-US" sz="3200" dirty="0"/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Biblical </a:t>
            </a:r>
            <a:r>
              <a:rPr lang="en-US" sz="3200" dirty="0"/>
              <a:t>discipline is designed to </a:t>
            </a:r>
            <a:r>
              <a:rPr lang="en-US" sz="3200" dirty="0" smtClean="0"/>
              <a:t>bring </a:t>
            </a:r>
            <a:r>
              <a:rPr lang="en-US" sz="3200" dirty="0"/>
              <a:t>change from a willing heart.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27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8A331-6DA4-49C5-A8C6-358BA97676EA}" type="slidenum">
              <a:rPr lang="en-US"/>
              <a:pPr/>
              <a:t>54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1530350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What kind of change are we looking for</a:t>
            </a:r>
            <a:r>
              <a:rPr lang="en-US" sz="36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96853"/>
            <a:ext cx="8229600" cy="4034073"/>
          </a:xfrm>
          <a:noFill/>
          <a:ln/>
        </p:spPr>
        <p:txBody>
          <a:bodyPr/>
          <a:lstStyle/>
          <a:p>
            <a:pPr marL="609600" indent="-609600"/>
            <a:r>
              <a:rPr lang="en-US" sz="3200" dirty="0"/>
              <a:t>Change that comes from the heart</a:t>
            </a:r>
            <a:br>
              <a:rPr lang="en-US" sz="3200" dirty="0"/>
            </a:br>
            <a:endParaRPr lang="en-US" sz="3200" dirty="0"/>
          </a:p>
          <a:p>
            <a:pPr marL="609600" indent="-609600"/>
            <a:r>
              <a:rPr lang="en-US" sz="3200" dirty="0"/>
              <a:t>Change to want to obey God and those in authority over us.</a:t>
            </a:r>
          </a:p>
          <a:p>
            <a:pPr marL="609600" indent="-609600">
              <a:buNone/>
            </a:pPr>
            <a:r>
              <a:rPr lang="en-US" dirty="0"/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EC06D-43D8-4E0D-8ED1-53483A56C16F}" type="slidenum">
              <a:rPr lang="en-US"/>
              <a:pPr/>
              <a:t>55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587790"/>
            <a:ext cx="8229600" cy="1530350"/>
          </a:xfrm>
        </p:spPr>
        <p:txBody>
          <a:bodyPr/>
          <a:lstStyle/>
          <a:p>
            <a:r>
              <a:rPr lang="pt-BR" sz="3600" dirty="0">
                <a:solidFill>
                  <a:schemeClr val="accent2"/>
                </a:solidFill>
              </a:rPr>
              <a:t>B.	So w</a:t>
            </a:r>
            <a:r>
              <a:rPr lang="en-US" sz="3600" dirty="0">
                <a:solidFill>
                  <a:schemeClr val="accent2"/>
                </a:solidFill>
              </a:rPr>
              <a:t>hat motivates a person to want to change?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91544" y="2132857"/>
            <a:ext cx="8229600" cy="4034073"/>
          </a:xfrm>
          <a:noFill/>
          <a:ln/>
        </p:spPr>
        <p:txBody>
          <a:bodyPr/>
          <a:lstStyle/>
          <a:p>
            <a:pPr marL="695325" indent="-695325">
              <a:spcAft>
                <a:spcPts val="2400"/>
              </a:spcAft>
              <a:buNone/>
            </a:pPr>
            <a:r>
              <a:rPr lang="en-US" sz="3200" dirty="0" smtClean="0"/>
              <a:t>1.	Change motivated by Love</a:t>
            </a:r>
            <a:br>
              <a:rPr lang="en-US" sz="3200" dirty="0" smtClean="0"/>
            </a:br>
            <a:r>
              <a:rPr lang="en-US" sz="3200" dirty="0" smtClean="0"/>
              <a:t>Love </a:t>
            </a:r>
            <a:r>
              <a:rPr lang="en-US" sz="3200" dirty="0"/>
              <a:t>is the highest motive for change</a:t>
            </a:r>
            <a:endParaRPr lang="en-US" sz="3200" dirty="0" smtClean="0"/>
          </a:p>
          <a:p>
            <a:pPr marL="695325" indent="-695325">
              <a:spcAft>
                <a:spcPts val="2400"/>
              </a:spcAft>
              <a:buNone/>
            </a:pPr>
            <a:r>
              <a:rPr lang="en-US" sz="3200" dirty="0" smtClean="0"/>
              <a:t>2.	Change resulting from Learning</a:t>
            </a:r>
            <a:endParaRPr lang="en-US" sz="3200" dirty="0"/>
          </a:p>
          <a:p>
            <a:pPr marL="695325" indent="-695325">
              <a:buNone/>
            </a:pPr>
            <a:r>
              <a:rPr lang="en-US" sz="3200" dirty="0" smtClean="0"/>
              <a:t>3.	Change </a:t>
            </a:r>
            <a:r>
              <a:rPr lang="en-US" sz="3200" dirty="0"/>
              <a:t>resulting from </a:t>
            </a:r>
            <a:r>
              <a:rPr lang="en-US" sz="3200" dirty="0" smtClean="0"/>
              <a:t>Pain</a:t>
            </a:r>
            <a:endParaRPr lang="en-US" sz="3200" dirty="0"/>
          </a:p>
          <a:p>
            <a:pPr marL="1317625" lvl="2" indent="-609600">
              <a:buFont typeface="+mj-lt"/>
              <a:buAutoNum type="alphaLcPeriod"/>
            </a:pPr>
            <a:r>
              <a:rPr lang="en-US" sz="3200" dirty="0"/>
              <a:t>Physical pain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1" y="817564"/>
            <a:ext cx="5895639" cy="1201737"/>
          </a:xfrm>
        </p:spPr>
        <p:txBody>
          <a:bodyPr/>
          <a:lstStyle/>
          <a:p>
            <a:r>
              <a:rPr lang="en-US" dirty="0" smtClean="0"/>
              <a:t>b. Emotional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2144528"/>
            <a:ext cx="6016641" cy="36036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effectLst/>
              </a:rPr>
              <a:t>We </a:t>
            </a:r>
            <a:r>
              <a:rPr lang="en-US" sz="3200" dirty="0">
                <a:effectLst/>
              </a:rPr>
              <a:t>need to make sure that our methods of discipline are fostering sorrow that leads to repentance, not anger that leads to more </a:t>
            </a:r>
            <a:r>
              <a:rPr lang="en-US" sz="3200" dirty="0" smtClean="0">
                <a:effectLst/>
              </a:rPr>
              <a:t>rebellion.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12" y="2155979"/>
            <a:ext cx="3516263" cy="24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EC06D-43D8-4E0D-8ED1-53483A56C16F}" type="slidenum">
              <a:rPr lang="en-US"/>
              <a:pPr/>
              <a:t>57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350478"/>
            <a:ext cx="10297144" cy="1530350"/>
          </a:xfrm>
        </p:spPr>
        <p:txBody>
          <a:bodyPr/>
          <a:lstStyle/>
          <a:p>
            <a:r>
              <a:rPr lang="pt-BR" sz="3600" dirty="0"/>
              <a:t>B.	So w</a:t>
            </a:r>
            <a:r>
              <a:rPr lang="en-US" sz="3600" dirty="0"/>
              <a:t>hat motivates a person to want to change?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91544" y="1736812"/>
            <a:ext cx="8229600" cy="4034073"/>
          </a:xfrm>
          <a:noFill/>
          <a:ln/>
        </p:spPr>
        <p:txBody>
          <a:bodyPr/>
          <a:lstStyle/>
          <a:p>
            <a:pPr marL="695325" indent="-695325">
              <a:spcAft>
                <a:spcPts val="2400"/>
              </a:spcAft>
              <a:buNone/>
            </a:pPr>
            <a:r>
              <a:rPr lang="en-US" sz="2800" dirty="0"/>
              <a:t>1.	Change motivated by Love</a:t>
            </a:r>
            <a:br>
              <a:rPr lang="en-US" sz="2800" dirty="0"/>
            </a:br>
            <a:r>
              <a:rPr lang="en-US" sz="2800" dirty="0" err="1"/>
              <a:t>Love</a:t>
            </a:r>
            <a:r>
              <a:rPr lang="en-US" sz="2800" dirty="0"/>
              <a:t> is the highest motive for change</a:t>
            </a:r>
          </a:p>
          <a:p>
            <a:pPr marL="695325" indent="-695325">
              <a:spcAft>
                <a:spcPts val="2400"/>
              </a:spcAft>
              <a:buNone/>
            </a:pPr>
            <a:r>
              <a:rPr lang="en-US" sz="2800" dirty="0"/>
              <a:t>2.	</a:t>
            </a:r>
            <a:r>
              <a:rPr lang="en-US" sz="2800" dirty="0" smtClean="0"/>
              <a:t>Change </a:t>
            </a:r>
            <a:r>
              <a:rPr lang="en-US" sz="2800" dirty="0"/>
              <a:t>resulting from Learning</a:t>
            </a:r>
          </a:p>
          <a:p>
            <a:pPr marL="695325" indent="-695325">
              <a:buNone/>
            </a:pPr>
            <a:r>
              <a:rPr lang="en-US" sz="2800" dirty="0"/>
              <a:t>3.	</a:t>
            </a:r>
            <a:r>
              <a:rPr lang="en-US" sz="2800" dirty="0" smtClean="0"/>
              <a:t>Change </a:t>
            </a:r>
            <a:r>
              <a:rPr lang="en-US" sz="2800" dirty="0"/>
              <a:t>resulting from Pain</a:t>
            </a:r>
          </a:p>
          <a:p>
            <a:pPr marL="1317625" lvl="2" indent="-609600">
              <a:buFont typeface="+mj-lt"/>
              <a:buAutoNum type="alphaLcPeriod"/>
            </a:pPr>
            <a:r>
              <a:rPr lang="en-US" sz="2800" dirty="0" smtClean="0"/>
              <a:t>Physical </a:t>
            </a:r>
            <a:r>
              <a:rPr lang="en-US" sz="2800" dirty="0"/>
              <a:t>pain</a:t>
            </a:r>
            <a:endParaRPr lang="en-US" sz="3200" dirty="0"/>
          </a:p>
          <a:p>
            <a:pPr marL="1317625" lvl="2" indent="-609600">
              <a:buFont typeface="+mj-lt"/>
              <a:buAutoNum type="alphaLcPeriod"/>
            </a:pPr>
            <a:r>
              <a:rPr lang="en-US" sz="2800" dirty="0"/>
              <a:t>Emotional pain</a:t>
            </a:r>
          </a:p>
          <a:p>
            <a:pPr marL="1317625" lvl="2" indent="-609600">
              <a:buFont typeface="+mj-lt"/>
              <a:buAutoNum type="alphaLcPeriod"/>
            </a:pPr>
            <a:r>
              <a:rPr lang="en-US" sz="2800" dirty="0">
                <a:solidFill>
                  <a:schemeClr val="accent2"/>
                </a:solidFill>
              </a:rPr>
              <a:t>Spiritual pain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620688"/>
            <a:ext cx="8229600" cy="2215083"/>
          </a:xfrm>
        </p:spPr>
        <p:txBody>
          <a:bodyPr/>
          <a:lstStyle/>
          <a:p>
            <a:r>
              <a:rPr lang="en-US" dirty="0" smtClean="0"/>
              <a:t>How would you explain </a:t>
            </a:r>
            <a:br>
              <a:rPr lang="en-US" dirty="0" smtClean="0"/>
            </a:br>
            <a:r>
              <a:rPr lang="en-US" dirty="0" smtClean="0"/>
              <a:t>spiritual pain </a:t>
            </a:r>
            <a:br>
              <a:rPr lang="en-US" dirty="0" smtClean="0"/>
            </a:br>
            <a:r>
              <a:rPr lang="en-US" dirty="0" smtClean="0"/>
              <a:t>to a student in your program?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5461"/>
          <a:stretch/>
        </p:blipFill>
        <p:spPr>
          <a:xfrm>
            <a:off x="4481120" y="3212976"/>
            <a:ext cx="28184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9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0F14D-5576-4F3D-BE42-B77EAC0338E8}" type="slidenum">
              <a:rPr lang="en-US"/>
              <a:pPr/>
              <a:t>59</a:t>
            </a:fld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3532" y="512676"/>
            <a:ext cx="8229600" cy="153035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sz="3600" dirty="0">
                <a:solidFill>
                  <a:schemeClr val="accent2"/>
                </a:solidFill>
              </a:rPr>
              <a:t>What is the purpose of discipline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- punishment </a:t>
            </a:r>
            <a:r>
              <a:rPr lang="en-US" sz="3600" dirty="0" smtClean="0">
                <a:solidFill>
                  <a:schemeClr val="accent2"/>
                </a:solidFill>
              </a:rPr>
              <a:t>or </a:t>
            </a:r>
            <a:r>
              <a:rPr lang="en-US" sz="3600" dirty="0">
                <a:solidFill>
                  <a:schemeClr val="accent2"/>
                </a:solidFill>
              </a:rPr>
              <a:t>correction?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21569" r="13396"/>
          <a:stretch/>
        </p:blipFill>
        <p:spPr>
          <a:xfrm>
            <a:off x="3709489" y="2724845"/>
            <a:ext cx="4577686" cy="34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How does disciplining students fit into our ministry?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7" y="2205039"/>
            <a:ext cx="9046914" cy="3603625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800" dirty="0"/>
              <a:t>We are a Christian discipleship ministry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800" dirty="0"/>
              <a:t>How can we help this student follow Jesus?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be obedient)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800" dirty="0"/>
              <a:t>How can we help this student develop godly character?</a:t>
            </a:r>
            <a:br>
              <a:rPr lang="en-US" sz="2800" dirty="0"/>
            </a:br>
            <a:r>
              <a:rPr lang="en-US" sz="2800" dirty="0"/>
              <a:t>(self-discipline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203A62-F7B6-4E02-8D87-18D2BBF7F403}" type="slidenum">
              <a:rPr lang="en-US"/>
              <a:pPr/>
              <a:t>60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476" y="277813"/>
            <a:ext cx="9217024" cy="1530350"/>
          </a:xfrm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D</a:t>
            </a:r>
            <a:r>
              <a:rPr lang="en-US" sz="5400" dirty="0" smtClean="0">
                <a:solidFill>
                  <a:schemeClr val="accent2"/>
                </a:solidFill>
              </a:rPr>
              <a:t>.</a:t>
            </a:r>
            <a:r>
              <a:rPr lang="pt-BR" sz="5400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What is redemptive discipline?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81189"/>
            <a:ext cx="8229600" cy="4249737"/>
          </a:xfrm>
          <a:noFill/>
          <a:ln/>
        </p:spPr>
        <p:txBody>
          <a:bodyPr/>
          <a:lstStyle/>
          <a:p>
            <a:pPr marL="609600" indent="-609600"/>
            <a:r>
              <a:rPr lang="en-US" sz="4000" dirty="0"/>
              <a:t>To bring healing,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not </a:t>
            </a:r>
            <a:r>
              <a:rPr lang="en-US" sz="4000" dirty="0"/>
              <a:t>just punishment</a:t>
            </a:r>
            <a:br>
              <a:rPr lang="en-US" sz="4000" dirty="0"/>
            </a:br>
            <a:endParaRPr lang="en-US" sz="4000" dirty="0"/>
          </a:p>
          <a:p>
            <a:pPr marL="609600" indent="-609600"/>
            <a:r>
              <a:rPr lang="en-US" sz="4000" dirty="0"/>
              <a:t>What are we doing to prepare this to be a redemptive experience?</a:t>
            </a:r>
            <a:r>
              <a:rPr lang="en-US" dirty="0"/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7814"/>
            <a:ext cx="8229600" cy="1012974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E. Discipline and the Consequences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60562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28327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79822"/>
            <a:ext cx="8229600" cy="1012974"/>
          </a:xfrm>
        </p:spPr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E. Discipline and the Consequences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Choice       Consequences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>
            <a:off x="2279576" y="3693604"/>
            <a:ext cx="792088" cy="684076"/>
          </a:xfrm>
          <a:prstGeom prst="stripedRightArrow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triped Right Arrow 9"/>
          <p:cNvSpPr/>
          <p:nvPr/>
        </p:nvSpPr>
        <p:spPr bwMode="auto">
          <a:xfrm>
            <a:off x="3503712" y="3223550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RightU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triped Right Arrow 10"/>
          <p:cNvSpPr/>
          <p:nvPr/>
        </p:nvSpPr>
        <p:spPr bwMode="auto">
          <a:xfrm>
            <a:off x="3503712" y="4149080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LeftDown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triped Right Arrow 11"/>
          <p:cNvSpPr/>
          <p:nvPr/>
        </p:nvSpPr>
        <p:spPr bwMode="auto">
          <a:xfrm>
            <a:off x="4795296" y="2744924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RightU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triped Right Arrow 12"/>
          <p:cNvSpPr/>
          <p:nvPr/>
        </p:nvSpPr>
        <p:spPr bwMode="auto">
          <a:xfrm>
            <a:off x="4763852" y="4725144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OffAxis2Left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triped Right Arrow 13"/>
          <p:cNvSpPr/>
          <p:nvPr/>
        </p:nvSpPr>
        <p:spPr bwMode="auto">
          <a:xfrm>
            <a:off x="6312024" y="2960098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OffAxis2Left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triped Right Arrow 14"/>
          <p:cNvSpPr/>
          <p:nvPr/>
        </p:nvSpPr>
        <p:spPr bwMode="auto">
          <a:xfrm>
            <a:off x="4856992" y="3857134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TopU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triped Right Arrow 15"/>
          <p:cNvSpPr/>
          <p:nvPr/>
        </p:nvSpPr>
        <p:spPr bwMode="auto">
          <a:xfrm>
            <a:off x="6132004" y="2276022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OffAxis2Right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triped Right Arrow 16"/>
          <p:cNvSpPr/>
          <p:nvPr/>
        </p:nvSpPr>
        <p:spPr bwMode="auto">
          <a:xfrm>
            <a:off x="5902236" y="5067182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LeftDown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Striped Right Arrow 17"/>
          <p:cNvSpPr/>
          <p:nvPr/>
        </p:nvSpPr>
        <p:spPr bwMode="auto">
          <a:xfrm>
            <a:off x="6049700" y="3844632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OffAxis1Left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Striped Right Arrow 18"/>
          <p:cNvSpPr/>
          <p:nvPr/>
        </p:nvSpPr>
        <p:spPr bwMode="auto">
          <a:xfrm>
            <a:off x="6816080" y="4051626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OffAxis1To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Striped Right Arrow 19"/>
          <p:cNvSpPr/>
          <p:nvPr/>
        </p:nvSpPr>
        <p:spPr bwMode="auto">
          <a:xfrm>
            <a:off x="7824192" y="3912832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OffAxis1To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triped Right Arrow 20"/>
          <p:cNvSpPr/>
          <p:nvPr/>
        </p:nvSpPr>
        <p:spPr bwMode="auto">
          <a:xfrm>
            <a:off x="8868308" y="3789040"/>
            <a:ext cx="1008112" cy="684076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isometricOffAxis1Top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56693"/>
            <a:ext cx="8229600" cy="464614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   Two </a:t>
            </a:r>
            <a:r>
              <a:rPr lang="en-US" sz="4000" dirty="0"/>
              <a:t>perspectives of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5600" r="13075" b="57600"/>
          <a:stretch/>
        </p:blipFill>
        <p:spPr>
          <a:xfrm>
            <a:off x="2243573" y="1520788"/>
            <a:ext cx="7311721" cy="45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524" y="524979"/>
            <a:ext cx="8229600" cy="113982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>
                <a:solidFill>
                  <a:schemeClr val="accent2"/>
                </a:solidFill>
              </a:rPr>
              <a:t>Attitudes of the staff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304" y="1960240"/>
            <a:ext cx="6635080" cy="204482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effectLst/>
              </a:rPr>
              <a:t>The </a:t>
            </a:r>
            <a:r>
              <a:rPr lang="en-US" sz="3200" u="sng" dirty="0">
                <a:effectLst/>
              </a:rPr>
              <a:t>attitudes</a:t>
            </a:r>
            <a:r>
              <a:rPr lang="en-US" sz="3200" dirty="0">
                <a:effectLst/>
              </a:rPr>
              <a:t> of the </a:t>
            </a:r>
            <a:r>
              <a:rPr lang="en-US" sz="3200" b="1" u="sng" dirty="0">
                <a:solidFill>
                  <a:schemeClr val="accent2"/>
                </a:solidFill>
                <a:effectLst/>
              </a:rPr>
              <a:t>staff</a:t>
            </a:r>
            <a:r>
              <a:rPr lang="en-US" sz="3200" dirty="0">
                <a:effectLst/>
              </a:rPr>
              <a:t> are more important </a:t>
            </a:r>
            <a:r>
              <a:rPr lang="en-US" sz="3200" dirty="0" smtClean="0">
                <a:effectLst/>
              </a:rPr>
              <a:t>than </a:t>
            </a:r>
            <a:r>
              <a:rPr lang="en-US" sz="3200" dirty="0">
                <a:effectLst/>
              </a:rPr>
              <a:t>the specific discipline assigned to the student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43" y="757262"/>
            <a:ext cx="9285817" cy="120173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>
                <a:solidFill>
                  <a:schemeClr val="accent2"/>
                </a:solidFill>
              </a:rPr>
              <a:t>Attitudes of the staff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636" y="1944819"/>
            <a:ext cx="6275040" cy="41116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i="1" dirty="0"/>
              <a:t>Firm love</a:t>
            </a:r>
            <a:endParaRPr lang="en-US" sz="3600" i="1" dirty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/>
              <a:t>Tender heart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/>
              <a:t>Attentive 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32" y="2168860"/>
            <a:ext cx="3750279" cy="28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5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Case Study 3 – The Heavy Metal Music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71564" y="764704"/>
            <a:ext cx="77724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b="1" smtClean="0"/>
              <a:t>Lesson 5: </a:t>
            </a:r>
            <a:br>
              <a:rPr lang="en-US" b="1" smtClean="0"/>
            </a:br>
            <a:r>
              <a:rPr lang="en-US" b="1" smtClean="0"/>
              <a:t>The Role of Staff in Discipline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51" y="3204955"/>
            <a:ext cx="3657298" cy="1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3778"/>
            <a:ext cx="8229600" cy="1337010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Truth: </a:t>
            </a:r>
            <a:endParaRPr lang="en-US" sz="4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492" y="1196753"/>
            <a:ext cx="9253028" cy="4934173"/>
          </a:xfrm>
        </p:spPr>
        <p:txBody>
          <a:bodyPr/>
          <a:lstStyle/>
          <a:p>
            <a:pPr marL="0" indent="0" algn="ctr">
              <a:spcAft>
                <a:spcPts val="2400"/>
              </a:spcAft>
              <a:buNone/>
            </a:pPr>
            <a:r>
              <a:rPr lang="pt-BR" sz="2800" dirty="0"/>
              <a:t>Teen Challenge staff must demonstrate God's character in the context of discipline.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Key Verses:</a:t>
            </a:r>
            <a:r>
              <a:rPr lang="en-US" sz="2800" dirty="0">
                <a:solidFill>
                  <a:schemeClr val="accent2"/>
                </a:solidFill>
              </a:rPr>
              <a:t/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/>
              <a:t>Ephesians 4:15 </a:t>
            </a:r>
            <a:r>
              <a:rPr lang="en-US" sz="2800" dirty="0" err="1"/>
              <a:t>NIV</a:t>
            </a:r>
            <a:r>
              <a:rPr lang="en-US" sz="2800" dirty="0"/>
              <a:t> 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Instead</a:t>
            </a:r>
            <a:r>
              <a:rPr lang="en-US" sz="2800" dirty="0"/>
              <a:t>, speaking the truth in love, we will in all things grow up into him who is the Head, that is, Christ.</a:t>
            </a:r>
          </a:p>
          <a:p>
            <a:pPr marL="0" indent="0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2800" dirty="0"/>
              <a:t>1 Corinthians 11:1 NIV</a:t>
            </a:r>
          </a:p>
          <a:p>
            <a:pPr marL="0" indent="0" algn="ctr">
              <a:buNone/>
            </a:pPr>
            <a:r>
              <a:rPr lang="en-US" sz="2800" dirty="0"/>
              <a:t>Follow my example, as I follow the example of Christ.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endParaRPr lang="pt-BR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9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76" y="620689"/>
            <a:ext cx="6964363" cy="1201737"/>
          </a:xfrm>
        </p:spPr>
        <p:txBody>
          <a:bodyPr/>
          <a:lstStyle/>
          <a:p>
            <a:r>
              <a:rPr lang="en-US" sz="4000" dirty="0"/>
              <a:t>What is our main focus </a:t>
            </a:r>
            <a:br>
              <a:rPr lang="en-US" sz="4000" dirty="0"/>
            </a:br>
            <a:r>
              <a:rPr lang="en-US" sz="4000" dirty="0"/>
              <a:t>in this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CustomShape 3"/>
          <p:cNvSpPr>
            <a:spLocks noChangeArrowheads="1"/>
          </p:cNvSpPr>
          <p:nvPr/>
        </p:nvSpPr>
        <p:spPr bwMode="auto">
          <a:xfrm>
            <a:off x="3287689" y="5042973"/>
            <a:ext cx="7315144" cy="8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numCol="2"/>
          <a:lstStyle/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800" dirty="0"/>
              <a:t>Students?   </a:t>
            </a:r>
          </a:p>
          <a:p>
            <a:pPr marL="457200" indent="-457200">
              <a:spcAft>
                <a:spcPts val="1800"/>
              </a:spcAft>
              <a:buAutoNum type="arabicPeriod"/>
            </a:pPr>
            <a:r>
              <a:rPr lang="en-US" sz="2800" dirty="0"/>
              <a:t>Staff?                 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r="6042"/>
          <a:stretch/>
        </p:blipFill>
        <p:spPr>
          <a:xfrm>
            <a:off x="2987127" y="2033588"/>
            <a:ext cx="2978452" cy="2940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6935" r="13958"/>
          <a:stretch/>
        </p:blipFill>
        <p:spPr>
          <a:xfrm>
            <a:off x="6185376" y="2033588"/>
            <a:ext cx="3142334" cy="29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3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Before we look at </a:t>
            </a:r>
          </a:p>
          <a:p>
            <a:pPr marL="0" indent="0">
              <a:buNone/>
            </a:pPr>
            <a:r>
              <a:rPr lang="en-US" sz="4000" dirty="0"/>
              <a:t>the </a:t>
            </a:r>
            <a:r>
              <a:rPr lang="en-US" sz="40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/>
              <a:t>of discipline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we need to look at </a:t>
            </a:r>
          </a:p>
          <a:p>
            <a:pPr marL="0" indent="0">
              <a:buNone/>
            </a:pPr>
            <a:r>
              <a:rPr lang="en-US" sz="4000" dirty="0"/>
              <a:t>the </a:t>
            </a:r>
            <a:r>
              <a:rPr lang="en-US" sz="4000" u="sng" dirty="0">
                <a:solidFill>
                  <a:schemeClr val="accent2"/>
                </a:solidFill>
              </a:rPr>
              <a:t>messengers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dirty="0"/>
              <a:t>of discipline.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1" y="656692"/>
            <a:ext cx="9285817" cy="1201737"/>
          </a:xfrm>
        </p:spPr>
        <p:txBody>
          <a:bodyPr/>
          <a:lstStyle/>
          <a:p>
            <a:r>
              <a:rPr lang="en-US" sz="3200" dirty="0">
                <a:solidFill>
                  <a:schemeClr val="accent2"/>
                </a:solidFill>
              </a:rPr>
              <a:t>Key areas in the life of the staff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67" y="1952836"/>
            <a:ext cx="8261351" cy="3603625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/>
              <a:t>A. Understanding authority 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/>
              <a:t>B. The self image of the staff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/>
              <a:t>C. Avoiding the wrong kind of help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/>
              <a:t>D. Understanding cultural differences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/>
              <a:t>E. Communicating with Godly love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A.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Understanding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 Jesus Style of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God commands parents to discipline their children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Leadership by example</a:t>
            </a:r>
          </a:p>
          <a:p>
            <a:pPr marL="0" indent="0">
              <a:buNone/>
            </a:pPr>
            <a:r>
              <a:rPr lang="en-US" sz="2800" dirty="0" smtClean="0"/>
              <a:t>	1 Corinthians 11:1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Walk </a:t>
            </a:r>
            <a:r>
              <a:rPr lang="en-US" sz="2800" dirty="0"/>
              <a:t>in truth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Obey </a:t>
            </a:r>
            <a:r>
              <a:rPr lang="en-US" sz="2800" dirty="0"/>
              <a:t>at levels 2 &amp; </a:t>
            </a:r>
            <a:r>
              <a:rPr lang="en-US" sz="2800" dirty="0" smtClean="0"/>
              <a:t>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B. </a:t>
            </a:r>
            <a:r>
              <a:rPr lang="en-US" sz="3200" dirty="0">
                <a:solidFill>
                  <a:schemeClr val="accent2"/>
                </a:solidFill>
              </a:rPr>
              <a:t>The self image of the staff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Do you need to be needed?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Power &amp; a weak self image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dirty="0" smtClean="0"/>
              <a:t>The RIGHT  to be respected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219201" y="5722940"/>
            <a:ext cx="1024371" cy="450849"/>
          </a:xfrm>
        </p:spPr>
        <p:txBody>
          <a:bodyPr/>
          <a:lstStyle/>
          <a:p>
            <a:fld id="{298AE361-5DAE-4B78-9DA6-16400655BB03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9" r="7084"/>
          <a:stretch/>
        </p:blipFill>
        <p:spPr>
          <a:xfrm>
            <a:off x="7104840" y="2129349"/>
            <a:ext cx="3492252" cy="24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944725"/>
            <a:ext cx="7772400" cy="1044115"/>
          </a:xfrm>
        </p:spPr>
        <p:txBody>
          <a:bodyPr/>
          <a:lstStyle/>
          <a:p>
            <a:r>
              <a:rPr lang="en-US" b="0" dirty="0" smtClean="0"/>
              <a:t>C. </a:t>
            </a:r>
            <a:r>
              <a:rPr lang="en-US" sz="3200" dirty="0"/>
              <a:t>Avoiding the wrong kind of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8F83A-5034-402B-A1D1-11AC5BA30734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2656515"/>
            <a:ext cx="4788532" cy="236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</a:rPr>
              <a:t>1. </a:t>
            </a:r>
            <a:r>
              <a:rPr lang="en-US" dirty="0">
                <a:solidFill>
                  <a:schemeClr val="accent2"/>
                </a:solidFill>
              </a:rPr>
              <a:t>Enabling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dirty="0"/>
              <a:t>Anything that stands in the way of persons experiencing the natural consequences of their own behavior.    Galatians 6:7-8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When </a:t>
            </a:r>
            <a:r>
              <a:rPr lang="en-US" sz="3600" dirty="0"/>
              <a:t>helping harms the one you love.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1. </a:t>
            </a:r>
            <a:r>
              <a:rPr lang="en-US" sz="3600" dirty="0">
                <a:solidFill>
                  <a:schemeClr val="accent2"/>
                </a:solidFill>
              </a:rPr>
              <a:t>Enabling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3000"/>
              </a:spcAft>
              <a:buFont typeface="+mj-lt"/>
              <a:buAutoNum type="arabicPeriod" startAt="3"/>
            </a:pPr>
            <a:r>
              <a:rPr lang="en-US" sz="3600" dirty="0"/>
              <a:t>Rescuing people from their responsibilities and/or consequences.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 startAt="3"/>
            </a:pPr>
            <a:r>
              <a:rPr lang="en-US" sz="3600" dirty="0"/>
              <a:t>Giving the person permission to stay sick, and continue with their inappropriate behavior.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2"/>
                </a:solidFill>
              </a:rPr>
              <a:t>2. </a:t>
            </a:r>
            <a:r>
              <a:rPr lang="en-US" sz="3600" dirty="0">
                <a:solidFill>
                  <a:schemeClr val="accent2"/>
                </a:solidFill>
              </a:rPr>
              <a:t>Confronting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67" y="2119314"/>
            <a:ext cx="5764613" cy="3603625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We are most useful in confronting conflict when we are not so much trying to change another person as we are trying to help them see themselves more accurately.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6"/>
          <a:stretch/>
        </p:blipFill>
        <p:spPr>
          <a:xfrm>
            <a:off x="8112224" y="2491433"/>
            <a:ext cx="3179896" cy="28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D. </a:t>
            </a:r>
            <a:r>
              <a:rPr lang="en-US" sz="3600" dirty="0"/>
              <a:t>Understanding cultural differences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2924944"/>
            <a:ext cx="4324559" cy="24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E. </a:t>
            </a:r>
            <a:r>
              <a:rPr lang="en-US" sz="3200" dirty="0">
                <a:solidFill>
                  <a:schemeClr val="accent2"/>
                </a:solidFill>
              </a:rPr>
              <a:t>Communicating with Godly love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716" y="2204864"/>
            <a:ext cx="6671084" cy="39260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 Peter 4:8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 smtClean="0"/>
              <a:t>Colossians 4:6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dirty="0" smtClean="0"/>
              <a:t>Ephesians 4:15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Application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tabLst>
                <a:tab pos="7315200" algn="r"/>
              </a:tabLst>
            </a:pPr>
            <a:r>
              <a:rPr lang="en-US" dirty="0" smtClean="0">
                <a:solidFill>
                  <a:srgbClr val="FF0000"/>
                </a:solidFill>
              </a:rPr>
              <a:t>Student Manual page 4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 smtClean="0"/>
              <a:t>1</a:t>
            </a:r>
            <a:r>
              <a:rPr lang="en-US" dirty="0"/>
              <a:t>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2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3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4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5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6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7	</a:t>
            </a:r>
            <a:r>
              <a:rPr lang="en-US" u="sng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1" y="620688"/>
            <a:ext cx="9285817" cy="1639328"/>
          </a:xfrm>
        </p:spPr>
        <p:txBody>
          <a:bodyPr/>
          <a:lstStyle/>
          <a:p>
            <a:r>
              <a:rPr lang="en-US" dirty="0" smtClean="0"/>
              <a:t>Project 6</a:t>
            </a:r>
            <a:br>
              <a:rPr lang="en-US" dirty="0" smtClean="0"/>
            </a:br>
            <a:r>
              <a:rPr lang="en-US" dirty="0" smtClean="0"/>
              <a:t>Case Study 4:  Kitchen Crew Chief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67" y="2708920"/>
            <a:ext cx="8261351" cy="301401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Question 2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are the two issues that face the staff as a result of the student's actions and words?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55540" y="209685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fr-FR" b="1" dirty="0" err="1" smtClean="0"/>
              <a:t>Lesson</a:t>
            </a:r>
            <a:r>
              <a:rPr lang="fr-FR" b="1" dirty="0" smtClean="0"/>
              <a:t> 6</a:t>
            </a:r>
            <a:br>
              <a:rPr lang="fr-FR" b="1" dirty="0" smtClean="0"/>
            </a:br>
            <a:r>
              <a:rPr lang="fr-FR" b="1" dirty="0" smtClean="0"/>
              <a:t>TC Standards &amp; </a:t>
            </a:r>
            <a:r>
              <a:rPr lang="fr-FR" b="1" dirty="0" err="1" smtClean="0"/>
              <a:t>Policies</a:t>
            </a:r>
            <a:r>
              <a:rPr lang="fr-FR" b="1" dirty="0" smtClean="0"/>
              <a:t> for Discipline</a:t>
            </a:r>
            <a:r>
              <a:rPr lang="fr-FR" sz="3600" i="1" dirty="0"/>
              <a:t/>
            </a:r>
            <a:br>
              <a:rPr lang="fr-FR" sz="3600" i="1" dirty="0"/>
            </a:b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6299B859-88B0-4D9E-852E-91CC525953D4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51" y="3420979"/>
            <a:ext cx="3657298" cy="1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7548" y="1880829"/>
            <a:ext cx="8229600" cy="1139825"/>
          </a:xfrm>
        </p:spPr>
        <p:txBody>
          <a:bodyPr/>
          <a:lstStyle/>
          <a:p>
            <a:r>
              <a:rPr lang="en-US" sz="4000" dirty="0"/>
              <a:t> 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540" y="1088741"/>
            <a:ext cx="8229600" cy="414045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Key </a:t>
            </a:r>
            <a:r>
              <a:rPr lang="en-US" sz="3200" dirty="0" smtClean="0">
                <a:solidFill>
                  <a:schemeClr val="accent2"/>
                </a:solidFill>
              </a:rPr>
              <a:t>Truth: </a:t>
            </a:r>
          </a:p>
          <a:p>
            <a:pPr marL="0" indent="0" algn="ctr">
              <a:buNone/>
            </a:pPr>
            <a:r>
              <a:rPr lang="en-US" sz="2800" dirty="0" smtClean="0"/>
              <a:t>Discipline in the TC  program is only done within the context of approved policies and procedures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Key </a:t>
            </a:r>
            <a:r>
              <a:rPr lang="en-US" sz="3200" dirty="0">
                <a:solidFill>
                  <a:schemeClr val="accent2"/>
                </a:solidFill>
              </a:rPr>
              <a:t>Verse:  </a:t>
            </a:r>
            <a:endParaRPr lang="en-US" sz="3200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2 </a:t>
            </a:r>
            <a:r>
              <a:rPr lang="en-US" dirty="0"/>
              <a:t>Timothy 4:5 NIV</a:t>
            </a:r>
          </a:p>
          <a:p>
            <a:pPr marL="0" indent="0" algn="ctr">
              <a:buNone/>
            </a:pPr>
            <a:r>
              <a:rPr lang="en-US" sz="2800" dirty="0"/>
              <a:t>But you, keep your head in all situations, endure hardship, . . . discharge all the duties of your ministry.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2"/>
                </a:solidFill>
              </a:rPr>
              <a:t>3 Steps for Standards and Policies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/>
              <a:t>Teen Challenge Accreditation Standards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/>
              <a:t>Local TC Policies &amp; Procedures</a:t>
            </a:r>
          </a:p>
          <a:p>
            <a:pPr marL="514350" indent="-514350">
              <a:spcAft>
                <a:spcPts val="3000"/>
              </a:spcAft>
              <a:buFont typeface="+mj-lt"/>
              <a:buAutoNum type="arabicPeriod"/>
            </a:pPr>
            <a:r>
              <a:rPr lang="en-US" sz="2800" dirty="0" smtClean="0"/>
              <a:t>How staff implement these policies &amp; procedures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944724"/>
            <a:ext cx="8229600" cy="48892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Skeleton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Written Policies </a:t>
            </a:r>
            <a:r>
              <a:rPr lang="en-US" sz="2800" dirty="0"/>
              <a:t>&amp; </a:t>
            </a:r>
            <a:r>
              <a:rPr lang="en-US" sz="2800" dirty="0" smtClean="0"/>
              <a:t>procedures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Muscles/organs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Program </a:t>
            </a:r>
            <a:r>
              <a:rPr lang="en-US" sz="2800" dirty="0"/>
              <a:t>activities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Life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God </a:t>
            </a:r>
            <a:r>
              <a:rPr lang="en-US" sz="2800" dirty="0"/>
              <a:t>at work in our ministry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4788E-D2E0-420C-B7C7-53D65496CD3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52" y="354106"/>
            <a:ext cx="141889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23" y="2057401"/>
            <a:ext cx="2362200" cy="19335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275" y="4142823"/>
            <a:ext cx="2808147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5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br>
              <a:rPr lang="en-US" dirty="0" smtClean="0"/>
            </a:br>
            <a:r>
              <a:rPr lang="en-US" dirty="0" smtClean="0"/>
              <a:t>National Accreditation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67" y="2420888"/>
            <a:ext cx="4720497" cy="330205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These standards provide a list of the important policies that a local Teen Challenge needs to have for their ministry.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758" y="2419164"/>
            <a:ext cx="3260403" cy="42210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91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br>
              <a:rPr lang="en-US" dirty="0" smtClean="0"/>
            </a:br>
            <a:r>
              <a:rPr lang="en-US" dirty="0" smtClean="0"/>
              <a:t>TC Policies &amp;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smtClean="0"/>
              <a:t>Each local Teen Challenge needs to have a policies &amp; procedures manual which lists the policies staff are to use </a:t>
            </a:r>
            <a:br>
              <a:rPr lang="en-US" dirty="0" smtClean="0"/>
            </a:br>
            <a:r>
              <a:rPr lang="en-US" dirty="0" smtClean="0"/>
              <a:t>in all areas of their ministry. This would include: 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2800" dirty="0"/>
              <a:t>The list of rules given to the students.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2800" dirty="0"/>
              <a:t>Policies for the staff on disciplining students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2800" dirty="0"/>
              <a:t>Documenting discipline given to students.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2091434"/>
            <a:ext cx="2722682" cy="3523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72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br>
              <a:rPr lang="en-US" dirty="0" smtClean="0"/>
            </a:br>
            <a:r>
              <a:rPr lang="en-US" dirty="0" smtClean="0"/>
              <a:t>Implementing discipline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420888"/>
            <a:ext cx="8229600" cy="3710038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>
                <a:effectLst/>
              </a:rPr>
              <a:t>We need to depend on the Holy Spirit to guide us in this process so we can help our students achieve all that God desires for them. </a:t>
            </a:r>
            <a:r>
              <a:rPr lang="en-US" sz="28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3" y="2263775"/>
            <a:ext cx="5905500" cy="3314700"/>
          </a:xfrm>
        </p:spPr>
      </p:pic>
    </p:spTree>
    <p:extLst>
      <p:ext uri="{BB962C8B-B14F-4D97-AF65-F5344CB8AC3E}">
        <p14:creationId xmlns:p14="http://schemas.microsoft.com/office/powerpoint/2010/main" val="34349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3572" y="404664"/>
            <a:ext cx="7772400" cy="2952328"/>
          </a:xfrm>
        </p:spPr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en-US" sz="5400" b="1" dirty="0"/>
              <a:t>Lesson 1</a:t>
            </a:r>
            <a:br>
              <a:rPr lang="en-US" sz="5400" b="1" dirty="0"/>
            </a:br>
            <a:r>
              <a:rPr lang="en-US" sz="4400" b="1" dirty="0"/>
              <a:t>Discipline in your life</a:t>
            </a:r>
            <a:endParaRPr lang="en-US" sz="6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88" y="3819210"/>
            <a:ext cx="3019013" cy="139662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F66D-7967-48E6-8078-222AA08AFF7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930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allAtOnce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Step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Policies and Procedures Manual </a:t>
            </a:r>
          </a:p>
          <a:p>
            <a:pPr marL="0" indent="0">
              <a:buNone/>
            </a:pPr>
            <a:endParaRPr lang="en-US" sz="2800" i="1" dirty="0"/>
          </a:p>
          <a:p>
            <a:pPr marL="514350" indent="-514350">
              <a:buAutoNum type="arabicPeriod"/>
            </a:pPr>
            <a:r>
              <a:rPr lang="pt-BR" sz="2800" i="1" dirty="0"/>
              <a:t>Documenting discipline given to students </a:t>
            </a:r>
          </a:p>
          <a:p>
            <a:pPr marL="514350" indent="-514350">
              <a:buAutoNum type="arabicPeriod"/>
            </a:pPr>
            <a:r>
              <a:rPr lang="en-US" sz="2800" i="1" dirty="0"/>
              <a:t>Policies on discipline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Step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Implementing discipline policies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711624" y="2418138"/>
            <a:ext cx="7092788" cy="2978150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altLang="en-US" sz="2800" b="1" dirty="0" smtClean="0">
                <a:solidFill>
                  <a:schemeClr val="accent2"/>
                </a:solidFill>
              </a:rPr>
              <a:t>In Student Manual</a:t>
            </a:r>
          </a:p>
          <a:p>
            <a:pPr marL="609600" indent="-609600">
              <a:buFont typeface="Wingdings" pitchFamily="2" charset="2"/>
              <a:buChar char="Ø"/>
            </a:pPr>
            <a:endParaRPr lang="en-US" altLang="en-US" sz="2800" dirty="0" smtClean="0"/>
          </a:p>
          <a:p>
            <a:pPr marL="609600" indent="-609600">
              <a:buFont typeface="Wingdings" pitchFamily="2" charset="2"/>
              <a:buChar char="Ø"/>
            </a:pPr>
            <a:r>
              <a:rPr lang="en-US" altLang="en-US" sz="2800" dirty="0" smtClean="0"/>
              <a:t>Instructions for staff -- pages 47-48</a:t>
            </a:r>
          </a:p>
          <a:p>
            <a:pPr marL="609600" indent="-609600">
              <a:buNone/>
            </a:pPr>
            <a:endParaRPr lang="en-US" altLang="en-US" sz="2800" dirty="0" smtClean="0"/>
          </a:p>
          <a:p>
            <a:pPr marL="609600" indent="-609600">
              <a:buFont typeface="Wingdings" pitchFamily="2" charset="2"/>
              <a:buChar char="Ø"/>
            </a:pPr>
            <a:r>
              <a:rPr lang="en-US" altLang="en-US" sz="2800" dirty="0" smtClean="0"/>
              <a:t>Sample discipline report -- pages 45-46</a:t>
            </a:r>
          </a:p>
          <a:p>
            <a:pPr marL="609600" indent="-609600">
              <a:buNone/>
            </a:pPr>
            <a:endParaRPr lang="en-US" altLang="en-US" sz="2800" dirty="0" smtClean="0"/>
          </a:p>
        </p:txBody>
      </p:sp>
      <p:sp>
        <p:nvSpPr>
          <p:cNvPr id="1741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74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7A66C06-CCDF-4D7B-84AE-4CCB2CA8690C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92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Sample Student </a:t>
            </a:r>
            <a:r>
              <a:rPr lang="en-US" altLang="en-US" b="1" dirty="0"/>
              <a:t>Discipline </a:t>
            </a:r>
            <a:r>
              <a:rPr lang="en-US" altLang="en-US" b="1" dirty="0" smtClean="0"/>
              <a:t>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09-2019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mtClean="0">
                <a:solidFill>
                  <a:schemeClr val="tx2"/>
                </a:solidFill>
                <a:latin typeface="Rage Italic" pitchFamily="66" charset="0"/>
              </a:rPr>
              <a:t>T504.03      www.iteenchallenge.org</a:t>
            </a:r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184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3392FA-9941-4D17-A6BB-3AFB75A61848}" type="slidenum">
              <a:rPr lang="en-US" altLang="en-US">
                <a:solidFill>
                  <a:schemeClr val="tx2"/>
                </a:solidFill>
                <a:latin typeface="Rage Italic" pitchFamily="66" charset="0"/>
              </a:rPr>
              <a:pPr/>
              <a:t>93</a:t>
            </a:fld>
            <a:endParaRPr lang="en-US" altLang="en-US">
              <a:solidFill>
                <a:schemeClr val="tx2"/>
              </a:solidFill>
              <a:latin typeface="Rage Italic" pitchFamily="66" charset="0"/>
            </a:endParaRPr>
          </a:p>
        </p:txBody>
      </p:sp>
      <p:pic>
        <p:nvPicPr>
          <p:cNvPr id="18435" name="Content Placeholder 5" descr="Disciplining Students in TC pg 5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428" y="-42719"/>
            <a:ext cx="4886325" cy="6858000"/>
          </a:xfrm>
        </p:spPr>
      </p:pic>
      <p:pic>
        <p:nvPicPr>
          <p:cNvPr id="7" name="Content Placeholder 7" descr="Disciplining Students in TC pg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1276" y="-1688"/>
            <a:ext cx="457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Project 7</a:t>
            </a:r>
            <a:br>
              <a:rPr lang="en-US" sz="3200" i="1" dirty="0" smtClean="0"/>
            </a:br>
            <a:r>
              <a:rPr lang="en-US" sz="3200" i="1" dirty="0" smtClean="0"/>
              <a:t>Case </a:t>
            </a:r>
            <a:r>
              <a:rPr lang="en-US" sz="3200" i="1" dirty="0"/>
              <a:t>study #5:  The Laundry Lie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Question 1: </a:t>
            </a:r>
            <a:r>
              <a:rPr lang="en-US" sz="2800" i="1" dirty="0"/>
              <a:t>If you were the staff who caught Jill doing her laundry, what would you do?</a:t>
            </a:r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dirty="0"/>
              <a:t>Question 2:	 </a:t>
            </a:r>
            <a:r>
              <a:rPr lang="en-US" sz="2800" i="1" dirty="0"/>
              <a:t>If you were the program director, what would you do once you found out from the other two staff what Jill had done?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>
                <a:solidFill>
                  <a:schemeClr val="accent2"/>
                </a:solidFill>
              </a:rPr>
              <a:t>Case study #5:  The Laundry Lie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567" y="2063262"/>
            <a:ext cx="8261351" cy="36596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Discipline assigned Jill</a:t>
            </a:r>
          </a:p>
          <a:p>
            <a:pPr marL="0" indent="0">
              <a:buNone/>
            </a:pPr>
            <a:r>
              <a:rPr lang="en-US" sz="2000" dirty="0"/>
              <a:t>1. She was assigned 3 hours of extra work detail--one hour for each staff involved in this case.  She had to wash the van inside and out and do yard work for the rest of the time.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2. She had to memorize several verses related to lying and manipulation.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3. On her next scheduled day to do her laundry, she was not allowed to use the washer or dryer, but had to do her laundry by hand.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8AE361-5DAE-4B78-9DA6-16400655BB03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02934" y="1556792"/>
            <a:ext cx="7631291" cy="18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US" b="1" smtClean="0"/>
              <a:t>Lesson 7</a:t>
            </a:r>
            <a:r>
              <a:rPr lang="en-US" sz="6000" b="1" smtClean="0"/>
              <a:t>	 </a:t>
            </a:r>
            <a:r>
              <a:rPr lang="pt-BR" sz="6000" b="1" smtClean="0"/>
              <a:t/>
            </a:r>
            <a:br>
              <a:rPr lang="pt-BR" sz="6000" b="1" smtClean="0"/>
            </a:br>
            <a:r>
              <a:rPr lang="en-US" b="1" smtClean="0"/>
              <a:t>Interview with Teen Challenge Program Director</a:t>
            </a:r>
            <a:endParaRPr lang="en-US" sz="6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12" y="3673007"/>
            <a:ext cx="3657298" cy="1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T504.03      www.iteenchallenge.org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02/2013           </a:t>
            </a:r>
            <a:fld id="{298AE361-5DAE-4B78-9DA6-16400655BB03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09-2019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T504.03      www.iteenchallenge.org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67145-F30B-440B-A76D-24624C7C342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02934" y="1484784"/>
            <a:ext cx="7631291" cy="18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nstant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4800" b="1" dirty="0" smtClean="0"/>
              <a:t>Lesson 8</a:t>
            </a:r>
          </a:p>
          <a:p>
            <a:pPr eaLnBrk="1" hangingPunct="1">
              <a:spcAft>
                <a:spcPts val="1200"/>
              </a:spcAft>
            </a:pPr>
            <a:r>
              <a:rPr lang="en-US" sz="4800" b="1" dirty="0" smtClean="0"/>
              <a:t>Methods of Discipline</a:t>
            </a:r>
            <a:endParaRPr lang="en-US" sz="4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51" y="3589557"/>
            <a:ext cx="3657298" cy="16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7614</TotalTime>
  <Words>2501</Words>
  <Application>Microsoft Office PowerPoint</Application>
  <PresentationFormat>Widescreen</PresentationFormat>
  <Paragraphs>825</Paragraphs>
  <Slides>133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133</vt:i4>
      </vt:variant>
    </vt:vector>
  </HeadingPairs>
  <TitlesOfParts>
    <vt:vector size="142" baseType="lpstr">
      <vt:lpstr>Arial</vt:lpstr>
      <vt:lpstr>Brush Script MT</vt:lpstr>
      <vt:lpstr>Constantia</vt:lpstr>
      <vt:lpstr>Franklin Gothic Book</vt:lpstr>
      <vt:lpstr>Rage Italic</vt:lpstr>
      <vt:lpstr>Tahoma</vt:lpstr>
      <vt:lpstr>Times New Roman</vt:lpstr>
      <vt:lpstr>Wingdings</vt:lpstr>
      <vt:lpstr>Pushpin</vt:lpstr>
      <vt:lpstr>Disciplining students  in the  Teen Challenge program 3rd Edition</vt:lpstr>
      <vt:lpstr>What are the most difficult challenges facing Teen Challenge staff today in the area of disciplining students?</vt:lpstr>
      <vt:lpstr>How you handle discipline will quickly show the depth of character in your life.   It will also expose your weaknesses.</vt:lpstr>
      <vt:lpstr>Why do you discipline students?</vt:lpstr>
      <vt:lpstr>What kind of a ministry are we?</vt:lpstr>
      <vt:lpstr>How does disciplining students fit into our ministry?</vt:lpstr>
      <vt:lpstr>What is our main focus  in this training?</vt:lpstr>
      <vt:lpstr>Personal Application Ideas</vt:lpstr>
      <vt:lpstr> Lesson 1 Discipline in your life</vt:lpstr>
      <vt:lpstr>PowerPoint Presentation</vt:lpstr>
      <vt:lpstr>PowerPoint Presentation</vt:lpstr>
      <vt:lpstr>Discipline in your life (Early childhood years 1-12)</vt:lpstr>
      <vt:lpstr>2. What was your home setting during your first twelve years?</vt:lpstr>
      <vt:lpstr>PowerPoint Presentation</vt:lpstr>
      <vt:lpstr>PowerPoint Presentation</vt:lpstr>
      <vt:lpstr>B. What God says about your past experiences</vt:lpstr>
      <vt:lpstr>Hebrews 12:11</vt:lpstr>
      <vt:lpstr>C. Who are the people you will be required to discipline in TC?</vt:lpstr>
      <vt:lpstr>Why do you discipline students?</vt:lpstr>
      <vt:lpstr>PowerPoint Presentation</vt:lpstr>
      <vt:lpstr>PowerPoint Presentation</vt:lpstr>
      <vt:lpstr> Lesson 2 Principles of Discipline</vt:lpstr>
      <vt:lpstr>Key Truth: </vt:lpstr>
      <vt:lpstr>PowerPoint Presentation</vt:lpstr>
      <vt:lpstr>PowerPoint Presentation</vt:lpstr>
      <vt:lpstr>A. The need for discipline</vt:lpstr>
      <vt:lpstr>A. The need for discipline</vt:lpstr>
      <vt:lpstr>B. Three levels of obedience</vt:lpstr>
      <vt:lpstr>B. Three levels of obedience</vt:lpstr>
      <vt:lpstr>Blind Obedience</vt:lpstr>
      <vt:lpstr>B. Three levels of obedience</vt:lpstr>
      <vt:lpstr>With every rule:</vt:lpstr>
      <vt:lpstr>B. Three levels of obedience</vt:lpstr>
      <vt:lpstr>PowerPoint Presentation</vt:lpstr>
      <vt:lpstr>Do the rules you enforce reflect God’s priorities in life? </vt:lpstr>
      <vt:lpstr>D. Three levels of discipline</vt:lpstr>
      <vt:lpstr>D. Three levels of discipline</vt:lpstr>
      <vt:lpstr>How does God discipline us?</vt:lpstr>
      <vt:lpstr>Questions</vt:lpstr>
      <vt:lpstr>Lesson 3  Relationships in Discipline</vt:lpstr>
      <vt:lpstr>Key Truth</vt:lpstr>
      <vt:lpstr>Hebrews 12:10 NIV </vt:lpstr>
      <vt:lpstr>The setting of Discipline</vt:lpstr>
      <vt:lpstr>A. Discipline in the context of meaningful relationships</vt:lpstr>
      <vt:lpstr>New Student Agreement</vt:lpstr>
      <vt:lpstr>Discipline in Teen Challenge</vt:lpstr>
      <vt:lpstr>B.  Discipline in the context of damaged relationships</vt:lpstr>
      <vt:lpstr>Project 4 Case Study #2  Just a little respect, please!</vt:lpstr>
      <vt:lpstr>PowerPoint Presentation</vt:lpstr>
      <vt:lpstr> Lesson 4 The Main Goals of Discipline</vt:lpstr>
      <vt:lpstr>When you are disciplining a student in TC, what is your main goal?</vt:lpstr>
      <vt:lpstr>Key Truth: </vt:lpstr>
      <vt:lpstr>A. What is the main goal of discipline?</vt:lpstr>
      <vt:lpstr>What kind of change are we looking for?</vt:lpstr>
      <vt:lpstr>B. So what motivates a person to want to change?</vt:lpstr>
      <vt:lpstr>b. Emotional pain</vt:lpstr>
      <vt:lpstr>B. So what motivates a person to want to change?</vt:lpstr>
      <vt:lpstr>How would you explain  spiritual pain  to a student in your program?</vt:lpstr>
      <vt:lpstr>C. What is the purpose of discipline - punishment or correction?</vt:lpstr>
      <vt:lpstr>D. What is redemptive discipline?</vt:lpstr>
      <vt:lpstr>E. Discipline and the Consequences</vt:lpstr>
      <vt:lpstr>E. Discipline and the Consequences</vt:lpstr>
      <vt:lpstr>PowerPoint Presentation</vt:lpstr>
      <vt:lpstr>F. Attitudes of the staff</vt:lpstr>
      <vt:lpstr>F. Attitudes of the staff</vt:lpstr>
      <vt:lpstr>Project 5</vt:lpstr>
      <vt:lpstr>PowerPoint Presentation</vt:lpstr>
      <vt:lpstr>PowerPoint Presentation</vt:lpstr>
      <vt:lpstr>Key Truth: </vt:lpstr>
      <vt:lpstr>PowerPoint Presentation</vt:lpstr>
      <vt:lpstr>Key areas in the life of the staff</vt:lpstr>
      <vt:lpstr>A. Understanding authority</vt:lpstr>
      <vt:lpstr>B. The self image of the staff</vt:lpstr>
      <vt:lpstr>C. Avoiding the wrong kind of help</vt:lpstr>
      <vt:lpstr>1. Enabling</vt:lpstr>
      <vt:lpstr>1. Enabling</vt:lpstr>
      <vt:lpstr>2. Confronting Conflict</vt:lpstr>
      <vt:lpstr>D. Understanding cultural differences </vt:lpstr>
      <vt:lpstr>E. Communicating with Godly love</vt:lpstr>
      <vt:lpstr>Project 6 Case Study 4:  Kitchen Crew Chief</vt:lpstr>
      <vt:lpstr>PowerPoint Presentation</vt:lpstr>
      <vt:lpstr> Lesson 6 TC Standards &amp; Policies for Discipline </vt:lpstr>
      <vt:lpstr>   </vt:lpstr>
      <vt:lpstr>3 Steps for Standards and Policies </vt:lpstr>
      <vt:lpstr>PowerPoint Presentation</vt:lpstr>
      <vt:lpstr>Step 1 National Accreditation Standards</vt:lpstr>
      <vt:lpstr>Step 2 TC Policies &amp; Procedures</vt:lpstr>
      <vt:lpstr>Step 3 Implementing discipline policies</vt:lpstr>
      <vt:lpstr>PowerPoint Presentation</vt:lpstr>
      <vt:lpstr>Step 2</vt:lpstr>
      <vt:lpstr>Step 3</vt:lpstr>
      <vt:lpstr>Sample Student Discipline Report</vt:lpstr>
      <vt:lpstr>PowerPoint Presentation</vt:lpstr>
      <vt:lpstr>Project 7 Case study #5:  The Laundry Lie</vt:lpstr>
      <vt:lpstr>Case study #5:  The Laundry Lie</vt:lpstr>
      <vt:lpstr>PowerPoint Presentation</vt:lpstr>
      <vt:lpstr>PowerPoint Presentation</vt:lpstr>
      <vt:lpstr>PowerPoint Presentation</vt:lpstr>
      <vt:lpstr>PowerPoint Presentation</vt:lpstr>
      <vt:lpstr>Key Truth:</vt:lpstr>
      <vt:lpstr>A major concern for all staff</vt:lpstr>
      <vt:lpstr>Project 8:  Assigning Discipline</vt:lpstr>
      <vt:lpstr>A. Methods of Discipline</vt:lpstr>
      <vt:lpstr>1. Counseling</vt:lpstr>
      <vt:lpstr>2. Educational Projects</vt:lpstr>
      <vt:lpstr>3. Loss of Privileges</vt:lpstr>
      <vt:lpstr>4. Work assignments for discipline</vt:lpstr>
      <vt:lpstr>5. Major violations</vt:lpstr>
      <vt:lpstr>B. Prohibited Disciplinary Procedures</vt:lpstr>
      <vt:lpstr>C. Dismissal process</vt:lpstr>
      <vt:lpstr>Project 9 Case study #6:  The Confession</vt:lpstr>
      <vt:lpstr>PowerPoint Presentation</vt:lpstr>
      <vt:lpstr>PowerPoint Presentation</vt:lpstr>
      <vt:lpstr>Key Truth  </vt:lpstr>
      <vt:lpstr>A. How to assign appropriate discipline</vt:lpstr>
      <vt:lpstr>PowerPoint Presentation</vt:lpstr>
      <vt:lpstr>PowerPoint Presentation</vt:lpstr>
      <vt:lpstr>Teen Challenge values</vt:lpstr>
      <vt:lpstr>PowerPoint Presentation</vt:lpstr>
      <vt:lpstr>PowerPoint Presentation</vt:lpstr>
      <vt:lpstr>B. Show love &amp; concern</vt:lpstr>
      <vt:lpstr>C. Avoid favoritism</vt:lpstr>
      <vt:lpstr>D. Stay calm during a problem</vt:lpstr>
      <vt:lpstr>E. Be aware you are dealing with  difficult people</vt:lpstr>
      <vt:lpstr>G. Confronting conflict</vt:lpstr>
      <vt:lpstr>PowerPoint Presentation</vt:lpstr>
      <vt:lpstr>PowerPoint Presentation</vt:lpstr>
      <vt:lpstr>Key Truth  </vt:lpstr>
      <vt:lpstr>PowerPoint Presentation</vt:lpstr>
      <vt:lpstr>PowerPoint Presentation</vt:lpstr>
      <vt:lpstr>Project 11 Case study #7:  The Telephone Call</vt:lpstr>
      <vt:lpstr>Questions for discussion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Batty</dc:creator>
  <cp:lastModifiedBy>Dave Batty</cp:lastModifiedBy>
  <cp:revision>100</cp:revision>
  <cp:lastPrinted>1601-01-01T00:00:00Z</cp:lastPrinted>
  <dcterms:created xsi:type="dcterms:W3CDTF">1601-01-01T00:00:00Z</dcterms:created>
  <dcterms:modified xsi:type="dcterms:W3CDTF">2019-09-27T09:26:06Z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