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256" r:id="rId2"/>
    <p:sldId id="704" r:id="rId3"/>
    <p:sldId id="660" r:id="rId4"/>
    <p:sldId id="665" r:id="rId5"/>
    <p:sldId id="666" r:id="rId6"/>
    <p:sldId id="594" r:id="rId7"/>
    <p:sldId id="598" r:id="rId8"/>
    <p:sldId id="599" r:id="rId9"/>
    <p:sldId id="664" r:id="rId10"/>
    <p:sldId id="663" r:id="rId11"/>
    <p:sldId id="667" r:id="rId12"/>
    <p:sldId id="600" r:id="rId13"/>
    <p:sldId id="549" r:id="rId14"/>
    <p:sldId id="601" r:id="rId15"/>
    <p:sldId id="602" r:id="rId16"/>
    <p:sldId id="603" r:id="rId17"/>
    <p:sldId id="604" r:id="rId18"/>
    <p:sldId id="605" r:id="rId19"/>
    <p:sldId id="676" r:id="rId20"/>
    <p:sldId id="677" r:id="rId21"/>
    <p:sldId id="678" r:id="rId22"/>
    <p:sldId id="679" r:id="rId23"/>
    <p:sldId id="680" r:id="rId24"/>
    <p:sldId id="681" r:id="rId25"/>
    <p:sldId id="642" r:id="rId26"/>
    <p:sldId id="644" r:id="rId27"/>
    <p:sldId id="646" r:id="rId28"/>
    <p:sldId id="647" r:id="rId29"/>
    <p:sldId id="648" r:id="rId30"/>
    <p:sldId id="672" r:id="rId31"/>
    <p:sldId id="652" r:id="rId32"/>
    <p:sldId id="693" r:id="rId33"/>
    <p:sldId id="682" r:id="rId34"/>
    <p:sldId id="653" r:id="rId35"/>
    <p:sldId id="697" r:id="rId36"/>
    <p:sldId id="698" r:id="rId37"/>
    <p:sldId id="654" r:id="rId38"/>
    <p:sldId id="668" r:id="rId39"/>
    <p:sldId id="611" r:id="rId40"/>
    <p:sldId id="694" r:id="rId41"/>
    <p:sldId id="695" r:id="rId42"/>
    <p:sldId id="696" r:id="rId43"/>
    <p:sldId id="612" r:id="rId44"/>
    <p:sldId id="673" r:id="rId45"/>
    <p:sldId id="613" r:id="rId46"/>
    <p:sldId id="614" r:id="rId47"/>
    <p:sldId id="702" r:id="rId48"/>
    <p:sldId id="703" r:id="rId49"/>
    <p:sldId id="700" r:id="rId50"/>
    <p:sldId id="701" r:id="rId51"/>
    <p:sldId id="562" r:id="rId52"/>
    <p:sldId id="539" r:id="rId53"/>
    <p:sldId id="670" r:id="rId54"/>
    <p:sldId id="669" r:id="rId55"/>
    <p:sldId id="683" r:id="rId56"/>
    <p:sldId id="684" r:id="rId57"/>
    <p:sldId id="685" r:id="rId58"/>
    <p:sldId id="686" r:id="rId59"/>
    <p:sldId id="699" r:id="rId60"/>
    <p:sldId id="687" r:id="rId61"/>
    <p:sldId id="688" r:id="rId62"/>
    <p:sldId id="689" r:id="rId63"/>
    <p:sldId id="690" r:id="rId64"/>
    <p:sldId id="691" r:id="rId65"/>
    <p:sldId id="674" r:id="rId66"/>
    <p:sldId id="639" r:id="rId67"/>
    <p:sldId id="692" r:id="rId6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8" autoAdjust="0"/>
  </p:normalViewPr>
  <p:slideViewPr>
    <p:cSldViewPr>
      <p:cViewPr>
        <p:scale>
          <a:sx n="75" d="100"/>
          <a:sy n="75" d="100"/>
        </p:scale>
        <p:origin x="43" y="2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en-US"/>
              <a:t>Gregg Fischer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en-US"/>
              <a:t>Help with Personal Application Goals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C8FF56B4-841C-43A8-B15C-A73F47A4D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288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06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59395" name="Rectangle 15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6608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6609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66610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66611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8E9E2B01-990D-400F-B560-D17A117C8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42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E2B01-990D-400F-B560-D17A117C8C31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86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50"/>
          <p:cNvSpPr>
            <a:spLocks noChangeArrowheads="1"/>
          </p:cNvSpPr>
          <p:nvPr/>
        </p:nvSpPr>
        <p:spPr bwMode="auto">
          <a:xfrm>
            <a:off x="2133600" y="-2209800"/>
            <a:ext cx="12192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en-US" altLang="en-US" sz="4200"/>
          </a:p>
        </p:txBody>
      </p:sp>
      <p:sp>
        <p:nvSpPr>
          <p:cNvPr id="5" name="Rectangle 2053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en-US" altLang="en-US" sz="4200"/>
          </a:p>
        </p:txBody>
      </p:sp>
      <p:sp>
        <p:nvSpPr>
          <p:cNvPr id="6" name="Rectangle 2054"/>
          <p:cNvSpPr>
            <a:spLocks noChangeArrowheads="1"/>
          </p:cNvSpPr>
          <p:nvPr/>
        </p:nvSpPr>
        <p:spPr bwMode="auto">
          <a:xfrm>
            <a:off x="0" y="0"/>
            <a:ext cx="508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en-US" altLang="en-US" sz="4200"/>
          </a:p>
        </p:txBody>
      </p:sp>
      <p:sp>
        <p:nvSpPr>
          <p:cNvPr id="378883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103632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884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276600"/>
            <a:ext cx="8534400" cy="1752600"/>
          </a:xfrm>
          <a:effectLst>
            <a:outerShdw dist="81320" dir="2319588" algn="ctr" rotWithShape="0">
              <a:srgbClr val="808080"/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05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8" name="Rectangle 205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9" name="Rectangle 206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43AC7-A2E3-496C-A53E-4741C2FBE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6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0693C-DD5C-4ED4-B18E-C756EDEAD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15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000" y="609600"/>
            <a:ext cx="2514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73406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F307E-B995-43EF-9981-13DA698B3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59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9753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286000"/>
            <a:ext cx="4927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2286000"/>
            <a:ext cx="4927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04E45-DC07-4B0B-B995-6A71566F3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05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8F985-4440-457B-9AAD-79422DF8E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62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A1B2C-59FF-43FA-82B6-0ADD9BDD45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4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4927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2286000"/>
            <a:ext cx="4927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EDAE6-BEE3-4987-96B2-25AEC053BE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26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90CC4-073E-4B94-A820-E21199E3D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58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A8DB3-E652-4C5E-8D83-69CA02AB16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95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20CCE-F699-436B-9479-E7A1717B1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62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B75F7-C33F-4ACA-84F0-81FFECC726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0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973A0-B4BB-4221-AE78-1F99FC0E73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24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133600" y="-2209800"/>
            <a:ext cx="12192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en-US" altLang="en-US" sz="420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975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1005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  <a:p>
            <a:pPr lvl="3"/>
            <a:endParaRPr lang="en-US" altLang="en-US" smtClean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en-US" altLang="en-US" sz="4200"/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0"/>
            <a:ext cx="508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en-US" altLang="en-US" sz="4200"/>
          </a:p>
        </p:txBody>
      </p:sp>
      <p:sp>
        <p:nvSpPr>
          <p:cNvPr id="37786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5943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kumimoji="0" sz="14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7786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7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kumimoji="0" sz="14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3778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78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400">
                <a:solidFill>
                  <a:schemeClr val="tx1"/>
                </a:solidFill>
              </a:defRPr>
            </a:lvl1pPr>
          </a:lstStyle>
          <a:p>
            <a:fld id="{24D5E982-D92B-47A8-BC01-3C8B497704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467600" cy="2057400"/>
          </a:xfrm>
        </p:spPr>
        <p:txBody>
          <a:bodyPr/>
          <a:lstStyle/>
          <a:p>
            <a:r>
              <a:rPr lang="en-US" altLang="en-US" sz="6000"/>
              <a:t>How to Handle Conflict</a:t>
            </a:r>
            <a:br>
              <a:rPr lang="en-US" altLang="en-US" sz="6000"/>
            </a:br>
            <a:endParaRPr lang="en-US" altLang="en-US" sz="6000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133600" y="2438400"/>
            <a:ext cx="7924800" cy="2514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dirty="0"/>
              <a:t>	How to Confront Conflict </a:t>
            </a:r>
            <a:br>
              <a:rPr lang="en-US" altLang="en-US" sz="3200" dirty="0"/>
            </a:br>
            <a:r>
              <a:rPr lang="en-US" altLang="en-US" sz="3200" dirty="0"/>
              <a:t>in a Caring Way </a:t>
            </a:r>
          </a:p>
          <a:p>
            <a:pPr>
              <a:buFontTx/>
              <a:buNone/>
            </a:pPr>
            <a:r>
              <a:rPr lang="en-US" altLang="en-US" dirty="0" smtClean="0"/>
              <a:t>	</a:t>
            </a:r>
          </a:p>
          <a:p>
            <a:pPr>
              <a:buFontTx/>
              <a:buNone/>
            </a:pPr>
            <a:r>
              <a:rPr lang="en-US" altLang="en-US" dirty="0" smtClean="0"/>
              <a:t>	By Dave Batty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96" y="3466289"/>
            <a:ext cx="4286250" cy="2857500"/>
          </a:xfrm>
          <a:prstGeom prst="rect">
            <a:avLst/>
          </a:prstGeom>
          <a:ln w="3175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causes conflict in families?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Cultural background </a:t>
            </a:r>
            <a:r>
              <a:rPr lang="en-US" dirty="0" err="1" smtClean="0"/>
              <a:t>vs</a:t>
            </a:r>
            <a:r>
              <a:rPr lang="en-US" dirty="0" smtClean="0"/>
              <a:t> God’s standard for living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The Myth of </a:t>
            </a:r>
            <a:br>
              <a:rPr lang="en-US" smtClean="0"/>
            </a:br>
            <a:r>
              <a:rPr lang="en-US" smtClean="0"/>
              <a:t>Hidden Harmony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752600"/>
            <a:ext cx="7543800" cy="4648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/>
              <a:t>	</a:t>
            </a:r>
            <a:r>
              <a:rPr lang="en-US" sz="3600"/>
              <a:t>Deep down, we all agree.  There is no conflict, only poor under-standing. If only we understand each other, we’ll agree.</a:t>
            </a:r>
            <a:r>
              <a:rPr lang="en-US" sz="4000"/>
              <a:t>  </a:t>
            </a:r>
          </a:p>
          <a:p>
            <a:pPr>
              <a:buFontTx/>
              <a:buNone/>
              <a:defRPr/>
            </a:pPr>
            <a:r>
              <a:rPr lang="en-US" sz="3600"/>
              <a:t>—real cause —</a:t>
            </a:r>
            <a:r>
              <a:rPr lang="en-US" sz="3600">
                <a:solidFill>
                  <a:schemeClr val="tx2"/>
                </a:solidFill>
              </a:rPr>
              <a:t>misunderstanding?</a:t>
            </a:r>
          </a:p>
          <a:p>
            <a:pPr>
              <a:buFontTx/>
              <a:buNone/>
              <a:defRPr/>
            </a:pPr>
            <a:r>
              <a:rPr lang="en-US" sz="3600"/>
              <a:t>—real cause —</a:t>
            </a:r>
            <a:r>
              <a:rPr lang="en-US" sz="3600">
                <a:solidFill>
                  <a:schemeClr val="accent2"/>
                </a:solidFill>
              </a:rPr>
              <a:t>real disagreement?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Key truth 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905000"/>
            <a:ext cx="7543800" cy="4267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	</a:t>
            </a:r>
            <a:r>
              <a:rPr lang="en-US" sz="4000" dirty="0"/>
              <a:t>We are most useful in confronting conflict when we are not so much trying to </a:t>
            </a:r>
            <a:r>
              <a:rPr lang="en-US" sz="4000" u="sng" dirty="0">
                <a:solidFill>
                  <a:schemeClr val="tx2"/>
                </a:solidFill>
              </a:rPr>
              <a:t>change</a:t>
            </a:r>
            <a:r>
              <a:rPr lang="en-US" sz="4000" dirty="0"/>
              <a:t> another person as we are trying to help them </a:t>
            </a:r>
            <a:r>
              <a:rPr lang="en-US" sz="4000" u="sng" dirty="0">
                <a:solidFill>
                  <a:schemeClr val="tx2"/>
                </a:solidFill>
              </a:rPr>
              <a:t>see</a:t>
            </a:r>
            <a:r>
              <a:rPr lang="en-US" sz="4000" dirty="0"/>
              <a:t> themselves more </a:t>
            </a:r>
            <a:r>
              <a:rPr lang="en-US" sz="4000" u="sng" dirty="0">
                <a:solidFill>
                  <a:schemeClr val="tx2"/>
                </a:solidFill>
              </a:rPr>
              <a:t>accurately</a:t>
            </a:r>
            <a:r>
              <a:rPr lang="en-US" sz="4000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>
              <a:defRPr/>
            </a:pPr>
            <a:r>
              <a:rPr lang="en-US" smtClean="0"/>
              <a:t>What is your attitude toward conflict?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3048000"/>
            <a:ext cx="7543800" cy="3124200"/>
          </a:xfrm>
        </p:spPr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en-US" sz="4000"/>
              <a:t>Conflict is not </a:t>
            </a:r>
            <a:r>
              <a:rPr lang="en-US" sz="4000" u="sng">
                <a:solidFill>
                  <a:schemeClr val="accent2"/>
                </a:solidFill>
              </a:rPr>
              <a:t>sin</a:t>
            </a:r>
            <a:r>
              <a:rPr lang="en-US" sz="4000"/>
              <a:t>.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4000"/>
              <a:t>When someone causes conflict, they are not necessarily </a:t>
            </a:r>
            <a:r>
              <a:rPr lang="en-US" sz="4000" u="sng">
                <a:solidFill>
                  <a:schemeClr val="accent2"/>
                </a:solidFill>
              </a:rPr>
              <a:t>sinning</a:t>
            </a:r>
            <a:r>
              <a:rPr lang="en-US" sz="400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685800"/>
            <a:ext cx="7543800" cy="5257800"/>
          </a:xfrm>
        </p:spPr>
        <p:txBody>
          <a:bodyPr/>
          <a:lstStyle/>
          <a:p>
            <a:pPr marL="571500" indent="-571500">
              <a:lnSpc>
                <a:spcPct val="145000"/>
              </a:lnSpc>
              <a:buFontTx/>
              <a:buAutoNum type="arabicPeriod" startAt="3"/>
            </a:pPr>
            <a:r>
              <a:rPr lang="en-US" altLang="en-US" sz="4000"/>
              <a:t>Conflict is	  </a:t>
            </a:r>
            <a:r>
              <a:rPr lang="en-US" altLang="en-US" sz="4000" u="sng">
                <a:solidFill>
                  <a:schemeClr val="accent2"/>
                </a:solidFill>
              </a:rPr>
              <a:t>Normal</a:t>
            </a:r>
            <a:r>
              <a:rPr lang="en-US" altLang="en-US" sz="4000">
                <a:solidFill>
                  <a:schemeClr val="accent2"/>
                </a:solidFill>
              </a:rPr>
              <a:t/>
            </a:r>
            <a:br>
              <a:rPr lang="en-US" altLang="en-US" sz="4000">
                <a:solidFill>
                  <a:schemeClr val="accent2"/>
                </a:solidFill>
              </a:rPr>
            </a:br>
            <a:r>
              <a:rPr lang="en-US" altLang="en-US" sz="4000">
                <a:solidFill>
                  <a:schemeClr val="accent2"/>
                </a:solidFill>
              </a:rPr>
              <a:t>			  </a:t>
            </a:r>
            <a:r>
              <a:rPr lang="en-US" altLang="en-US" sz="4000" u="sng">
                <a:solidFill>
                  <a:schemeClr val="accent2"/>
                </a:solidFill>
              </a:rPr>
              <a:t>Neutral</a:t>
            </a:r>
            <a:r>
              <a:rPr lang="en-US" altLang="en-US" sz="4000">
                <a:solidFill>
                  <a:schemeClr val="accent2"/>
                </a:solidFill>
              </a:rPr>
              <a:t/>
            </a:r>
            <a:br>
              <a:rPr lang="en-US" altLang="en-US" sz="4000">
                <a:solidFill>
                  <a:schemeClr val="accent2"/>
                </a:solidFill>
              </a:rPr>
            </a:br>
            <a:r>
              <a:rPr lang="en-US" altLang="en-US" sz="4000">
                <a:solidFill>
                  <a:schemeClr val="accent2"/>
                </a:solidFill>
              </a:rPr>
              <a:t>			  </a:t>
            </a:r>
            <a:r>
              <a:rPr lang="en-US" altLang="en-US" sz="4000" u="sng">
                <a:solidFill>
                  <a:schemeClr val="accent2"/>
                </a:solidFill>
              </a:rPr>
              <a:t>Natural</a:t>
            </a: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4000"/>
              <a:t>		So Accept it!</a:t>
            </a:r>
          </a:p>
          <a:p>
            <a:pPr marL="571500" indent="-571500">
              <a:buNone/>
            </a:pPr>
            <a:endParaRPr lang="en-US" altLang="en-US" sz="4000"/>
          </a:p>
        </p:txBody>
      </p:sp>
      <p:pic>
        <p:nvPicPr>
          <p:cNvPr id="15363" name="Picture 6" descr="B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6" y="4191000"/>
            <a:ext cx="30511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352800"/>
            <a:ext cx="7543800" cy="3048000"/>
          </a:xfrm>
        </p:spPr>
        <p:txBody>
          <a:bodyPr/>
          <a:lstStyle/>
          <a:p>
            <a:pPr marL="571500" indent="-571500">
              <a:lnSpc>
                <a:spcPct val="145000"/>
              </a:lnSpc>
              <a:buFontTx/>
              <a:buAutoNum type="arabicPeriod" startAt="4"/>
              <a:defRPr/>
            </a:pPr>
            <a:r>
              <a:rPr lang="en-US" sz="4000" dirty="0"/>
              <a:t>Learn how to accept conflict as a </a:t>
            </a:r>
            <a:r>
              <a:rPr lang="en-US" sz="4000" u="sng" dirty="0">
                <a:solidFill>
                  <a:schemeClr val="accent2"/>
                </a:solidFill>
              </a:rPr>
              <a:t>tool</a:t>
            </a:r>
            <a:r>
              <a:rPr lang="en-US" sz="4000" dirty="0"/>
              <a:t> of </a:t>
            </a:r>
            <a:r>
              <a:rPr lang="en-US" sz="4000" u="sng" dirty="0">
                <a:solidFill>
                  <a:schemeClr val="accent2"/>
                </a:solidFill>
              </a:rPr>
              <a:t>God</a:t>
            </a:r>
            <a:r>
              <a:rPr lang="en-US" sz="4000" dirty="0"/>
              <a:t>, not a </a:t>
            </a:r>
            <a:r>
              <a:rPr lang="en-US" sz="4000" u="sng" dirty="0">
                <a:solidFill>
                  <a:schemeClr val="accent2"/>
                </a:solidFill>
              </a:rPr>
              <a:t>trick</a:t>
            </a:r>
            <a:r>
              <a:rPr lang="en-US" sz="4000" dirty="0"/>
              <a:t> of the </a:t>
            </a:r>
            <a:r>
              <a:rPr lang="en-US" sz="4000" u="sng" dirty="0">
                <a:solidFill>
                  <a:schemeClr val="accent2"/>
                </a:solidFill>
              </a:rPr>
              <a:t>devil</a:t>
            </a:r>
            <a:r>
              <a:rPr lang="en-US" sz="4000" dirty="0"/>
              <a:t>.</a:t>
            </a:r>
          </a:p>
        </p:txBody>
      </p:sp>
      <p:pic>
        <p:nvPicPr>
          <p:cNvPr id="16387" name="Picture 3" descr="Bible s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04800"/>
            <a:ext cx="2676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4495800"/>
            <a:ext cx="7543800" cy="1828800"/>
          </a:xfrm>
        </p:spPr>
        <p:txBody>
          <a:bodyPr/>
          <a:lstStyle/>
          <a:p>
            <a:pPr marL="571500" indent="-571500">
              <a:buFontTx/>
              <a:buAutoNum type="arabicPeriod" startAt="5"/>
              <a:defRPr/>
            </a:pPr>
            <a:r>
              <a:rPr lang="en-US" sz="4000" dirty="0"/>
              <a:t>Conflict can be </a:t>
            </a:r>
            <a:r>
              <a:rPr lang="en-US" sz="4000" u="sng" dirty="0">
                <a:solidFill>
                  <a:schemeClr val="accent2"/>
                </a:solidFill>
              </a:rPr>
              <a:t>creative</a:t>
            </a:r>
            <a:r>
              <a:rPr lang="en-US" sz="4000" dirty="0"/>
              <a:t> tension.</a:t>
            </a:r>
          </a:p>
        </p:txBody>
      </p:sp>
      <p:pic>
        <p:nvPicPr>
          <p:cNvPr id="17411" name="Picture 3" descr="Cha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"/>
            <a:ext cx="70866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3657600"/>
            <a:ext cx="7543800" cy="2743200"/>
          </a:xfrm>
        </p:spPr>
        <p:txBody>
          <a:bodyPr/>
          <a:lstStyle/>
          <a:p>
            <a:pPr marL="571500" indent="-571500">
              <a:buFontTx/>
              <a:buAutoNum type="arabicPeriod" startAt="6"/>
              <a:defRPr/>
            </a:pPr>
            <a:r>
              <a:rPr lang="en-US" sz="4000" dirty="0"/>
              <a:t>Conflict can lead all involved to a </a:t>
            </a:r>
            <a:r>
              <a:rPr lang="en-US" sz="4000" u="sng" dirty="0">
                <a:solidFill>
                  <a:schemeClr val="accent2"/>
                </a:solidFill>
              </a:rPr>
              <a:t>clearer</a:t>
            </a:r>
            <a:r>
              <a:rPr lang="en-US" sz="4000" dirty="0"/>
              <a:t> understanding of the </a:t>
            </a:r>
            <a:r>
              <a:rPr lang="en-US" sz="4000" u="sng" dirty="0">
                <a:solidFill>
                  <a:schemeClr val="accent2"/>
                </a:solidFill>
              </a:rPr>
              <a:t>will</a:t>
            </a:r>
            <a:r>
              <a:rPr lang="en-US" sz="4000" dirty="0"/>
              <a:t> of God and a more </a:t>
            </a:r>
            <a:r>
              <a:rPr lang="en-US" sz="4000" u="sng" dirty="0">
                <a:solidFill>
                  <a:schemeClr val="accent2"/>
                </a:solidFill>
              </a:rPr>
              <a:t>effective</a:t>
            </a:r>
            <a:r>
              <a:rPr lang="en-US" sz="4000" dirty="0"/>
              <a:t> life.</a:t>
            </a:r>
          </a:p>
        </p:txBody>
      </p:sp>
      <p:pic>
        <p:nvPicPr>
          <p:cNvPr id="18435" name="Picture 3" descr="3 cro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1910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1447800"/>
            <a:ext cx="7543800" cy="4953000"/>
          </a:xfrm>
        </p:spPr>
        <p:txBody>
          <a:bodyPr/>
          <a:lstStyle/>
          <a:p>
            <a:pPr marL="571500" indent="-571500">
              <a:buFontTx/>
              <a:buAutoNum type="arabicPeriod" startAt="7"/>
              <a:defRPr/>
            </a:pPr>
            <a:r>
              <a:rPr lang="en-US" sz="4000" dirty="0"/>
              <a:t>A biblical approach to resolving conflict requires all parties involved to </a:t>
            </a:r>
            <a:r>
              <a:rPr lang="en-US" sz="4000" u="sng" dirty="0">
                <a:solidFill>
                  <a:schemeClr val="accent2"/>
                </a:solidFill>
              </a:rPr>
              <a:t>actively</a:t>
            </a:r>
            <a:r>
              <a:rPr lang="en-US" sz="4000" dirty="0"/>
              <a:t> work for solutions that are filled with </a:t>
            </a:r>
            <a:r>
              <a:rPr lang="en-US" sz="4000" u="sng" dirty="0">
                <a:solidFill>
                  <a:schemeClr val="accent2"/>
                </a:solidFill>
              </a:rPr>
              <a:t>hope</a:t>
            </a:r>
            <a:r>
              <a:rPr lang="en-US" sz="4000" dirty="0"/>
              <a:t> for all.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>
              <a:defRPr/>
            </a:pPr>
            <a:r>
              <a:rPr lang="en-US" smtClean="0"/>
              <a:t>A.	Three common causes of 	conflict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981200"/>
            <a:ext cx="6629400" cy="4191000"/>
          </a:xfrm>
        </p:spPr>
        <p:txBody>
          <a:bodyPr/>
          <a:lstStyle/>
          <a:p>
            <a:pPr marL="571500" indent="-571500">
              <a:buFontTx/>
              <a:buAutoNum type="arabicPeriod"/>
            </a:pPr>
            <a:r>
              <a:rPr lang="en-US" altLang="en-US" sz="4000"/>
              <a:t>A struggle to understand </a:t>
            </a:r>
            <a:r>
              <a:rPr lang="en-US" altLang="en-US" sz="4000" u="sng">
                <a:solidFill>
                  <a:schemeClr val="accent2"/>
                </a:solidFill>
              </a:rPr>
              <a:t>God’s</a:t>
            </a:r>
            <a:r>
              <a:rPr lang="en-US" altLang="en-US" sz="4000">
                <a:solidFill>
                  <a:schemeClr val="accent2"/>
                </a:solidFill>
              </a:rPr>
              <a:t> </a:t>
            </a:r>
            <a:r>
              <a:rPr lang="en-US" altLang="en-US" sz="4000" u="sng">
                <a:solidFill>
                  <a:schemeClr val="accent2"/>
                </a:solidFill>
              </a:rPr>
              <a:t>direction</a:t>
            </a:r>
            <a:r>
              <a:rPr lang="en-US" altLang="en-US" sz="4000">
                <a:solidFill>
                  <a:schemeClr val="accent2"/>
                </a:solidFill>
              </a:rPr>
              <a:t> </a:t>
            </a:r>
            <a:r>
              <a:rPr lang="en-US" altLang="en-US" sz="4000"/>
              <a:t>for the ministry.</a:t>
            </a:r>
            <a:br>
              <a:rPr lang="en-US" altLang="en-US" sz="4000"/>
            </a:br>
            <a:r>
              <a:rPr lang="en-US" altLang="en-US" sz="4000"/>
              <a:t>   Acts 10:9-11:18</a:t>
            </a:r>
            <a:br>
              <a:rPr lang="en-US" altLang="en-US" sz="4000"/>
            </a:br>
            <a:r>
              <a:rPr lang="en-US" altLang="en-US" sz="4000"/>
              <a:t>   Acts 15:1-35</a:t>
            </a:r>
          </a:p>
          <a:p>
            <a:pPr marL="571500" indent="-571500">
              <a:buNone/>
            </a:pPr>
            <a:endParaRPr lang="en-US" altLang="en-US" sz="4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76200"/>
            <a:ext cx="11506200" cy="1143000"/>
          </a:xfrm>
        </p:spPr>
        <p:txBody>
          <a:bodyPr/>
          <a:lstStyle/>
          <a:p>
            <a:r>
              <a:rPr lang="en-US" dirty="0" smtClean="0"/>
              <a:t>Notes and PowerPoint on </a:t>
            </a:r>
            <a:r>
              <a:rPr lang="en-US" dirty="0" smtClean="0">
                <a:solidFill>
                  <a:srgbClr val="FFFF00"/>
                </a:solidFill>
              </a:rPr>
              <a:t>iTeenChallenge.org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40" y="1066799"/>
            <a:ext cx="5692860" cy="5331711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3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5105400"/>
            <a:ext cx="7543800" cy="1371600"/>
          </a:xfrm>
          <a:solidFill>
            <a:schemeClr val="tx1"/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en-US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sz="2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“I tried to tell him not to change to order of the Sunday morning service.”</a:t>
            </a:r>
          </a:p>
        </p:txBody>
      </p:sp>
      <p:pic>
        <p:nvPicPr>
          <p:cNvPr id="21507" name="Picture 6" descr="Pastor no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0"/>
            <a:ext cx="7239000" cy="522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4E45-DC07-4B0B-B995-6A71566F378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685800"/>
            <a:ext cx="7162800" cy="5486400"/>
          </a:xfrm>
        </p:spPr>
        <p:txBody>
          <a:bodyPr/>
          <a:lstStyle/>
          <a:p>
            <a:pPr marL="571500" indent="-571500">
              <a:buFontTx/>
              <a:buAutoNum type="arabicPeriod" startAt="2"/>
            </a:pPr>
            <a:r>
              <a:rPr lang="en-US" altLang="en-US" sz="4000" u="sng">
                <a:solidFill>
                  <a:schemeClr val="accent2"/>
                </a:solidFill>
              </a:rPr>
              <a:t>Differences</a:t>
            </a:r>
            <a:r>
              <a:rPr lang="en-US" altLang="en-US" sz="4000">
                <a:solidFill>
                  <a:schemeClr val="accent2"/>
                </a:solidFill>
              </a:rPr>
              <a:t> </a:t>
            </a:r>
            <a:r>
              <a:rPr lang="en-US" altLang="en-US" sz="4000"/>
              <a:t>between persons.</a:t>
            </a:r>
            <a:br>
              <a:rPr lang="en-US" altLang="en-US" sz="4000"/>
            </a:br>
            <a:r>
              <a:rPr lang="en-US" altLang="en-US" sz="4000"/>
              <a:t>   Acts 15:36-41</a:t>
            </a:r>
            <a:br>
              <a:rPr lang="en-US" altLang="en-US" sz="4000"/>
            </a:br>
            <a:r>
              <a:rPr lang="en-US" altLang="en-US" sz="4000"/>
              <a:t>   1 Corinthians 1:10-12, </a:t>
            </a:r>
            <a:br>
              <a:rPr lang="en-US" altLang="en-US" sz="4000"/>
            </a:br>
            <a:r>
              <a:rPr lang="en-US" altLang="en-US" sz="4000"/>
              <a:t>	 1 Corinthians 3:4 – 4:6</a:t>
            </a:r>
          </a:p>
          <a:p>
            <a:pPr marL="571500" indent="-571500">
              <a:buFontTx/>
              <a:buAutoNum type="arabicPeriod" startAt="2"/>
            </a:pPr>
            <a:r>
              <a:rPr lang="en-US" altLang="en-US" sz="4000"/>
              <a:t>Sinful </a:t>
            </a:r>
            <a:r>
              <a:rPr lang="en-US" altLang="en-US" sz="4000" u="sng">
                <a:solidFill>
                  <a:schemeClr val="accent2"/>
                </a:solidFill>
              </a:rPr>
              <a:t>motives</a:t>
            </a:r>
            <a:r>
              <a:rPr lang="en-US" altLang="en-US" sz="4000">
                <a:solidFill>
                  <a:schemeClr val="accent2"/>
                </a:solidFill>
              </a:rPr>
              <a:t/>
            </a:r>
            <a:br>
              <a:rPr lang="en-US" altLang="en-US" sz="4000">
                <a:solidFill>
                  <a:schemeClr val="accent2"/>
                </a:solidFill>
              </a:rPr>
            </a:br>
            <a:r>
              <a:rPr lang="en-US" altLang="en-US" sz="4000"/>
              <a:t>	 2 Samuel 11</a:t>
            </a:r>
            <a:br>
              <a:rPr lang="en-US" altLang="en-US" sz="4000"/>
            </a:br>
            <a:r>
              <a:rPr lang="en-US" altLang="en-US" sz="4000"/>
              <a:t>   Matthew 21:12-16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>
              <a:defRPr/>
            </a:pPr>
            <a:r>
              <a:rPr lang="en-US" smtClean="0"/>
              <a:t>B.	Healthy areas where 	conflict occurs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981200"/>
            <a:ext cx="6934200" cy="4191000"/>
          </a:xfrm>
        </p:spPr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en-US" sz="3600"/>
              <a:t>Over </a:t>
            </a:r>
            <a:r>
              <a:rPr lang="en-US" sz="3600" u="sng">
                <a:solidFill>
                  <a:schemeClr val="accent2"/>
                </a:solidFill>
              </a:rPr>
              <a:t>purposes</a:t>
            </a:r>
            <a:r>
              <a:rPr lang="en-US" sz="3600">
                <a:solidFill>
                  <a:schemeClr val="accent2"/>
                </a:solidFill>
              </a:rPr>
              <a:t> </a:t>
            </a:r>
            <a:r>
              <a:rPr lang="en-US" sz="3600"/>
              <a:t>and </a:t>
            </a:r>
            <a:r>
              <a:rPr lang="en-US" sz="3600" u="sng">
                <a:solidFill>
                  <a:schemeClr val="accent2"/>
                </a:solidFill>
              </a:rPr>
              <a:t>goals</a:t>
            </a:r>
            <a:r>
              <a:rPr lang="en-US" sz="3600"/>
              <a:t>.</a:t>
            </a:r>
            <a:br>
              <a:rPr lang="en-US" sz="3600"/>
            </a:br>
            <a:r>
              <a:rPr lang="en-US" sz="3600"/>
              <a:t>   Why are we here?</a:t>
            </a:r>
            <a:br>
              <a:rPr lang="en-US" sz="3600"/>
            </a:br>
            <a:r>
              <a:rPr lang="en-US" sz="3600"/>
              <a:t>   What will we do?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3600"/>
              <a:t>Over </a:t>
            </a:r>
            <a:r>
              <a:rPr lang="en-US" sz="3600" u="sng">
                <a:solidFill>
                  <a:schemeClr val="accent2"/>
                </a:solidFill>
              </a:rPr>
              <a:t>programs</a:t>
            </a:r>
            <a:r>
              <a:rPr lang="en-US" sz="3600">
                <a:solidFill>
                  <a:schemeClr val="accent2"/>
                </a:solidFill>
              </a:rPr>
              <a:t> </a:t>
            </a:r>
            <a:r>
              <a:rPr lang="en-US" sz="3600"/>
              <a:t>and </a:t>
            </a:r>
            <a:r>
              <a:rPr lang="en-US" sz="3600" u="sng">
                <a:solidFill>
                  <a:schemeClr val="accent2"/>
                </a:solidFill>
              </a:rPr>
              <a:t>methods</a:t>
            </a:r>
            <a:r>
              <a:rPr lang="en-US" sz="3600">
                <a:solidFill>
                  <a:schemeClr val="accent2"/>
                </a:solidFill>
              </a:rPr>
              <a:t> </a:t>
            </a:r>
            <a:r>
              <a:rPr lang="en-US" sz="3600"/>
              <a:t>.</a:t>
            </a:r>
            <a:br>
              <a:rPr lang="en-US" sz="3600"/>
            </a:br>
            <a:r>
              <a:rPr lang="en-US" sz="3600"/>
              <a:t>   How will we do it?</a:t>
            </a:r>
            <a:br>
              <a:rPr lang="en-US" sz="3600"/>
            </a:br>
            <a:r>
              <a:rPr lang="en-US" sz="3600"/>
              <a:t>   Who will do it?  When?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990600"/>
            <a:ext cx="6858000" cy="4191000"/>
          </a:xfrm>
        </p:spPr>
        <p:txBody>
          <a:bodyPr/>
          <a:lstStyle/>
          <a:p>
            <a:pPr marL="571500" indent="-571500">
              <a:buFontTx/>
              <a:buAutoNum type="arabicPeriod" startAt="3"/>
              <a:defRPr/>
            </a:pPr>
            <a:r>
              <a:rPr lang="en-US" sz="4000" dirty="0"/>
              <a:t>Over </a:t>
            </a:r>
            <a:r>
              <a:rPr lang="en-US" sz="4000" u="sng" dirty="0">
                <a:solidFill>
                  <a:schemeClr val="accent2"/>
                </a:solidFill>
              </a:rPr>
              <a:t>values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/>
              <a:t>and </a:t>
            </a:r>
            <a:r>
              <a:rPr lang="en-US" sz="4000" u="sng" dirty="0">
                <a:solidFill>
                  <a:schemeClr val="accent2"/>
                </a:solidFill>
              </a:rPr>
              <a:t>traditions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dirty="0"/>
              <a:t>   Any organization over </a:t>
            </a:r>
            <a:br>
              <a:rPr lang="en-US" sz="4000" dirty="0"/>
            </a:br>
            <a:r>
              <a:rPr lang="en-US" sz="4000" dirty="0"/>
              <a:t>   5 years old has  </a:t>
            </a:r>
            <a:br>
              <a:rPr lang="en-US" sz="4000" dirty="0"/>
            </a:br>
            <a:r>
              <a:rPr lang="en-US" sz="4000" dirty="0"/>
              <a:t>   traditions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762001"/>
            <a:ext cx="8077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kern="0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How do you respond to conflict?</a:t>
            </a:r>
          </a:p>
          <a:p>
            <a:pPr>
              <a:spcAft>
                <a:spcPts val="2400"/>
              </a:spcAft>
            </a:pPr>
            <a:r>
              <a:rPr lang="en-US" sz="4000" kern="0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How does your spouse respond to conflict?</a:t>
            </a:r>
          </a:p>
          <a:p>
            <a:pPr>
              <a:spcAft>
                <a:spcPts val="2400"/>
              </a:spcAft>
            </a:pPr>
            <a:r>
              <a:rPr lang="en-US" sz="4000" kern="0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How does your teen respond to conflict?</a:t>
            </a:r>
          </a:p>
          <a:p>
            <a:pPr>
              <a:spcAft>
                <a:spcPts val="2400"/>
              </a:spcAft>
            </a:pPr>
            <a:r>
              <a:rPr lang="en-US" sz="4000" kern="0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What are some of the typical ways people respond to conflict?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458200" cy="1981200"/>
          </a:xfrm>
        </p:spPr>
        <p:txBody>
          <a:bodyPr/>
          <a:lstStyle/>
          <a:p>
            <a:pPr algn="ctr"/>
            <a:r>
              <a:rPr lang="en-US" altLang="en-US" sz="3600" dirty="0"/>
              <a:t>Five Options for Dealing with Conflict</a:t>
            </a:r>
            <a:br>
              <a:rPr lang="en-US" altLang="en-US" sz="3600" dirty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4400" dirty="0"/>
              <a:t>1.  Competing:  I win—you lose</a:t>
            </a:r>
            <a:endParaRPr lang="en-US" altLang="en-US" dirty="0" smtClean="0"/>
          </a:p>
        </p:txBody>
      </p:sp>
      <p:pic>
        <p:nvPicPr>
          <p:cNvPr id="26627" name="Content Placeholder 3" descr="I win you lose volleyb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279650"/>
            <a:ext cx="5562600" cy="457835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458200" cy="1143000"/>
          </a:xfrm>
        </p:spPr>
        <p:txBody>
          <a:bodyPr/>
          <a:lstStyle/>
          <a:p>
            <a:r>
              <a:rPr lang="en-US" altLang="en-US" sz="4400"/>
              <a:t>2.  Avoiding:  I want out</a:t>
            </a:r>
            <a:endParaRPr lang="en-US" altLang="en-US" smtClean="0"/>
          </a:p>
        </p:txBody>
      </p:sp>
      <p:pic>
        <p:nvPicPr>
          <p:cNvPr id="27651" name="Content Placeholder 5" descr="Woman running awa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1" y="1600200"/>
            <a:ext cx="6308725" cy="54102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9067800" cy="1143000"/>
          </a:xfrm>
        </p:spPr>
        <p:txBody>
          <a:bodyPr/>
          <a:lstStyle/>
          <a:p>
            <a:r>
              <a:rPr lang="en-US" altLang="en-US" sz="4400"/>
              <a:t>3.  Accommodating </a:t>
            </a:r>
            <a:br>
              <a:rPr lang="en-US" altLang="en-US" sz="4400"/>
            </a:br>
            <a:r>
              <a:rPr lang="en-US" altLang="en-US" sz="4400"/>
              <a:t>  – I will give in for good relations</a:t>
            </a:r>
            <a:endParaRPr lang="en-US" altLang="en-US" smtClean="0"/>
          </a:p>
        </p:txBody>
      </p:sp>
      <p:pic>
        <p:nvPicPr>
          <p:cNvPr id="28675" name="Content Placeholder 4" descr="TEENS 3 fac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5855" y="2286001"/>
            <a:ext cx="7413545" cy="425767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458200" cy="1143000"/>
          </a:xfrm>
        </p:spPr>
        <p:txBody>
          <a:bodyPr/>
          <a:lstStyle/>
          <a:p>
            <a:r>
              <a:rPr lang="en-US" altLang="en-US" sz="4400"/>
              <a:t>4.  Compromising </a:t>
            </a:r>
            <a:br>
              <a:rPr lang="en-US" altLang="en-US" sz="4400"/>
            </a:br>
            <a:r>
              <a:rPr lang="en-US" altLang="en-US" sz="4400"/>
              <a:t>     – I will meet you half way</a:t>
            </a:r>
            <a:endParaRPr lang="en-US" altLang="en-US" smtClean="0"/>
          </a:p>
        </p:txBody>
      </p:sp>
      <p:pic>
        <p:nvPicPr>
          <p:cNvPr id="29699" name="Content Placeholder 4" descr="Compromise lin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5"/>
          <a:stretch/>
        </p:blipFill>
        <p:spPr>
          <a:xfrm>
            <a:off x="3200400" y="2212848"/>
            <a:ext cx="6019800" cy="474040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458200" cy="1143000"/>
          </a:xfrm>
        </p:spPr>
        <p:txBody>
          <a:bodyPr/>
          <a:lstStyle/>
          <a:p>
            <a:r>
              <a:rPr lang="en-US" altLang="en-US" sz="4400"/>
              <a:t>5.  Collaborating</a:t>
            </a:r>
            <a:br>
              <a:rPr lang="en-US" altLang="en-US" sz="4400"/>
            </a:br>
            <a:r>
              <a:rPr lang="en-US" altLang="en-US" sz="4400"/>
              <a:t>     —I can care and confront</a:t>
            </a:r>
            <a:endParaRPr lang="en-US" altLang="en-US" smtClean="0"/>
          </a:p>
        </p:txBody>
      </p:sp>
      <p:pic>
        <p:nvPicPr>
          <p:cNvPr id="30723" name="Content Placeholder 4" descr="Back man and son 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3413" y="1600200"/>
            <a:ext cx="6350000" cy="52578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Three aspects of handling conflict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is your attitude toward conflict?</a:t>
            </a:r>
          </a:p>
          <a:p>
            <a:pPr>
              <a:defRPr/>
            </a:pPr>
            <a:r>
              <a:rPr lang="en-US" smtClean="0"/>
              <a:t>What does the Bible say about conflict?</a:t>
            </a:r>
          </a:p>
          <a:p>
            <a:pPr>
              <a:defRPr/>
            </a:pPr>
            <a:r>
              <a:rPr lang="en-US" smtClean="0"/>
              <a:t>How do you respond to conflict?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Key truth 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905000"/>
            <a:ext cx="7543800" cy="4267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	</a:t>
            </a:r>
            <a:r>
              <a:rPr lang="en-US" sz="4000" dirty="0"/>
              <a:t>We are most useful in confronting conflict when we are not so much trying to </a:t>
            </a:r>
            <a:r>
              <a:rPr lang="en-US" sz="4000" u="sng" dirty="0">
                <a:solidFill>
                  <a:schemeClr val="tx2"/>
                </a:solidFill>
              </a:rPr>
              <a:t>change</a:t>
            </a:r>
            <a:r>
              <a:rPr lang="en-US" sz="4000" dirty="0"/>
              <a:t> another </a:t>
            </a:r>
            <a:r>
              <a:rPr lang="en-US" sz="4000" u="sng" dirty="0">
                <a:solidFill>
                  <a:schemeClr val="tx2"/>
                </a:solidFill>
              </a:rPr>
              <a:t>person</a:t>
            </a:r>
            <a:r>
              <a:rPr lang="en-US" sz="4000" dirty="0"/>
              <a:t> as we are trying to </a:t>
            </a:r>
            <a:r>
              <a:rPr lang="en-US" sz="4000" u="sng" dirty="0">
                <a:solidFill>
                  <a:schemeClr val="tx2"/>
                </a:solidFill>
              </a:rPr>
              <a:t>help</a:t>
            </a:r>
            <a:r>
              <a:rPr lang="en-US" sz="4000" dirty="0"/>
              <a:t> them </a:t>
            </a:r>
            <a:r>
              <a:rPr lang="en-US" sz="4000" u="sng" dirty="0">
                <a:solidFill>
                  <a:schemeClr val="tx2"/>
                </a:solidFill>
              </a:rPr>
              <a:t>see</a:t>
            </a:r>
            <a:r>
              <a:rPr lang="en-US" sz="4000" dirty="0"/>
              <a:t> themselves more </a:t>
            </a:r>
            <a:r>
              <a:rPr lang="en-US" sz="4000" u="sng" dirty="0">
                <a:solidFill>
                  <a:schemeClr val="tx2"/>
                </a:solidFill>
              </a:rPr>
              <a:t>accurately</a:t>
            </a:r>
            <a:r>
              <a:rPr lang="en-US" sz="4000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7848600" cy="8382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Five Options for Dealing with Conflict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914400"/>
            <a:ext cx="7848600" cy="5791200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Tx/>
              <a:buAutoNum type="arabicPeriod"/>
              <a:defRPr/>
            </a:pPr>
            <a:r>
              <a:rPr lang="en-US" sz="3100" dirty="0">
                <a:solidFill>
                  <a:schemeClr val="tx2"/>
                </a:solidFill>
              </a:rPr>
              <a:t>Competing</a:t>
            </a:r>
            <a:r>
              <a:rPr lang="en-US" sz="3100" dirty="0"/>
              <a:t>:  I win—you lose</a:t>
            </a:r>
            <a:br>
              <a:rPr lang="en-US" sz="3100" dirty="0"/>
            </a:b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Mark 3:1-6    Matthew 21:12-13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  <a:defRPr/>
            </a:pPr>
            <a:r>
              <a:rPr lang="en-US" sz="3100" dirty="0">
                <a:solidFill>
                  <a:schemeClr val="tx2"/>
                </a:solidFill>
              </a:rPr>
              <a:t>Avoiding</a:t>
            </a:r>
            <a:r>
              <a:rPr lang="en-US" sz="3100" dirty="0"/>
              <a:t>:  I want out, I’ll withdraw</a:t>
            </a:r>
            <a:br>
              <a:rPr lang="en-US" sz="3100" dirty="0"/>
            </a:b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John 6:1-15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  <a:defRPr/>
            </a:pPr>
            <a:r>
              <a:rPr lang="en-US" sz="3100" dirty="0">
                <a:solidFill>
                  <a:schemeClr val="tx2"/>
                </a:solidFill>
              </a:rPr>
              <a:t>Accommodating</a:t>
            </a:r>
            <a:r>
              <a:rPr lang="en-US" sz="3100" dirty="0"/>
              <a:t>:  I’ll give in for good relations    </a:t>
            </a: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Mark 5:1-20   John 4:1-38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  <a:defRPr/>
            </a:pPr>
            <a:r>
              <a:rPr lang="en-US" sz="3100" dirty="0">
                <a:solidFill>
                  <a:schemeClr val="tx2"/>
                </a:solidFill>
              </a:rPr>
              <a:t>Compromising</a:t>
            </a:r>
            <a:r>
              <a:rPr lang="en-US" sz="3100" dirty="0"/>
              <a:t>:  I’ll meet you halfway</a:t>
            </a:r>
            <a:br>
              <a:rPr lang="en-US" sz="3100" dirty="0"/>
            </a:b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Matthew 21:23-27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  <a:defRPr/>
            </a:pPr>
            <a:r>
              <a:rPr lang="en-US" sz="3100" dirty="0">
                <a:solidFill>
                  <a:schemeClr val="tx2"/>
                </a:solidFill>
              </a:rPr>
              <a:t>Collaborating</a:t>
            </a:r>
            <a:r>
              <a:rPr lang="en-US" sz="3100" dirty="0"/>
              <a:t>:  I can care and confront</a:t>
            </a:r>
            <a:br>
              <a:rPr lang="en-US" sz="3100" dirty="0"/>
            </a:b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John 8:1-11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assessment of your past experiences with conflict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124200"/>
            <a:ext cx="4286250" cy="2857500"/>
          </a:xfrm>
          <a:prstGeom prst="rect">
            <a:avLst/>
          </a:prstGeom>
          <a:ln w="3175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2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828800"/>
            <a:ext cx="75438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/>
              <a:t>____1.	How big of a problem has conflict been in your life?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/>
              <a:t>			1=small problem       10=big problem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/>
              <a:t>____2.	Growing up as a child &amp; teen, how often was conflict a 	part of your life?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/>
              <a:t>			1=conflict was rare       10=lots of conflict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/>
              <a:t>____3.	How much pain did conflict cause in your life?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/>
              <a:t>			1=little pain       10=lots of pain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/>
              <a:t>____4.	How much damage did conflict cause in your life?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/>
              <a:t>			1=very little damage       10=lots of damage</a:t>
            </a:r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00"/>
              <a:t>Your past experiences with conflict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4495800"/>
          </a:xfrm>
        </p:spPr>
        <p:txBody>
          <a:bodyPr/>
          <a:lstStyle/>
          <a:p>
            <a:r>
              <a:rPr lang="en-US" altLang="en-US" smtClean="0"/>
              <a:t>Some people use different conflict management styles at </a:t>
            </a:r>
            <a:r>
              <a:rPr lang="en-US" altLang="en-US" smtClean="0">
                <a:solidFill>
                  <a:schemeClr val="tx1"/>
                </a:solidFill>
              </a:rPr>
              <a:t>home</a:t>
            </a:r>
            <a:r>
              <a:rPr lang="en-US" altLang="en-US" smtClean="0"/>
              <a:t> than at </a:t>
            </a:r>
            <a:r>
              <a:rPr lang="en-US" altLang="en-US" smtClean="0">
                <a:solidFill>
                  <a:schemeClr val="tx1"/>
                </a:solidFill>
              </a:rPr>
              <a:t>work</a:t>
            </a:r>
            <a:r>
              <a:rPr lang="en-US" altLang="en-US" smtClean="0"/>
              <a:t>.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--or with those under their authority vs. peers and superiors.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612"/>
          <a:stretch/>
        </p:blipFill>
        <p:spPr>
          <a:xfrm>
            <a:off x="1465050" y="23446"/>
            <a:ext cx="9202951" cy="6834554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5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838200"/>
            <a:ext cx="73152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Patty,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I resent the note you and Dave had sent out </a:t>
            </a:r>
            <a:r>
              <a:rPr lang="en-US" sz="3600">
                <a:solidFill>
                  <a:srgbClr val="FFFF00"/>
                </a:solidFill>
              </a:rPr>
              <a:t>because </a:t>
            </a:r>
            <a:r>
              <a:rPr lang="en-US" sz="3600" smtClean="0">
                <a:solidFill>
                  <a:srgbClr val="FFFF00"/>
                </a:solidFill>
              </a:rPr>
              <a:t>Bob </a:t>
            </a:r>
            <a:r>
              <a:rPr lang="en-US" sz="3600" dirty="0">
                <a:solidFill>
                  <a:srgbClr val="FFFF00"/>
                </a:solidFill>
              </a:rPr>
              <a:t>had not received the notice, and Kevin </a:t>
            </a:r>
            <a:r>
              <a:rPr lang="en-US" sz="3600" dirty="0" smtClean="0">
                <a:solidFill>
                  <a:srgbClr val="FFFF00"/>
                </a:solidFill>
              </a:rPr>
              <a:t>was </a:t>
            </a:r>
            <a:r>
              <a:rPr lang="en-US" sz="3600" dirty="0">
                <a:solidFill>
                  <a:srgbClr val="FFFF00"/>
                </a:solidFill>
              </a:rPr>
              <a:t>also not on the list.  </a:t>
            </a:r>
            <a:endParaRPr lang="en-US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I </a:t>
            </a:r>
            <a:r>
              <a:rPr lang="en-US" sz="3600" dirty="0">
                <a:solidFill>
                  <a:srgbClr val="FFFF00"/>
                </a:solidFill>
              </a:rPr>
              <a:t>don't know what happened, but I sent it out again.  :)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5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 can be dangerous to try to resolve a conflict with a person who uses the </a:t>
            </a:r>
            <a:br>
              <a:rPr lang="en-US" dirty="0" smtClean="0"/>
            </a:br>
            <a:r>
              <a:rPr lang="en-US" dirty="0" smtClean="0"/>
              <a:t>“I win—you lose” approach.</a:t>
            </a:r>
            <a:endParaRPr lang="en-US" dirty="0"/>
          </a:p>
        </p:txBody>
      </p:sp>
      <p:pic>
        <p:nvPicPr>
          <p:cNvPr id="34819" name="Content Placeholder 3" descr="person burn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1" y="2286000"/>
            <a:ext cx="6238875" cy="44196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#2</a:t>
            </a:r>
          </a:p>
        </p:txBody>
      </p:sp>
      <p:pic>
        <p:nvPicPr>
          <p:cNvPr id="36867" name="Picture 3" descr="MCj0200161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685800"/>
            <a:ext cx="51181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Basic tools for handling Conflict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438400"/>
            <a:ext cx="9067800" cy="2971800"/>
          </a:xfrm>
        </p:spPr>
        <p:txBody>
          <a:bodyPr/>
          <a:lstStyle/>
          <a:p>
            <a:pPr marL="571500" indent="-571500">
              <a:buFontTx/>
              <a:buAutoNum type="alphaUcPeriod"/>
            </a:pPr>
            <a:r>
              <a:rPr lang="en-US" altLang="en-US" sz="4100" dirty="0"/>
              <a:t>“I” messages vs. “You” messages</a:t>
            </a:r>
          </a:p>
          <a:p>
            <a:pPr marL="571500" indent="-571500">
              <a:buFontTx/>
              <a:buAutoNum type="alphaUcPeriod"/>
            </a:pPr>
            <a:endParaRPr lang="en-US" altLang="en-US" sz="4000" dirty="0"/>
          </a:p>
          <a:p>
            <a:pPr marL="571500" indent="-571500">
              <a:buFontTx/>
              <a:buAutoNum type="alphaUcPeriod"/>
            </a:pPr>
            <a:endParaRPr lang="en-US" alt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does conflict affect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Your life</a:t>
            </a:r>
          </a:p>
          <a:p>
            <a:pPr>
              <a:defRPr/>
            </a:pPr>
            <a:r>
              <a:rPr lang="en-US" dirty="0" smtClean="0"/>
              <a:t>Your family </a:t>
            </a:r>
          </a:p>
          <a:p>
            <a:pPr>
              <a:defRPr/>
            </a:pPr>
            <a:r>
              <a:rPr lang="en-US" dirty="0" smtClean="0"/>
              <a:t>Your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61" y="2133600"/>
            <a:ext cx="4514850" cy="30099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g with ea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712157"/>
            <a:ext cx="9262354" cy="6145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839200" cy="1143000"/>
          </a:xfrm>
        </p:spPr>
        <p:txBody>
          <a:bodyPr/>
          <a:lstStyle/>
          <a:p>
            <a:pPr algn="ctr"/>
            <a:r>
              <a:rPr lang="en-US" dirty="0" smtClean="0"/>
              <a:t>B.	What is your level of listening?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5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1:  Focused on myself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752600"/>
            <a:ext cx="6324600" cy="41910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	Internal</a:t>
            </a:r>
          </a:p>
          <a:p>
            <a:pPr marL="457200" indent="-457200"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	My thoughts</a:t>
            </a:r>
          </a:p>
          <a:p>
            <a:pPr marL="457200" indent="-457200"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	My judgments</a:t>
            </a:r>
          </a:p>
          <a:p>
            <a:pPr marL="457200" indent="-457200"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	My filters</a:t>
            </a:r>
          </a:p>
          <a:p>
            <a:pPr marL="457200" indent="-457200"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	How it relates to me</a:t>
            </a:r>
          </a:p>
          <a:p>
            <a:pPr marL="457200" indent="-457200"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	My interests</a:t>
            </a:r>
          </a:p>
          <a:p>
            <a:pPr marL="457200" indent="-457200"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	My agenda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5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8763000" cy="1143000"/>
          </a:xfrm>
        </p:spPr>
        <p:txBody>
          <a:bodyPr/>
          <a:lstStyle/>
          <a:p>
            <a:r>
              <a:rPr lang="en-US" dirty="0" smtClean="0"/>
              <a:t>Level 2:  Focused on other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752600"/>
            <a:ext cx="6324600" cy="41910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	Their feelings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	Their thoughts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	Their conclusions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	Their filters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	How it relates to the person I am listening to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	Their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4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>
              <a:defRPr/>
            </a:pPr>
            <a:r>
              <a:rPr lang="en-US" sz="3800" dirty="0"/>
              <a:t>C.  Ways of confronting conflict  </a:t>
            </a:r>
            <a:br>
              <a:rPr lang="en-US" sz="3800" dirty="0"/>
            </a:br>
            <a:r>
              <a:rPr lang="en-US" sz="3800" dirty="0"/>
              <a:t>     without being judgmental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81200"/>
            <a:ext cx="7848600" cy="4191000"/>
          </a:xfrm>
        </p:spPr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en-US" sz="4100" dirty="0"/>
              <a:t>Focus your feedback on </a:t>
            </a:r>
            <a:r>
              <a:rPr lang="en-US" sz="4100" u="sng" dirty="0">
                <a:solidFill>
                  <a:schemeClr val="tx2"/>
                </a:solidFill>
              </a:rPr>
              <a:t>actions</a:t>
            </a:r>
            <a:r>
              <a:rPr lang="en-US" sz="4100" dirty="0"/>
              <a:t>, not the actor.</a:t>
            </a:r>
          </a:p>
          <a:p>
            <a:pPr marL="571500" indent="-571500">
              <a:buNone/>
              <a:defRPr/>
            </a:pPr>
            <a:r>
              <a:rPr lang="en-US" sz="4100" dirty="0"/>
              <a:t>	</a:t>
            </a:r>
            <a:r>
              <a:rPr lang="en-US" sz="3200" dirty="0"/>
              <a:t>When you leave dirty clothes laying on the floor, I feel frustrated. Would you please put your dirty clothes in the basket in the closet.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>
              <a:defRPr/>
            </a:pPr>
            <a:r>
              <a:rPr lang="en-US" sz="3800" dirty="0"/>
              <a:t>C.  Ways of confronting conflict  </a:t>
            </a:r>
            <a:br>
              <a:rPr lang="en-US" sz="3800" dirty="0"/>
            </a:br>
            <a:r>
              <a:rPr lang="en-US" sz="3800" dirty="0"/>
              <a:t>     without being judgmental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81200"/>
            <a:ext cx="7848600" cy="4191000"/>
          </a:xfrm>
        </p:spPr>
        <p:txBody>
          <a:bodyPr/>
          <a:lstStyle/>
          <a:p>
            <a:pPr marL="742950" indent="-742950">
              <a:buFont typeface="Tahoma" pitchFamily="34" charset="0"/>
              <a:buAutoNum type="arabicPeriod" startAt="2"/>
            </a:pPr>
            <a:r>
              <a:rPr lang="en-US" altLang="en-US" sz="4100" dirty="0"/>
              <a:t>Focus your feedback on </a:t>
            </a:r>
            <a:r>
              <a:rPr lang="en-US" altLang="en-US" sz="4100" u="sng" dirty="0">
                <a:solidFill>
                  <a:schemeClr val="tx2"/>
                </a:solidFill>
              </a:rPr>
              <a:t>observations</a:t>
            </a:r>
            <a:r>
              <a:rPr lang="en-US" altLang="en-US" sz="4100" dirty="0"/>
              <a:t>, not your conclusions.</a:t>
            </a:r>
          </a:p>
          <a:p>
            <a:pPr marL="742950" indent="-742950">
              <a:buNone/>
            </a:pPr>
            <a:r>
              <a:rPr lang="en-US" altLang="en-US" sz="4100" dirty="0"/>
              <a:t>	</a:t>
            </a:r>
            <a:r>
              <a:rPr lang="en-US" altLang="en-US" sz="3200" dirty="0"/>
              <a:t>You are not looking at me and not answering when I speak. Please give me both attention and answer.</a:t>
            </a:r>
          </a:p>
          <a:p>
            <a:pPr marL="742950" indent="-742950">
              <a:buNone/>
            </a:pPr>
            <a:endParaRPr lang="en-US" alt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>
              <a:defRPr/>
            </a:pPr>
            <a:r>
              <a:rPr lang="en-US" sz="3800" dirty="0"/>
              <a:t>C.  Ways of confronting conflict  </a:t>
            </a:r>
            <a:br>
              <a:rPr lang="en-US" sz="3800" dirty="0"/>
            </a:br>
            <a:r>
              <a:rPr lang="en-US" sz="3800" dirty="0"/>
              <a:t>     without being judgmental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81200"/>
            <a:ext cx="7848600" cy="4191000"/>
          </a:xfrm>
        </p:spPr>
        <p:txBody>
          <a:bodyPr/>
          <a:lstStyle/>
          <a:p>
            <a:pPr marL="571500" indent="-571500">
              <a:buFontTx/>
              <a:buAutoNum type="arabicPeriod" startAt="3"/>
              <a:defRPr/>
            </a:pPr>
            <a:r>
              <a:rPr lang="en-US" sz="4100" dirty="0"/>
              <a:t>Focus your feedback on </a:t>
            </a:r>
            <a:r>
              <a:rPr lang="en-US" sz="4100" u="sng" dirty="0">
                <a:solidFill>
                  <a:schemeClr val="tx2"/>
                </a:solidFill>
              </a:rPr>
              <a:t>descriptions</a:t>
            </a:r>
            <a:r>
              <a:rPr lang="en-US" sz="4100" dirty="0"/>
              <a:t>, not judgments.</a:t>
            </a:r>
          </a:p>
          <a:p>
            <a:pPr marL="571500" indent="-571500">
              <a:buFontTx/>
              <a:buAutoNum type="arabicPeriod" startAt="3"/>
              <a:defRPr/>
            </a:pPr>
            <a:r>
              <a:rPr lang="en-US" sz="4100" dirty="0"/>
              <a:t>Focus your feedback on </a:t>
            </a:r>
            <a:r>
              <a:rPr lang="en-US" sz="4100" u="sng" dirty="0"/>
              <a:t>ideas</a:t>
            </a:r>
            <a:r>
              <a:rPr lang="en-US" sz="4100" dirty="0"/>
              <a:t>, </a:t>
            </a:r>
            <a:r>
              <a:rPr lang="en-US" sz="4100" u="sng" dirty="0"/>
              <a:t>information</a:t>
            </a:r>
            <a:r>
              <a:rPr lang="en-US" sz="4100" dirty="0"/>
              <a:t>, and </a:t>
            </a:r>
            <a:r>
              <a:rPr lang="en-US" sz="4100" u="sng" dirty="0"/>
              <a:t>alternatives</a:t>
            </a:r>
            <a:r>
              <a:rPr lang="en-US" sz="4100" dirty="0"/>
              <a:t>, not on </a:t>
            </a:r>
            <a:r>
              <a:rPr lang="en-US" sz="4100" u="sng" dirty="0">
                <a:solidFill>
                  <a:schemeClr val="tx2"/>
                </a:solidFill>
              </a:rPr>
              <a:t>advice</a:t>
            </a:r>
            <a:r>
              <a:rPr lang="en-US" sz="4100" dirty="0"/>
              <a:t> and </a:t>
            </a:r>
            <a:r>
              <a:rPr lang="en-US" sz="4100" u="sng" dirty="0">
                <a:solidFill>
                  <a:schemeClr val="tx2"/>
                </a:solidFill>
              </a:rPr>
              <a:t>answers</a:t>
            </a:r>
            <a:r>
              <a:rPr lang="en-US" sz="4100" dirty="0"/>
              <a:t> 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>
              <a:defRPr/>
            </a:pPr>
            <a:r>
              <a:rPr lang="en-US" sz="3800" dirty="0"/>
              <a:t>C.  Ways of confronting conflict  </a:t>
            </a:r>
            <a:br>
              <a:rPr lang="en-US" sz="3800" dirty="0"/>
            </a:br>
            <a:r>
              <a:rPr lang="en-US" sz="3800" dirty="0"/>
              <a:t>     without being judgmental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81200"/>
            <a:ext cx="7848600" cy="4191000"/>
          </a:xfrm>
        </p:spPr>
        <p:txBody>
          <a:bodyPr/>
          <a:lstStyle/>
          <a:p>
            <a:pPr marL="571500" indent="-571500">
              <a:buFontTx/>
              <a:buAutoNum type="arabicPeriod" startAt="5"/>
              <a:defRPr/>
            </a:pPr>
            <a:r>
              <a:rPr lang="en-US" sz="4100" dirty="0"/>
              <a:t>Focus your feedback on </a:t>
            </a:r>
            <a:r>
              <a:rPr lang="en-US" sz="4100" u="sng" dirty="0"/>
              <a:t>what</a:t>
            </a:r>
            <a:r>
              <a:rPr lang="en-US" sz="4100" dirty="0"/>
              <a:t> and </a:t>
            </a:r>
            <a:r>
              <a:rPr lang="en-US" sz="4100" u="sng" dirty="0"/>
              <a:t>how</a:t>
            </a:r>
            <a:r>
              <a:rPr lang="en-US" sz="4100" dirty="0"/>
              <a:t>, not </a:t>
            </a:r>
            <a:r>
              <a:rPr lang="en-US" sz="4100" u="sng" dirty="0">
                <a:solidFill>
                  <a:schemeClr val="tx2"/>
                </a:solidFill>
              </a:rPr>
              <a:t>why</a:t>
            </a:r>
            <a:r>
              <a:rPr lang="en-US" sz="4100" dirty="0"/>
              <a:t> .</a:t>
            </a:r>
          </a:p>
          <a:p>
            <a:pPr marL="571500" indent="-571500">
              <a:buNone/>
              <a:defRPr/>
            </a:pPr>
            <a:r>
              <a:rPr lang="en-US" sz="4100" dirty="0"/>
              <a:t>	What did you do?</a:t>
            </a:r>
          </a:p>
          <a:p>
            <a:pPr marL="571500" indent="-571500">
              <a:buNone/>
              <a:defRPr/>
            </a:pPr>
            <a:r>
              <a:rPr lang="en-US" sz="4100" dirty="0"/>
              <a:t>	How did it affect others?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Key truth 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905000"/>
            <a:ext cx="7543800" cy="4267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	</a:t>
            </a:r>
            <a:r>
              <a:rPr lang="en-US" sz="4000"/>
              <a:t>We are most useful in confronting conflict when we are not so much trying to </a:t>
            </a:r>
            <a:r>
              <a:rPr lang="en-US" sz="4000" u="sng">
                <a:solidFill>
                  <a:schemeClr val="tx2"/>
                </a:solidFill>
              </a:rPr>
              <a:t>change</a:t>
            </a:r>
            <a:r>
              <a:rPr lang="en-US" sz="4000"/>
              <a:t> another </a:t>
            </a:r>
            <a:r>
              <a:rPr lang="en-US" sz="4000" u="sng">
                <a:solidFill>
                  <a:schemeClr val="tx2"/>
                </a:solidFill>
              </a:rPr>
              <a:t>person</a:t>
            </a:r>
            <a:r>
              <a:rPr lang="en-US" sz="4000"/>
              <a:t> as we are trying to </a:t>
            </a:r>
            <a:r>
              <a:rPr lang="en-US" sz="4000" u="sng">
                <a:solidFill>
                  <a:schemeClr val="tx2"/>
                </a:solidFill>
              </a:rPr>
              <a:t>help</a:t>
            </a:r>
            <a:r>
              <a:rPr lang="en-US" sz="4000"/>
              <a:t> them </a:t>
            </a:r>
            <a:r>
              <a:rPr lang="en-US" sz="4000" u="sng">
                <a:solidFill>
                  <a:schemeClr val="tx2"/>
                </a:solidFill>
              </a:rPr>
              <a:t>see</a:t>
            </a:r>
            <a:r>
              <a:rPr lang="en-US" sz="4000"/>
              <a:t> themselves more </a:t>
            </a:r>
            <a:r>
              <a:rPr lang="en-US" sz="4000" u="sng">
                <a:solidFill>
                  <a:schemeClr val="tx2"/>
                </a:solidFill>
              </a:rPr>
              <a:t>accurately</a:t>
            </a:r>
            <a:r>
              <a:rPr lang="en-US" sz="400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7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533400"/>
            <a:ext cx="7391400" cy="1600200"/>
          </a:xfrm>
        </p:spPr>
        <p:txBody>
          <a:bodyPr/>
          <a:lstStyle/>
          <a:p>
            <a:pPr>
              <a:defRPr/>
            </a:pPr>
            <a:r>
              <a:rPr lang="en-US" sz="3800" dirty="0">
                <a:solidFill>
                  <a:schemeClr val="accent2"/>
                </a:solidFill>
              </a:rPr>
              <a:t>Where do I need to </a:t>
            </a:r>
            <a:r>
              <a:rPr lang="en-US" sz="3800">
                <a:solidFill>
                  <a:schemeClr val="accent2"/>
                </a:solidFill>
              </a:rPr>
              <a:t>start in changing </a:t>
            </a:r>
            <a:r>
              <a:rPr lang="en-US" sz="3800" dirty="0">
                <a:solidFill>
                  <a:schemeClr val="accent2"/>
                </a:solidFill>
              </a:rPr>
              <a:t>the way I respond to conflict?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2828926"/>
            <a:ext cx="2705100" cy="40290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4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1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Spiritual Gifts </a:t>
            </a:r>
            <a:r>
              <a:rPr lang="en-US" dirty="0" err="1" smtClean="0"/>
              <a:t>vs</a:t>
            </a:r>
            <a:r>
              <a:rPr lang="en-US" dirty="0" smtClean="0"/>
              <a:t> Personal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Spiritual gifts—God’s gifts to you</a:t>
            </a:r>
          </a:p>
          <a:p>
            <a:pPr>
              <a:defRPr/>
            </a:pPr>
            <a:r>
              <a:rPr lang="en-US" dirty="0" smtClean="0"/>
              <a:t>Personal character—your gift to God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0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Biblical view on blessing and cursing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en-US" sz="3200" dirty="0"/>
              <a:t>God’s promise to Abraham</a:t>
            </a:r>
            <a:br>
              <a:rPr lang="en-US" sz="3200" dirty="0"/>
            </a:br>
            <a:r>
              <a:rPr lang="en-US" sz="3200" dirty="0"/>
              <a:t>--Those who bless you, I will bless</a:t>
            </a:r>
            <a:br>
              <a:rPr lang="en-US" sz="3200" dirty="0"/>
            </a:br>
            <a:r>
              <a:rPr lang="en-US" sz="3200" dirty="0"/>
              <a:t>--Those who curse you, I will curse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3200" dirty="0"/>
              <a:t>Teachings of Jesus on blessing and cursing</a:t>
            </a:r>
            <a:br>
              <a:rPr lang="en-US" sz="3200" dirty="0"/>
            </a:br>
            <a:r>
              <a:rPr lang="en-US" sz="3200" dirty="0"/>
              <a:t>--Bless those who curse you</a:t>
            </a:r>
            <a:br>
              <a:rPr lang="en-US" sz="3200" dirty="0"/>
            </a:br>
            <a:r>
              <a:rPr lang="en-US" sz="3200" dirty="0"/>
              <a:t>         Luke 6:27-28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391400" cy="2057400"/>
          </a:xfrm>
        </p:spPr>
        <p:txBody>
          <a:bodyPr/>
          <a:lstStyle/>
          <a:p>
            <a:r>
              <a:rPr lang="en-US" altLang="en-US" sz="3200" i="1" u="sng"/>
              <a:t>Second look at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Your attitude toward </a:t>
            </a:r>
            <a:br>
              <a:rPr lang="en-US" altLang="en-US" smtClean="0"/>
            </a:br>
            <a:r>
              <a:rPr lang="en-US" altLang="en-US" smtClean="0"/>
              <a:t>conflict</a:t>
            </a: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62200" y="3200400"/>
            <a:ext cx="7543800" cy="2971800"/>
          </a:xfrm>
        </p:spPr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en-US" sz="4000"/>
              <a:t>Embrace conflict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4000"/>
              <a:t>My eyes are toward growth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4000"/>
              <a:t>The essential need for respect</a:t>
            </a:r>
          </a:p>
        </p:txBody>
      </p:sp>
      <p:pic>
        <p:nvPicPr>
          <p:cNvPr id="44036" name="Picture 6" descr="MCj024582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52601"/>
            <a:ext cx="2362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7315200" cy="1981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abuse in your background affects how you handle conflict today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4600" y="2057400"/>
            <a:ext cx="754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71500" indent="-571500"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6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values your life</a:t>
            </a: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has harsh words for abusers</a:t>
            </a:r>
            <a:br>
              <a:rPr lang="en-US" altLang="en-US"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Matthew 18:6</a:t>
            </a:r>
            <a:r>
              <a:rPr lang="en-US" altLang="en-US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Principle of safe boundaries  </a:t>
            </a:r>
            <a:br>
              <a:rPr lang="en-US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“Tough love”</a:t>
            </a: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you separate the truth from the lies?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391400" cy="838200"/>
          </a:xfrm>
        </p:spPr>
        <p:txBody>
          <a:bodyPr/>
          <a:lstStyle/>
          <a:p>
            <a:r>
              <a:rPr lang="en-US" altLang="en-US" smtClean="0"/>
              <a:t>7. How to respond to “Bullies”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752600"/>
            <a:ext cx="7543800" cy="4419600"/>
          </a:xfrm>
        </p:spPr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en-US" smtClean="0"/>
              <a:t>Rudy Giuliani’s book </a:t>
            </a:r>
            <a:r>
              <a:rPr lang="en-US" i="1" smtClean="0"/>
              <a:t>Leadership</a:t>
            </a:r>
            <a:r>
              <a:rPr lang="en-US" smtClean="0"/>
              <a:t> has chapter on bullies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mtClean="0"/>
              <a:t>Some bullies are sweet and charming, but they are still bullies.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mtClean="0"/>
              <a:t>Only interested in what they want.</a:t>
            </a:r>
            <a:r>
              <a:rPr lang="en-US" sz="2600"/>
              <a:t>  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2600"/>
              <a:t>Issue of fear in dealing with bullies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2600"/>
              <a:t>Issues of revenge &amp; forgiveness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7391400" cy="2286000"/>
          </a:xfrm>
        </p:spPr>
        <p:txBody>
          <a:bodyPr/>
          <a:lstStyle/>
          <a:p>
            <a:pPr>
              <a:defRPr/>
            </a:pPr>
            <a:r>
              <a:rPr lang="en-US" sz="5400"/>
              <a:t>Conflict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3600"/>
              <a:t>Healthy person vs. </a:t>
            </a:r>
            <a:br>
              <a:rPr lang="en-US" sz="3600"/>
            </a:br>
            <a:r>
              <a:rPr lang="en-US" sz="3600"/>
              <a:t>	dysfunctional person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971800"/>
            <a:ext cx="7696200" cy="3200400"/>
          </a:xfrm>
        </p:spPr>
        <p:txBody>
          <a:bodyPr/>
          <a:lstStyle/>
          <a:p>
            <a:pPr marL="571500" indent="-571500">
              <a:buFontTx/>
              <a:buAutoNum type="arabicPeriod"/>
            </a:pPr>
            <a:r>
              <a:rPr lang="en-US" altLang="en-US" sz="3600"/>
              <a:t>You-healthy </a:t>
            </a:r>
            <a:r>
              <a:rPr lang="en-US" altLang="en-US" sz="3600">
                <a:solidFill>
                  <a:schemeClr val="tx2"/>
                </a:solidFill>
              </a:rPr>
              <a:t>vs</a:t>
            </a:r>
            <a:r>
              <a:rPr lang="en-US" altLang="en-US" sz="3600"/>
              <a:t> s/he-healthy</a:t>
            </a:r>
            <a:endParaRPr lang="en-US" altLang="en-US" sz="3600">
              <a:solidFill>
                <a:schemeClr val="accent2"/>
              </a:solidFill>
            </a:endParaRPr>
          </a:p>
          <a:p>
            <a:pPr marL="571500" indent="-571500">
              <a:buFontTx/>
              <a:buAutoNum type="arabicPeriod"/>
            </a:pPr>
            <a:r>
              <a:rPr lang="en-US" altLang="en-US" sz="3600"/>
              <a:t>You-healthy </a:t>
            </a:r>
            <a:r>
              <a:rPr lang="en-US" altLang="en-US" sz="3600">
                <a:solidFill>
                  <a:schemeClr val="tx2"/>
                </a:solidFill>
              </a:rPr>
              <a:t>vs</a:t>
            </a:r>
            <a:r>
              <a:rPr lang="en-US" altLang="en-US" sz="3600"/>
              <a:t> s/he-</a:t>
            </a:r>
            <a:r>
              <a:rPr lang="en-US" altLang="en-US" sz="3600">
                <a:solidFill>
                  <a:schemeClr val="accent2"/>
                </a:solidFill>
              </a:rPr>
              <a:t>unhealthy</a:t>
            </a:r>
          </a:p>
          <a:p>
            <a:pPr marL="571500" indent="-571500">
              <a:buFontTx/>
              <a:buAutoNum type="arabicPeriod"/>
            </a:pPr>
            <a:r>
              <a:rPr lang="en-US" altLang="en-US" sz="3600"/>
              <a:t>You-</a:t>
            </a:r>
            <a:r>
              <a:rPr lang="en-US" altLang="en-US" sz="3600">
                <a:solidFill>
                  <a:schemeClr val="accent2"/>
                </a:solidFill>
              </a:rPr>
              <a:t>unhealthy</a:t>
            </a:r>
            <a:r>
              <a:rPr lang="en-US" altLang="en-US" sz="3600"/>
              <a:t> </a:t>
            </a:r>
            <a:r>
              <a:rPr lang="en-US" altLang="en-US" sz="3600">
                <a:solidFill>
                  <a:schemeClr val="tx2"/>
                </a:solidFill>
              </a:rPr>
              <a:t>vs</a:t>
            </a:r>
            <a:r>
              <a:rPr lang="en-US" altLang="en-US" sz="3600"/>
              <a:t> s/he-healthy</a:t>
            </a:r>
          </a:p>
          <a:p>
            <a:pPr marL="571500" indent="-571500">
              <a:buFontTx/>
              <a:buAutoNum type="arabicPeriod"/>
            </a:pPr>
            <a:r>
              <a:rPr lang="en-US" altLang="en-US" sz="3600"/>
              <a:t>You-</a:t>
            </a:r>
            <a:r>
              <a:rPr lang="en-US" altLang="en-US" sz="3600">
                <a:solidFill>
                  <a:schemeClr val="accent2"/>
                </a:solidFill>
              </a:rPr>
              <a:t>unhealthy</a:t>
            </a:r>
            <a:r>
              <a:rPr lang="en-US" altLang="en-US" sz="3600"/>
              <a:t> </a:t>
            </a:r>
            <a:r>
              <a:rPr lang="en-US" altLang="en-US" sz="3600">
                <a:solidFill>
                  <a:schemeClr val="tx2"/>
                </a:solidFill>
              </a:rPr>
              <a:t>vs</a:t>
            </a:r>
            <a:r>
              <a:rPr lang="en-US" altLang="en-US" sz="3600"/>
              <a:t> s/he-</a:t>
            </a:r>
            <a:r>
              <a:rPr lang="en-US" altLang="en-US" sz="3600">
                <a:solidFill>
                  <a:schemeClr val="accent2"/>
                </a:solidFill>
              </a:rPr>
              <a:t>unhealthy</a:t>
            </a:r>
            <a:endParaRPr lang="en-US" altLang="en-US" sz="3600"/>
          </a:p>
          <a:p>
            <a:pPr marL="571500" indent="-571500">
              <a:buNone/>
            </a:pPr>
            <a:endParaRPr lang="en-US" altLang="en-US" sz="3600">
              <a:solidFill>
                <a:schemeClr val="accent2"/>
              </a:solidFill>
            </a:endParaRPr>
          </a:p>
        </p:txBody>
      </p:sp>
      <p:pic>
        <p:nvPicPr>
          <p:cNvPr id="47108" name="Picture 5" descr="MCj039713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457200"/>
            <a:ext cx="12430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MCj03971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1" y="1600200"/>
            <a:ext cx="1095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  Unhealthy			Healthy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752600"/>
            <a:ext cx="7543800" cy="4419600"/>
          </a:xfrm>
        </p:spPr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en-US" sz="2600" dirty="0"/>
              <a:t>Focuses on whose	  1. Focuses on how we </a:t>
            </a:r>
            <a:br>
              <a:rPr lang="en-US" sz="2600" dirty="0"/>
            </a:br>
            <a:r>
              <a:rPr lang="en-US" sz="2600" dirty="0"/>
              <a:t>fault is it.		      can solve things.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2600" dirty="0"/>
              <a:t>Blames others		  2. Find acceptance</a:t>
            </a:r>
            <a:br>
              <a:rPr lang="en-US" sz="2600" dirty="0"/>
            </a:br>
            <a:r>
              <a:rPr lang="en-US" sz="2600" dirty="0"/>
              <a:t> 				      and love in your 					      weaknesses and 					      failures. 	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2600" dirty="0"/>
              <a:t>You need to change!  3. Take ownership of</a:t>
            </a:r>
            <a:br>
              <a:rPr lang="en-US" sz="2600" dirty="0"/>
            </a:br>
            <a:r>
              <a:rPr lang="en-US" sz="2600" dirty="0"/>
              <a:t>				     your own failures.				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  Unhealthy			Healthy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752600"/>
            <a:ext cx="7543800" cy="4419600"/>
          </a:xfrm>
        </p:spPr>
        <p:txBody>
          <a:bodyPr/>
          <a:lstStyle/>
          <a:p>
            <a:pPr marL="571500" indent="-571500">
              <a:buFontTx/>
              <a:buAutoNum type="arabicPeriod" startAt="4"/>
              <a:defRPr/>
            </a:pPr>
            <a:r>
              <a:rPr lang="en-US" sz="2600"/>
              <a:t>Makes excuses		  4. Takes responsibility </a:t>
            </a:r>
            <a:br>
              <a:rPr lang="en-US" sz="2600"/>
            </a:br>
            <a:r>
              <a:rPr lang="en-US" sz="2600"/>
              <a:t>				      for the situation.</a:t>
            </a:r>
          </a:p>
          <a:p>
            <a:pPr marL="571500" indent="-571500">
              <a:buFontTx/>
              <a:buAutoNum type="arabicPeriod" startAt="4"/>
              <a:defRPr/>
            </a:pPr>
            <a:r>
              <a:rPr lang="en-US" sz="2600"/>
              <a:t>I see myself as good	  5. Give up on being</a:t>
            </a:r>
            <a:br>
              <a:rPr lang="en-US" sz="2600"/>
            </a:br>
            <a:r>
              <a:rPr lang="en-US" sz="2600"/>
              <a:t> 				      perfect &amp; work 					      hard to improve. 	</a:t>
            </a:r>
          </a:p>
          <a:p>
            <a:pPr marL="571500" indent="-571500">
              <a:buFontTx/>
              <a:buAutoNum type="arabicPeriod" startAt="4"/>
              <a:defRPr/>
            </a:pPr>
            <a:r>
              <a:rPr lang="en-US" sz="2600"/>
              <a:t>Denial			  6. Honest—not taking</a:t>
            </a:r>
            <a:br>
              <a:rPr lang="en-US" sz="2600"/>
            </a:br>
            <a:r>
              <a:rPr lang="en-US" sz="2600"/>
              <a:t>				      more or less.	Only</a:t>
            </a:r>
            <a:br>
              <a:rPr lang="en-US" sz="2600"/>
            </a:br>
            <a:r>
              <a:rPr lang="en-US" sz="2600"/>
              <a:t>				      taking the truth.			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  Unhealthy			Healthy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752600"/>
            <a:ext cx="7543800" cy="4419600"/>
          </a:xfrm>
        </p:spPr>
        <p:txBody>
          <a:bodyPr/>
          <a:lstStyle/>
          <a:p>
            <a:pPr marL="571500" indent="-571500">
              <a:buFontTx/>
              <a:buAutoNum type="arabicPeriod" startAt="7"/>
              <a:defRPr/>
            </a:pPr>
            <a:r>
              <a:rPr lang="en-US" sz="2600"/>
              <a:t>I care about me	  7. I care about </a:t>
            </a:r>
            <a:r>
              <a:rPr lang="en-US" sz="2600">
                <a:solidFill>
                  <a:schemeClr val="tx2"/>
                </a:solidFill>
              </a:rPr>
              <a:t>you</a:t>
            </a:r>
            <a:r>
              <a:rPr lang="en-US" sz="2600"/>
              <a:t> </a:t>
            </a:r>
            <a:br>
              <a:rPr lang="en-US" sz="2600"/>
            </a:br>
            <a:r>
              <a:rPr lang="en-US" sz="2600"/>
              <a:t>The bully		      </a:t>
            </a:r>
            <a:r>
              <a:rPr lang="en-US" sz="2600">
                <a:solidFill>
                  <a:schemeClr val="accent2"/>
                </a:solidFill>
              </a:rPr>
              <a:t>and</a:t>
            </a:r>
            <a:r>
              <a:rPr lang="en-US" sz="2600"/>
              <a:t> </a:t>
            </a:r>
            <a:r>
              <a:rPr lang="en-US" sz="2600">
                <a:solidFill>
                  <a:schemeClr val="tx2"/>
                </a:solidFill>
              </a:rPr>
              <a:t>me</a:t>
            </a:r>
            <a:r>
              <a:rPr lang="en-US" sz="2600"/>
              <a:t>.</a:t>
            </a:r>
          </a:p>
          <a:p>
            <a:pPr marL="571500" indent="-571500">
              <a:buNone/>
              <a:defRPr/>
            </a:pPr>
            <a:r>
              <a:rPr lang="en-US" sz="2600"/>
              <a:t>		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419600" cy="682374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0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pic>
        <p:nvPicPr>
          <p:cNvPr id="7171" name="Picture 8" descr="MCj0245821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524001"/>
            <a:ext cx="5029200" cy="456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The Myth of </a:t>
            </a:r>
            <a:br>
              <a:rPr lang="en-US" smtClean="0"/>
            </a:br>
            <a:r>
              <a:rPr lang="en-US" smtClean="0"/>
              <a:t>Hidden Harmony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752600"/>
            <a:ext cx="7543800" cy="4648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 dirty="0"/>
              <a:t>	</a:t>
            </a:r>
            <a:r>
              <a:rPr lang="en-US" sz="3600" dirty="0"/>
              <a:t>Deep down, we all agree.  There is no conflict, only poor under-standing. If only we understand each other, we will agree.</a:t>
            </a:r>
            <a:r>
              <a:rPr lang="en-US" sz="4000" dirty="0"/>
              <a:t>  </a:t>
            </a:r>
          </a:p>
          <a:p>
            <a:pPr>
              <a:buFontTx/>
              <a:buNone/>
              <a:defRPr/>
            </a:pPr>
            <a:r>
              <a:rPr lang="en-US" sz="3600" dirty="0"/>
              <a:t>—real cause —</a:t>
            </a:r>
            <a:r>
              <a:rPr lang="en-US" sz="3600" dirty="0">
                <a:solidFill>
                  <a:schemeClr val="tx2"/>
                </a:solidFill>
              </a:rPr>
              <a:t>misunderstanding?</a:t>
            </a:r>
          </a:p>
          <a:p>
            <a:pPr>
              <a:buFontTx/>
              <a:buNone/>
              <a:defRPr/>
            </a:pPr>
            <a:r>
              <a:rPr lang="en-US" sz="3600" dirty="0"/>
              <a:t>—real cause —</a:t>
            </a:r>
            <a:r>
              <a:rPr lang="en-US" sz="3600" dirty="0">
                <a:solidFill>
                  <a:schemeClr val="accent2"/>
                </a:solidFill>
              </a:rPr>
              <a:t>real disagreement?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to confront conflict in a productive manner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en-US" sz="3200"/>
              <a:t>Are you ignoring the white elephant in your living room?</a:t>
            </a:r>
            <a:r>
              <a:rPr lang="en-US" sz="2200"/>
              <a:t>			     </a:t>
            </a:r>
          </a:p>
        </p:txBody>
      </p:sp>
      <p:pic>
        <p:nvPicPr>
          <p:cNvPr id="52228" name="Picture 5" descr="No Talk Polic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7825" y="2286000"/>
            <a:ext cx="281305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4E45-DC07-4B0B-B995-6A71566F3787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295400"/>
            <a:ext cx="4038600" cy="4800600"/>
          </a:xfrm>
        </p:spPr>
        <p:txBody>
          <a:bodyPr/>
          <a:lstStyle/>
          <a:p>
            <a:pPr marL="571500" indent="-571500">
              <a:buFontTx/>
              <a:buAutoNum type="arabicPeriod" startAt="2"/>
              <a:defRPr/>
            </a:pPr>
            <a:r>
              <a:rPr lang="en-US" sz="3200">
                <a:solidFill>
                  <a:schemeClr val="tx2"/>
                </a:solidFill>
              </a:rPr>
              <a:t>You get what you tolerate</a:t>
            </a:r>
          </a:p>
          <a:p>
            <a:pPr marL="571500" indent="-571500">
              <a:defRPr/>
            </a:pPr>
            <a:r>
              <a:rPr lang="en-US" sz="2600"/>
              <a:t>If you do not confront conflict, and tolerate problems—that’s what you will get—more problems.</a:t>
            </a:r>
          </a:p>
        </p:txBody>
      </p:sp>
      <p:pic>
        <p:nvPicPr>
          <p:cNvPr id="53251" name="Picture 4" descr="Head in water feet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4025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4E45-DC07-4B0B-B995-6A71566F3787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 can confront well or </a:t>
            </a:r>
            <a:br>
              <a:rPr lang="en-US" dirty="0" smtClean="0"/>
            </a:br>
            <a:r>
              <a:rPr lang="en-US" dirty="0" smtClean="0"/>
              <a:t>you can confront poorly.</a:t>
            </a:r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 you fail to confront, you lose.</a:t>
            </a:r>
          </a:p>
          <a:p>
            <a:pPr>
              <a:defRPr/>
            </a:pPr>
            <a:r>
              <a:rPr lang="en-US" smtClean="0"/>
              <a:t>If you confront poorly, you also lose.</a:t>
            </a:r>
          </a:p>
        </p:txBody>
      </p:sp>
      <p:pic>
        <p:nvPicPr>
          <p:cNvPr id="54276" name="Picture 6" descr="Ang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>
          <a:xfrm>
            <a:off x="6727825" y="2286000"/>
            <a:ext cx="3373438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4E45-DC07-4B0B-B995-6A71566F3787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685800"/>
            <a:ext cx="7543800" cy="5486400"/>
          </a:xfrm>
        </p:spPr>
        <p:txBody>
          <a:bodyPr/>
          <a:lstStyle/>
          <a:p>
            <a:pPr marL="571500" indent="-571500">
              <a:buFontTx/>
              <a:buAutoNum type="arabicPeriod" startAt="4"/>
            </a:pPr>
            <a:r>
              <a:rPr lang="en-US" altLang="en-US" sz="2600" dirty="0"/>
              <a:t>Confront in such a way as to preserve the relationship with the other person.</a:t>
            </a:r>
          </a:p>
          <a:p>
            <a:pPr marL="571500" indent="-571500">
              <a:buFontTx/>
              <a:buAutoNum type="arabicPeriod" startAt="4"/>
            </a:pPr>
            <a:r>
              <a:rPr lang="en-US" altLang="en-US" sz="2600" dirty="0"/>
              <a:t>Stay connected with the person—conflict resolution is a process.</a:t>
            </a:r>
            <a:br>
              <a:rPr lang="en-US" altLang="en-US" sz="2600" dirty="0"/>
            </a:br>
            <a:endParaRPr lang="en-US" altLang="en-US" sz="2600" dirty="0"/>
          </a:p>
          <a:p>
            <a:pPr marL="571500" indent="-571500">
              <a:buNone/>
            </a:pPr>
            <a:r>
              <a:rPr lang="en-US" altLang="en-US" sz="2600" dirty="0"/>
              <a:t>	 --solve the problem</a:t>
            </a:r>
            <a:br>
              <a:rPr lang="en-US" altLang="en-US" sz="2600" dirty="0"/>
            </a:br>
            <a:endParaRPr lang="en-US" altLang="en-US" sz="2600" dirty="0"/>
          </a:p>
          <a:p>
            <a:pPr marL="571500" indent="-571500">
              <a:buNone/>
            </a:pPr>
            <a:r>
              <a:rPr lang="en-US" altLang="en-US" sz="2600" dirty="0"/>
              <a:t>	 --focus on healthy living 	</a:t>
            </a:r>
          </a:p>
          <a:p>
            <a:pPr marL="571500" indent="-571500">
              <a:buNone/>
            </a:pPr>
            <a:r>
              <a:rPr lang="en-US" altLang="en-US" sz="2600" dirty="0"/>
              <a:t>6.	Forgiveness		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Key truth 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905000"/>
            <a:ext cx="7543800" cy="4267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	</a:t>
            </a:r>
            <a:r>
              <a:rPr lang="en-US" sz="4000"/>
              <a:t>We are most useful in confronting conflict when we are not so much trying to </a:t>
            </a:r>
            <a:r>
              <a:rPr lang="en-US" sz="4000" u="sng">
                <a:solidFill>
                  <a:schemeClr val="tx2"/>
                </a:solidFill>
              </a:rPr>
              <a:t>change</a:t>
            </a:r>
            <a:r>
              <a:rPr lang="en-US" sz="4000"/>
              <a:t> another </a:t>
            </a:r>
            <a:r>
              <a:rPr lang="en-US" sz="4000" u="sng">
                <a:solidFill>
                  <a:schemeClr val="tx2"/>
                </a:solidFill>
              </a:rPr>
              <a:t>person</a:t>
            </a:r>
            <a:r>
              <a:rPr lang="en-US" sz="4000"/>
              <a:t> as we are trying to </a:t>
            </a:r>
            <a:r>
              <a:rPr lang="en-US" sz="4000" u="sng">
                <a:solidFill>
                  <a:schemeClr val="tx2"/>
                </a:solidFill>
              </a:rPr>
              <a:t>help</a:t>
            </a:r>
            <a:r>
              <a:rPr lang="en-US" sz="4000"/>
              <a:t> them </a:t>
            </a:r>
            <a:r>
              <a:rPr lang="en-US" sz="4000" u="sng">
                <a:solidFill>
                  <a:schemeClr val="tx2"/>
                </a:solidFill>
              </a:rPr>
              <a:t>see</a:t>
            </a:r>
            <a:r>
              <a:rPr lang="en-US" sz="4000"/>
              <a:t> themselves more </a:t>
            </a:r>
            <a:r>
              <a:rPr lang="en-US" sz="4000" u="sng">
                <a:solidFill>
                  <a:schemeClr val="tx2"/>
                </a:solidFill>
              </a:rPr>
              <a:t>accurately</a:t>
            </a:r>
            <a:r>
              <a:rPr lang="en-US" sz="400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533400"/>
            <a:ext cx="7391400" cy="1600200"/>
          </a:xfrm>
        </p:spPr>
        <p:txBody>
          <a:bodyPr/>
          <a:lstStyle/>
          <a:p>
            <a:pPr>
              <a:defRPr/>
            </a:pPr>
            <a:r>
              <a:rPr lang="en-US" sz="3800" dirty="0">
                <a:solidFill>
                  <a:schemeClr val="accent2"/>
                </a:solidFill>
              </a:rPr>
              <a:t>Where do I need to </a:t>
            </a:r>
            <a:r>
              <a:rPr lang="en-US" sz="3800">
                <a:solidFill>
                  <a:schemeClr val="accent2"/>
                </a:solidFill>
              </a:rPr>
              <a:t>start in changing </a:t>
            </a:r>
            <a:r>
              <a:rPr lang="en-US" sz="3800" dirty="0">
                <a:solidFill>
                  <a:schemeClr val="accent2"/>
                </a:solidFill>
              </a:rPr>
              <a:t>the way I respond to conflict?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2828926"/>
            <a:ext cx="2705100" cy="40290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11430000" cy="3733800"/>
          </a:xfrm>
        </p:spPr>
        <p:txBody>
          <a:bodyPr/>
          <a:lstStyle/>
          <a:p>
            <a:pPr algn="ctr"/>
            <a:r>
              <a:rPr lang="en-US" altLang="en-US" sz="5400" dirty="0">
                <a:solidFill>
                  <a:srgbClr val="262626"/>
                </a:solidFill>
                <a:effectLst/>
              </a:rPr>
              <a:t>Dbattytc@gmail.com</a:t>
            </a:r>
            <a:br>
              <a:rPr lang="en-US" altLang="en-US" sz="5400" dirty="0">
                <a:solidFill>
                  <a:srgbClr val="262626"/>
                </a:solidFill>
                <a:effectLst/>
              </a:rPr>
            </a:br>
            <a:r>
              <a:rPr lang="en-US" altLang="en-US" sz="5400" dirty="0">
                <a:solidFill>
                  <a:srgbClr val="262626"/>
                </a:solidFill>
                <a:effectLst/>
              </a:rPr>
              <a:t/>
            </a:r>
            <a:br>
              <a:rPr lang="en-US" altLang="en-US" sz="5400" dirty="0">
                <a:solidFill>
                  <a:srgbClr val="262626"/>
                </a:solidFill>
                <a:effectLst/>
              </a:rPr>
            </a:br>
            <a:r>
              <a:rPr lang="en-US" altLang="en-US" sz="5400" dirty="0" smtClean="0">
                <a:solidFill>
                  <a:srgbClr val="262626"/>
                </a:solidFill>
                <a:effectLst/>
              </a:rPr>
              <a:t>Text &amp; WhatsApp: </a:t>
            </a:r>
            <a:r>
              <a:rPr lang="en-US" altLang="en-US" sz="5400" dirty="0" smtClean="0">
                <a:solidFill>
                  <a:srgbClr val="262626"/>
                </a:solidFill>
                <a:effectLst/>
              </a:rPr>
              <a:t>+1-706-536-5813</a:t>
            </a:r>
            <a:r>
              <a:rPr lang="en-US" altLang="en-US" sz="5400" dirty="0">
                <a:solidFill>
                  <a:srgbClr val="262626"/>
                </a:solidFill>
                <a:effectLst/>
              </a:rPr>
              <a:t/>
            </a:r>
            <a:br>
              <a:rPr lang="en-US" altLang="en-US" sz="5400" dirty="0">
                <a:solidFill>
                  <a:srgbClr val="262626"/>
                </a:solidFill>
                <a:effectLst/>
              </a:rPr>
            </a:br>
            <a:r>
              <a:rPr lang="en-US" altLang="en-US" sz="5400" dirty="0">
                <a:solidFill>
                  <a:srgbClr val="262626"/>
                </a:solidFill>
                <a:effectLst/>
              </a:rPr>
              <a:t/>
            </a:r>
            <a:br>
              <a:rPr lang="en-US" altLang="en-US" sz="5400" dirty="0">
                <a:solidFill>
                  <a:srgbClr val="262626"/>
                </a:solidFill>
                <a:effectLst/>
              </a:rPr>
            </a:br>
            <a:r>
              <a:rPr lang="en-US" altLang="en-US" sz="4400" dirty="0">
                <a:solidFill>
                  <a:srgbClr val="262626"/>
                </a:solidFill>
                <a:effectLst/>
              </a:rPr>
              <a:t>Web: </a:t>
            </a:r>
            <a:r>
              <a:rPr lang="en-US" altLang="en-US" sz="4400" dirty="0" smtClean="0">
                <a:solidFill>
                  <a:srgbClr val="262626"/>
                </a:solidFill>
                <a:effectLst/>
              </a:rPr>
              <a:t>www.iteenchallenge.org</a:t>
            </a:r>
            <a:r>
              <a:rPr lang="en-US" altLang="en-US" sz="3600" dirty="0" smtClean="0">
                <a:solidFill>
                  <a:srgbClr val="262626"/>
                </a:solidFill>
              </a:rPr>
              <a:t/>
            </a:r>
            <a:br>
              <a:rPr lang="en-US" altLang="en-US" sz="3600" dirty="0" smtClean="0">
                <a:solidFill>
                  <a:srgbClr val="262626"/>
                </a:solidFill>
              </a:rPr>
            </a:br>
            <a:endParaRPr lang="en-US" altLang="en-US" dirty="0" smtClean="0">
              <a:solidFill>
                <a:srgbClr val="26262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Reacting </a:t>
            </a:r>
            <a:br>
              <a:rPr lang="en-US" dirty="0" smtClean="0"/>
            </a:br>
            <a:r>
              <a:rPr lang="en-US" dirty="0" smtClean="0"/>
              <a:t>or </a:t>
            </a:r>
            <a:br>
              <a:rPr lang="en-US" dirty="0" smtClean="0"/>
            </a:br>
            <a:r>
              <a:rPr lang="en-US" dirty="0" smtClean="0"/>
              <a:t>choosing my response?</a:t>
            </a:r>
          </a:p>
        </p:txBody>
      </p:sp>
      <p:pic>
        <p:nvPicPr>
          <p:cNvPr id="8195" name="Picture 5" descr="MCj039713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228850"/>
            <a:ext cx="31972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MCj03971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2705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#4  </a:t>
            </a:r>
          </a:p>
        </p:txBody>
      </p:sp>
      <p:pic>
        <p:nvPicPr>
          <p:cNvPr id="9219" name="Picture 5" descr="HIV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990600"/>
            <a:ext cx="45243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Conflict in our lives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286000"/>
            <a:ext cx="86106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Problems</a:t>
            </a:r>
          </a:p>
          <a:p>
            <a:pPr>
              <a:buFontTx/>
              <a:buNone/>
            </a:pPr>
            <a:r>
              <a:rPr lang="en-US" altLang="en-US" dirty="0" smtClean="0"/>
              <a:t>Issues	    			Conflict</a:t>
            </a:r>
          </a:p>
          <a:p>
            <a:pPr>
              <a:buFontTx/>
              <a:buNone/>
            </a:pPr>
            <a:r>
              <a:rPr lang="en-US" altLang="en-US" dirty="0" smtClean="0"/>
              <a:t>Disagreements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cxnSp>
        <p:nvCxnSpPr>
          <p:cNvPr id="10244" name="Straight Arrow Connector 4"/>
          <p:cNvCxnSpPr>
            <a:cxnSpLocks noChangeShapeType="1"/>
          </p:cNvCxnSpPr>
          <p:nvPr/>
        </p:nvCxnSpPr>
        <p:spPr bwMode="auto">
          <a:xfrm>
            <a:off x="4419600" y="2667000"/>
            <a:ext cx="23622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5" name="Straight Arrow Connector 6"/>
          <p:cNvCxnSpPr>
            <a:cxnSpLocks noChangeShapeType="1"/>
          </p:cNvCxnSpPr>
          <p:nvPr/>
        </p:nvCxnSpPr>
        <p:spPr bwMode="auto">
          <a:xfrm>
            <a:off x="3810000" y="3352800"/>
            <a:ext cx="2971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6" name="Straight Arrow Connector 8"/>
          <p:cNvCxnSpPr>
            <a:cxnSpLocks noChangeShapeType="1"/>
          </p:cNvCxnSpPr>
          <p:nvPr/>
        </p:nvCxnSpPr>
        <p:spPr bwMode="auto">
          <a:xfrm flipV="1">
            <a:off x="5257800" y="3581400"/>
            <a:ext cx="15240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05-2024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985-4440-457B-9AAD-79422DF8EA3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C0C0C0"/>
      </a:hlink>
      <a:folHlink>
        <a:srgbClr val="969696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11429</TotalTime>
  <Words>2007</Words>
  <Application>Microsoft Office PowerPoint</Application>
  <PresentationFormat>Widescreen</PresentationFormat>
  <Paragraphs>370</Paragraphs>
  <Slides>67</Slides>
  <Notes>1</Notes>
  <HiddenSlides>21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Tahoma</vt:lpstr>
      <vt:lpstr>Times New Roman</vt:lpstr>
      <vt:lpstr>Default Design</vt:lpstr>
      <vt:lpstr>How to Handle Conflict </vt:lpstr>
      <vt:lpstr>Notes and PowerPoint on iTeenChallenge.org</vt:lpstr>
      <vt:lpstr>Three aspects of handling conflict</vt:lpstr>
      <vt:lpstr>How does conflict affect you?</vt:lpstr>
      <vt:lpstr>Spiritual Gifts vs Personal Character</vt:lpstr>
      <vt:lpstr>PowerPoint Presentation</vt:lpstr>
      <vt:lpstr>Reacting  or  choosing my response?</vt:lpstr>
      <vt:lpstr>#4  </vt:lpstr>
      <vt:lpstr>Conflict in our lives </vt:lpstr>
      <vt:lpstr>What causes conflict in families?</vt:lpstr>
      <vt:lpstr>The Myth of  Hidden Harmony</vt:lpstr>
      <vt:lpstr>Key truth </vt:lpstr>
      <vt:lpstr>What is your attitude toward conflict?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Three common causes of  conflict</vt:lpstr>
      <vt:lpstr>PowerPoint Presentation</vt:lpstr>
      <vt:lpstr>PowerPoint Presentation</vt:lpstr>
      <vt:lpstr>B. Healthy areas where  conflict occurs</vt:lpstr>
      <vt:lpstr>PowerPoint Presentation</vt:lpstr>
      <vt:lpstr>PowerPoint Presentation</vt:lpstr>
      <vt:lpstr>Five Options for Dealing with Conflict  1.  Competing:  I win—you lose</vt:lpstr>
      <vt:lpstr>2.  Avoiding:  I want out</vt:lpstr>
      <vt:lpstr>3.  Accommodating    – I will give in for good relations</vt:lpstr>
      <vt:lpstr>4.  Compromising       – I will meet you half way</vt:lpstr>
      <vt:lpstr>5.  Collaborating      —I can care and confront</vt:lpstr>
      <vt:lpstr>Key truth </vt:lpstr>
      <vt:lpstr>Five Options for Dealing with Conflict</vt:lpstr>
      <vt:lpstr>Personal assessment of your past experiences with conflict</vt:lpstr>
      <vt:lpstr>Your past experiences with conflict</vt:lpstr>
      <vt:lpstr>Some people use different conflict management styles at home than at work.  --or with those under their authority vs. peers and superiors.</vt:lpstr>
      <vt:lpstr>PowerPoint Presentation</vt:lpstr>
      <vt:lpstr>PowerPoint Presentation</vt:lpstr>
      <vt:lpstr>It can be dangerous to try to resolve a conflict with a person who uses the  “I win—you lose” approach.</vt:lpstr>
      <vt:lpstr>#2</vt:lpstr>
      <vt:lpstr>Basic tools for handling Conflict</vt:lpstr>
      <vt:lpstr>B. What is your level of listening?</vt:lpstr>
      <vt:lpstr>Level 1:  Focused on myself</vt:lpstr>
      <vt:lpstr>Level 2:  Focused on other person</vt:lpstr>
      <vt:lpstr>C.  Ways of confronting conflict        without being judgmental</vt:lpstr>
      <vt:lpstr>C.  Ways of confronting conflict        without being judgmental</vt:lpstr>
      <vt:lpstr>C.  Ways of confronting conflict        without being judgmental</vt:lpstr>
      <vt:lpstr>C.  Ways of confronting conflict        without being judgmental</vt:lpstr>
      <vt:lpstr>Key truth </vt:lpstr>
      <vt:lpstr>Where do I need to start in changing the way I respond to conflict?</vt:lpstr>
      <vt:lpstr>PowerPoint Presentation</vt:lpstr>
      <vt:lpstr>PowerPoint Presentation</vt:lpstr>
      <vt:lpstr>Biblical view on blessing and cursing </vt:lpstr>
      <vt:lpstr>Second look at Your attitude toward  conflict</vt:lpstr>
      <vt:lpstr>How abuse in your background affects how you handle conflict today</vt:lpstr>
      <vt:lpstr>7. How to respond to “Bullies”</vt:lpstr>
      <vt:lpstr>Conflict  Healthy person vs.   dysfunctional person</vt:lpstr>
      <vt:lpstr>  Unhealthy   Healthy</vt:lpstr>
      <vt:lpstr>  Unhealthy   Healthy</vt:lpstr>
      <vt:lpstr>  Unhealthy   Healthy</vt:lpstr>
      <vt:lpstr>PowerPoint Presentation</vt:lpstr>
      <vt:lpstr>The Myth of  Hidden Harmony</vt:lpstr>
      <vt:lpstr>How to confront conflict in a productive manner</vt:lpstr>
      <vt:lpstr>PowerPoint Presentation</vt:lpstr>
      <vt:lpstr>You can confront well or  you can confront poorly.</vt:lpstr>
      <vt:lpstr>PowerPoint Presentation</vt:lpstr>
      <vt:lpstr>Key truth </vt:lpstr>
      <vt:lpstr>Where do I need to start in changing the way I respond to conflict?</vt:lpstr>
      <vt:lpstr>Dbattytc@gmail.com  Text &amp; WhatsApp: +1-706-536-5813  Web: www.iteenchallenge.org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Students with Personal Application Goals</dc:title>
  <dc:creator>Gregg Fischer</dc:creator>
  <cp:lastModifiedBy>Dave Batty</cp:lastModifiedBy>
  <cp:revision>97</cp:revision>
  <cp:lastPrinted>2004-06-25T02:36:08Z</cp:lastPrinted>
  <dcterms:created xsi:type="dcterms:W3CDTF">2004-06-06T20:04:55Z</dcterms:created>
  <dcterms:modified xsi:type="dcterms:W3CDTF">2024-05-03T15:36:21Z</dcterms:modified>
</cp:coreProperties>
</file>