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7"/>
  </p:notesMasterIdLst>
  <p:sldIdLst>
    <p:sldId id="256" r:id="rId2"/>
    <p:sldId id="291" r:id="rId3"/>
    <p:sldId id="273" r:id="rId4"/>
    <p:sldId id="274" r:id="rId5"/>
    <p:sldId id="257" r:id="rId6"/>
    <p:sldId id="275" r:id="rId7"/>
    <p:sldId id="264" r:id="rId8"/>
    <p:sldId id="258" r:id="rId9"/>
    <p:sldId id="259" r:id="rId10"/>
    <p:sldId id="276" r:id="rId11"/>
    <p:sldId id="260" r:id="rId12"/>
    <p:sldId id="265" r:id="rId13"/>
    <p:sldId id="292" r:id="rId14"/>
    <p:sldId id="277" r:id="rId15"/>
    <p:sldId id="269" r:id="rId16"/>
    <p:sldId id="278" r:id="rId17"/>
    <p:sldId id="279" r:id="rId18"/>
    <p:sldId id="280" r:id="rId19"/>
    <p:sldId id="281" r:id="rId20"/>
    <p:sldId id="282" r:id="rId21"/>
    <p:sldId id="283" r:id="rId22"/>
    <p:sldId id="270" r:id="rId23"/>
    <p:sldId id="284" r:id="rId24"/>
    <p:sldId id="285" r:id="rId25"/>
    <p:sldId id="286" r:id="rId26"/>
    <p:sldId id="287" r:id="rId27"/>
    <p:sldId id="288" r:id="rId28"/>
    <p:sldId id="289" r:id="rId29"/>
    <p:sldId id="271" r:id="rId30"/>
    <p:sldId id="290" r:id="rId31"/>
    <p:sldId id="272" r:id="rId32"/>
    <p:sldId id="267" r:id="rId33"/>
    <p:sldId id="268" r:id="rId34"/>
    <p:sldId id="263" r:id="rId35"/>
    <p:sldId id="293" r:id="rId36"/>
  </p:sldIdLst>
  <p:sldSz cx="10058400" cy="7407275"/>
  <p:notesSz cx="6858000" cy="9144000"/>
  <p:custDataLst>
    <p:tags r:id="rId3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1pPr>
    <a:lvl2pPr marL="4989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2pPr>
    <a:lvl3pPr marL="997976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3pPr>
    <a:lvl4pPr marL="149696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4pPr>
    <a:lvl5pPr marL="19959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5pPr>
    <a:lvl6pPr marL="2494940" algn="l" defTabSz="997976" rtl="0" eaLnBrk="1" latinLnBrk="0" hangingPunct="1"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6pPr>
    <a:lvl7pPr marL="2993928" algn="l" defTabSz="997976" rtl="0" eaLnBrk="1" latinLnBrk="0" hangingPunct="1"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7pPr>
    <a:lvl8pPr marL="3492917" algn="l" defTabSz="997976" rtl="0" eaLnBrk="1" latinLnBrk="0" hangingPunct="1"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8pPr>
    <a:lvl9pPr marL="3991905" algn="l" defTabSz="997976" rtl="0" eaLnBrk="1" latinLnBrk="0" hangingPunct="1">
      <a:defRPr kern="1200">
        <a:solidFill>
          <a:schemeClr val="tx1"/>
        </a:solidFill>
        <a:latin typeface="Papyrus" pitchFamily="66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264" y="858"/>
      </p:cViewPr>
      <p:guideLst>
        <p:guide orient="horz" pos="2333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85800"/>
            <a:ext cx="46545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D2969B6-0B8A-4CBD-884C-E33B996BD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548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98988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97976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49696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99595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494940" algn="l" defTabSz="4989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93928" algn="l" defTabSz="4989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92917" algn="l" defTabSz="4989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91905" algn="l" defTabSz="49898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BC8E15B9-5C9D-403B-A183-59B4200ACF71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00EB594E-99BF-458E-B7C8-8C356EF60F57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C53CD311-3657-4E18-917E-6AB6CFDCD076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BF02DCFA-CE5A-4ECA-BA7F-AD609F1F64FA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1CB7ED9D-8F7A-4908-BC0D-82800B97DAD1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33AD405F-230A-4EE0-BDD0-A357023A6066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F830B019-94BE-4E38-9CD0-D388E622116A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9AE85010-949C-49F3-9951-F76BF723143D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674C168C-1F2B-4246-B546-A0483159D584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D1F2F774-CBF2-4E52-8878-7E54F1447616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6AB4F202-759C-4182-B3F8-2660E162ADE9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2FC35446-D6A8-4923-9EC1-C8F30DE13E8C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217231AB-8D43-4ECC-BE10-6BCE16E8163E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92135BBE-8EA9-41A7-BA99-8C09A0ED3FFB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8BD4BB3D-3CF2-4E95-9DB0-AB1658FA5CFA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6223D689-F2A9-4A9E-9B41-6747725927C7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B989865D-9AB8-4891-9E64-9F51441AD6A0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CDF6C6BD-1623-4444-B70F-EA6201C4EA3A}" type="slidenum">
              <a:rPr lang="en-US" smtClean="0">
                <a:latin typeface="Arial" pitchFamily="34" charset="0"/>
              </a:rPr>
              <a:pPr/>
              <a:t>28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5D242B7F-5690-430B-BF8D-34ACA5FBB7FE}" type="slidenum">
              <a:rPr lang="en-US" smtClean="0">
                <a:latin typeface="Arial" pitchFamily="34" charset="0"/>
              </a:rPr>
              <a:pPr/>
              <a:t>30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16016C5C-5339-494D-985D-E52CEC2B200C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38D15E9A-F64B-48FF-BCDE-D6C76BC60846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B96E6E60-C389-42C2-B84B-89895C80D1DF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58F05231-E491-44E0-B03B-A15F924396BA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FA44DD3B-1E26-4E3B-A930-BC5DEAA7202E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4477FF27-C97F-4F5B-8756-CA1023461466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EEA53593-6553-46F0-9B80-D6121A30C95D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765872E8-F09F-4DD4-81B0-7EB9D976FE37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86AAF226-1912-4DC6-A7A1-23B606299FFD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fld id="{E17509AA-A9D9-4821-BA3C-E8E5D3A5EC31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1725" y="685800"/>
            <a:ext cx="465455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14325" y="3028067"/>
            <a:ext cx="1747" cy="3278405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9798" tIns="49899" rIns="99798" bIns="49899"/>
          <a:lstStyle/>
          <a:p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54380" y="2157026"/>
            <a:ext cx="8549640" cy="1546612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08760" y="4197456"/>
            <a:ext cx="7040880" cy="189297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iteenchallenge.org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z="1100" dirty="0" smtClean="0"/>
              <a:t>02/2013    </a:t>
            </a:r>
            <a:r>
              <a:rPr lang="en-US" dirty="0" smtClean="0"/>
              <a:t>      </a:t>
            </a:r>
            <a:fld id="{8C5B998E-B840-4BB2-8FA2-4D84870FB7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6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44836-8720-4418-80E1-7E4E4EFE4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5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5495"/>
            <a:ext cx="2263140" cy="618644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5495"/>
            <a:ext cx="6621780" cy="618644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9C1B2-ED5B-4BF5-B9B5-AAE155A2E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C46B7-7118-431E-B85B-D2C2D8CF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0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759861"/>
            <a:ext cx="8549640" cy="147116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139520"/>
            <a:ext cx="8549640" cy="1620341"/>
          </a:xfrm>
        </p:spPr>
        <p:txBody>
          <a:bodyPr anchor="b"/>
          <a:lstStyle>
            <a:lvl1pPr marL="0" indent="0">
              <a:buNone/>
              <a:defRPr sz="2200"/>
            </a:lvl1pPr>
            <a:lvl2pPr marL="498988" indent="0">
              <a:buNone/>
              <a:defRPr sz="2000"/>
            </a:lvl2pPr>
            <a:lvl3pPr marL="997976" indent="0">
              <a:buNone/>
              <a:defRPr sz="1700"/>
            </a:lvl3pPr>
            <a:lvl4pPr marL="1496964" indent="0">
              <a:buNone/>
              <a:defRPr sz="1500"/>
            </a:lvl4pPr>
            <a:lvl5pPr marL="1995952" indent="0">
              <a:buNone/>
              <a:defRPr sz="1500"/>
            </a:lvl5pPr>
            <a:lvl6pPr marL="2494940" indent="0">
              <a:buNone/>
              <a:defRPr sz="1500"/>
            </a:lvl6pPr>
            <a:lvl7pPr marL="2993928" indent="0">
              <a:buNone/>
              <a:defRPr sz="1500"/>
            </a:lvl7pPr>
            <a:lvl8pPr marL="3492917" indent="0">
              <a:buNone/>
              <a:defRPr sz="1500"/>
            </a:lvl8pPr>
            <a:lvl9pPr marL="3991905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68233-465B-4398-B8A0-0AE0BACC5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22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057576"/>
            <a:ext cx="4442460" cy="44443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2057576"/>
            <a:ext cx="4442460" cy="444436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83289-69B9-4CBC-BE0D-DF03EEB5A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7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296634"/>
            <a:ext cx="9052560" cy="12345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658064"/>
            <a:ext cx="4444207" cy="6910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349066"/>
            <a:ext cx="4444207" cy="426775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658064"/>
            <a:ext cx="4445953" cy="691002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349066"/>
            <a:ext cx="4445953" cy="4267757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9B62E-5953-4D99-A3E3-A1CF1040A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23A1-3136-4A3A-8BBF-5FD680703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4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31CF0-58A8-42F2-8AE6-8F48E886B5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8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294919"/>
            <a:ext cx="3309144" cy="125512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294920"/>
            <a:ext cx="5622925" cy="6321904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550042"/>
            <a:ext cx="3309144" cy="5066782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EBDA3-5947-4EAD-9D69-964327CD3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3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185092"/>
            <a:ext cx="6035040" cy="6121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61854"/>
            <a:ext cx="6035040" cy="4444365"/>
          </a:xfrm>
        </p:spPr>
        <p:txBody>
          <a:bodyPr/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5797222"/>
            <a:ext cx="6035040" cy="869325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093F2-22B3-48F4-BDF9-8B55E844C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5495"/>
            <a:ext cx="9052560" cy="149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98" tIns="49899" rIns="99798" bIns="498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2057576"/>
            <a:ext cx="9052560" cy="4444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98" tIns="49899" rIns="99798" bIns="498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6745421"/>
            <a:ext cx="2346960" cy="5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98" tIns="49899" rIns="99798" bIns="4989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T313.01</a:t>
            </a:r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6745421"/>
            <a:ext cx="3185160" cy="5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98" tIns="49899" rIns="99798" bIns="49899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iteenchallenge.org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6745421"/>
            <a:ext cx="2346960" cy="5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798" tIns="49899" rIns="99798" bIns="498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7A77B79D-7C5D-4ACA-99D1-48F9F99E8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MS PGothic" pitchFamily="34" charset="-128"/>
          <a:cs typeface="ＭＳ Ｐゴシック" charset="0"/>
        </a:defRPr>
      </a:lvl5pPr>
      <a:lvl6pPr marL="498988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97976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496964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995952" algn="l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74241" indent="-37424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5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ＭＳ Ｐゴシック" charset="0"/>
        </a:defRPr>
      </a:lvl1pPr>
      <a:lvl2pPr marL="810856" indent="-311868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31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247470" indent="-2494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746458" indent="-249494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245446" indent="-24949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744434" indent="-249494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3243423" indent="-249494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742411" indent="-249494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4241399" indent="-249494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2"/>
        <a:buChar char="v"/>
        <a:defRPr sz="2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417637"/>
            <a:ext cx="8633460" cy="2880607"/>
          </a:xfrm>
        </p:spPr>
        <p:txBody>
          <a:bodyPr/>
          <a:lstStyle/>
          <a:p>
            <a:pPr eaLnBrk="1" hangingPunct="1">
              <a:defRPr/>
            </a:pPr>
            <a:r>
              <a:rPr lang="en-US" sz="5900" b="1" dirty="0"/>
              <a:t>Compassion Fatigue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dirty="0"/>
              <a:t/>
            </a:r>
            <a:br>
              <a:rPr lang="en-US" sz="2600" dirty="0"/>
            </a:br>
            <a:endParaRPr lang="en-US" sz="35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58640" y="5678911"/>
            <a:ext cx="5113020" cy="905334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Cynthia Nicholson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02/2013          </a:t>
            </a:r>
            <a:fld id="{8C5B998E-B840-4BB2-8FA2-4D84870FB7D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4999037"/>
            <a:ext cx="3657298" cy="20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86740" y="480101"/>
            <a:ext cx="9052560" cy="1495172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The Downward Spiral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2798304"/>
            <a:ext cx="7627620" cy="444436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800" i="1">
                <a:latin typeface="Big Caslon" charset="0"/>
              </a:rPr>
              <a:t>  </a:t>
            </a:r>
            <a:r>
              <a:rPr lang="ja-JP" altLang="en-US" sz="4800" i="1">
                <a:latin typeface="Big Caslon" charset="0"/>
              </a:rPr>
              <a:t>“</a:t>
            </a:r>
            <a:r>
              <a:rPr lang="en-US" altLang="ja-JP" sz="4800" i="1">
                <a:latin typeface="Big Caslon" charset="0"/>
              </a:rPr>
              <a:t>Tired me . . . poor me . . . shame on me . . . hate me . . . hate others . . . hate God for doing this to me.</a:t>
            </a:r>
            <a:r>
              <a:rPr lang="ja-JP" altLang="en-US" sz="4800" i="1">
                <a:latin typeface="Big Caslon" charset="0"/>
              </a:rPr>
              <a:t>”</a:t>
            </a:r>
            <a:endParaRPr lang="en-US" sz="4800" i="1">
              <a:latin typeface="Big Caslon" charset="0"/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818" y="246909"/>
            <a:ext cx="2731135" cy="347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19749" indent="-1219749" algn="ctr" eaLnBrk="1" hangingPunct="1">
              <a:defRPr/>
            </a:pPr>
            <a:r>
              <a:rPr lang="en-US" sz="4400"/>
              <a:t>Recognition, Prevention, and Treatment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" y="1975273"/>
            <a:ext cx="9387840" cy="5514305"/>
          </a:xfrm>
        </p:spPr>
        <p:txBody>
          <a:bodyPr/>
          <a:lstStyle/>
          <a:p>
            <a:pPr marL="1129654" lvl="1" indent="-630665" eaLnBrk="1" hangingPunct="1">
              <a:buNone/>
              <a:defRPr/>
            </a:pPr>
            <a:r>
              <a:rPr lang="en-US" u="sng" smtClean="0"/>
              <a:t>Recognition</a:t>
            </a:r>
          </a:p>
          <a:p>
            <a:pPr marL="1129654" lvl="1" indent="-630665" eaLnBrk="1" hangingPunct="1">
              <a:buFont typeface="Tahoma" pitchFamily="34" charset="0"/>
              <a:buAutoNum type="arabicPeriod"/>
              <a:defRPr/>
            </a:pPr>
            <a:r>
              <a:rPr lang="en-US" sz="2600"/>
              <a:t>Indicators and cognitive shifts </a:t>
            </a:r>
          </a:p>
          <a:p>
            <a:pPr lvl="2" eaLnBrk="1" hangingPunct="1">
              <a:defRPr/>
            </a:pPr>
            <a:r>
              <a:rPr lang="en-US" smtClean="0"/>
              <a:t>	From dependence/trust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chronic suspicion</a:t>
            </a:r>
          </a:p>
          <a:p>
            <a:pPr lvl="2" eaLnBrk="1" hangingPunct="1">
              <a:defRPr/>
            </a:pPr>
            <a:r>
              <a:rPr lang="en-US" smtClean="0"/>
              <a:t>	From safety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heightened sense of vulnerability</a:t>
            </a:r>
          </a:p>
          <a:p>
            <a:pPr lvl="2" eaLnBrk="1" hangingPunct="1">
              <a:defRPr/>
            </a:pPr>
            <a:r>
              <a:rPr lang="en-US" smtClean="0"/>
              <a:t>	From power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sense of helplessness</a:t>
            </a:r>
          </a:p>
          <a:p>
            <a:pPr lvl="2" eaLnBrk="1" hangingPunct="1">
              <a:defRPr/>
            </a:pPr>
            <a:r>
              <a:rPr lang="en-US" smtClean="0"/>
              <a:t>	From independence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loss of personal 			control and freedom</a:t>
            </a:r>
          </a:p>
          <a:p>
            <a:pPr marL="1129654" lvl="1" indent="-630665" eaLnBrk="1" hangingPunct="1">
              <a:buFont typeface="Tahoma" pitchFamily="34" charset="0"/>
              <a:buAutoNum type="arabicPeriod"/>
              <a:defRPr/>
            </a:pPr>
            <a:r>
              <a:rPr lang="en-US" sz="2600"/>
              <a:t>Others</a:t>
            </a:r>
            <a:r>
              <a:rPr lang="ja-JP" altLang="en-US" sz="2600"/>
              <a:t>’</a:t>
            </a:r>
            <a:r>
              <a:rPr lang="en-US" altLang="ja-JP" sz="2600"/>
              <a:t> evaluation, intervention</a:t>
            </a:r>
          </a:p>
          <a:p>
            <a:pPr marL="1129654" lvl="1" indent="-630665" eaLnBrk="1" hangingPunct="1">
              <a:buFont typeface="Tahoma" pitchFamily="34" charset="0"/>
              <a:buAutoNum type="arabicPeriod"/>
              <a:defRPr/>
            </a:pPr>
            <a:endParaRPr lang="en-US" sz="2600"/>
          </a:p>
          <a:p>
            <a:pPr marL="1129654" lvl="1" indent="-630665" eaLnBrk="1" hangingPunct="1">
              <a:buFont typeface="Tahoma" pitchFamily="34" charset="0"/>
              <a:buAutoNum type="arabicPeriod"/>
              <a:defRPr/>
            </a:pPr>
            <a:r>
              <a:rPr lang="en-US" sz="2600"/>
              <a:t>Prior coping strategies </a:t>
            </a:r>
          </a:p>
          <a:p>
            <a:pPr lvl="2" eaLnBrk="1" hangingPunct="1">
              <a:buFontTx/>
              <a:buNone/>
              <a:defRPr/>
            </a:pP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/>
              <a:t>Recognition, Prevention, and Treatment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67640" y="2057577"/>
            <a:ext cx="5113020" cy="5102789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US" u="sng" smtClean="0"/>
              <a:t>Prevention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es-ES" sz="1700"/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s-ES" smtClean="0"/>
              <a:t>1. Education and training</a:t>
            </a:r>
            <a:r>
              <a:rPr lang="en-US" smtClean="0"/>
              <a:t>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en-US" sz="1100"/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US" smtClean="0"/>
              <a:t>2. Self-Care practices build resilience 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en-US" sz="1100"/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US" smtClean="0"/>
              <a:t>3. Establish boundaries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en-US" sz="1100"/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US" smtClean="0"/>
              <a:t>4. Social support </a:t>
            </a:r>
          </a:p>
        </p:txBody>
      </p:sp>
      <p:pic>
        <p:nvPicPr>
          <p:cNvPr id="14340" name="Picture 3" descr="SDC119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1560" y="2057576"/>
            <a:ext cx="5532120" cy="374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0" y="-82303"/>
            <a:ext cx="9052560" cy="1495172"/>
          </a:xfrm>
        </p:spPr>
        <p:txBody>
          <a:bodyPr/>
          <a:lstStyle/>
          <a:p>
            <a:pPr>
              <a:defRPr/>
            </a:pPr>
            <a:r>
              <a:rPr lang="en-US" smtClean="0"/>
              <a:t>7 Components of Resilience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" y="1152243"/>
            <a:ext cx="9890760" cy="4444365"/>
          </a:xfrm>
        </p:spPr>
        <p:txBody>
          <a:bodyPr/>
          <a:lstStyle/>
          <a:p>
            <a:pPr marL="561362" indent="-561362" eaLnBrk="1" hangingPunct="1">
              <a:buFont typeface="Tahoma" pitchFamily="34" charset="0"/>
              <a:buAutoNum type="arabicPeriod"/>
              <a:defRPr/>
            </a:pPr>
            <a:r>
              <a:rPr lang="en-US" sz="3100" b="1"/>
              <a:t>Insight -</a:t>
            </a:r>
            <a:r>
              <a:rPr lang="en-US" sz="3100"/>
              <a:t> asking tough questions and giving honest answers. </a:t>
            </a:r>
          </a:p>
          <a:p>
            <a:pPr marL="561362" indent="-561362" eaLnBrk="1" hangingPunct="1">
              <a:buFont typeface="Tahoma" pitchFamily="34" charset="0"/>
              <a:buAutoNum type="arabicPeriod"/>
              <a:defRPr/>
            </a:pPr>
            <a:r>
              <a:rPr lang="en-US" sz="3100" b="1"/>
              <a:t>Independence -</a:t>
            </a:r>
            <a:r>
              <a:rPr lang="en-US" sz="3100"/>
              <a:t> distancing emotionally and physically from the sources of trouble in one's life. </a:t>
            </a:r>
          </a:p>
          <a:p>
            <a:pPr marL="561362" indent="-561362" eaLnBrk="1" hangingPunct="1">
              <a:buFont typeface="Tahoma" pitchFamily="34" charset="0"/>
              <a:buAutoNum type="arabicPeriod"/>
              <a:defRPr/>
            </a:pPr>
            <a:r>
              <a:rPr lang="en-US" sz="3100" b="1"/>
              <a:t>Relationships -</a:t>
            </a:r>
            <a:r>
              <a:rPr lang="en-US" sz="3100"/>
              <a:t> making fulfilling connections to other people. </a:t>
            </a:r>
          </a:p>
          <a:p>
            <a:pPr marL="561362" indent="-561362" eaLnBrk="1" hangingPunct="1">
              <a:buFont typeface="Tahoma" pitchFamily="34" charset="0"/>
              <a:buAutoNum type="arabicPeriod"/>
              <a:defRPr/>
            </a:pPr>
            <a:r>
              <a:rPr lang="en-US" sz="3100" b="1"/>
              <a:t>Initiative -</a:t>
            </a:r>
            <a:r>
              <a:rPr lang="en-US" sz="3100"/>
              <a:t> taking charge of problems. </a:t>
            </a:r>
          </a:p>
          <a:p>
            <a:pPr marL="561362" indent="-561362" eaLnBrk="1" hangingPunct="1">
              <a:buFont typeface="Tahoma" pitchFamily="34" charset="0"/>
              <a:buAutoNum type="arabicPeriod"/>
              <a:defRPr/>
            </a:pPr>
            <a:r>
              <a:rPr lang="en-US" sz="3100" b="1"/>
              <a:t>Creativity -</a:t>
            </a:r>
            <a:r>
              <a:rPr lang="en-US" sz="3100"/>
              <a:t> using imagination and expressing oneself in art forms. </a:t>
            </a:r>
          </a:p>
          <a:p>
            <a:pPr marL="561362" indent="-561362" eaLnBrk="1" hangingPunct="1">
              <a:buFont typeface="Tahoma" pitchFamily="34" charset="0"/>
              <a:buAutoNum type="arabicPeriod"/>
              <a:defRPr/>
            </a:pPr>
            <a:r>
              <a:rPr lang="en-US" sz="3100" b="1"/>
              <a:t>Humor -</a:t>
            </a:r>
            <a:r>
              <a:rPr lang="en-US" sz="3100"/>
              <a:t> finding the comic in the tragic.</a:t>
            </a:r>
          </a:p>
          <a:p>
            <a:pPr marL="561362" indent="-561362" eaLnBrk="1" hangingPunct="1">
              <a:buFont typeface="Tahoma" pitchFamily="34" charset="0"/>
              <a:buAutoNum type="arabicPeriod"/>
              <a:defRPr/>
            </a:pPr>
            <a:r>
              <a:rPr lang="en-US" sz="3100" b="1"/>
              <a:t>Morality</a:t>
            </a:r>
            <a:r>
              <a:rPr lang="en-US" sz="3100"/>
              <a:t> – acting on the basis of informed conscience</a:t>
            </a:r>
          </a:p>
          <a:p>
            <a:pPr marL="561362" indent="-561362">
              <a:buFont typeface="Tahoma" pitchFamily="34" charset="0"/>
              <a:buAutoNum type="arabicPeriod"/>
              <a:defRPr/>
            </a:pPr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400"/>
              <a:t>Recognition, Prevention, and Treatment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8640" y="2222183"/>
            <a:ext cx="6118860" cy="4444365"/>
          </a:xfrm>
        </p:spPr>
        <p:txBody>
          <a:bodyPr/>
          <a:lstStyle/>
          <a:p>
            <a:pPr lvl="1" eaLnBrk="1" hangingPunct="1">
              <a:buFont typeface="Tahoma" pitchFamily="34" charset="0"/>
              <a:buNone/>
              <a:defRPr/>
            </a:pPr>
            <a:r>
              <a:rPr lang="en-US" sz="3500" u="sng"/>
              <a:t>Treatment</a:t>
            </a:r>
          </a:p>
          <a:p>
            <a:pPr lvl="1" eaLnBrk="1" hangingPunct="1">
              <a:defRPr/>
            </a:pPr>
            <a:endParaRPr lang="en-US" smtClean="0"/>
          </a:p>
          <a:p>
            <a:pPr lvl="1" eaLnBrk="1" hangingPunct="1">
              <a:defRPr/>
            </a:pPr>
            <a:r>
              <a:rPr lang="en-US" smtClean="0"/>
              <a:t>Proactive steps:</a:t>
            </a:r>
          </a:p>
          <a:p>
            <a:pPr lvl="2" eaLnBrk="1" hangingPunct="1">
              <a:defRPr/>
            </a:pPr>
            <a:r>
              <a:rPr lang="en-US" smtClean="0"/>
              <a:t>Learn to say </a:t>
            </a:r>
            <a:r>
              <a:rPr lang="ja-JP" altLang="en-US" smtClean="0"/>
              <a:t>“</a:t>
            </a:r>
            <a:r>
              <a:rPr lang="en-US" altLang="ja-JP" smtClean="0"/>
              <a:t>no</a:t>
            </a:r>
            <a:r>
              <a:rPr lang="ja-JP" altLang="en-US" smtClean="0"/>
              <a:t>”</a:t>
            </a:r>
            <a:endParaRPr lang="en-US" altLang="ja-JP" smtClean="0"/>
          </a:p>
          <a:p>
            <a:pPr lvl="2" eaLnBrk="1" hangingPunct="1">
              <a:defRPr/>
            </a:pPr>
            <a:r>
              <a:rPr lang="en-US" smtClean="0"/>
              <a:t>Personal mission statement</a:t>
            </a:r>
          </a:p>
          <a:p>
            <a:pPr lvl="1" eaLnBrk="1" hangingPunct="1">
              <a:defRPr/>
            </a:pPr>
            <a:r>
              <a:rPr lang="en-US" smtClean="0"/>
              <a:t>Healing Activities </a:t>
            </a:r>
          </a:p>
          <a:p>
            <a:pPr lvl="2" eaLnBrk="1" hangingPunct="1">
              <a:defRPr/>
            </a:pPr>
            <a:r>
              <a:rPr lang="en-US" smtClean="0"/>
              <a:t>Do</a:t>
            </a:r>
            <a:r>
              <a:rPr lang="ja-JP" altLang="en-US" smtClean="0"/>
              <a:t>’</a:t>
            </a:r>
            <a:r>
              <a:rPr lang="en-US" altLang="ja-JP" smtClean="0"/>
              <a:t>s</a:t>
            </a:r>
          </a:p>
          <a:p>
            <a:pPr lvl="2" eaLnBrk="1" hangingPunct="1">
              <a:defRPr/>
            </a:pPr>
            <a:r>
              <a:rPr lang="en-US" smtClean="0"/>
              <a:t>Don</a:t>
            </a:r>
            <a:r>
              <a:rPr lang="ja-JP" altLang="en-US" smtClean="0"/>
              <a:t>’</a:t>
            </a:r>
            <a:r>
              <a:rPr lang="en-US" altLang="ja-JP" smtClean="0"/>
              <a:t>ts</a:t>
            </a:r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8" name="Picture 3" descr="just_say_no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3800" y="1152243"/>
            <a:ext cx="2263140" cy="222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cnn.say_.no_m_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" y="3518456"/>
            <a:ext cx="4802188" cy="339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9052560" cy="108365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Do: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560" y="987637"/>
            <a:ext cx="8968740" cy="6172729"/>
          </a:xfrm>
        </p:spPr>
        <p:txBody>
          <a:bodyPr/>
          <a:lstStyle/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Relax and rest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Eat nutritiously (avoid sugar)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Get more than enough sleep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Talk about what happened (to God and others)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Write about what happened (journaling, letters, emails)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Laugh when you can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Set small goals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Keep some sort of routine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If safe, stay in familiar environment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Spend time with those who are supportive and helpful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Cry if you can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Pray, reflect in the Word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Sing or listen to music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Educate yourself about traumatic reactions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Know that the intensity of the pain will not last forever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Anticipate difficult times to come</a:t>
            </a:r>
            <a:endParaRPr lang="es-ES" sz="2200"/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Search and find perspective and meaning in the event</a:t>
            </a:r>
          </a:p>
          <a:p>
            <a:pPr marL="665317" indent="-665317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2200"/>
              <a:t>Ask for help and let others help you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50889"/>
            <a:ext cx="9052560" cy="1083657"/>
          </a:xfrm>
        </p:spPr>
        <p:txBody>
          <a:bodyPr/>
          <a:lstStyle/>
          <a:p>
            <a:pPr eaLnBrk="1" hangingPunct="1">
              <a:defRPr/>
            </a:pPr>
            <a:r>
              <a:rPr lang="en-US" sz="5900" b="1"/>
              <a:t>Do: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115153"/>
            <a:ext cx="3799840" cy="296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4740" y="411515"/>
            <a:ext cx="3716020" cy="273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8420" y="740728"/>
            <a:ext cx="3604260" cy="639382"/>
          </a:xfrm>
          <a:prstGeom prst="rect">
            <a:avLst/>
          </a:prstGeom>
          <a:noFill/>
        </p:spPr>
        <p:txBody>
          <a:bodyPr lIns="99798" tIns="49899" rIns="99798" bIns="49899">
            <a:spAutoFit/>
          </a:bodyPr>
          <a:lstStyle/>
          <a:p>
            <a:pPr>
              <a:defRPr/>
            </a:pPr>
            <a:r>
              <a:rPr lang="en-US" sz="3500" dirty="0">
                <a:latin typeface="+mn-lt"/>
                <a:ea typeface="+mn-ea"/>
              </a:rPr>
              <a:t>1. Relax and rest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3520440" y="3168668"/>
            <a:ext cx="6454140" cy="93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500">
                <a:latin typeface="Tahoma" pitchFamily="34" charset="0"/>
              </a:rPr>
              <a:t>2. Eat nutritiously (avoid sugar)</a:t>
            </a:r>
          </a:p>
          <a:p>
            <a:endParaRPr lang="en-US"/>
          </a:p>
        </p:txBody>
      </p:sp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" y="1646061"/>
            <a:ext cx="2703195" cy="353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02920" y="5267395"/>
            <a:ext cx="6202680" cy="1234546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>
                <a:ea typeface="ＭＳ Ｐゴシック" charset="0"/>
              </a:rPr>
              <a:t>3. Get more than enough sleep</a:t>
            </a:r>
            <a:endParaRPr lang="es-ES">
              <a:ea typeface="ＭＳ Ｐゴシック" charset="0"/>
            </a:endParaRPr>
          </a:p>
          <a:p>
            <a:pPr>
              <a:buFontTx/>
              <a:buNone/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9052560" cy="108365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Do: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" y="6008123"/>
            <a:ext cx="5280660" cy="1234546"/>
          </a:xfrm>
        </p:spPr>
        <p:txBody>
          <a:bodyPr/>
          <a:lstStyle/>
          <a:p>
            <a:pPr marL="665317" indent="-665317" eaLnBrk="1" hangingPunct="1">
              <a:lnSpc>
                <a:spcPct val="80000"/>
              </a:lnSpc>
              <a:buNone/>
              <a:defRPr/>
            </a:pPr>
            <a:r>
              <a:rPr lang="es-ES">
                <a:ea typeface="ＭＳ Ｐゴシック" charset="0"/>
              </a:rPr>
              <a:t>6. </a:t>
            </a:r>
            <a:r>
              <a:rPr lang="en-US">
                <a:ea typeface="ＭＳ Ｐゴシック" charset="0"/>
              </a:rPr>
              <a:t>Laugh when you can</a:t>
            </a:r>
            <a:endParaRPr lang="es-ES">
              <a:ea typeface="ＭＳ Ｐゴシック" charset="0"/>
            </a:endParaRP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480" y="4593540"/>
            <a:ext cx="3939540" cy="257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581" y="579551"/>
            <a:ext cx="4028599" cy="2630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419100" y="823031"/>
            <a:ext cx="5448300" cy="13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</a:rPr>
              <a:t>4. Talk about what happened (to God and others)</a:t>
            </a:r>
          </a:p>
          <a:p>
            <a:endParaRPr lang="en-US"/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3604260" y="3374426"/>
            <a:ext cx="6454140" cy="13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</a:rPr>
              <a:t>5. Write about what happened (journaling, letters, emails) </a:t>
            </a:r>
          </a:p>
          <a:p>
            <a:endParaRPr lang="en-US"/>
          </a:p>
        </p:txBody>
      </p:sp>
      <p:pic>
        <p:nvPicPr>
          <p:cNvPr id="19464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3161809"/>
            <a:ext cx="2933700" cy="191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9052560" cy="108365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Do: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7300" y="5267395"/>
            <a:ext cx="3185160" cy="905334"/>
          </a:xfrm>
        </p:spPr>
        <p:txBody>
          <a:bodyPr/>
          <a:lstStyle/>
          <a:p>
            <a:pPr marL="665317" indent="-665317" eaLnBrk="1" hangingPunct="1">
              <a:lnSpc>
                <a:spcPct val="80000"/>
              </a:lnSpc>
              <a:buNone/>
              <a:defRPr/>
            </a:pPr>
            <a:r>
              <a:rPr lang="es-ES" sz="3100">
                <a:ea typeface="ＭＳ Ｐゴシック" charset="0"/>
                <a:cs typeface="Tahoma" charset="0"/>
              </a:rPr>
              <a:t>9. Exercise</a:t>
            </a:r>
          </a:p>
          <a:p>
            <a:pPr marL="665317" indent="-665317" eaLnBrk="1" hangingPunct="1">
              <a:lnSpc>
                <a:spcPct val="80000"/>
              </a:lnSpc>
              <a:buNone/>
              <a:defRPr/>
            </a:pPr>
            <a:endParaRPr lang="es-ES" sz="3100">
              <a:ea typeface="ＭＳ Ｐゴシック" charset="0"/>
            </a:endParaRP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2680" y="246909"/>
            <a:ext cx="3548380" cy="27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2133021"/>
            <a:ext cx="3352800" cy="201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263140" y="1069940"/>
            <a:ext cx="3771900" cy="8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</a:rPr>
              <a:t>7.Set small goals</a:t>
            </a:r>
            <a:endParaRPr lang="es-ES" sz="3100">
              <a:latin typeface="Tahoma" pitchFamily="34" charset="0"/>
            </a:endParaRPr>
          </a:p>
          <a:p>
            <a:endParaRPr lang="en-US"/>
          </a:p>
        </p:txBody>
      </p:sp>
      <p:sp>
        <p:nvSpPr>
          <p:cNvPr id="20487" name="TextBox 6"/>
          <p:cNvSpPr txBox="1">
            <a:spLocks noChangeArrowheads="1"/>
          </p:cNvSpPr>
          <p:nvPr/>
        </p:nvSpPr>
        <p:spPr bwMode="auto">
          <a:xfrm>
            <a:off x="4442460" y="3209820"/>
            <a:ext cx="4945380" cy="13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</a:rPr>
              <a:t>8. Keep some sort of routine</a:t>
            </a:r>
            <a:endParaRPr lang="es-ES" sz="3100">
              <a:latin typeface="Tahoma" pitchFamily="34" charset="0"/>
            </a:endParaRPr>
          </a:p>
          <a:p>
            <a:endParaRPr lang="en-US"/>
          </a:p>
        </p:txBody>
      </p:sp>
      <p:pic>
        <p:nvPicPr>
          <p:cNvPr id="2048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910" y="4842163"/>
            <a:ext cx="3143250" cy="204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9052560" cy="108365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Do: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" y="987637"/>
            <a:ext cx="5699760" cy="1069940"/>
          </a:xfrm>
        </p:spPr>
        <p:txBody>
          <a:bodyPr/>
          <a:lstStyle/>
          <a:p>
            <a:pPr marL="665317" indent="-665317" eaLnBrk="1" hangingPunct="1">
              <a:lnSpc>
                <a:spcPct val="80000"/>
              </a:lnSpc>
              <a:buNone/>
              <a:defRPr/>
            </a:pPr>
            <a:r>
              <a:rPr lang="en-US" sz="3100">
                <a:ea typeface="ＭＳ Ｐゴシック" charset="0"/>
              </a:rPr>
              <a:t>10. Spend time with those who are supportive and helpful</a:t>
            </a:r>
            <a:endParaRPr lang="es-ES" sz="3100">
              <a:ea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7740" y="3950547"/>
            <a:ext cx="4107180" cy="577826"/>
          </a:xfrm>
          <a:prstGeom prst="rect">
            <a:avLst/>
          </a:prstGeom>
          <a:noFill/>
        </p:spPr>
        <p:txBody>
          <a:bodyPr lIns="99798" tIns="49899" rIns="99798" bIns="49899">
            <a:spAutoFit/>
          </a:bodyPr>
          <a:lstStyle/>
          <a:p>
            <a:pPr>
              <a:defRPr/>
            </a:pPr>
            <a:r>
              <a:rPr lang="en-US" sz="3100" dirty="0">
                <a:latin typeface="+mn-lt"/>
                <a:ea typeface="+mn-ea"/>
              </a:rPr>
              <a:t>11. Cry if you can</a:t>
            </a:r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670560" y="5267396"/>
            <a:ext cx="4610100" cy="13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  <a:cs typeface="Tahoma" pitchFamily="34" charset="0"/>
              </a:rPr>
              <a:t>12. Pray, reflect in the Word</a:t>
            </a:r>
          </a:p>
          <a:p>
            <a:endParaRPr lang="en-US">
              <a:cs typeface="Tahoma" pitchFamily="34" charset="0"/>
            </a:endParaRPr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4100" y="740727"/>
            <a:ext cx="3530918" cy="2304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" y="2349067"/>
            <a:ext cx="4054793" cy="248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660" y="4567820"/>
            <a:ext cx="4107180" cy="268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246909"/>
            <a:ext cx="9555480" cy="1495172"/>
          </a:xfrm>
        </p:spPr>
        <p:txBody>
          <a:bodyPr/>
          <a:lstStyle/>
          <a:p>
            <a:pPr>
              <a:defRPr/>
            </a:pPr>
            <a:r>
              <a:rPr lang="en-US" sz="3900"/>
              <a:t>Self-Assessment for Compassion Fatigue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16849"/>
            <a:ext cx="9387840" cy="5349699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Personal concerns commonly intrude on my professional role</a:t>
            </a:r>
          </a:p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My colleagues seem to lack understanding.</a:t>
            </a:r>
          </a:p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I find even small changes enormously draining.</a:t>
            </a:r>
          </a:p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I can't seem to recover quickly after association with trauma.</a:t>
            </a:r>
          </a:p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Association with trauma affects me very deeply.</a:t>
            </a:r>
          </a:p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My parishioners' stress affects me deeply.</a:t>
            </a:r>
          </a:p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I have lost my sense of hopefulness.</a:t>
            </a:r>
          </a:p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I feel vulnerable all the time.</a:t>
            </a:r>
          </a:p>
          <a:p>
            <a:pPr>
              <a:defRPr/>
            </a:pPr>
            <a:r>
              <a:rPr lang="en-US" sz="2800" dirty="0">
                <a:effectLst/>
                <a:ea typeface="ＭＳ Ｐゴシック" charset="0"/>
              </a:rPr>
              <a:t>I feel overwhelmed by unfinished personal business.</a:t>
            </a:r>
          </a:p>
          <a:p>
            <a:pPr marL="0" indent="0"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9052560" cy="108365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Do: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80" y="5102790"/>
            <a:ext cx="5196840" cy="1646061"/>
          </a:xfrm>
        </p:spPr>
        <p:txBody>
          <a:bodyPr/>
          <a:lstStyle/>
          <a:p>
            <a:pPr marL="665317" indent="-665317" eaLnBrk="1" hangingPunct="1">
              <a:lnSpc>
                <a:spcPct val="80000"/>
              </a:lnSpc>
              <a:buNone/>
              <a:defRPr/>
            </a:pPr>
            <a:r>
              <a:rPr lang="en-US" sz="3100">
                <a:ea typeface="ＭＳ Ｐゴシック" charset="0"/>
              </a:rPr>
              <a:t>15. Know that the intensity of the pain will not last forever</a:t>
            </a:r>
            <a:endParaRPr lang="es-ES" sz="3100">
              <a:ea typeface="ＭＳ Ｐゴシック" charset="0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4442461" y="3209820"/>
            <a:ext cx="4873784" cy="13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</a:rPr>
              <a:t>14. Educate yourself about traumatic reactions</a:t>
            </a:r>
            <a:endParaRPr lang="es-ES" sz="3100">
              <a:latin typeface="Tahoma" pitchFamily="34" charset="0"/>
            </a:endParaRPr>
          </a:p>
          <a:p>
            <a:endParaRPr lang="en-US"/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19100" y="905334"/>
            <a:ext cx="4945380" cy="8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  <a:cs typeface="Tahoma" pitchFamily="34" charset="0"/>
              </a:rPr>
              <a:t>13. Sing or listen to music</a:t>
            </a:r>
            <a:endParaRPr lang="es-ES" sz="3100">
              <a:latin typeface="Tahoma" pitchFamily="34" charset="0"/>
              <a:cs typeface="Tahoma" pitchFamily="34" charset="0"/>
            </a:endParaRPr>
          </a:p>
          <a:p>
            <a:endParaRPr lang="en-US">
              <a:cs typeface="Tahoma" pitchFamily="34" charset="0"/>
            </a:endParaRP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7837" y="521253"/>
            <a:ext cx="4133373" cy="2688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32" y="1646062"/>
            <a:ext cx="3293428" cy="323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320911"/>
            <a:ext cx="2891790" cy="283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0"/>
            <a:ext cx="9052560" cy="108365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Do: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58424"/>
            <a:ext cx="5196840" cy="1234546"/>
          </a:xfrm>
        </p:spPr>
        <p:txBody>
          <a:bodyPr/>
          <a:lstStyle/>
          <a:p>
            <a:pPr marL="665317" indent="-665317" eaLnBrk="1" hangingPunct="1">
              <a:lnSpc>
                <a:spcPct val="80000"/>
              </a:lnSpc>
              <a:buFont typeface="Tahoma" charset="0"/>
              <a:buAutoNum type="arabicPeriod" startAt="16"/>
              <a:defRPr/>
            </a:pPr>
            <a:endParaRPr lang="en-US" sz="3100">
              <a:ea typeface="ＭＳ Ｐゴシック" charset="0"/>
            </a:endParaRPr>
          </a:p>
          <a:p>
            <a:pPr marL="665317" indent="-665317" eaLnBrk="1" hangingPunct="1">
              <a:lnSpc>
                <a:spcPct val="80000"/>
              </a:lnSpc>
              <a:buNone/>
              <a:defRPr/>
            </a:pPr>
            <a:r>
              <a:rPr lang="en-US" sz="3100">
                <a:ea typeface="ＭＳ Ｐゴシック" charset="0"/>
              </a:rPr>
              <a:t>16.Anticipate difficult times to come</a:t>
            </a:r>
            <a:endParaRPr lang="es-ES" sz="3100">
              <a:ea typeface="ＭＳ Ｐゴシック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754380" y="5749212"/>
            <a:ext cx="5280660" cy="1328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  <a:cs typeface="Tahoma" pitchFamily="34" charset="0"/>
              </a:rPr>
              <a:t>18.  Ask for help and let others help you </a:t>
            </a:r>
          </a:p>
          <a:p>
            <a:endParaRPr lang="en-US">
              <a:cs typeface="Tahoma" pitchFamily="34" charset="0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2933700" y="3209820"/>
            <a:ext cx="7124700" cy="13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  <a:cs typeface="Tahoma" pitchFamily="34" charset="0"/>
              </a:rPr>
              <a:t>17. Search and find perspective and meaning in the event</a:t>
            </a:r>
          </a:p>
          <a:p>
            <a:endParaRPr lang="en-US">
              <a:cs typeface="Tahoma" pitchFamily="34" charset="0"/>
            </a:endParaRPr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480" y="5145"/>
            <a:ext cx="4498340" cy="293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8" y="2054147"/>
            <a:ext cx="2504123" cy="366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020" y="4375779"/>
            <a:ext cx="4274820" cy="279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Don</a:t>
            </a:r>
            <a:r>
              <a:rPr lang="ja-JP" altLang="en-US" smtClean="0"/>
              <a:t>’</a:t>
            </a:r>
            <a:r>
              <a:rPr lang="en-US" altLang="ja-JP" smtClean="0"/>
              <a:t>t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481455"/>
            <a:ext cx="9052560" cy="5596608"/>
          </a:xfrm>
        </p:spPr>
        <p:txBody>
          <a:bodyPr/>
          <a:lstStyle/>
          <a:p>
            <a:pPr marL="498988" indent="-498988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3100"/>
          </a:p>
          <a:p>
            <a:pPr marL="498988" indent="-498988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100"/>
              <a:t>Don</a:t>
            </a:r>
            <a:r>
              <a:rPr lang="ja-JP" altLang="en-US" sz="3100"/>
              <a:t>’</a:t>
            </a:r>
            <a:r>
              <a:rPr lang="en-US" altLang="ja-JP" sz="3100"/>
              <a:t>t make big decisions</a:t>
            </a:r>
          </a:p>
          <a:p>
            <a:pPr marL="498988" indent="-498988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100"/>
              <a:t>Don</a:t>
            </a:r>
            <a:r>
              <a:rPr lang="ja-JP" altLang="en-US" sz="3100"/>
              <a:t>’</a:t>
            </a:r>
            <a:r>
              <a:rPr lang="en-US" altLang="ja-JP" sz="3100"/>
              <a:t>t look for a new job, buy a new car, get a divorce or have an affair.</a:t>
            </a:r>
          </a:p>
          <a:p>
            <a:pPr marL="498988" indent="-498988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100"/>
              <a:t>Don</a:t>
            </a:r>
            <a:r>
              <a:rPr lang="ja-JP" altLang="en-US" sz="3100"/>
              <a:t>’</a:t>
            </a:r>
            <a:r>
              <a:rPr lang="en-US" altLang="ja-JP" sz="3100"/>
              <a:t>t blame others (being adversarial will only exhaust you further)</a:t>
            </a:r>
          </a:p>
          <a:p>
            <a:pPr marL="498988" indent="-498988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100"/>
              <a:t>Don</a:t>
            </a:r>
            <a:r>
              <a:rPr lang="ja-JP" altLang="en-US" sz="3100"/>
              <a:t>’</a:t>
            </a:r>
            <a:r>
              <a:rPr lang="en-US" altLang="ja-JP" sz="3100"/>
              <a:t>t spend your energy complaining (avoid commiserating with discontented colleagues).</a:t>
            </a:r>
          </a:p>
          <a:p>
            <a:pPr marL="498988" indent="-498988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100"/>
              <a:t>Don</a:t>
            </a:r>
            <a:r>
              <a:rPr lang="ja-JP" altLang="en-US" sz="3100"/>
              <a:t>’</a:t>
            </a:r>
            <a:r>
              <a:rPr lang="en-US" altLang="ja-JP" sz="3100"/>
              <a:t>t work harder and longer</a:t>
            </a:r>
          </a:p>
          <a:p>
            <a:pPr marL="498988" indent="-498988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en-US" sz="3100"/>
              <a:t>Don</a:t>
            </a:r>
            <a:r>
              <a:rPr lang="ja-JP" altLang="en-US" sz="3100"/>
              <a:t>’</a:t>
            </a:r>
            <a:r>
              <a:rPr lang="en-US" altLang="ja-JP" sz="3100"/>
              <a:t>t try a quick fix (CF can make you vulnerable to addictive behaviors and substance abuse). </a:t>
            </a:r>
            <a:endParaRPr lang="en-US" sz="31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Don</a:t>
            </a:r>
            <a:r>
              <a:rPr lang="ja-JP" altLang="en-US" b="1" smtClean="0"/>
              <a:t>’</a:t>
            </a:r>
            <a:r>
              <a:rPr lang="en-US" altLang="ja-JP" b="1" smtClean="0"/>
              <a:t>t</a:t>
            </a:r>
            <a:endParaRPr lang="en-US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481455"/>
            <a:ext cx="4945380" cy="1316849"/>
          </a:xfrm>
        </p:spPr>
        <p:txBody>
          <a:bodyPr/>
          <a:lstStyle/>
          <a:p>
            <a:pPr marL="498988" indent="-498988" eaLnBrk="1" hangingPunct="1">
              <a:lnSpc>
                <a:spcPct val="80000"/>
              </a:lnSpc>
              <a:buFontTx/>
              <a:buAutoNum type="arabicPeriod"/>
              <a:defRPr/>
            </a:pPr>
            <a:endParaRPr lang="en-US" sz="3100"/>
          </a:p>
          <a:p>
            <a:pPr marL="498988" indent="-498988" eaLnBrk="1" hangingPunct="1">
              <a:lnSpc>
                <a:spcPct val="80000"/>
              </a:lnSpc>
              <a:buNone/>
              <a:defRPr/>
            </a:pPr>
            <a:r>
              <a:rPr lang="en-US" smtClean="0"/>
              <a:t>1. Don</a:t>
            </a:r>
            <a:r>
              <a:rPr lang="ja-JP" altLang="en-US" smtClean="0"/>
              <a:t>’</a:t>
            </a:r>
            <a:r>
              <a:rPr lang="en-US" altLang="ja-JP" smtClean="0"/>
              <a:t>t make big decisions</a:t>
            </a:r>
            <a:endParaRPr lang="en-US" smtClean="0"/>
          </a:p>
        </p:txBody>
      </p:sp>
      <p:pic>
        <p:nvPicPr>
          <p:cNvPr id="2560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480" y="329212"/>
            <a:ext cx="3115310" cy="305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2997204"/>
            <a:ext cx="2339975" cy="363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741" y="3621335"/>
            <a:ext cx="3553619" cy="348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Don</a:t>
            </a:r>
            <a:r>
              <a:rPr lang="ja-JP" altLang="en-US" b="1" smtClean="0"/>
              <a:t>’</a:t>
            </a:r>
            <a:r>
              <a:rPr lang="en-US" altLang="ja-JP" b="1" smtClean="0"/>
              <a:t>t:</a:t>
            </a:r>
            <a:endParaRPr lang="en-US" b="1" smtClean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4442460" y="329213"/>
            <a:ext cx="5113020" cy="19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500">
                <a:latin typeface="Tahoma" pitchFamily="34" charset="0"/>
                <a:cs typeface="Tahoma" pitchFamily="34" charset="0"/>
              </a:rPr>
              <a:t>2. Don</a:t>
            </a:r>
            <a:r>
              <a:rPr lang="ja-JP" altLang="en-US" sz="3500">
                <a:latin typeface="Tahoma" pitchFamily="34" charset="0"/>
                <a:cs typeface="Tahoma" pitchFamily="34" charset="0"/>
              </a:rPr>
              <a:t>’</a:t>
            </a:r>
            <a:r>
              <a:rPr lang="en-US" altLang="ja-JP" sz="3500">
                <a:latin typeface="Tahoma" pitchFamily="34" charset="0"/>
                <a:cs typeface="Tahoma" pitchFamily="34" charset="0"/>
              </a:rPr>
              <a:t>t look for a new job, buy a new car, get a divorce or have an affair.</a:t>
            </a:r>
          </a:p>
          <a:p>
            <a:endParaRPr lang="en-US">
              <a:cs typeface="Tahoma" pitchFamily="34" charset="0"/>
            </a:endParaRP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" y="1615197"/>
            <a:ext cx="3646170" cy="237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4456369"/>
            <a:ext cx="3366770" cy="219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0335" y="4691274"/>
            <a:ext cx="2923223" cy="215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2542823"/>
            <a:ext cx="3506470" cy="22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Don</a:t>
            </a:r>
            <a:r>
              <a:rPr lang="ja-JP" altLang="en-US" b="1" smtClean="0"/>
              <a:t>’</a:t>
            </a:r>
            <a:r>
              <a:rPr lang="en-US" altLang="ja-JP" b="1" smtClean="0"/>
              <a:t>t</a:t>
            </a:r>
            <a:endParaRPr lang="en-US" b="1" smtClean="0"/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838200" y="1563759"/>
            <a:ext cx="8549640" cy="13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  <a:cs typeface="Tahoma" pitchFamily="34" charset="0"/>
              </a:rPr>
              <a:t>3. Don</a:t>
            </a:r>
            <a:r>
              <a:rPr lang="ja-JP" altLang="en-US" sz="3100">
                <a:latin typeface="Tahoma" pitchFamily="34" charset="0"/>
                <a:cs typeface="Tahoma" pitchFamily="34" charset="0"/>
              </a:rPr>
              <a:t>’</a:t>
            </a:r>
            <a:r>
              <a:rPr lang="en-US" altLang="ja-JP" sz="3100">
                <a:latin typeface="Tahoma" pitchFamily="34" charset="0"/>
                <a:cs typeface="Tahoma" pitchFamily="34" charset="0"/>
              </a:rPr>
              <a:t>t blame others (being adversarial will only exhaust you further)</a:t>
            </a:r>
          </a:p>
          <a:p>
            <a:endParaRPr lang="en-US">
              <a:cs typeface="Tahoma" pitchFamily="34" charset="0"/>
            </a:endParaRPr>
          </a:p>
        </p:txBody>
      </p:sp>
      <p:pic>
        <p:nvPicPr>
          <p:cNvPr id="2765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724" y="2716001"/>
            <a:ext cx="6705600" cy="43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Don</a:t>
            </a:r>
            <a:r>
              <a:rPr lang="ja-JP" altLang="en-US" b="1" smtClean="0"/>
              <a:t>’</a:t>
            </a:r>
            <a:r>
              <a:rPr lang="en-US" altLang="ja-JP" b="1" smtClean="0"/>
              <a:t>t:</a:t>
            </a:r>
            <a:endParaRPr lang="en-US" b="1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316849"/>
            <a:ext cx="9052560" cy="1481455"/>
          </a:xfrm>
        </p:spPr>
        <p:txBody>
          <a:bodyPr/>
          <a:lstStyle/>
          <a:p>
            <a:pPr marL="561362" indent="-561362" eaLnBrk="1" hangingPunct="1">
              <a:lnSpc>
                <a:spcPct val="80000"/>
              </a:lnSpc>
              <a:buFont typeface="Tahoma" pitchFamily="34" charset="0"/>
              <a:buAutoNum type="arabicPeriod" startAt="4"/>
              <a:defRPr/>
            </a:pPr>
            <a:endParaRPr lang="en-US" sz="3100"/>
          </a:p>
          <a:p>
            <a:pPr marL="561362" indent="-561362" eaLnBrk="1" hangingPunct="1">
              <a:lnSpc>
                <a:spcPct val="80000"/>
              </a:lnSpc>
              <a:buNone/>
              <a:defRPr/>
            </a:pPr>
            <a:r>
              <a:rPr lang="en-US" sz="3100"/>
              <a:t>4. Don</a:t>
            </a:r>
            <a:r>
              <a:rPr lang="ja-JP" altLang="en-US" sz="3100"/>
              <a:t>’</a:t>
            </a:r>
            <a:r>
              <a:rPr lang="en-US" altLang="ja-JP" sz="3100"/>
              <a:t>t spend your energy complaining (avoid commiserating with discontented colleagues).</a:t>
            </a:r>
            <a:endParaRPr lang="en-US" sz="3100"/>
          </a:p>
        </p:txBody>
      </p:sp>
      <p:pic>
        <p:nvPicPr>
          <p:cNvPr id="2867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6960" y="2743435"/>
            <a:ext cx="2794000" cy="182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2737" y="411515"/>
            <a:ext cx="1566386" cy="1399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6172" y="3456728"/>
            <a:ext cx="4033838" cy="26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7600" y="4507808"/>
            <a:ext cx="4023360" cy="260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Don</a:t>
            </a:r>
            <a:r>
              <a:rPr lang="ja-JP" altLang="en-US" b="1" smtClean="0"/>
              <a:t>’</a:t>
            </a:r>
            <a:r>
              <a:rPr lang="en-US" altLang="ja-JP" b="1" smtClean="0"/>
              <a:t>t:</a:t>
            </a:r>
            <a:endParaRPr lang="en-US" b="1" smtClean="0"/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19100" y="2139879"/>
            <a:ext cx="6286500" cy="8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  <a:cs typeface="Tahoma" pitchFamily="34" charset="0"/>
              </a:rPr>
              <a:t>5. Don</a:t>
            </a:r>
            <a:r>
              <a:rPr lang="ja-JP" altLang="en-US" sz="3100">
                <a:latin typeface="Tahoma" pitchFamily="34" charset="0"/>
                <a:cs typeface="Tahoma" pitchFamily="34" charset="0"/>
              </a:rPr>
              <a:t>’</a:t>
            </a:r>
            <a:r>
              <a:rPr lang="en-US" altLang="ja-JP" sz="3100">
                <a:latin typeface="Tahoma" pitchFamily="34" charset="0"/>
                <a:cs typeface="Tahoma" pitchFamily="34" charset="0"/>
              </a:rPr>
              <a:t>t work harder and longer</a:t>
            </a:r>
          </a:p>
          <a:p>
            <a:endParaRPr lang="en-US">
              <a:cs typeface="Tahoma" pitchFamily="34" charset="0"/>
            </a:endParaRPr>
          </a:p>
        </p:txBody>
      </p:sp>
      <p:pic>
        <p:nvPicPr>
          <p:cNvPr id="2970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080" y="82303"/>
            <a:ext cx="6157278" cy="181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1298" y="2798305"/>
            <a:ext cx="2867343" cy="425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5135" y="3731072"/>
            <a:ext cx="4320223" cy="282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Don</a:t>
            </a:r>
            <a:r>
              <a:rPr lang="ja-JP" altLang="en-US" b="1" smtClean="0"/>
              <a:t>’</a:t>
            </a:r>
            <a:r>
              <a:rPr lang="en-US" altLang="ja-JP" b="1" smtClean="0"/>
              <a:t>t:</a:t>
            </a:r>
            <a:endParaRPr lang="en-US" b="1" smtClean="0"/>
          </a:p>
        </p:txBody>
      </p:sp>
      <p:sp>
        <p:nvSpPr>
          <p:cNvPr id="30723" name="TextBox 3"/>
          <p:cNvSpPr txBox="1">
            <a:spLocks noChangeArrowheads="1"/>
          </p:cNvSpPr>
          <p:nvPr/>
        </p:nvSpPr>
        <p:spPr bwMode="auto">
          <a:xfrm>
            <a:off x="2682240" y="329213"/>
            <a:ext cx="4358640" cy="27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r>
              <a:rPr lang="en-US" sz="3100">
                <a:latin typeface="Tahoma" pitchFamily="34" charset="0"/>
                <a:cs typeface="Tahoma" pitchFamily="34" charset="0"/>
              </a:rPr>
              <a:t>6. Don</a:t>
            </a:r>
            <a:r>
              <a:rPr lang="ja-JP" altLang="en-US" sz="3100">
                <a:latin typeface="Tahoma" pitchFamily="34" charset="0"/>
                <a:cs typeface="Tahoma" pitchFamily="34" charset="0"/>
              </a:rPr>
              <a:t>’</a:t>
            </a:r>
            <a:r>
              <a:rPr lang="en-US" altLang="ja-JP" sz="3100">
                <a:latin typeface="Tahoma" pitchFamily="34" charset="0"/>
                <a:cs typeface="Tahoma" pitchFamily="34" charset="0"/>
              </a:rPr>
              <a:t>t try a quick fix (CF can make you vulnerable to addictive behaviors and substance abuse). </a:t>
            </a:r>
          </a:p>
          <a:p>
            <a:endParaRPr lang="en-US">
              <a:cs typeface="Tahoma" pitchFamily="34" charset="0"/>
            </a:endParaRPr>
          </a:p>
        </p:txBody>
      </p:sp>
      <p:pic>
        <p:nvPicPr>
          <p:cNvPr id="3072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9980" y="164607"/>
            <a:ext cx="2069307" cy="305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8137" y="2386789"/>
            <a:ext cx="4103688" cy="267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3417" y="4586681"/>
            <a:ext cx="3433128" cy="25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" y="1824385"/>
            <a:ext cx="2102485" cy="2455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212" y="3127516"/>
            <a:ext cx="2783523" cy="22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5293117"/>
            <a:ext cx="2724150" cy="17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03" y="4566106"/>
            <a:ext cx="2755583" cy="251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Systems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the organization can do:</a:t>
            </a:r>
          </a:p>
          <a:p>
            <a:pPr lvl="1" eaLnBrk="1" hangingPunct="1">
              <a:defRPr/>
            </a:pPr>
            <a:r>
              <a:rPr lang="en-US" smtClean="0"/>
              <a:t>Realistic work schedules</a:t>
            </a:r>
          </a:p>
          <a:p>
            <a:pPr lvl="1" eaLnBrk="1" hangingPunct="1">
              <a:defRPr/>
            </a:pPr>
            <a:r>
              <a:rPr lang="en-US" smtClean="0"/>
              <a:t>Unrealistic expectations with too little support</a:t>
            </a:r>
          </a:p>
          <a:p>
            <a:pPr lvl="1" eaLnBrk="1" hangingPunct="1">
              <a:defRPr/>
            </a:pPr>
            <a:r>
              <a:rPr lang="en-US" smtClean="0"/>
              <a:t>Inadequate or abusive supervision</a:t>
            </a:r>
          </a:p>
          <a:p>
            <a:pPr lvl="1" eaLnBrk="1" hangingPunct="1">
              <a:defRPr/>
            </a:pPr>
            <a:r>
              <a:rPr lang="en-US" smtClean="0"/>
              <a:t>Responsibility without authority</a:t>
            </a:r>
          </a:p>
          <a:p>
            <a:pPr lvl="1" eaLnBrk="1" hangingPunct="1">
              <a:defRPr/>
            </a:pPr>
            <a:r>
              <a:rPr lang="en-US" smtClean="0"/>
              <a:t>Lack of positive feedback</a:t>
            </a:r>
          </a:p>
          <a:p>
            <a:pPr lvl="1" eaLnBrk="1" hangingPunct="1">
              <a:defRPr/>
            </a:pPr>
            <a:r>
              <a:rPr lang="en-US" smtClean="0"/>
              <a:t>Limited incentives for rewards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Our default wiring is to help</a:t>
            </a:r>
          </a:p>
        </p:txBody>
      </p:sp>
      <p:pic>
        <p:nvPicPr>
          <p:cNvPr id="5123" name="Content Placeholder 3" descr="SDC16510.JPG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5000" r="-25000"/>
          <a:stretch>
            <a:fillRect/>
          </a:stretch>
        </p:blipFill>
        <p:spPr>
          <a:xfrm>
            <a:off x="-1089660" y="2846314"/>
            <a:ext cx="7795260" cy="4396355"/>
          </a:xfrm>
        </p:spPr>
      </p:pic>
      <p:pic>
        <p:nvPicPr>
          <p:cNvPr id="5124" name="Picture 4" descr="shadowmtgrou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3020" y="1563758"/>
            <a:ext cx="4725353" cy="347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Functions of Support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7860" y="2139879"/>
            <a:ext cx="7879080" cy="5267396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Active listening </a:t>
            </a:r>
          </a:p>
          <a:p>
            <a:pPr eaLnBrk="1" hangingPunct="1">
              <a:defRPr/>
            </a:pPr>
            <a:r>
              <a:rPr lang="en-US" smtClean="0"/>
              <a:t>Acknowledgement of good work</a:t>
            </a:r>
          </a:p>
          <a:p>
            <a:pPr eaLnBrk="1" hangingPunct="1">
              <a:defRPr/>
            </a:pPr>
            <a:r>
              <a:rPr lang="en-US" smtClean="0"/>
              <a:t>Training (conferences, workshops)</a:t>
            </a:r>
          </a:p>
          <a:p>
            <a:pPr eaLnBrk="1" hangingPunct="1">
              <a:defRPr/>
            </a:pPr>
            <a:r>
              <a:rPr lang="en-US" smtClean="0"/>
              <a:t>Emotional support (accountability partners, prayer, retreats, counselors)</a:t>
            </a:r>
          </a:p>
          <a:p>
            <a:pPr eaLnBrk="1" hangingPunct="1">
              <a:defRPr/>
            </a:pPr>
            <a:r>
              <a:rPr lang="en-US" smtClean="0"/>
              <a:t>Reality testing (objectives, expectations, feedback)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Organizational factors that help members cope with work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57576"/>
            <a:ext cx="9136380" cy="4526668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Staff-client ratios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Limit hours of stressful work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>
                <a:ea typeface="ＭＳ Ｐゴシック" charset="0"/>
              </a:rPr>
              <a:t>balance with pleasurable assignments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>
                <a:ea typeface="ＭＳ Ｐゴシック" charset="0"/>
              </a:rPr>
              <a:t>rotate stressful jobs)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Offer training</a:t>
            </a:r>
          </a:p>
          <a:p>
            <a:pPr eaLnBrk="1" hangingPunct="1">
              <a:defRPr/>
            </a:pPr>
            <a:r>
              <a:rPr lang="en-US">
                <a:ea typeface="ＭＳ Ｐゴシック" charset="0"/>
              </a:rPr>
              <a:t>Provide positive and constructive feedback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>
                <a:ea typeface="ＭＳ Ｐゴシック" charset="0"/>
              </a:rPr>
              <a:t>Extrinsic rewards: benefits and perks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>
                <a:ea typeface="ＭＳ Ｐゴシック" charset="0"/>
              </a:rPr>
              <a:t>Intrinsic rewards: appreciation and recognition</a:t>
            </a:r>
          </a:p>
          <a:p>
            <a:pPr lvl="1" eaLnBrk="1" hangingPunct="1">
              <a:buFont typeface="Tahoma" charset="0"/>
              <a:buChar char="–"/>
              <a:defRPr/>
            </a:pPr>
            <a:endParaRPr lang="en-US">
              <a:ea typeface="ＭＳ Ｐゴシック" charset="0"/>
            </a:endParaRPr>
          </a:p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Post Traumatic Growth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10667"/>
            <a:ext cx="9052560" cy="444436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Recovered survivors of trauma can find themselves stronger than before.</a:t>
            </a:r>
          </a:p>
          <a:p>
            <a:pPr lvl="1" eaLnBrk="1" hangingPunct="1">
              <a:defRPr/>
            </a:pPr>
            <a:r>
              <a:rPr lang="en-US" smtClean="0"/>
              <a:t>Positive psychological changes</a:t>
            </a:r>
          </a:p>
          <a:p>
            <a:pPr lvl="1" eaLnBrk="1" hangingPunct="1">
              <a:defRPr/>
            </a:pPr>
            <a:r>
              <a:rPr lang="en-US" smtClean="0"/>
              <a:t>Paradoxes</a:t>
            </a:r>
          </a:p>
        </p:txBody>
      </p:sp>
      <p:pic>
        <p:nvPicPr>
          <p:cNvPr id="34820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0565" y="3703638"/>
            <a:ext cx="3590290" cy="3528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" y="4644979"/>
            <a:ext cx="3548380" cy="272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987637"/>
            <a:ext cx="9052560" cy="6172729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900"/>
              <a:t>The Serenity Prayer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	</a:t>
            </a:r>
          </a:p>
          <a:p>
            <a:pPr algn="ctr" eaLnBrk="1" hangingPunct="1">
              <a:buFontTx/>
              <a:buNone/>
              <a:defRPr/>
            </a:pPr>
            <a:r>
              <a:rPr lang="en-US" smtClean="0"/>
              <a:t>	God grant me the serenity </a:t>
            </a:r>
            <a:br>
              <a:rPr lang="en-US" smtClean="0"/>
            </a:br>
            <a:r>
              <a:rPr lang="en-US" smtClean="0"/>
              <a:t>to accept the things I cannot change; </a:t>
            </a:r>
            <a:br>
              <a:rPr lang="en-US" smtClean="0"/>
            </a:br>
            <a:r>
              <a:rPr lang="en-US" smtClean="0"/>
              <a:t>courage to change the things I can;</a:t>
            </a:r>
            <a:br>
              <a:rPr lang="en-US" smtClean="0"/>
            </a:br>
            <a:r>
              <a:rPr lang="en-US" smtClean="0"/>
              <a:t>and wisdom to know the difference. </a:t>
            </a:r>
          </a:p>
          <a:p>
            <a:pPr algn="ctr" eaLnBrk="1" hangingPunct="1">
              <a:buFontTx/>
              <a:buNone/>
              <a:defRPr/>
            </a:pPr>
            <a:r>
              <a:rPr lang="en-US" smtClean="0"/>
              <a:t>					</a:t>
            </a:r>
          </a:p>
          <a:p>
            <a:pPr algn="ctr" eaLnBrk="1" hangingPunct="1">
              <a:buFontTx/>
              <a:buNone/>
              <a:defRPr/>
            </a:pPr>
            <a:r>
              <a:rPr lang="en-US" smtClean="0"/>
              <a:t>					(Reinhold Niebuhr)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164606"/>
            <a:ext cx="9052560" cy="149517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mtClean="0"/>
              <a:t>Conclusion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1563758"/>
            <a:ext cx="9052560" cy="493818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600"/>
              <a:t>	</a:t>
            </a:r>
            <a:r>
              <a:rPr lang="en-US" smtClean="0"/>
              <a:t>Compassion is not ours; it emanates </a:t>
            </a:r>
            <a:r>
              <a:rPr lang="en-US" i="1" smtClean="0"/>
              <a:t>from </a:t>
            </a:r>
            <a:r>
              <a:rPr lang="en-US" smtClean="0"/>
              <a:t>God </a:t>
            </a:r>
            <a:r>
              <a:rPr lang="en-US" i="1" smtClean="0"/>
              <a:t>through</a:t>
            </a:r>
            <a:r>
              <a:rPr lang="en-US" smtClean="0"/>
              <a:t> us.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			</a:t>
            </a:r>
            <a:r>
              <a:rPr lang="en-US" b="1" i="1" smtClean="0">
                <a:latin typeface="Arial" pitchFamily="34" charset="0"/>
              </a:rPr>
              <a:t>It is renewable!</a:t>
            </a:r>
          </a:p>
          <a:p>
            <a:pPr eaLnBrk="1" hangingPunct="1">
              <a:buFontTx/>
              <a:buNone/>
              <a:defRPr/>
            </a:pPr>
            <a:endParaRPr lang="en-US" sz="2600" b="1" i="1">
              <a:latin typeface="Arial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en-US" sz="3900"/>
              <a:t>  </a:t>
            </a:r>
            <a:r>
              <a:rPr lang="ja-JP" altLang="en-US" sz="3900"/>
              <a:t>“</a:t>
            </a:r>
            <a:r>
              <a:rPr lang="en-US" altLang="ja-JP" sz="3900"/>
              <a:t>God</a:t>
            </a:r>
            <a:r>
              <a:rPr lang="ja-JP" altLang="en-US" sz="3900"/>
              <a:t>’</a:t>
            </a:r>
            <a:r>
              <a:rPr lang="en-US" altLang="ja-JP" sz="3900"/>
              <a:t>s compassions fail not. They are new every morning.</a:t>
            </a:r>
            <a:r>
              <a:rPr lang="ja-JP" altLang="en-US" sz="3900"/>
              <a:t>”</a:t>
            </a:r>
            <a:endParaRPr lang="en-US" altLang="ja-JP" sz="3900"/>
          </a:p>
          <a:p>
            <a:pPr eaLnBrk="1" hangingPunct="1">
              <a:buFontTx/>
              <a:buNone/>
              <a:defRPr/>
            </a:pPr>
            <a:r>
              <a:rPr lang="en-US" smtClean="0"/>
              <a:t>					 Lamentations 3:22, 23</a:t>
            </a:r>
            <a:endParaRPr lang="en-US" sz="2600"/>
          </a:p>
          <a:p>
            <a:pPr eaLnBrk="1" hangingPunct="1">
              <a:defRPr/>
            </a:pPr>
            <a:endParaRPr lang="en-US" sz="2600"/>
          </a:p>
          <a:p>
            <a:pPr eaLnBrk="1" hangingPunct="1">
              <a:defRPr/>
            </a:pPr>
            <a:endParaRPr lang="en-US" sz="2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Additional resources for this teaching are available at iteenchallenge.org                      course # T313.01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3715038"/>
            <a:ext cx="3657298" cy="20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07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Ministers as Caregivers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646061"/>
            <a:ext cx="9052560" cy="4444365"/>
          </a:xfrm>
        </p:spPr>
        <p:txBody>
          <a:bodyPr/>
          <a:lstStyle/>
          <a:p>
            <a:pPr>
              <a:defRPr/>
            </a:pPr>
            <a:r>
              <a:rPr lang="en-US" smtClean="0"/>
              <a:t>Hurting people surround 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200" y="2425501"/>
            <a:ext cx="6400799" cy="471432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Compassion Fatigue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87090" indent="-887090" eaLnBrk="1" hangingPunct="1">
              <a:defRPr/>
            </a:pPr>
            <a:r>
              <a:rPr lang="en-US" smtClean="0"/>
              <a:t>Definition: Compassion Fatigue is a state of exhaustion and dysfunction – biologically, psychologically, socially, and spiritually – as a result of working with victims of traumatic events. Prolonged exposure to someone else</a:t>
            </a:r>
            <a:r>
              <a:rPr lang="ja-JP" altLang="en-US" smtClean="0"/>
              <a:t>’</a:t>
            </a:r>
            <a:r>
              <a:rPr lang="en-US" altLang="ja-JP" smtClean="0"/>
              <a:t>s struggle results in PTSD-like symptoms in the caregiver.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255032"/>
            <a:ext cx="9052560" cy="329212"/>
          </a:xfrm>
        </p:spPr>
        <p:txBody>
          <a:bodyPr/>
          <a:lstStyle/>
          <a:p>
            <a:pPr>
              <a:defRPr/>
            </a:pPr>
            <a:endParaRPr lang="en-US" sz="1200" dirty="0">
              <a:ea typeface="ＭＳ Ｐゴシック" charset="0"/>
            </a:endParaRPr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460" y="823030"/>
            <a:ext cx="9450705" cy="543200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19749" indent="-1219749" eaLnBrk="1" hangingPunct="1">
              <a:defRPr/>
            </a:pPr>
            <a:r>
              <a:rPr lang="en-US" sz="3900"/>
              <a:t>Trauma, Posttraumatic Stress Disorder, and Secondary Traumatic Stress</a:t>
            </a:r>
            <a:r>
              <a:rPr lang="en-US" sz="440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29654" lvl="1" indent="-630665" eaLnBrk="1" hangingPunct="1">
              <a:defRPr/>
            </a:pPr>
            <a:r>
              <a:rPr lang="en-US" smtClean="0"/>
              <a:t>Trauma</a:t>
            </a:r>
          </a:p>
          <a:p>
            <a:pPr marL="1538547" lvl="2" indent="-540570" eaLnBrk="1" hangingPunct="1">
              <a:defRPr/>
            </a:pPr>
            <a:r>
              <a:rPr lang="en-US" smtClean="0"/>
              <a:t>Definition</a:t>
            </a:r>
          </a:p>
          <a:p>
            <a:pPr marL="1538547" lvl="2" indent="-540570" eaLnBrk="1" hangingPunct="1">
              <a:defRPr/>
            </a:pPr>
            <a:r>
              <a:rPr lang="en-US" smtClean="0"/>
              <a:t>Reactions</a:t>
            </a:r>
          </a:p>
          <a:p>
            <a:pPr marL="1538547" lvl="2" indent="-540570" eaLnBrk="1" hangingPunct="1">
              <a:defRPr/>
            </a:pPr>
            <a:r>
              <a:rPr lang="en-US" smtClean="0"/>
              <a:t>Risk factors</a:t>
            </a:r>
          </a:p>
          <a:p>
            <a:pPr marL="1129654" lvl="1" indent="-630665" eaLnBrk="1" hangingPunct="1">
              <a:defRPr/>
            </a:pPr>
            <a:r>
              <a:rPr lang="en-US" smtClean="0"/>
              <a:t>Posttraumatic Stress Disorder (PTSD)</a:t>
            </a:r>
          </a:p>
          <a:p>
            <a:pPr marL="1129654" lvl="1" indent="-630665" eaLnBrk="1" hangingPunct="1">
              <a:buNone/>
              <a:defRPr/>
            </a:pPr>
            <a:r>
              <a:rPr lang="en-US" smtClean="0"/>
              <a:t>		Factors</a:t>
            </a:r>
          </a:p>
          <a:p>
            <a:pPr marL="1129654" lvl="1" indent="-630665" eaLnBrk="1" hangingPunct="1">
              <a:defRPr/>
            </a:pPr>
            <a:r>
              <a:rPr lang="en-US" smtClean="0"/>
              <a:t>Secondary Traumatic Stress (STS), or Compassion Fatigue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19749" indent="-1219749" eaLnBrk="1" hangingPunct="1">
              <a:defRPr/>
            </a:pPr>
            <a:r>
              <a:rPr lang="en-US" sz="4400"/>
              <a:t>Compassion Fatigue versus Burnout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081141" lvl="1" indent="-582153" eaLnBrk="1" hangingPunct="1">
              <a:defRPr/>
            </a:pPr>
            <a:r>
              <a:rPr lang="en-US" smtClean="0"/>
              <a:t>Mixing of Terms: STS, Vicarious Traumatization, Burnout</a:t>
            </a:r>
          </a:p>
          <a:p>
            <a:pPr marL="1081141" lvl="1" indent="-582153" eaLnBrk="1" hangingPunct="1">
              <a:buNone/>
              <a:defRPr/>
            </a:pPr>
            <a:endParaRPr lang="en-US" smtClean="0"/>
          </a:p>
          <a:p>
            <a:pPr marL="1081141" lvl="1" indent="-582153" eaLnBrk="1" hangingPunct="1">
              <a:defRPr/>
            </a:pPr>
            <a:r>
              <a:rPr lang="en-US" smtClean="0"/>
              <a:t>Burnout defined</a:t>
            </a:r>
          </a:p>
          <a:p>
            <a:pPr marL="1081141" lvl="1" indent="-582153" eaLnBrk="1" hangingPunct="1">
              <a:buNone/>
              <a:defRPr/>
            </a:pPr>
            <a:endParaRPr lang="en-US" smtClean="0"/>
          </a:p>
          <a:p>
            <a:pPr marL="1081141" lvl="1" indent="-582153" eaLnBrk="1" hangingPunct="1">
              <a:defRPr/>
            </a:pPr>
            <a:r>
              <a:rPr lang="en-US" smtClean="0"/>
              <a:t>Compassion Fatigue</a:t>
            </a:r>
            <a:r>
              <a:rPr lang="ja-JP" altLang="en-US" smtClean="0"/>
              <a:t>’</a:t>
            </a:r>
            <a:r>
              <a:rPr lang="en-US" altLang="ja-JP" smtClean="0"/>
              <a:t>s Empathy factor</a:t>
            </a:r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219749" indent="-1219749" eaLnBrk="1" hangingPunct="1">
              <a:defRPr/>
            </a:pPr>
            <a:r>
              <a:rPr lang="en-US" smtClean="0"/>
              <a:t>The Minister Distinctives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" y="2057576"/>
            <a:ext cx="6957060" cy="156375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Wingdings" charset="2"/>
              <a:buChar char="Ø"/>
              <a:defRPr/>
            </a:pPr>
            <a:r>
              <a:rPr lang="en-US" dirty="0" smtClean="0">
                <a:ea typeface="ＭＳ Ｐゴシック" charset="0"/>
              </a:rPr>
              <a:t>  Characteristics </a:t>
            </a:r>
            <a:r>
              <a:rPr lang="en-US" dirty="0">
                <a:ea typeface="ＭＳ Ｐゴシック" charset="0"/>
              </a:rPr>
              <a:t>of caregivers: Medical, Mental health, Social Workers, Clergy</a:t>
            </a:r>
          </a:p>
          <a:p>
            <a:pPr marL="1129654" lvl="1" indent="-630665" eaLnBrk="1" hangingPunct="1">
              <a:lnSpc>
                <a:spcPct val="90000"/>
              </a:lnSpc>
              <a:buNone/>
              <a:defRPr/>
            </a:pPr>
            <a:endParaRPr lang="en-US" dirty="0">
              <a:ea typeface="ＭＳ Ｐゴシック" charset="0"/>
            </a:endParaRPr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7620" y="291491"/>
            <a:ext cx="2132172" cy="348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502920" y="3868244"/>
            <a:ext cx="8130540" cy="33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1pPr>
            <a:lvl2pPr marL="1035050" indent="-57785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pyrus" pitchFamily="66" charset="0"/>
                <a:ea typeface="MS PGothic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100">
                <a:latin typeface="Tahoma" pitchFamily="34" charset="0"/>
              </a:rPr>
              <a:t>Calling, Preparation, Foreign context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31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100">
                <a:latin typeface="Tahoma" pitchFamily="34" charset="0"/>
              </a:rPr>
              <a:t>Field experience: uniqueness of life (family involvement, schedule, time off, expectations)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3100">
              <a:latin typeface="Tahoma" pitchFamily="34" charset="0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3100">
                <a:latin typeface="Tahoma" pitchFamily="34" charset="0"/>
              </a:rPr>
              <a:t>Vulnerable personalities</a:t>
            </a:r>
          </a:p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C46B7-7118-431E-B85B-D2C2D8CFE6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17a71d899975a21ba3249a7d23914e495ca9a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pyru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pyrus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2061</TotalTime>
  <Words>1128</Words>
  <Application>Microsoft Office PowerPoint</Application>
  <PresentationFormat>Custom</PresentationFormat>
  <Paragraphs>280</Paragraphs>
  <Slides>35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Ocean</vt:lpstr>
      <vt:lpstr>Compassion Fatigue  </vt:lpstr>
      <vt:lpstr>Self-Assessment for Compassion Fatigue</vt:lpstr>
      <vt:lpstr>Our default wiring is to help</vt:lpstr>
      <vt:lpstr>Ministers as Caregivers</vt:lpstr>
      <vt:lpstr>Compassion Fatigue</vt:lpstr>
      <vt:lpstr>PowerPoint Presentation</vt:lpstr>
      <vt:lpstr>Trauma, Posttraumatic Stress Disorder, and Secondary Traumatic Stress </vt:lpstr>
      <vt:lpstr>Compassion Fatigue versus Burnout</vt:lpstr>
      <vt:lpstr>The Minister Distinctives</vt:lpstr>
      <vt:lpstr>The Downward Spiral</vt:lpstr>
      <vt:lpstr>Recognition, Prevention, and Treatment</vt:lpstr>
      <vt:lpstr>Recognition, Prevention, and Treatment</vt:lpstr>
      <vt:lpstr>7 Components of Resilience</vt:lpstr>
      <vt:lpstr>Recognition, Prevention, and Treatment</vt:lpstr>
      <vt:lpstr>Do:</vt:lpstr>
      <vt:lpstr>Do:</vt:lpstr>
      <vt:lpstr>Do:</vt:lpstr>
      <vt:lpstr>Do:</vt:lpstr>
      <vt:lpstr>Do:</vt:lpstr>
      <vt:lpstr>Do:</vt:lpstr>
      <vt:lpstr>Do:</vt:lpstr>
      <vt:lpstr>Don’t</vt:lpstr>
      <vt:lpstr>Don’t</vt:lpstr>
      <vt:lpstr>Don’t:</vt:lpstr>
      <vt:lpstr>Don’t</vt:lpstr>
      <vt:lpstr>Don’t:</vt:lpstr>
      <vt:lpstr>Don’t:</vt:lpstr>
      <vt:lpstr>Don’t:</vt:lpstr>
      <vt:lpstr>Systems Involvement</vt:lpstr>
      <vt:lpstr>Functions of Support Systems</vt:lpstr>
      <vt:lpstr>Organizational factors that help members cope with work stress</vt:lpstr>
      <vt:lpstr>Post Traumatic Growth</vt:lpstr>
      <vt:lpstr>PowerPoint Presentation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Compassion Fatigue</dc:title>
  <dc:creator>Owner</dc:creator>
  <cp:lastModifiedBy>Gregg</cp:lastModifiedBy>
  <cp:revision>51</cp:revision>
  <dcterms:created xsi:type="dcterms:W3CDTF">2010-01-24T12:54:36Z</dcterms:created>
  <dcterms:modified xsi:type="dcterms:W3CDTF">2013-02-01T20:45:01Z</dcterms:modified>
</cp:coreProperties>
</file>