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sldIdLst>
    <p:sldId id="256" r:id="rId2"/>
    <p:sldId id="360" r:id="rId3"/>
    <p:sldId id="362" r:id="rId4"/>
    <p:sldId id="303" r:id="rId5"/>
    <p:sldId id="295" r:id="rId6"/>
    <p:sldId id="363" r:id="rId7"/>
    <p:sldId id="280" r:id="rId8"/>
    <p:sldId id="281" r:id="rId9"/>
    <p:sldId id="283" r:id="rId10"/>
    <p:sldId id="284" r:id="rId11"/>
    <p:sldId id="285" r:id="rId12"/>
    <p:sldId id="286" r:id="rId13"/>
    <p:sldId id="287" r:id="rId14"/>
    <p:sldId id="300" r:id="rId15"/>
    <p:sldId id="301" r:id="rId16"/>
    <p:sldId id="288" r:id="rId17"/>
    <p:sldId id="289" r:id="rId18"/>
    <p:sldId id="290" r:id="rId19"/>
    <p:sldId id="331" r:id="rId20"/>
    <p:sldId id="304" r:id="rId21"/>
    <p:sldId id="296" r:id="rId22"/>
    <p:sldId id="364" r:id="rId23"/>
    <p:sldId id="291" r:id="rId24"/>
    <p:sldId id="292" r:id="rId25"/>
    <p:sldId id="293" r:id="rId26"/>
    <p:sldId id="305" r:id="rId27"/>
    <p:sldId id="294" r:id="rId28"/>
    <p:sldId id="311" r:id="rId29"/>
    <p:sldId id="312" r:id="rId30"/>
    <p:sldId id="313" r:id="rId31"/>
    <p:sldId id="314" r:id="rId32"/>
    <p:sldId id="257" r:id="rId33"/>
    <p:sldId id="258" r:id="rId34"/>
    <p:sldId id="315" r:id="rId35"/>
    <p:sldId id="309" r:id="rId36"/>
    <p:sldId id="316" r:id="rId37"/>
    <p:sldId id="365" r:id="rId38"/>
    <p:sldId id="317" r:id="rId39"/>
    <p:sldId id="318" r:id="rId40"/>
    <p:sldId id="319" r:id="rId41"/>
    <p:sldId id="320" r:id="rId42"/>
    <p:sldId id="321" r:id="rId43"/>
    <p:sldId id="322" r:id="rId44"/>
    <p:sldId id="323" r:id="rId45"/>
    <p:sldId id="324" r:id="rId46"/>
    <p:sldId id="325" r:id="rId47"/>
    <p:sldId id="326" r:id="rId48"/>
    <p:sldId id="332" r:id="rId49"/>
    <p:sldId id="327" r:id="rId50"/>
    <p:sldId id="297" r:id="rId51"/>
    <p:sldId id="366" r:id="rId52"/>
    <p:sldId id="259" r:id="rId53"/>
    <p:sldId id="260" r:id="rId54"/>
    <p:sldId id="261" r:id="rId55"/>
    <p:sldId id="264" r:id="rId56"/>
    <p:sldId id="328" r:id="rId57"/>
    <p:sldId id="329" r:id="rId58"/>
    <p:sldId id="333" r:id="rId59"/>
    <p:sldId id="330" r:id="rId60"/>
    <p:sldId id="298" r:id="rId61"/>
    <p:sldId id="367" r:id="rId62"/>
    <p:sldId id="266" r:id="rId63"/>
    <p:sldId id="267" r:id="rId64"/>
    <p:sldId id="268" r:id="rId65"/>
    <p:sldId id="269" r:id="rId66"/>
    <p:sldId id="270" r:id="rId67"/>
    <p:sldId id="335" r:id="rId68"/>
    <p:sldId id="334" r:id="rId69"/>
    <p:sldId id="299" r:id="rId70"/>
    <p:sldId id="368" r:id="rId71"/>
    <p:sldId id="271" r:id="rId72"/>
    <p:sldId id="272" r:id="rId73"/>
    <p:sldId id="336" r:id="rId74"/>
    <p:sldId id="274" r:id="rId75"/>
    <p:sldId id="361" r:id="rId76"/>
    <p:sldId id="275" r:id="rId77"/>
    <p:sldId id="276" r:id="rId78"/>
    <p:sldId id="277" r:id="rId79"/>
    <p:sldId id="338" r:id="rId80"/>
    <p:sldId id="339" r:id="rId81"/>
    <p:sldId id="340" r:id="rId82"/>
    <p:sldId id="341" r:id="rId83"/>
    <p:sldId id="342"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279" r:id="rId101"/>
  </p:sldIdLst>
  <p:sldSz cx="12192000" cy="6858000"/>
  <p:notesSz cx="6858000" cy="9144000"/>
  <p:custDataLst>
    <p:tags r:id="rId103"/>
  </p:custDataLst>
  <p:defaultTextStyle>
    <a:defPPr>
      <a:defRPr lang="en-US"/>
    </a:defPPr>
    <a:lvl1pPr algn="l" rtl="0" fontAlgn="base">
      <a:spcBef>
        <a:spcPct val="0"/>
      </a:spcBef>
      <a:spcAft>
        <a:spcPct val="0"/>
      </a:spcAft>
      <a:buChar char="•"/>
      <a:defRPr sz="4400" kern="1200">
        <a:solidFill>
          <a:schemeClr val="tx2"/>
        </a:solidFill>
        <a:latin typeface="Times New Roman" pitchFamily="18" charset="0"/>
        <a:ea typeface="+mn-ea"/>
        <a:cs typeface="+mn-cs"/>
      </a:defRPr>
    </a:lvl1pPr>
    <a:lvl2pPr marL="457200" algn="l" rtl="0" fontAlgn="base">
      <a:spcBef>
        <a:spcPct val="0"/>
      </a:spcBef>
      <a:spcAft>
        <a:spcPct val="0"/>
      </a:spcAft>
      <a:buChar char="•"/>
      <a:defRPr sz="4400" kern="1200">
        <a:solidFill>
          <a:schemeClr val="tx2"/>
        </a:solidFill>
        <a:latin typeface="Times New Roman" pitchFamily="18" charset="0"/>
        <a:ea typeface="+mn-ea"/>
        <a:cs typeface="+mn-cs"/>
      </a:defRPr>
    </a:lvl2pPr>
    <a:lvl3pPr marL="914400" algn="l" rtl="0" fontAlgn="base">
      <a:spcBef>
        <a:spcPct val="0"/>
      </a:spcBef>
      <a:spcAft>
        <a:spcPct val="0"/>
      </a:spcAft>
      <a:buChar char="•"/>
      <a:defRPr sz="4400" kern="1200">
        <a:solidFill>
          <a:schemeClr val="tx2"/>
        </a:solidFill>
        <a:latin typeface="Times New Roman" pitchFamily="18" charset="0"/>
        <a:ea typeface="+mn-ea"/>
        <a:cs typeface="+mn-cs"/>
      </a:defRPr>
    </a:lvl3pPr>
    <a:lvl4pPr marL="1371600" algn="l" rtl="0" fontAlgn="base">
      <a:spcBef>
        <a:spcPct val="0"/>
      </a:spcBef>
      <a:spcAft>
        <a:spcPct val="0"/>
      </a:spcAft>
      <a:buChar char="•"/>
      <a:defRPr sz="4400" kern="1200">
        <a:solidFill>
          <a:schemeClr val="tx2"/>
        </a:solidFill>
        <a:latin typeface="Times New Roman" pitchFamily="18" charset="0"/>
        <a:ea typeface="+mn-ea"/>
        <a:cs typeface="+mn-cs"/>
      </a:defRPr>
    </a:lvl4pPr>
    <a:lvl5pPr marL="1828800" algn="l" rtl="0" fontAlgn="base">
      <a:spcBef>
        <a:spcPct val="0"/>
      </a:spcBef>
      <a:spcAft>
        <a:spcPct val="0"/>
      </a:spcAft>
      <a:buChar char="•"/>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7" autoAdjust="0"/>
    <p:restoredTop sz="90887" autoAdjust="0"/>
  </p:normalViewPr>
  <p:slideViewPr>
    <p:cSldViewPr>
      <p:cViewPr varScale="1">
        <p:scale>
          <a:sx n="74" d="100"/>
          <a:sy n="74" d="100"/>
        </p:scale>
        <p:origin x="744"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200D44C-2D4C-49F7-8723-235D77605581}" type="datetimeFigureOut">
              <a:rPr lang="en-US"/>
              <a:pPr>
                <a:defRPr/>
              </a:pPr>
              <a:t>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67668C4-E5FD-4107-853F-17FEB7A474BB}" type="slidenum">
              <a:rPr lang="en-US"/>
              <a:pPr>
                <a:defRPr/>
              </a:pPr>
              <a:t>‹#›</a:t>
            </a:fld>
            <a:endParaRPr lang="en-US"/>
          </a:p>
        </p:txBody>
      </p:sp>
    </p:spTree>
    <p:extLst>
      <p:ext uri="{BB962C8B-B14F-4D97-AF65-F5344CB8AC3E}">
        <p14:creationId xmlns:p14="http://schemas.microsoft.com/office/powerpoint/2010/main" val="38224626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7668C4-E5FD-4107-853F-17FEB7A474BB}"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7668C4-E5FD-4107-853F-17FEB7A474BB}" type="slidenum">
              <a:rPr lang="en-US" smtClean="0"/>
              <a:pPr>
                <a:defRPr/>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eaLnBrk="0" fontAlgn="base" hangingPunct="0">
              <a:spcBef>
                <a:spcPct val="0"/>
              </a:spcBef>
              <a:spcAft>
                <a:spcPct val="0"/>
              </a:spcAft>
              <a:buChar char="•"/>
              <a:defRPr sz="4400">
                <a:solidFill>
                  <a:schemeClr val="tx2"/>
                </a:solidFill>
                <a:latin typeface="Times New Roman" pitchFamily="18" charset="0"/>
              </a:defRPr>
            </a:lvl6pPr>
            <a:lvl7pPr marL="2971800" indent="-228600" eaLnBrk="0" fontAlgn="base" hangingPunct="0">
              <a:spcBef>
                <a:spcPct val="0"/>
              </a:spcBef>
              <a:spcAft>
                <a:spcPct val="0"/>
              </a:spcAft>
              <a:buChar char="•"/>
              <a:defRPr sz="4400">
                <a:solidFill>
                  <a:schemeClr val="tx2"/>
                </a:solidFill>
                <a:latin typeface="Times New Roman" pitchFamily="18" charset="0"/>
              </a:defRPr>
            </a:lvl7pPr>
            <a:lvl8pPr marL="3429000" indent="-228600" eaLnBrk="0" fontAlgn="base" hangingPunct="0">
              <a:spcBef>
                <a:spcPct val="0"/>
              </a:spcBef>
              <a:spcAft>
                <a:spcPct val="0"/>
              </a:spcAft>
              <a:buChar char="•"/>
              <a:defRPr sz="4400">
                <a:solidFill>
                  <a:schemeClr val="tx2"/>
                </a:solidFill>
                <a:latin typeface="Times New Roman" pitchFamily="18" charset="0"/>
              </a:defRPr>
            </a:lvl8pPr>
            <a:lvl9pPr marL="3886200" indent="-228600" eaLnBrk="0" fontAlgn="base" hangingPunct="0">
              <a:spcBef>
                <a:spcPct val="0"/>
              </a:spcBef>
              <a:spcAft>
                <a:spcPct val="0"/>
              </a:spcAft>
              <a:buChar char="•"/>
              <a:defRPr sz="4400">
                <a:solidFill>
                  <a:schemeClr val="tx2"/>
                </a:solidFill>
                <a:latin typeface="Times New Roman" pitchFamily="18" charset="0"/>
              </a:defRPr>
            </a:lvl9pPr>
          </a:lstStyle>
          <a:p>
            <a:pPr eaLnBrk="1" hangingPunct="1"/>
            <a:fld id="{693F1671-4CAC-4059-AB22-B24DE4C8005B}" type="slidenum">
              <a:rPr lang="en-US" sz="1200"/>
              <a:pPr eaLnBrk="1" hangingPunct="1"/>
              <a:t>33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1"/>
          <p:cNvGrpSpPr>
            <a:grpSpLocks/>
          </p:cNvGrpSpPr>
          <p:nvPr/>
        </p:nvGrpSpPr>
        <p:grpSpPr bwMode="auto">
          <a:xfrm>
            <a:off x="0" y="0"/>
            <a:ext cx="8483600" cy="6858000"/>
            <a:chOff x="0" y="0"/>
            <a:chExt cx="4008" cy="4320"/>
          </a:xfrm>
        </p:grpSpPr>
        <p:pic>
          <p:nvPicPr>
            <p:cNvPr id="5" name="Picture 1032" descr="C:\My Documents\bits\Expban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3" descr="D:\FRONTPAGE THEMES\EXPEDITN\EXPHOR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34" descr="P:\!Themes\Expedition\EXPHORS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3657600"/>
            <a:ext cx="7620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1026"/>
          <p:cNvSpPr>
            <a:spLocks noGrp="1" noChangeArrowheads="1"/>
          </p:cNvSpPr>
          <p:nvPr>
            <p:ph type="ctrTitle"/>
          </p:nvPr>
        </p:nvSpPr>
        <p:spPr>
          <a:xfrm>
            <a:off x="2336800" y="990600"/>
            <a:ext cx="8534400" cy="2514600"/>
          </a:xfrm>
          <a:extLst/>
        </p:spPr>
        <p:txBody>
          <a:bodyPr/>
          <a:lstStyle>
            <a:lvl1pPr algn="ctr">
              <a:defRPr/>
            </a:lvl1pPr>
          </a:lstStyle>
          <a:p>
            <a:pPr lvl="0"/>
            <a:r>
              <a:rPr lang="en-US" noProof="0" smtClean="0"/>
              <a:t>Click to edit Master title style</a:t>
            </a:r>
          </a:p>
        </p:txBody>
      </p:sp>
      <p:sp>
        <p:nvSpPr>
          <p:cNvPr id="4099" name="Rectangle 1027"/>
          <p:cNvSpPr>
            <a:spLocks noGrp="1" noChangeArrowheads="1"/>
          </p:cNvSpPr>
          <p:nvPr>
            <p:ph type="subTitle" idx="1"/>
          </p:nvPr>
        </p:nvSpPr>
        <p:spPr>
          <a:xfrm>
            <a:off x="2336800" y="3886200"/>
            <a:ext cx="8534400" cy="1752600"/>
          </a:xfrm>
          <a:extLst/>
        </p:spPr>
        <p:txBody>
          <a:bodyPr/>
          <a:lstStyle>
            <a:lvl1pPr marL="0" indent="0" algn="ctr">
              <a:buFontTx/>
              <a:buNone/>
              <a:defRPr/>
            </a:lvl1pPr>
          </a:lstStyle>
          <a:p>
            <a:pPr lvl="0"/>
            <a:r>
              <a:rPr lang="en-US" noProof="0" smtClean="0"/>
              <a:t>Click to edit Master subtitle style</a:t>
            </a:r>
          </a:p>
        </p:txBody>
      </p:sp>
      <p:sp>
        <p:nvSpPr>
          <p:cNvPr id="8" name="Rectangle 1028"/>
          <p:cNvSpPr>
            <a:spLocks noGrp="1" noChangeArrowheads="1"/>
          </p:cNvSpPr>
          <p:nvPr>
            <p:ph type="dt" sz="half" idx="10"/>
          </p:nvPr>
        </p:nvSpPr>
        <p:spPr>
          <a:xfrm>
            <a:off x="1219200" y="6400800"/>
            <a:ext cx="2540000" cy="457200"/>
          </a:xfrm>
        </p:spPr>
        <p:txBody>
          <a:bodyPr anchorCtr="0"/>
          <a:lstStyle>
            <a:lvl1pPr>
              <a:defRPr/>
            </a:lvl1pPr>
          </a:lstStyle>
          <a:p>
            <a:pPr>
              <a:defRPr/>
            </a:pPr>
            <a:endParaRPr lang="en-US"/>
          </a:p>
        </p:txBody>
      </p:sp>
      <p:sp>
        <p:nvSpPr>
          <p:cNvPr id="9" name="Rectangle 1029"/>
          <p:cNvSpPr>
            <a:spLocks noGrp="1" noChangeArrowheads="1"/>
          </p:cNvSpPr>
          <p:nvPr>
            <p:ph type="ftr" sz="quarter" idx="11"/>
          </p:nvPr>
        </p:nvSpPr>
        <p:spPr>
          <a:xfrm>
            <a:off x="4673600" y="6400800"/>
            <a:ext cx="3860800" cy="457200"/>
          </a:xfrm>
        </p:spPr>
        <p:txBody>
          <a:bodyPr anchorCtr="0"/>
          <a:lstStyle>
            <a:lvl1pPr>
              <a:defRPr/>
            </a:lvl1pPr>
          </a:lstStyle>
          <a:p>
            <a:pPr>
              <a:defRPr/>
            </a:pPr>
            <a:r>
              <a:rPr lang="en-US" smtClean="0"/>
              <a:t>iteenchallenge.org  3/2018</a:t>
            </a:r>
            <a:endParaRPr lang="en-US"/>
          </a:p>
        </p:txBody>
      </p:sp>
      <p:sp>
        <p:nvSpPr>
          <p:cNvPr id="10" name="Rectangle 1030"/>
          <p:cNvSpPr>
            <a:spLocks noGrp="1" noChangeArrowheads="1"/>
          </p:cNvSpPr>
          <p:nvPr>
            <p:ph type="sldNum" sz="quarter" idx="12"/>
          </p:nvPr>
        </p:nvSpPr>
        <p:spPr/>
        <p:txBody>
          <a:bodyPr anchorCtr="0"/>
          <a:lstStyle>
            <a:lvl1pPr>
              <a:defRPr/>
            </a:lvl1pPr>
          </a:lstStyle>
          <a:p>
            <a:pPr>
              <a:defRPr/>
            </a:pPr>
            <a:fld id="{6C745B29-C406-4179-9A59-188E6CDF2894}" type="slidenum">
              <a:rPr lang="en-US"/>
              <a:pPr>
                <a:defRPr/>
              </a:pPr>
              <a:t>‹#›</a:t>
            </a:fld>
            <a:endParaRPr lang="en-US"/>
          </a:p>
        </p:txBody>
      </p:sp>
    </p:spTree>
    <p:extLst>
      <p:ext uri="{BB962C8B-B14F-4D97-AF65-F5344CB8AC3E}">
        <p14:creationId xmlns:p14="http://schemas.microsoft.com/office/powerpoint/2010/main" val="34901332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D483A2-EE73-4DE7-B3DC-38E6EE2E408F}" type="slidenum">
              <a:rPr lang="en-US"/>
              <a:pPr>
                <a:defRPr/>
              </a:pPr>
              <a:t>‹#›</a:t>
            </a:fld>
            <a:endParaRPr lang="en-US"/>
          </a:p>
        </p:txBody>
      </p:sp>
    </p:spTree>
    <p:extLst>
      <p:ext uri="{BB962C8B-B14F-4D97-AF65-F5344CB8AC3E}">
        <p14:creationId xmlns:p14="http://schemas.microsoft.com/office/powerpoint/2010/main" val="138145775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5908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16051" y="381000"/>
            <a:ext cx="7575549"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14E3F3-BBA5-4CED-9FA8-93EE7651B352}" type="slidenum">
              <a:rPr lang="en-US"/>
              <a:pPr>
                <a:defRPr/>
              </a:pPr>
              <a:t>‹#›</a:t>
            </a:fld>
            <a:endParaRPr lang="en-US"/>
          </a:p>
        </p:txBody>
      </p:sp>
    </p:spTree>
    <p:extLst>
      <p:ext uri="{BB962C8B-B14F-4D97-AF65-F5344CB8AC3E}">
        <p14:creationId xmlns:p14="http://schemas.microsoft.com/office/powerpoint/2010/main" val="416907977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16051" y="1766888"/>
            <a:ext cx="5077883"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697134" y="1766888"/>
            <a:ext cx="5077884" cy="4113212"/>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A81754-E37E-4D1D-B187-A0CB75DABC6A}" type="slidenum">
              <a:rPr lang="en-US"/>
              <a:pPr>
                <a:defRPr/>
              </a:pPr>
              <a:t>‹#›</a:t>
            </a:fld>
            <a:endParaRPr lang="en-US"/>
          </a:p>
        </p:txBody>
      </p:sp>
    </p:spTree>
    <p:extLst>
      <p:ext uri="{BB962C8B-B14F-4D97-AF65-F5344CB8AC3E}">
        <p14:creationId xmlns:p14="http://schemas.microsoft.com/office/powerpoint/2010/main" val="153624670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F14E0-3201-434B-A5B2-B9E0EFB977D1}" type="slidenum">
              <a:rPr lang="en-US"/>
              <a:pPr>
                <a:defRPr/>
              </a:pPr>
              <a:t>‹#›</a:t>
            </a:fld>
            <a:endParaRPr lang="en-US"/>
          </a:p>
        </p:txBody>
      </p:sp>
    </p:spTree>
    <p:extLst>
      <p:ext uri="{BB962C8B-B14F-4D97-AF65-F5344CB8AC3E}">
        <p14:creationId xmlns:p14="http://schemas.microsoft.com/office/powerpoint/2010/main" val="414571171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E9D96-A417-4CFE-82E7-9AB69B518F1E}" type="slidenum">
              <a:rPr lang="en-US"/>
              <a:pPr>
                <a:defRPr/>
              </a:pPr>
              <a:t>‹#›</a:t>
            </a:fld>
            <a:endParaRPr lang="en-US"/>
          </a:p>
        </p:txBody>
      </p:sp>
    </p:spTree>
    <p:extLst>
      <p:ext uri="{BB962C8B-B14F-4D97-AF65-F5344CB8AC3E}">
        <p14:creationId xmlns:p14="http://schemas.microsoft.com/office/powerpoint/2010/main" val="314727427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6051" y="1766888"/>
            <a:ext cx="507788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97134" y="1766888"/>
            <a:ext cx="5077884"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3311E4-3C20-4CB5-B169-58AC8B20CF8D}" type="slidenum">
              <a:rPr lang="en-US"/>
              <a:pPr>
                <a:defRPr/>
              </a:pPr>
              <a:t>‹#›</a:t>
            </a:fld>
            <a:endParaRPr lang="en-US"/>
          </a:p>
        </p:txBody>
      </p:sp>
    </p:spTree>
    <p:extLst>
      <p:ext uri="{BB962C8B-B14F-4D97-AF65-F5344CB8AC3E}">
        <p14:creationId xmlns:p14="http://schemas.microsoft.com/office/powerpoint/2010/main" val="46274200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0097EF-EDC2-4858-8FA1-DDA47D649B49}" type="slidenum">
              <a:rPr lang="en-US"/>
              <a:pPr>
                <a:defRPr/>
              </a:pPr>
              <a:t>‹#›</a:t>
            </a:fld>
            <a:endParaRPr lang="en-US"/>
          </a:p>
        </p:txBody>
      </p:sp>
    </p:spTree>
    <p:extLst>
      <p:ext uri="{BB962C8B-B14F-4D97-AF65-F5344CB8AC3E}">
        <p14:creationId xmlns:p14="http://schemas.microsoft.com/office/powerpoint/2010/main" val="240906153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B63A0B-4C46-4C9C-8FCB-7A59F05EAC9F}" type="slidenum">
              <a:rPr lang="en-US"/>
              <a:pPr>
                <a:defRPr/>
              </a:pPr>
              <a:t>‹#›</a:t>
            </a:fld>
            <a:endParaRPr lang="en-US"/>
          </a:p>
        </p:txBody>
      </p:sp>
    </p:spTree>
    <p:extLst>
      <p:ext uri="{BB962C8B-B14F-4D97-AF65-F5344CB8AC3E}">
        <p14:creationId xmlns:p14="http://schemas.microsoft.com/office/powerpoint/2010/main" val="33801155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EFF74D-BF30-4571-BF5A-CB5F00174FCF}" type="slidenum">
              <a:rPr lang="en-US"/>
              <a:pPr>
                <a:defRPr/>
              </a:pPr>
              <a:t>‹#›</a:t>
            </a:fld>
            <a:endParaRPr lang="en-US"/>
          </a:p>
        </p:txBody>
      </p:sp>
    </p:spTree>
    <p:extLst>
      <p:ext uri="{BB962C8B-B14F-4D97-AF65-F5344CB8AC3E}">
        <p14:creationId xmlns:p14="http://schemas.microsoft.com/office/powerpoint/2010/main" val="34300901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EABA8-9D32-48D3-B934-2DD1D5036FD2}" type="slidenum">
              <a:rPr lang="en-US"/>
              <a:pPr>
                <a:defRPr/>
              </a:pPr>
              <a:t>‹#›</a:t>
            </a:fld>
            <a:endParaRPr lang="en-US"/>
          </a:p>
        </p:txBody>
      </p:sp>
    </p:spTree>
    <p:extLst>
      <p:ext uri="{BB962C8B-B14F-4D97-AF65-F5344CB8AC3E}">
        <p14:creationId xmlns:p14="http://schemas.microsoft.com/office/powerpoint/2010/main" val="32607188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DF1-99D7-4207-93EC-870901567603}" type="slidenum">
              <a:rPr lang="en-US"/>
              <a:pPr>
                <a:defRPr/>
              </a:pPr>
              <a:t>‹#›</a:t>
            </a:fld>
            <a:endParaRPr lang="en-US"/>
          </a:p>
        </p:txBody>
      </p:sp>
    </p:spTree>
    <p:extLst>
      <p:ext uri="{BB962C8B-B14F-4D97-AF65-F5344CB8AC3E}">
        <p14:creationId xmlns:p14="http://schemas.microsoft.com/office/powerpoint/2010/main" val="290222802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My Documents\bits\Expbanna.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invGray">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22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dt" sz="half" idx="2"/>
          </p:nvPr>
        </p:nvSpPr>
        <p:spPr bwMode="auto">
          <a:xfrm>
            <a:off x="1117600" y="6400800"/>
            <a:ext cx="2540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buFontTx/>
              <a:buNone/>
              <a:defRPr sz="1400">
                <a:latin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4572000" y="6400800"/>
            <a:ext cx="38608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a:buFontTx/>
              <a:buNone/>
              <a:defRPr sz="1400">
                <a:latin typeface="Arial" charset="0"/>
              </a:defRPr>
            </a:lvl1pPr>
          </a:lstStyle>
          <a:p>
            <a:pPr>
              <a:defRPr/>
            </a:pPr>
            <a:r>
              <a:rPr lang="en-US" smtClean="0"/>
              <a:t>iteenchallenge.org  3/2018</a:t>
            </a:r>
            <a:endParaRPr lang="en-US"/>
          </a:p>
        </p:txBody>
      </p:sp>
      <p:sp>
        <p:nvSpPr>
          <p:cNvPr id="3078" name="Rectangle 6"/>
          <p:cNvSpPr>
            <a:spLocks noGrp="1" noChangeArrowheads="1"/>
          </p:cNvSpPr>
          <p:nvPr>
            <p:ph type="sldNum" sz="quarter" idx="4"/>
          </p:nvPr>
        </p:nvSpPr>
        <p:spPr bwMode="auto">
          <a:xfrm>
            <a:off x="9347200" y="6400800"/>
            <a:ext cx="2540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a:buFontTx/>
              <a:buNone/>
              <a:defRPr sz="1400">
                <a:latin typeface="Arial" charset="0"/>
              </a:defRPr>
            </a:lvl1pPr>
          </a:lstStyle>
          <a:p>
            <a:pPr>
              <a:defRPr/>
            </a:pPr>
            <a:fld id="{6A1FA126-C140-4BA4-B218-04C39A3CF1E7}" type="slidenum">
              <a:rPr lang="en-US"/>
              <a:pPr>
                <a:defRPr/>
              </a:pPr>
              <a:t>‹#›</a:t>
            </a:fld>
            <a:endParaRPr lang="en-US"/>
          </a:p>
        </p:txBody>
      </p:sp>
      <p:pic>
        <p:nvPicPr>
          <p:cNvPr id="1031" name="Picture 7" descr="P:\!Themes\Expedition\EXPHORSA.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2400" y="1574801"/>
            <a:ext cx="103632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416051" y="1766888"/>
            <a:ext cx="1035896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wipe/>
  </p:transition>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8"/>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5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93.gif"/><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76600" y="1371600"/>
            <a:ext cx="6400800" cy="2514600"/>
          </a:xfrm>
        </p:spPr>
        <p:txBody>
          <a:bodyPr/>
          <a:lstStyle/>
          <a:p>
            <a:pPr eaLnBrk="1" hangingPunct="1"/>
            <a:r>
              <a:rPr lang="en-US" sz="6000" dirty="0">
                <a:effectLst>
                  <a:outerShdw blurRad="38100" dist="38100" dir="2700000" algn="tl">
                    <a:srgbClr val="000000">
                      <a:alpha val="43137"/>
                    </a:srgbClr>
                  </a:outerShdw>
                </a:effectLst>
              </a:rPr>
              <a:t>Christian Practices</a:t>
            </a:r>
          </a:p>
        </p:txBody>
      </p:sp>
      <p:pic>
        <p:nvPicPr>
          <p:cNvPr id="3076" name="Picture 4" descr="A:\cross2bg.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039100" y="296576"/>
            <a:ext cx="16764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685800"/>
            <a:ext cx="3124200" cy="18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246" y="3559842"/>
            <a:ext cx="4950707" cy="2290240"/>
          </a:xfrm>
          <a:prstGeom prst="rect">
            <a:avLst/>
          </a:prstGeom>
        </p:spPr>
      </p:pic>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marL="838200" indent="-838200" eaLnBrk="1" hangingPunct="1"/>
            <a:r>
              <a:rPr lang="en-US" dirty="0" smtClean="0"/>
              <a:t>A. What Does the Word</a:t>
            </a:r>
            <a:br>
              <a:rPr lang="en-US" dirty="0" smtClean="0"/>
            </a:br>
            <a:r>
              <a:rPr lang="en-US" dirty="0" smtClean="0"/>
              <a:t>“Church” Mean?</a:t>
            </a:r>
          </a:p>
        </p:txBody>
      </p:sp>
      <p:sp>
        <p:nvSpPr>
          <p:cNvPr id="8195" name="Rectangle 1027"/>
          <p:cNvSpPr>
            <a:spLocks noGrp="1" noChangeArrowheads="1"/>
          </p:cNvSpPr>
          <p:nvPr>
            <p:ph type="body" sz="half" idx="1"/>
          </p:nvPr>
        </p:nvSpPr>
        <p:spPr/>
        <p:txBody>
          <a:bodyPr/>
          <a:lstStyle/>
          <a:p>
            <a:pPr marL="533400" indent="-533400" eaLnBrk="1" hangingPunct="1">
              <a:buFont typeface="+mj-lt"/>
              <a:buAutoNum type="arabicPeriod" startAt="3"/>
            </a:pPr>
            <a:r>
              <a:rPr lang="en-US" sz="2800" dirty="0"/>
              <a:t>Bible pictures of the church.</a:t>
            </a:r>
          </a:p>
          <a:p>
            <a:pPr marL="914400" lvl="1" indent="-457200" eaLnBrk="1" hangingPunct="1">
              <a:buFont typeface="+mj-lt"/>
              <a:buAutoNum type="alphaLcParenR"/>
            </a:pPr>
            <a:r>
              <a:rPr lang="en-US" sz="2400" dirty="0"/>
              <a:t>A building – with Christ as the foundation.</a:t>
            </a:r>
          </a:p>
          <a:p>
            <a:pPr marL="914400" lvl="1" indent="-457200" eaLnBrk="1" hangingPunct="1">
              <a:buFont typeface="+mj-lt"/>
              <a:buAutoNum type="alphaLcParenR" startAt="2"/>
            </a:pPr>
            <a:r>
              <a:rPr lang="en-US" sz="2400" dirty="0"/>
              <a:t>A body – with Christ as the head.</a:t>
            </a:r>
          </a:p>
          <a:p>
            <a:pPr marL="914400" lvl="1" indent="-457200" eaLnBrk="1" hangingPunct="1">
              <a:buFont typeface="+mj-lt"/>
              <a:buAutoNum type="alphaLcParenR" startAt="3"/>
            </a:pPr>
            <a:r>
              <a:rPr lang="en-US" sz="2400" dirty="0"/>
              <a:t>A bride – with Christ as the husband.</a:t>
            </a:r>
          </a:p>
        </p:txBody>
      </p:sp>
      <p:pic>
        <p:nvPicPr>
          <p:cNvPr id="8196" name="Picture 1031" descr="A:\church4.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693988"/>
            <a:ext cx="4579195" cy="2716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r>
              <a:rPr lang="en-US" sz="5400" dirty="0">
                <a:effectLst>
                  <a:outerShdw blurRad="38100" dist="38100" dir="2700000" algn="tl">
                    <a:srgbClr val="000000">
                      <a:alpha val="43137"/>
                    </a:srgbClr>
                  </a:outerShdw>
                </a:effectLst>
              </a:rPr>
              <a:t>Christian Practices</a:t>
            </a:r>
          </a:p>
        </p:txBody>
      </p:sp>
      <p:sp>
        <p:nvSpPr>
          <p:cNvPr id="44035" name="Rectangle 3"/>
          <p:cNvSpPr>
            <a:spLocks noGrp="1" noChangeArrowheads="1"/>
          </p:cNvSpPr>
          <p:nvPr>
            <p:ph type="subTitle" idx="1"/>
          </p:nvPr>
        </p:nvSpPr>
        <p:spPr>
          <a:xfrm>
            <a:off x="3276600" y="5867400"/>
            <a:ext cx="6400800" cy="228600"/>
          </a:xfrm>
        </p:spPr>
        <p:txBody>
          <a:bodyPr/>
          <a:lstStyle/>
          <a:p>
            <a:pPr eaLnBrk="1" hangingPunct="1"/>
            <a:r>
              <a:rPr lang="en-US" sz="1400" dirty="0"/>
              <a:t>Developed by TC Farm London Ontario Canada </a:t>
            </a:r>
          </a:p>
          <a:p>
            <a:pPr eaLnBrk="1" hangingPunct="1"/>
            <a:r>
              <a:rPr lang="en-US" sz="2400" dirty="0"/>
              <a:t>Edited by Global Teen Challenge</a:t>
            </a:r>
          </a:p>
        </p:txBody>
      </p:sp>
      <p:pic>
        <p:nvPicPr>
          <p:cNvPr id="44036" name="Picture 4" descr="A:\cross2b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7200"/>
            <a:ext cx="1257300"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0" y="3829368"/>
            <a:ext cx="365760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marL="838200" indent="-838200" eaLnBrk="1" hangingPunct="1">
              <a:buFont typeface="+mj-lt"/>
              <a:buAutoNum type="alphaUcPeriod" startAt="2"/>
            </a:pPr>
            <a:r>
              <a:rPr lang="en-US" dirty="0" smtClean="0"/>
              <a:t>Why Do We Have the Local</a:t>
            </a:r>
            <a:br>
              <a:rPr lang="en-US" dirty="0" smtClean="0"/>
            </a:br>
            <a:r>
              <a:rPr lang="en-US" dirty="0" smtClean="0"/>
              <a:t>Church?</a:t>
            </a:r>
          </a:p>
        </p:txBody>
      </p:sp>
      <p:sp>
        <p:nvSpPr>
          <p:cNvPr id="9219" name="Rectangle 1027"/>
          <p:cNvSpPr>
            <a:spLocks noGrp="1" noChangeArrowheads="1"/>
          </p:cNvSpPr>
          <p:nvPr>
            <p:ph type="body" sz="half" idx="1"/>
          </p:nvPr>
        </p:nvSpPr>
        <p:spPr/>
        <p:txBody>
          <a:bodyPr/>
          <a:lstStyle/>
          <a:p>
            <a:pPr marL="533400" indent="-533400" eaLnBrk="1" hangingPunct="1">
              <a:buFont typeface="+mj-lt"/>
              <a:buAutoNum type="arabicPeriod"/>
            </a:pPr>
            <a:r>
              <a:rPr lang="en-US" sz="2800" dirty="0"/>
              <a:t>To help Christians grow stronger spiritually.</a:t>
            </a:r>
          </a:p>
          <a:p>
            <a:pPr marL="533400" indent="-533400" eaLnBrk="1" hangingPunct="1">
              <a:buFontTx/>
              <a:buAutoNum type="arabicPeriod"/>
            </a:pPr>
            <a:r>
              <a:rPr lang="en-US" sz="2800" dirty="0"/>
              <a:t>To share Christ with those who are not Christians.</a:t>
            </a:r>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3" name="Online Image Placeholder 2"/>
          <p:cNvPicPr>
            <a:picLocks noGrp="1" noChangeAspect="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6485216" y="2307510"/>
            <a:ext cx="4996934" cy="3331289"/>
          </a:xfr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marL="742950" indent="-742950" eaLnBrk="1" hangingPunct="1">
              <a:buFont typeface="+mj-lt"/>
              <a:buAutoNum type="alphaUcPeriod" startAt="3"/>
            </a:pPr>
            <a:r>
              <a:rPr lang="en-US" dirty="0" smtClean="0"/>
              <a:t>  How Can I Enjoy Church?</a:t>
            </a:r>
          </a:p>
        </p:txBody>
      </p:sp>
      <p:sp>
        <p:nvSpPr>
          <p:cNvPr id="10243" name="Rectangle 3"/>
          <p:cNvSpPr>
            <a:spLocks noGrp="1" noChangeArrowheads="1"/>
          </p:cNvSpPr>
          <p:nvPr>
            <p:ph type="body" sz="half" idx="1"/>
          </p:nvPr>
        </p:nvSpPr>
        <p:spPr/>
        <p:txBody>
          <a:bodyPr/>
          <a:lstStyle/>
          <a:p>
            <a:pPr eaLnBrk="1" hangingPunct="1">
              <a:buFontTx/>
              <a:buNone/>
            </a:pPr>
            <a:r>
              <a:rPr lang="en-US" sz="2800"/>
              <a:t>    If you can begin doing the following four things in your local church, you may find it easy to enjoy church.</a:t>
            </a:r>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3" name="Online Image Placeholder 2"/>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6781800" y="2014289"/>
            <a:ext cx="4830763" cy="3618409"/>
          </a:xfrm>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marL="742950" indent="-742950" eaLnBrk="1" hangingPunct="1"/>
            <a:r>
              <a:rPr lang="en-US" dirty="0" smtClean="0"/>
              <a:t>C.  How Can I Enjoy Church?</a:t>
            </a:r>
          </a:p>
        </p:txBody>
      </p:sp>
      <p:sp>
        <p:nvSpPr>
          <p:cNvPr id="11267" name="Rectangle 3"/>
          <p:cNvSpPr>
            <a:spLocks noGrp="1" noChangeArrowheads="1"/>
          </p:cNvSpPr>
          <p:nvPr>
            <p:ph type="body" sz="half" idx="1"/>
          </p:nvPr>
        </p:nvSpPr>
        <p:spPr/>
        <p:txBody>
          <a:bodyPr/>
          <a:lstStyle/>
          <a:p>
            <a:pPr marL="533400" indent="-533400" eaLnBrk="1" hangingPunct="1">
              <a:lnSpc>
                <a:spcPct val="90000"/>
              </a:lnSpc>
              <a:buFont typeface="+mj-lt"/>
              <a:buAutoNum type="arabicPeriod"/>
            </a:pPr>
            <a:r>
              <a:rPr lang="en-US" sz="2800" dirty="0"/>
              <a:t>We come together for fellowship.</a:t>
            </a:r>
          </a:p>
          <a:p>
            <a:pPr marL="533400" indent="-533400" eaLnBrk="1" hangingPunct="1">
              <a:lnSpc>
                <a:spcPct val="90000"/>
              </a:lnSpc>
              <a:buNone/>
            </a:pPr>
            <a:endParaRPr lang="en-US" sz="2800" dirty="0"/>
          </a:p>
          <a:p>
            <a:pPr marL="914400" lvl="1" indent="-457200" eaLnBrk="1" hangingPunct="1">
              <a:lnSpc>
                <a:spcPct val="90000"/>
              </a:lnSpc>
              <a:buFont typeface="Wingdings" pitchFamily="2" charset="2"/>
              <a:buChar char="v"/>
            </a:pPr>
            <a:r>
              <a:rPr lang="en-US" sz="2400" dirty="0"/>
              <a:t>Fellowship: Sharing, discussing beliefs, developing friendships, showing interest and concern for others.</a:t>
            </a:r>
          </a:p>
        </p:txBody>
      </p:sp>
      <p:pic>
        <p:nvPicPr>
          <p:cNvPr id="11268" name="Picture 7" descr="A:\worship2.jpg"/>
          <p:cNvPicPr>
            <a:picLocks noGrp="1" noChangeAspect="1" noChangeArrowheads="1"/>
          </p:cNvPicPr>
          <p:nvPr>
            <p:ph type="clipArt" sz="half" idx="2"/>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7391400" y="2286000"/>
            <a:ext cx="3808413" cy="287496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How Can I Enjoy Church?</a:t>
            </a:r>
            <a:endParaRPr lang="en-US" dirty="0"/>
          </a:p>
        </p:txBody>
      </p:sp>
      <p:sp>
        <p:nvSpPr>
          <p:cNvPr id="3" name="Text Placeholder 2"/>
          <p:cNvSpPr>
            <a:spLocks noGrp="1"/>
          </p:cNvSpPr>
          <p:nvPr>
            <p:ph type="body" sz="half" idx="1"/>
          </p:nvPr>
        </p:nvSpPr>
        <p:spPr>
          <a:xfrm>
            <a:off x="1524000" y="1766888"/>
            <a:ext cx="6172200" cy="4786312"/>
          </a:xfrm>
        </p:spPr>
        <p:txBody>
          <a:bodyPr/>
          <a:lstStyle/>
          <a:p>
            <a:pPr marL="514350" indent="-514350">
              <a:buFont typeface="+mj-lt"/>
              <a:buAutoNum type="arabicPeriod"/>
            </a:pPr>
            <a:r>
              <a:rPr lang="en-US" dirty="0" smtClean="0"/>
              <a:t>We come together for fellowship.</a:t>
            </a:r>
          </a:p>
          <a:p>
            <a:pPr marL="514350" indent="-514350">
              <a:buFont typeface="+mj-lt"/>
              <a:buAutoNum type="alphaLcPeriod"/>
            </a:pPr>
            <a:r>
              <a:rPr lang="en-US" sz="2800" dirty="0"/>
              <a:t>Helps us to know other Christians</a:t>
            </a:r>
          </a:p>
          <a:p>
            <a:pPr marL="514350" indent="-514350">
              <a:buFont typeface="+mj-lt"/>
              <a:buAutoNum type="alphaLcPeriod"/>
            </a:pPr>
            <a:r>
              <a:rPr lang="en-US" sz="2800" dirty="0"/>
              <a:t>Gives us opportunities to discuss our beliefs</a:t>
            </a:r>
          </a:p>
          <a:p>
            <a:pPr marL="514350" indent="-514350">
              <a:buFont typeface="+mj-lt"/>
              <a:buAutoNum type="alphaLcPeriod"/>
            </a:pPr>
            <a:r>
              <a:rPr lang="en-US" sz="2800" dirty="0"/>
              <a:t>Teaches us how to learn to love others</a:t>
            </a:r>
          </a:p>
          <a:p>
            <a:pPr marL="514350" indent="-514350">
              <a:buNone/>
            </a:pPr>
            <a:endParaRPr lang="en-US" sz="2800" dirty="0"/>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88066" name="Picture 2" descr="https://encrypted-tbn0.gstatic.com/images?q=tbn:ANd9GcTAi_vSzoCpjrmZETFVTvjkMypbCdYxD5KJaNvIL2IxNdfpH04b"/>
          <p:cNvPicPr>
            <a:picLocks noGrp="1" noChangeAspect="1" noChangeArrowheads="1"/>
          </p:cNvPicPr>
          <p:nvPr>
            <p:ph type="clipArt" sz="half" idx="2"/>
          </p:nvPr>
        </p:nvPicPr>
        <p:blipFill>
          <a:blip r:embed="rId3"/>
          <a:srcRect/>
          <a:stretch>
            <a:fillRect/>
          </a:stretch>
        </p:blipFill>
        <p:spPr bwMode="auto">
          <a:xfrm>
            <a:off x="7696200" y="1981200"/>
            <a:ext cx="4038599" cy="4114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How Can I Enjoy Church?</a:t>
            </a:r>
            <a:endParaRPr lang="en-US" dirty="0"/>
          </a:p>
        </p:txBody>
      </p:sp>
      <p:sp>
        <p:nvSpPr>
          <p:cNvPr id="3" name="Text Placeholder 2"/>
          <p:cNvSpPr>
            <a:spLocks noGrp="1"/>
          </p:cNvSpPr>
          <p:nvPr>
            <p:ph type="body" sz="half" idx="1"/>
          </p:nvPr>
        </p:nvSpPr>
        <p:spPr>
          <a:xfrm>
            <a:off x="1422400" y="1766888"/>
            <a:ext cx="6273800" cy="4786312"/>
          </a:xfrm>
        </p:spPr>
        <p:txBody>
          <a:bodyPr/>
          <a:lstStyle/>
          <a:p>
            <a:pPr marL="514350" indent="-514350">
              <a:buFont typeface="+mj-lt"/>
              <a:buAutoNum type="arabicPeriod"/>
            </a:pPr>
            <a:r>
              <a:rPr lang="en-US" dirty="0" smtClean="0"/>
              <a:t>We come together for fellowship.</a:t>
            </a:r>
          </a:p>
          <a:p>
            <a:pPr marL="514350" indent="-514350">
              <a:buFont typeface="+mj-lt"/>
              <a:buAutoNum type="alphaLcPeriod" startAt="4"/>
            </a:pPr>
            <a:r>
              <a:rPr lang="en-US" sz="2800" dirty="0"/>
              <a:t>Helps us discover ways of helping each other</a:t>
            </a:r>
          </a:p>
          <a:p>
            <a:pPr marL="514350" indent="-514350">
              <a:buFont typeface="+mj-lt"/>
              <a:buAutoNum type="alphaLcPeriod" startAt="4"/>
            </a:pPr>
            <a:r>
              <a:rPr lang="en-US" sz="2800" dirty="0"/>
              <a:t>Helps us pray for each other</a:t>
            </a:r>
          </a:p>
          <a:p>
            <a:pPr marL="514350" indent="-514350">
              <a:buNone/>
            </a:pPr>
            <a:endParaRPr lang="en-US" sz="2800" dirty="0"/>
          </a:p>
          <a:p>
            <a:pPr marL="514350" indent="-514350">
              <a:buNone/>
            </a:pPr>
            <a:endParaRPr lang="en-US" sz="2800" dirty="0"/>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86018" name="Picture 2" descr="http://www.customink.com/photos/system/images/6416/large/prayer_pose.jpg?1274936830"/>
          <p:cNvPicPr>
            <a:picLocks noGrp="1" noChangeAspect="1" noChangeArrowheads="1"/>
          </p:cNvPicPr>
          <p:nvPr>
            <p:ph type="clipArt" sz="half" idx="2"/>
          </p:nvPr>
        </p:nvPicPr>
        <p:blipFill>
          <a:blip r:embed="rId3"/>
          <a:srcRect/>
          <a:stretch>
            <a:fillRect/>
          </a:stretch>
        </p:blipFill>
        <p:spPr bwMode="auto">
          <a:xfrm>
            <a:off x="7620000" y="1981200"/>
            <a:ext cx="3581400" cy="3442714"/>
          </a:xfrm>
          <a:prstGeom prst="rect">
            <a:avLst/>
          </a:prstGeom>
          <a:noFill/>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marL="742950" indent="-742950" eaLnBrk="1" hangingPunct="1">
              <a:buFont typeface="+mj-lt"/>
              <a:buAutoNum type="alphaUcPeriod" startAt="3"/>
            </a:pPr>
            <a:r>
              <a:rPr lang="en-US" dirty="0" smtClean="0"/>
              <a:t>  How Can I Enjoy Church?</a:t>
            </a:r>
          </a:p>
        </p:txBody>
      </p:sp>
      <p:sp>
        <p:nvSpPr>
          <p:cNvPr id="12291" name="Rectangle 1027"/>
          <p:cNvSpPr>
            <a:spLocks noGrp="1" noChangeArrowheads="1"/>
          </p:cNvSpPr>
          <p:nvPr>
            <p:ph type="body" sz="half" idx="1"/>
          </p:nvPr>
        </p:nvSpPr>
        <p:spPr/>
        <p:txBody>
          <a:bodyPr/>
          <a:lstStyle/>
          <a:p>
            <a:pPr marL="533400" indent="-533400" eaLnBrk="1" hangingPunct="1">
              <a:lnSpc>
                <a:spcPct val="90000"/>
              </a:lnSpc>
              <a:buFont typeface="+mj-lt"/>
              <a:buAutoNum type="arabicPeriod" startAt="2"/>
            </a:pPr>
            <a:r>
              <a:rPr lang="en-US" sz="2800" dirty="0"/>
              <a:t>We come together to worship God and pray.</a:t>
            </a:r>
          </a:p>
          <a:p>
            <a:pPr marL="533400" indent="-533400" eaLnBrk="1" hangingPunct="1">
              <a:lnSpc>
                <a:spcPct val="90000"/>
              </a:lnSpc>
              <a:buNone/>
            </a:pPr>
            <a:endParaRPr lang="en-US" sz="2800" dirty="0"/>
          </a:p>
          <a:p>
            <a:pPr marL="914400" lvl="1" indent="-457200" eaLnBrk="1" hangingPunct="1">
              <a:lnSpc>
                <a:spcPct val="90000"/>
              </a:lnSpc>
              <a:buFont typeface="Wingdings" pitchFamily="2" charset="2"/>
              <a:buChar char="v"/>
            </a:pPr>
            <a:r>
              <a:rPr lang="en-US" sz="2400" dirty="0"/>
              <a:t>Worship:  To tell someone he is worth something to you; to praise; to admire; to honor; to reverence.</a:t>
            </a:r>
          </a:p>
        </p:txBody>
      </p:sp>
      <p:pic>
        <p:nvPicPr>
          <p:cNvPr id="12292" name="Picture 1031" descr="A:\worship.jpg"/>
          <p:cNvPicPr>
            <a:picLocks noGrp="1" noChangeAspect="1" noChangeArrowheads="1"/>
          </p:cNvPicPr>
          <p:nvPr>
            <p:ph type="clipArt" sz="half" idx="2"/>
          </p:nvPr>
        </p:nvPicPr>
        <p:blipFill>
          <a:blip r:embed="rId2">
            <a:extLst>
              <a:ext uri="{BEBA8EAE-BF5A-486C-A8C5-ECC9F3942E4B}">
                <a14:imgProps xmlns:a14="http://schemas.microsoft.com/office/drawing/2010/main">
                  <a14:imgLayer r:embed="rId3">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7696200" y="1905794"/>
            <a:ext cx="3084513"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Grp="1" noChangeArrowheads="1"/>
          </p:cNvSpPr>
          <p:nvPr>
            <p:ph type="title"/>
          </p:nvPr>
        </p:nvSpPr>
        <p:spPr/>
        <p:txBody>
          <a:bodyPr/>
          <a:lstStyle/>
          <a:p>
            <a:pPr marL="742950" indent="-742950" eaLnBrk="1" hangingPunct="1">
              <a:buFont typeface="+mj-lt"/>
              <a:buAutoNum type="alphaUcPeriod" startAt="3"/>
            </a:pPr>
            <a:r>
              <a:rPr lang="en-US" smtClean="0"/>
              <a:t>  </a:t>
            </a:r>
            <a:r>
              <a:rPr lang="en-US" dirty="0" smtClean="0"/>
              <a:t>How Can I Enjoy Church?</a:t>
            </a:r>
          </a:p>
        </p:txBody>
      </p:sp>
      <p:sp>
        <p:nvSpPr>
          <p:cNvPr id="13315" name="Rectangle 2051"/>
          <p:cNvSpPr>
            <a:spLocks noGrp="1" noChangeArrowheads="1"/>
          </p:cNvSpPr>
          <p:nvPr>
            <p:ph type="body" sz="half" idx="1"/>
          </p:nvPr>
        </p:nvSpPr>
        <p:spPr/>
        <p:txBody>
          <a:bodyPr/>
          <a:lstStyle/>
          <a:p>
            <a:pPr marL="533400" indent="-533400" eaLnBrk="1" hangingPunct="1">
              <a:buFont typeface="+mj-lt"/>
              <a:buAutoNum type="arabicPeriod" startAt="3"/>
            </a:pPr>
            <a:r>
              <a:rPr lang="en-US" sz="2800" dirty="0"/>
              <a:t>We come together to listen to God.  There are many ways God speaks to us:</a:t>
            </a:r>
          </a:p>
          <a:p>
            <a:pPr marL="914400" lvl="1" indent="-457200" eaLnBrk="1" hangingPunct="1">
              <a:buFont typeface="+mj-lt"/>
              <a:buAutoNum type="alphaLcPeriod"/>
            </a:pPr>
            <a:r>
              <a:rPr lang="en-US" sz="2000" dirty="0"/>
              <a:t>Through the Bible.</a:t>
            </a:r>
          </a:p>
          <a:p>
            <a:pPr marL="914400" lvl="1" indent="-457200" eaLnBrk="1" hangingPunct="1">
              <a:buFont typeface="+mj-lt"/>
              <a:buAutoNum type="alphaLcPeriod"/>
            </a:pPr>
            <a:r>
              <a:rPr lang="en-US" sz="2000" dirty="0"/>
              <a:t>Through prayer</a:t>
            </a:r>
          </a:p>
          <a:p>
            <a:pPr marL="914400" lvl="1" indent="-457200" eaLnBrk="1" hangingPunct="1">
              <a:buFont typeface="+mj-lt"/>
              <a:buAutoNum type="alphaLcPeriod"/>
            </a:pPr>
            <a:r>
              <a:rPr lang="en-US" sz="2000" dirty="0"/>
              <a:t>Through the gifts of the Holy Spirit.</a:t>
            </a:r>
          </a:p>
          <a:p>
            <a:pPr marL="914400" lvl="1" indent="-457200" eaLnBrk="1" hangingPunct="1">
              <a:buFont typeface="+mj-lt"/>
              <a:buAutoNum type="alphaLcPeriod"/>
            </a:pPr>
            <a:r>
              <a:rPr lang="en-US" sz="2000" dirty="0"/>
              <a:t>Through other godly Christians</a:t>
            </a:r>
          </a:p>
          <a:p>
            <a:pPr marL="914400" lvl="1" indent="-457200" eaLnBrk="1" hangingPunct="1">
              <a:buFont typeface="+mj-lt"/>
              <a:buAutoNum type="alphaLcPeriod"/>
            </a:pPr>
            <a:r>
              <a:rPr lang="en-US" sz="2000" dirty="0"/>
              <a:t>Through circumstances</a:t>
            </a:r>
          </a:p>
          <a:p>
            <a:pPr marL="914400" lvl="1" indent="-457200" eaLnBrk="1" hangingPunct="1">
              <a:buFont typeface="Wingdings" pitchFamily="2" charset="2"/>
              <a:buChar char="v"/>
            </a:pPr>
            <a:endParaRPr lang="en-US" sz="2400" dirty="0"/>
          </a:p>
        </p:txBody>
      </p:sp>
      <p:pic>
        <p:nvPicPr>
          <p:cNvPr id="13316" name="Picture 2055" descr="A:\spirit12.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8077200" y="1902330"/>
            <a:ext cx="3162300"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C.  How Can I Enjoy Church?</a:t>
            </a:r>
          </a:p>
        </p:txBody>
      </p:sp>
      <p:sp>
        <p:nvSpPr>
          <p:cNvPr id="14339" name="Rectangle 3"/>
          <p:cNvSpPr>
            <a:spLocks noGrp="1" noChangeArrowheads="1"/>
          </p:cNvSpPr>
          <p:nvPr>
            <p:ph type="body" sz="half" idx="1"/>
          </p:nvPr>
        </p:nvSpPr>
        <p:spPr/>
        <p:txBody>
          <a:bodyPr/>
          <a:lstStyle/>
          <a:p>
            <a:pPr marL="533400" indent="-533400" eaLnBrk="1" hangingPunct="1">
              <a:buFont typeface="+mj-lt"/>
              <a:buAutoNum type="arabicPeriod" startAt="4"/>
            </a:pPr>
            <a:r>
              <a:rPr lang="en-US" sz="2800" dirty="0"/>
              <a:t>We come together to help each other.  God has promised to give each Christian special abilities and gifts to carry out His work.</a:t>
            </a:r>
          </a:p>
        </p:txBody>
      </p:sp>
      <p:pic>
        <p:nvPicPr>
          <p:cNvPr id="14340" name="Picture 7" descr="A:\mingifts3.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924800" y="1801524"/>
            <a:ext cx="3625850"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2586038" y="1766888"/>
            <a:ext cx="7624762" cy="4113212"/>
          </a:xfrm>
        </p:spPr>
        <p:txBody>
          <a:bodyPr/>
          <a:lstStyle/>
          <a:p>
            <a:pPr marL="514350" indent="-514350">
              <a:buAutoNum type="alphaUcPeriod"/>
            </a:pPr>
            <a:r>
              <a:rPr lang="en-US" sz="2800" dirty="0"/>
              <a:t>It is important that you set a goal to choose a church to attend after graduation.</a:t>
            </a:r>
          </a:p>
          <a:p>
            <a:pPr marL="514350" indent="-514350">
              <a:buAutoNum type="alphaUcPeriod"/>
            </a:pPr>
            <a:r>
              <a:rPr lang="en-US" sz="2800" dirty="0"/>
              <a:t>Apply the four key points to the church you are attending now while in the program.</a:t>
            </a:r>
          </a:p>
          <a:p>
            <a:pPr marL="514350" indent="-514350">
              <a:buAutoNum type="alphaUcPeriod"/>
            </a:pPr>
            <a:r>
              <a:rPr lang="en-US" sz="2800" dirty="0"/>
              <a:t>Apply these four key points to your relationships with those you live with in the program now.</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pic>
        <p:nvPicPr>
          <p:cNvPr id="80898" name="Picture 2" descr="http://media.oregonlive.com/nielsen_impact/photo/church-building-01-01jpg-637e460c6be1062e.jpg"/>
          <p:cNvPicPr>
            <a:picLocks noChangeAspect="1" noChangeArrowheads="1"/>
          </p:cNvPicPr>
          <p:nvPr/>
        </p:nvPicPr>
        <p:blipFill>
          <a:blip r:embed="rId2"/>
          <a:srcRect/>
          <a:stretch>
            <a:fillRect/>
          </a:stretch>
        </p:blipFill>
        <p:spPr bwMode="auto">
          <a:xfrm>
            <a:off x="5334000" y="4876801"/>
            <a:ext cx="4762500" cy="1447801"/>
          </a:xfrm>
          <a:prstGeom prst="rect">
            <a:avLst/>
          </a:prstGeom>
          <a:noFill/>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291777"/>
            <a:ext cx="7721600" cy="1143000"/>
          </a:xfrm>
        </p:spPr>
        <p:txBody>
          <a:bodyPr/>
          <a:lstStyle/>
          <a:p>
            <a:pPr algn="l"/>
            <a:r>
              <a:rPr lang="en-US" dirty="0" smtClean="0"/>
              <a:t>  Christian Practices</a:t>
            </a:r>
            <a:br>
              <a:rPr lang="en-US" dirty="0" smtClean="0"/>
            </a:br>
            <a:r>
              <a:rPr lang="en-US" dirty="0" smtClean="0"/>
              <a:t>	</a:t>
            </a:r>
            <a:r>
              <a:rPr lang="en-US" sz="2800" dirty="0"/>
              <a:t>5</a:t>
            </a:r>
            <a:r>
              <a:rPr lang="en-US" sz="2800" baseline="30000" dirty="0"/>
              <a:t>th</a:t>
            </a:r>
            <a:r>
              <a:rPr lang="en-US" sz="2800" dirty="0"/>
              <a:t> edition</a:t>
            </a:r>
            <a:br>
              <a:rPr lang="en-US" sz="2800" dirty="0"/>
            </a:br>
            <a:r>
              <a:rPr lang="en-US" sz="2800" dirty="0"/>
              <a:t>	By Dave Batty</a:t>
            </a:r>
            <a:r>
              <a:rPr lang="en-US" dirty="0" smtClean="0"/>
              <a:t/>
            </a:r>
            <a:br>
              <a:rPr lang="en-US" dirty="0" smtClean="0"/>
            </a:br>
            <a:endParaRPr lang="en-US" dirty="0"/>
          </a:p>
        </p:txBody>
      </p:sp>
      <p:sp>
        <p:nvSpPr>
          <p:cNvPr id="3" name="Subtitle 2"/>
          <p:cNvSpPr>
            <a:spLocks noGrp="1"/>
          </p:cNvSpPr>
          <p:nvPr>
            <p:ph type="subTitle" idx="1"/>
          </p:nvPr>
        </p:nvSpPr>
        <p:spPr>
          <a:xfrm>
            <a:off x="1264229" y="2386778"/>
            <a:ext cx="6096000" cy="2305050"/>
          </a:xfrm>
        </p:spPr>
        <p:txBody>
          <a:bodyPr/>
          <a:lstStyle/>
          <a:p>
            <a:pPr algn="l"/>
            <a:r>
              <a:rPr lang="en-US" sz="2000" dirty="0"/>
              <a:t>This PowerPoint is designed to be used with the Group Studies for New Christians Course, </a:t>
            </a:r>
            <a:r>
              <a:rPr lang="en-US" sz="2000" dirty="0" smtClean="0"/>
              <a:t/>
            </a:r>
            <a:br>
              <a:rPr lang="en-US" sz="2000" dirty="0" smtClean="0"/>
            </a:br>
            <a:r>
              <a:rPr lang="en-US" sz="2000" i="1" dirty="0" smtClean="0"/>
              <a:t>Christian </a:t>
            </a:r>
            <a:r>
              <a:rPr lang="en-US" sz="2000" i="1" dirty="0"/>
              <a:t>Practices</a:t>
            </a:r>
            <a:r>
              <a:rPr lang="en-US" sz="2000" dirty="0"/>
              <a:t>, by Dave Batty.</a:t>
            </a:r>
          </a:p>
          <a:p>
            <a:pPr algn="l"/>
            <a:r>
              <a:rPr lang="en-US" sz="2000" b="1" dirty="0"/>
              <a:t>Other Materials available include:</a:t>
            </a:r>
          </a:p>
          <a:p>
            <a:pPr algn="l"/>
            <a:r>
              <a:rPr lang="en-US" sz="2000" dirty="0"/>
              <a:t>Teacher's Manual</a:t>
            </a:r>
          </a:p>
          <a:p>
            <a:pPr algn="l"/>
            <a:r>
              <a:rPr lang="en-US" sz="2000" dirty="0"/>
              <a:t>Student Manual</a:t>
            </a:r>
          </a:p>
          <a:p>
            <a:pPr algn="l"/>
            <a:r>
              <a:rPr lang="en-US" sz="2000" dirty="0"/>
              <a:t>Study Guide</a:t>
            </a:r>
          </a:p>
          <a:p>
            <a:pPr algn="l"/>
            <a:r>
              <a:rPr lang="en-US" sz="2000" dirty="0"/>
              <a:t>Exam</a:t>
            </a:r>
          </a:p>
          <a:p>
            <a:pPr algn="l"/>
            <a:r>
              <a:rPr lang="en-US" sz="2000" dirty="0"/>
              <a:t>Course Certificate </a:t>
            </a:r>
          </a:p>
        </p:txBody>
      </p:sp>
      <p:sp>
        <p:nvSpPr>
          <p:cNvPr id="5" name="TextBox 4"/>
          <p:cNvSpPr txBox="1"/>
          <p:nvPr/>
        </p:nvSpPr>
        <p:spPr>
          <a:xfrm>
            <a:off x="4724401" y="4572001"/>
            <a:ext cx="5715001" cy="830997"/>
          </a:xfrm>
          <a:prstGeom prst="rect">
            <a:avLst/>
          </a:prstGeom>
          <a:noFill/>
          <a:ln>
            <a:noFill/>
          </a:ln>
        </p:spPr>
        <p:txBody>
          <a:bodyPr wrap="square" rtlCol="0">
            <a:spAutoFit/>
          </a:bodyPr>
          <a:lstStyle/>
          <a:p>
            <a:pPr fontAlgn="base">
              <a:spcBef>
                <a:spcPct val="0"/>
              </a:spcBef>
              <a:spcAft>
                <a:spcPct val="0"/>
              </a:spcAft>
            </a:pPr>
            <a:r>
              <a:rPr lang="en-US" sz="2400" dirty="0">
                <a:solidFill>
                  <a:srgbClr val="000000"/>
                </a:solidFill>
              </a:rPr>
              <a:t>For Information on obtaining these materials see iteenchallenge.org   </a:t>
            </a:r>
          </a:p>
        </p:txBody>
      </p:sp>
      <p:sp>
        <p:nvSpPr>
          <p:cNvPr id="6" name="Rectangle 5"/>
          <p:cNvSpPr/>
          <p:nvPr/>
        </p:nvSpPr>
        <p:spPr bwMode="auto">
          <a:xfrm>
            <a:off x="4648200" y="4474949"/>
            <a:ext cx="5715001" cy="1025099"/>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152400"/>
            <a:ext cx="2612624" cy="3386903"/>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68626068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How to Give a Testimony</a:t>
            </a:r>
          </a:p>
        </p:txBody>
      </p:sp>
      <p:sp>
        <p:nvSpPr>
          <p:cNvPr id="3" name="Subtitle 2"/>
          <p:cNvSpPr>
            <a:spLocks noGrp="1"/>
          </p:cNvSpPr>
          <p:nvPr>
            <p:ph type="subTitle" idx="1"/>
          </p:nvPr>
        </p:nvSpPr>
        <p:spPr/>
        <p:txBody>
          <a:bodyPr/>
          <a:lstStyle/>
          <a:p>
            <a:r>
              <a:rPr lang="en-US" sz="4000" dirty="0"/>
              <a:t>Chapter 2</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How to Give a Testimony</a:t>
            </a:r>
          </a:p>
        </p:txBody>
      </p:sp>
      <p:sp>
        <p:nvSpPr>
          <p:cNvPr id="3" name="Content Placeholder 2"/>
          <p:cNvSpPr>
            <a:spLocks noGrp="1"/>
          </p:cNvSpPr>
          <p:nvPr>
            <p:ph idx="1"/>
          </p:nvPr>
        </p:nvSpPr>
        <p:spPr/>
        <p:txBody>
          <a:bodyPr/>
          <a:lstStyle/>
          <a:p>
            <a:pPr>
              <a:defRPr/>
            </a:pPr>
            <a:r>
              <a:rPr lang="en-US" dirty="0" smtClean="0"/>
              <a:t>Key Biblical Truth</a:t>
            </a:r>
          </a:p>
          <a:p>
            <a:pPr lvl="1">
              <a:buFont typeface="Wingdings" pitchFamily="2" charset="2"/>
              <a:buNone/>
              <a:defRPr/>
            </a:pPr>
            <a:r>
              <a:rPr lang="en-US" dirty="0" smtClean="0"/>
              <a:t>When I give a testimony, I can share with others how God is helping me to grow.</a:t>
            </a:r>
            <a:endParaRPr lang="en-US" dirty="0" smtClean="0">
              <a:ea typeface="+mn-ea"/>
              <a:cs typeface="+mn-cs"/>
            </a:endParaRPr>
          </a:p>
          <a:p>
            <a:pPr>
              <a:defRPr/>
            </a:pPr>
            <a:r>
              <a:rPr lang="en-US" dirty="0" smtClean="0"/>
              <a:t>Key Verse: Ephesians 4:29  (New Life Bible)</a:t>
            </a:r>
          </a:p>
          <a:p>
            <a:pPr lvl="1">
              <a:buFont typeface="Wingdings" pitchFamily="2" charset="2"/>
              <a:buNone/>
              <a:defRPr/>
            </a:pPr>
            <a:r>
              <a:rPr lang="en-US" dirty="0" smtClean="0"/>
              <a:t>“Watch your talk!  No bad words should be coming from your mouth. Say what is good. Your words should help others grow as Christians.”</a:t>
            </a:r>
          </a:p>
          <a:p>
            <a:pPr lvl="1">
              <a:buFont typeface="Wingdings" pitchFamily="2" charset="2"/>
              <a:buNone/>
              <a:defRPr/>
            </a:pPr>
            <a:endParaRPr lang="en-US" dirty="0" smtClean="0">
              <a:ea typeface="+mn-ea"/>
              <a:cs typeface="+mn-cs"/>
            </a:endParaRP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Lesson Warm-up</a:t>
            </a:r>
            <a:endParaRPr lang="en-US" dirty="0"/>
          </a:p>
        </p:txBody>
      </p:sp>
      <p:sp>
        <p:nvSpPr>
          <p:cNvPr id="3" name="Content Placeholder 2"/>
          <p:cNvSpPr>
            <a:spLocks noGrp="1"/>
          </p:cNvSpPr>
          <p:nvPr>
            <p:ph idx="1"/>
          </p:nvPr>
        </p:nvSpPr>
        <p:spPr>
          <a:xfrm>
            <a:off x="1416051" y="1766888"/>
            <a:ext cx="4679949" cy="4113212"/>
          </a:xfrm>
        </p:spPr>
        <p:txBody>
          <a:bodyPr/>
          <a:lstStyle/>
          <a:p>
            <a:r>
              <a:rPr lang="en-US" dirty="0" smtClean="0"/>
              <a:t>Share how someone’s </a:t>
            </a:r>
            <a:r>
              <a:rPr lang="en-US" dirty="0"/>
              <a:t>testimony had a personal impact on their life.</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439049"/>
            <a:ext cx="4630426" cy="3081338"/>
          </a:xfrm>
          <a:prstGeom prst="rect">
            <a:avLst/>
          </a:prstGeom>
        </p:spPr>
      </p:pic>
    </p:spTree>
    <p:extLst>
      <p:ext uri="{BB962C8B-B14F-4D97-AF65-F5344CB8AC3E}">
        <p14:creationId xmlns:p14="http://schemas.microsoft.com/office/powerpoint/2010/main" val="143773463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A.  What is a Testimony?</a:t>
            </a:r>
          </a:p>
        </p:txBody>
      </p:sp>
      <p:sp>
        <p:nvSpPr>
          <p:cNvPr id="16387" name="Rectangle 3"/>
          <p:cNvSpPr>
            <a:spLocks noGrp="1" noChangeArrowheads="1"/>
          </p:cNvSpPr>
          <p:nvPr>
            <p:ph type="body" sz="half" idx="1"/>
          </p:nvPr>
        </p:nvSpPr>
        <p:spPr>
          <a:xfrm>
            <a:off x="6324600" y="1905794"/>
            <a:ext cx="5077883" cy="4113212"/>
          </a:xfrm>
        </p:spPr>
        <p:txBody>
          <a:bodyPr/>
          <a:lstStyle/>
          <a:p>
            <a:pPr marL="533400" indent="-533400" eaLnBrk="1" hangingPunct="1">
              <a:buFont typeface="Wingdings" pitchFamily="2" charset="2"/>
              <a:buChar char="v"/>
            </a:pPr>
            <a:r>
              <a:rPr lang="en-US" sz="2800" dirty="0"/>
              <a:t>A testimony is first hand facts told by a witness.</a:t>
            </a:r>
          </a:p>
          <a:p>
            <a:pPr marL="533400" indent="-533400" eaLnBrk="1" hangingPunct="1">
              <a:buFont typeface="Wingdings" pitchFamily="2" charset="2"/>
              <a:buChar char="v"/>
            </a:pPr>
            <a:r>
              <a:rPr lang="en-US" sz="2800" dirty="0"/>
              <a:t>A testimony is sharing with others what Christ has done and is doing in your life.</a:t>
            </a:r>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3" name="Online Image Placeholder 2"/>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1143000" y="1905794"/>
            <a:ext cx="5076825" cy="3470485"/>
          </a:xfrm>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B. Why Should I Testify?</a:t>
            </a:r>
          </a:p>
        </p:txBody>
      </p:sp>
      <p:sp>
        <p:nvSpPr>
          <p:cNvPr id="17411"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It gives me a way to obey Christ. (Matthew 28:19-20).</a:t>
            </a:r>
          </a:p>
          <a:p>
            <a:pPr marL="533400" indent="-533400" eaLnBrk="1" hangingPunct="1">
              <a:buFont typeface="+mj-lt"/>
              <a:buAutoNum type="arabicPeriod"/>
            </a:pPr>
            <a:r>
              <a:rPr lang="en-US" sz="2800" dirty="0"/>
              <a:t>It gives me an opportunity to strengthen my belief and confidence in God.  It helps be become a stronger Christian.</a:t>
            </a:r>
          </a:p>
          <a:p>
            <a:pPr marL="533400" indent="-533400" eaLnBrk="1" hangingPunct="1">
              <a:buFont typeface="+mj-lt"/>
              <a:buAutoNum type="arabicPeriod"/>
            </a:pPr>
            <a:endParaRPr lang="en-US" sz="2800" dirty="0"/>
          </a:p>
        </p:txBody>
      </p:sp>
      <p:pic>
        <p:nvPicPr>
          <p:cNvPr id="17412" name="Picture 6" descr="A:\nat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315200" y="2209800"/>
            <a:ext cx="3429000" cy="3429000"/>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B.  Why Should I Testify?</a:t>
            </a:r>
          </a:p>
        </p:txBody>
      </p:sp>
      <p:sp>
        <p:nvSpPr>
          <p:cNvPr id="18435" name="Rectangle 3"/>
          <p:cNvSpPr>
            <a:spLocks noGrp="1" noChangeArrowheads="1"/>
          </p:cNvSpPr>
          <p:nvPr>
            <p:ph type="body" sz="half" idx="1"/>
          </p:nvPr>
        </p:nvSpPr>
        <p:spPr/>
        <p:txBody>
          <a:bodyPr/>
          <a:lstStyle/>
          <a:p>
            <a:pPr marL="533400" indent="-533400" eaLnBrk="1" hangingPunct="1">
              <a:lnSpc>
                <a:spcPct val="90000"/>
              </a:lnSpc>
              <a:buFont typeface="+mj-lt"/>
              <a:buAutoNum type="arabicPeriod" startAt="3"/>
            </a:pPr>
            <a:r>
              <a:rPr lang="en-US" sz="2800" dirty="0"/>
              <a:t>It gives me an opportunity to take an open stand for God.(Acts 5:29)</a:t>
            </a:r>
          </a:p>
          <a:p>
            <a:pPr marL="533400" indent="-533400" eaLnBrk="1" hangingPunct="1">
              <a:lnSpc>
                <a:spcPct val="90000"/>
              </a:lnSpc>
              <a:buFont typeface="+mj-lt"/>
              <a:buAutoNum type="arabicPeriod" startAt="3"/>
            </a:pPr>
            <a:r>
              <a:rPr lang="en-US" sz="2800" dirty="0"/>
              <a:t>It gives me an opportunity</a:t>
            </a:r>
            <a:r>
              <a:rPr lang="en-US" sz="2800" b="1" dirty="0"/>
              <a:t> </a:t>
            </a:r>
            <a:r>
              <a:rPr lang="en-US" sz="2800" dirty="0"/>
              <a:t>to help others.  It can help others relate God to their lives.</a:t>
            </a:r>
          </a:p>
          <a:p>
            <a:pPr marL="533400" indent="-533400" eaLnBrk="1" hangingPunct="1">
              <a:lnSpc>
                <a:spcPct val="90000"/>
              </a:lnSpc>
              <a:buFont typeface="+mj-lt"/>
              <a:buAutoNum type="arabicPeriod" startAt="3"/>
            </a:pPr>
            <a:endParaRPr lang="en-US" sz="2800" dirty="0"/>
          </a:p>
          <a:p>
            <a:pPr marL="533400" indent="-533400" eaLnBrk="1" hangingPunct="1">
              <a:lnSpc>
                <a:spcPct val="90000"/>
              </a:lnSpc>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75778" name="Picture 2" descr="http://2.bp.blogspot.com/_AXQe9Yqhh9Y/SFp9imyH14I/AAAAAAAAARI/xjLJDROmENg/s320/Jesus_teaching_christian_clipart.jpg"/>
          <p:cNvPicPr>
            <a:picLocks noGrp="1" noChangeAspect="1" noChangeArrowheads="1"/>
          </p:cNvPicPr>
          <p:nvPr>
            <p:ph type="clipArt" sz="half" idx="2"/>
          </p:nvPr>
        </p:nvPicPr>
        <p:blipFill>
          <a:blip r:embed="rId2"/>
          <a:srcRect/>
          <a:stretch>
            <a:fillRect/>
          </a:stretch>
        </p:blipFill>
        <p:spPr bwMode="auto">
          <a:xfrm>
            <a:off x="6858000" y="2051627"/>
            <a:ext cx="4107656" cy="3246635"/>
          </a:xfrm>
          <a:prstGeom prst="rect">
            <a:avLst/>
          </a:prstGeom>
          <a:noFill/>
        </p:spPr>
      </p:pic>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B.  Why Should I Testify?</a:t>
            </a:r>
          </a:p>
        </p:txBody>
      </p:sp>
      <p:sp>
        <p:nvSpPr>
          <p:cNvPr id="18435" name="Rectangle 3"/>
          <p:cNvSpPr>
            <a:spLocks noGrp="1" noChangeArrowheads="1"/>
          </p:cNvSpPr>
          <p:nvPr>
            <p:ph type="body" sz="half" idx="1"/>
          </p:nvPr>
        </p:nvSpPr>
        <p:spPr/>
        <p:txBody>
          <a:bodyPr/>
          <a:lstStyle/>
          <a:p>
            <a:pPr marL="533400" indent="-533400" eaLnBrk="1" hangingPunct="1">
              <a:lnSpc>
                <a:spcPct val="90000"/>
              </a:lnSpc>
              <a:buFont typeface="+mj-lt"/>
              <a:buAutoNum type="arabicPeriod" startAt="5"/>
            </a:pPr>
            <a:r>
              <a:rPr lang="en-US" sz="2800" dirty="0"/>
              <a:t>It gives me an opportunity to bring glory to God, so He gets the credit for the changes in my life.</a:t>
            </a:r>
          </a:p>
          <a:p>
            <a:pPr marL="533400" indent="-533400" eaLnBrk="1" hangingPunct="1">
              <a:lnSpc>
                <a:spcPct val="90000"/>
              </a:lnSpc>
              <a:buFont typeface="+mj-lt"/>
              <a:buAutoNum type="arabicPeriod" startAt="5"/>
            </a:pPr>
            <a:r>
              <a:rPr lang="en-US" sz="2800" dirty="0"/>
              <a:t>It gives me an opportunity to defeat Satan (Revelation 12:11).</a:t>
            </a:r>
          </a:p>
          <a:p>
            <a:pPr marL="533400" indent="-533400" eaLnBrk="1" hangingPunct="1">
              <a:lnSpc>
                <a:spcPct val="90000"/>
              </a:lnSpc>
              <a:buFont typeface="+mj-lt"/>
              <a:buAutoNum type="arabicPeriod" startAt="5"/>
            </a:pPr>
            <a:endParaRPr lang="en-US" sz="2800" dirty="0"/>
          </a:p>
          <a:p>
            <a:pPr marL="533400" indent="-533400" eaLnBrk="1" hangingPunct="1">
              <a:lnSpc>
                <a:spcPct val="90000"/>
              </a:lnSpc>
              <a:buFont typeface="+mj-lt"/>
              <a:buAutoNum type="arabicPeriod" startAt="3"/>
            </a:pPr>
            <a:endParaRPr lang="en-US" sz="2800" dirty="0"/>
          </a:p>
          <a:p>
            <a:pPr marL="533400" indent="-533400" eaLnBrk="1" hangingPunct="1">
              <a:lnSpc>
                <a:spcPct val="90000"/>
              </a:lnSpc>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74754" name="Picture 2" descr="http://www.freechristianillustrations.com/The-Amazing-Opp-2.jpg"/>
          <p:cNvPicPr>
            <a:picLocks noGrp="1" noChangeAspect="1" noChangeArrowheads="1"/>
          </p:cNvPicPr>
          <p:nvPr>
            <p:ph type="clipArt" sz="half" idx="2"/>
          </p:nvPr>
        </p:nvPicPr>
        <p:blipFill>
          <a:blip r:embed="rId2"/>
          <a:srcRect/>
          <a:stretch>
            <a:fillRect/>
          </a:stretch>
        </p:blipFill>
        <p:spPr bwMode="auto">
          <a:xfrm>
            <a:off x="6546851" y="2057400"/>
            <a:ext cx="3808413" cy="4114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838200" indent="-838200" eaLnBrk="1" hangingPunct="1"/>
            <a:r>
              <a:rPr lang="en-US" dirty="0" smtClean="0"/>
              <a:t>C. Main Points of a Good</a:t>
            </a:r>
            <a:br>
              <a:rPr lang="en-US" dirty="0" smtClean="0"/>
            </a:br>
            <a:r>
              <a:rPr lang="en-US" dirty="0" smtClean="0"/>
              <a:t>Testimony</a:t>
            </a:r>
          </a:p>
        </p:txBody>
      </p:sp>
      <p:sp>
        <p:nvSpPr>
          <p:cNvPr id="19459" name="Rectangle 3"/>
          <p:cNvSpPr>
            <a:spLocks noGrp="1" noChangeArrowheads="1"/>
          </p:cNvSpPr>
          <p:nvPr>
            <p:ph type="body" sz="half" idx="1"/>
          </p:nvPr>
        </p:nvSpPr>
        <p:spPr/>
        <p:txBody>
          <a:bodyPr/>
          <a:lstStyle/>
          <a:p>
            <a:pPr marL="533400" indent="-533400" eaLnBrk="1" hangingPunct="1">
              <a:lnSpc>
                <a:spcPct val="90000"/>
              </a:lnSpc>
              <a:buFont typeface="+mj-lt"/>
              <a:buAutoNum type="arabicPeriod"/>
            </a:pPr>
            <a:r>
              <a:rPr lang="en-US" sz="2400" dirty="0"/>
              <a:t>Tell of one area in your life where God is helping you grow.</a:t>
            </a:r>
          </a:p>
          <a:p>
            <a:pPr marL="533400" indent="-533400" eaLnBrk="1" hangingPunct="1">
              <a:lnSpc>
                <a:spcPct val="90000"/>
              </a:lnSpc>
              <a:buFontTx/>
              <a:buAutoNum type="arabicPeriod"/>
            </a:pPr>
            <a:r>
              <a:rPr lang="en-US" sz="2400" dirty="0"/>
              <a:t>Give one verse that has helped you grow in this area of your life.</a:t>
            </a:r>
          </a:p>
          <a:p>
            <a:pPr marL="533400" indent="-533400" eaLnBrk="1" hangingPunct="1">
              <a:lnSpc>
                <a:spcPct val="90000"/>
              </a:lnSpc>
              <a:buFontTx/>
              <a:buAutoNum type="arabicPeriod"/>
            </a:pPr>
            <a:r>
              <a:rPr lang="en-US" sz="2400" dirty="0"/>
              <a:t>Explain in a very simple, practical way how this verse helped you.</a:t>
            </a:r>
          </a:p>
          <a:p>
            <a:pPr marL="533400" indent="-533400" eaLnBrk="1" hangingPunct="1">
              <a:lnSpc>
                <a:spcPct val="90000"/>
              </a:lnSpc>
              <a:buFontTx/>
              <a:buAutoNum type="arabicPeriod"/>
            </a:pPr>
            <a:r>
              <a:rPr lang="en-US" sz="2400" dirty="0"/>
              <a:t>Give one specific example from the past few days to illustrate how you used this verse.</a:t>
            </a:r>
          </a:p>
        </p:txBody>
      </p:sp>
      <p:pic>
        <p:nvPicPr>
          <p:cNvPr id="19460" name="Picture 5" descr="C:\WINDOWS\Application Data\Microsoft\Media Catalog\Downloaded Clips\cl0\SY01743_.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7010400" y="1905000"/>
            <a:ext cx="4349749" cy="4404144"/>
          </a:xfrm>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772400" cy="1295400"/>
          </a:xfrm>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Life-to-Life Learning Pattern</a:t>
            </a:r>
            <a:endParaRPr lang="en-US" dirty="0"/>
          </a:p>
        </p:txBody>
      </p:sp>
      <p:sp>
        <p:nvSpPr>
          <p:cNvPr id="3" name="Text Placeholder 2"/>
          <p:cNvSpPr>
            <a:spLocks noGrp="1"/>
          </p:cNvSpPr>
          <p:nvPr>
            <p:ph type="body" sz="half" idx="1"/>
          </p:nvPr>
        </p:nvSpPr>
        <p:spPr>
          <a:xfrm>
            <a:off x="1676400" y="1766888"/>
            <a:ext cx="5186362" cy="4113212"/>
          </a:xfrm>
        </p:spPr>
        <p:txBody>
          <a:bodyPr/>
          <a:lstStyle/>
          <a:p>
            <a:pPr marL="514350" indent="-514350">
              <a:buFont typeface="+mj-lt"/>
              <a:buAutoNum type="arabicPeriod"/>
            </a:pPr>
            <a:r>
              <a:rPr lang="en-US" sz="2800" b="1" dirty="0"/>
              <a:t>List stress situations</a:t>
            </a:r>
            <a:r>
              <a:rPr lang="en-US" sz="2800" dirty="0"/>
              <a:t/>
            </a:r>
            <a:br>
              <a:rPr lang="en-US" sz="2800" dirty="0"/>
            </a:br>
            <a:r>
              <a:rPr lang="en-US" sz="2800" dirty="0"/>
              <a:t>List the situations where I find it easy to get uptight, frustrated, angry, irritated, discouraged, or when I feel under pressure.</a:t>
            </a:r>
          </a:p>
          <a:p>
            <a:pPr marL="514350" indent="-514350">
              <a:buFont typeface="+mj-lt"/>
              <a:buAutoNum type="arabicPeriod"/>
            </a:pPr>
            <a:r>
              <a:rPr lang="en-US" sz="2800" b="1" dirty="0"/>
              <a:t>Ask God this question:</a:t>
            </a:r>
            <a:r>
              <a:rPr lang="en-US" sz="2800" dirty="0"/>
              <a:t/>
            </a:r>
            <a:br>
              <a:rPr lang="en-US" sz="2800" dirty="0"/>
            </a:br>
            <a:r>
              <a:rPr lang="en-US" sz="2800" dirty="0"/>
              <a:t>—“God, what are you trying to teach me to </a:t>
            </a:r>
            <a:r>
              <a:rPr lang="en-US" sz="2800" b="1" dirty="0"/>
              <a:t>do today</a:t>
            </a:r>
            <a:r>
              <a:rPr lang="en-US" sz="2800" dirty="0"/>
              <a:t>?”  Try to look at this situation from God’s point of view.</a:t>
            </a:r>
          </a:p>
          <a:p>
            <a:pPr marL="514350" indent="-514350">
              <a:buNone/>
            </a:pPr>
            <a:endParaRPr lang="en-US" sz="2800" dirty="0"/>
          </a:p>
          <a:p>
            <a:pPr marL="514350" indent="-514350">
              <a:buFont typeface="+mj-lt"/>
              <a:buAutoNum type="arabicPeriod"/>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6" name="Online Image Placeholder 5"/>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7086600" y="2133600"/>
            <a:ext cx="4596757" cy="3093234"/>
          </a:xfrm>
        </p:spPr>
      </p:pic>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772400" cy="1295400"/>
          </a:xfrm>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Life-to-Life Learning Pattern</a:t>
            </a:r>
            <a:endParaRPr lang="en-US" dirty="0"/>
          </a:p>
        </p:txBody>
      </p:sp>
      <p:sp>
        <p:nvSpPr>
          <p:cNvPr id="3" name="Text Placeholder 2"/>
          <p:cNvSpPr>
            <a:spLocks noGrp="1"/>
          </p:cNvSpPr>
          <p:nvPr>
            <p:ph type="body" sz="half" idx="1"/>
          </p:nvPr>
        </p:nvSpPr>
        <p:spPr>
          <a:xfrm>
            <a:off x="1524000" y="1766888"/>
            <a:ext cx="6248400" cy="4113212"/>
          </a:xfrm>
        </p:spPr>
        <p:txBody>
          <a:bodyPr/>
          <a:lstStyle/>
          <a:p>
            <a:pPr marL="514350" indent="-514350">
              <a:buFont typeface="+mj-lt"/>
              <a:buAutoNum type="arabicPeriod" startAt="3"/>
            </a:pPr>
            <a:r>
              <a:rPr lang="en-US" sz="2800" b="1" dirty="0"/>
              <a:t>Find one area in my daily life where I want to grow</a:t>
            </a:r>
            <a:r>
              <a:rPr lang="en-US" sz="2800" dirty="0"/>
              <a:t/>
            </a:r>
            <a:br>
              <a:rPr lang="en-US" sz="2800" dirty="0"/>
            </a:br>
            <a:r>
              <a:rPr lang="en-US" sz="2800" dirty="0"/>
              <a:t>Take a look at some of the things you listed under step #1. If you have a hard time thinking of possible areas to work on, look at the list of things in 1 Corinthians 13:4-8.</a:t>
            </a:r>
          </a:p>
          <a:p>
            <a:pPr marL="514350" indent="-514350">
              <a:buFont typeface="+mj-lt"/>
              <a:buAutoNum type="arabicPeriod" startAt="3"/>
            </a:pPr>
            <a:endParaRPr lang="en-US" sz="2800" dirty="0"/>
          </a:p>
          <a:p>
            <a:pPr marL="514350" indent="-514350">
              <a:buNone/>
            </a:pPr>
            <a:endParaRPr lang="en-US" sz="2800" dirty="0"/>
          </a:p>
          <a:p>
            <a:pPr marL="514350" indent="-514350">
              <a:buFont typeface="+mj-lt"/>
              <a:buAutoNum type="arabicPeriod"/>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71682" name="Picture 2" descr="https://3f7adca570-custmedia.vresp.com/9f274a81c9/Seed%20Growth%20Christian%20Clipart.jpg"/>
          <p:cNvPicPr>
            <a:picLocks noGrp="1" noChangeAspect="1" noChangeArrowheads="1"/>
          </p:cNvPicPr>
          <p:nvPr>
            <p:ph type="clipArt" sz="half" idx="2"/>
          </p:nvPr>
        </p:nvPicPr>
        <p:blipFill>
          <a:blip r:embed="rId2"/>
          <a:srcRect/>
          <a:stretch>
            <a:fillRect/>
          </a:stretch>
        </p:blipFill>
        <p:spPr bwMode="auto">
          <a:xfrm>
            <a:off x="8001000" y="1854138"/>
            <a:ext cx="3635424" cy="4025962"/>
          </a:xfrm>
          <a:prstGeom prst="rect">
            <a:avLst/>
          </a:prstGeom>
          <a:noFill/>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143000"/>
            <a:ext cx="8458200" cy="5410200"/>
          </a:xfrm>
        </p:spPr>
        <p:txBody>
          <a:bodyPr/>
          <a:lstStyle/>
          <a:p>
            <a:pPr marL="0" indent="0">
              <a:buNone/>
            </a:pPr>
            <a:r>
              <a:rPr lang="en-US" sz="2000" b="1" dirty="0">
                <a:solidFill>
                  <a:srgbClr val="000000"/>
                </a:solidFill>
                <a:latin typeface="Times New Roman"/>
              </a:rPr>
              <a:t>Quizzes:   Verses to Memorize	      To be done with:</a:t>
            </a:r>
          </a:p>
          <a:p>
            <a:pPr marL="0" indent="0">
              <a:buNone/>
            </a:pPr>
            <a:endParaRPr lang="en-US" sz="2000" b="1" dirty="0">
              <a:solidFill>
                <a:srgbClr val="000000"/>
              </a:solidFill>
              <a:latin typeface="Times New Roman"/>
            </a:endParaRPr>
          </a:p>
          <a:p>
            <a:pPr marL="0" indent="0">
              <a:buNone/>
            </a:pPr>
            <a:r>
              <a:rPr lang="en-US" sz="2000" dirty="0">
                <a:solidFill>
                  <a:srgbClr val="000000"/>
                </a:solidFill>
                <a:latin typeface="Times New Roman"/>
              </a:rPr>
              <a:t>1. </a:t>
            </a:r>
            <a:r>
              <a:rPr lang="en-US" sz="2000" dirty="0">
                <a:solidFill>
                  <a:srgbClr val="000000"/>
                </a:solidFill>
              </a:rPr>
              <a:t>Ephesians 4:29 	</a:t>
            </a:r>
            <a:r>
              <a:rPr lang="en-US" sz="2000" dirty="0">
                <a:solidFill>
                  <a:srgbClr val="000000"/>
                </a:solidFill>
                <a:latin typeface="Times New Roman"/>
              </a:rPr>
              <a:t>	         	Lesson 2</a:t>
            </a:r>
          </a:p>
          <a:p>
            <a:pPr marL="0" indent="0">
              <a:buNone/>
            </a:pPr>
            <a:r>
              <a:rPr lang="en-US" sz="2000" dirty="0">
                <a:solidFill>
                  <a:srgbClr val="000000"/>
                </a:solidFill>
                <a:latin typeface="Times New Roman"/>
              </a:rPr>
              <a:t>2. </a:t>
            </a:r>
            <a:r>
              <a:rPr lang="en-US" sz="2000" dirty="0">
                <a:solidFill>
                  <a:srgbClr val="000000"/>
                </a:solidFill>
              </a:rPr>
              <a:t>2 Corinthians 9:7 New Life Bible </a:t>
            </a:r>
            <a:r>
              <a:rPr lang="en-US" sz="2000" dirty="0">
                <a:solidFill>
                  <a:srgbClr val="000000"/>
                </a:solidFill>
                <a:latin typeface="Times New Roman"/>
              </a:rPr>
              <a:t>	Lesson 3</a:t>
            </a:r>
          </a:p>
          <a:p>
            <a:pPr marL="0" indent="0">
              <a:buNone/>
            </a:pPr>
            <a:r>
              <a:rPr lang="en-US" sz="2000" dirty="0">
                <a:solidFill>
                  <a:srgbClr val="000000"/>
                </a:solidFill>
                <a:latin typeface="Times New Roman"/>
              </a:rPr>
              <a:t>3. </a:t>
            </a:r>
            <a:r>
              <a:rPr lang="en-US" sz="2000" dirty="0">
                <a:solidFill>
                  <a:srgbClr val="000000"/>
                </a:solidFill>
              </a:rPr>
              <a:t>Colossians 3:23		    </a:t>
            </a:r>
            <a:r>
              <a:rPr lang="en-US" sz="2000" dirty="0">
                <a:solidFill>
                  <a:srgbClr val="000000"/>
                </a:solidFill>
                <a:latin typeface="Times New Roman"/>
              </a:rPr>
              <a:t>	Lesson 4</a:t>
            </a:r>
          </a:p>
          <a:p>
            <a:pPr marL="0" indent="0">
              <a:buNone/>
            </a:pPr>
            <a:r>
              <a:rPr lang="en-US" sz="2000" b="1" dirty="0">
                <a:solidFill>
                  <a:srgbClr val="000000"/>
                </a:solidFill>
                <a:latin typeface="Times New Roman"/>
              </a:rPr>
              <a:t>Study Guide Projects:</a:t>
            </a:r>
          </a:p>
          <a:p>
            <a:pPr marL="0" indent="0">
              <a:buNone/>
            </a:pPr>
            <a:r>
              <a:rPr lang="en-US" sz="2000" dirty="0">
                <a:solidFill>
                  <a:srgbClr val="000000"/>
                </a:solidFill>
                <a:latin typeface="Times New Roman"/>
              </a:rPr>
              <a:t>     Project #    To be done before or with:</a:t>
            </a:r>
          </a:p>
          <a:p>
            <a:pPr marL="0" indent="0">
              <a:buNone/>
            </a:pPr>
            <a:r>
              <a:rPr lang="en-US" sz="2000" dirty="0">
                <a:solidFill>
                  <a:srgbClr val="000000"/>
                </a:solidFill>
                <a:latin typeface="Times New Roman"/>
              </a:rPr>
              <a:t>	1		Lesson 1</a:t>
            </a:r>
          </a:p>
          <a:p>
            <a:pPr marL="0" indent="0">
              <a:buNone/>
            </a:pPr>
            <a:r>
              <a:rPr lang="en-US" sz="2000" dirty="0">
                <a:solidFill>
                  <a:srgbClr val="000000"/>
                </a:solidFill>
                <a:latin typeface="Times New Roman"/>
              </a:rPr>
              <a:t>	2		Lesson 3</a:t>
            </a:r>
          </a:p>
          <a:p>
            <a:pPr marL="0" indent="0">
              <a:buNone/>
            </a:pPr>
            <a:r>
              <a:rPr lang="en-US" sz="2000" dirty="0">
                <a:solidFill>
                  <a:srgbClr val="000000"/>
                </a:solidFill>
                <a:latin typeface="Times New Roman"/>
              </a:rPr>
              <a:t>	3		Lesson 3</a:t>
            </a:r>
          </a:p>
          <a:p>
            <a:pPr marL="0" indent="0">
              <a:buNone/>
            </a:pPr>
            <a:r>
              <a:rPr lang="en-US" sz="2000" dirty="0">
                <a:solidFill>
                  <a:srgbClr val="000000"/>
                </a:solidFill>
                <a:latin typeface="Times New Roman"/>
              </a:rPr>
              <a:t>	4		Lesson 4</a:t>
            </a:r>
          </a:p>
          <a:p>
            <a:pPr marL="0" indent="0">
              <a:buNone/>
            </a:pPr>
            <a:r>
              <a:rPr lang="en-US" sz="2000" dirty="0">
                <a:solidFill>
                  <a:srgbClr val="000000"/>
                </a:solidFill>
                <a:latin typeface="Times New Roman"/>
              </a:rPr>
              <a:t>	5		Lesson 4</a:t>
            </a:r>
          </a:p>
          <a:p>
            <a:pPr marL="0" indent="0">
              <a:buNone/>
            </a:pPr>
            <a:r>
              <a:rPr lang="en-US" sz="2000" dirty="0">
                <a:solidFill>
                  <a:srgbClr val="000000"/>
                </a:solidFill>
                <a:latin typeface="Times New Roman"/>
              </a:rPr>
              <a:t>	6		Lesson 5</a:t>
            </a:r>
          </a:p>
          <a:p>
            <a:pPr marL="0" indent="0">
              <a:buNone/>
            </a:pPr>
            <a:r>
              <a:rPr lang="en-US" sz="2000" dirty="0">
                <a:solidFill>
                  <a:srgbClr val="000000"/>
                </a:solidFill>
                <a:latin typeface="Times New Roman"/>
              </a:rPr>
              <a:t>	</a:t>
            </a:r>
            <a:r>
              <a:rPr lang="en-US" sz="2000" b="1" dirty="0">
                <a:solidFill>
                  <a:srgbClr val="000000"/>
                </a:solidFill>
                <a:latin typeface="Times New Roman"/>
              </a:rPr>
              <a:t>Test:</a:t>
            </a:r>
            <a:r>
              <a:rPr lang="en-US" sz="2000" dirty="0">
                <a:solidFill>
                  <a:srgbClr val="000000"/>
                </a:solidFill>
                <a:latin typeface="Times New Roman"/>
              </a:rPr>
              <a:t> Lesson 7</a:t>
            </a:r>
          </a:p>
          <a:p>
            <a:pPr marL="0" indent="0">
              <a:buNone/>
            </a:pPr>
            <a:r>
              <a:rPr lang="en-US" sz="2000" b="1" dirty="0">
                <a:solidFill>
                  <a:srgbClr val="000000"/>
                </a:solidFill>
                <a:latin typeface="Times New Roman"/>
              </a:rPr>
              <a:t>					</a:t>
            </a:r>
            <a:endParaRPr lang="en-US" sz="2000" dirty="0">
              <a:solidFill>
                <a:srgbClr val="000000"/>
              </a:solidFill>
              <a:latin typeface="Times New Roman"/>
            </a:endParaRPr>
          </a:p>
          <a:p>
            <a:pPr marL="0" indent="0">
              <a:buNone/>
            </a:pP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3/2018</a:t>
            </a:r>
            <a:endParaRPr lang="en-US" dirty="0"/>
          </a:p>
        </p:txBody>
      </p:sp>
      <p:sp>
        <p:nvSpPr>
          <p:cNvPr id="7" name="Title 6"/>
          <p:cNvSpPr>
            <a:spLocks noGrp="1"/>
          </p:cNvSpPr>
          <p:nvPr>
            <p:ph type="title"/>
          </p:nvPr>
        </p:nvSpPr>
        <p:spPr>
          <a:xfrm>
            <a:off x="2590800" y="685800"/>
            <a:ext cx="7772400" cy="1143000"/>
          </a:xfrm>
        </p:spPr>
        <p:txBody>
          <a:bodyPr/>
          <a:lstStyle/>
          <a:p>
            <a:r>
              <a:rPr lang="en-US" dirty="0" smtClean="0"/>
              <a:t>Christian Practices</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2133600"/>
            <a:ext cx="2737389" cy="378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868912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772400" cy="1295400"/>
          </a:xfrm>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Life-to-Life Learning Pattern</a:t>
            </a:r>
            <a:endParaRPr lang="en-US" dirty="0"/>
          </a:p>
        </p:txBody>
      </p:sp>
      <p:sp>
        <p:nvSpPr>
          <p:cNvPr id="3" name="Text Placeholder 2"/>
          <p:cNvSpPr>
            <a:spLocks noGrp="1"/>
          </p:cNvSpPr>
          <p:nvPr>
            <p:ph type="body" sz="half" idx="1"/>
          </p:nvPr>
        </p:nvSpPr>
        <p:spPr>
          <a:xfrm>
            <a:off x="1600200" y="1766888"/>
            <a:ext cx="6172200" cy="4113212"/>
          </a:xfrm>
        </p:spPr>
        <p:txBody>
          <a:bodyPr/>
          <a:lstStyle/>
          <a:p>
            <a:pPr marL="514350" indent="-514350">
              <a:buFont typeface="+mj-lt"/>
              <a:buAutoNum type="arabicPeriod" startAt="4"/>
            </a:pPr>
            <a:r>
              <a:rPr lang="en-US" sz="2800" b="1" dirty="0"/>
              <a:t>Relate this to my Bible study</a:t>
            </a:r>
            <a:br>
              <a:rPr lang="en-US" sz="2800" b="1" dirty="0"/>
            </a:br>
            <a:r>
              <a:rPr lang="en-US" sz="2800" dirty="0"/>
              <a:t>What does the Bible have to say about this area of my life where I want to grow?</a:t>
            </a:r>
          </a:p>
          <a:p>
            <a:pPr marL="514350" indent="-514350">
              <a:buFont typeface="+mj-lt"/>
              <a:buAutoNum type="arabicPeriod" startAt="4"/>
            </a:pPr>
            <a:r>
              <a:rPr lang="en-US" sz="2800" b="1" dirty="0"/>
              <a:t>List things I can finish today</a:t>
            </a:r>
            <a:r>
              <a:rPr lang="en-US" sz="2800" dirty="0"/>
              <a:t/>
            </a:r>
            <a:br>
              <a:rPr lang="en-US" sz="2800" dirty="0"/>
            </a:br>
            <a:r>
              <a:rPr lang="en-US" sz="2800" dirty="0"/>
              <a:t>Set goals.  Make a list of things you can do to personally apply what the verse tells you to do. Choose one goal and do it today.</a:t>
            </a:r>
          </a:p>
          <a:p>
            <a:pPr marL="514350" indent="-514350">
              <a:buFont typeface="+mj-lt"/>
              <a:buAutoNum type="arabicPeriod" startAt="4"/>
            </a:pPr>
            <a:endParaRPr lang="en-US" sz="2800" dirty="0"/>
          </a:p>
          <a:p>
            <a:pPr marL="514350" indent="-514350">
              <a:buFont typeface="+mj-lt"/>
              <a:buAutoNum type="arabicPeriod" startAt="3"/>
            </a:pPr>
            <a:endParaRPr lang="en-US" sz="2800" dirty="0"/>
          </a:p>
          <a:p>
            <a:pPr marL="514350" indent="-514350">
              <a:buNone/>
            </a:pPr>
            <a:endParaRPr lang="en-US" sz="2800" dirty="0"/>
          </a:p>
          <a:p>
            <a:pPr marL="514350" indent="-514350">
              <a:buFont typeface="+mj-lt"/>
              <a:buAutoNum type="arabicPeriod"/>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70660" name="Picture 4" descr="http://gerardbutlergals.com/forums/tars/bible-study-clip-art-free-i1.jpg"/>
          <p:cNvPicPr>
            <a:picLocks noGrp="1" noChangeAspect="1" noChangeArrowheads="1"/>
          </p:cNvPicPr>
          <p:nvPr>
            <p:ph type="clipArt" sz="half" idx="2"/>
          </p:nvPr>
        </p:nvPicPr>
        <p:blipFill>
          <a:blip r:embed="rId2"/>
          <a:srcRect/>
          <a:stretch>
            <a:fillRect/>
          </a:stretch>
        </p:blipFill>
        <p:spPr bwMode="auto">
          <a:xfrm>
            <a:off x="7924801" y="2138094"/>
            <a:ext cx="3047999" cy="4227258"/>
          </a:xfrm>
          <a:prstGeom prst="rect">
            <a:avLst/>
          </a:prstGeom>
          <a:noFill/>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772400" cy="1295400"/>
          </a:xfrm>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Life-to-Life Learning Pattern</a:t>
            </a:r>
            <a:endParaRPr lang="en-US" dirty="0"/>
          </a:p>
        </p:txBody>
      </p:sp>
      <p:sp>
        <p:nvSpPr>
          <p:cNvPr id="3" name="Text Placeholder 2"/>
          <p:cNvSpPr>
            <a:spLocks noGrp="1"/>
          </p:cNvSpPr>
          <p:nvPr>
            <p:ph type="body" sz="half" idx="1"/>
          </p:nvPr>
        </p:nvSpPr>
        <p:spPr>
          <a:xfrm>
            <a:off x="1752600" y="1766888"/>
            <a:ext cx="6019800" cy="4113212"/>
          </a:xfrm>
        </p:spPr>
        <p:txBody>
          <a:bodyPr/>
          <a:lstStyle/>
          <a:p>
            <a:pPr marL="514350" indent="-514350">
              <a:buFont typeface="+mj-lt"/>
              <a:buAutoNum type="arabicPeriod" startAt="6"/>
            </a:pPr>
            <a:r>
              <a:rPr lang="en-US" sz="2800" b="1" dirty="0"/>
              <a:t>Evaluate the results</a:t>
            </a:r>
            <a:r>
              <a:rPr lang="en-US" sz="2800" dirty="0"/>
              <a:t/>
            </a:r>
            <a:br>
              <a:rPr lang="en-US" sz="2800" dirty="0"/>
            </a:br>
            <a:r>
              <a:rPr lang="en-US" sz="2800" dirty="0"/>
              <a:t>Later the same day or the next day, review what happened when you tried to reach the goal you set.  Describe the situation and explain how your goal helped you (or did not help you) apply this verse to your life.</a:t>
            </a:r>
          </a:p>
          <a:p>
            <a:pPr>
              <a:buNone/>
            </a:pPr>
            <a:r>
              <a:rPr lang="en-US" sz="2800" dirty="0"/>
              <a:t> </a:t>
            </a:r>
          </a:p>
          <a:p>
            <a:pPr marL="514350" indent="-514350">
              <a:buNone/>
            </a:pPr>
            <a:endParaRPr lang="en-US" sz="2800" dirty="0"/>
          </a:p>
          <a:p>
            <a:pPr marL="514350" indent="-514350">
              <a:buFont typeface="+mj-lt"/>
              <a:buAutoNum type="arabicPeriod" startAt="3"/>
            </a:pPr>
            <a:endParaRPr lang="en-US" sz="2800" dirty="0"/>
          </a:p>
          <a:p>
            <a:pPr marL="514350" indent="-514350">
              <a:buNone/>
            </a:pPr>
            <a:endParaRPr lang="en-US" sz="2800" dirty="0"/>
          </a:p>
          <a:p>
            <a:pPr marL="514350" indent="-514350">
              <a:buFont typeface="+mj-lt"/>
              <a:buAutoNum type="arabicPeriod"/>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6" name="Picture 2" descr="http://2.bp.blogspot.com/-Otp6-lgf7wE/TniVkeuax_I/AAAAAAAAHIw/yZBL11m9Vw8/s1600/thinking_bible.jpg"/>
          <p:cNvPicPr>
            <a:picLocks noGrp="1" noChangeAspect="1" noChangeArrowheads="1"/>
          </p:cNvPicPr>
          <p:nvPr>
            <p:ph type="clipArt" sz="half" idx="2"/>
          </p:nvPr>
        </p:nvPicPr>
        <p:blipFill>
          <a:blip r:embed="rId2" cstate="print"/>
          <a:srcRect/>
          <a:stretch>
            <a:fillRect/>
          </a:stretch>
        </p:blipFill>
        <p:spPr bwMode="auto">
          <a:xfrm>
            <a:off x="8153400" y="1881161"/>
            <a:ext cx="3073400" cy="4328732"/>
          </a:xfrm>
          <a:prstGeom prst="rect">
            <a:avLst/>
          </a:prstGeom>
          <a:noFill/>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 D. Additional Helps…</a:t>
            </a:r>
          </a:p>
        </p:txBody>
      </p:sp>
      <p:sp>
        <p:nvSpPr>
          <p:cNvPr id="20483" name="Rectangle 3"/>
          <p:cNvSpPr>
            <a:spLocks noGrp="1" noChangeArrowheads="1"/>
          </p:cNvSpPr>
          <p:nvPr>
            <p:ph type="body" sz="half" idx="1"/>
          </p:nvPr>
        </p:nvSpPr>
        <p:spPr/>
        <p:txBody>
          <a:bodyPr/>
          <a:lstStyle/>
          <a:p>
            <a:pPr marL="533400" indent="-533400" eaLnBrk="1" hangingPunct="1">
              <a:lnSpc>
                <a:spcPct val="90000"/>
              </a:lnSpc>
              <a:buFont typeface="+mj-lt"/>
              <a:buAutoNum type="arabicPeriod"/>
            </a:pPr>
            <a:r>
              <a:rPr lang="en-US" sz="2400" dirty="0"/>
              <a:t>Keep your testimony shorter than five minutes.</a:t>
            </a:r>
          </a:p>
          <a:p>
            <a:pPr marL="533400" indent="-533400" eaLnBrk="1" hangingPunct="1">
              <a:lnSpc>
                <a:spcPct val="90000"/>
              </a:lnSpc>
              <a:buFontTx/>
              <a:buAutoNum type="arabicPeriod"/>
            </a:pPr>
            <a:r>
              <a:rPr lang="en-US" sz="2400" dirty="0"/>
              <a:t>Plan what you are going to say in your testimony.</a:t>
            </a:r>
          </a:p>
          <a:p>
            <a:pPr marL="533400" indent="-533400" eaLnBrk="1" hangingPunct="1">
              <a:lnSpc>
                <a:spcPct val="90000"/>
              </a:lnSpc>
              <a:buFontTx/>
              <a:buAutoNum type="arabicPeriod"/>
            </a:pPr>
            <a:r>
              <a:rPr lang="en-US" sz="2400" dirty="0"/>
              <a:t>Make sure all your testimony brings glory to God.</a:t>
            </a:r>
          </a:p>
          <a:p>
            <a:pPr marL="533400" indent="-533400" eaLnBrk="1" hangingPunct="1">
              <a:lnSpc>
                <a:spcPct val="90000"/>
              </a:lnSpc>
              <a:buFontTx/>
              <a:buAutoNum type="arabicPeriod"/>
            </a:pPr>
            <a:r>
              <a:rPr lang="en-US" sz="2400" dirty="0"/>
              <a:t>Ask the Holy Spirit to help you say the right things.</a:t>
            </a:r>
          </a:p>
        </p:txBody>
      </p:sp>
      <p:pic>
        <p:nvPicPr>
          <p:cNvPr id="20484" name="Picture 6" descr="A:\testimony.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239000" y="1784205"/>
            <a:ext cx="3810000" cy="4497361"/>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  E. Giving Your Life Testimony</a:t>
            </a:r>
          </a:p>
        </p:txBody>
      </p:sp>
      <p:sp>
        <p:nvSpPr>
          <p:cNvPr id="21507" name="Rectangle 3"/>
          <p:cNvSpPr>
            <a:spLocks noGrp="1" noChangeArrowheads="1"/>
          </p:cNvSpPr>
          <p:nvPr>
            <p:ph type="body" sz="half" idx="1"/>
          </p:nvPr>
        </p:nvSpPr>
        <p:spPr/>
        <p:txBody>
          <a:bodyPr/>
          <a:lstStyle/>
          <a:p>
            <a:pPr marL="533400" indent="-533400" eaLnBrk="1" hangingPunct="1">
              <a:buFont typeface="+mj-lt"/>
              <a:buAutoNum type="arabicPeriod"/>
            </a:pPr>
            <a:r>
              <a:rPr lang="en-US" sz="2400" dirty="0"/>
              <a:t>Tell the results of sin.</a:t>
            </a:r>
          </a:p>
          <a:p>
            <a:pPr marL="533400" indent="-533400" eaLnBrk="1" hangingPunct="1">
              <a:buFontTx/>
              <a:buAutoNum type="arabicPeriod"/>
            </a:pPr>
            <a:r>
              <a:rPr lang="en-US" sz="2400" dirty="0"/>
              <a:t>Tell how you came here and how you became a Christian.</a:t>
            </a:r>
          </a:p>
          <a:p>
            <a:pPr marL="533400" indent="-533400" eaLnBrk="1" hangingPunct="1">
              <a:buFontTx/>
              <a:buAutoNum type="arabicPeriod"/>
            </a:pPr>
            <a:r>
              <a:rPr lang="en-US" sz="2400" dirty="0"/>
              <a:t>Tell how your life has changed since you have become a Christian.</a:t>
            </a:r>
          </a:p>
          <a:p>
            <a:pPr marL="533400" indent="-533400" eaLnBrk="1" hangingPunct="1">
              <a:buFontTx/>
              <a:buAutoNum type="arabicPeriod"/>
            </a:pPr>
            <a:r>
              <a:rPr lang="en-US" sz="2400" dirty="0"/>
              <a:t>Tell them your future plans and goals.</a:t>
            </a:r>
          </a:p>
        </p:txBody>
      </p:sp>
      <p:pic>
        <p:nvPicPr>
          <p:cNvPr id="21508" name="Picture 6" descr="A:\SeminarDrawing.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467600" y="1791133"/>
            <a:ext cx="3808413" cy="39227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143000" y="1766888"/>
            <a:ext cx="7391400" cy="4113212"/>
          </a:xfrm>
        </p:spPr>
        <p:txBody>
          <a:bodyPr/>
          <a:lstStyle/>
          <a:p>
            <a:r>
              <a:rPr lang="en-US" dirty="0" smtClean="0"/>
              <a:t>Give a testimony in church, in small group devotions, or one-on-one to another person in the next few days.</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65538" name="Picture 2" descr="http://www.hem-of-his-garment-bible-study.org/images/clip-art-family-talking.gif"/>
          <p:cNvPicPr>
            <a:picLocks noGrp="1" noChangeAspect="1" noChangeArrowheads="1"/>
          </p:cNvPicPr>
          <p:nvPr>
            <p:ph type="clipArt" sz="half" idx="2"/>
          </p:nvPr>
        </p:nvPicPr>
        <p:blipFill>
          <a:blip r:embed="rId2"/>
          <a:srcRect/>
          <a:stretch>
            <a:fillRect/>
          </a:stretch>
        </p:blipFill>
        <p:spPr bwMode="auto">
          <a:xfrm>
            <a:off x="7086600" y="3760788"/>
            <a:ext cx="3886200" cy="23622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How to be a Manager for God</a:t>
            </a:r>
          </a:p>
        </p:txBody>
      </p:sp>
      <p:sp>
        <p:nvSpPr>
          <p:cNvPr id="3" name="Subtitle 2"/>
          <p:cNvSpPr>
            <a:spLocks noGrp="1"/>
          </p:cNvSpPr>
          <p:nvPr>
            <p:ph type="subTitle" idx="1"/>
          </p:nvPr>
        </p:nvSpPr>
        <p:spPr/>
        <p:txBody>
          <a:bodyPr/>
          <a:lstStyle/>
          <a:p>
            <a:r>
              <a:rPr lang="en-US" sz="4000" dirty="0"/>
              <a:t>Chapter 3</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Key Biblical Truth</a:t>
            </a:r>
          </a:p>
          <a:p>
            <a:pPr>
              <a:buNone/>
            </a:pPr>
            <a:r>
              <a:rPr lang="en-US" dirty="0" smtClean="0"/>
              <a:t>As a manager for God, I need to do my best in everything I do. </a:t>
            </a:r>
          </a:p>
          <a:p>
            <a:r>
              <a:rPr lang="en-US" b="1" dirty="0" smtClean="0"/>
              <a:t>Key Verse:  Romans 12:11  (New Life Bible)</a:t>
            </a:r>
          </a:p>
          <a:p>
            <a:pPr>
              <a:buNone/>
            </a:pPr>
            <a:r>
              <a:rPr lang="en-US" dirty="0" smtClean="0"/>
              <a:t>Do not be lazy but always work hard. Work for the Lord with a heart full of love for him.</a:t>
            </a:r>
          </a:p>
          <a:p>
            <a:endParaRPr lang="en-US" dirty="0"/>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Lesson Warm-up</a:t>
            </a:r>
          </a:p>
        </p:txBody>
      </p:sp>
      <p:sp>
        <p:nvSpPr>
          <p:cNvPr id="3" name="Content Placeholder 2"/>
          <p:cNvSpPr>
            <a:spLocks noGrp="1"/>
          </p:cNvSpPr>
          <p:nvPr>
            <p:ph sz="half" idx="1"/>
          </p:nvPr>
        </p:nvSpPr>
        <p:spPr/>
        <p:txBody>
          <a:bodyPr/>
          <a:lstStyle/>
          <a:p>
            <a:r>
              <a:rPr lang="en-US" dirty="0"/>
              <a:t>Skit: Pearl of Great </a:t>
            </a:r>
            <a:r>
              <a:rPr lang="en-US" dirty="0" smtClean="0"/>
              <a:t>Price</a:t>
            </a:r>
          </a:p>
          <a:p>
            <a:r>
              <a:rPr lang="en-US" dirty="0" smtClean="0"/>
              <a:t>(see Teacher’s manual for script for this skit)</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4825" y="2037556"/>
            <a:ext cx="4762500" cy="3571875"/>
          </a:xfrm>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401211702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What is a manager?</a:t>
            </a:r>
            <a:endParaRPr lang="en-US" dirty="0"/>
          </a:p>
        </p:txBody>
      </p:sp>
      <p:sp>
        <p:nvSpPr>
          <p:cNvPr id="3" name="Content Placeholder 2"/>
          <p:cNvSpPr>
            <a:spLocks noGrp="1"/>
          </p:cNvSpPr>
          <p:nvPr>
            <p:ph sz="half" idx="1"/>
          </p:nvPr>
        </p:nvSpPr>
        <p:spPr>
          <a:xfrm>
            <a:off x="1676400" y="1676400"/>
            <a:ext cx="5262562" cy="4113212"/>
          </a:xfrm>
        </p:spPr>
        <p:txBody>
          <a:bodyPr/>
          <a:lstStyle/>
          <a:p>
            <a:pPr marL="514350" indent="-514350">
              <a:buNone/>
            </a:pPr>
            <a:r>
              <a:rPr lang="en-US" dirty="0" smtClean="0"/>
              <a:t>1. A manager is a person who is employed to take care of someone else’s property or money.</a:t>
            </a:r>
          </a:p>
          <a:p>
            <a:pPr marL="514350" indent="-514350">
              <a:buNone/>
            </a:pPr>
            <a:r>
              <a:rPr lang="en-US" dirty="0" smtClean="0"/>
              <a:t>2. The manager is not the owner. The manager works for the owner.</a:t>
            </a:r>
          </a:p>
          <a:p>
            <a:pPr marL="514350" indent="-514350">
              <a:buFont typeface="+mj-lt"/>
              <a:buAutoNum type="arabicPeriod"/>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62468" name="Picture 4" descr="http://bestfreechristian.com/stock_14/images/bcc0016.gif"/>
          <p:cNvPicPr>
            <a:picLocks noChangeAspect="1" noChangeArrowheads="1"/>
          </p:cNvPicPr>
          <p:nvPr/>
        </p:nvPicPr>
        <p:blipFill>
          <a:blip r:embed="rId2"/>
          <a:srcRect/>
          <a:stretch>
            <a:fillRect/>
          </a:stretch>
        </p:blipFill>
        <p:spPr bwMode="auto">
          <a:xfrm>
            <a:off x="7696200" y="1956594"/>
            <a:ext cx="3619502" cy="3733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What is a manager?</a:t>
            </a:r>
            <a:endParaRPr lang="en-US" dirty="0"/>
          </a:p>
        </p:txBody>
      </p:sp>
      <p:sp>
        <p:nvSpPr>
          <p:cNvPr id="3" name="Content Placeholder 2"/>
          <p:cNvSpPr>
            <a:spLocks noGrp="1"/>
          </p:cNvSpPr>
          <p:nvPr>
            <p:ph sz="half" idx="1"/>
          </p:nvPr>
        </p:nvSpPr>
        <p:spPr>
          <a:xfrm>
            <a:off x="1524000" y="1766888"/>
            <a:ext cx="6324600" cy="4113212"/>
          </a:xfrm>
        </p:spPr>
        <p:txBody>
          <a:bodyPr/>
          <a:lstStyle/>
          <a:p>
            <a:pPr>
              <a:buNone/>
            </a:pPr>
            <a:r>
              <a:rPr lang="en-US" dirty="0" smtClean="0"/>
              <a:t>3.  Each Christian is a manager for God. Being a Christian means that God is the Leader of my life. He is my owner, but I am not a puppet or a robot. He expects me to function as a Christian in society.</a:t>
            </a:r>
          </a:p>
          <a:p>
            <a:pPr>
              <a:buNone/>
            </a:pPr>
            <a:r>
              <a:rPr lang="en-US" dirty="0" smtClean="0"/>
              <a:t> </a:t>
            </a:r>
          </a:p>
          <a:p>
            <a:pPr marL="514350" indent="-514350">
              <a:buFont typeface="+mj-lt"/>
              <a:buAutoNum type="arabicPeriod" startAt="3"/>
            </a:pPr>
            <a:endParaRPr lang="en-US" dirty="0" smtClean="0"/>
          </a:p>
          <a:p>
            <a:pPr marL="514350" indent="-514350">
              <a:buFont typeface="+mj-lt"/>
              <a:buAutoNum type="arabicPeriod"/>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61442" name="Picture 2" descr="http://www.christianitytoday.com/le/content/img/panel/105686.jpg"/>
          <p:cNvPicPr>
            <a:picLocks noChangeAspect="1" noChangeArrowheads="1"/>
          </p:cNvPicPr>
          <p:nvPr/>
        </p:nvPicPr>
        <p:blipFill>
          <a:blip r:embed="rId2"/>
          <a:srcRect/>
          <a:stretch>
            <a:fillRect/>
          </a:stretch>
        </p:blipFill>
        <p:spPr bwMode="auto">
          <a:xfrm>
            <a:off x="8001000" y="1905000"/>
            <a:ext cx="3632200" cy="276739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The Local Church</a:t>
            </a:r>
          </a:p>
        </p:txBody>
      </p:sp>
      <p:sp>
        <p:nvSpPr>
          <p:cNvPr id="3" name="Subtitle 2"/>
          <p:cNvSpPr>
            <a:spLocks noGrp="1"/>
          </p:cNvSpPr>
          <p:nvPr>
            <p:ph type="subTitle" idx="1"/>
          </p:nvPr>
        </p:nvSpPr>
        <p:spPr/>
        <p:txBody>
          <a:bodyPr/>
          <a:lstStyle/>
          <a:p>
            <a:r>
              <a:rPr lang="en-US" sz="4000" dirty="0"/>
              <a:t>Chapter 1</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	What has God given me to manage?</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a:pPr>
            <a:r>
              <a:rPr lang="en-US" b="1" dirty="0" smtClean="0"/>
              <a:t>Time</a:t>
            </a:r>
          </a:p>
          <a:p>
            <a:pPr marL="514350" indent="-514350">
              <a:buFont typeface="+mj-lt"/>
              <a:buAutoNum type="arabicPeriod" startAt="2"/>
            </a:pPr>
            <a:r>
              <a:rPr lang="en-US" b="1" dirty="0" smtClean="0"/>
              <a:t>Money</a:t>
            </a:r>
          </a:p>
          <a:p>
            <a:pPr marL="514350" indent="-514350">
              <a:buAutoNum type="arabicPeriod" startAt="3"/>
            </a:pPr>
            <a:r>
              <a:rPr lang="en-US" b="1" dirty="0" smtClean="0"/>
              <a:t>Gifts of the Holy Spirit</a:t>
            </a:r>
          </a:p>
          <a:p>
            <a:pPr marL="514350" indent="-514350">
              <a:buFontTx/>
              <a:buAutoNum type="arabicPeriod" startAt="3"/>
            </a:pPr>
            <a:r>
              <a:rPr lang="en-US" b="1" dirty="0" smtClean="0"/>
              <a:t>Family and relationships</a:t>
            </a:r>
          </a:p>
          <a:p>
            <a:pPr marL="514350" indent="-514350">
              <a:buAutoNum type="arabicPeriod" startAt="3"/>
            </a:pPr>
            <a:r>
              <a:rPr lang="en-US" b="1" dirty="0" smtClean="0"/>
              <a:t>Job</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60426" name="Picture 10" descr="https://encrypted-tbn2.gstatic.com/images?q=tbn:ANd9GcSy4ec4X6xsXZsQFS05tgyzDlLX_mfwG2ZVPaR8aVCc4i-A3Tct"/>
          <p:cNvPicPr>
            <a:picLocks noChangeAspect="1" noChangeArrowheads="1"/>
          </p:cNvPicPr>
          <p:nvPr/>
        </p:nvPicPr>
        <p:blipFill>
          <a:blip r:embed="rId2"/>
          <a:srcRect/>
          <a:stretch>
            <a:fillRect/>
          </a:stretch>
        </p:blipFill>
        <p:spPr bwMode="auto">
          <a:xfrm>
            <a:off x="7961745" y="2044700"/>
            <a:ext cx="3810000" cy="4114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	What makes a person a good manager for God?</a:t>
            </a:r>
            <a:endParaRPr lang="en-US" dirty="0"/>
          </a:p>
        </p:txBody>
      </p:sp>
      <p:sp>
        <p:nvSpPr>
          <p:cNvPr id="3" name="Content Placeholder 2"/>
          <p:cNvSpPr>
            <a:spLocks noGrp="1"/>
          </p:cNvSpPr>
          <p:nvPr>
            <p:ph sz="half" idx="1"/>
          </p:nvPr>
        </p:nvSpPr>
        <p:spPr>
          <a:xfrm>
            <a:off x="1676400" y="1766888"/>
            <a:ext cx="5943600" cy="4113212"/>
          </a:xfrm>
        </p:spPr>
        <p:txBody>
          <a:bodyPr/>
          <a:lstStyle/>
          <a:p>
            <a:pPr>
              <a:buNone/>
            </a:pPr>
            <a:r>
              <a:rPr lang="en-US" b="1" dirty="0" smtClean="0"/>
              <a:t>1.	Balanced growth</a:t>
            </a:r>
          </a:p>
          <a:p>
            <a:pPr>
              <a:buNone/>
            </a:pPr>
            <a:r>
              <a:rPr lang="en-US" b="1" dirty="0" smtClean="0"/>
              <a:t>2.	A good manager learns to delegate responsibilities</a:t>
            </a:r>
          </a:p>
          <a:p>
            <a:pPr>
              <a:buNone/>
            </a:pPr>
            <a:r>
              <a:rPr lang="en-US" b="1" dirty="0" smtClean="0"/>
              <a:t>3.	Who is my owner—my leader? God is!</a:t>
            </a:r>
          </a:p>
          <a:p>
            <a:pPr marL="514350" indent="-514350">
              <a:buAutoNum type="arabicPeriod" startAt="4"/>
            </a:pPr>
            <a:r>
              <a:rPr lang="en-US" b="1" dirty="0" smtClean="0"/>
              <a:t>Love is a very big part of being an excellent manager for God</a:t>
            </a:r>
          </a:p>
          <a:p>
            <a:pPr>
              <a:buNone/>
            </a:pPr>
            <a:r>
              <a:rPr lang="en-US" b="1" dirty="0" smtClean="0"/>
              <a:t>5.	Faithfulness</a:t>
            </a:r>
          </a:p>
          <a:p>
            <a:pPr>
              <a:buNone/>
            </a:pPr>
            <a:r>
              <a:rPr lang="en-US" b="1" dirty="0" smtClean="0"/>
              <a:t>6.	Obedience</a:t>
            </a:r>
          </a:p>
          <a:p>
            <a:pPr marL="514350" indent="-514350">
              <a:buNone/>
            </a:pPr>
            <a:endParaRPr lang="en-US" b="1" dirty="0" smtClean="0"/>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8372" name="Picture 4" descr="https://encrypted-tbn2.gstatic.com/images?q=tbn:ANd9GcT19EOOEUknQmoCZ1yzNWfUZ-80n5XNgccwOczny2u5nUxXpAKMyg"/>
          <p:cNvPicPr>
            <a:picLocks noChangeAspect="1" noChangeArrowheads="1"/>
          </p:cNvPicPr>
          <p:nvPr/>
        </p:nvPicPr>
        <p:blipFill>
          <a:blip r:embed="rId2"/>
          <a:srcRect/>
          <a:stretch>
            <a:fillRect/>
          </a:stretch>
        </p:blipFill>
        <p:spPr bwMode="auto">
          <a:xfrm>
            <a:off x="7848600" y="1766888"/>
            <a:ext cx="3733800" cy="448351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	How can I show that I’m being a good manager for God?</a:t>
            </a:r>
            <a:endParaRPr lang="en-US" dirty="0"/>
          </a:p>
        </p:txBody>
      </p:sp>
      <p:sp>
        <p:nvSpPr>
          <p:cNvPr id="3" name="Content Placeholder 2"/>
          <p:cNvSpPr>
            <a:spLocks noGrp="1"/>
          </p:cNvSpPr>
          <p:nvPr>
            <p:ph sz="half" idx="1"/>
          </p:nvPr>
        </p:nvSpPr>
        <p:spPr>
          <a:xfrm>
            <a:off x="1600200" y="1766888"/>
            <a:ext cx="5715000" cy="4113212"/>
          </a:xfrm>
        </p:spPr>
        <p:txBody>
          <a:bodyPr/>
          <a:lstStyle/>
          <a:p>
            <a:pPr>
              <a:buNone/>
            </a:pPr>
            <a:r>
              <a:rPr lang="en-US" b="1" dirty="0" smtClean="0"/>
              <a:t>1.	My time</a:t>
            </a:r>
          </a:p>
          <a:p>
            <a:pPr>
              <a:buNone/>
            </a:pPr>
            <a:r>
              <a:rPr lang="en-US" dirty="0" smtClean="0"/>
              <a:t>a.	Make Sunday a special day. Give one day a week to worship God and fellowship with other Christians at your church (Exodus 20:8-10).</a:t>
            </a:r>
          </a:p>
          <a:p>
            <a:pPr>
              <a:buNone/>
            </a:pPr>
            <a:r>
              <a:rPr lang="en-US" dirty="0" smtClean="0"/>
              <a:t>b.	Have personal devotions every day. Take time to read the Bible and pray</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7346" name="Picture 2" descr="http://www.wattsstreet.org/share/mod_gallery/3869.jpg"/>
          <p:cNvPicPr>
            <a:picLocks noChangeAspect="1" noChangeArrowheads="1"/>
          </p:cNvPicPr>
          <p:nvPr/>
        </p:nvPicPr>
        <p:blipFill>
          <a:blip r:embed="rId2"/>
          <a:srcRect/>
          <a:stretch>
            <a:fillRect/>
          </a:stretch>
        </p:blipFill>
        <p:spPr bwMode="auto">
          <a:xfrm>
            <a:off x="8382000" y="2171700"/>
            <a:ext cx="3048000" cy="35814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	How can I show that I’m being a good manager for God?</a:t>
            </a:r>
            <a:endParaRPr lang="en-US" dirty="0"/>
          </a:p>
        </p:txBody>
      </p:sp>
      <p:sp>
        <p:nvSpPr>
          <p:cNvPr id="3" name="Content Placeholder 2"/>
          <p:cNvSpPr>
            <a:spLocks noGrp="1"/>
          </p:cNvSpPr>
          <p:nvPr>
            <p:ph sz="half" idx="1"/>
          </p:nvPr>
        </p:nvSpPr>
        <p:spPr>
          <a:xfrm>
            <a:off x="1422400" y="1766888"/>
            <a:ext cx="5892800" cy="4113212"/>
          </a:xfrm>
        </p:spPr>
        <p:txBody>
          <a:bodyPr/>
          <a:lstStyle/>
          <a:p>
            <a:pPr>
              <a:buNone/>
            </a:pPr>
            <a:r>
              <a:rPr lang="en-US" b="1" dirty="0" smtClean="0"/>
              <a:t>1.	My time</a:t>
            </a:r>
          </a:p>
          <a:p>
            <a:pPr>
              <a:buNone/>
            </a:pPr>
            <a:r>
              <a:rPr lang="en-US" dirty="0" smtClean="0"/>
              <a:t>c.	Give time for Christian work. Matthew 25:31-46 lists several ways you can get involved in Christian work.</a:t>
            </a:r>
          </a:p>
          <a:p>
            <a:pPr>
              <a:buNone/>
            </a:pPr>
            <a:r>
              <a:rPr lang="en-US" dirty="0" smtClean="0"/>
              <a:t>d.	Take time to witness to others. Tell them about the new life you have.</a:t>
            </a:r>
          </a:p>
          <a:p>
            <a:pPr>
              <a:buNone/>
            </a:pPr>
            <a:r>
              <a:rPr lang="en-US" dirty="0" smtClean="0"/>
              <a:t> </a:t>
            </a:r>
          </a:p>
          <a:p>
            <a:pPr>
              <a:buNone/>
            </a:pPr>
            <a:endParaRPr lang="en-US" dirty="0" smtClean="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6324" name="Picture 4" descr="https://encrypted-tbn2.gstatic.com/images?q=tbn:ANd9GcSsSTsqFbjQ5K6YaMwUHM89ia9qDEZBVDUx-u7dRQo0wcfggP4_sQ"/>
          <p:cNvPicPr>
            <a:picLocks noChangeAspect="1" noChangeArrowheads="1"/>
          </p:cNvPicPr>
          <p:nvPr/>
        </p:nvPicPr>
        <p:blipFill>
          <a:blip r:embed="rId2"/>
          <a:srcRect/>
          <a:stretch>
            <a:fillRect/>
          </a:stretch>
        </p:blipFill>
        <p:spPr bwMode="auto">
          <a:xfrm>
            <a:off x="8229600" y="2133600"/>
            <a:ext cx="2743200" cy="36576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	How can I show that I’m being a good manager for God?</a:t>
            </a:r>
            <a:endParaRPr lang="en-US" dirty="0"/>
          </a:p>
        </p:txBody>
      </p:sp>
      <p:sp>
        <p:nvSpPr>
          <p:cNvPr id="3" name="Content Placeholder 2"/>
          <p:cNvSpPr>
            <a:spLocks noGrp="1"/>
          </p:cNvSpPr>
          <p:nvPr>
            <p:ph sz="half" idx="1"/>
          </p:nvPr>
        </p:nvSpPr>
        <p:spPr>
          <a:xfrm>
            <a:off x="1676400" y="1766888"/>
            <a:ext cx="5638800" cy="4113212"/>
          </a:xfrm>
        </p:spPr>
        <p:txBody>
          <a:bodyPr/>
          <a:lstStyle/>
          <a:p>
            <a:pPr marL="514350" indent="-514350">
              <a:buAutoNum type="arabicPeriod" startAt="2"/>
            </a:pPr>
            <a:r>
              <a:rPr lang="en-US" b="1" dirty="0" smtClean="0"/>
              <a:t>My work</a:t>
            </a:r>
          </a:p>
          <a:p>
            <a:pPr marL="514350" indent="-514350">
              <a:buNone/>
            </a:pPr>
            <a:r>
              <a:rPr lang="en-US" dirty="0" smtClean="0"/>
              <a:t>a.	Work to support yourself and your family</a:t>
            </a:r>
          </a:p>
          <a:p>
            <a:pPr marL="514350" indent="-514350">
              <a:buNone/>
            </a:pPr>
            <a:r>
              <a:rPr lang="en-US" dirty="0" smtClean="0"/>
              <a:t>b.	Work at home</a:t>
            </a:r>
          </a:p>
          <a:p>
            <a:pPr marL="514350" indent="-514350">
              <a:buNone/>
            </a:pPr>
            <a:endParaRPr lang="en-US" dirty="0" smtClean="0"/>
          </a:p>
          <a:p>
            <a:pPr>
              <a:buNone/>
            </a:pPr>
            <a:r>
              <a:rPr lang="en-US" dirty="0" smtClean="0"/>
              <a:t> </a:t>
            </a:r>
          </a:p>
          <a:p>
            <a:pPr>
              <a:buNone/>
            </a:pPr>
            <a:endParaRPr lang="en-US" dirty="0" smtClean="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5298" name="Picture 2" descr="http://www.cavanadulteducation.ie/images/uploads/family.gif"/>
          <p:cNvPicPr>
            <a:picLocks noChangeAspect="1" noChangeArrowheads="1"/>
          </p:cNvPicPr>
          <p:nvPr/>
        </p:nvPicPr>
        <p:blipFill>
          <a:blip r:embed="rId2"/>
          <a:srcRect/>
          <a:stretch>
            <a:fillRect/>
          </a:stretch>
        </p:blipFill>
        <p:spPr bwMode="auto">
          <a:xfrm>
            <a:off x="8153400" y="2006600"/>
            <a:ext cx="3124200" cy="3749434"/>
          </a:xfrm>
          <a:prstGeom prst="rect">
            <a:avLst/>
          </a:prstGeom>
          <a:noFill/>
        </p:spPr>
      </p:pic>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	How can I show that I’m being a good manager for God?</a:t>
            </a:r>
            <a:endParaRPr lang="en-US" dirty="0"/>
          </a:p>
        </p:txBody>
      </p:sp>
      <p:sp>
        <p:nvSpPr>
          <p:cNvPr id="3" name="Content Placeholder 2"/>
          <p:cNvSpPr>
            <a:spLocks noGrp="1"/>
          </p:cNvSpPr>
          <p:nvPr>
            <p:ph sz="half" idx="1"/>
          </p:nvPr>
        </p:nvSpPr>
        <p:spPr>
          <a:xfrm>
            <a:off x="1422400" y="1766888"/>
            <a:ext cx="5892800" cy="4113212"/>
          </a:xfrm>
        </p:spPr>
        <p:txBody>
          <a:bodyPr/>
          <a:lstStyle/>
          <a:p>
            <a:pPr>
              <a:buNone/>
            </a:pPr>
            <a:r>
              <a:rPr lang="en-US" b="1" dirty="0" smtClean="0"/>
              <a:t>3.	My possessions (money and things I own)</a:t>
            </a:r>
          </a:p>
          <a:p>
            <a:pPr>
              <a:buNone/>
            </a:pPr>
            <a:r>
              <a:rPr lang="en-US" dirty="0" smtClean="0"/>
              <a:t>a.	Give to God</a:t>
            </a:r>
          </a:p>
          <a:p>
            <a:pPr marL="514350" indent="-514350">
              <a:buNone/>
            </a:pPr>
            <a:r>
              <a:rPr lang="en-US" dirty="0" smtClean="0"/>
              <a:t>b. Give to others in need</a:t>
            </a:r>
          </a:p>
          <a:p>
            <a:pPr>
              <a:buNone/>
            </a:pPr>
            <a:r>
              <a:rPr lang="en-US" dirty="0" smtClean="0"/>
              <a:t>c.	Give ownership of everything else to God</a:t>
            </a:r>
          </a:p>
          <a:p>
            <a:pPr>
              <a:buNone/>
            </a:pPr>
            <a:endParaRPr lang="en-US" dirty="0" smtClean="0"/>
          </a:p>
          <a:p>
            <a:pPr>
              <a:buNone/>
            </a:pPr>
            <a:endParaRPr lang="en-US" dirty="0" smtClean="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4278" name="Picture 6" descr="http://www.graceumc.net/clientimages/28933/giving/givin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8229600" y="2146300"/>
            <a:ext cx="2895600" cy="3733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	My attitude determines if I am working as a manager for God</a:t>
            </a:r>
            <a:endParaRPr lang="en-US" sz="4000" dirty="0"/>
          </a:p>
        </p:txBody>
      </p:sp>
      <p:sp>
        <p:nvSpPr>
          <p:cNvPr id="3" name="Content Placeholder 2"/>
          <p:cNvSpPr>
            <a:spLocks noGrp="1"/>
          </p:cNvSpPr>
          <p:nvPr>
            <p:ph sz="half" idx="1"/>
          </p:nvPr>
        </p:nvSpPr>
        <p:spPr/>
        <p:txBody>
          <a:bodyPr/>
          <a:lstStyle/>
          <a:p>
            <a:pPr>
              <a:buNone/>
            </a:pPr>
            <a:r>
              <a:rPr lang="en-US" b="1" dirty="0" smtClean="0"/>
              <a:t>1.	Is love your motive?</a:t>
            </a:r>
          </a:p>
          <a:p>
            <a:pPr>
              <a:buNone/>
            </a:pPr>
            <a:r>
              <a:rPr lang="en-US" b="1" dirty="0" smtClean="0"/>
              <a:t>2.	Do you want to be a manager for God?</a:t>
            </a:r>
          </a:p>
          <a:p>
            <a:pPr>
              <a:buNone/>
            </a:pPr>
            <a:r>
              <a:rPr lang="en-US" b="1" dirty="0" smtClean="0"/>
              <a:t>3.	What about God’s laws?</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3250" name="Picture 2" descr="http://cdn2-b.examiner.com/sites/default/files/styles/large_lightbox/hash/22/d0/22d0bb1dc3b87e5f5fb0d3fbe9c01173.png?itok=KzGZZ_rt"/>
          <p:cNvPicPr>
            <a:picLocks noChangeAspect="1" noChangeArrowheads="1"/>
          </p:cNvPicPr>
          <p:nvPr/>
        </p:nvPicPr>
        <p:blipFill>
          <a:blip r:embed="rId2"/>
          <a:srcRect/>
          <a:stretch>
            <a:fillRect/>
          </a:stretch>
        </p:blipFill>
        <p:spPr bwMode="auto">
          <a:xfrm>
            <a:off x="7467600" y="1905000"/>
            <a:ext cx="3962400" cy="4114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	Results of being a manager for God</a:t>
            </a:r>
            <a:endParaRPr lang="en-US" dirty="0"/>
          </a:p>
        </p:txBody>
      </p:sp>
      <p:sp>
        <p:nvSpPr>
          <p:cNvPr id="3" name="Content Placeholder 2"/>
          <p:cNvSpPr>
            <a:spLocks noGrp="1"/>
          </p:cNvSpPr>
          <p:nvPr>
            <p:ph sz="half" idx="1"/>
          </p:nvPr>
        </p:nvSpPr>
        <p:spPr>
          <a:xfrm>
            <a:off x="1422400" y="1766888"/>
            <a:ext cx="6273800" cy="4113212"/>
          </a:xfrm>
        </p:spPr>
        <p:txBody>
          <a:bodyPr/>
          <a:lstStyle/>
          <a:p>
            <a:pPr>
              <a:buNone/>
            </a:pPr>
            <a:r>
              <a:rPr lang="en-US" dirty="0" smtClean="0"/>
              <a:t>1.	God will give you all you </a:t>
            </a:r>
            <a:r>
              <a:rPr lang="en-US" i="1" dirty="0" smtClean="0"/>
              <a:t>need</a:t>
            </a:r>
            <a:r>
              <a:rPr lang="en-US" dirty="0" smtClean="0"/>
              <a:t> (not all you want). Luke 6:38, 2 Corinthians 9:8</a:t>
            </a:r>
          </a:p>
          <a:p>
            <a:pPr>
              <a:buNone/>
            </a:pPr>
            <a:r>
              <a:rPr lang="en-US" dirty="0" smtClean="0"/>
              <a:t>Philippians 4:19 </a:t>
            </a:r>
          </a:p>
          <a:p>
            <a:pPr>
              <a:buNone/>
            </a:pPr>
            <a:r>
              <a:rPr lang="en-US" dirty="0" smtClean="0"/>
              <a:t>2.	God will give you eternal life.</a:t>
            </a:r>
          </a:p>
          <a:p>
            <a:pPr>
              <a:buNone/>
            </a:pPr>
            <a:r>
              <a:rPr lang="en-US" dirty="0" smtClean="0"/>
              <a:t>Matthew 25:31-46 </a:t>
            </a:r>
          </a:p>
          <a:p>
            <a:pPr>
              <a:buNone/>
            </a:pPr>
            <a:r>
              <a:rPr lang="en-US" dirty="0" smtClean="0"/>
              <a:t>3.	God will give you more responsibilities. Luke 16:10</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2226" name="Picture 2" descr="http://christrescuemission.org/yahoo_site_admin/assets/images/rg_clipart_0128-2016.130193506.png"/>
          <p:cNvPicPr>
            <a:picLocks noChangeAspect="1" noChangeArrowheads="1"/>
          </p:cNvPicPr>
          <p:nvPr/>
        </p:nvPicPr>
        <p:blipFill>
          <a:blip r:embed="rId2"/>
          <a:srcRect/>
          <a:stretch>
            <a:fillRect/>
          </a:stretch>
        </p:blipFill>
        <p:spPr bwMode="auto">
          <a:xfrm>
            <a:off x="8001000" y="2044700"/>
            <a:ext cx="3048000" cy="3733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Content Placeholder 2"/>
          <p:cNvSpPr>
            <a:spLocks noGrp="1"/>
          </p:cNvSpPr>
          <p:nvPr>
            <p:ph sz="half" idx="1"/>
          </p:nvPr>
        </p:nvSpPr>
        <p:spPr>
          <a:xfrm>
            <a:off x="1422400" y="1766888"/>
            <a:ext cx="9017000" cy="4113212"/>
          </a:xfrm>
        </p:spPr>
        <p:txBody>
          <a:bodyPr/>
          <a:lstStyle/>
          <a:p>
            <a:r>
              <a:rPr lang="en-US" dirty="0" smtClean="0"/>
              <a:t>Review the things God has given you to manage.</a:t>
            </a:r>
          </a:p>
          <a:p>
            <a:r>
              <a:rPr lang="en-US" dirty="0" smtClean="0"/>
              <a:t>Write down one thing you can do in the next class session which will show that you are a good manager for God.</a:t>
            </a:r>
          </a:p>
          <a:p>
            <a:r>
              <a:rPr lang="en-US" dirty="0" smtClean="0"/>
              <a:t>If you have a current source of income give at least 10% as a tithe to God.</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Communion</a:t>
            </a:r>
          </a:p>
        </p:txBody>
      </p:sp>
      <p:sp>
        <p:nvSpPr>
          <p:cNvPr id="3" name="Subtitle 2"/>
          <p:cNvSpPr>
            <a:spLocks noGrp="1"/>
          </p:cNvSpPr>
          <p:nvPr>
            <p:ph type="subTitle" idx="1"/>
          </p:nvPr>
        </p:nvSpPr>
        <p:spPr/>
        <p:txBody>
          <a:bodyPr/>
          <a:lstStyle/>
          <a:p>
            <a:r>
              <a:rPr lang="en-US" sz="4000" dirty="0"/>
              <a:t>Chapter 4</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The Local Church</a:t>
            </a:r>
          </a:p>
        </p:txBody>
      </p:sp>
      <p:sp>
        <p:nvSpPr>
          <p:cNvPr id="3" name="Content Placeholder 2"/>
          <p:cNvSpPr>
            <a:spLocks noGrp="1"/>
          </p:cNvSpPr>
          <p:nvPr>
            <p:ph idx="1"/>
          </p:nvPr>
        </p:nvSpPr>
        <p:spPr/>
        <p:txBody>
          <a:bodyPr/>
          <a:lstStyle/>
          <a:p>
            <a:pPr>
              <a:defRPr/>
            </a:pPr>
            <a:r>
              <a:rPr lang="en-US" dirty="0" smtClean="0"/>
              <a:t>Key Biblical Truth</a:t>
            </a:r>
          </a:p>
          <a:p>
            <a:pPr lvl="1">
              <a:buFont typeface="Wingdings" pitchFamily="2" charset="2"/>
              <a:buNone/>
              <a:defRPr/>
            </a:pPr>
            <a:r>
              <a:rPr lang="en-US" dirty="0" smtClean="0"/>
              <a:t>I can enjoy church by getting involved in sharing with the people at the church.</a:t>
            </a:r>
            <a:endParaRPr lang="en-US" dirty="0" smtClean="0">
              <a:ea typeface="+mn-ea"/>
              <a:cs typeface="+mn-cs"/>
            </a:endParaRPr>
          </a:p>
          <a:p>
            <a:pPr>
              <a:defRPr/>
            </a:pPr>
            <a:r>
              <a:rPr lang="en-US" dirty="0" smtClean="0"/>
              <a:t>Key Verse: Ephesians 4:16 (New Life Bible)</a:t>
            </a:r>
          </a:p>
          <a:p>
            <a:pPr lvl="1">
              <a:buFont typeface="Wingdings" pitchFamily="2" charset="2"/>
              <a:buNone/>
              <a:defRPr/>
            </a:pPr>
            <a:r>
              <a:rPr lang="en-US" dirty="0" smtClean="0"/>
              <a:t>“Christ has put each part of the Church in its right place. Each part helps other parts. This is what is needed to keep the whole body together. In this way, the whole body grows strong in love.”</a:t>
            </a:r>
          </a:p>
          <a:p>
            <a:pPr lvl="1">
              <a:buFont typeface="Wingdings" pitchFamily="2" charset="2"/>
              <a:buNone/>
              <a:defRPr/>
            </a:pPr>
            <a:endParaRPr lang="en-US" dirty="0" smtClean="0">
              <a:ea typeface="+mn-ea"/>
              <a:cs typeface="+mn-cs"/>
            </a:endParaRP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Communion</a:t>
            </a:r>
          </a:p>
        </p:txBody>
      </p:sp>
      <p:sp>
        <p:nvSpPr>
          <p:cNvPr id="3" name="Content Placeholder 2"/>
          <p:cNvSpPr>
            <a:spLocks noGrp="1"/>
          </p:cNvSpPr>
          <p:nvPr>
            <p:ph idx="1"/>
          </p:nvPr>
        </p:nvSpPr>
        <p:spPr/>
        <p:txBody>
          <a:bodyPr/>
          <a:lstStyle/>
          <a:p>
            <a:pPr>
              <a:defRPr/>
            </a:pPr>
            <a:r>
              <a:rPr lang="en-US" dirty="0" smtClean="0"/>
              <a:t>Key Biblical Truth</a:t>
            </a:r>
          </a:p>
          <a:p>
            <a:pPr lvl="1">
              <a:buFont typeface="Wingdings" pitchFamily="2" charset="2"/>
              <a:buNone/>
              <a:defRPr/>
            </a:pPr>
            <a:r>
              <a:rPr lang="en-US" dirty="0" smtClean="0"/>
              <a:t>The communion service becomes a service for growth when I meditate on God’s reasons for having this service.</a:t>
            </a:r>
            <a:endParaRPr lang="en-US" dirty="0" smtClean="0">
              <a:ea typeface="+mn-ea"/>
              <a:cs typeface="+mn-cs"/>
            </a:endParaRPr>
          </a:p>
          <a:p>
            <a:pPr>
              <a:defRPr/>
            </a:pPr>
            <a:r>
              <a:rPr lang="en-US" dirty="0" smtClean="0"/>
              <a:t>Key Verse:</a:t>
            </a:r>
            <a:r>
              <a:rPr lang="en-US" b="1" dirty="0" smtClean="0"/>
              <a:t> </a:t>
            </a:r>
            <a:r>
              <a:rPr lang="en-US" dirty="0" smtClean="0"/>
              <a:t>Acts 2:42 New Life Bible</a:t>
            </a:r>
          </a:p>
          <a:p>
            <a:pPr lvl="1">
              <a:buFont typeface="Wingdings" pitchFamily="2" charset="2"/>
              <a:buNone/>
              <a:defRPr/>
            </a:pPr>
            <a:r>
              <a:rPr lang="en-US" dirty="0" smtClean="0"/>
              <a:t>“They were faithful in listening to the teaching of the missionaries. They worshiped and prayed and ate the Lord’s supper together.”</a:t>
            </a:r>
          </a:p>
          <a:p>
            <a:pPr lvl="1">
              <a:buFont typeface="Wingdings" pitchFamily="2" charset="2"/>
              <a:buNone/>
              <a:defRPr/>
            </a:pPr>
            <a:endParaRPr lang="en-US" dirty="0" smtClean="0">
              <a:ea typeface="+mn-ea"/>
              <a:cs typeface="+mn-cs"/>
            </a:endParaRP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Lesson Warm-up</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2051627"/>
            <a:ext cx="5249069" cy="2624535"/>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5720" y="2067764"/>
            <a:ext cx="5076825" cy="1894636"/>
          </a:xfrm>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4267200"/>
            <a:ext cx="3381375" cy="2250151"/>
          </a:xfrm>
          <a:prstGeom prst="rect">
            <a:avLst/>
          </a:prstGeom>
        </p:spPr>
      </p:pic>
    </p:spTree>
    <p:extLst>
      <p:ext uri="{BB962C8B-B14F-4D97-AF65-F5344CB8AC3E}">
        <p14:creationId xmlns:p14="http://schemas.microsoft.com/office/powerpoint/2010/main" val="3231795818"/>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838200" indent="-838200" eaLnBrk="1" hangingPunct="1"/>
            <a:r>
              <a:rPr lang="en-US" dirty="0" smtClean="0"/>
              <a:t>A.  What Does “Communion”</a:t>
            </a:r>
            <a:br>
              <a:rPr lang="en-US" dirty="0" smtClean="0"/>
            </a:br>
            <a:r>
              <a:rPr lang="en-US" dirty="0" smtClean="0"/>
              <a:t> Mean?</a:t>
            </a:r>
          </a:p>
        </p:txBody>
      </p:sp>
      <p:sp>
        <p:nvSpPr>
          <p:cNvPr id="23555" name="Rectangle 3"/>
          <p:cNvSpPr>
            <a:spLocks noGrp="1" noChangeArrowheads="1"/>
          </p:cNvSpPr>
          <p:nvPr>
            <p:ph type="body" sz="half" idx="1"/>
          </p:nvPr>
        </p:nvSpPr>
        <p:spPr/>
        <p:txBody>
          <a:bodyPr/>
          <a:lstStyle/>
          <a:p>
            <a:pPr marL="577850" indent="-577850" eaLnBrk="1" hangingPunct="1">
              <a:lnSpc>
                <a:spcPct val="90000"/>
              </a:lnSpc>
              <a:buFont typeface="+mj-lt"/>
              <a:buAutoNum type="arabicPeriod"/>
            </a:pPr>
            <a:r>
              <a:rPr lang="en-US" sz="2800" dirty="0"/>
              <a:t>To share.</a:t>
            </a:r>
          </a:p>
          <a:p>
            <a:pPr marL="577850" indent="-577850" eaLnBrk="1" hangingPunct="1">
              <a:lnSpc>
                <a:spcPct val="90000"/>
              </a:lnSpc>
              <a:buFontTx/>
              <a:buAutoNum type="arabicPeriod"/>
            </a:pPr>
            <a:r>
              <a:rPr lang="en-US" sz="2800" dirty="0"/>
              <a:t>A special service in churches.  This special service has been given different names:</a:t>
            </a:r>
          </a:p>
          <a:p>
            <a:pPr marL="952500" lvl="1" indent="-495300" eaLnBrk="1" hangingPunct="1">
              <a:lnSpc>
                <a:spcPct val="90000"/>
              </a:lnSpc>
              <a:buFont typeface="+mj-lt"/>
              <a:buAutoNum type="alphaLcPeriod"/>
            </a:pPr>
            <a:r>
              <a:rPr lang="en-US" sz="2400" dirty="0"/>
              <a:t>Holy Communion.</a:t>
            </a:r>
          </a:p>
          <a:p>
            <a:pPr marL="952500" lvl="1" indent="-495300" eaLnBrk="1" hangingPunct="1">
              <a:lnSpc>
                <a:spcPct val="90000"/>
              </a:lnSpc>
              <a:buFont typeface="+mj-lt"/>
              <a:buAutoNum type="alphaLcPeriod"/>
            </a:pPr>
            <a:r>
              <a:rPr lang="en-US" sz="2400" dirty="0"/>
              <a:t>Eucharist.</a:t>
            </a:r>
          </a:p>
          <a:p>
            <a:pPr marL="952500" lvl="1" indent="-495300" eaLnBrk="1" hangingPunct="1">
              <a:lnSpc>
                <a:spcPct val="90000"/>
              </a:lnSpc>
              <a:buFont typeface="+mj-lt"/>
              <a:buAutoNum type="alphaLcPeriod"/>
            </a:pPr>
            <a:r>
              <a:rPr lang="en-US" sz="2400" dirty="0"/>
              <a:t>The Lord’s Supper.</a:t>
            </a:r>
          </a:p>
          <a:p>
            <a:pPr marL="952500" lvl="1" indent="-495300" eaLnBrk="1" hangingPunct="1">
              <a:lnSpc>
                <a:spcPct val="90000"/>
              </a:lnSpc>
              <a:buFont typeface="+mj-lt"/>
              <a:buAutoNum type="alphaLcPeriod"/>
            </a:pPr>
            <a:r>
              <a:rPr lang="en-US" sz="2400" dirty="0"/>
              <a:t>Communion Service.</a:t>
            </a:r>
          </a:p>
        </p:txBody>
      </p:sp>
      <p:pic>
        <p:nvPicPr>
          <p:cNvPr id="23556" name="Picture 6" descr="A:\cup_cross_bread_glowing_md_wht.gif"/>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543800" y="2071688"/>
            <a:ext cx="3808413" cy="38084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marL="838200" indent="-838200" eaLnBrk="1" hangingPunct="1"/>
            <a:r>
              <a:rPr lang="en-US" sz="3600" dirty="0"/>
              <a:t>B.  What Special Things Are Used in</a:t>
            </a:r>
            <a:br>
              <a:rPr lang="en-US" sz="3600" dirty="0"/>
            </a:br>
            <a:r>
              <a:rPr lang="en-US" sz="3600" dirty="0"/>
              <a:t>the Communion Service?</a:t>
            </a:r>
          </a:p>
        </p:txBody>
      </p:sp>
      <p:sp>
        <p:nvSpPr>
          <p:cNvPr id="24579"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Bread.  The bread represents the body of Jesus.</a:t>
            </a:r>
          </a:p>
          <a:p>
            <a:pPr marL="533400" indent="-533400" eaLnBrk="1" hangingPunct="1">
              <a:buNone/>
            </a:pPr>
            <a:r>
              <a:rPr lang="en-US" sz="2800" dirty="0"/>
              <a:t>(1 Corinthians 11:23-24)</a:t>
            </a:r>
          </a:p>
          <a:p>
            <a:pPr marL="533400" indent="-533400" eaLnBrk="1" hangingPunct="1">
              <a:buFont typeface="+mj-lt"/>
              <a:buAutoNum type="arabicPeriod" startAt="2"/>
            </a:pPr>
            <a:r>
              <a:rPr lang="en-US" sz="2800" dirty="0"/>
              <a:t>Wine.  The wine represents the blood of Jesus.</a:t>
            </a:r>
          </a:p>
          <a:p>
            <a:pPr marL="533400" indent="-533400" eaLnBrk="1" hangingPunct="1">
              <a:buNone/>
            </a:pPr>
            <a:r>
              <a:rPr lang="en-US" sz="2800" dirty="0"/>
              <a:t>(1 Corinthians 11:25)</a:t>
            </a:r>
          </a:p>
        </p:txBody>
      </p:sp>
      <p:pic>
        <p:nvPicPr>
          <p:cNvPr id="24580" name="Picture 6" descr="A:\communion.jpg"/>
          <p:cNvPicPr>
            <a:picLocks noGrp="1" noChangeAspect="1" noChangeArrowheads="1"/>
          </p:cNvPicPr>
          <p:nvPr>
            <p:ph type="clipArt" sz="half" idx="2"/>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7010400" y="2362200"/>
            <a:ext cx="4654549" cy="3174173"/>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marL="838200" indent="-838200" eaLnBrk="1" hangingPunct="1"/>
            <a:r>
              <a:rPr lang="en-US" sz="3600" dirty="0"/>
              <a:t>C.   Why Do We Use Bread and Wine in the Communion Service?</a:t>
            </a:r>
          </a:p>
        </p:txBody>
      </p:sp>
      <p:sp>
        <p:nvSpPr>
          <p:cNvPr id="25603"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To help make the death of Jesus more real to us.</a:t>
            </a:r>
          </a:p>
          <a:p>
            <a:pPr marL="533400" indent="-533400" eaLnBrk="1" hangingPunct="1">
              <a:buFontTx/>
              <a:buAutoNum type="arabicPeriod"/>
            </a:pPr>
            <a:r>
              <a:rPr lang="en-US" sz="2800" dirty="0"/>
              <a:t>The bread and wine are object lessons for us. </a:t>
            </a:r>
          </a:p>
        </p:txBody>
      </p:sp>
      <p:pic>
        <p:nvPicPr>
          <p:cNvPr id="25604" name="Picture 6" descr="A:\hands_uplifted_to_the_cross_md_wht.gif"/>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696200" y="2046288"/>
            <a:ext cx="3808413" cy="35544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838200" indent="-838200" eaLnBrk="1" hangingPunct="1"/>
            <a:r>
              <a:rPr lang="en-US" dirty="0" smtClean="0"/>
              <a:t>D. </a:t>
            </a:r>
            <a:r>
              <a:rPr lang="en-US" b="1" dirty="0" smtClean="0"/>
              <a:t>What is the purpose of communion?  </a:t>
            </a:r>
            <a:endParaRPr lang="en-US" dirty="0" smtClean="0"/>
          </a:p>
        </p:txBody>
      </p:sp>
      <p:sp>
        <p:nvSpPr>
          <p:cNvPr id="26627" name="Rectangle 3"/>
          <p:cNvSpPr>
            <a:spLocks noGrp="1" noChangeArrowheads="1"/>
          </p:cNvSpPr>
          <p:nvPr>
            <p:ph type="body" sz="half" idx="1"/>
          </p:nvPr>
        </p:nvSpPr>
        <p:spPr/>
        <p:txBody>
          <a:bodyPr/>
          <a:lstStyle/>
          <a:p>
            <a:pPr marL="533400" indent="-533400" eaLnBrk="1" hangingPunct="1">
              <a:buFont typeface="+mj-lt"/>
              <a:buAutoNum type="arabicPeriod"/>
            </a:pPr>
            <a:r>
              <a:rPr lang="en-US" sz="2400" dirty="0"/>
              <a:t>To worship God.</a:t>
            </a:r>
          </a:p>
          <a:p>
            <a:pPr marL="533400" indent="-533400" eaLnBrk="1" hangingPunct="1">
              <a:buNone/>
            </a:pPr>
            <a:r>
              <a:rPr lang="en-US" sz="2400" dirty="0"/>
              <a:t>(1 Corinthians 11:24-26)</a:t>
            </a:r>
          </a:p>
          <a:p>
            <a:pPr marL="533400" indent="-533400" eaLnBrk="1" hangingPunct="1">
              <a:buFont typeface="+mj-lt"/>
              <a:buAutoNum type="arabicPeriod" startAt="2"/>
            </a:pPr>
            <a:r>
              <a:rPr lang="en-US" sz="2400" dirty="0"/>
              <a:t>To remember that Jesus died for us.</a:t>
            </a:r>
          </a:p>
          <a:p>
            <a:pPr marL="533400" indent="-533400" eaLnBrk="1" hangingPunct="1">
              <a:buNone/>
            </a:pPr>
            <a:r>
              <a:rPr lang="en-US" sz="2400" dirty="0"/>
              <a:t>(1 Corinthians 11:24-25)</a:t>
            </a:r>
          </a:p>
          <a:p>
            <a:pPr marL="533400" indent="-533400" eaLnBrk="1" hangingPunct="1">
              <a:buFont typeface="+mj-lt"/>
              <a:buAutoNum type="arabicPeriod" startAt="3"/>
            </a:pPr>
            <a:r>
              <a:rPr lang="en-US" sz="2400" dirty="0"/>
              <a:t>To remind us to look ahead to Jesus coming again.</a:t>
            </a:r>
          </a:p>
          <a:p>
            <a:pPr marL="533400" indent="-533400" eaLnBrk="1" hangingPunct="1">
              <a:buNone/>
            </a:pPr>
            <a:r>
              <a:rPr lang="en-US" sz="2400" dirty="0"/>
              <a:t>(1 Corinthians 11:26)</a:t>
            </a:r>
          </a:p>
        </p:txBody>
      </p:sp>
      <p:pic>
        <p:nvPicPr>
          <p:cNvPr id="26628" name="Picture 4" descr="A:\communion%20tabl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395538"/>
            <a:ext cx="4578349" cy="3433284"/>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838200" indent="-838200" eaLnBrk="1" hangingPunct="1"/>
            <a:r>
              <a:rPr lang="en-US" dirty="0" smtClean="0"/>
              <a:t>D. </a:t>
            </a:r>
            <a:r>
              <a:rPr lang="en-US" b="1" dirty="0" smtClean="0"/>
              <a:t>What is the purpose of communion?  </a:t>
            </a:r>
            <a:endParaRPr lang="en-US" dirty="0" smtClean="0"/>
          </a:p>
        </p:txBody>
      </p:sp>
      <p:sp>
        <p:nvSpPr>
          <p:cNvPr id="26627" name="Rectangle 3"/>
          <p:cNvSpPr>
            <a:spLocks noGrp="1" noChangeArrowheads="1"/>
          </p:cNvSpPr>
          <p:nvPr>
            <p:ph type="body" sz="half" idx="1"/>
          </p:nvPr>
        </p:nvSpPr>
        <p:spPr/>
        <p:txBody>
          <a:bodyPr/>
          <a:lstStyle/>
          <a:p>
            <a:pPr marL="533400" indent="-533400" eaLnBrk="1" hangingPunct="1">
              <a:buFont typeface="+mj-lt"/>
              <a:buAutoNum type="arabicPeriod" startAt="4"/>
            </a:pPr>
            <a:r>
              <a:rPr lang="en-US" sz="2400" dirty="0"/>
              <a:t>To give us the opportunity to look inside ourselves (to examine our lives).</a:t>
            </a:r>
          </a:p>
          <a:p>
            <a:pPr marL="533400" indent="-533400" eaLnBrk="1" hangingPunct="1">
              <a:buNone/>
            </a:pPr>
            <a:r>
              <a:rPr lang="en-US" sz="2400" dirty="0"/>
              <a:t>(1 Corinthians 11:27-32)</a:t>
            </a:r>
          </a:p>
          <a:p>
            <a:pPr>
              <a:buNone/>
            </a:pPr>
            <a:r>
              <a:rPr lang="en-US" sz="2400" dirty="0"/>
              <a:t>a.	We can confess our sins to God.</a:t>
            </a:r>
          </a:p>
          <a:p>
            <a:pPr>
              <a:buNone/>
            </a:pPr>
            <a:r>
              <a:rPr lang="en-US" sz="2400" dirty="0"/>
              <a:t>b.	We can see if we have reached our goals</a:t>
            </a:r>
          </a:p>
        </p:txBody>
      </p:sp>
      <p:pic>
        <p:nvPicPr>
          <p:cNvPr id="26628" name="Picture 4" descr="A:\communion%20tabl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395538"/>
            <a:ext cx="4578349" cy="3433284"/>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838200" indent="-838200" eaLnBrk="1" hangingPunct="1"/>
            <a:r>
              <a:rPr lang="en-US" dirty="0" smtClean="0"/>
              <a:t>D. </a:t>
            </a:r>
            <a:r>
              <a:rPr lang="en-US" b="1" dirty="0" smtClean="0"/>
              <a:t>What is the purpose of communion?  </a:t>
            </a:r>
            <a:endParaRPr lang="en-US" dirty="0" smtClean="0"/>
          </a:p>
        </p:txBody>
      </p:sp>
      <p:sp>
        <p:nvSpPr>
          <p:cNvPr id="26627" name="Rectangle 3"/>
          <p:cNvSpPr>
            <a:spLocks noGrp="1" noChangeArrowheads="1"/>
          </p:cNvSpPr>
          <p:nvPr>
            <p:ph type="body" sz="half" idx="1"/>
          </p:nvPr>
        </p:nvSpPr>
        <p:spPr/>
        <p:txBody>
          <a:bodyPr/>
          <a:lstStyle/>
          <a:p>
            <a:pPr>
              <a:buNone/>
            </a:pPr>
            <a:r>
              <a:rPr lang="en-US" sz="2400" dirty="0"/>
              <a:t>5.	To help us look at our relationships with others. (1 Corinthians 11:29)</a:t>
            </a:r>
          </a:p>
          <a:p>
            <a:pPr>
              <a:buNone/>
            </a:pPr>
            <a:r>
              <a:rPr lang="en-US" sz="2400" dirty="0"/>
              <a:t>a.	We can ask forgiveness if we have offended or hurt someone.</a:t>
            </a:r>
          </a:p>
          <a:p>
            <a:pPr>
              <a:buNone/>
            </a:pPr>
            <a:r>
              <a:rPr lang="en-US" sz="2400" dirty="0"/>
              <a:t>b.	We can encourage someone.</a:t>
            </a:r>
          </a:p>
          <a:p>
            <a:pPr>
              <a:buNone/>
            </a:pPr>
            <a:r>
              <a:rPr lang="en-US" sz="2400" dirty="0"/>
              <a:t>c.	We can thank others for something they have done.</a:t>
            </a:r>
          </a:p>
          <a:p>
            <a:pPr marL="533400" indent="-533400" eaLnBrk="1" hangingPunct="1">
              <a:buNone/>
            </a:pPr>
            <a:endParaRPr lang="en-US" sz="2400" dirty="0"/>
          </a:p>
        </p:txBody>
      </p:sp>
      <p:pic>
        <p:nvPicPr>
          <p:cNvPr id="26628" name="Picture 4" descr="A:\communion%20tabl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395538"/>
            <a:ext cx="4646730" cy="348456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295400" y="1766888"/>
            <a:ext cx="7315200" cy="4113212"/>
          </a:xfrm>
        </p:spPr>
        <p:txBody>
          <a:bodyPr/>
          <a:lstStyle/>
          <a:p>
            <a:r>
              <a:rPr lang="en-US" dirty="0" smtClean="0"/>
              <a:t>Copy the five reasons on why we have communion inside the cover of your Bible.</a:t>
            </a:r>
          </a:p>
          <a:p>
            <a:r>
              <a:rPr lang="en-US" dirty="0" smtClean="0"/>
              <a:t>Review these reasons when you have communion at church to receive more out of the service.</a:t>
            </a:r>
          </a:p>
          <a:p>
            <a:r>
              <a:rPr lang="en-US" dirty="0" smtClean="0"/>
              <a:t>Think about these reasons when you are in a church service.</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41986" name="Picture 2" descr="http://1.bp.blogspot.com/-OvzUwJvUVEk/URSfrK-bZ0I/AAAAAAAAH38/hhQwWdGjeEA/s1600/ash+day+logo.gif"/>
          <p:cNvPicPr>
            <a:picLocks noGrp="1" noChangeAspect="1" noChangeArrowheads="1"/>
          </p:cNvPicPr>
          <p:nvPr>
            <p:ph type="clipArt" sz="half" idx="2"/>
          </p:nvPr>
        </p:nvPicPr>
        <p:blipFill>
          <a:blip r:embed="rId2"/>
          <a:srcRect/>
          <a:stretch>
            <a:fillRect/>
          </a:stretch>
        </p:blipFill>
        <p:spPr bwMode="auto">
          <a:xfrm>
            <a:off x="8686801" y="2209800"/>
            <a:ext cx="2971799" cy="3352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Water Baptism</a:t>
            </a:r>
          </a:p>
        </p:txBody>
      </p:sp>
      <p:sp>
        <p:nvSpPr>
          <p:cNvPr id="3" name="Subtitle 2"/>
          <p:cNvSpPr>
            <a:spLocks noGrp="1"/>
          </p:cNvSpPr>
          <p:nvPr>
            <p:ph type="subTitle" idx="1"/>
          </p:nvPr>
        </p:nvSpPr>
        <p:spPr/>
        <p:txBody>
          <a:bodyPr/>
          <a:lstStyle/>
          <a:p>
            <a:r>
              <a:rPr lang="en-US" sz="4000" dirty="0"/>
              <a:t>Chapter 5</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Lesson Warm-up</a:t>
            </a:r>
            <a:endParaRPr lang="en-US" dirty="0"/>
          </a:p>
        </p:txBody>
      </p:sp>
      <p:sp>
        <p:nvSpPr>
          <p:cNvPr id="3" name="Content Placeholder 2"/>
          <p:cNvSpPr>
            <a:spLocks noGrp="1"/>
          </p:cNvSpPr>
          <p:nvPr>
            <p:ph sz="half" idx="1"/>
          </p:nvPr>
        </p:nvSpPr>
        <p:spPr/>
        <p:txBody>
          <a:bodyPr/>
          <a:lstStyle/>
          <a:p>
            <a:r>
              <a:rPr lang="en-US" dirty="0" smtClean="0"/>
              <a:t>Share your </a:t>
            </a:r>
            <a:r>
              <a:rPr lang="en-US" dirty="0"/>
              <a:t>very first memory of going inside a church. </a:t>
            </a:r>
            <a:r>
              <a:rPr lang="en-US" dirty="0" smtClean="0"/>
              <a:t>You may </a:t>
            </a:r>
            <a:r>
              <a:rPr lang="en-US" dirty="0"/>
              <a:t>have been raised in a family that regularly attended church. </a:t>
            </a:r>
          </a:p>
          <a:p>
            <a:r>
              <a:rPr lang="en-US" dirty="0" smtClean="0"/>
              <a:t>How </a:t>
            </a:r>
            <a:r>
              <a:rPr lang="en-US" dirty="0"/>
              <a:t>many of you became a Christian as a teenager or an adult? What are </a:t>
            </a:r>
            <a:r>
              <a:rPr lang="en-US" dirty="0" smtClean="0"/>
              <a:t>your memories </a:t>
            </a:r>
            <a:r>
              <a:rPr lang="en-US" dirty="0"/>
              <a:t>of church before you became a Christian?</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86426" y="1766888"/>
            <a:ext cx="3499299" cy="4113212"/>
          </a:xfrm>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4042945140"/>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Water Baptism</a:t>
            </a:r>
            <a:endParaRPr lang="en-US" b="1" smtClean="0"/>
          </a:p>
        </p:txBody>
      </p:sp>
      <p:sp>
        <p:nvSpPr>
          <p:cNvPr id="3" name="Content Placeholder 2"/>
          <p:cNvSpPr>
            <a:spLocks noGrp="1"/>
          </p:cNvSpPr>
          <p:nvPr>
            <p:ph idx="1"/>
          </p:nvPr>
        </p:nvSpPr>
        <p:spPr/>
        <p:txBody>
          <a:bodyPr/>
          <a:lstStyle/>
          <a:p>
            <a:pPr>
              <a:defRPr/>
            </a:pPr>
            <a:r>
              <a:rPr lang="en-US" dirty="0" smtClean="0"/>
              <a:t>Key Biblical Truth</a:t>
            </a:r>
          </a:p>
          <a:p>
            <a:pPr lvl="1">
              <a:buFont typeface="Wingdings" pitchFamily="2" charset="2"/>
              <a:buNone/>
              <a:defRPr/>
            </a:pPr>
            <a:r>
              <a:rPr lang="en-US" dirty="0" smtClean="0"/>
              <a:t>Each water baptism service provides me with an opportunity to look at my own relationship with God.</a:t>
            </a:r>
            <a:endParaRPr lang="en-US" dirty="0" smtClean="0">
              <a:ea typeface="+mn-ea"/>
              <a:cs typeface="+mn-cs"/>
            </a:endParaRPr>
          </a:p>
          <a:p>
            <a:pPr>
              <a:defRPr/>
            </a:pPr>
            <a:r>
              <a:rPr lang="en-US" dirty="0" smtClean="0"/>
              <a:t>Key Verse:</a:t>
            </a:r>
            <a:r>
              <a:rPr lang="en-US" b="1" dirty="0" smtClean="0"/>
              <a:t> </a:t>
            </a:r>
            <a:r>
              <a:rPr lang="en-US" dirty="0" smtClean="0"/>
              <a:t>Romans 6:3  New Life Bible</a:t>
            </a:r>
          </a:p>
          <a:p>
            <a:pPr lvl="1">
              <a:buFont typeface="Wingdings" pitchFamily="2" charset="2"/>
              <a:buNone/>
              <a:defRPr/>
            </a:pPr>
            <a:r>
              <a:rPr lang="en-US" dirty="0" smtClean="0"/>
              <a:t>“All of us were baptized to show we belong to Christ. We were baptized first of all to show His death.”</a:t>
            </a:r>
          </a:p>
          <a:p>
            <a:pPr lvl="1">
              <a:buFont typeface="Wingdings" pitchFamily="2" charset="2"/>
              <a:buNone/>
              <a:defRPr/>
            </a:pPr>
            <a:endParaRPr lang="en-US" dirty="0" smtClean="0">
              <a:ea typeface="+mn-ea"/>
              <a:cs typeface="+mn-cs"/>
            </a:endParaRP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Baptism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810096"/>
            <a:ext cx="5334000" cy="4373880"/>
          </a:xfrm>
        </p:spPr>
      </p:pic>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441452727"/>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838200" indent="-838200" eaLnBrk="1" hangingPunct="1"/>
            <a:r>
              <a:rPr lang="en-US" dirty="0" smtClean="0"/>
              <a:t>A. The Spiritual Meaning of</a:t>
            </a:r>
            <a:br>
              <a:rPr lang="en-US" dirty="0" smtClean="0"/>
            </a:br>
            <a:r>
              <a:rPr lang="en-US" dirty="0" smtClean="0"/>
              <a:t>Water Baptism.</a:t>
            </a:r>
          </a:p>
        </p:txBody>
      </p:sp>
      <p:sp>
        <p:nvSpPr>
          <p:cNvPr id="29699"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I identify with Christ in His crucifixion.</a:t>
            </a:r>
          </a:p>
          <a:p>
            <a:pPr marL="533400" indent="-533400" eaLnBrk="1" hangingPunct="1">
              <a:buFontTx/>
              <a:buAutoNum type="arabicPeriod"/>
            </a:pPr>
            <a:r>
              <a:rPr lang="en-US" sz="2800" dirty="0"/>
              <a:t>I identify with Christ in His death.</a:t>
            </a:r>
          </a:p>
          <a:p>
            <a:pPr marL="533400" indent="-533400" eaLnBrk="1" hangingPunct="1">
              <a:buFontTx/>
              <a:buAutoNum type="arabicPeriod"/>
            </a:pPr>
            <a:r>
              <a:rPr lang="en-US" sz="2800" dirty="0"/>
              <a:t>I identify with Christ in His burial.</a:t>
            </a:r>
          </a:p>
        </p:txBody>
      </p:sp>
      <p:pic>
        <p:nvPicPr>
          <p:cNvPr id="29700" name="Picture 6" descr="A:\baptism1.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924800" y="1905794"/>
            <a:ext cx="2859087"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marL="838200" indent="-838200" eaLnBrk="1" hangingPunct="1"/>
            <a:r>
              <a:rPr lang="en-US" dirty="0" smtClean="0"/>
              <a:t>A. The Spiritual Meaning of</a:t>
            </a:r>
            <a:br>
              <a:rPr lang="en-US" dirty="0" smtClean="0"/>
            </a:br>
            <a:r>
              <a:rPr lang="en-US" dirty="0" smtClean="0"/>
              <a:t>Water Baptism.</a:t>
            </a:r>
          </a:p>
        </p:txBody>
      </p:sp>
      <p:sp>
        <p:nvSpPr>
          <p:cNvPr id="30723" name="Rectangle 3"/>
          <p:cNvSpPr>
            <a:spLocks noGrp="1" noChangeArrowheads="1"/>
          </p:cNvSpPr>
          <p:nvPr>
            <p:ph type="body" sz="half" idx="1"/>
          </p:nvPr>
        </p:nvSpPr>
        <p:spPr/>
        <p:txBody>
          <a:bodyPr/>
          <a:lstStyle/>
          <a:p>
            <a:pPr marL="533400" indent="-533400" eaLnBrk="1" hangingPunct="1">
              <a:buFont typeface="+mj-lt"/>
              <a:buAutoNum type="arabicPeriod" startAt="4"/>
            </a:pPr>
            <a:r>
              <a:rPr lang="en-US" sz="2800" dirty="0"/>
              <a:t>I identify with Christ in His resurrection.</a:t>
            </a:r>
          </a:p>
          <a:p>
            <a:pPr marL="533400" indent="-533400" eaLnBrk="1" hangingPunct="1">
              <a:buFontTx/>
              <a:buAutoNum type="arabicPeriod" startAt="4"/>
            </a:pPr>
            <a:r>
              <a:rPr lang="en-US" sz="2800" dirty="0"/>
              <a:t>I identify with Christ in His new way of living.</a:t>
            </a:r>
          </a:p>
        </p:txBody>
      </p:sp>
      <p:pic>
        <p:nvPicPr>
          <p:cNvPr id="30724" name="Picture 6" descr="A:\baptism3.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620000" y="2075152"/>
            <a:ext cx="3808413" cy="38084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marL="838200" indent="-838200" eaLnBrk="1" hangingPunct="1"/>
            <a:r>
              <a:rPr lang="en-US" dirty="0" smtClean="0"/>
              <a:t>B. Why Should I Get Baptized</a:t>
            </a:r>
            <a:br>
              <a:rPr lang="en-US" dirty="0" smtClean="0"/>
            </a:br>
            <a:r>
              <a:rPr lang="en-US" dirty="0" smtClean="0"/>
              <a:t>in Water?</a:t>
            </a:r>
          </a:p>
        </p:txBody>
      </p:sp>
      <p:sp>
        <p:nvSpPr>
          <p:cNvPr id="31747"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It is one way to obey God. </a:t>
            </a:r>
          </a:p>
          <a:p>
            <a:pPr marL="533400" indent="-533400" eaLnBrk="1" hangingPunct="1">
              <a:buNone/>
            </a:pPr>
            <a:r>
              <a:rPr lang="en-US" sz="2800" dirty="0"/>
              <a:t>      Matthew 28:10-20</a:t>
            </a:r>
          </a:p>
          <a:p>
            <a:pPr marL="533400" indent="-533400" eaLnBrk="1" hangingPunct="1">
              <a:buFont typeface="+mj-lt"/>
              <a:buAutoNum type="arabicPeriod" startAt="2"/>
            </a:pPr>
            <a:r>
              <a:rPr lang="en-US" sz="2800" dirty="0"/>
              <a:t>It’s a public testimony that I have become a Christian.</a:t>
            </a:r>
          </a:p>
          <a:p>
            <a:pPr marL="533400" indent="-533400" eaLnBrk="1" hangingPunct="1">
              <a:buFontTx/>
              <a:buAutoNum type="arabicPeriod" startAt="2"/>
            </a:pPr>
            <a:r>
              <a:rPr lang="en-US" sz="2800" dirty="0"/>
              <a:t>It is another step in my spiritual growth.</a:t>
            </a:r>
          </a:p>
        </p:txBody>
      </p:sp>
      <p:pic>
        <p:nvPicPr>
          <p:cNvPr id="31748" name="Picture 6" descr="A:\baptism2.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738439"/>
            <a:ext cx="4692208" cy="2671761"/>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marL="838200" indent="-838200" eaLnBrk="1" hangingPunct="1"/>
            <a:r>
              <a:rPr lang="en-US" dirty="0" smtClean="0"/>
              <a:t>C. When Should I Get Baptized</a:t>
            </a:r>
            <a:br>
              <a:rPr lang="en-US" dirty="0" smtClean="0"/>
            </a:br>
            <a:r>
              <a:rPr lang="en-US" dirty="0" smtClean="0"/>
              <a:t>in Water?</a:t>
            </a:r>
          </a:p>
        </p:txBody>
      </p:sp>
      <p:sp>
        <p:nvSpPr>
          <p:cNvPr id="32771" name="Rectangle 3"/>
          <p:cNvSpPr>
            <a:spLocks noGrp="1" noChangeArrowheads="1"/>
          </p:cNvSpPr>
          <p:nvPr>
            <p:ph type="body" sz="half" idx="1"/>
          </p:nvPr>
        </p:nvSpPr>
        <p:spPr/>
        <p:txBody>
          <a:bodyPr/>
          <a:lstStyle/>
          <a:p>
            <a:pPr marL="533400" indent="-533400" eaLnBrk="1" hangingPunct="1">
              <a:buFont typeface="Wingdings" pitchFamily="2" charset="2"/>
              <a:buChar char="v"/>
            </a:pPr>
            <a:r>
              <a:rPr lang="en-US" sz="2800" dirty="0"/>
              <a:t>After I become a Christian I should be baptized in water.</a:t>
            </a:r>
          </a:p>
          <a:p>
            <a:pPr marL="533400" indent="-533400" eaLnBrk="1" hangingPunct="1">
              <a:buFont typeface="Wingdings" pitchFamily="2" charset="2"/>
              <a:buChar char="v"/>
            </a:pPr>
            <a:r>
              <a:rPr lang="en-US" sz="2800" dirty="0"/>
              <a:t>The Bible does not put any time on how long you should wait after becoming a Christian before you are baptized in water.</a:t>
            </a:r>
          </a:p>
        </p:txBody>
      </p:sp>
      <p:pic>
        <p:nvPicPr>
          <p:cNvPr id="32772" name="Picture 6" descr="A:\Baptism.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133600"/>
            <a:ext cx="4528657" cy="2914650"/>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838200" indent="-838200" eaLnBrk="1" hangingPunct="1"/>
            <a:r>
              <a:rPr lang="en-US" dirty="0" smtClean="0"/>
              <a:t>D. The Results of Water</a:t>
            </a:r>
            <a:br>
              <a:rPr lang="en-US" dirty="0" smtClean="0"/>
            </a:br>
            <a:r>
              <a:rPr lang="en-US" dirty="0" smtClean="0"/>
              <a:t>Baptism.</a:t>
            </a:r>
          </a:p>
        </p:txBody>
      </p:sp>
      <p:sp>
        <p:nvSpPr>
          <p:cNvPr id="33795" name="Rectangle 3"/>
          <p:cNvSpPr>
            <a:spLocks noGrp="1" noChangeArrowheads="1"/>
          </p:cNvSpPr>
          <p:nvPr>
            <p:ph type="body" sz="half" idx="1"/>
          </p:nvPr>
        </p:nvSpPr>
        <p:spPr/>
        <p:txBody>
          <a:bodyPr/>
          <a:lstStyle/>
          <a:p>
            <a:pPr marL="533400" indent="-533400" eaLnBrk="1" hangingPunct="1">
              <a:lnSpc>
                <a:spcPct val="90000"/>
              </a:lnSpc>
              <a:buFont typeface="Wingdings" pitchFamily="2" charset="2"/>
              <a:buChar char="v"/>
            </a:pPr>
            <a:r>
              <a:rPr lang="en-US" sz="2400" dirty="0"/>
              <a:t>Water baptism </a:t>
            </a:r>
            <a:r>
              <a:rPr lang="en-US" sz="2400" i="1" dirty="0"/>
              <a:t>by itself</a:t>
            </a:r>
            <a:r>
              <a:rPr lang="en-US" sz="2400" dirty="0"/>
              <a:t> will not make any spiritual change in you.</a:t>
            </a:r>
          </a:p>
          <a:p>
            <a:pPr marL="533400" indent="-533400" eaLnBrk="1" hangingPunct="1">
              <a:lnSpc>
                <a:spcPct val="90000"/>
              </a:lnSpc>
              <a:buFont typeface="Wingdings" pitchFamily="2" charset="2"/>
              <a:buChar char="v"/>
            </a:pPr>
            <a:r>
              <a:rPr lang="en-US" sz="2400" dirty="0"/>
              <a:t>Expect temptation after you are baptized in water.</a:t>
            </a:r>
          </a:p>
          <a:p>
            <a:pPr marL="533400" indent="-533400" eaLnBrk="1" hangingPunct="1">
              <a:lnSpc>
                <a:spcPct val="90000"/>
              </a:lnSpc>
              <a:buFont typeface="Wingdings" pitchFamily="2" charset="2"/>
              <a:buChar char="v"/>
            </a:pPr>
            <a:r>
              <a:rPr lang="en-US" sz="2400" dirty="0"/>
              <a:t>Satan will not be happy.  He will do everything in his power to discourage you and get you to turn your back on God.</a:t>
            </a:r>
          </a:p>
        </p:txBody>
      </p:sp>
      <p:pic>
        <p:nvPicPr>
          <p:cNvPr id="33796" name="Picture 6" descr="A:\baptism.gif"/>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106614"/>
            <a:ext cx="3808413" cy="3432175"/>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219200" y="1766888"/>
            <a:ext cx="7086600" cy="4113212"/>
          </a:xfrm>
        </p:spPr>
        <p:txBody>
          <a:bodyPr/>
          <a:lstStyle/>
          <a:p>
            <a:r>
              <a:rPr lang="en-US" dirty="0" smtClean="0"/>
              <a:t>Focus on making sure your relationship with God is right. Your spiritual relationship with Jesus is far more important than the act of water baptism.</a:t>
            </a:r>
          </a:p>
          <a:p>
            <a:r>
              <a:rPr lang="en-US" dirty="0" smtClean="0"/>
              <a:t>Follow through by arranging to be baptized in water.</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33794" name="Picture 2" descr="http://1.bp.blogspot.com/-3yfxxAME6LM/UBCkMQl7oaI/AAAAAAAAAIo/H_zJ2nG6DUc/s1600/1337_jesus_christ_baptism_christian_clipart.jpg"/>
          <p:cNvPicPr>
            <a:picLocks noGrp="1" noChangeAspect="1" noChangeArrowheads="1"/>
          </p:cNvPicPr>
          <p:nvPr>
            <p:ph type="clipArt" sz="half" idx="2"/>
          </p:nvPr>
        </p:nvPicPr>
        <p:blipFill>
          <a:blip r:embed="rId2"/>
          <a:srcRect/>
          <a:stretch>
            <a:fillRect/>
          </a:stretch>
        </p:blipFill>
        <p:spPr bwMode="auto">
          <a:xfrm>
            <a:off x="8305800" y="2041235"/>
            <a:ext cx="2743200" cy="4070555"/>
          </a:xfrm>
          <a:prstGeom prst="rect">
            <a:avLst/>
          </a:prstGeom>
          <a:noFill/>
        </p:spPr>
      </p:pic>
    </p:spTree>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Prayer</a:t>
            </a:r>
          </a:p>
        </p:txBody>
      </p:sp>
      <p:sp>
        <p:nvSpPr>
          <p:cNvPr id="3" name="Subtitle 2"/>
          <p:cNvSpPr>
            <a:spLocks noGrp="1"/>
          </p:cNvSpPr>
          <p:nvPr>
            <p:ph type="subTitle" idx="1"/>
          </p:nvPr>
        </p:nvSpPr>
        <p:spPr/>
        <p:txBody>
          <a:bodyPr/>
          <a:lstStyle/>
          <a:p>
            <a:r>
              <a:rPr lang="en-US" sz="4000" dirty="0"/>
              <a:t>Chapter 6</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dirty="0" smtClean="0"/>
              <a:t>Prayer</a:t>
            </a:r>
          </a:p>
        </p:txBody>
      </p:sp>
      <p:sp>
        <p:nvSpPr>
          <p:cNvPr id="3" name="Content Placeholder 2"/>
          <p:cNvSpPr>
            <a:spLocks noGrp="1"/>
          </p:cNvSpPr>
          <p:nvPr>
            <p:ph idx="1"/>
          </p:nvPr>
        </p:nvSpPr>
        <p:spPr/>
        <p:txBody>
          <a:bodyPr/>
          <a:lstStyle/>
          <a:p>
            <a:pPr>
              <a:defRPr/>
            </a:pPr>
            <a:r>
              <a:rPr lang="en-US" dirty="0" smtClean="0"/>
              <a:t>Key Biblical Truth</a:t>
            </a:r>
          </a:p>
          <a:p>
            <a:pPr lvl="1">
              <a:buFont typeface="Wingdings" pitchFamily="2" charset="2"/>
              <a:buNone/>
              <a:defRPr/>
            </a:pPr>
            <a:r>
              <a:rPr lang="en-US" dirty="0" smtClean="0"/>
              <a:t>Christians need to make prayer a meaningful part of each day.</a:t>
            </a:r>
            <a:endParaRPr lang="en-US" dirty="0" smtClean="0">
              <a:ea typeface="+mn-ea"/>
              <a:cs typeface="+mn-cs"/>
            </a:endParaRPr>
          </a:p>
          <a:p>
            <a:pPr>
              <a:defRPr/>
            </a:pPr>
            <a:r>
              <a:rPr lang="en-US" dirty="0" smtClean="0"/>
              <a:t>Key Verse:</a:t>
            </a:r>
            <a:r>
              <a:rPr lang="en-US" b="1" dirty="0" smtClean="0"/>
              <a:t> </a:t>
            </a:r>
            <a:r>
              <a:rPr lang="en-US" dirty="0" smtClean="0"/>
              <a:t>Philippians 4:6  New Life Bible</a:t>
            </a:r>
          </a:p>
          <a:p>
            <a:pPr lvl="1">
              <a:buFont typeface="Wingdings" pitchFamily="2" charset="2"/>
              <a:buNone/>
              <a:defRPr/>
            </a:pPr>
            <a:r>
              <a:rPr lang="en-US" dirty="0" smtClean="0"/>
              <a:t>“Do not worry. Learn to pray about everything. Give thanks to God as you ask Him for what you need.”</a:t>
            </a:r>
          </a:p>
          <a:p>
            <a:pPr lvl="1">
              <a:buFont typeface="Wingdings" pitchFamily="2" charset="2"/>
              <a:buNone/>
              <a:defRPr/>
            </a:pPr>
            <a:endParaRPr lang="en-US" dirty="0" smtClean="0">
              <a:ea typeface="+mn-ea"/>
              <a:cs typeface="+mn-cs"/>
            </a:endParaRP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marL="838200" indent="-838200" eaLnBrk="1" hangingPunct="1"/>
            <a:r>
              <a:rPr lang="en-US" dirty="0" smtClean="0"/>
              <a:t>A. What Does the Word</a:t>
            </a:r>
            <a:br>
              <a:rPr lang="en-US" dirty="0" smtClean="0"/>
            </a:br>
            <a:r>
              <a:rPr lang="en-US" dirty="0" smtClean="0"/>
              <a:t>“Church” Mean?</a:t>
            </a:r>
          </a:p>
        </p:txBody>
      </p:sp>
      <p:sp>
        <p:nvSpPr>
          <p:cNvPr id="5123" name="Rectangle 3"/>
          <p:cNvSpPr>
            <a:spLocks noGrp="1" noChangeArrowheads="1"/>
          </p:cNvSpPr>
          <p:nvPr>
            <p:ph type="body" sz="half" idx="1"/>
          </p:nvPr>
        </p:nvSpPr>
        <p:spPr/>
        <p:txBody>
          <a:bodyPr/>
          <a:lstStyle/>
          <a:p>
            <a:pPr marL="533400" indent="-533400" eaLnBrk="1" hangingPunct="1">
              <a:lnSpc>
                <a:spcPct val="90000"/>
              </a:lnSpc>
              <a:buFont typeface="+mj-lt"/>
              <a:buAutoNum type="arabicParenR"/>
            </a:pPr>
            <a:r>
              <a:rPr lang="en-US" sz="2800" dirty="0"/>
              <a:t>Modern definitions.</a:t>
            </a:r>
          </a:p>
          <a:p>
            <a:pPr marL="914400" lvl="1" indent="-457200" eaLnBrk="1" hangingPunct="1">
              <a:lnSpc>
                <a:spcPct val="90000"/>
              </a:lnSpc>
              <a:buFont typeface="+mj-lt"/>
              <a:buAutoNum type="alphaLcParenR"/>
            </a:pPr>
            <a:r>
              <a:rPr lang="en-US" sz="2400" dirty="0"/>
              <a:t>A building.</a:t>
            </a:r>
          </a:p>
          <a:p>
            <a:pPr marL="914400" lvl="1" indent="-457200" eaLnBrk="1" hangingPunct="1">
              <a:lnSpc>
                <a:spcPct val="90000"/>
              </a:lnSpc>
              <a:buFont typeface="+mj-lt"/>
              <a:buAutoNum type="alphaLcParenR"/>
            </a:pPr>
            <a:r>
              <a:rPr lang="en-US" sz="2400" dirty="0"/>
              <a:t>A congregation, a group of people who share similar beliefs and meet together on a regular basis.</a:t>
            </a:r>
          </a:p>
          <a:p>
            <a:pPr marL="914400" lvl="1" indent="-457200" eaLnBrk="1" hangingPunct="1">
              <a:lnSpc>
                <a:spcPct val="90000"/>
              </a:lnSpc>
              <a:buFont typeface="+mj-lt"/>
              <a:buAutoNum type="alphaLcParenR"/>
            </a:pPr>
            <a:r>
              <a:rPr lang="en-US" sz="2400" dirty="0"/>
              <a:t>A denomination.  Some examples are Roman Catholics and Lutherans.</a:t>
            </a:r>
          </a:p>
        </p:txBody>
      </p:sp>
      <p:pic>
        <p:nvPicPr>
          <p:cNvPr id="5124" name="Picture 6" descr="A:\worship3.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086600" y="2357438"/>
            <a:ext cx="3808413" cy="29321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iteenchallenge.org  3/2018</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1828800"/>
            <a:ext cx="6934200" cy="468058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752600" y="457200"/>
            <a:ext cx="3276600" cy="1107996"/>
          </a:xfrm>
          <a:prstGeom prst="rect">
            <a:avLst/>
          </a:prstGeom>
        </p:spPr>
        <p:txBody>
          <a:bodyPr wrap="square">
            <a:spAutoFit/>
          </a:bodyPr>
          <a:lstStyle/>
          <a:p>
            <a:r>
              <a:rPr lang="en-US" sz="6600" b="1" kern="0" dirty="0">
                <a:solidFill>
                  <a:srgbClr val="000000"/>
                </a:solidFill>
                <a:latin typeface="Times New Roman"/>
                <a:ea typeface="+mj-ea"/>
                <a:cs typeface="+mj-cs"/>
              </a:rPr>
              <a:t>Prayer</a:t>
            </a:r>
            <a:endParaRPr lang="en-US" sz="6600" dirty="0"/>
          </a:p>
        </p:txBody>
      </p:sp>
    </p:spTree>
    <p:extLst>
      <p:ext uri="{BB962C8B-B14F-4D97-AF65-F5344CB8AC3E}">
        <p14:creationId xmlns:p14="http://schemas.microsoft.com/office/powerpoint/2010/main" val="1167081931"/>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A.  What is Prayer?</a:t>
            </a:r>
          </a:p>
        </p:txBody>
      </p:sp>
      <p:sp>
        <p:nvSpPr>
          <p:cNvPr id="35843" name="Rectangle 3"/>
          <p:cNvSpPr>
            <a:spLocks noGrp="1" noChangeArrowheads="1"/>
          </p:cNvSpPr>
          <p:nvPr>
            <p:ph type="body" sz="half" idx="1"/>
          </p:nvPr>
        </p:nvSpPr>
        <p:spPr>
          <a:xfrm>
            <a:off x="1416051" y="1766888"/>
            <a:ext cx="5899149" cy="4113212"/>
          </a:xfrm>
        </p:spPr>
        <p:txBody>
          <a:bodyPr/>
          <a:lstStyle/>
          <a:p>
            <a:pPr marL="533400" indent="-533400" eaLnBrk="1" hangingPunct="1">
              <a:buNone/>
            </a:pPr>
            <a:r>
              <a:rPr lang="en-US" sz="2800" dirty="0"/>
              <a:t>  1. Definition  </a:t>
            </a:r>
          </a:p>
          <a:p>
            <a:pPr marL="533400" indent="-533400" eaLnBrk="1" hangingPunct="1">
              <a:buNone/>
            </a:pPr>
            <a:r>
              <a:rPr lang="en-US" sz="2800" dirty="0"/>
              <a:t>      Prayer is talking with God. You talk to God and God talks to you.  Prayer should not be a one sided conversation with only you talking to God.  Let God talk to you.</a:t>
            </a:r>
          </a:p>
          <a:p>
            <a:pPr marL="533400" indent="-533400" eaLnBrk="1" hangingPunct="1">
              <a:buNone/>
            </a:pPr>
            <a:endParaRPr lang="en-US" sz="2800" dirty="0"/>
          </a:p>
        </p:txBody>
      </p:sp>
      <p:pic>
        <p:nvPicPr>
          <p:cNvPr id="35844" name="Picture 6" descr="A:\prayer3.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8432800" y="1766888"/>
            <a:ext cx="2386013"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A.  What is Prayer?</a:t>
            </a:r>
          </a:p>
        </p:txBody>
      </p:sp>
      <p:sp>
        <p:nvSpPr>
          <p:cNvPr id="36867" name="Rectangle 3"/>
          <p:cNvSpPr>
            <a:spLocks noGrp="1" noChangeArrowheads="1"/>
          </p:cNvSpPr>
          <p:nvPr>
            <p:ph type="body" sz="half" idx="1"/>
          </p:nvPr>
        </p:nvSpPr>
        <p:spPr>
          <a:xfrm>
            <a:off x="1416051" y="1766888"/>
            <a:ext cx="5822949" cy="4113212"/>
          </a:xfrm>
        </p:spPr>
        <p:txBody>
          <a:bodyPr/>
          <a:lstStyle/>
          <a:p>
            <a:pPr marL="533400" indent="-533400" eaLnBrk="1" hangingPunct="1">
              <a:buNone/>
            </a:pPr>
            <a:r>
              <a:rPr lang="en-US" sz="2800" dirty="0"/>
              <a:t>2. Why should I pray?</a:t>
            </a:r>
          </a:p>
          <a:p>
            <a:pPr>
              <a:buNone/>
            </a:pPr>
            <a:r>
              <a:rPr lang="en-US" sz="2800" dirty="0"/>
              <a:t>a.	To receive help from God.  (Matthew 7:7-8)</a:t>
            </a:r>
          </a:p>
          <a:p>
            <a:pPr>
              <a:buNone/>
            </a:pPr>
            <a:r>
              <a:rPr lang="en-US" sz="2800" dirty="0"/>
              <a:t>b.	To have fellowship with God.  (Proverbs 15:8)</a:t>
            </a:r>
          </a:p>
          <a:p>
            <a:pPr>
              <a:buNone/>
            </a:pPr>
            <a:r>
              <a:rPr lang="en-US" sz="2800" dirty="0"/>
              <a:t>c.	To tell God I love Him.</a:t>
            </a:r>
          </a:p>
          <a:p>
            <a:pPr marL="533400" indent="-533400" eaLnBrk="1" hangingPunct="1">
              <a:buNone/>
            </a:pPr>
            <a:endParaRPr lang="en-US" sz="2800" dirty="0"/>
          </a:p>
          <a:p>
            <a:pPr marL="533400" indent="-533400" eaLnBrk="1" hangingPunct="1">
              <a:buNone/>
            </a:pPr>
            <a:endParaRPr lang="en-US" sz="2800" dirty="0"/>
          </a:p>
        </p:txBody>
      </p:sp>
      <p:pic>
        <p:nvPicPr>
          <p:cNvPr id="36868" name="Picture 6" descr="A:\prayer7.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8229600" y="1798061"/>
            <a:ext cx="3017837"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A.  What is Prayer?</a:t>
            </a:r>
          </a:p>
        </p:txBody>
      </p:sp>
      <p:sp>
        <p:nvSpPr>
          <p:cNvPr id="36867" name="Rectangle 3"/>
          <p:cNvSpPr>
            <a:spLocks noGrp="1" noChangeArrowheads="1"/>
          </p:cNvSpPr>
          <p:nvPr>
            <p:ph type="body" sz="half" idx="1"/>
          </p:nvPr>
        </p:nvSpPr>
        <p:spPr>
          <a:xfrm>
            <a:off x="1416051" y="1766888"/>
            <a:ext cx="5441949" cy="4113212"/>
          </a:xfrm>
        </p:spPr>
        <p:txBody>
          <a:bodyPr/>
          <a:lstStyle/>
          <a:p>
            <a:pPr marL="533400" indent="-533400" eaLnBrk="1" hangingPunct="1">
              <a:buNone/>
            </a:pPr>
            <a:r>
              <a:rPr lang="en-US" sz="2800" dirty="0"/>
              <a:t>2. Why should I pray?</a:t>
            </a:r>
          </a:p>
          <a:p>
            <a:pPr>
              <a:buNone/>
            </a:pPr>
            <a:r>
              <a:rPr lang="en-US" sz="2800" dirty="0"/>
              <a:t>d.	To obey God’s command to pray.   </a:t>
            </a:r>
            <a:br>
              <a:rPr lang="en-US" sz="2800" dirty="0"/>
            </a:br>
            <a:r>
              <a:rPr lang="en-US" sz="2800" dirty="0"/>
              <a:t>(1 Thessalonians 5:17)</a:t>
            </a:r>
          </a:p>
          <a:p>
            <a:pPr>
              <a:buNone/>
            </a:pPr>
            <a:r>
              <a:rPr lang="en-US" sz="2800" dirty="0"/>
              <a:t>e.	To draw closer to God.</a:t>
            </a:r>
          </a:p>
          <a:p>
            <a:pPr marL="514350" indent="-514350">
              <a:buAutoNum type="alphaLcPeriod" startAt="6"/>
            </a:pPr>
            <a:r>
              <a:rPr lang="en-US" sz="2800" dirty="0"/>
              <a:t>To follow the example of Jesus. </a:t>
            </a:r>
          </a:p>
          <a:p>
            <a:pPr marL="514350" indent="-514350">
              <a:buNone/>
            </a:pPr>
            <a:r>
              <a:rPr lang="en-US" sz="2800" dirty="0"/>
              <a:t>     (Hebrews 5:7)</a:t>
            </a:r>
          </a:p>
          <a:p>
            <a:pPr marL="533400" indent="-533400" eaLnBrk="1" hangingPunct="1">
              <a:buNone/>
            </a:pPr>
            <a:endParaRPr lang="en-US" sz="2800" dirty="0"/>
          </a:p>
          <a:p>
            <a:pPr marL="533400" indent="-533400" eaLnBrk="1" hangingPunct="1">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28676" name="Picture 4" descr="http://gospelgifs.com/art_pages_24/images/praying_boy_02.png"/>
          <p:cNvPicPr>
            <a:picLocks noGrp="1" noChangeAspect="1" noChangeArrowheads="1"/>
          </p:cNvPicPr>
          <p:nvPr>
            <p:ph type="clipArt" sz="half" idx="2"/>
          </p:nvPr>
        </p:nvPicPr>
        <p:blipFill>
          <a:blip r:embed="rId2"/>
          <a:srcRect/>
          <a:stretch>
            <a:fillRect/>
          </a:stretch>
        </p:blipFill>
        <p:spPr bwMode="auto">
          <a:xfrm>
            <a:off x="7467600" y="2027238"/>
            <a:ext cx="3660759" cy="4113212"/>
          </a:xfrm>
          <a:prstGeom prst="rect">
            <a:avLst/>
          </a:prstGeom>
          <a:noFill/>
        </p:spPr>
      </p:pic>
    </p:spTree>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A.  What is Prayer?</a:t>
            </a:r>
          </a:p>
        </p:txBody>
      </p:sp>
      <p:sp>
        <p:nvSpPr>
          <p:cNvPr id="38915" name="Rectangle 3"/>
          <p:cNvSpPr>
            <a:spLocks noGrp="1" noChangeArrowheads="1"/>
          </p:cNvSpPr>
          <p:nvPr>
            <p:ph type="body" sz="half" idx="1"/>
          </p:nvPr>
        </p:nvSpPr>
        <p:spPr>
          <a:xfrm>
            <a:off x="1416051" y="1766888"/>
            <a:ext cx="5975349" cy="4113212"/>
          </a:xfrm>
        </p:spPr>
        <p:txBody>
          <a:bodyPr/>
          <a:lstStyle/>
          <a:p>
            <a:pPr marL="533400" indent="-533400" eaLnBrk="1" hangingPunct="1">
              <a:buNone/>
            </a:pPr>
            <a:r>
              <a:rPr lang="en-US" sz="2800" dirty="0"/>
              <a:t>3. Who do I pray to?</a:t>
            </a:r>
          </a:p>
          <a:p>
            <a:pPr marL="533400" indent="-533400" eaLnBrk="1" hangingPunct="1">
              <a:buNone/>
            </a:pPr>
            <a:r>
              <a:rPr lang="en-US" sz="2800" dirty="0"/>
              <a:t>      When Jesus was here on earth, He prayed to God the Father.  The example of Jesus is a good one to follow. </a:t>
            </a:r>
          </a:p>
          <a:p>
            <a:pPr marL="533400" indent="-533400" eaLnBrk="1" hangingPunct="1">
              <a:buNone/>
            </a:pPr>
            <a:endParaRPr lang="en-US" sz="2800" dirty="0"/>
          </a:p>
        </p:txBody>
      </p:sp>
      <p:pic>
        <p:nvPicPr>
          <p:cNvPr id="38916" name="Picture 8" descr="C:\WINDOWS\Application Data\Microsoft\Media Catalog\Downloaded Clips\cl1\SO02895_.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7848600" y="1905794"/>
            <a:ext cx="3317875" cy="4113212"/>
          </a:xfrm>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A.  What is Prayer?</a:t>
            </a:r>
          </a:p>
        </p:txBody>
      </p:sp>
      <p:sp>
        <p:nvSpPr>
          <p:cNvPr id="38915" name="Rectangle 3"/>
          <p:cNvSpPr>
            <a:spLocks noGrp="1" noChangeArrowheads="1"/>
          </p:cNvSpPr>
          <p:nvPr>
            <p:ph type="body" sz="half" idx="1"/>
          </p:nvPr>
        </p:nvSpPr>
        <p:spPr/>
        <p:txBody>
          <a:bodyPr/>
          <a:lstStyle/>
          <a:p>
            <a:pPr marL="533400" indent="-533400" eaLnBrk="1" hangingPunct="1">
              <a:buNone/>
            </a:pPr>
            <a:r>
              <a:rPr lang="en-US" sz="2800" dirty="0"/>
              <a:t>3. Who do I pray to?  You pray to God the Father, in the name of Jesus, through the power of the Holy Spirit.</a:t>
            </a:r>
          </a:p>
          <a:p>
            <a:pPr>
              <a:buNone/>
            </a:pPr>
            <a:r>
              <a:rPr lang="en-US" sz="2800" dirty="0"/>
              <a:t> </a:t>
            </a:r>
          </a:p>
          <a:p>
            <a:pPr marL="533400" indent="-533400" eaLnBrk="1" hangingPunct="1">
              <a:buNone/>
            </a:pPr>
            <a:endParaRPr lang="en-US" sz="2800" dirty="0"/>
          </a:p>
        </p:txBody>
      </p:sp>
      <p:pic>
        <p:nvPicPr>
          <p:cNvPr id="38916" name="Picture 8"/>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6781800" y="2044700"/>
            <a:ext cx="4791074" cy="3720128"/>
          </a:xfrm>
        </p:spPr>
      </p:pic>
      <p:sp>
        <p:nvSpPr>
          <p:cNvPr id="5" name="Footer Placeholder 4"/>
          <p:cNvSpPr>
            <a:spLocks noGrp="1"/>
          </p:cNvSpPr>
          <p:nvPr>
            <p:ph type="ftr" sz="quarter" idx="11"/>
          </p:nvPr>
        </p:nvSpPr>
        <p:spPr/>
        <p:txBody>
          <a:bodyPr/>
          <a:lstStyle/>
          <a:p>
            <a:pPr>
              <a:defRPr/>
            </a:pPr>
            <a:r>
              <a:rPr lang="en-US" smtClean="0">
                <a:solidFill>
                  <a:srgbClr val="482400"/>
                </a:solidFill>
              </a:rPr>
              <a:t>iteenchallenge.org  3/2018</a:t>
            </a:r>
            <a:endParaRPr lang="en-US">
              <a:solidFill>
                <a:srgbClr val="482400"/>
              </a:solidFill>
            </a:endParaRPr>
          </a:p>
        </p:txBody>
      </p:sp>
    </p:spTree>
    <p:extLst>
      <p:ext uri="{BB962C8B-B14F-4D97-AF65-F5344CB8AC3E}">
        <p14:creationId xmlns:p14="http://schemas.microsoft.com/office/powerpoint/2010/main" val="2203378636"/>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B.  How Should I Pray</a:t>
            </a:r>
          </a:p>
        </p:txBody>
      </p:sp>
      <p:sp>
        <p:nvSpPr>
          <p:cNvPr id="39939"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Use common language.</a:t>
            </a:r>
          </a:p>
          <a:p>
            <a:pPr marL="533400" indent="-533400" eaLnBrk="1" hangingPunct="1">
              <a:buFontTx/>
              <a:buAutoNum type="arabicPeriod"/>
            </a:pPr>
            <a:r>
              <a:rPr lang="en-US" sz="2800" dirty="0"/>
              <a:t>Be honest with God.</a:t>
            </a:r>
          </a:p>
          <a:p>
            <a:pPr marL="533400" indent="-533400" eaLnBrk="1" hangingPunct="1">
              <a:buFontTx/>
              <a:buAutoNum type="arabicPeriod"/>
            </a:pPr>
            <a:r>
              <a:rPr lang="en-US" sz="2800" dirty="0"/>
              <a:t>Be specific – to the point.</a:t>
            </a:r>
          </a:p>
          <a:p>
            <a:pPr marL="533400" indent="-533400" eaLnBrk="1" hangingPunct="1">
              <a:buFontTx/>
              <a:buAutoNum type="arabicPeriod"/>
            </a:pPr>
            <a:r>
              <a:rPr lang="en-US" sz="2800" dirty="0"/>
              <a:t>The position of your body is not important.</a:t>
            </a:r>
          </a:p>
        </p:txBody>
      </p:sp>
      <p:pic>
        <p:nvPicPr>
          <p:cNvPr id="39940" name="Picture 15" descr="A:\desert.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467600" y="1728788"/>
            <a:ext cx="3375025"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marL="838200" indent="-838200" eaLnBrk="1" hangingPunct="1"/>
            <a:r>
              <a:rPr lang="en-US" dirty="0" smtClean="0"/>
              <a:t>C. What Should I Say When I</a:t>
            </a:r>
            <a:br>
              <a:rPr lang="en-US" dirty="0" smtClean="0"/>
            </a:br>
            <a:r>
              <a:rPr lang="en-US" dirty="0" smtClean="0"/>
              <a:t>Pray?</a:t>
            </a:r>
          </a:p>
        </p:txBody>
      </p:sp>
      <p:sp>
        <p:nvSpPr>
          <p:cNvPr id="40963"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Worship God.</a:t>
            </a:r>
          </a:p>
          <a:p>
            <a:pPr marL="533400" indent="-533400" eaLnBrk="1" hangingPunct="1">
              <a:buFontTx/>
              <a:buAutoNum type="arabicPeriod"/>
            </a:pPr>
            <a:r>
              <a:rPr lang="en-US" sz="2800" dirty="0"/>
              <a:t>Ask God to forgive my sins.</a:t>
            </a:r>
          </a:p>
          <a:p>
            <a:pPr marL="533400" indent="-533400" eaLnBrk="1" hangingPunct="1">
              <a:buFontTx/>
              <a:buAutoNum type="arabicPeriod"/>
            </a:pPr>
            <a:r>
              <a:rPr lang="en-US" sz="2800" dirty="0"/>
              <a:t>Thank God.</a:t>
            </a:r>
          </a:p>
          <a:p>
            <a:pPr marL="533400" indent="-533400" eaLnBrk="1" hangingPunct="1">
              <a:buFontTx/>
              <a:buAutoNum type="arabicPeriod"/>
            </a:pPr>
            <a:r>
              <a:rPr lang="en-US" sz="2800" dirty="0"/>
              <a:t>Pray for everything.</a:t>
            </a:r>
          </a:p>
          <a:p>
            <a:pPr marL="533400" indent="-533400" eaLnBrk="1" hangingPunct="1">
              <a:buFontTx/>
              <a:buAutoNum type="arabicPeriod"/>
            </a:pPr>
            <a:r>
              <a:rPr lang="en-US" sz="2800" dirty="0"/>
              <a:t>Pray as the Holy Spirit leads you to pray</a:t>
            </a:r>
          </a:p>
        </p:txBody>
      </p:sp>
      <p:pic>
        <p:nvPicPr>
          <p:cNvPr id="40964" name="Picture 9" descr="A:\prayer.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1960563"/>
            <a:ext cx="3808413" cy="372586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838200" indent="-838200" eaLnBrk="1" hangingPunct="1"/>
            <a:r>
              <a:rPr lang="en-US" b="1" dirty="0" smtClean="0"/>
              <a:t>D.	What are the benefits of praying?</a:t>
            </a:r>
            <a:endParaRPr lang="en-US" dirty="0" smtClean="0"/>
          </a:p>
        </p:txBody>
      </p:sp>
      <p:sp>
        <p:nvSpPr>
          <p:cNvPr id="41987" name="Rectangle 3"/>
          <p:cNvSpPr>
            <a:spLocks noGrp="1" noChangeArrowheads="1"/>
          </p:cNvSpPr>
          <p:nvPr>
            <p:ph type="body" sz="half" idx="1"/>
          </p:nvPr>
        </p:nvSpPr>
        <p:spPr/>
        <p:txBody>
          <a:bodyPr/>
          <a:lstStyle/>
          <a:p>
            <a:pPr marL="533400" indent="-533400" eaLnBrk="1" hangingPunct="1">
              <a:buNone/>
            </a:pPr>
            <a:r>
              <a:rPr lang="en-US" sz="2800" b="1" dirty="0"/>
              <a:t>1.	Prayer helps you discover more about your Heavenly Father</a:t>
            </a:r>
          </a:p>
          <a:p>
            <a:pPr marL="533400" indent="-533400" eaLnBrk="1" hangingPunct="1">
              <a:buNone/>
            </a:pPr>
            <a:r>
              <a:rPr lang="en-US" sz="2800" b="1" dirty="0"/>
              <a:t>Matthew 6:9 </a:t>
            </a:r>
            <a:r>
              <a:rPr lang="en-US" sz="2800" b="1" dirty="0" smtClean="0"/>
              <a:t> </a:t>
            </a:r>
            <a:r>
              <a:rPr lang="en-US" sz="2800" b="1" dirty="0"/>
              <a:t>(The Message)</a:t>
            </a:r>
          </a:p>
          <a:p>
            <a:pPr marL="533400" indent="-533400" eaLnBrk="1" hangingPunct="1">
              <a:buNone/>
            </a:pPr>
            <a:endParaRPr lang="en-US" sz="2800" dirty="0"/>
          </a:p>
        </p:txBody>
      </p:sp>
      <p:pic>
        <p:nvPicPr>
          <p:cNvPr id="41988" name="Picture 6" descr="C:\WINDOWS\Application Data\Microsoft\Media Catalog\Downloaded Clips\cl0\SY01738_.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7315200" y="2209800"/>
            <a:ext cx="3524250" cy="4113212"/>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838200" indent="-838200" eaLnBrk="1" hangingPunct="1"/>
            <a:r>
              <a:rPr lang="en-US" b="1" dirty="0" smtClean="0"/>
              <a:t>D.	What are the benefits of praying?</a:t>
            </a:r>
            <a:endParaRPr lang="en-US" dirty="0" smtClean="0"/>
          </a:p>
        </p:txBody>
      </p:sp>
      <p:sp>
        <p:nvSpPr>
          <p:cNvPr id="41987" name="Rectangle 3"/>
          <p:cNvSpPr>
            <a:spLocks noGrp="1" noChangeArrowheads="1"/>
          </p:cNvSpPr>
          <p:nvPr>
            <p:ph type="body" sz="half" idx="1"/>
          </p:nvPr>
        </p:nvSpPr>
        <p:spPr>
          <a:xfrm>
            <a:off x="2586038" y="1766888"/>
            <a:ext cx="4271962" cy="4113212"/>
          </a:xfrm>
        </p:spPr>
        <p:txBody>
          <a:bodyPr/>
          <a:lstStyle/>
          <a:p>
            <a:pPr marL="533400" indent="-533400" eaLnBrk="1" hangingPunct="1">
              <a:buNone/>
            </a:pPr>
            <a:r>
              <a:rPr lang="en-US" sz="2800" b="1" dirty="0"/>
              <a:t>2.	Prayer helps you find God’s help in times of need</a:t>
            </a:r>
          </a:p>
          <a:p>
            <a:pPr marL="533400" indent="-533400" eaLnBrk="1" hangingPunct="1">
              <a:buNone/>
            </a:pPr>
            <a:r>
              <a:rPr lang="en-US" sz="2800" b="1" dirty="0"/>
              <a:t>Hebrews 4:16  </a:t>
            </a:r>
          </a:p>
          <a:p>
            <a:pPr marL="533400" indent="-533400" eaLnBrk="1" hangingPunct="1">
              <a:buNone/>
            </a:pPr>
            <a:r>
              <a:rPr lang="en-US" sz="2800" b="1" dirty="0"/>
              <a:t>(New Living Translation)</a:t>
            </a:r>
          </a:p>
          <a:p>
            <a:pPr marL="533400" indent="-533400" eaLnBrk="1" hangingPunct="1">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22530" name="Picture 2" descr="https://encrypted-tbn3.gstatic.com/images?q=tbn:ANd9GcSJjHfHcZ1mJuyi255ck2D-zcSDvCPDjQ_JE_FMYiOnitq2xVnRkg"/>
          <p:cNvPicPr>
            <a:picLocks noGrp="1" noChangeAspect="1" noChangeArrowheads="1"/>
          </p:cNvPicPr>
          <p:nvPr>
            <p:ph type="clipArt" sz="half" idx="2"/>
          </p:nvPr>
        </p:nvPicPr>
        <p:blipFill>
          <a:blip r:embed="rId2"/>
          <a:srcRect/>
          <a:stretch>
            <a:fillRect/>
          </a:stretch>
        </p:blipFill>
        <p:spPr bwMode="auto">
          <a:xfrm>
            <a:off x="8407400" y="2112818"/>
            <a:ext cx="2678906" cy="3733799"/>
          </a:xfrm>
          <a:prstGeom prst="rect">
            <a:avLst/>
          </a:prstGeom>
          <a:noFill/>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838200" indent="-838200" eaLnBrk="1" hangingPunct="1">
              <a:buFont typeface="+mj-lt"/>
              <a:buAutoNum type="alphaUcPeriod"/>
            </a:pPr>
            <a:r>
              <a:rPr lang="en-US" dirty="0" smtClean="0"/>
              <a:t>What Does the Word</a:t>
            </a:r>
            <a:br>
              <a:rPr lang="en-US" dirty="0" smtClean="0"/>
            </a:br>
            <a:r>
              <a:rPr lang="en-US" dirty="0" smtClean="0"/>
              <a:t>“Church” Mean?</a:t>
            </a:r>
          </a:p>
        </p:txBody>
      </p:sp>
      <p:sp>
        <p:nvSpPr>
          <p:cNvPr id="6147" name="Rectangle 3"/>
          <p:cNvSpPr>
            <a:spLocks noGrp="1" noChangeArrowheads="1"/>
          </p:cNvSpPr>
          <p:nvPr>
            <p:ph type="body" sz="half" idx="1"/>
          </p:nvPr>
        </p:nvSpPr>
        <p:spPr/>
        <p:txBody>
          <a:bodyPr/>
          <a:lstStyle/>
          <a:p>
            <a:pPr marL="533400" indent="-533400" eaLnBrk="1" hangingPunct="1">
              <a:buFont typeface="+mj-lt"/>
              <a:buAutoNum type="arabicPeriod"/>
            </a:pPr>
            <a:r>
              <a:rPr lang="en-US" sz="2800" dirty="0"/>
              <a:t>Modern definitions.</a:t>
            </a:r>
          </a:p>
          <a:p>
            <a:pPr marL="914400" lvl="1" indent="-457200" eaLnBrk="1" hangingPunct="1">
              <a:buFont typeface="+mj-lt"/>
              <a:buAutoNum type="alphaLcParenR" startAt="4"/>
            </a:pPr>
            <a:r>
              <a:rPr lang="en-US" sz="2400" dirty="0"/>
              <a:t>All Christians in the world.</a:t>
            </a:r>
          </a:p>
          <a:p>
            <a:pPr marL="914400" lvl="1" indent="-457200" eaLnBrk="1" hangingPunct="1">
              <a:buFont typeface="+mj-lt"/>
              <a:buAutoNum type="alphaLcParenR" startAt="5"/>
            </a:pPr>
            <a:r>
              <a:rPr lang="en-US" sz="2400" dirty="0"/>
              <a:t>A religious service.</a:t>
            </a:r>
          </a:p>
        </p:txBody>
      </p:sp>
      <p:pic>
        <p:nvPicPr>
          <p:cNvPr id="6148" name="Picture 7" descr="A:\church%20sign%20hom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143125"/>
            <a:ext cx="3808413" cy="3359150"/>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838200" indent="-838200" eaLnBrk="1" hangingPunct="1"/>
            <a:r>
              <a:rPr lang="en-US" b="1" dirty="0" smtClean="0"/>
              <a:t>D.	What are the benefits of praying?</a:t>
            </a:r>
            <a:endParaRPr lang="en-US" dirty="0" smtClean="0"/>
          </a:p>
        </p:txBody>
      </p:sp>
      <p:sp>
        <p:nvSpPr>
          <p:cNvPr id="41987" name="Rectangle 3"/>
          <p:cNvSpPr>
            <a:spLocks noGrp="1" noChangeArrowheads="1"/>
          </p:cNvSpPr>
          <p:nvPr>
            <p:ph type="body" sz="half" idx="1"/>
          </p:nvPr>
        </p:nvSpPr>
        <p:spPr>
          <a:xfrm>
            <a:off x="1752600" y="1752600"/>
            <a:ext cx="5033962" cy="4113212"/>
          </a:xfrm>
        </p:spPr>
        <p:txBody>
          <a:bodyPr/>
          <a:lstStyle/>
          <a:p>
            <a:pPr marL="533400" indent="-533400" eaLnBrk="1" hangingPunct="1">
              <a:buNone/>
            </a:pPr>
            <a:r>
              <a:rPr lang="en-US" sz="2800" b="1" dirty="0"/>
              <a:t>3.	Prayer helps you find God’s peace and freedom in the middle of problems</a:t>
            </a:r>
          </a:p>
          <a:p>
            <a:pPr marL="533400" indent="-533400" eaLnBrk="1" hangingPunct="1">
              <a:buNone/>
            </a:pPr>
            <a:r>
              <a:rPr lang="en-US" sz="2800" b="1" dirty="0"/>
              <a:t>Philippians 4:6-7  </a:t>
            </a:r>
          </a:p>
          <a:p>
            <a:pPr marL="533400" indent="-533400" eaLnBrk="1" hangingPunct="1">
              <a:buNone/>
            </a:pPr>
            <a:r>
              <a:rPr lang="en-US" sz="2800" b="1" dirty="0"/>
              <a:t> (New Living Translation)</a:t>
            </a:r>
          </a:p>
          <a:p>
            <a:pPr marL="533400" indent="-533400" eaLnBrk="1" hangingPunct="1">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21506" name="Picture 2" descr="http://2.bp.blogspot.com/-z3vJ33mgT6w/UEwzo28wy8I/AAAAAAAAD3k/wIyW38Irpdo/s1600/doa-doa+memohon+ketenangan.jpg"/>
          <p:cNvPicPr>
            <a:picLocks noGrp="1" noChangeAspect="1" noChangeArrowheads="1"/>
          </p:cNvPicPr>
          <p:nvPr>
            <p:ph type="clipArt" sz="half" idx="2"/>
          </p:nvPr>
        </p:nvPicPr>
        <p:blipFill>
          <a:blip r:embed="rId2"/>
          <a:srcRect/>
          <a:stretch>
            <a:fillRect/>
          </a:stretch>
        </p:blipFill>
        <p:spPr bwMode="auto">
          <a:xfrm>
            <a:off x="7543800" y="2069003"/>
            <a:ext cx="3352800" cy="3796809"/>
          </a:xfrm>
          <a:prstGeom prst="rect">
            <a:avLst/>
          </a:prstGeom>
          <a:noFill/>
        </p:spPr>
      </p:pic>
    </p:spTree>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838200" indent="-838200" eaLnBrk="1" hangingPunct="1"/>
            <a:r>
              <a:rPr lang="en-US" b="1" dirty="0" smtClean="0"/>
              <a:t>D.	What are the benefits of praying?</a:t>
            </a:r>
            <a:endParaRPr lang="en-US" dirty="0" smtClean="0"/>
          </a:p>
        </p:txBody>
      </p:sp>
      <p:sp>
        <p:nvSpPr>
          <p:cNvPr id="41987" name="Rectangle 3"/>
          <p:cNvSpPr>
            <a:spLocks noGrp="1" noChangeArrowheads="1"/>
          </p:cNvSpPr>
          <p:nvPr>
            <p:ph type="body" sz="half" idx="1"/>
          </p:nvPr>
        </p:nvSpPr>
        <p:spPr>
          <a:xfrm>
            <a:off x="1600200" y="1752600"/>
            <a:ext cx="5186362" cy="4113212"/>
          </a:xfrm>
        </p:spPr>
        <p:txBody>
          <a:bodyPr/>
          <a:lstStyle/>
          <a:p>
            <a:pPr marL="533400" indent="-533400" eaLnBrk="1" hangingPunct="1">
              <a:buNone/>
            </a:pPr>
            <a:r>
              <a:rPr lang="en-US" sz="2800" b="1" dirty="0"/>
              <a:t>4.	Prayer helps you to receive the Holy Spirit</a:t>
            </a:r>
          </a:p>
          <a:p>
            <a:pPr marL="533400" indent="-533400" eaLnBrk="1" hangingPunct="1">
              <a:buNone/>
            </a:pPr>
            <a:r>
              <a:rPr lang="en-US" sz="2800" b="1" dirty="0"/>
              <a:t>Luke 11:13  (New Living Translation)</a:t>
            </a:r>
          </a:p>
          <a:p>
            <a:pPr marL="533400" indent="-533400" eaLnBrk="1" hangingPunct="1">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20482" name="Picture 2" descr="http://www.pptbackgrounds.net/uploads/praying-worship-hands-in-moonlight-backgrounds-wallpapers.jpg"/>
          <p:cNvPicPr>
            <a:picLocks noGrp="1" noChangeAspect="1" noChangeArrowheads="1"/>
          </p:cNvPicPr>
          <p:nvPr>
            <p:ph type="clipArt" sz="half" idx="2"/>
          </p:nvPr>
        </p:nvPicPr>
        <p:blipFill>
          <a:blip r:embed="rId2"/>
          <a:srcRect/>
          <a:stretch>
            <a:fillRect/>
          </a:stretch>
        </p:blipFill>
        <p:spPr bwMode="auto">
          <a:xfrm>
            <a:off x="7162800" y="2095500"/>
            <a:ext cx="3954463" cy="3733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838200" indent="-838200" eaLnBrk="1" hangingPunct="1"/>
            <a:r>
              <a:rPr lang="en-US" b="1" dirty="0" smtClean="0"/>
              <a:t>D.	What are the benefits of praying?</a:t>
            </a:r>
            <a:endParaRPr lang="en-US" dirty="0" smtClean="0"/>
          </a:p>
        </p:txBody>
      </p:sp>
      <p:sp>
        <p:nvSpPr>
          <p:cNvPr id="41987" name="Rectangle 3"/>
          <p:cNvSpPr>
            <a:spLocks noGrp="1" noChangeArrowheads="1"/>
          </p:cNvSpPr>
          <p:nvPr>
            <p:ph type="body" sz="half" idx="1"/>
          </p:nvPr>
        </p:nvSpPr>
        <p:spPr>
          <a:xfrm>
            <a:off x="1676400" y="1752600"/>
            <a:ext cx="5110162" cy="4113212"/>
          </a:xfrm>
        </p:spPr>
        <p:txBody>
          <a:bodyPr/>
          <a:lstStyle/>
          <a:p>
            <a:pPr marL="533400" indent="-533400" eaLnBrk="1" hangingPunct="1">
              <a:buNone/>
            </a:pPr>
            <a:r>
              <a:rPr lang="en-US" sz="2800" b="1" dirty="0"/>
              <a:t>5.	Prayer helps you find God’s will for your life</a:t>
            </a:r>
          </a:p>
          <a:p>
            <a:pPr marL="533400" indent="-533400" eaLnBrk="1" hangingPunct="1">
              <a:buNone/>
            </a:pPr>
            <a:r>
              <a:rPr lang="en-US" sz="2800" b="1" dirty="0"/>
              <a:t>Luke 22:41-43 </a:t>
            </a:r>
          </a:p>
          <a:p>
            <a:pPr marL="533400" indent="-533400" eaLnBrk="1" hangingPunct="1">
              <a:buNone/>
            </a:pPr>
            <a:r>
              <a:rPr lang="en-US" sz="2800" b="1" dirty="0"/>
              <a:t> (New Living Translation)</a:t>
            </a:r>
          </a:p>
          <a:p>
            <a:pPr marL="533400" indent="-533400" eaLnBrk="1" hangingPunct="1">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9458" name="Picture 2" descr="http://www.silk.net/RelEd/clipart/Jes-1013m.gif"/>
          <p:cNvPicPr>
            <a:picLocks noGrp="1" noChangeAspect="1" noChangeArrowheads="1"/>
          </p:cNvPicPr>
          <p:nvPr>
            <p:ph type="clipArt" sz="half" idx="2"/>
          </p:nvPr>
        </p:nvPicPr>
        <p:blipFill>
          <a:blip r:embed="rId2"/>
          <a:srcRect/>
          <a:stretch>
            <a:fillRect/>
          </a:stretch>
        </p:blipFill>
        <p:spPr bwMode="auto">
          <a:xfrm>
            <a:off x="7031830" y="2057400"/>
            <a:ext cx="4626769" cy="4191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838200" indent="-838200" eaLnBrk="1" hangingPunct="1"/>
            <a:r>
              <a:rPr lang="en-US" b="1" dirty="0" smtClean="0"/>
              <a:t>D.	What are the benefits of praying?</a:t>
            </a:r>
            <a:endParaRPr lang="en-US" dirty="0" smtClean="0"/>
          </a:p>
        </p:txBody>
      </p:sp>
      <p:sp>
        <p:nvSpPr>
          <p:cNvPr id="41987" name="Rectangle 3"/>
          <p:cNvSpPr>
            <a:spLocks noGrp="1" noChangeArrowheads="1"/>
          </p:cNvSpPr>
          <p:nvPr>
            <p:ph type="body" sz="half" idx="1"/>
          </p:nvPr>
        </p:nvSpPr>
        <p:spPr>
          <a:xfrm>
            <a:off x="1422400" y="1752600"/>
            <a:ext cx="6045200" cy="4113212"/>
          </a:xfrm>
        </p:spPr>
        <p:txBody>
          <a:bodyPr/>
          <a:lstStyle/>
          <a:p>
            <a:pPr marL="533400" indent="-533400" eaLnBrk="1" hangingPunct="1">
              <a:buNone/>
            </a:pPr>
            <a:r>
              <a:rPr lang="en-US" sz="2800" b="1" dirty="0"/>
              <a:t>6.	Prayer helps you to be prepared for the return of Jesus</a:t>
            </a:r>
          </a:p>
          <a:p>
            <a:pPr marL="533400" indent="-533400" eaLnBrk="1" hangingPunct="1">
              <a:buNone/>
            </a:pPr>
            <a:r>
              <a:rPr lang="en-US" sz="2800" b="1" dirty="0"/>
              <a:t>Luke 21:36  </a:t>
            </a:r>
            <a:r>
              <a:rPr lang="en-US" sz="2800" b="1" dirty="0" smtClean="0"/>
              <a:t>(</a:t>
            </a:r>
            <a:r>
              <a:rPr lang="en-US" sz="2800" b="1" dirty="0"/>
              <a:t>New Living Translation)</a:t>
            </a:r>
          </a:p>
          <a:p>
            <a:pPr marL="533400" indent="-533400" eaLnBrk="1" hangingPunct="1">
              <a:buNone/>
            </a:pPr>
            <a:endParaRPr lang="en-US" sz="2800"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8434" name="Picture 2" descr="http://fc03.deviantart.net/fs48/f/2009/227/d/3/Wallpaper_Jesus_Christ_by_T7M.jpg"/>
          <p:cNvPicPr>
            <a:picLocks noGrp="1" noChangeAspect="1" noChangeArrowheads="1"/>
          </p:cNvPicPr>
          <p:nvPr>
            <p:ph type="clipArt" sz="half" idx="2"/>
          </p:nvPr>
        </p:nvPicPr>
        <p:blipFill>
          <a:blip r:embed="rId2"/>
          <a:srcRect/>
          <a:stretch>
            <a:fillRect/>
          </a:stretch>
        </p:blipFill>
        <p:spPr bwMode="auto">
          <a:xfrm>
            <a:off x="7772400" y="2133600"/>
            <a:ext cx="3649663" cy="3561048"/>
          </a:xfrm>
          <a:prstGeom prst="rect">
            <a:avLst/>
          </a:prstGeom>
          <a:noFill/>
        </p:spPr>
      </p:pic>
    </p:spTree>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How can I get answers to my prayers?</a:t>
            </a:r>
            <a:endParaRPr lang="en-US" dirty="0"/>
          </a:p>
        </p:txBody>
      </p:sp>
      <p:sp>
        <p:nvSpPr>
          <p:cNvPr id="3" name="Text Placeholder 2"/>
          <p:cNvSpPr>
            <a:spLocks noGrp="1"/>
          </p:cNvSpPr>
          <p:nvPr>
            <p:ph type="body" sz="half" idx="1"/>
          </p:nvPr>
        </p:nvSpPr>
        <p:spPr/>
        <p:txBody>
          <a:bodyPr/>
          <a:lstStyle/>
          <a:p>
            <a:pPr>
              <a:buNone/>
            </a:pPr>
            <a:r>
              <a:rPr lang="en-US" b="1" dirty="0" smtClean="0"/>
              <a:t>1.	Expect God to answer</a:t>
            </a:r>
          </a:p>
          <a:p>
            <a:pPr>
              <a:buNone/>
            </a:pPr>
            <a:r>
              <a:rPr lang="en-US" dirty="0" smtClean="0"/>
              <a:t>1 John 5:14-15</a:t>
            </a:r>
          </a:p>
          <a:p>
            <a:pPr>
              <a:buNone/>
            </a:pPr>
            <a:r>
              <a:rPr lang="en-US" b="1" dirty="0" smtClean="0"/>
              <a:t>2.	Receive God’s answer</a:t>
            </a:r>
          </a:p>
          <a:p>
            <a:pPr>
              <a:buNone/>
            </a:pPr>
            <a:r>
              <a:rPr lang="en-US" dirty="0" smtClean="0"/>
              <a:t>2 Corinthians 12:7-10</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7412" name="Picture 4" descr="http://www.lifechurchsv.org/wp-content/uploads/2013/03/man-praying-fotolia_8619077_xs.jpg"/>
          <p:cNvPicPr>
            <a:picLocks noGrp="1" noChangeAspect="1" noChangeArrowheads="1"/>
          </p:cNvPicPr>
          <p:nvPr>
            <p:ph type="clipArt" sz="half" idx="2"/>
          </p:nvPr>
        </p:nvPicPr>
        <p:blipFill>
          <a:blip r:embed="rId2"/>
          <a:srcRect/>
          <a:stretch>
            <a:fillRect/>
          </a:stretch>
        </p:blipFill>
        <p:spPr bwMode="auto">
          <a:xfrm>
            <a:off x="7239000" y="2133600"/>
            <a:ext cx="3808413" cy="36576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	Why don’t I get answers to my prayers?</a:t>
            </a:r>
            <a:endParaRPr lang="en-US" dirty="0"/>
          </a:p>
        </p:txBody>
      </p:sp>
      <p:sp>
        <p:nvSpPr>
          <p:cNvPr id="3" name="Text Placeholder 2"/>
          <p:cNvSpPr>
            <a:spLocks noGrp="1"/>
          </p:cNvSpPr>
          <p:nvPr>
            <p:ph type="body" sz="half" idx="1"/>
          </p:nvPr>
        </p:nvSpPr>
        <p:spPr>
          <a:xfrm>
            <a:off x="1600200" y="1766888"/>
            <a:ext cx="5562600" cy="4113212"/>
          </a:xfrm>
        </p:spPr>
        <p:txBody>
          <a:bodyPr/>
          <a:lstStyle/>
          <a:p>
            <a:pPr>
              <a:buNone/>
            </a:pPr>
            <a:r>
              <a:rPr lang="en-US" b="1" dirty="0" smtClean="0"/>
              <a:t>1.	Are you asking God for the wrong thing?</a:t>
            </a:r>
          </a:p>
          <a:p>
            <a:pPr>
              <a:buNone/>
            </a:pPr>
            <a:r>
              <a:rPr lang="en-US" dirty="0" smtClean="0"/>
              <a:t>James 4:14-15  </a:t>
            </a:r>
          </a:p>
          <a:p>
            <a:pPr>
              <a:buNone/>
            </a:pPr>
            <a:r>
              <a:rPr lang="en-US" dirty="0" smtClean="0"/>
              <a:t>(New Living Translation)</a:t>
            </a:r>
          </a:p>
          <a:p>
            <a:pPr>
              <a:buNone/>
            </a:pPr>
            <a:r>
              <a:rPr lang="en-US" dirty="0" smtClean="0"/>
              <a:t>James 4:3  </a:t>
            </a:r>
          </a:p>
          <a:p>
            <a:pPr>
              <a:buNone/>
            </a:pPr>
            <a:r>
              <a:rPr lang="en-US" dirty="0" smtClean="0"/>
              <a:t>(New Living Translation)</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6386" name="Picture 2" descr="http://images.clipartof.com/thumbnails/6103-Religious-Christian-Man-Praying-To-Jesus-Clipart-Picture.jpg"/>
          <p:cNvPicPr>
            <a:picLocks noGrp="1" noChangeAspect="1" noChangeArrowheads="1"/>
          </p:cNvPicPr>
          <p:nvPr>
            <p:ph type="clipArt" sz="half" idx="2"/>
          </p:nvPr>
        </p:nvPicPr>
        <p:blipFill>
          <a:blip r:embed="rId2"/>
          <a:srcRect/>
          <a:stretch>
            <a:fillRect/>
          </a:stretch>
        </p:blipFill>
        <p:spPr bwMode="auto">
          <a:xfrm>
            <a:off x="8001000" y="1676400"/>
            <a:ext cx="2971800" cy="4330339"/>
          </a:xfrm>
          <a:prstGeom prst="rect">
            <a:avLst/>
          </a:prstGeom>
          <a:noFill/>
        </p:spPr>
      </p:pic>
    </p:spTree>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	Why don’t I get answers to my prayers?</a:t>
            </a:r>
            <a:endParaRPr lang="en-US" dirty="0"/>
          </a:p>
        </p:txBody>
      </p:sp>
      <p:sp>
        <p:nvSpPr>
          <p:cNvPr id="3" name="Text Placeholder 2"/>
          <p:cNvSpPr>
            <a:spLocks noGrp="1"/>
          </p:cNvSpPr>
          <p:nvPr>
            <p:ph type="body" sz="half" idx="1"/>
          </p:nvPr>
        </p:nvSpPr>
        <p:spPr>
          <a:xfrm>
            <a:off x="1422400" y="1766888"/>
            <a:ext cx="5740400" cy="4113212"/>
          </a:xfrm>
        </p:spPr>
        <p:txBody>
          <a:bodyPr/>
          <a:lstStyle/>
          <a:p>
            <a:pPr>
              <a:buNone/>
            </a:pPr>
            <a:r>
              <a:rPr lang="en-US" b="1" dirty="0" smtClean="0"/>
              <a:t>2.	Are you holding on to sin in your life?</a:t>
            </a:r>
          </a:p>
          <a:p>
            <a:pPr>
              <a:buNone/>
            </a:pPr>
            <a:r>
              <a:rPr lang="en-US" dirty="0" smtClean="0"/>
              <a:t>Psalm 66:18 </a:t>
            </a:r>
          </a:p>
          <a:p>
            <a:pPr>
              <a:buNone/>
            </a:pPr>
            <a:r>
              <a:rPr lang="en-US" dirty="0" smtClean="0"/>
              <a:t> (New Living Translation</a:t>
            </a:r>
            <a:r>
              <a:rPr lang="en-US" b="1" dirty="0" smtClean="0"/>
              <a:t>)</a:t>
            </a:r>
          </a:p>
          <a:p>
            <a:pPr>
              <a:buNone/>
            </a:pPr>
            <a:r>
              <a:rPr lang="en-US" dirty="0" smtClean="0"/>
              <a:t>Proverbs 28:13 </a:t>
            </a:r>
          </a:p>
          <a:p>
            <a:pPr>
              <a:buNone/>
            </a:pPr>
            <a:r>
              <a:rPr lang="en-US" dirty="0" smtClean="0"/>
              <a:t> (New Living Translation)</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5362" name="Picture 2" descr="http://www.aerztezeitung.de/img.ashx?f=/docs/2011/03/30/2884929_058a1201_B_org-A.jpg&amp;w=620"/>
          <p:cNvPicPr>
            <a:picLocks noGrp="1" noChangeAspect="1" noChangeArrowheads="1"/>
          </p:cNvPicPr>
          <p:nvPr>
            <p:ph type="clipArt" sz="half" idx="2"/>
          </p:nvPr>
        </p:nvPicPr>
        <p:blipFill>
          <a:blip r:embed="rId2"/>
          <a:srcRect/>
          <a:stretch>
            <a:fillRect/>
          </a:stretch>
        </p:blipFill>
        <p:spPr bwMode="auto">
          <a:xfrm>
            <a:off x="7543800" y="2476500"/>
            <a:ext cx="3391581" cy="2971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	Why don’t I get answers to my prayers?</a:t>
            </a:r>
            <a:endParaRPr lang="en-US" dirty="0"/>
          </a:p>
        </p:txBody>
      </p:sp>
      <p:sp>
        <p:nvSpPr>
          <p:cNvPr id="3" name="Text Placeholder 2"/>
          <p:cNvSpPr>
            <a:spLocks noGrp="1"/>
          </p:cNvSpPr>
          <p:nvPr>
            <p:ph type="body" sz="half" idx="1"/>
          </p:nvPr>
        </p:nvSpPr>
        <p:spPr>
          <a:xfrm>
            <a:off x="1295400" y="1766888"/>
            <a:ext cx="5867400" cy="4113212"/>
          </a:xfrm>
        </p:spPr>
        <p:txBody>
          <a:bodyPr/>
          <a:lstStyle/>
          <a:p>
            <a:pPr>
              <a:buNone/>
            </a:pPr>
            <a:r>
              <a:rPr lang="en-US" b="1" dirty="0" smtClean="0"/>
              <a:t>3.	Are you refusing to listen to God?</a:t>
            </a:r>
          </a:p>
          <a:p>
            <a:pPr>
              <a:buNone/>
            </a:pPr>
            <a:r>
              <a:rPr lang="en-US" dirty="0" smtClean="0"/>
              <a:t>Proverbs 28:9  (The Message)</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4338" name="Picture 2" descr="http://www.christart.com/IMAGES-art9ab/clipart/1870/800/weeping-prayer.png"/>
          <p:cNvPicPr>
            <a:picLocks noGrp="1" noChangeAspect="1" noChangeArrowheads="1"/>
          </p:cNvPicPr>
          <p:nvPr>
            <p:ph type="clipArt" sz="half" idx="2"/>
          </p:nvPr>
        </p:nvPicPr>
        <p:blipFill>
          <a:blip r:embed="rId2"/>
          <a:srcRect/>
          <a:stretch>
            <a:fillRect/>
          </a:stretch>
        </p:blipFill>
        <p:spPr bwMode="auto">
          <a:xfrm>
            <a:off x="6705600" y="2209800"/>
            <a:ext cx="3429000" cy="36576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	Why don’t I get answers to my prayers?</a:t>
            </a:r>
            <a:endParaRPr lang="en-US" dirty="0"/>
          </a:p>
        </p:txBody>
      </p:sp>
      <p:sp>
        <p:nvSpPr>
          <p:cNvPr id="3" name="Text Placeholder 2"/>
          <p:cNvSpPr>
            <a:spLocks noGrp="1"/>
          </p:cNvSpPr>
          <p:nvPr>
            <p:ph type="body" sz="half" idx="1"/>
          </p:nvPr>
        </p:nvSpPr>
        <p:spPr>
          <a:xfrm>
            <a:off x="1422400" y="1766888"/>
            <a:ext cx="5740400" cy="4113212"/>
          </a:xfrm>
        </p:spPr>
        <p:txBody>
          <a:bodyPr/>
          <a:lstStyle/>
          <a:p>
            <a:pPr>
              <a:buNone/>
            </a:pPr>
            <a:r>
              <a:rPr lang="en-US" b="1" dirty="0" smtClean="0"/>
              <a:t>4.	Some prayers are conditional</a:t>
            </a:r>
          </a:p>
          <a:p>
            <a:pPr>
              <a:buNone/>
            </a:pPr>
            <a:r>
              <a:rPr lang="en-US" dirty="0" smtClean="0"/>
              <a:t>1 John 3:22-24  </a:t>
            </a:r>
          </a:p>
          <a:p>
            <a:pPr>
              <a:buNone/>
            </a:pPr>
            <a:r>
              <a:rPr lang="en-US" dirty="0" smtClean="0"/>
              <a:t>(New Living Translation)</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3314" name="Picture 2" descr="http://us.cdn4.123rf.com/168nwm/vectorshots/vectorshots1203/vectorshots120300518/12771758-jesus-christ-with-book.jpg"/>
          <p:cNvPicPr>
            <a:picLocks noGrp="1" noChangeAspect="1" noChangeArrowheads="1"/>
          </p:cNvPicPr>
          <p:nvPr>
            <p:ph type="clipArt" sz="half" idx="2"/>
          </p:nvPr>
        </p:nvPicPr>
        <p:blipFill>
          <a:blip r:embed="rId2"/>
          <a:srcRect/>
          <a:stretch>
            <a:fillRect/>
          </a:stretch>
        </p:blipFill>
        <p:spPr bwMode="auto">
          <a:xfrm>
            <a:off x="7924800" y="2023918"/>
            <a:ext cx="3352800" cy="3725333"/>
          </a:xfrm>
          <a:prstGeom prst="rect">
            <a:avLst/>
          </a:prstGeom>
          <a:noFill/>
        </p:spPr>
      </p:pic>
    </p:spTree>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some conditions that may affect our prayers</a:t>
            </a:r>
            <a:endParaRPr lang="en-US" dirty="0"/>
          </a:p>
        </p:txBody>
      </p:sp>
      <p:sp>
        <p:nvSpPr>
          <p:cNvPr id="3" name="Text Placeholder 2"/>
          <p:cNvSpPr>
            <a:spLocks noGrp="1"/>
          </p:cNvSpPr>
          <p:nvPr>
            <p:ph type="body" sz="half" idx="1"/>
          </p:nvPr>
        </p:nvSpPr>
        <p:spPr>
          <a:xfrm>
            <a:off x="1600200" y="1766888"/>
            <a:ext cx="5943600" cy="4113212"/>
          </a:xfrm>
        </p:spPr>
        <p:txBody>
          <a:bodyPr/>
          <a:lstStyle/>
          <a:p>
            <a:pPr>
              <a:buNone/>
            </a:pPr>
            <a:r>
              <a:rPr lang="en-US" dirty="0" smtClean="0"/>
              <a:t>1.	You must confess your sins.</a:t>
            </a:r>
          </a:p>
          <a:p>
            <a:pPr>
              <a:buNone/>
            </a:pPr>
            <a:r>
              <a:rPr lang="en-US" dirty="0" smtClean="0"/>
              <a:t>2.	You must keep your conscience clean.</a:t>
            </a:r>
          </a:p>
          <a:p>
            <a:pPr marL="514350" indent="-514350">
              <a:buNone/>
            </a:pPr>
            <a:r>
              <a:rPr lang="en-US" dirty="0" smtClean="0"/>
              <a:t>3. You must always show love to others. </a:t>
            </a:r>
          </a:p>
          <a:p>
            <a:pPr marL="514350" indent="-514350">
              <a:buNone/>
            </a:pPr>
            <a:r>
              <a:rPr lang="en-US" dirty="0" smtClean="0"/>
              <a:t>    (1 Corinthians 13)</a:t>
            </a:r>
          </a:p>
          <a:p>
            <a:pPr>
              <a:buNone/>
            </a:pPr>
            <a:r>
              <a:rPr lang="en-US" dirty="0" smtClean="0"/>
              <a:t>4.	You must forgive others who may have hurt you.</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2292" name="Picture 4" descr="http://sweetclipart.com/multisite/sweetclipart/files/praying_hands_1.png"/>
          <p:cNvPicPr>
            <a:picLocks noGrp="1" noChangeAspect="1" noChangeArrowheads="1"/>
          </p:cNvPicPr>
          <p:nvPr>
            <p:ph type="clipArt" sz="half" idx="2"/>
          </p:nvPr>
        </p:nvPicPr>
        <p:blipFill>
          <a:blip r:embed="rId2" cstate="print"/>
          <a:srcRect/>
          <a:stretch>
            <a:fillRect/>
          </a:stretch>
        </p:blipFill>
        <p:spPr bwMode="auto">
          <a:xfrm>
            <a:off x="8153400" y="2133600"/>
            <a:ext cx="3447475" cy="4113212"/>
          </a:xfrm>
          <a:prstGeom prst="rect">
            <a:avLst/>
          </a:prstGeom>
          <a:noFill/>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eaLnBrk="1" hangingPunct="1">
              <a:buFont typeface="+mj-lt"/>
              <a:buAutoNum type="alphaUcPeriod"/>
            </a:pPr>
            <a:r>
              <a:rPr lang="en-US" dirty="0" smtClean="0"/>
              <a:t>What Does the Word</a:t>
            </a:r>
            <a:br>
              <a:rPr lang="en-US" dirty="0" smtClean="0"/>
            </a:br>
            <a:r>
              <a:rPr lang="en-US" dirty="0" smtClean="0"/>
              <a:t>“Church” Mean?</a:t>
            </a:r>
          </a:p>
        </p:txBody>
      </p:sp>
      <p:sp>
        <p:nvSpPr>
          <p:cNvPr id="7171" name="Rectangle 3"/>
          <p:cNvSpPr>
            <a:spLocks noGrp="1" noChangeArrowheads="1"/>
          </p:cNvSpPr>
          <p:nvPr>
            <p:ph type="body" sz="half" idx="1"/>
          </p:nvPr>
        </p:nvSpPr>
        <p:spPr/>
        <p:txBody>
          <a:bodyPr/>
          <a:lstStyle/>
          <a:p>
            <a:pPr marL="533400" indent="-533400" eaLnBrk="1" hangingPunct="1">
              <a:buFont typeface="+mj-lt"/>
              <a:buAutoNum type="arabicParenR" startAt="2"/>
            </a:pPr>
            <a:r>
              <a:rPr lang="en-US" sz="2800" dirty="0"/>
              <a:t>Church in the Bible.</a:t>
            </a:r>
          </a:p>
          <a:p>
            <a:pPr marL="914400" lvl="1" indent="-457200" eaLnBrk="1" hangingPunct="1">
              <a:buFont typeface="+mj-lt"/>
              <a:buAutoNum type="alphaLcPeriod"/>
            </a:pPr>
            <a:r>
              <a:rPr lang="en-US" sz="2400" dirty="0"/>
              <a:t>All the Christians in the world.</a:t>
            </a:r>
          </a:p>
          <a:p>
            <a:pPr marL="914400" lvl="1" indent="-457200" eaLnBrk="1" hangingPunct="1">
              <a:buFont typeface="+mj-lt"/>
              <a:buAutoNum type="alphaLcPeriod" startAt="2"/>
            </a:pPr>
            <a:r>
              <a:rPr lang="en-US" sz="2400" dirty="0"/>
              <a:t>A congregation, a group of people who share similar beliefs and meet on a regular basis.</a:t>
            </a:r>
          </a:p>
        </p:txBody>
      </p:sp>
      <p:pic>
        <p:nvPicPr>
          <p:cNvPr id="7172" name="Picture 7" descr="A:\church3.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46851" y="2434116"/>
            <a:ext cx="4578349" cy="3433284"/>
          </a:xfr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	Why don’t I get answers to my prayers?</a:t>
            </a:r>
            <a:endParaRPr lang="en-US" dirty="0"/>
          </a:p>
        </p:txBody>
      </p:sp>
      <p:sp>
        <p:nvSpPr>
          <p:cNvPr id="3" name="Text Placeholder 2"/>
          <p:cNvSpPr>
            <a:spLocks noGrp="1"/>
          </p:cNvSpPr>
          <p:nvPr>
            <p:ph type="body" sz="half" idx="1"/>
          </p:nvPr>
        </p:nvSpPr>
        <p:spPr>
          <a:xfrm>
            <a:off x="1422400" y="1752600"/>
            <a:ext cx="5821362" cy="4113212"/>
          </a:xfrm>
        </p:spPr>
        <p:txBody>
          <a:bodyPr/>
          <a:lstStyle/>
          <a:p>
            <a:pPr>
              <a:buNone/>
            </a:pPr>
            <a:r>
              <a:rPr lang="en-US" b="1" dirty="0" smtClean="0"/>
              <a:t>5.	Are you living with doubt?</a:t>
            </a:r>
          </a:p>
          <a:p>
            <a:pPr>
              <a:buNone/>
            </a:pPr>
            <a:r>
              <a:rPr lang="en-US" dirty="0" smtClean="0"/>
              <a:t>Hebrews 11:6  </a:t>
            </a:r>
          </a:p>
          <a:p>
            <a:pPr>
              <a:buNone/>
            </a:pPr>
            <a:r>
              <a:rPr lang="en-US" dirty="0" smtClean="0"/>
              <a:t>(New Living Translation)</a:t>
            </a:r>
          </a:p>
          <a:p>
            <a:pPr>
              <a:buNone/>
            </a:pPr>
            <a:r>
              <a:rPr lang="en-US" dirty="0" smtClean="0"/>
              <a:t>James 1:6-7  </a:t>
            </a:r>
          </a:p>
          <a:p>
            <a:pPr>
              <a:buNone/>
            </a:pPr>
            <a:r>
              <a:rPr lang="en-US" dirty="0" smtClean="0"/>
              <a:t>(New Living Translation) </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1268" name="Picture 4" descr="http://2.bp.blogspot.com/_FgVT_ANtbwY/SLq2QvEf9fI/AAAAAAAAADU/2UoKtAgtXbk/s200/forgive+kneel+cartoon.gif"/>
          <p:cNvPicPr>
            <a:picLocks noGrp="1" noChangeAspect="1" noChangeArrowheads="1"/>
          </p:cNvPicPr>
          <p:nvPr>
            <p:ph type="clipArt" sz="half" idx="2"/>
          </p:nvPr>
        </p:nvPicPr>
        <p:blipFill>
          <a:blip r:embed="rId2"/>
          <a:srcRect/>
          <a:stretch>
            <a:fillRect/>
          </a:stretch>
        </p:blipFill>
        <p:spPr bwMode="auto">
          <a:xfrm>
            <a:off x="8415482" y="2057400"/>
            <a:ext cx="2407444" cy="3810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	When should I pray?</a:t>
            </a:r>
            <a:endParaRPr lang="en-US" dirty="0"/>
          </a:p>
        </p:txBody>
      </p:sp>
      <p:sp>
        <p:nvSpPr>
          <p:cNvPr id="3" name="Text Placeholder 2"/>
          <p:cNvSpPr>
            <a:spLocks noGrp="1"/>
          </p:cNvSpPr>
          <p:nvPr>
            <p:ph type="body" sz="half" idx="1"/>
          </p:nvPr>
        </p:nvSpPr>
        <p:spPr>
          <a:xfrm>
            <a:off x="1416051" y="1766888"/>
            <a:ext cx="5518149" cy="4113212"/>
          </a:xfrm>
        </p:spPr>
        <p:txBody>
          <a:bodyPr/>
          <a:lstStyle/>
          <a:p>
            <a:pPr>
              <a:buNone/>
            </a:pPr>
            <a:r>
              <a:rPr lang="en-US" b="1" dirty="0" smtClean="0"/>
              <a:t>1.	Never stop praying</a:t>
            </a:r>
          </a:p>
          <a:p>
            <a:pPr>
              <a:buNone/>
            </a:pPr>
            <a:r>
              <a:rPr lang="en-US" dirty="0" smtClean="0"/>
              <a:t>1 Thessalonians 5:17 in the </a:t>
            </a:r>
            <a:r>
              <a:rPr lang="en-US" i="1" dirty="0" smtClean="0"/>
              <a:t>New Life Bible</a:t>
            </a:r>
            <a:r>
              <a:rPr lang="en-US" dirty="0" smtClean="0"/>
              <a:t> says, “Never stop praying.” </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10244" name="Picture 4" descr="http://3.bp.blogspot.com/-evzwpJb29hE/UGoSv9am6HI/AAAAAAAAHAQ/CwHJ_dMZ1N0/s1600/FUERTE+Y+FIRME+POR+LA+ORACI%C3%93N.jpg"/>
          <p:cNvPicPr>
            <a:picLocks noGrp="1" noChangeAspect="1" noChangeArrowheads="1"/>
          </p:cNvPicPr>
          <p:nvPr>
            <p:ph type="clipArt" sz="half" idx="2"/>
          </p:nvPr>
        </p:nvPicPr>
        <p:blipFill>
          <a:blip r:embed="rId2"/>
          <a:srcRect/>
          <a:stretch>
            <a:fillRect/>
          </a:stretch>
        </p:blipFill>
        <p:spPr bwMode="auto">
          <a:xfrm>
            <a:off x="7543800" y="2062018"/>
            <a:ext cx="3663950" cy="3624461"/>
          </a:xfrm>
          <a:prstGeom prst="rect">
            <a:avLst/>
          </a:prstGeom>
          <a:noFill/>
        </p:spPr>
      </p:pic>
    </p:spTree>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	When should I pray?</a:t>
            </a:r>
            <a:endParaRPr lang="en-US" dirty="0"/>
          </a:p>
        </p:txBody>
      </p:sp>
      <p:sp>
        <p:nvSpPr>
          <p:cNvPr id="3" name="Text Placeholder 2"/>
          <p:cNvSpPr>
            <a:spLocks noGrp="1"/>
          </p:cNvSpPr>
          <p:nvPr>
            <p:ph type="body" sz="half" idx="1"/>
          </p:nvPr>
        </p:nvSpPr>
        <p:spPr/>
        <p:txBody>
          <a:bodyPr/>
          <a:lstStyle/>
          <a:p>
            <a:pPr>
              <a:buNone/>
            </a:pPr>
            <a:r>
              <a:rPr lang="en-US" b="1" dirty="0" smtClean="0"/>
              <a:t>2.	Have a regular quiet time to pray</a:t>
            </a:r>
          </a:p>
          <a:p>
            <a:pPr>
              <a:buNone/>
            </a:pPr>
            <a:r>
              <a:rPr lang="en-US" dirty="0" smtClean="0"/>
              <a:t>Try to plan a regular time each day when you can be alone for a few minutes to pray.  Matthew 6:6</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9218" name="Picture 2" descr="http://ecmagazine.files.wordpress.com/2011/10/95507959.jpg"/>
          <p:cNvPicPr>
            <a:picLocks noGrp="1" noChangeAspect="1" noChangeArrowheads="1"/>
          </p:cNvPicPr>
          <p:nvPr>
            <p:ph type="clipArt" sz="half" idx="2"/>
          </p:nvPr>
        </p:nvPicPr>
        <p:blipFill>
          <a:blip r:embed="rId2"/>
          <a:srcRect/>
          <a:stretch>
            <a:fillRect/>
          </a:stretch>
        </p:blipFill>
        <p:spPr bwMode="auto">
          <a:xfrm>
            <a:off x="7010400" y="2171700"/>
            <a:ext cx="4267200" cy="35814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	When should I pray?</a:t>
            </a:r>
            <a:endParaRPr lang="en-US" dirty="0"/>
          </a:p>
        </p:txBody>
      </p:sp>
      <p:sp>
        <p:nvSpPr>
          <p:cNvPr id="3" name="Text Placeholder 2"/>
          <p:cNvSpPr>
            <a:spLocks noGrp="1"/>
          </p:cNvSpPr>
          <p:nvPr>
            <p:ph type="body" sz="half" idx="1"/>
          </p:nvPr>
        </p:nvSpPr>
        <p:spPr/>
        <p:txBody>
          <a:bodyPr/>
          <a:lstStyle/>
          <a:p>
            <a:pPr>
              <a:buNone/>
            </a:pPr>
            <a:r>
              <a:rPr lang="en-US" b="1" dirty="0" smtClean="0"/>
              <a:t>3.	Group prayer</a:t>
            </a:r>
          </a:p>
          <a:p>
            <a:pPr>
              <a:buNone/>
            </a:pPr>
            <a:r>
              <a:rPr lang="en-US" dirty="0" smtClean="0"/>
              <a:t>There are many opportunities for praying with other people—chapel services, churches, small groups, family meetings, etc.</a:t>
            </a:r>
          </a:p>
          <a:p>
            <a:endParaRPr lang="en-US" dirty="0" smtClean="0"/>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8194" name="Picture 2" descr="http://images.sodahead.com/polls/000538419/polls_family_20praying_5053_933832_answer_1_xlarge.jpeg"/>
          <p:cNvPicPr>
            <a:picLocks noGrp="1" noChangeAspect="1" noChangeArrowheads="1"/>
          </p:cNvPicPr>
          <p:nvPr>
            <p:ph type="clipArt" sz="half" idx="2"/>
          </p:nvPr>
        </p:nvPicPr>
        <p:blipFill>
          <a:blip r:embed="rId2"/>
          <a:srcRect/>
          <a:stretch>
            <a:fillRect/>
          </a:stretch>
        </p:blipFill>
        <p:spPr bwMode="auto">
          <a:xfrm>
            <a:off x="6502400" y="1904999"/>
            <a:ext cx="4775200" cy="4074677"/>
          </a:xfrm>
          <a:prstGeom prst="rect">
            <a:avLst/>
          </a:prstGeom>
          <a:noFill/>
        </p:spPr>
      </p:pic>
    </p:spTree>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	Why is prayer so difficult?</a:t>
            </a:r>
            <a:endParaRPr lang="en-US" dirty="0"/>
          </a:p>
        </p:txBody>
      </p:sp>
      <p:sp>
        <p:nvSpPr>
          <p:cNvPr id="3" name="Text Placeholder 2"/>
          <p:cNvSpPr>
            <a:spLocks noGrp="1"/>
          </p:cNvSpPr>
          <p:nvPr>
            <p:ph type="body" sz="half" idx="1"/>
          </p:nvPr>
        </p:nvSpPr>
        <p:spPr>
          <a:xfrm>
            <a:off x="1422400" y="1766888"/>
            <a:ext cx="4972050" cy="4862512"/>
          </a:xfrm>
        </p:spPr>
        <p:txBody>
          <a:bodyPr/>
          <a:lstStyle/>
          <a:p>
            <a:pPr>
              <a:buNone/>
            </a:pPr>
            <a:r>
              <a:rPr lang="en-US" b="1" dirty="0" smtClean="0"/>
              <a:t>1.	Are you angry with God?</a:t>
            </a:r>
          </a:p>
          <a:p>
            <a:pPr>
              <a:buNone/>
            </a:pPr>
            <a:r>
              <a:rPr lang="en-US" dirty="0" smtClean="0"/>
              <a:t>Because of hurtful experiences from their past, many times Christians struggle with anger towards God. </a:t>
            </a:r>
          </a:p>
          <a:p>
            <a:pPr>
              <a:buNone/>
            </a:pPr>
            <a:r>
              <a:rPr lang="en-US" dirty="0" smtClean="0"/>
              <a:t>Job 21:15</a:t>
            </a:r>
          </a:p>
          <a:p>
            <a:pPr>
              <a:buNone/>
            </a:pPr>
            <a:endParaRPr lang="en-US" dirty="0" smtClean="0"/>
          </a:p>
          <a:p>
            <a:pPr>
              <a:buNone/>
            </a:pPr>
            <a:endParaRPr lang="en-US" dirty="0"/>
          </a:p>
        </p:txBody>
      </p:sp>
      <p:sp>
        <p:nvSpPr>
          <p:cNvPr id="6" name="Footer Placeholder 5"/>
          <p:cNvSpPr>
            <a:spLocks noGrp="1"/>
          </p:cNvSpPr>
          <p:nvPr>
            <p:ph type="ftr" sz="quarter" idx="11"/>
          </p:nvPr>
        </p:nvSpPr>
        <p:spPr/>
        <p:txBody>
          <a:bodyPr/>
          <a:lstStyle/>
          <a:p>
            <a:pPr>
              <a:defRPr/>
            </a:pPr>
            <a:r>
              <a:rPr lang="en-US" smtClean="0"/>
              <a:t>iteenchallenge.org  3/2018</a:t>
            </a:r>
            <a:endParaRPr lang="en-US"/>
          </a:p>
        </p:txBody>
      </p:sp>
      <p:pic>
        <p:nvPicPr>
          <p:cNvPr id="7170" name="Picture 2" descr="http://thumbs.gograph.com/gg4206293.jpg"/>
          <p:cNvPicPr>
            <a:picLocks noGrp="1" noChangeAspect="1" noChangeArrowheads="1"/>
          </p:cNvPicPr>
          <p:nvPr>
            <p:ph type="clipArt" sz="half" idx="2"/>
          </p:nvPr>
        </p:nvPicPr>
        <p:blipFill>
          <a:blip r:embed="rId2"/>
          <a:srcRect/>
          <a:stretch>
            <a:fillRect/>
          </a:stretch>
        </p:blipFill>
        <p:spPr bwMode="auto">
          <a:xfrm>
            <a:off x="7924800" y="1943100"/>
            <a:ext cx="3429000" cy="40386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	Why is prayer so difficult?</a:t>
            </a:r>
            <a:endParaRPr lang="en-US" dirty="0"/>
          </a:p>
        </p:txBody>
      </p:sp>
      <p:sp>
        <p:nvSpPr>
          <p:cNvPr id="3" name="Text Placeholder 2"/>
          <p:cNvSpPr>
            <a:spLocks noGrp="1"/>
          </p:cNvSpPr>
          <p:nvPr>
            <p:ph type="body" sz="half" idx="1"/>
          </p:nvPr>
        </p:nvSpPr>
        <p:spPr>
          <a:xfrm>
            <a:off x="1295400" y="1766888"/>
            <a:ext cx="6096000" cy="4710112"/>
          </a:xfrm>
        </p:spPr>
        <p:txBody>
          <a:bodyPr/>
          <a:lstStyle/>
          <a:p>
            <a:pPr>
              <a:buNone/>
            </a:pPr>
            <a:r>
              <a:rPr lang="en-US" b="1" dirty="0" smtClean="0"/>
              <a:t>2.	Are you convinced that God hears your prayers?</a:t>
            </a:r>
          </a:p>
          <a:p>
            <a:pPr>
              <a:buNone/>
            </a:pPr>
            <a:r>
              <a:rPr lang="en-US" dirty="0" smtClean="0"/>
              <a:t>.  You may ask, “How do I know God is really listening to me?</a:t>
            </a:r>
          </a:p>
          <a:p>
            <a:pPr>
              <a:buNone/>
            </a:pPr>
            <a:r>
              <a:rPr lang="en-US" sz="2800" dirty="0"/>
              <a:t>Mark 11:24 (New Living Translation)</a:t>
            </a:r>
          </a:p>
          <a:p>
            <a:pPr>
              <a:buNone/>
            </a:pPr>
            <a:r>
              <a:rPr lang="en-US" dirty="0" smtClean="0"/>
              <a:t> </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6148" name="Picture 4" descr="http://dandelion6oclock.files.wordpress.com/2011/02/reclaimingourlight2.jpg?w=590"/>
          <p:cNvPicPr>
            <a:picLocks noGrp="1" noChangeAspect="1" noChangeArrowheads="1"/>
          </p:cNvPicPr>
          <p:nvPr>
            <p:ph type="clipArt" sz="half" idx="2"/>
          </p:nvPr>
        </p:nvPicPr>
        <p:blipFill>
          <a:blip r:embed="rId2"/>
          <a:srcRect/>
          <a:stretch>
            <a:fillRect/>
          </a:stretch>
        </p:blipFill>
        <p:spPr bwMode="auto">
          <a:xfrm>
            <a:off x="7620000" y="2648497"/>
            <a:ext cx="3808413" cy="2627805"/>
          </a:xfrm>
          <a:prstGeom prst="rect">
            <a:avLst/>
          </a:prstGeom>
          <a:noFill/>
        </p:spPr>
      </p:pic>
    </p:spTree>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	Why is prayer so difficult?</a:t>
            </a:r>
            <a:endParaRPr lang="en-US" dirty="0"/>
          </a:p>
        </p:txBody>
      </p:sp>
      <p:sp>
        <p:nvSpPr>
          <p:cNvPr id="3" name="Text Placeholder 2"/>
          <p:cNvSpPr>
            <a:spLocks noGrp="1"/>
          </p:cNvSpPr>
          <p:nvPr>
            <p:ph type="body" sz="half" idx="1"/>
          </p:nvPr>
        </p:nvSpPr>
        <p:spPr>
          <a:xfrm>
            <a:off x="1676400" y="1752600"/>
            <a:ext cx="5791200" cy="4710112"/>
          </a:xfrm>
        </p:spPr>
        <p:txBody>
          <a:bodyPr/>
          <a:lstStyle/>
          <a:p>
            <a:pPr>
              <a:buNone/>
            </a:pPr>
            <a:r>
              <a:rPr lang="en-US" sz="2800" b="1" dirty="0"/>
              <a:t>3.	Are you facing a lot of problems in your life?</a:t>
            </a:r>
          </a:p>
          <a:p>
            <a:pPr>
              <a:buNone/>
            </a:pPr>
            <a:r>
              <a:rPr lang="en-US" sz="2800" dirty="0"/>
              <a:t>Luke 18:1  </a:t>
            </a:r>
          </a:p>
          <a:p>
            <a:pPr>
              <a:buNone/>
            </a:pPr>
            <a:r>
              <a:rPr lang="en-US" sz="2800" dirty="0"/>
              <a:t>(New Living Translation)</a:t>
            </a:r>
          </a:p>
          <a:p>
            <a:pPr>
              <a:buNone/>
            </a:pPr>
            <a:r>
              <a:rPr lang="en-US" dirty="0" smtClean="0"/>
              <a:t> </a:t>
            </a:r>
            <a:r>
              <a:rPr lang="en-US" sz="2800" dirty="0"/>
              <a:t>James 5:13 </a:t>
            </a:r>
          </a:p>
          <a:p>
            <a:pPr>
              <a:buNone/>
            </a:pPr>
            <a:r>
              <a:rPr lang="en-US" sz="2800" dirty="0"/>
              <a:t> (New Living Translation)</a:t>
            </a:r>
          </a:p>
          <a:p>
            <a:pPr>
              <a:buNone/>
            </a:pPr>
            <a:endParaRPr lang="en-US" dirty="0" smtClean="0"/>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5122" name="Picture 2" descr="http://www.clipartsfree.net/vector/small/Help_button_Clipart_Free.png"/>
          <p:cNvPicPr>
            <a:picLocks noGrp="1" noChangeAspect="1" noChangeArrowheads="1"/>
          </p:cNvPicPr>
          <p:nvPr>
            <p:ph type="clipArt" sz="half" idx="2"/>
          </p:nvPr>
        </p:nvPicPr>
        <p:blipFill>
          <a:blip r:embed="rId2"/>
          <a:srcRect/>
          <a:stretch>
            <a:fillRect/>
          </a:stretch>
        </p:blipFill>
        <p:spPr bwMode="auto">
          <a:xfrm>
            <a:off x="8305800" y="2590800"/>
            <a:ext cx="2857500" cy="2390775"/>
          </a:xfrm>
          <a:prstGeom prst="rect">
            <a:avLst/>
          </a:prstGeom>
          <a:noFill/>
        </p:spPr>
      </p:pic>
    </p:spTree>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	Why is prayer so difficult?</a:t>
            </a:r>
            <a:endParaRPr lang="en-US" dirty="0"/>
          </a:p>
        </p:txBody>
      </p:sp>
      <p:sp>
        <p:nvSpPr>
          <p:cNvPr id="3" name="Text Placeholder 2"/>
          <p:cNvSpPr>
            <a:spLocks noGrp="1"/>
          </p:cNvSpPr>
          <p:nvPr>
            <p:ph type="body" sz="half" idx="1"/>
          </p:nvPr>
        </p:nvSpPr>
        <p:spPr>
          <a:xfrm>
            <a:off x="1600200" y="1766888"/>
            <a:ext cx="5486400" cy="4710112"/>
          </a:xfrm>
        </p:spPr>
        <p:txBody>
          <a:bodyPr/>
          <a:lstStyle/>
          <a:p>
            <a:pPr>
              <a:buNone/>
            </a:pPr>
            <a:r>
              <a:rPr lang="en-US" b="1" dirty="0" smtClean="0"/>
              <a:t>4.	Are you facing persecution?</a:t>
            </a:r>
          </a:p>
          <a:p>
            <a:pPr>
              <a:buNone/>
            </a:pPr>
            <a:r>
              <a:rPr lang="en-US" dirty="0" smtClean="0"/>
              <a:t>Jesus had some very specific advice to give us on how we should pray when people make life hard for us.</a:t>
            </a:r>
          </a:p>
          <a:p>
            <a:pPr>
              <a:buNone/>
            </a:pPr>
            <a:r>
              <a:rPr lang="en-US" sz="2800" dirty="0"/>
              <a:t>Matt 5:44  </a:t>
            </a:r>
          </a:p>
          <a:p>
            <a:pPr>
              <a:buNone/>
            </a:pPr>
            <a:r>
              <a:rPr lang="en-US" sz="2800" dirty="0"/>
              <a:t>(New International Version) </a:t>
            </a:r>
          </a:p>
          <a:p>
            <a:pPr>
              <a:buNone/>
            </a:pPr>
            <a:endParaRPr lang="en-US" dirty="0" smtClean="0"/>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4098" name="Picture 2" descr="https://encrypted-tbn0.gstatic.com/images?q=tbn:ANd9GcSMef8fc18ZRwSrIL4BBfLOA1BZLvpdfNiND_d8lEjhef3f3WAV"/>
          <p:cNvPicPr>
            <a:picLocks noGrp="1" noChangeAspect="1" noChangeArrowheads="1"/>
          </p:cNvPicPr>
          <p:nvPr>
            <p:ph type="clipArt" sz="half" idx="2"/>
          </p:nvPr>
        </p:nvPicPr>
        <p:blipFill>
          <a:blip r:embed="rId2"/>
          <a:srcRect/>
          <a:stretch>
            <a:fillRect/>
          </a:stretch>
        </p:blipFill>
        <p:spPr bwMode="auto">
          <a:xfrm>
            <a:off x="7239000" y="2286000"/>
            <a:ext cx="4038600" cy="3407110"/>
          </a:xfrm>
          <a:prstGeom prst="rect">
            <a:avLst/>
          </a:prstGeom>
          <a:noFill/>
        </p:spPr>
      </p:pic>
    </p:spTree>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422400" y="1766888"/>
            <a:ext cx="6273800" cy="4113212"/>
          </a:xfrm>
        </p:spPr>
        <p:txBody>
          <a:bodyPr/>
          <a:lstStyle/>
          <a:p>
            <a:r>
              <a:rPr lang="en-US" dirty="0" smtClean="0"/>
              <a:t>Think of a specific situation and write a prayer about it using the information discussed in class today.</a:t>
            </a:r>
          </a:p>
          <a:p>
            <a:r>
              <a:rPr lang="en-US" dirty="0" smtClean="0"/>
              <a:t>Take the challenge to make prayer a practical part of your everyday living.</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3074" name="Picture 2" descr="http://missionscatalyst.net/wp-content/uploads/2012/04/African-free-clip-art.gif"/>
          <p:cNvPicPr>
            <a:picLocks noGrp="1" noChangeAspect="1" noChangeArrowheads="1"/>
          </p:cNvPicPr>
          <p:nvPr>
            <p:ph type="clipArt" sz="half" idx="2"/>
          </p:nvPr>
        </p:nvPicPr>
        <p:blipFill>
          <a:blip r:embed="rId2"/>
          <a:srcRect/>
          <a:stretch>
            <a:fillRect/>
          </a:stretch>
        </p:blipFill>
        <p:spPr bwMode="auto">
          <a:xfrm>
            <a:off x="7924800" y="2044700"/>
            <a:ext cx="3200400" cy="4114799"/>
          </a:xfrm>
          <a:prstGeom prst="rect">
            <a:avLst/>
          </a:prstGeom>
          <a:noFill/>
        </p:spPr>
      </p:pic>
    </p:spTree>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Text Placeholder 2"/>
          <p:cNvSpPr>
            <a:spLocks noGrp="1"/>
          </p:cNvSpPr>
          <p:nvPr>
            <p:ph type="body" sz="half" idx="1"/>
          </p:nvPr>
        </p:nvSpPr>
        <p:spPr>
          <a:xfrm>
            <a:off x="1600200" y="1766888"/>
            <a:ext cx="6324600" cy="4113212"/>
          </a:xfrm>
        </p:spPr>
        <p:txBody>
          <a:bodyPr/>
          <a:lstStyle/>
          <a:p>
            <a:r>
              <a:rPr lang="en-US" dirty="0" smtClean="0"/>
              <a:t>As you seek to make God the most important part of your life, He will help you.  He will give you power and wisdom and love for each situation you face.  Just keep talking to Him—every day!</a:t>
            </a:r>
            <a:endParaRPr lang="en-US" dirty="0"/>
          </a:p>
        </p:txBody>
      </p:sp>
      <p:sp>
        <p:nvSpPr>
          <p:cNvPr id="5" name="Footer Placeholder 4"/>
          <p:cNvSpPr>
            <a:spLocks noGrp="1"/>
          </p:cNvSpPr>
          <p:nvPr>
            <p:ph type="ftr" sz="quarter" idx="11"/>
          </p:nvPr>
        </p:nvSpPr>
        <p:spPr/>
        <p:txBody>
          <a:bodyPr/>
          <a:lstStyle/>
          <a:p>
            <a:pPr>
              <a:defRPr/>
            </a:pPr>
            <a:r>
              <a:rPr lang="en-US" smtClean="0"/>
              <a:t>iteenchallenge.org  3/2018</a:t>
            </a:r>
            <a:endParaRPr lang="en-US"/>
          </a:p>
        </p:txBody>
      </p:sp>
      <p:pic>
        <p:nvPicPr>
          <p:cNvPr id="2056" name="Picture 8" descr="http://www.clker.com/cliparts/J/c/W/B/w/d/kneeling-praying-god-th.png"/>
          <p:cNvPicPr>
            <a:picLocks noGrp="1" noChangeAspect="1" noChangeArrowheads="1"/>
          </p:cNvPicPr>
          <p:nvPr>
            <p:ph type="clipArt" sz="half" idx="2"/>
          </p:nvPr>
        </p:nvPicPr>
        <p:blipFill>
          <a:blip r:embed="rId2"/>
          <a:srcRect/>
          <a:stretch>
            <a:fillRect/>
          </a:stretch>
        </p:blipFill>
        <p:spPr bwMode="auto">
          <a:xfrm>
            <a:off x="8077200" y="2102511"/>
            <a:ext cx="3122613" cy="3808762"/>
          </a:xfrm>
          <a:prstGeom prst="rect">
            <a:avLst/>
          </a:prstGeom>
          <a:noFill/>
        </p:spPr>
      </p:pic>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44970de2612e17a2b4a298aafb350898e5fd80"/>
</p:tagLst>
</file>

<file path=ppt/theme/theme1.xml><?xml version="1.0" encoding="utf-8"?>
<a:theme xmlns:a="http://schemas.openxmlformats.org/drawingml/2006/main" name="Expedition">
  <a:themeElements>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838200" marR="0" indent="-838200" algn="l" defTabSz="914400" rtl="0" eaLnBrk="1" fontAlgn="base" latinLnBrk="0" hangingPunct="1">
          <a:lnSpc>
            <a:spcPct val="100000"/>
          </a:lnSpc>
          <a:spcBef>
            <a:spcPct val="0"/>
          </a:spcBef>
          <a:spcAft>
            <a:spcPct val="0"/>
          </a:spcAft>
          <a:buClrTx/>
          <a:buSzTx/>
          <a:buFontTx/>
          <a:buAutoNum type="arabicPeriod" startAt="10"/>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838200" marR="0" indent="-838200" algn="l" defTabSz="914400" rtl="0" eaLnBrk="1" fontAlgn="base" latinLnBrk="0" hangingPunct="1">
          <a:lnSpc>
            <a:spcPct val="100000"/>
          </a:lnSpc>
          <a:spcBef>
            <a:spcPct val="0"/>
          </a:spcBef>
          <a:spcAft>
            <a:spcPct val="0"/>
          </a:spcAft>
          <a:buClrTx/>
          <a:buSzTx/>
          <a:buFontTx/>
          <a:buAutoNum type="arabicPeriod" startAt="10"/>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2223</TotalTime>
  <Words>2583</Words>
  <Application>Microsoft Office PowerPoint</Application>
  <PresentationFormat>Widescreen</PresentationFormat>
  <Paragraphs>517</Paragraphs>
  <Slides>100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Arial</vt:lpstr>
      <vt:lpstr>Calibri</vt:lpstr>
      <vt:lpstr>Times New Roman</vt:lpstr>
      <vt:lpstr>Wingdings</vt:lpstr>
      <vt:lpstr>Expedition</vt:lpstr>
      <vt:lpstr>Christian Practices</vt:lpstr>
      <vt:lpstr>  Christian Practices  5th edition  By Dave Batty </vt:lpstr>
      <vt:lpstr>Christian Practices </vt:lpstr>
      <vt:lpstr>The Local Church</vt:lpstr>
      <vt:lpstr>The Local Church</vt:lpstr>
      <vt:lpstr>Introduction – Lesson Warm-up</vt:lpstr>
      <vt:lpstr>A. What Does the Word “Church” Mean?</vt:lpstr>
      <vt:lpstr>What Does the Word “Church” Mean?</vt:lpstr>
      <vt:lpstr>What Does the Word “Church” Mean?</vt:lpstr>
      <vt:lpstr>A. What Does the Word “Church” Mean?</vt:lpstr>
      <vt:lpstr>Why Do We Have the Local Church?</vt:lpstr>
      <vt:lpstr>  How Can I Enjoy Church?</vt:lpstr>
      <vt:lpstr>C.  How Can I Enjoy Church?</vt:lpstr>
      <vt:lpstr>C.  How Can I Enjoy Church?</vt:lpstr>
      <vt:lpstr>C.  How Can I Enjoy Church?</vt:lpstr>
      <vt:lpstr>  How Can I Enjoy Church?</vt:lpstr>
      <vt:lpstr>  How Can I Enjoy Church?</vt:lpstr>
      <vt:lpstr>C.  How Can I Enjoy Church?</vt:lpstr>
      <vt:lpstr>Personal Application…</vt:lpstr>
      <vt:lpstr>How to Give a Testimony</vt:lpstr>
      <vt:lpstr>How to Give a Testimony</vt:lpstr>
      <vt:lpstr>Introduction – Lesson Warm-up</vt:lpstr>
      <vt:lpstr>A.  What is a Testimony?</vt:lpstr>
      <vt:lpstr>B. Why Should I Testify?</vt:lpstr>
      <vt:lpstr>B.  Why Should I Testify?</vt:lpstr>
      <vt:lpstr>B.  Why Should I Testify?</vt:lpstr>
      <vt:lpstr>C. Main Points of a Good Testimony</vt:lpstr>
      <vt:lpstr>   Life-to-Life Learning Pattern</vt:lpstr>
      <vt:lpstr>   Life-to-Life Learning Pattern</vt:lpstr>
      <vt:lpstr>   Life-to-Life Learning Pattern</vt:lpstr>
      <vt:lpstr>   Life-to-Life Learning Pattern</vt:lpstr>
      <vt:lpstr> D. Additional Helps…</vt:lpstr>
      <vt:lpstr>  E. Giving Your Life Testimony</vt:lpstr>
      <vt:lpstr>Personal Application…</vt:lpstr>
      <vt:lpstr>How to be a Manager for God</vt:lpstr>
      <vt:lpstr>PowerPoint Presentation</vt:lpstr>
      <vt:lpstr>Introduction – Lesson Warm-up</vt:lpstr>
      <vt:lpstr>A. What is a manager?</vt:lpstr>
      <vt:lpstr>A. What is a manager?</vt:lpstr>
      <vt:lpstr>B. What has God given me to manage?</vt:lpstr>
      <vt:lpstr>C. What makes a person a good manager for God?</vt:lpstr>
      <vt:lpstr>D. How can I show that I’m being a good manager for God?</vt:lpstr>
      <vt:lpstr>D. How can I show that I’m being a good manager for God?</vt:lpstr>
      <vt:lpstr>D. How can I show that I’m being a good manager for God?</vt:lpstr>
      <vt:lpstr>D. How can I show that I’m being a good manager for God?</vt:lpstr>
      <vt:lpstr>E. My attitude determines if I am working as a manager for God</vt:lpstr>
      <vt:lpstr>F. Results of being a manager for God</vt:lpstr>
      <vt:lpstr>Personal Application…</vt:lpstr>
      <vt:lpstr>Communion</vt:lpstr>
      <vt:lpstr>Communion</vt:lpstr>
      <vt:lpstr>Introduction – Lesson Warm-up</vt:lpstr>
      <vt:lpstr>A.  What Does “Communion”  Mean?</vt:lpstr>
      <vt:lpstr>B.  What Special Things Are Used in the Communion Service?</vt:lpstr>
      <vt:lpstr>C.   Why Do We Use Bread and Wine in the Communion Service?</vt:lpstr>
      <vt:lpstr>D. What is the purpose of communion?  </vt:lpstr>
      <vt:lpstr>D. What is the purpose of communion?  </vt:lpstr>
      <vt:lpstr>D. What is the purpose of communion?  </vt:lpstr>
      <vt:lpstr>Personal Application…</vt:lpstr>
      <vt:lpstr>Water Baptism</vt:lpstr>
      <vt:lpstr>Water Baptism</vt:lpstr>
      <vt:lpstr>Water Baptism</vt:lpstr>
      <vt:lpstr>A. The Spiritual Meaning of Water Baptism.</vt:lpstr>
      <vt:lpstr>A. The Spiritual Meaning of Water Baptism.</vt:lpstr>
      <vt:lpstr>B. Why Should I Get Baptized in Water?</vt:lpstr>
      <vt:lpstr>C. When Should I Get Baptized in Water?</vt:lpstr>
      <vt:lpstr>D. The Results of Water Baptism.</vt:lpstr>
      <vt:lpstr>Personal Application…</vt:lpstr>
      <vt:lpstr>Prayer</vt:lpstr>
      <vt:lpstr>Prayer</vt:lpstr>
      <vt:lpstr>PowerPoint Presentation</vt:lpstr>
      <vt:lpstr>A.  What is Prayer?</vt:lpstr>
      <vt:lpstr>A.  What is Prayer?</vt:lpstr>
      <vt:lpstr>A.  What is Prayer?</vt:lpstr>
      <vt:lpstr>A.  What is Prayer?</vt:lpstr>
      <vt:lpstr>A.  What is Prayer?</vt:lpstr>
      <vt:lpstr>B.  How Should I Pray</vt:lpstr>
      <vt:lpstr>C. What Should I Say When I Pray?</vt:lpstr>
      <vt:lpstr>D. What are the benefits of praying?</vt:lpstr>
      <vt:lpstr>D. What are the benefits of praying?</vt:lpstr>
      <vt:lpstr>D. What are the benefits of praying?</vt:lpstr>
      <vt:lpstr>D. What are the benefits of praying?</vt:lpstr>
      <vt:lpstr>D. What are the benefits of praying?</vt:lpstr>
      <vt:lpstr>D. What are the benefits of praying?</vt:lpstr>
      <vt:lpstr>E. How can I get answers to my prayers?</vt:lpstr>
      <vt:lpstr>F. Why don’t I get answers to my prayers?</vt:lpstr>
      <vt:lpstr>F. Why don’t I get answers to my prayers?</vt:lpstr>
      <vt:lpstr>F. Why don’t I get answers to my prayers?</vt:lpstr>
      <vt:lpstr>F. Why don’t I get answers to my prayers?</vt:lpstr>
      <vt:lpstr>Here are some conditions that may affect our prayers</vt:lpstr>
      <vt:lpstr>F. Why don’t I get answers to my prayers?</vt:lpstr>
      <vt:lpstr>G. When should I pray?</vt:lpstr>
      <vt:lpstr>G. When should I pray?</vt:lpstr>
      <vt:lpstr>G. When should I pray?</vt:lpstr>
      <vt:lpstr>H. Why is prayer so difficult?</vt:lpstr>
      <vt:lpstr>H. Why is prayer so difficult?</vt:lpstr>
      <vt:lpstr>H. Why is prayer so difficult?</vt:lpstr>
      <vt:lpstr>H. Why is prayer so difficult?</vt:lpstr>
      <vt:lpstr>Personal Application…</vt:lpstr>
      <vt:lpstr>In Conclusion…</vt:lpstr>
      <vt:lpstr>Christian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Practices</dc:title>
  <dc:creator>Gregg Fischer</dc:creator>
  <cp:lastModifiedBy>Gregg Fischer</cp:lastModifiedBy>
  <cp:revision>157</cp:revision>
  <dcterms:created xsi:type="dcterms:W3CDTF">2002-04-17T01:28:05Z</dcterms:created>
  <dcterms:modified xsi:type="dcterms:W3CDTF">2018-03-01T20:38:06Z</dcterms:modified>
</cp:coreProperties>
</file>