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FC047-E326-41FB-9470-3362F8478B75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89271-577B-4D0D-B736-F2BAC2F1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9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15D410-5747-416B-BFCE-A3349F10D6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67962"/>
          </a:xfrm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C00000"/>
                </a:solidFill>
                <a:effectLst/>
              </a:rPr>
              <a:t>Comprometidos com a </a:t>
            </a:r>
            <a:r>
              <a:rPr lang="pt-PT" sz="3600" dirty="0" smtClean="0">
                <a:solidFill>
                  <a:srgbClr val="C00000"/>
                </a:solidFill>
                <a:effectLst/>
              </a:rPr>
              <a:t>Liberdade</a:t>
            </a:r>
            <a:br>
              <a:rPr lang="pt-PT" sz="3600" dirty="0" smtClean="0">
                <a:solidFill>
                  <a:srgbClr val="C00000"/>
                </a:solidFill>
                <a:effectLst/>
              </a:rPr>
            </a:br>
            <a:r>
              <a:rPr lang="pt-PT" sz="2800" dirty="0">
                <a:solidFill>
                  <a:srgbClr val="C00000"/>
                </a:solidFill>
                <a:effectLst/>
              </a:rPr>
              <a:t>Manual de Treinamento de Pessoal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400" dirty="0">
                <a:effectLst/>
              </a:rPr>
              <a:t>Committed to Freedom</a:t>
            </a:r>
            <a:br>
              <a:rPr lang="en-US" sz="2400" dirty="0">
                <a:effectLst/>
              </a:rPr>
            </a:br>
            <a:r>
              <a:rPr lang="en-US" sz="2000" dirty="0">
                <a:effectLst/>
              </a:rPr>
              <a:t>Staff Training Manual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Sallie </a:t>
            </a:r>
            <a:r>
              <a:rPr lang="en-US" dirty="0" err="1" smtClean="0"/>
              <a:t>Culbreth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3"/>
            </a:pPr>
            <a:r>
              <a:rPr lang="pt-PT" b="1" u="sng" dirty="0" smtClean="0">
                <a:solidFill>
                  <a:srgbClr val="C00000"/>
                </a:solidFill>
              </a:rPr>
              <a:t>Danos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>
                <a:solidFill>
                  <a:srgbClr val="C00000"/>
                </a:solidFill>
              </a:rPr>
              <a:t>Resultantes do  Abuso </a:t>
            </a:r>
            <a:r>
              <a:rPr lang="pt-PT" dirty="0" smtClean="0">
                <a:solidFill>
                  <a:srgbClr val="C00000"/>
                </a:solidFill>
              </a:rPr>
              <a:t>Sexual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u="sng" dirty="0" smtClean="0"/>
              <a:t>Damage</a:t>
            </a:r>
            <a:r>
              <a:rPr lang="en-US" sz="1800" dirty="0" smtClean="0"/>
              <a:t> resulting from Sexual </a:t>
            </a:r>
            <a:r>
              <a:rPr lang="en-US" sz="1800" dirty="0"/>
              <a:t>Abuse</a:t>
            </a:r>
            <a:r>
              <a:rPr lang="en-US" sz="1800" dirty="0" smtClean="0"/>
              <a:t>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en-US" sz="2400" b="1" u="sng" dirty="0" err="1">
                <a:solidFill>
                  <a:srgbClr val="C00000"/>
                </a:solidFill>
              </a:rPr>
              <a:t>Relacionamentos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u="sng" dirty="0" smtClean="0"/>
              <a:t>Relationships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b="1" u="sng" dirty="0" smtClean="0">
                <a:solidFill>
                  <a:srgbClr val="C00000"/>
                </a:solidFill>
              </a:rPr>
              <a:t>Impotência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	</a:t>
            </a:r>
            <a:r>
              <a:rPr lang="en-US" sz="1600" u="sng" dirty="0" smtClean="0"/>
              <a:t>Powerlessness</a:t>
            </a:r>
            <a:endParaRPr lang="en-US" sz="16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b="1" u="sng" dirty="0" smtClean="0">
                <a:solidFill>
                  <a:srgbClr val="C00000"/>
                </a:solidFill>
              </a:rPr>
              <a:t>Traição</a:t>
            </a:r>
            <a:r>
              <a:rPr lang="pt-PT" sz="2400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    	</a:t>
            </a:r>
            <a:r>
              <a:rPr lang="en-US" sz="1800" u="sng" dirty="0" smtClean="0"/>
              <a:t>Betrayal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b="1" u="sng" dirty="0" smtClean="0">
                <a:solidFill>
                  <a:srgbClr val="C00000"/>
                </a:solidFill>
              </a:rPr>
              <a:t>Confusão </a:t>
            </a:r>
            <a:r>
              <a:rPr lang="pt-PT" sz="2000" b="1" dirty="0" smtClean="0">
                <a:solidFill>
                  <a:srgbClr val="C00000"/>
                </a:solidFill>
              </a:rPr>
              <a:t>    </a:t>
            </a:r>
            <a:r>
              <a:rPr lang="pt-PT" sz="2800" dirty="0">
                <a:solidFill>
                  <a:srgbClr val="C00000"/>
                </a:solidFill>
              </a:rPr>
              <a:t> </a:t>
            </a:r>
            <a:r>
              <a:rPr lang="en-US" sz="1600" u="sng" dirty="0" smtClean="0"/>
              <a:t>Confusion</a:t>
            </a:r>
            <a:endParaRPr lang="en-US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Definições de Abuso Sexual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Definitions of Sexual Abuse</a:t>
            </a:r>
            <a:endParaRPr lang="en-US" sz="28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971800"/>
            <a:ext cx="1743075" cy="261937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9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2"/>
            </a:pPr>
            <a:r>
              <a:rPr lang="pt-PT" sz="2400" dirty="0">
                <a:solidFill>
                  <a:srgbClr val="C00000"/>
                </a:solidFill>
              </a:rPr>
              <a:t>Vítimas normalmente desenvolvem varias maneiras  de se relacionar com </a:t>
            </a:r>
            <a:r>
              <a:rPr lang="pt-PT" sz="2400" b="1" u="sng" dirty="0" smtClean="0">
                <a:solidFill>
                  <a:srgbClr val="C00000"/>
                </a:solidFill>
              </a:rPr>
              <a:t>pessoas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que são danosas a elas e a outros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Survivors usually develop various ways of relating to </a:t>
            </a:r>
            <a:r>
              <a:rPr lang="en-US" sz="1800" u="sng" dirty="0" smtClean="0"/>
              <a:t>people</a:t>
            </a:r>
            <a:r>
              <a:rPr lang="en-US" sz="1800" dirty="0" smtClean="0"/>
              <a:t> </a:t>
            </a:r>
            <a:r>
              <a:rPr lang="en-US" sz="1800" dirty="0"/>
              <a:t>that are harmful to themselves or to </a:t>
            </a:r>
            <a:r>
              <a:rPr lang="en-US" sz="1800" dirty="0" smtClean="0"/>
              <a:t>others.</a:t>
            </a:r>
            <a:endParaRPr lang="en-US" sz="2400" dirty="0"/>
          </a:p>
          <a:p>
            <a:pPr marL="1385888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b="1" u="sng" dirty="0">
                <a:solidFill>
                  <a:srgbClr val="C00000"/>
                </a:solidFill>
              </a:rPr>
              <a:t>Relaxado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	</a:t>
            </a:r>
            <a:r>
              <a:rPr lang="en-US" sz="1600" u="sng" dirty="0"/>
              <a:t>Easy-going</a:t>
            </a:r>
            <a:endParaRPr lang="en-US" sz="1600" b="1" u="sng" dirty="0" smtClean="0">
              <a:solidFill>
                <a:srgbClr val="C00000"/>
              </a:solidFill>
            </a:endParaRPr>
          </a:p>
          <a:p>
            <a:pPr marL="1385888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b="1" u="sng" dirty="0">
                <a:solidFill>
                  <a:srgbClr val="C00000"/>
                </a:solidFill>
              </a:rPr>
              <a:t>Forte</a:t>
            </a:r>
            <a:r>
              <a:rPr lang="pt-PT" sz="2400" dirty="0" smtClean="0">
                <a:solidFill>
                  <a:srgbClr val="C00000"/>
                </a:solidFill>
              </a:rPr>
              <a:t>	</a:t>
            </a:r>
            <a:r>
              <a:rPr lang="en-US" sz="1800" u="sng" dirty="0" smtClean="0"/>
              <a:t>Strong</a:t>
            </a:r>
            <a:r>
              <a:rPr lang="en-US" sz="1800" dirty="0" smtClean="0"/>
              <a:t> tough independence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1385888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b="1" u="sng" dirty="0">
                <a:solidFill>
                  <a:srgbClr val="C00000"/>
                </a:solidFill>
              </a:rPr>
              <a:t>A </a:t>
            </a:r>
            <a:r>
              <a:rPr lang="pt-PT" sz="2000" b="1" u="sng" dirty="0" smtClean="0">
                <a:solidFill>
                  <a:srgbClr val="C00000"/>
                </a:solidFill>
              </a:rPr>
              <a:t>Vida </a:t>
            </a:r>
            <a:r>
              <a:rPr lang="pt-PT" sz="2000" dirty="0" smtClean="0"/>
              <a:t>é </a:t>
            </a:r>
            <a:r>
              <a:rPr lang="pt-PT" sz="2000" dirty="0"/>
              <a:t>uma festa </a:t>
            </a:r>
            <a:r>
              <a:rPr lang="pt-PT" sz="2000" dirty="0" smtClean="0"/>
              <a:t>   </a:t>
            </a:r>
            <a:r>
              <a:rPr lang="en-US" sz="1600" u="sng" dirty="0" smtClean="0"/>
              <a:t>Life</a:t>
            </a:r>
            <a:r>
              <a:rPr lang="en-US" sz="1600" dirty="0" smtClean="0"/>
              <a:t> of the party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Definições de Abuso Sexual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Definitions of Sexual Abuse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>
                <a:solidFill>
                  <a:srgbClr val="C00000"/>
                </a:solidFill>
              </a:rPr>
              <a:t>Danos para os relacionamentos </a:t>
            </a:r>
            <a:r>
              <a:rPr lang="pt-PT" sz="2400" u="sng" dirty="0" smtClean="0">
                <a:solidFill>
                  <a:srgbClr val="C00000"/>
                </a:solidFill>
              </a:rPr>
              <a:t>sexuais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 smtClean="0"/>
              <a:t>Damage to </a:t>
            </a:r>
            <a:r>
              <a:rPr lang="en-US" sz="1800" u="sng" dirty="0" smtClean="0"/>
              <a:t>sexual</a:t>
            </a:r>
            <a:r>
              <a:rPr lang="en-US" sz="1800" dirty="0" smtClean="0"/>
              <a:t> relationships.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Vítimas geralmente lutam com seus  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b="1" u="sng" dirty="0">
                <a:solidFill>
                  <a:srgbClr val="C00000"/>
                </a:solidFill>
              </a:rPr>
              <a:t>impulsos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sexuais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/>
              <a:t>Survivors often struggle with their sexual </a:t>
            </a:r>
            <a:r>
              <a:rPr lang="en-US" sz="1600" u="sng" dirty="0" smtClean="0"/>
              <a:t>drive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dirty="0" smtClean="0">
                <a:solidFill>
                  <a:srgbClr val="C00000"/>
                </a:solidFill>
              </a:rPr>
              <a:t>Por </a:t>
            </a:r>
            <a:r>
              <a:rPr lang="pt-PT" sz="2000" dirty="0">
                <a:solidFill>
                  <a:srgbClr val="C00000"/>
                </a:solidFill>
              </a:rPr>
              <a:t>conta de seu  </a:t>
            </a:r>
            <a:r>
              <a:rPr lang="pt-PT" sz="2000" b="1" u="sng" dirty="0" smtClean="0">
                <a:solidFill>
                  <a:srgbClr val="C00000"/>
                </a:solidFill>
              </a:rPr>
              <a:t>medo</a:t>
            </a: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de intimidade, sexo se torna uma procura por </a:t>
            </a:r>
            <a:r>
              <a:rPr lang="pt-PT" sz="2000" dirty="0" smtClean="0">
                <a:solidFill>
                  <a:srgbClr val="C00000"/>
                </a:solidFill>
              </a:rPr>
              <a:t>preenchimento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800" dirty="0"/>
              <a:t>Because of their </a:t>
            </a:r>
            <a:r>
              <a:rPr lang="en-US" sz="1800" u="sng" dirty="0" smtClean="0"/>
              <a:t>fear </a:t>
            </a:r>
            <a:r>
              <a:rPr lang="en-US" sz="1800" dirty="0" smtClean="0"/>
              <a:t> </a:t>
            </a:r>
            <a:r>
              <a:rPr lang="en-US" sz="1800" dirty="0"/>
              <a:t>of intimacy, sex becomes a search for fulfillment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Sexualização da </a:t>
            </a:r>
            <a:r>
              <a:rPr lang="pt-PT" sz="2000" b="1" u="sng" kern="2800" dirty="0" smtClean="0">
                <a:solidFill>
                  <a:srgbClr val="C00000"/>
                </a:solidFill>
              </a:rPr>
              <a:t>intimidade</a:t>
            </a: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ocorre</a:t>
            </a:r>
            <a:r>
              <a:rPr lang="pt-PT" sz="2000" dirty="0"/>
              <a:t> </a:t>
            </a: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en-US" sz="1600" dirty="0" err="1"/>
              <a:t>Sexualization</a:t>
            </a:r>
            <a:r>
              <a:rPr lang="en-US" sz="1600" dirty="0"/>
              <a:t> of </a:t>
            </a:r>
            <a:r>
              <a:rPr lang="en-US" sz="1600" u="sng" dirty="0" smtClean="0"/>
              <a:t>intimacy </a:t>
            </a:r>
            <a:r>
              <a:rPr lang="en-US" sz="1600" dirty="0" smtClean="0"/>
              <a:t> </a:t>
            </a:r>
            <a:r>
              <a:rPr lang="en-US" sz="1600" dirty="0"/>
              <a:t>occurs </a:t>
            </a:r>
            <a:endParaRPr lang="en-US" sz="16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Sexo é separado do  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b="1" u="sng" dirty="0" smtClean="0">
                <a:solidFill>
                  <a:srgbClr val="C00000"/>
                </a:solidFill>
              </a:rPr>
              <a:t>amor</a:t>
            </a: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e carinho </a:t>
            </a:r>
            <a:r>
              <a:rPr lang="pt-PT" sz="2000" dirty="0" smtClean="0">
                <a:solidFill>
                  <a:srgbClr val="C00000"/>
                </a:solidFill>
              </a:rPr>
              <a:t/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/>
              <a:t>Sex is separated from </a:t>
            </a:r>
            <a:r>
              <a:rPr lang="en-US" sz="1600" u="sng" dirty="0"/>
              <a:t> </a:t>
            </a:r>
            <a:r>
              <a:rPr lang="en-US" sz="1600" u="sng" dirty="0" smtClean="0"/>
              <a:t>love </a:t>
            </a:r>
            <a:r>
              <a:rPr lang="en-US" sz="1600" dirty="0" smtClean="0"/>
              <a:t> </a:t>
            </a:r>
            <a:r>
              <a:rPr lang="en-US" sz="1600" dirty="0"/>
              <a:t>and caring </a:t>
            </a:r>
            <a:endParaRPr lang="en-US" sz="16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Sexo é usado como </a:t>
            </a: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b="1" u="sng" dirty="0" smtClean="0">
                <a:solidFill>
                  <a:srgbClr val="C00000"/>
                </a:solidFill>
              </a:rPr>
              <a:t>prova</a:t>
            </a: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de amor </a:t>
            </a:r>
            <a:r>
              <a:rPr lang="pt-PT" sz="2000" dirty="0" smtClean="0">
                <a:solidFill>
                  <a:srgbClr val="C00000"/>
                </a:solidFill>
              </a:rPr>
              <a:t/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/>
              <a:t>Sex is used as </a:t>
            </a:r>
            <a:r>
              <a:rPr lang="en-US" sz="1600" u="sng" dirty="0" smtClean="0"/>
              <a:t>proof </a:t>
            </a:r>
            <a:r>
              <a:rPr lang="en-US" sz="1600" dirty="0" smtClean="0"/>
              <a:t> </a:t>
            </a:r>
            <a:r>
              <a:rPr lang="en-US" sz="1600" dirty="0"/>
              <a:t>of love </a:t>
            </a:r>
            <a:endParaRPr lang="en-US" sz="1600" b="1" dirty="0" smtClean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0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  <a:tabLst>
                <a:tab pos="2855913" algn="l"/>
              </a:tabLst>
            </a:pP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b="1" u="sng" dirty="0">
                <a:solidFill>
                  <a:srgbClr val="C00000"/>
                </a:solidFill>
              </a:rPr>
              <a:t>Adicção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sexual é um problema comum </a:t>
            </a:r>
            <a:r>
              <a:rPr lang="pt-PT" sz="2000" dirty="0" smtClean="0">
                <a:solidFill>
                  <a:srgbClr val="C00000"/>
                </a:solidFill>
              </a:rPr>
              <a:t/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/>
              <a:t>Sexual </a:t>
            </a:r>
            <a:r>
              <a:rPr lang="en-US" sz="1600" u="sng" dirty="0" smtClean="0"/>
              <a:t> addiction </a:t>
            </a:r>
            <a:r>
              <a:rPr lang="en-US" sz="1600" dirty="0" smtClean="0"/>
              <a:t> </a:t>
            </a:r>
            <a:r>
              <a:rPr lang="en-US" sz="1600" dirty="0"/>
              <a:t>is a common problem </a:t>
            </a:r>
            <a:endParaRPr lang="en-US" sz="1600" u="sng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a vítima usa o sexo para 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b="1" u="sng" dirty="0" smtClean="0">
                <a:solidFill>
                  <a:srgbClr val="C00000"/>
                </a:solidFill>
              </a:rPr>
              <a:t>controlar</a:t>
            </a: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outros</a:t>
            </a:r>
            <a:r>
              <a:rPr lang="pt-PT" sz="2000" dirty="0" smtClean="0">
                <a:solidFill>
                  <a:srgbClr val="C00000"/>
                </a:solidFill>
              </a:rPr>
              <a:t/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800" dirty="0"/>
              <a:t>the survivor uses sex to </a:t>
            </a:r>
            <a:r>
              <a:rPr lang="en-US" sz="1800" u="sng" dirty="0"/>
              <a:t> </a:t>
            </a:r>
            <a:r>
              <a:rPr lang="en-US" sz="1800" u="sng" dirty="0" smtClean="0"/>
              <a:t>control</a:t>
            </a:r>
            <a:r>
              <a:rPr lang="en-US" sz="1800" dirty="0" smtClean="0"/>
              <a:t> </a:t>
            </a:r>
            <a:r>
              <a:rPr lang="en-US" sz="1800" dirty="0"/>
              <a:t>others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Intercâmbio sexual </a:t>
            </a: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en-US" sz="1600" dirty="0"/>
              <a:t>Sexual bartering </a:t>
            </a:r>
            <a:endParaRPr lang="en-US" sz="16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Disfunção</a:t>
            </a:r>
            <a:r>
              <a:rPr lang="pt-PT" sz="2000" u="sng" dirty="0">
                <a:solidFill>
                  <a:srgbClr val="C00000"/>
                </a:solidFill>
              </a:rPr>
              <a:t>  </a:t>
            </a:r>
            <a:r>
              <a:rPr lang="pt-PT" sz="2000" b="1" u="sng" dirty="0">
                <a:solidFill>
                  <a:srgbClr val="C00000"/>
                </a:solidFill>
              </a:rPr>
              <a:t>sexual</a:t>
            </a:r>
            <a:r>
              <a:rPr lang="pt-PT" sz="2000" dirty="0">
                <a:solidFill>
                  <a:srgbClr val="C00000"/>
                </a:solidFill>
              </a:rPr>
              <a:t> frequentemente acontece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u="sng" dirty="0"/>
              <a:t> </a:t>
            </a:r>
            <a:r>
              <a:rPr lang="en-US" sz="1600" u="sng" dirty="0" smtClean="0"/>
              <a:t>Sexual </a:t>
            </a:r>
            <a:r>
              <a:rPr lang="en-US" sz="1600" dirty="0" smtClean="0"/>
              <a:t> </a:t>
            </a:r>
            <a:r>
              <a:rPr lang="en-US" sz="1600" dirty="0"/>
              <a:t>dysfunction often results</a:t>
            </a:r>
            <a:endParaRPr lang="en-US" sz="16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Perversão sexual é frequentemente vivenciada </a:t>
            </a:r>
            <a:r>
              <a:rPr lang="pt-PT" sz="2000" dirty="0" smtClean="0">
                <a:solidFill>
                  <a:srgbClr val="C00000"/>
                </a:solidFill>
              </a:rPr>
              <a:t>enquanto </a:t>
            </a:r>
            <a:r>
              <a:rPr lang="pt-PT" sz="2000" dirty="0">
                <a:solidFill>
                  <a:srgbClr val="C00000"/>
                </a:solidFill>
              </a:rPr>
              <a:t>as vítimas procuram experiências alteradoras </a:t>
            </a:r>
            <a:r>
              <a:rPr lang="pt-PT" sz="2000" dirty="0" smtClean="0">
                <a:solidFill>
                  <a:srgbClr val="C00000"/>
                </a:solidFill>
              </a:rPr>
              <a:t>de </a:t>
            </a:r>
            <a:r>
              <a:rPr lang="pt-PT" sz="2000" b="1" u="sng" dirty="0" smtClean="0">
                <a:solidFill>
                  <a:srgbClr val="C00000"/>
                </a:solidFill>
              </a:rPr>
              <a:t>humor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 smtClean="0"/>
              <a:t>Sexual perversion is often experienced as survivors seek      </a:t>
            </a:r>
            <a:r>
              <a:rPr lang="en-US" sz="1600" u="sng" dirty="0" smtClean="0"/>
              <a:t>                </a:t>
            </a:r>
            <a:r>
              <a:rPr lang="en-US" sz="1600" dirty="0" smtClean="0"/>
              <a:t> </a:t>
            </a:r>
            <a:r>
              <a:rPr lang="en-US" sz="1600" u="sng" dirty="0" smtClean="0"/>
              <a:t>mood</a:t>
            </a:r>
            <a:r>
              <a:rPr lang="en-US" sz="1600" dirty="0" smtClean="0"/>
              <a:t> altering experiences </a:t>
            </a:r>
            <a:endParaRPr lang="en-US" sz="1600" b="1" dirty="0" smtClean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Danos para  a relação com </a:t>
            </a:r>
            <a:r>
              <a:rPr lang="pt-PT" sz="2400" b="1" u="sng" dirty="0">
                <a:solidFill>
                  <a:srgbClr val="C00000"/>
                </a:solidFill>
              </a:rPr>
              <a:t>Deus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Damage to relationship with </a:t>
            </a:r>
            <a:r>
              <a:rPr lang="en-US" sz="1800" u="sng" dirty="0" smtClean="0"/>
              <a:t>God</a:t>
            </a:r>
            <a:r>
              <a:rPr lang="en-US" sz="1800" dirty="0" smtClean="0"/>
              <a:t>.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Deus é visto como distante e cruel, e algumas vezes como mais um  </a:t>
            </a:r>
            <a:r>
              <a:rPr lang="pt-PT" sz="2000" b="1" u="sng" dirty="0" smtClean="0">
                <a:solidFill>
                  <a:srgbClr val="C00000"/>
                </a:solidFill>
              </a:rPr>
              <a:t>abusador</a:t>
            </a:r>
            <a:r>
              <a:rPr lang="pt-PT" sz="2000" u="sng" dirty="0" smtClean="0"/>
              <a:t/>
            </a:r>
            <a:br>
              <a:rPr lang="pt-PT" sz="2000" u="sng" dirty="0" smtClean="0"/>
            </a:br>
            <a:r>
              <a:rPr lang="en-US" sz="1600" dirty="0"/>
              <a:t>God is viewed as distant and cruel, and sometimes as another </a:t>
            </a:r>
            <a:br>
              <a:rPr lang="en-US" sz="1600" dirty="0"/>
            </a:br>
            <a:r>
              <a:rPr lang="en-US" sz="1600" u="sng" dirty="0" smtClean="0"/>
              <a:t>abuser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tabLst>
                <a:tab pos="2855913" algn="l"/>
              </a:tabLst>
            </a:pP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b="1" u="sng" dirty="0">
                <a:solidFill>
                  <a:srgbClr val="C00000"/>
                </a:solidFill>
              </a:rPr>
              <a:t>Confiança</a:t>
            </a:r>
            <a:r>
              <a:rPr lang="pt-PT" sz="2000" u="sng" dirty="0">
                <a:solidFill>
                  <a:srgbClr val="C00000"/>
                </a:solidFill>
              </a:rPr>
              <a:t> ,</a:t>
            </a:r>
            <a:r>
              <a:rPr lang="pt-PT" sz="2000" dirty="0">
                <a:solidFill>
                  <a:srgbClr val="C00000"/>
                </a:solidFill>
              </a:rPr>
              <a:t>  faz a vítima refletir se Deus pode ser </a:t>
            </a:r>
            <a:r>
              <a:rPr lang="pt-PT" sz="2000" dirty="0" smtClean="0">
                <a:solidFill>
                  <a:srgbClr val="C00000"/>
                </a:solidFill>
              </a:rPr>
              <a:t>confiável</a:t>
            </a:r>
            <a:r>
              <a:rPr lang="pt-PT" sz="2400" dirty="0">
                <a:solidFill>
                  <a:srgbClr val="C00000"/>
                </a:solidFill>
              </a:rPr>
              <a:t/>
            </a:r>
            <a:br>
              <a:rPr lang="pt-PT" sz="2400" dirty="0">
                <a:solidFill>
                  <a:srgbClr val="C00000"/>
                </a:solidFill>
              </a:rPr>
            </a:br>
            <a:r>
              <a:rPr lang="en-US" sz="1800" dirty="0"/>
              <a:t>Violated </a:t>
            </a:r>
            <a:r>
              <a:rPr lang="en-US" sz="1800" u="sng" dirty="0" smtClean="0"/>
              <a:t> trust </a:t>
            </a:r>
            <a:r>
              <a:rPr lang="en-US" sz="1800" dirty="0" smtClean="0"/>
              <a:t> </a:t>
            </a:r>
            <a:r>
              <a:rPr lang="en-US" sz="1800" dirty="0"/>
              <a:t>makes a survivor wonder if God can be </a:t>
            </a:r>
            <a:r>
              <a:rPr lang="en-US" sz="1800" dirty="0" smtClean="0"/>
              <a:t>trusted</a:t>
            </a:r>
            <a:endParaRPr lang="en-US" sz="1800" b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Definições de Abuso Sexual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Definitions of Sexual Abuse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Danos para  a relação com </a:t>
            </a:r>
            <a:r>
              <a:rPr lang="pt-PT" sz="2400" b="1" u="sng" dirty="0">
                <a:solidFill>
                  <a:srgbClr val="C00000"/>
                </a:solidFill>
              </a:rPr>
              <a:t>Deus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Damage to relationship with </a:t>
            </a:r>
            <a:r>
              <a:rPr lang="en-US" sz="1800" u="sng" dirty="0" smtClean="0"/>
              <a:t>God</a:t>
            </a:r>
            <a:r>
              <a:rPr lang="en-US" sz="1800" dirty="0" smtClean="0"/>
              <a:t>.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3"/>
              <a:tabLst>
                <a:tab pos="2855913" algn="l"/>
              </a:tabLst>
            </a:pPr>
            <a:r>
              <a:rPr lang="pt-PT" sz="2400" dirty="0">
                <a:solidFill>
                  <a:srgbClr val="C00000"/>
                </a:solidFill>
              </a:rPr>
              <a:t>“Aonde estava Deus e </a:t>
            </a:r>
            <a:r>
              <a:rPr lang="pt-PT" sz="2400" b="1" u="sng" dirty="0">
                <a:solidFill>
                  <a:srgbClr val="C00000"/>
                </a:solidFill>
              </a:rPr>
              <a:t>porque</a:t>
            </a:r>
            <a:r>
              <a:rPr lang="pt-PT" sz="2400" dirty="0">
                <a:solidFill>
                  <a:srgbClr val="C00000"/>
                </a:solidFill>
              </a:rPr>
              <a:t> Ele deixou isto acontecer comigo?”</a:t>
            </a:r>
            <a:r>
              <a:rPr lang="pt-PT" sz="2000" u="sng" dirty="0" smtClean="0"/>
              <a:t/>
            </a:r>
            <a:br>
              <a:rPr lang="pt-PT" sz="2000" u="sng" dirty="0" smtClean="0"/>
            </a:br>
            <a:r>
              <a:rPr lang="pt-PT" sz="2000" dirty="0" smtClean="0"/>
              <a:t>“</a:t>
            </a:r>
            <a:r>
              <a:rPr lang="en-US" sz="1600" dirty="0" smtClean="0"/>
              <a:t>Where </a:t>
            </a:r>
            <a:r>
              <a:rPr lang="en-US" sz="1600" dirty="0"/>
              <a:t>was God and </a:t>
            </a:r>
            <a:r>
              <a:rPr lang="en-US" sz="1600" u="sng" dirty="0"/>
              <a:t> </a:t>
            </a:r>
            <a:r>
              <a:rPr lang="en-US" sz="1600" u="sng" dirty="0" smtClean="0"/>
              <a:t>why </a:t>
            </a:r>
            <a:r>
              <a:rPr lang="en-US" sz="1600" dirty="0" smtClean="0"/>
              <a:t> </a:t>
            </a:r>
            <a:r>
              <a:rPr lang="en-US" sz="1600" dirty="0"/>
              <a:t>did He let this happen to me?”</a:t>
            </a:r>
            <a:endParaRPr lang="en-US" sz="1600" u="sng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3"/>
              <a:tabLst>
                <a:tab pos="2855913" algn="l"/>
              </a:tabLst>
            </a:pPr>
            <a:r>
              <a:rPr lang="pt-PT" sz="2400" dirty="0">
                <a:solidFill>
                  <a:srgbClr val="C00000"/>
                </a:solidFill>
              </a:rPr>
              <a:t>As mentiras parecem ser a </a:t>
            </a:r>
            <a:r>
              <a:rPr lang="pt-PT" sz="2400" b="1" u="sng" dirty="0">
                <a:solidFill>
                  <a:srgbClr val="C00000"/>
                </a:solidFill>
              </a:rPr>
              <a:t>verdade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 e a verdade parece ser  </a:t>
            </a:r>
            <a:r>
              <a:rPr lang="pt-PT" sz="2400" b="1" u="sng" dirty="0">
                <a:solidFill>
                  <a:srgbClr val="C00000"/>
                </a:solidFill>
              </a:rPr>
              <a:t>traição</a:t>
            </a:r>
            <a:r>
              <a:rPr lang="pt-PT" sz="2400" dirty="0">
                <a:solidFill>
                  <a:srgbClr val="C00000"/>
                </a:solidFill>
              </a:rPr>
              <a:t/>
            </a:r>
            <a:br>
              <a:rPr lang="pt-PT" sz="2400" dirty="0">
                <a:solidFill>
                  <a:srgbClr val="C00000"/>
                </a:solidFill>
              </a:rPr>
            </a:br>
            <a:r>
              <a:rPr lang="en-US" sz="1800" dirty="0"/>
              <a:t>The lies feel like the </a:t>
            </a:r>
            <a:r>
              <a:rPr lang="en-US" sz="1800" u="sng" dirty="0"/>
              <a:t>truth</a:t>
            </a:r>
            <a:r>
              <a:rPr lang="en-US" sz="1800" dirty="0"/>
              <a:t> and the truth feels like </a:t>
            </a:r>
            <a:r>
              <a:rPr lang="en-US" sz="1800" u="sng" dirty="0"/>
              <a:t>betrayal</a:t>
            </a:r>
            <a:endParaRPr lang="en-US" sz="1800" b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Definições de Abuso Sexual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Definitions of Sexual Abuse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pt-PT" dirty="0">
                <a:solidFill>
                  <a:srgbClr val="C00000"/>
                </a:solidFill>
              </a:rPr>
              <a:t>As Dinâmicas de </a:t>
            </a:r>
            <a:r>
              <a:rPr lang="pt-PT" u="sng" dirty="0" smtClean="0">
                <a:solidFill>
                  <a:srgbClr val="C00000"/>
                </a:solidFill>
              </a:rPr>
              <a:t> </a:t>
            </a:r>
            <a:r>
              <a:rPr lang="pt-PT" b="1" u="sng" dirty="0" smtClean="0">
                <a:solidFill>
                  <a:srgbClr val="C00000"/>
                </a:solidFill>
              </a:rPr>
              <a:t>Anseios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>
                <a:solidFill>
                  <a:srgbClr val="C00000"/>
                </a:solidFill>
              </a:rPr>
              <a:t>e  </a:t>
            </a:r>
            <a:r>
              <a:rPr lang="pt-PT" b="1" u="sng" dirty="0" smtClean="0">
                <a:solidFill>
                  <a:srgbClr val="C00000"/>
                </a:solidFill>
              </a:rPr>
              <a:t>Voz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The </a:t>
            </a:r>
            <a:r>
              <a:rPr lang="en-US" sz="1800" dirty="0"/>
              <a:t>Dynamics of </a:t>
            </a:r>
            <a:r>
              <a:rPr lang="en-US" sz="1800" u="sng" dirty="0" smtClean="0"/>
              <a:t>Longings 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u="sng" dirty="0" smtClean="0"/>
              <a:t>Voice</a:t>
            </a:r>
            <a:r>
              <a:rPr lang="en-US" sz="1800" dirty="0" smtClean="0"/>
              <a:t>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Anseios são aquelas coisas  que todas as pessoas 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 smtClean="0">
                <a:solidFill>
                  <a:srgbClr val="C00000"/>
                </a:solidFill>
              </a:rPr>
              <a:t>precisam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Longings are those things that all people </a:t>
            </a:r>
            <a:r>
              <a:rPr lang="en-US" sz="1800" u="sng" dirty="0"/>
              <a:t> </a:t>
            </a:r>
            <a:r>
              <a:rPr lang="en-US" sz="1800" u="sng" dirty="0" smtClean="0"/>
              <a:t>need 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000" b="1" u="sng" dirty="0" err="1" smtClean="0">
                <a:solidFill>
                  <a:srgbClr val="C00000"/>
                </a:solidFill>
              </a:rPr>
              <a:t>Alimento</a:t>
            </a:r>
            <a:r>
              <a:rPr lang="en-US" sz="2000" b="1" u="sng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</a:t>
            </a:r>
            <a:r>
              <a:rPr lang="en-US" sz="1600" dirty="0" smtClean="0"/>
              <a:t>Food</a:t>
            </a:r>
            <a:endParaRPr lang="en-US" sz="20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000" dirty="0" err="1">
                <a:solidFill>
                  <a:srgbClr val="C00000"/>
                </a:solidFill>
              </a:rPr>
              <a:t>Ser</a:t>
            </a:r>
            <a:r>
              <a:rPr lang="en-US" sz="2000" u="sng" dirty="0">
                <a:solidFill>
                  <a:srgbClr val="C00000"/>
                </a:solidFill>
              </a:rPr>
              <a:t>  </a:t>
            </a:r>
            <a:r>
              <a:rPr lang="en-US" sz="2000" b="1" u="sng" dirty="0" err="1">
                <a:solidFill>
                  <a:srgbClr val="C00000"/>
                </a:solidFill>
              </a:rPr>
              <a:t>amado</a:t>
            </a:r>
            <a:r>
              <a:rPr lang="en-US" sz="2000" u="sng" dirty="0">
                <a:solidFill>
                  <a:srgbClr val="C00000"/>
                </a:solidFill>
              </a:rPr>
              <a:t>  </a:t>
            </a:r>
            <a:r>
              <a:rPr lang="en-US" sz="2000" dirty="0">
                <a:solidFill>
                  <a:srgbClr val="C00000"/>
                </a:solidFill>
              </a:rPr>
              <a:t> e </a:t>
            </a:r>
            <a:r>
              <a:rPr lang="en-US" sz="2000" dirty="0" err="1" smtClean="0">
                <a:solidFill>
                  <a:srgbClr val="C00000"/>
                </a:solidFill>
              </a:rPr>
              <a:t>querido</a:t>
            </a:r>
            <a:r>
              <a:rPr lang="en-US" sz="2000" dirty="0" smtClean="0">
                <a:solidFill>
                  <a:srgbClr val="C00000"/>
                </a:solidFill>
              </a:rPr>
              <a:t>      </a:t>
            </a:r>
            <a:r>
              <a:rPr lang="en-US" sz="1600" dirty="0" smtClean="0"/>
              <a:t>To be </a:t>
            </a:r>
            <a:r>
              <a:rPr lang="en-US" sz="1600" u="sng" dirty="0" smtClean="0"/>
              <a:t>loved</a:t>
            </a:r>
            <a:r>
              <a:rPr lang="en-US" sz="1600" dirty="0" smtClean="0"/>
              <a:t> and cherished</a:t>
            </a:r>
            <a:endParaRPr lang="en-US" sz="20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000" dirty="0" err="1" smtClean="0">
                <a:solidFill>
                  <a:srgbClr val="C00000"/>
                </a:solidFill>
              </a:rPr>
              <a:t>Ter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importância</a:t>
            </a:r>
            <a:r>
              <a:rPr lang="en-US" sz="2000" dirty="0" smtClean="0">
                <a:solidFill>
                  <a:srgbClr val="C00000"/>
                </a:solidFill>
              </a:rPr>
              <a:t>      </a:t>
            </a:r>
            <a:r>
              <a:rPr lang="en-US" sz="1600" dirty="0"/>
              <a:t>T</a:t>
            </a:r>
            <a:r>
              <a:rPr lang="en-US" sz="1600" dirty="0" smtClean="0"/>
              <a:t>o have significance</a:t>
            </a:r>
            <a:endParaRPr lang="en-US" sz="2000" dirty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endParaRPr lang="en-US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Outros Desafios que as Vítimas de Abuso Sexual Encontram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Other Challenges that Sexual Abuse Survivors </a:t>
            </a:r>
            <a:r>
              <a:rPr lang="en-US" sz="1400" dirty="0" smtClean="0">
                <a:effectLst/>
              </a:rPr>
              <a:t>Face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Ser </a:t>
            </a:r>
            <a:r>
              <a:rPr lang="pt-PT" sz="2000" u="sng" dirty="0">
                <a:solidFill>
                  <a:srgbClr val="C00000"/>
                </a:solidFill>
              </a:rPr>
              <a:t>  </a:t>
            </a:r>
            <a:r>
              <a:rPr lang="pt-PT" sz="2000" b="1" u="sng" dirty="0">
                <a:solidFill>
                  <a:srgbClr val="C00000"/>
                </a:solidFill>
              </a:rPr>
              <a:t>segurado</a:t>
            </a:r>
            <a:r>
              <a:rPr lang="pt-PT" sz="2000" u="sng" dirty="0">
                <a:solidFill>
                  <a:srgbClr val="C00000"/>
                </a:solidFill>
              </a:rPr>
              <a:t>  </a:t>
            </a:r>
            <a:r>
              <a:rPr lang="pt-PT" sz="2000" dirty="0">
                <a:solidFill>
                  <a:srgbClr val="C00000"/>
                </a:solidFill>
              </a:rPr>
              <a:t>, tocado e recebido afeto verbal</a:t>
            </a:r>
            <a:r>
              <a:rPr lang="pt-PT" sz="2000" dirty="0" smtClean="0">
                <a:solidFill>
                  <a:srgbClr val="C00000"/>
                </a:solidFill>
              </a:rPr>
              <a:t/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 smtClean="0"/>
              <a:t>to be </a:t>
            </a:r>
            <a:r>
              <a:rPr lang="en-US" sz="1600" u="sng" dirty="0" smtClean="0"/>
              <a:t>held, </a:t>
            </a:r>
            <a:r>
              <a:rPr lang="en-US" sz="1600" dirty="0" smtClean="0"/>
              <a:t>touched and given verbal affection.</a:t>
            </a:r>
            <a:endParaRPr lang="en-US" sz="1600" u="sng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r>
              <a:rPr lang="en-US" sz="2000" dirty="0" err="1">
                <a:solidFill>
                  <a:srgbClr val="C00000"/>
                </a:solidFill>
              </a:rPr>
              <a:t>Proteção</a:t>
            </a:r>
            <a:r>
              <a:rPr lang="en-US" sz="2000" dirty="0">
                <a:solidFill>
                  <a:srgbClr val="C00000"/>
                </a:solidFill>
              </a:rPr>
              <a:t> e </a:t>
            </a:r>
            <a:r>
              <a:rPr lang="en-US" sz="2000" dirty="0" err="1">
                <a:solidFill>
                  <a:srgbClr val="C00000"/>
                </a:solidFill>
              </a:rPr>
              <a:t>limites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u="sng" dirty="0">
                <a:solidFill>
                  <a:srgbClr val="C00000"/>
                </a:solidFill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</a:rPr>
              <a:t>saudáveis</a:t>
            </a:r>
            <a:r>
              <a:rPr lang="pt-PT" sz="2000" dirty="0" smtClean="0">
                <a:solidFill>
                  <a:srgbClr val="C00000"/>
                </a:solidFill>
              </a:rPr>
              <a:t/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Protection and </a:t>
            </a:r>
            <a:r>
              <a:rPr lang="en-US" sz="1800" u="sng" dirty="0" smtClean="0"/>
              <a:t>healthy</a:t>
            </a:r>
            <a:r>
              <a:rPr lang="en-US" sz="1800" dirty="0" smtClean="0"/>
              <a:t> boundaries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r>
              <a:rPr lang="en-US" sz="2000" dirty="0" err="1">
                <a:solidFill>
                  <a:srgbClr val="C00000"/>
                </a:solidFill>
              </a:rPr>
              <a:t>Orientação</a:t>
            </a:r>
            <a:r>
              <a:rPr lang="en-US" sz="2000" dirty="0">
                <a:solidFill>
                  <a:srgbClr val="C00000"/>
                </a:solidFill>
              </a:rPr>
              <a:t> e </a:t>
            </a:r>
            <a:r>
              <a:rPr lang="en-US" sz="2000" dirty="0" err="1">
                <a:solidFill>
                  <a:srgbClr val="C00000"/>
                </a:solidFill>
              </a:rPr>
              <a:t>ensino</a:t>
            </a: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en-US" sz="1600" dirty="0" smtClean="0"/>
              <a:t>Guidance and teaching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r>
              <a:rPr lang="pt-PT" sz="2000" b="1" u="sng" dirty="0" smtClean="0">
                <a:solidFill>
                  <a:srgbClr val="C00000"/>
                </a:solidFill>
              </a:rPr>
              <a:t>Respeito</a:t>
            </a:r>
            <a:r>
              <a:rPr lang="pt-PT" sz="2000" u="sng" dirty="0" smtClean="0">
                <a:solidFill>
                  <a:srgbClr val="C00000"/>
                </a:solidFill>
              </a:rPr>
              <a:t> </a:t>
            </a:r>
            <a:r>
              <a:rPr lang="pt-PT" sz="2000" dirty="0" smtClean="0">
                <a:solidFill>
                  <a:srgbClr val="C00000"/>
                </a:solidFill>
              </a:rPr>
              <a:t> e privacidade para seus corpos 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u="sng" dirty="0" smtClean="0"/>
              <a:t>Respect</a:t>
            </a:r>
            <a:r>
              <a:rPr lang="en-US" sz="1600" dirty="0" smtClean="0"/>
              <a:t> and privacy for their bodies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Encorajamento para desenvolver dons e talentos</a:t>
            </a:r>
            <a:r>
              <a:rPr lang="pt-PT" sz="2000" dirty="0" smtClean="0">
                <a:solidFill>
                  <a:srgbClr val="C00000"/>
                </a:solidFill>
              </a:rPr>
              <a:t> 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 smtClean="0"/>
              <a:t>Encouragement to develop gifts and talents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r>
              <a:rPr lang="en-US" sz="2000" dirty="0" err="1">
                <a:solidFill>
                  <a:srgbClr val="C00000"/>
                </a:solidFill>
              </a:rPr>
              <a:t>Direção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u="sng" dirty="0">
                <a:solidFill>
                  <a:srgbClr val="C00000"/>
                </a:solidFill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</a:rPr>
              <a:t>Espiritual</a:t>
            </a:r>
            <a:r>
              <a:rPr lang="pt-PT" sz="2000" dirty="0">
                <a:solidFill>
                  <a:srgbClr val="C00000"/>
                </a:solidFill>
              </a:rPr>
              <a:t/>
            </a:r>
            <a:br>
              <a:rPr lang="pt-PT" sz="2000" dirty="0">
                <a:solidFill>
                  <a:srgbClr val="C00000"/>
                </a:solidFill>
              </a:rPr>
            </a:br>
            <a:r>
              <a:rPr lang="en-US" sz="1600" u="sng" dirty="0" smtClean="0"/>
              <a:t>Spiritual </a:t>
            </a:r>
            <a:r>
              <a:rPr lang="en-US" sz="1600" dirty="0" smtClean="0"/>
              <a:t>direction</a:t>
            </a:r>
            <a:endParaRPr lang="en-US" sz="16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r>
              <a:rPr lang="pt-PT" sz="2000" dirty="0">
                <a:solidFill>
                  <a:srgbClr val="C00000"/>
                </a:solidFill>
              </a:rPr>
              <a:t>Se manter </a:t>
            </a:r>
            <a:r>
              <a:rPr lang="pt-PT" sz="2000" b="1" u="sng" dirty="0">
                <a:solidFill>
                  <a:srgbClr val="C00000"/>
                </a:solidFill>
              </a:rPr>
              <a:t>limpo</a:t>
            </a:r>
            <a:r>
              <a:rPr lang="pt-PT" sz="2000" dirty="0">
                <a:solidFill>
                  <a:srgbClr val="C00000"/>
                </a:solidFill>
              </a:rPr>
              <a:t>, exercer a higiene pessoal</a:t>
            </a:r>
            <a:br>
              <a:rPr lang="pt-PT" sz="2000" dirty="0">
                <a:solidFill>
                  <a:srgbClr val="C00000"/>
                </a:solidFill>
              </a:rPr>
            </a:br>
            <a:r>
              <a:rPr lang="en-US" sz="1600" dirty="0" smtClean="0"/>
              <a:t>to be clean, practice personal </a:t>
            </a:r>
            <a:r>
              <a:rPr lang="en-US" sz="1600" dirty="0" err="1" smtClean="0"/>
              <a:t>hygene</a:t>
            </a:r>
            <a:endParaRPr lang="en-US" sz="16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4"/>
              <a:tabLst>
                <a:tab pos="2855913" algn="l"/>
              </a:tabLst>
            </a:pPr>
            <a:endParaRPr lang="en-US" sz="1600" b="1" dirty="0" smtClean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2"/>
            </a:pPr>
            <a:r>
              <a:rPr lang="pt-PT" sz="2400" dirty="0">
                <a:solidFill>
                  <a:srgbClr val="C00000"/>
                </a:solidFill>
              </a:rPr>
              <a:t>“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Voz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“é definido como a habilidade de expressar anseios e ser </a:t>
            </a:r>
            <a:r>
              <a:rPr lang="pt-PT" sz="2400" b="1" u="sng" dirty="0">
                <a:solidFill>
                  <a:srgbClr val="C00000"/>
                </a:solidFill>
              </a:rPr>
              <a:t>ouvido</a:t>
            </a:r>
            <a:r>
              <a:rPr lang="pt-PT" sz="2400" dirty="0">
                <a:solidFill>
                  <a:srgbClr val="C00000"/>
                </a:solidFill>
              </a:rPr>
              <a:t> por aqueles que podem suprir suas necessidades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“</a:t>
            </a:r>
            <a:r>
              <a:rPr lang="en-US" sz="1800" b="1" u="sng" dirty="0"/>
              <a:t>Voice</a:t>
            </a:r>
            <a:r>
              <a:rPr lang="en-US" sz="1800" dirty="0"/>
              <a:t>” is defined as the ability to express longings and be</a:t>
            </a:r>
            <a:r>
              <a:rPr lang="en-US" sz="1800" u="sng" dirty="0"/>
              <a:t> </a:t>
            </a:r>
            <a:r>
              <a:rPr lang="en-US" sz="1800" b="1" u="sng" dirty="0"/>
              <a:t>heard</a:t>
            </a:r>
            <a:r>
              <a:rPr lang="en-US" sz="1800" u="sng" dirty="0"/>
              <a:t> </a:t>
            </a:r>
            <a:r>
              <a:rPr lang="en-US" sz="1800" dirty="0"/>
              <a:t> by those who can meet those needs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r>
              <a:rPr lang="en-US" sz="1800" u="sng" dirty="0" smtClean="0"/>
              <a:t> 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endParaRPr lang="en-US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Outros Desafios que as Vítimas de Abuso Sexual Encontram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Other Challenges that Sexual Abuse Survivors </a:t>
            </a:r>
            <a:r>
              <a:rPr lang="en-US" sz="1400" dirty="0" smtClean="0">
                <a:effectLst/>
              </a:rPr>
              <a:t>Face</a:t>
            </a:r>
            <a:endParaRPr lang="en-US" sz="28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86200"/>
            <a:ext cx="4147930" cy="21336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800" dirty="0">
                <a:solidFill>
                  <a:srgbClr val="C00000"/>
                </a:solidFill>
              </a:rPr>
              <a:t>O abuso </a:t>
            </a:r>
            <a:r>
              <a:rPr lang="pt-PT" sz="2800" u="sng" dirty="0">
                <a:solidFill>
                  <a:srgbClr val="C00000"/>
                </a:solidFill>
              </a:rPr>
              <a:t> </a:t>
            </a:r>
            <a:r>
              <a:rPr lang="pt-PT" sz="2800" b="1" u="sng" dirty="0" smtClean="0">
                <a:solidFill>
                  <a:srgbClr val="C00000"/>
                </a:solidFill>
              </a:rPr>
              <a:t>silencia</a:t>
            </a:r>
            <a:r>
              <a:rPr lang="pt-PT" sz="2800" u="sng" dirty="0" smtClean="0">
                <a:solidFill>
                  <a:srgbClr val="C00000"/>
                </a:solidFill>
              </a:rPr>
              <a:t>  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>
                <a:solidFill>
                  <a:srgbClr val="C00000"/>
                </a:solidFill>
              </a:rPr>
              <a:t>a “voz”da vítima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en-US" sz="1800" dirty="0"/>
              <a:t>Abuse </a:t>
            </a:r>
            <a:r>
              <a:rPr lang="en-US" sz="1800" u="sng" dirty="0"/>
              <a:t> </a:t>
            </a:r>
            <a:r>
              <a:rPr lang="en-US" sz="1800" u="sng" dirty="0" smtClean="0"/>
              <a:t>silences </a:t>
            </a:r>
            <a:r>
              <a:rPr lang="en-US" sz="1800" dirty="0" smtClean="0"/>
              <a:t> </a:t>
            </a:r>
            <a:r>
              <a:rPr lang="en-US" sz="1800" dirty="0"/>
              <a:t>a survivor’s “</a:t>
            </a:r>
            <a:r>
              <a:rPr lang="en-US" sz="1800" dirty="0" smtClean="0"/>
              <a:t>voice”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r>
              <a:rPr lang="en-US" sz="1800" u="sng" dirty="0" smtClean="0"/>
              <a:t> 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400" dirty="0">
                <a:solidFill>
                  <a:srgbClr val="C00000"/>
                </a:solidFill>
              </a:rPr>
              <a:t>O que anseiaram ou precisaram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não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 interessa mais 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Whatever </a:t>
            </a:r>
            <a:r>
              <a:rPr lang="en-US" sz="1800" dirty="0"/>
              <a:t>they longed for or needed did </a:t>
            </a:r>
            <a:r>
              <a:rPr lang="en-US" sz="1800" u="sng" dirty="0"/>
              <a:t> </a:t>
            </a:r>
            <a:r>
              <a:rPr lang="en-US" sz="1800" u="sng" dirty="0" smtClean="0"/>
              <a:t>not </a:t>
            </a:r>
            <a:r>
              <a:rPr lang="en-US" sz="1800" dirty="0" smtClean="0"/>
              <a:t> </a:t>
            </a:r>
            <a:r>
              <a:rPr lang="en-US" sz="1800" dirty="0"/>
              <a:t>matter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400" dirty="0">
                <a:solidFill>
                  <a:srgbClr val="C00000"/>
                </a:solidFill>
              </a:rPr>
              <a:t>Eventualmente eles 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aprenderam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dirty="0" smtClean="0">
                <a:solidFill>
                  <a:srgbClr val="C00000"/>
                </a:solidFill>
              </a:rPr>
              <a:t>a </a:t>
            </a:r>
            <a:r>
              <a:rPr lang="pt-PT" sz="2400" dirty="0">
                <a:solidFill>
                  <a:srgbClr val="C00000"/>
                </a:solidFill>
              </a:rPr>
              <a:t>silenciar 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pt-PT" sz="2400" dirty="0" smtClean="0">
                <a:solidFill>
                  <a:srgbClr val="C00000"/>
                </a:solidFill>
              </a:rPr>
              <a:t>as </a:t>
            </a:r>
            <a:r>
              <a:rPr lang="pt-PT" sz="2400" dirty="0">
                <a:solidFill>
                  <a:srgbClr val="C00000"/>
                </a:solidFill>
              </a:rPr>
              <a:t>suas  “vozes”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1800" dirty="0"/>
              <a:t>Eventually they </a:t>
            </a:r>
            <a:r>
              <a:rPr lang="en-US" sz="1800" u="sng" dirty="0"/>
              <a:t>    learned  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to </a:t>
            </a:r>
            <a:r>
              <a:rPr lang="en-US" sz="1800" dirty="0"/>
              <a:t>silence their “voice</a:t>
            </a:r>
            <a:r>
              <a:rPr lang="en-US" sz="1800" dirty="0" smtClean="0"/>
              <a:t>”.</a:t>
            </a:r>
            <a:endParaRPr lang="en-US" sz="24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endParaRPr lang="en-US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Outros Desafios que as Vítimas de Abuso Sexual Encontram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Other Challenges that Sexual Abuse Survivors </a:t>
            </a:r>
            <a:r>
              <a:rPr lang="en-US" sz="1400" dirty="0" smtClean="0">
                <a:effectLst/>
              </a:rPr>
              <a:t>Face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848100"/>
            <a:ext cx="2400300" cy="2571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75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6725" indent="-466725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pt-PT" u="sng" dirty="0">
                <a:solidFill>
                  <a:srgbClr val="C00000"/>
                </a:solidFill>
              </a:rPr>
              <a:t>Comprometidos com a Liberdade</a:t>
            </a:r>
            <a:r>
              <a:rPr lang="pt-PT" dirty="0">
                <a:solidFill>
                  <a:srgbClr val="C00000"/>
                </a:solidFill>
              </a:rPr>
              <a:t> é um programa </a:t>
            </a:r>
            <a:r>
              <a:rPr lang="pt-PT" b="1" u="sng" dirty="0">
                <a:solidFill>
                  <a:srgbClr val="C00000"/>
                </a:solidFill>
              </a:rPr>
              <a:t>auto</a:t>
            </a:r>
            <a:r>
              <a:rPr lang="pt-PT" dirty="0">
                <a:solidFill>
                  <a:srgbClr val="C00000"/>
                </a:solidFill>
              </a:rPr>
              <a:t> dirigido para uso </a:t>
            </a:r>
            <a:r>
              <a:rPr lang="pt-PT" dirty="0" smtClean="0">
                <a:solidFill>
                  <a:srgbClr val="C00000"/>
                </a:solidFill>
              </a:rPr>
              <a:t>individual.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i="1" u="sng" dirty="0"/>
              <a:t>Committed To Freedom</a:t>
            </a:r>
            <a:r>
              <a:rPr lang="en-US" sz="1800" dirty="0"/>
              <a:t> is a </a:t>
            </a:r>
            <a:r>
              <a:rPr lang="en-US" sz="1800" u="sng" dirty="0" smtClean="0"/>
              <a:t>self</a:t>
            </a:r>
            <a:r>
              <a:rPr lang="en-US" sz="1800" dirty="0" smtClean="0"/>
              <a:t> </a:t>
            </a:r>
            <a:r>
              <a:rPr lang="en-US" sz="1800" dirty="0"/>
              <a:t>directed curriculum for individual </a:t>
            </a:r>
            <a:r>
              <a:rPr lang="en-US" sz="1800" dirty="0" smtClean="0"/>
              <a:t>use.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Foi escrito para vítimas de abuso </a:t>
            </a:r>
            <a:r>
              <a:rPr lang="pt-PT" sz="2400" b="1" u="sng" dirty="0" smtClean="0">
                <a:solidFill>
                  <a:srgbClr val="C00000"/>
                </a:solidFill>
              </a:rPr>
              <a:t>sexual</a:t>
            </a:r>
            <a:r>
              <a:rPr lang="pt-PT" sz="2400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infantil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It is written for survivors of childhood </a:t>
            </a:r>
            <a:r>
              <a:rPr lang="en-US" sz="1800" u="sng" dirty="0" smtClean="0"/>
              <a:t>sexual</a:t>
            </a:r>
            <a:r>
              <a:rPr lang="en-US" sz="1800" dirty="0" smtClean="0"/>
              <a:t> </a:t>
            </a:r>
            <a:r>
              <a:rPr lang="en-US" sz="1800" dirty="0"/>
              <a:t>abuse</a:t>
            </a:r>
            <a:endParaRPr lang="en-US" sz="2400" dirty="0"/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 smtClean="0">
                <a:solidFill>
                  <a:srgbClr val="C00000"/>
                </a:solidFill>
              </a:rPr>
              <a:t>Foi </a:t>
            </a:r>
            <a:r>
              <a:rPr lang="pt-PT" sz="2400" dirty="0">
                <a:solidFill>
                  <a:srgbClr val="C00000"/>
                </a:solidFill>
              </a:rPr>
              <a:t>preparado para uso no programa de Estudos Pessoais para Novos Cristãos (EPNC</a:t>
            </a:r>
            <a:r>
              <a:rPr lang="pt-PT" sz="2400" dirty="0" smtClean="0">
                <a:solidFill>
                  <a:srgbClr val="C00000"/>
                </a:solidFill>
              </a:rPr>
              <a:t>)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It is designed for use in the </a:t>
            </a:r>
            <a:r>
              <a:rPr lang="en-US" sz="1800" dirty="0" smtClean="0"/>
              <a:t>PSNC Education </a:t>
            </a:r>
            <a:r>
              <a:rPr lang="en-US" sz="1800" dirty="0"/>
              <a:t>Program </a:t>
            </a:r>
            <a:endParaRPr lang="en-US" sz="1800" dirty="0" smtClean="0"/>
          </a:p>
          <a:p>
            <a:pPr marL="806450" indent="-3429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>
                <a:solidFill>
                  <a:srgbClr val="C00000"/>
                </a:solidFill>
                <a:effectLst/>
              </a:rPr>
              <a:t>Visão Global sobre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Questões </a:t>
            </a:r>
            <a:r>
              <a:rPr lang="pt-PT" sz="2800" dirty="0">
                <a:solidFill>
                  <a:srgbClr val="C00000"/>
                </a:solidFill>
                <a:effectLst/>
              </a:rPr>
              <a:t>de Abuso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Sexual</a:t>
            </a:r>
            <a:r>
              <a:rPr lang="pt-PT" sz="2800" dirty="0" smtClean="0">
                <a:effectLst/>
              </a:rPr>
              <a:t/>
            </a:r>
            <a:br>
              <a:rPr lang="pt-PT" sz="2800" dirty="0" smtClean="0">
                <a:effectLst/>
              </a:rPr>
            </a:br>
            <a:r>
              <a:rPr lang="en-US" sz="2000" dirty="0">
                <a:effectLst/>
              </a:rPr>
              <a:t>Overview of Sexual Abuse Issues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9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fontScale="92500" lnSpcReduction="10000"/>
          </a:bodyPr>
          <a:lstStyle/>
          <a:p>
            <a:pPr marL="97790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800" dirty="0">
                <a:solidFill>
                  <a:srgbClr val="C00000"/>
                </a:solidFill>
              </a:rPr>
              <a:t>O abuso ensina as vítimas </a:t>
            </a:r>
            <a:r>
              <a:rPr lang="pt-PT" sz="2800" dirty="0" smtClean="0">
                <a:solidFill>
                  <a:srgbClr val="C00000"/>
                </a:solidFill>
              </a:rPr>
              <a:t>a </a:t>
            </a:r>
            <a:r>
              <a:rPr lang="pt-PT" sz="2800" u="sng" dirty="0" smtClean="0">
                <a:solidFill>
                  <a:srgbClr val="C00000"/>
                </a:solidFill>
              </a:rPr>
              <a:t> </a:t>
            </a:r>
            <a:r>
              <a:rPr lang="pt-PT" sz="2800" b="1" u="sng" dirty="0" smtClean="0">
                <a:solidFill>
                  <a:srgbClr val="C00000"/>
                </a:solidFill>
              </a:rPr>
              <a:t>desprezar</a:t>
            </a:r>
            <a:r>
              <a:rPr lang="pt-PT" sz="2800" u="sng" dirty="0" smtClean="0">
                <a:solidFill>
                  <a:srgbClr val="C00000"/>
                </a:solidFill>
              </a:rPr>
              <a:t> 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>
                <a:solidFill>
                  <a:srgbClr val="C00000"/>
                </a:solidFill>
              </a:rPr>
              <a:t>o que elas anseiam por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en-US" sz="1800" dirty="0"/>
              <a:t>Abuse teaches survivors to </a:t>
            </a:r>
            <a:r>
              <a:rPr lang="en-US" sz="1800" u="sng" dirty="0" smtClean="0"/>
              <a:t> despise </a:t>
            </a:r>
            <a:r>
              <a:rPr lang="en-US" sz="1800" dirty="0" smtClean="0"/>
              <a:t> </a:t>
            </a:r>
            <a:r>
              <a:rPr lang="en-US" sz="1800" dirty="0"/>
              <a:t>what they long for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r>
              <a:rPr lang="en-US" sz="1800" u="sng" dirty="0" smtClean="0"/>
              <a:t> 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400" dirty="0">
                <a:solidFill>
                  <a:srgbClr val="C00000"/>
                </a:solidFill>
              </a:rPr>
              <a:t>Elas aprendem a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 smtClean="0">
                <a:solidFill>
                  <a:srgbClr val="C00000"/>
                </a:solidFill>
              </a:rPr>
              <a:t>odiar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o que elas necessitam e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negar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 que estas necessidades existem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They learn to </a:t>
            </a:r>
            <a:r>
              <a:rPr lang="en-US" sz="1800" u="sng" dirty="0" smtClean="0"/>
              <a:t> </a:t>
            </a:r>
            <a:r>
              <a:rPr lang="en-US" sz="1800" u="sng" dirty="0"/>
              <a:t>hate </a:t>
            </a:r>
            <a:r>
              <a:rPr lang="en-US" sz="1800" dirty="0" smtClean="0"/>
              <a:t> </a:t>
            </a:r>
            <a:r>
              <a:rPr lang="en-US" sz="1800" dirty="0"/>
              <a:t>what they need and to </a:t>
            </a:r>
            <a:r>
              <a:rPr lang="en-US" sz="1800" u="sng" dirty="0"/>
              <a:t> </a:t>
            </a:r>
            <a:r>
              <a:rPr lang="en-US" sz="1800" u="sng" dirty="0" smtClean="0"/>
              <a:t>deny</a:t>
            </a:r>
            <a:r>
              <a:rPr lang="en-US" sz="1800" dirty="0" smtClean="0"/>
              <a:t> </a:t>
            </a:r>
            <a:r>
              <a:rPr lang="en-US" sz="1800" dirty="0"/>
              <a:t>that these needs </a:t>
            </a:r>
            <a:r>
              <a:rPr lang="en-US" sz="1800" dirty="0" smtClean="0"/>
              <a:t>exist.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400" dirty="0">
                <a:solidFill>
                  <a:srgbClr val="C00000"/>
                </a:solidFill>
              </a:rPr>
              <a:t>Elas gastam grandes quantidades de energia </a:t>
            </a:r>
            <a:r>
              <a:rPr lang="pt-PT" sz="2400" b="1" u="sng" dirty="0">
                <a:solidFill>
                  <a:srgbClr val="C00000"/>
                </a:solidFill>
              </a:rPr>
              <a:t>fingindo</a:t>
            </a:r>
            <a:r>
              <a:rPr lang="pt-PT" sz="2400" dirty="0">
                <a:solidFill>
                  <a:srgbClr val="C00000"/>
                </a:solidFill>
              </a:rPr>
              <a:t> não ter </a:t>
            </a:r>
            <a:r>
              <a:rPr lang="pt-PT" sz="2400" dirty="0" smtClean="0">
                <a:solidFill>
                  <a:srgbClr val="C00000"/>
                </a:solidFill>
              </a:rPr>
              <a:t>anseios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1800" dirty="0"/>
              <a:t>They spend huge amounts of energy to </a:t>
            </a:r>
            <a:r>
              <a:rPr lang="en-US" sz="1800" u="sng" dirty="0"/>
              <a:t> </a:t>
            </a:r>
            <a:r>
              <a:rPr lang="en-US" sz="1800" u="sng" dirty="0" smtClean="0"/>
              <a:t>pretend </a:t>
            </a:r>
            <a:r>
              <a:rPr lang="en-US" sz="1800" dirty="0" smtClean="0"/>
              <a:t> </a:t>
            </a:r>
            <a:r>
              <a:rPr lang="en-US" sz="1800" dirty="0"/>
              <a:t>that they do not have </a:t>
            </a:r>
            <a:r>
              <a:rPr lang="en-US" sz="1800" dirty="0" smtClean="0"/>
              <a:t>longings.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400" dirty="0">
                <a:solidFill>
                  <a:srgbClr val="C00000"/>
                </a:solidFill>
              </a:rPr>
              <a:t>Ter anseios, quando escondidos sob a dura realidade em que os mesmos foram esmagados, acaba tornando-se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doloroso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dirty="0">
                <a:solidFill>
                  <a:srgbClr val="C00000"/>
                </a:solidFill>
              </a:rPr>
              <a:t> demais para a maioria das vítimas lidar com </a:t>
            </a:r>
            <a:r>
              <a:rPr lang="pt-PT" sz="2400" dirty="0" smtClean="0">
                <a:solidFill>
                  <a:srgbClr val="C00000"/>
                </a:solidFill>
              </a:rPr>
              <a:t>isto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1800" dirty="0"/>
              <a:t>To have longings, when held in the harsh realities that their longings were crushed, is too </a:t>
            </a:r>
            <a:r>
              <a:rPr lang="en-US" sz="1800" u="sng" dirty="0" smtClean="0"/>
              <a:t> painful </a:t>
            </a:r>
            <a:r>
              <a:rPr lang="en-US" sz="1800" dirty="0" smtClean="0"/>
              <a:t> </a:t>
            </a:r>
            <a:r>
              <a:rPr lang="en-US" sz="1800" dirty="0"/>
              <a:t>for most survivors to deal with</a:t>
            </a:r>
            <a:r>
              <a:rPr lang="en-US" sz="1800" dirty="0" smtClean="0"/>
              <a:t>.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endParaRPr lang="en-US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/>
          </a:bodyPr>
          <a:lstStyle/>
          <a:p>
            <a:pPr marL="97790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5"/>
            </a:pPr>
            <a:r>
              <a:rPr lang="pt-PT" sz="2800" dirty="0">
                <a:solidFill>
                  <a:srgbClr val="C00000"/>
                </a:solidFill>
              </a:rPr>
              <a:t>Uma </a:t>
            </a:r>
            <a:r>
              <a:rPr lang="pt-PT" sz="2800" u="sng" dirty="0">
                <a:solidFill>
                  <a:srgbClr val="C00000"/>
                </a:solidFill>
              </a:rPr>
              <a:t> </a:t>
            </a:r>
            <a:r>
              <a:rPr lang="pt-PT" sz="2800" b="1" u="sng" dirty="0">
                <a:solidFill>
                  <a:srgbClr val="C00000"/>
                </a:solidFill>
              </a:rPr>
              <a:t>Pressão</a:t>
            </a:r>
            <a:r>
              <a:rPr lang="pt-PT" sz="2800" u="sng" dirty="0">
                <a:solidFill>
                  <a:srgbClr val="C00000"/>
                </a:solidFill>
              </a:rPr>
              <a:t>  </a:t>
            </a:r>
            <a:r>
              <a:rPr lang="pt-PT" sz="2800" dirty="0">
                <a:solidFill>
                  <a:srgbClr val="C00000"/>
                </a:solidFill>
              </a:rPr>
              <a:t> interna insuportavel</a:t>
            </a:r>
            <a:r>
              <a:rPr lang="pt-PT" sz="2800" dirty="0"/>
              <a:t> </a:t>
            </a:r>
            <a:br>
              <a:rPr lang="pt-PT" sz="2800" dirty="0"/>
            </a:br>
            <a:r>
              <a:rPr lang="en-US" sz="1800" dirty="0"/>
              <a:t>Unbearable internal </a:t>
            </a:r>
            <a:r>
              <a:rPr lang="en-US" sz="1800" u="sng" dirty="0"/>
              <a:t> pressure </a:t>
            </a:r>
            <a:r>
              <a:rPr lang="en-US" sz="1800" dirty="0"/>
              <a:t> develops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r>
              <a:rPr lang="en-US" sz="1800" u="sng" dirty="0"/>
              <a:t> </a:t>
            </a:r>
            <a:endParaRPr lang="en-US" sz="2400" dirty="0"/>
          </a:p>
          <a:p>
            <a:pPr marL="97790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5"/>
            </a:pPr>
            <a:r>
              <a:rPr lang="pt-PT" sz="2800" dirty="0">
                <a:solidFill>
                  <a:srgbClr val="C00000"/>
                </a:solidFill>
              </a:rPr>
              <a:t>Vítimas de abuso normalmente passam o resto de suas vidas numa tentativa desesperada de </a:t>
            </a:r>
            <a:r>
              <a:rPr lang="pt-PT" sz="2800" u="sng" dirty="0">
                <a:solidFill>
                  <a:srgbClr val="C00000"/>
                </a:solidFill>
              </a:rPr>
              <a:t> </a:t>
            </a:r>
            <a:r>
              <a:rPr lang="pt-PT" sz="2800" b="1" u="sng" dirty="0" smtClean="0">
                <a:solidFill>
                  <a:srgbClr val="C00000"/>
                </a:solidFill>
              </a:rPr>
              <a:t>recuperar</a:t>
            </a:r>
            <a:r>
              <a:rPr lang="pt-PT" sz="2800" u="sng" dirty="0" smtClean="0">
                <a:solidFill>
                  <a:srgbClr val="C00000"/>
                </a:solidFill>
              </a:rPr>
              <a:t> 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>
                <a:solidFill>
                  <a:srgbClr val="C00000"/>
                </a:solidFill>
              </a:rPr>
              <a:t>a sua “</a:t>
            </a:r>
            <a:r>
              <a:rPr lang="pt-PT" sz="2800" dirty="0" smtClean="0">
                <a:solidFill>
                  <a:srgbClr val="C00000"/>
                </a:solidFill>
              </a:rPr>
              <a:t>voz”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en-US" sz="1800" dirty="0"/>
              <a:t>Abuse survivors often spend the rest of their lives in a frantic attempt to </a:t>
            </a:r>
            <a:r>
              <a:rPr lang="en-US" sz="1800" u="sng" dirty="0"/>
              <a:t>   </a:t>
            </a:r>
            <a:r>
              <a:rPr lang="en-US" sz="1800" u="sng" dirty="0" smtClean="0"/>
              <a:t>recover  </a:t>
            </a:r>
            <a:r>
              <a:rPr lang="en-US" sz="1800" dirty="0" smtClean="0"/>
              <a:t> </a:t>
            </a:r>
            <a:r>
              <a:rPr lang="en-US" sz="1800" dirty="0"/>
              <a:t>their “</a:t>
            </a:r>
            <a:r>
              <a:rPr lang="en-US" sz="1800" dirty="0" smtClean="0"/>
              <a:t>voice”.</a:t>
            </a:r>
            <a:r>
              <a:rPr lang="en-US" sz="1800" u="sng" dirty="0" smtClean="0"/>
              <a:t> </a:t>
            </a:r>
            <a:endParaRPr lang="en-US" sz="24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400" dirty="0">
                <a:solidFill>
                  <a:srgbClr val="C00000"/>
                </a:solidFill>
              </a:rPr>
              <a:t>Exigindo que 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b="1" u="sng" dirty="0">
                <a:solidFill>
                  <a:srgbClr val="C00000"/>
                </a:solidFill>
              </a:rPr>
              <a:t>alguem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dirty="0">
                <a:solidFill>
                  <a:srgbClr val="C00000"/>
                </a:solidFill>
              </a:rPr>
              <a:t> satisfaça as suas </a:t>
            </a:r>
            <a:r>
              <a:rPr lang="pt-PT" sz="2400" dirty="0" smtClean="0">
                <a:solidFill>
                  <a:srgbClr val="C00000"/>
                </a:solidFill>
              </a:rPr>
              <a:t>necessidades.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To demand that </a:t>
            </a:r>
            <a:r>
              <a:rPr lang="en-US" sz="1800" u="sng" dirty="0"/>
              <a:t>    someone        </a:t>
            </a:r>
            <a:r>
              <a:rPr lang="en-US" sz="1800" dirty="0"/>
              <a:t> meets their needs</a:t>
            </a:r>
            <a:r>
              <a:rPr lang="en-US" sz="1800" dirty="0" smtClean="0"/>
              <a:t>.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400" dirty="0" smtClean="0">
                <a:solidFill>
                  <a:srgbClr val="C00000"/>
                </a:solidFill>
              </a:rPr>
              <a:t>Ao mesmo tempo, negando que </a:t>
            </a:r>
            <a:r>
              <a:rPr lang="pt-PT" sz="2400" dirty="0">
                <a:solidFill>
                  <a:srgbClr val="C00000"/>
                </a:solidFill>
              </a:rPr>
              <a:t>estas necessidades </a:t>
            </a:r>
            <a:r>
              <a:rPr lang="pt-PT" sz="2400" dirty="0" smtClean="0">
                <a:solidFill>
                  <a:srgbClr val="C00000"/>
                </a:solidFill>
              </a:rPr>
              <a:t>existem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1800" dirty="0"/>
              <a:t>Denying that these needs exist, at the same time</a:t>
            </a:r>
            <a:r>
              <a:rPr lang="en-US" sz="1800" dirty="0" smtClean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/>
          </a:bodyPr>
          <a:lstStyle/>
          <a:p>
            <a:pPr marL="97790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7"/>
            </a:pPr>
            <a:r>
              <a:rPr lang="pt-PT" sz="2800" dirty="0">
                <a:solidFill>
                  <a:srgbClr val="C00000"/>
                </a:solidFill>
              </a:rPr>
              <a:t>As suas vidas gritam por alguem que </a:t>
            </a:r>
            <a:r>
              <a:rPr lang="pt-PT" sz="2800" u="sng" dirty="0">
                <a:solidFill>
                  <a:srgbClr val="C00000"/>
                </a:solidFill>
              </a:rPr>
              <a:t>  </a:t>
            </a:r>
            <a:r>
              <a:rPr lang="pt-PT" sz="2800" b="1" u="sng" dirty="0">
                <a:solidFill>
                  <a:srgbClr val="C00000"/>
                </a:solidFill>
              </a:rPr>
              <a:t>cuide</a:t>
            </a:r>
            <a:r>
              <a:rPr lang="pt-PT" sz="2800" u="sng" dirty="0">
                <a:solidFill>
                  <a:srgbClr val="C00000"/>
                </a:solidFill>
              </a:rPr>
              <a:t>  </a:t>
            </a:r>
            <a:r>
              <a:rPr lang="pt-PT" sz="2800" dirty="0">
                <a:solidFill>
                  <a:srgbClr val="C00000"/>
                </a:solidFill>
              </a:rPr>
              <a:t> delas</a:t>
            </a:r>
            <a:r>
              <a:rPr lang="pt-PT" sz="2800" dirty="0"/>
              <a:t/>
            </a:r>
            <a:br>
              <a:rPr lang="pt-PT" sz="2800" dirty="0"/>
            </a:br>
            <a:r>
              <a:rPr lang="en-US" sz="1800" dirty="0"/>
              <a:t>Their lives are screaming for someone to </a:t>
            </a:r>
            <a:r>
              <a:rPr lang="en-US" sz="1800" u="sng" dirty="0"/>
              <a:t>   care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r>
              <a:rPr lang="en-US" sz="1800" u="sng" dirty="0" smtClean="0"/>
              <a:t> </a:t>
            </a:r>
            <a:endParaRPr lang="en-US" sz="2400" dirty="0"/>
          </a:p>
          <a:p>
            <a:pPr marL="97790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7"/>
            </a:pPr>
            <a:r>
              <a:rPr lang="pt-PT" sz="2800" dirty="0">
                <a:solidFill>
                  <a:srgbClr val="C00000"/>
                </a:solidFill>
              </a:rPr>
              <a:t>Isto as leva  a uma jornada impossível, a qual geralmente resulta em</a:t>
            </a:r>
            <a:r>
              <a:rPr lang="pt-PT" sz="2800" dirty="0" smtClean="0">
                <a:solidFill>
                  <a:srgbClr val="C00000"/>
                </a:solidFill>
              </a:rPr>
              <a:t>: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en-US" sz="1800" dirty="0"/>
              <a:t>This sends them on an impossible journey, which usually results </a:t>
            </a:r>
            <a:r>
              <a:rPr lang="en-US" sz="1800" dirty="0" smtClean="0"/>
              <a:t>in:</a:t>
            </a:r>
            <a:r>
              <a:rPr lang="en-US" sz="1800" u="sng" dirty="0" smtClean="0"/>
              <a:t> </a:t>
            </a:r>
            <a:endParaRPr lang="en-US" sz="2400" dirty="0" smtClean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400" b="1" u="sng" dirty="0" err="1" smtClean="0">
                <a:solidFill>
                  <a:srgbClr val="C00000"/>
                </a:solidFill>
              </a:rPr>
              <a:t>Isolamento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e </a:t>
            </a:r>
            <a:r>
              <a:rPr lang="en-US" sz="2400" dirty="0" err="1">
                <a:solidFill>
                  <a:srgbClr val="C00000"/>
                </a:solidFill>
              </a:rPr>
              <a:t>ódio</a:t>
            </a:r>
            <a:r>
              <a:rPr lang="pt-PT" sz="2400" dirty="0" smtClean="0">
                <a:solidFill>
                  <a:srgbClr val="C00000"/>
                </a:solidFill>
              </a:rPr>
              <a:t>.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u="sng" dirty="0" smtClean="0"/>
              <a:t>isolation   </a:t>
            </a:r>
            <a:r>
              <a:rPr lang="en-US" sz="1800" dirty="0" smtClean="0"/>
              <a:t> </a:t>
            </a:r>
            <a:r>
              <a:rPr lang="en-US" sz="1800" dirty="0"/>
              <a:t>and rage</a:t>
            </a:r>
            <a:r>
              <a:rPr lang="en-US" sz="1800" dirty="0" smtClean="0"/>
              <a:t>.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400" dirty="0" err="1">
                <a:solidFill>
                  <a:srgbClr val="C00000"/>
                </a:solidFill>
              </a:rPr>
              <a:t>Depressão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1800" dirty="0"/>
              <a:t>Depression</a:t>
            </a:r>
            <a:r>
              <a:rPr lang="en-US" sz="1800" dirty="0" smtClean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466474"/>
            <a:ext cx="2143125" cy="315097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3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/>
          </a:bodyPr>
          <a:lstStyle/>
          <a:p>
            <a:pPr marL="1176782" lvl="1" indent="-457200"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3"/>
            </a:pPr>
            <a:r>
              <a:rPr lang="en-US" sz="2400" b="1" u="sng" dirty="0" err="1">
                <a:solidFill>
                  <a:srgbClr val="C00000"/>
                </a:solidFill>
              </a:rPr>
              <a:t>Disfunção</a:t>
            </a:r>
            <a:r>
              <a:rPr lang="en-US" sz="2400" u="sng" dirty="0">
                <a:solidFill>
                  <a:srgbClr val="C00000"/>
                </a:solidFill>
              </a:rPr>
              <a:t>   </a:t>
            </a:r>
            <a:r>
              <a:rPr lang="en-US" sz="2400" dirty="0">
                <a:solidFill>
                  <a:srgbClr val="C00000"/>
                </a:solidFill>
              </a:rPr>
              <a:t> sexual e/</a:t>
            </a:r>
            <a:r>
              <a:rPr lang="en-US" sz="2400" dirty="0" err="1">
                <a:solidFill>
                  <a:srgbClr val="C00000"/>
                </a:solidFill>
              </a:rPr>
              <a:t>ou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adicção</a:t>
            </a:r>
            <a:r>
              <a:rPr lang="pt-PT" sz="2400" dirty="0" smtClean="0">
                <a:solidFill>
                  <a:srgbClr val="C00000"/>
                </a:solidFill>
              </a:rPr>
              <a:t>.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sexual </a:t>
            </a:r>
            <a:r>
              <a:rPr lang="en-US" sz="1800" dirty="0" smtClean="0"/>
              <a:t>dysfunction and/or addiction.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3"/>
            </a:pPr>
            <a:r>
              <a:rPr lang="en-US" sz="2400" b="1" u="sng" dirty="0" err="1">
                <a:solidFill>
                  <a:srgbClr val="C00000"/>
                </a:solidFill>
              </a:rPr>
              <a:t>Adicções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1800" u="sng" dirty="0" smtClean="0"/>
              <a:t>Addictions</a:t>
            </a:r>
            <a:r>
              <a:rPr lang="en-US" sz="1800" dirty="0" smtClean="0"/>
              <a:t>.</a:t>
            </a:r>
          </a:p>
          <a:p>
            <a:pPr marL="1595437" lvl="2" indent="-457200">
              <a:spcAft>
                <a:spcPts val="1800"/>
              </a:spcAft>
              <a:buClr>
                <a:schemeClr val="accent1">
                  <a:lumMod val="50000"/>
                </a:schemeClr>
              </a:buClr>
              <a:buFont typeface="+mj-lt"/>
              <a:buAutoNum type="alphaLcPeriod"/>
            </a:pPr>
            <a:r>
              <a:rPr lang="en-US" sz="2400" dirty="0" err="1">
                <a:solidFill>
                  <a:srgbClr val="C00000"/>
                </a:solidFill>
              </a:rPr>
              <a:t>Substâncias</a:t>
            </a:r>
            <a:r>
              <a:rPr lang="en-US" sz="2400" dirty="0">
                <a:solidFill>
                  <a:srgbClr val="C00000"/>
                </a:solidFill>
              </a:rPr>
              <a:t> (</a:t>
            </a:r>
            <a:r>
              <a:rPr lang="en-US" sz="2400" dirty="0" err="1">
                <a:solidFill>
                  <a:srgbClr val="C00000"/>
                </a:solidFill>
              </a:rPr>
              <a:t>drogas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álcool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/>
              <a:t>Substance (drugs, </a:t>
            </a:r>
            <a:r>
              <a:rPr lang="en-US" sz="1600" dirty="0" smtClean="0"/>
              <a:t>alcohol)</a:t>
            </a:r>
          </a:p>
          <a:p>
            <a:pPr marL="1595437" lvl="2" indent="-457200">
              <a:spcAft>
                <a:spcPts val="1800"/>
              </a:spcAft>
              <a:buClr>
                <a:schemeClr val="accent1">
                  <a:lumMod val="50000"/>
                </a:schemeClr>
              </a:buClr>
              <a:buFont typeface="+mj-lt"/>
              <a:buAutoNum type="alphaLcPeriod"/>
            </a:pPr>
            <a:r>
              <a:rPr lang="en-US" sz="2400" dirty="0" err="1" smtClean="0">
                <a:solidFill>
                  <a:srgbClr val="C00000"/>
                </a:solidFill>
              </a:rPr>
              <a:t>Comportamento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(pornografia, jogo, internet, etc</a:t>
            </a:r>
            <a:r>
              <a:rPr lang="pt-PT" sz="2400" dirty="0" smtClean="0">
                <a:solidFill>
                  <a:srgbClr val="C00000"/>
                </a:solidFill>
              </a:rPr>
              <a:t>.)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600" dirty="0"/>
              <a:t>Behavior (pornography, gambling, internet, etc.)</a:t>
            </a:r>
            <a:endParaRPr lang="pt-PT" sz="1600" dirty="0" smtClean="0"/>
          </a:p>
          <a:p>
            <a:pPr marL="1595437" lvl="2" indent="-457200">
              <a:spcAft>
                <a:spcPts val="1800"/>
              </a:spcAft>
              <a:buClr>
                <a:schemeClr val="accent1">
                  <a:lumMod val="50000"/>
                </a:schemeClr>
              </a:buClr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Relacionamentos (co-dependencia, promiscuidade, </a:t>
            </a:r>
            <a:r>
              <a:rPr lang="pt-PT" sz="2400" dirty="0" smtClean="0">
                <a:solidFill>
                  <a:srgbClr val="C00000"/>
                </a:solidFill>
              </a:rPr>
              <a:t>abuso)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600" dirty="0"/>
              <a:t>Relationships (co-dependency, promiscuity, </a:t>
            </a:r>
            <a:r>
              <a:rPr lang="en-US" sz="1600" dirty="0" smtClean="0"/>
              <a:t>abuse)</a:t>
            </a:r>
            <a:endParaRPr lang="en-US" sz="22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3"/>
            </a:pPr>
            <a:r>
              <a:rPr lang="pt-PT" sz="2400" dirty="0">
                <a:solidFill>
                  <a:srgbClr val="C00000"/>
                </a:solidFill>
              </a:rPr>
              <a:t>Comportamento compulsivo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1800" dirty="0" smtClean="0"/>
              <a:t>Compulsive behavior.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3"/>
            </a:pPr>
            <a:endParaRPr lang="en-US" sz="1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2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05600"/>
          </a:xfrm>
        </p:spPr>
        <p:txBody>
          <a:bodyPr>
            <a:normAutofit lnSpcReduction="10000"/>
          </a:bodyPr>
          <a:lstStyle/>
          <a:p>
            <a:pPr marL="1306513" lvl="1" indent="-587375"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</a:pPr>
            <a:r>
              <a:rPr lang="pt-PT" sz="2400" dirty="0">
                <a:solidFill>
                  <a:srgbClr val="C00000"/>
                </a:solidFill>
              </a:rPr>
              <a:t>Disturbios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alimentares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.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u="sng" dirty="0" smtClean="0"/>
              <a:t>Eating </a:t>
            </a:r>
            <a:r>
              <a:rPr lang="en-US" sz="1800" dirty="0" smtClean="0"/>
              <a:t>disorders.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pPr marL="1306513" lvl="1" indent="-587375"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</a:pPr>
            <a:r>
              <a:rPr lang="pt-PT" sz="2400" dirty="0">
                <a:solidFill>
                  <a:srgbClr val="C00000"/>
                </a:solidFill>
              </a:rPr>
              <a:t>Problemas físicos (problemas crônicos de saúde, acidentes frequentes, doenças relacionadas ao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b="1" u="sng" dirty="0">
                <a:solidFill>
                  <a:srgbClr val="C00000"/>
                </a:solidFill>
              </a:rPr>
              <a:t>estresse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u="sng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Physical problems (chronic health problems, frequent accidents, </a:t>
            </a:r>
            <a:r>
              <a:rPr lang="en-US" sz="1800" u="sng" dirty="0" smtClean="0"/>
              <a:t>    stress      </a:t>
            </a:r>
            <a:r>
              <a:rPr lang="en-US" sz="1800" dirty="0" smtClean="0"/>
              <a:t> related illness).</a:t>
            </a:r>
          </a:p>
          <a:p>
            <a:pPr marL="1306513" lvl="1" indent="-587375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</a:pPr>
            <a:r>
              <a:rPr lang="pt-PT" sz="2400" b="1" u="sng" dirty="0">
                <a:solidFill>
                  <a:srgbClr val="C00000"/>
                </a:solidFill>
              </a:rPr>
              <a:t>Baixa Auto-estima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1800" u="sng" dirty="0" smtClean="0"/>
              <a:t> Low   </a:t>
            </a:r>
            <a:r>
              <a:rPr lang="en-US" sz="1800" dirty="0" smtClean="0"/>
              <a:t> self-esteem </a:t>
            </a:r>
          </a:p>
          <a:p>
            <a:pPr marL="1306513" lvl="1" indent="-587375"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</a:pPr>
            <a:r>
              <a:rPr lang="pt-PT" sz="2400" b="1" u="sng" dirty="0">
                <a:solidFill>
                  <a:srgbClr val="C00000"/>
                </a:solidFill>
              </a:rPr>
              <a:t>Auto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- </a:t>
            </a:r>
            <a:r>
              <a:rPr lang="pt-PT" sz="2400" dirty="0" smtClean="0">
                <a:solidFill>
                  <a:srgbClr val="C00000"/>
                </a:solidFill>
              </a:rPr>
              <a:t>destruição.</a:t>
            </a:r>
            <a:r>
              <a:rPr lang="pt-PT" sz="2400" dirty="0">
                <a:solidFill>
                  <a:srgbClr val="C00000"/>
                </a:solidFill>
              </a:rPr>
              <a:t/>
            </a:r>
            <a:br>
              <a:rPr lang="pt-PT" sz="2400" dirty="0">
                <a:solidFill>
                  <a:srgbClr val="C00000"/>
                </a:solidFill>
              </a:rPr>
            </a:br>
            <a:r>
              <a:rPr lang="en-US" sz="1800" u="sng" dirty="0" smtClean="0"/>
              <a:t>Self</a:t>
            </a:r>
            <a:r>
              <a:rPr lang="en-US" sz="1800" dirty="0" smtClean="0"/>
              <a:t> </a:t>
            </a:r>
            <a:r>
              <a:rPr lang="en-US" sz="1800" dirty="0"/>
              <a:t>-</a:t>
            </a:r>
            <a:r>
              <a:rPr lang="en-US" sz="1800" dirty="0" smtClean="0"/>
              <a:t>destruction.</a:t>
            </a:r>
            <a:endParaRPr lang="en-US" sz="2400" b="1" u="sng" dirty="0">
              <a:solidFill>
                <a:srgbClr val="C00000"/>
              </a:solidFill>
            </a:endParaRPr>
          </a:p>
          <a:p>
            <a:pPr marL="1306513" lvl="1" indent="-587375">
              <a:spcAft>
                <a:spcPts val="18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</a:pPr>
            <a:r>
              <a:rPr lang="pt-PT" sz="2400" dirty="0">
                <a:solidFill>
                  <a:srgbClr val="C00000"/>
                </a:solidFill>
              </a:rPr>
              <a:t>Addicção </a:t>
            </a:r>
            <a:r>
              <a:rPr lang="pt-PT" sz="2400" b="1" u="sng" dirty="0">
                <a:solidFill>
                  <a:srgbClr val="C00000"/>
                </a:solidFill>
              </a:rPr>
              <a:t>Intensa</a:t>
            </a:r>
            <a:r>
              <a:rPr lang="pt-PT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1800" u="sng" dirty="0" smtClean="0"/>
              <a:t>Intensity</a:t>
            </a:r>
            <a:r>
              <a:rPr lang="en-US" sz="1800" dirty="0" smtClean="0"/>
              <a:t> addiction.</a:t>
            </a:r>
            <a:endParaRPr lang="en-US" sz="1800" dirty="0"/>
          </a:p>
          <a:p>
            <a:pPr marL="1306513" lvl="1" indent="-587375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</a:pPr>
            <a:r>
              <a:rPr lang="pt-PT" sz="2400" b="1" u="sng" dirty="0">
                <a:solidFill>
                  <a:srgbClr val="C00000"/>
                </a:solidFill>
              </a:rPr>
              <a:t>Relacionamentos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abusivos, destrutivos ou doentios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1800" dirty="0" smtClean="0"/>
              <a:t>Destructive</a:t>
            </a:r>
            <a:r>
              <a:rPr lang="en-US" sz="1800" dirty="0"/>
              <a:t>, abusive or </a:t>
            </a:r>
            <a:r>
              <a:rPr lang="en-US" sz="1800" dirty="0" smtClean="0"/>
              <a:t>unhealthy </a:t>
            </a:r>
            <a:r>
              <a:rPr lang="en-US" sz="1800" u="sng" dirty="0" smtClean="0"/>
              <a:t>relationships </a:t>
            </a:r>
            <a:endParaRPr lang="en-US" sz="18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6"/>
            </a:pPr>
            <a:endParaRPr lang="en-US" sz="1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81400"/>
            <a:ext cx="31432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2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pt-PT" dirty="0">
                <a:solidFill>
                  <a:srgbClr val="C00000"/>
                </a:solidFill>
              </a:rPr>
              <a:t>Ambivalência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dirty="0"/>
              <a:t>Ambivalence</a:t>
            </a:r>
            <a:r>
              <a:rPr lang="en-US" sz="1800" dirty="0" smtClean="0"/>
              <a:t>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Duas emoções opostas que são sentidas ao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 smtClean="0">
                <a:solidFill>
                  <a:srgbClr val="C00000"/>
                </a:solidFill>
              </a:rPr>
              <a:t>mesmo</a:t>
            </a:r>
            <a:r>
              <a:rPr lang="pt-PT" sz="2400" u="sng" dirty="0" smtClean="0">
                <a:solidFill>
                  <a:srgbClr val="C00000"/>
                </a:solidFill>
              </a:rPr>
              <a:t>    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tempo sobre a mesma pessoa ou experiência e que provoca  um tremendo caos </a:t>
            </a:r>
            <a:r>
              <a:rPr lang="pt-PT" sz="2400" dirty="0" smtClean="0">
                <a:solidFill>
                  <a:srgbClr val="C00000"/>
                </a:solidFill>
              </a:rPr>
              <a:t>interno.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Two opposite emotions that are being felt at the </a:t>
            </a:r>
            <a:r>
              <a:rPr lang="en-US" sz="1800" u="sng" dirty="0"/>
              <a:t>    same     </a:t>
            </a:r>
            <a:r>
              <a:rPr lang="en-US" sz="1800" dirty="0"/>
              <a:t> time over the same person or experience which create tremendous internal chaos</a:t>
            </a:r>
            <a:r>
              <a:rPr lang="pt-PT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Vítimas frequentemente amam e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odeiam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dirty="0">
                <a:solidFill>
                  <a:srgbClr val="C00000"/>
                </a:solidFill>
              </a:rPr>
              <a:t> seus abusadores ao mesmo tempo.</a:t>
            </a:r>
            <a:r>
              <a:rPr lang="pt-PT" sz="2600" dirty="0">
                <a:solidFill>
                  <a:srgbClr val="C00000"/>
                </a:solidFill>
              </a:rPr>
              <a:t/>
            </a:r>
            <a:br>
              <a:rPr lang="pt-PT" sz="2600" dirty="0">
                <a:solidFill>
                  <a:srgbClr val="C00000"/>
                </a:solidFill>
              </a:rPr>
            </a:br>
            <a:r>
              <a:rPr lang="en-US" sz="2000" dirty="0"/>
              <a:t>Survivors often love and </a:t>
            </a:r>
            <a:r>
              <a:rPr lang="en-US" sz="2000" u="sng" dirty="0"/>
              <a:t>   hate     </a:t>
            </a:r>
            <a:r>
              <a:rPr lang="en-US" sz="2000" dirty="0"/>
              <a:t> their abusers at the same time</a:t>
            </a:r>
            <a:r>
              <a:rPr lang="pt-PT" sz="1900" dirty="0" smtClean="0"/>
              <a:t>.</a:t>
            </a:r>
            <a:r>
              <a:rPr lang="en-US" sz="1900" u="sng" dirty="0" smtClean="0"/>
              <a:t> </a:t>
            </a:r>
            <a:endParaRPr lang="en-US" sz="2600" dirty="0"/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Outros Desafios que as Vítimas de Abuso Sexual Encontram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Other Challenges that Sexual Abuse Survivors </a:t>
            </a:r>
            <a:r>
              <a:rPr lang="en-US" sz="1400" dirty="0" smtClean="0">
                <a:effectLst/>
              </a:rPr>
              <a:t>Face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>
                <a:solidFill>
                  <a:srgbClr val="C00000"/>
                </a:solidFill>
              </a:rPr>
              <a:t>Vítimas frequentemente experimentaram </a:t>
            </a:r>
            <a:r>
              <a:rPr lang="pt-PT" sz="2400" u="sng" dirty="0">
                <a:solidFill>
                  <a:srgbClr val="C00000"/>
                </a:solidFill>
              </a:rPr>
              <a:t>    </a:t>
            </a:r>
            <a:r>
              <a:rPr lang="pt-PT" sz="2400" b="1" u="sng" dirty="0" smtClean="0">
                <a:solidFill>
                  <a:srgbClr val="C00000"/>
                </a:solidFill>
              </a:rPr>
              <a:t>prazer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no contexto da </a:t>
            </a:r>
            <a:r>
              <a:rPr lang="pt-PT" sz="2400" dirty="0" smtClean="0">
                <a:solidFill>
                  <a:srgbClr val="C00000"/>
                </a:solidFill>
              </a:rPr>
              <a:t>perversão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Survivors have often experienced </a:t>
            </a:r>
            <a:r>
              <a:rPr lang="en-US" sz="1800" u="sng" dirty="0"/>
              <a:t>      pleasure           </a:t>
            </a:r>
            <a:r>
              <a:rPr lang="en-US" sz="1800" dirty="0"/>
              <a:t> in the context of perversion</a:t>
            </a:r>
            <a:r>
              <a:rPr lang="pt-PT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>
                <a:solidFill>
                  <a:srgbClr val="C00000"/>
                </a:solidFill>
              </a:rPr>
              <a:t>Vítimas frequentemente consolam seus abusadores, as deixando </a:t>
            </a:r>
            <a:r>
              <a:rPr lang="pt-PT" sz="2400" b="1" u="sng" dirty="0" smtClean="0">
                <a:solidFill>
                  <a:srgbClr val="C00000"/>
                </a:solidFill>
              </a:rPr>
              <a:t>confusas</a:t>
            </a:r>
            <a:r>
              <a:rPr lang="pt-PT" sz="2400" dirty="0" smtClean="0">
                <a:solidFill>
                  <a:srgbClr val="C00000"/>
                </a:solidFill>
              </a:rPr>
              <a:t>  </a:t>
            </a:r>
            <a:r>
              <a:rPr lang="pt-PT" sz="2400" dirty="0">
                <a:solidFill>
                  <a:srgbClr val="C00000"/>
                </a:solidFill>
              </a:rPr>
              <a:t>sobre a responsabilidade pelo abuso efetivo e seus relacionamentos</a:t>
            </a:r>
            <a:r>
              <a:rPr lang="pt-PT" sz="2400" dirty="0" smtClean="0">
                <a:solidFill>
                  <a:srgbClr val="C00000"/>
                </a:solidFill>
              </a:rPr>
              <a:t>.</a:t>
            </a:r>
            <a:r>
              <a:rPr lang="pt-PT" sz="2600" dirty="0">
                <a:solidFill>
                  <a:srgbClr val="C00000"/>
                </a:solidFill>
              </a:rPr>
              <a:t/>
            </a:r>
            <a:br>
              <a:rPr lang="pt-PT" sz="2600" dirty="0">
                <a:solidFill>
                  <a:srgbClr val="C00000"/>
                </a:solidFill>
              </a:rPr>
            </a:br>
            <a:r>
              <a:rPr lang="en-US" sz="1600" dirty="0"/>
              <a:t>Survivors have often comforted their abusers, leaving them</a:t>
            </a:r>
            <a:r>
              <a:rPr lang="en-US" sz="1600" u="sng" dirty="0"/>
              <a:t>  </a:t>
            </a:r>
            <a:r>
              <a:rPr lang="en-US" sz="1600" u="sng" dirty="0" smtClean="0"/>
              <a:t>confused </a:t>
            </a:r>
            <a:r>
              <a:rPr lang="en-US" sz="1600" dirty="0" smtClean="0"/>
              <a:t>  </a:t>
            </a:r>
            <a:r>
              <a:rPr lang="en-US" sz="1600" dirty="0"/>
              <a:t>about responsibility for the actual abuse and the relationships</a:t>
            </a:r>
            <a:r>
              <a:rPr lang="pt-PT" sz="1600" dirty="0" smtClean="0"/>
              <a:t>.</a:t>
            </a:r>
            <a:r>
              <a:rPr lang="en-US" sz="1600" u="sng" dirty="0" smtClean="0"/>
              <a:t> </a:t>
            </a:r>
            <a:endParaRPr lang="en-US" sz="2000" dirty="0"/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Outros Desafios que as Vítimas de Abuso Sexual Encontram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Other Challenges that Sexual Abuse Survivors </a:t>
            </a:r>
            <a:r>
              <a:rPr lang="en-US" sz="1400" dirty="0" smtClean="0">
                <a:effectLst/>
              </a:rPr>
              <a:t>Face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9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pt-PT" b="1" u="sng" dirty="0">
                <a:solidFill>
                  <a:srgbClr val="C00000"/>
                </a:solidFill>
              </a:rPr>
              <a:t>Respeito</a:t>
            </a:r>
            <a:r>
              <a:rPr lang="pt-PT" u="sng" dirty="0">
                <a:solidFill>
                  <a:srgbClr val="C00000"/>
                </a:solidFill>
              </a:rPr>
              <a:t>   </a:t>
            </a:r>
            <a:r>
              <a:rPr lang="pt-PT" dirty="0">
                <a:solidFill>
                  <a:srgbClr val="C00000"/>
                </a:solidFill>
              </a:rPr>
              <a:t> pela vítima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u="sng" dirty="0"/>
              <a:t>Respect   </a:t>
            </a:r>
            <a:r>
              <a:rPr lang="en-US" sz="1800" dirty="0"/>
              <a:t> for the Survivor</a:t>
            </a:r>
            <a:r>
              <a:rPr lang="en-US" sz="1800" dirty="0" smtClean="0"/>
              <a:t>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Respeito pela suas falta de vontade de </a:t>
            </a:r>
            <a:r>
              <a:rPr lang="pt-PT" sz="2400" b="1" u="sng" dirty="0">
                <a:solidFill>
                  <a:srgbClr val="C00000"/>
                </a:solidFill>
              </a:rPr>
              <a:t>deixar voce</a:t>
            </a:r>
            <a:r>
              <a:rPr lang="pt-PT" sz="2400" b="1" dirty="0">
                <a:solidFill>
                  <a:srgbClr val="C00000"/>
                </a:solidFill>
              </a:rPr>
              <a:t>  </a:t>
            </a:r>
            <a:r>
              <a:rPr lang="pt-PT" sz="2400" dirty="0">
                <a:solidFill>
                  <a:srgbClr val="C00000"/>
                </a:solidFill>
              </a:rPr>
              <a:t>ajuda-las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Respect their unwillingness to let you </a:t>
            </a:r>
            <a:r>
              <a:rPr lang="en-US" sz="1800" u="sng" dirty="0"/>
              <a:t>  in   </a:t>
            </a:r>
            <a:r>
              <a:rPr lang="en-US" sz="1800" dirty="0"/>
              <a:t> to help </a:t>
            </a:r>
            <a:r>
              <a:rPr lang="en-US" sz="1800" dirty="0" smtClean="0"/>
              <a:t>them.</a:t>
            </a:r>
            <a:r>
              <a:rPr lang="en-US" sz="1800" u="sng" dirty="0" smtClean="0"/>
              <a:t> </a:t>
            </a:r>
            <a:endParaRPr lang="en-US" sz="2400" dirty="0"/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000" dirty="0">
                <a:solidFill>
                  <a:srgbClr val="C00000"/>
                </a:solidFill>
              </a:rPr>
              <a:t>Isto </a:t>
            </a:r>
            <a:r>
              <a:rPr lang="pt-PT" sz="2000" u="sng" dirty="0">
                <a:solidFill>
                  <a:srgbClr val="C00000"/>
                </a:solidFill>
              </a:rPr>
              <a:t>  </a:t>
            </a:r>
            <a:r>
              <a:rPr lang="pt-PT" sz="2000" b="1" u="sng" dirty="0">
                <a:solidFill>
                  <a:srgbClr val="C00000"/>
                </a:solidFill>
              </a:rPr>
              <a:t>não</a:t>
            </a:r>
            <a:r>
              <a:rPr lang="pt-PT" sz="2000" u="sng" dirty="0">
                <a:solidFill>
                  <a:srgbClr val="C00000"/>
                </a:solidFill>
              </a:rPr>
              <a:t>  </a:t>
            </a:r>
            <a:r>
              <a:rPr lang="pt-PT" sz="2000" dirty="0">
                <a:solidFill>
                  <a:srgbClr val="C00000"/>
                </a:solidFill>
              </a:rPr>
              <a:t> é a seu </a:t>
            </a:r>
            <a:r>
              <a:rPr lang="pt-PT" sz="2000" dirty="0" smtClean="0">
                <a:solidFill>
                  <a:srgbClr val="C00000"/>
                </a:solidFill>
              </a:rPr>
              <a:t>respeito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 smtClean="0"/>
              <a:t>This </a:t>
            </a:r>
            <a:r>
              <a:rPr lang="en-US" sz="1600" dirty="0"/>
              <a:t>is </a:t>
            </a:r>
            <a:r>
              <a:rPr lang="en-US" sz="1600" u="sng" dirty="0"/>
              <a:t>   not       </a:t>
            </a:r>
            <a:r>
              <a:rPr lang="en-US" sz="1600" dirty="0"/>
              <a:t> about you</a:t>
            </a:r>
            <a:endParaRPr lang="en-US" sz="20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000" dirty="0">
                <a:solidFill>
                  <a:srgbClr val="C00000"/>
                </a:solidFill>
              </a:rPr>
              <a:t>A falta de vontade delas a principio não tem </a:t>
            </a:r>
            <a:r>
              <a:rPr lang="pt-PT" sz="2000" b="1" u="sng" dirty="0">
                <a:solidFill>
                  <a:srgbClr val="C00000"/>
                </a:solidFill>
              </a:rPr>
              <a:t>nada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 a haver com </a:t>
            </a:r>
            <a:r>
              <a:rPr lang="pt-PT" sz="2000" dirty="0" smtClean="0">
                <a:solidFill>
                  <a:srgbClr val="C00000"/>
                </a:solidFill>
              </a:rPr>
              <a:t>você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 smtClean="0"/>
              <a:t>Their </a:t>
            </a:r>
            <a:r>
              <a:rPr lang="en-US" sz="1600" dirty="0"/>
              <a:t>unwillingness to open up to you most likely </a:t>
            </a:r>
            <a:r>
              <a:rPr lang="en-US" sz="1600" dirty="0" smtClean="0"/>
              <a:t>has</a:t>
            </a:r>
            <a:r>
              <a:rPr lang="en-US" sz="1600" u="sng" dirty="0" smtClean="0"/>
              <a:t>  </a:t>
            </a:r>
            <a:r>
              <a:rPr lang="en-US" sz="1600" u="sng" dirty="0"/>
              <a:t>nothing  </a:t>
            </a:r>
            <a:r>
              <a:rPr lang="en-US" sz="1600" dirty="0" smtClean="0"/>
              <a:t> </a:t>
            </a:r>
            <a:r>
              <a:rPr lang="en-US" sz="1600" dirty="0"/>
              <a:t>to do with </a:t>
            </a:r>
            <a:r>
              <a:rPr lang="en-US" sz="1600" dirty="0" smtClean="0"/>
              <a:t>you.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Ajudando de Maneiras a Não Magoar</a:t>
            </a:r>
            <a:r>
              <a:rPr lang="en-US" sz="2800" dirty="0">
                <a:solidFill>
                  <a:srgbClr val="C00000"/>
                </a:solidFill>
                <a:effectLst/>
              </a:rPr>
              <a:t/>
            </a:r>
            <a:br>
              <a:rPr lang="en-US" sz="2800" dirty="0">
                <a:solidFill>
                  <a:srgbClr val="C00000"/>
                </a:solidFill>
                <a:effectLst/>
              </a:rPr>
            </a:br>
            <a:r>
              <a:rPr lang="en-US" sz="1400" dirty="0" smtClean="0">
                <a:effectLst/>
              </a:rPr>
              <a:t>Helping in ways that do not hurt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9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2"/>
            </a:pPr>
            <a:r>
              <a:rPr lang="pt-PT" sz="2400" dirty="0">
                <a:solidFill>
                  <a:srgbClr val="C00000"/>
                </a:solidFill>
              </a:rPr>
              <a:t>Respeite a necessidade da vítima por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tempo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 para aprender a confiar em você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Respect the survivor’s need for </a:t>
            </a:r>
            <a:r>
              <a:rPr lang="en-US" sz="1800" u="sng" dirty="0"/>
              <a:t>   time      </a:t>
            </a:r>
            <a:r>
              <a:rPr lang="en-US" sz="1800" dirty="0"/>
              <a:t> to learn to trust you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2"/>
            </a:pPr>
            <a:r>
              <a:rPr lang="pt-PT" sz="2400" dirty="0">
                <a:solidFill>
                  <a:srgbClr val="C00000"/>
                </a:solidFill>
              </a:rPr>
              <a:t>Respeite a vulnerabilidade da vítima e seus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medos </a:t>
            </a:r>
            <a:r>
              <a:rPr lang="pt-PT" sz="2400" b="1" u="sng" dirty="0" smtClean="0">
                <a:solidFill>
                  <a:srgbClr val="C00000"/>
                </a:solidFill>
              </a:rPr>
              <a:t/>
            </a:r>
            <a:br>
              <a:rPr lang="pt-PT" sz="24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Respect the survivor’s vulnerability and </a:t>
            </a:r>
            <a:r>
              <a:rPr lang="en-US" sz="1600" u="sng" dirty="0" smtClean="0"/>
              <a:t> </a:t>
            </a:r>
            <a:r>
              <a:rPr lang="en-US" sz="1600" u="sng" dirty="0"/>
              <a:t>fears 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2"/>
            </a:pPr>
            <a:r>
              <a:rPr lang="pt-PT" sz="2400" dirty="0">
                <a:solidFill>
                  <a:srgbClr val="C00000"/>
                </a:solidFill>
              </a:rPr>
              <a:t>Respeite a necessidade da vítima por  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b="1" u="sng" dirty="0">
                <a:solidFill>
                  <a:srgbClr val="C00000"/>
                </a:solidFill>
              </a:rPr>
              <a:t>privacidade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na medida em que ela vai trabalhando em seu programa  de </a:t>
            </a:r>
            <a:r>
              <a:rPr lang="pt-PT" sz="2400" dirty="0" smtClean="0">
                <a:solidFill>
                  <a:srgbClr val="C00000"/>
                </a:solidFill>
              </a:rPr>
              <a:t>estudos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600" dirty="0"/>
              <a:t>Respect the survivor’s need for </a:t>
            </a:r>
            <a:r>
              <a:rPr lang="en-US" sz="1600" u="sng" dirty="0"/>
              <a:t>   privacy   </a:t>
            </a:r>
            <a:r>
              <a:rPr lang="en-US" sz="1600" dirty="0"/>
              <a:t> as he/she works through the curriculum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Ajudando de Maneiras a Não Magoar</a:t>
            </a:r>
            <a:r>
              <a:rPr lang="en-US" sz="2800" dirty="0">
                <a:solidFill>
                  <a:srgbClr val="C00000"/>
                </a:solidFill>
                <a:effectLst/>
              </a:rPr>
              <a:t/>
            </a:r>
            <a:br>
              <a:rPr lang="en-US" sz="2800" dirty="0">
                <a:solidFill>
                  <a:srgbClr val="C00000"/>
                </a:solidFill>
                <a:effectLst/>
              </a:rPr>
            </a:br>
            <a:r>
              <a:rPr lang="en-US" sz="1400" dirty="0" smtClean="0">
                <a:effectLst/>
              </a:rPr>
              <a:t>Helping in ways that do not hurt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2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5"/>
            </a:pPr>
            <a:r>
              <a:rPr lang="pt-PT" sz="2400" dirty="0">
                <a:solidFill>
                  <a:srgbClr val="C00000"/>
                </a:solidFill>
              </a:rPr>
              <a:t>Respeite a necessidade da vítima por absoluta confidencialidade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Respect the survivor’s need for absolute confidentiality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000" dirty="0">
                <a:solidFill>
                  <a:srgbClr val="C00000"/>
                </a:solidFill>
              </a:rPr>
              <a:t>Consiga 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b="1" u="sng" dirty="0">
                <a:solidFill>
                  <a:srgbClr val="C00000"/>
                </a:solidFill>
              </a:rPr>
              <a:t>primeiro</a:t>
            </a:r>
            <a:r>
              <a:rPr lang="pt-PT" sz="2000" u="sng" dirty="0">
                <a:solidFill>
                  <a:srgbClr val="C00000"/>
                </a:solidFill>
              </a:rPr>
              <a:t>     </a:t>
            </a:r>
            <a:r>
              <a:rPr lang="pt-PT" sz="2000" dirty="0">
                <a:solidFill>
                  <a:srgbClr val="C00000"/>
                </a:solidFill>
              </a:rPr>
              <a:t> a sua permissão</a:t>
            </a:r>
            <a:r>
              <a:rPr lang="pt-PT" sz="2000" b="1" u="sng" dirty="0" smtClean="0">
                <a:solidFill>
                  <a:srgbClr val="C00000"/>
                </a:solidFill>
              </a:rPr>
              <a:t/>
            </a:r>
            <a:br>
              <a:rPr lang="pt-PT" sz="20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Get their permission </a:t>
            </a:r>
            <a:r>
              <a:rPr lang="en-US" sz="1600" u="sng" dirty="0"/>
              <a:t>    first 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pt-PT" sz="2000" dirty="0">
                <a:solidFill>
                  <a:srgbClr val="C00000"/>
                </a:solidFill>
              </a:rPr>
              <a:t>Compartilhe somente  a informação estritamente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b="1" u="sng" dirty="0">
                <a:solidFill>
                  <a:srgbClr val="C00000"/>
                </a:solidFill>
              </a:rPr>
              <a:t>necessaria</a:t>
            </a:r>
            <a:r>
              <a:rPr lang="pt-PT" sz="2000" u="sng" dirty="0">
                <a:solidFill>
                  <a:srgbClr val="C00000"/>
                </a:solidFill>
              </a:rPr>
              <a:t> </a:t>
            </a:r>
            <a:r>
              <a:rPr lang="pt-PT" sz="2000" dirty="0">
                <a:solidFill>
                  <a:srgbClr val="C00000"/>
                </a:solidFill>
              </a:rPr>
              <a:t>com o membro da equipe responsavel, familia, pastor, </a:t>
            </a:r>
            <a:r>
              <a:rPr lang="pt-PT" sz="2000" dirty="0" smtClean="0">
                <a:solidFill>
                  <a:srgbClr val="C00000"/>
                </a:solidFill>
              </a:rPr>
              <a:t>etc.</a:t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600" dirty="0"/>
              <a:t>Share only </a:t>
            </a:r>
            <a:r>
              <a:rPr lang="en-US" sz="1600" u="sng" dirty="0"/>
              <a:t>     necessary         </a:t>
            </a:r>
            <a:r>
              <a:rPr lang="en-US" sz="1600" dirty="0"/>
              <a:t> information with the involved staff member, family, pastor,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Ajudando de Maneiras a Não Magoar</a:t>
            </a:r>
            <a:r>
              <a:rPr lang="en-US" sz="2800" dirty="0">
                <a:solidFill>
                  <a:srgbClr val="C00000"/>
                </a:solidFill>
                <a:effectLst/>
              </a:rPr>
              <a:t/>
            </a:r>
            <a:br>
              <a:rPr lang="en-US" sz="2800" dirty="0">
                <a:solidFill>
                  <a:srgbClr val="C00000"/>
                </a:solidFill>
                <a:effectLst/>
              </a:rPr>
            </a:br>
            <a:r>
              <a:rPr lang="en-US" sz="1400" dirty="0" smtClean="0">
                <a:effectLst/>
              </a:rPr>
              <a:t>Helping in ways that do not hurt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 smtClean="0">
                <a:solidFill>
                  <a:srgbClr val="C00000"/>
                </a:solidFill>
              </a:rPr>
              <a:t>É </a:t>
            </a:r>
            <a:r>
              <a:rPr lang="pt-PT" sz="2400" dirty="0">
                <a:solidFill>
                  <a:srgbClr val="C00000"/>
                </a:solidFill>
              </a:rPr>
              <a:t>equivalente a </a:t>
            </a:r>
            <a:r>
              <a:rPr lang="pt-PT" sz="2400" b="1" u="sng" dirty="0" smtClean="0">
                <a:solidFill>
                  <a:srgbClr val="C00000"/>
                </a:solidFill>
              </a:rPr>
              <a:t>um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contrato de aprendizado no modelo do </a:t>
            </a:r>
            <a:r>
              <a:rPr lang="pt-PT" sz="2400" dirty="0" smtClean="0">
                <a:solidFill>
                  <a:srgbClr val="C00000"/>
                </a:solidFill>
              </a:rPr>
              <a:t>EPNC.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It is equal to </a:t>
            </a:r>
            <a:r>
              <a:rPr lang="en-US" sz="1800" u="sng" dirty="0" smtClean="0"/>
              <a:t>one</a:t>
            </a:r>
            <a:r>
              <a:rPr lang="en-US" sz="1800" dirty="0" smtClean="0"/>
              <a:t> learning </a:t>
            </a:r>
            <a:r>
              <a:rPr lang="en-US" sz="1800" dirty="0"/>
              <a:t>contract in the PSNC </a:t>
            </a:r>
            <a:r>
              <a:rPr lang="en-US" sz="1800" dirty="0" smtClean="0"/>
              <a:t>model.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 smtClean="0">
                <a:solidFill>
                  <a:srgbClr val="C00000"/>
                </a:solidFill>
              </a:rPr>
              <a:t>É  </a:t>
            </a:r>
            <a:r>
              <a:rPr lang="pt-PT" sz="2400" dirty="0">
                <a:solidFill>
                  <a:srgbClr val="C00000"/>
                </a:solidFill>
              </a:rPr>
              <a:t>um discipulado  </a:t>
            </a:r>
            <a:r>
              <a:rPr lang="pt-PT" sz="2400" b="1" u="sng" dirty="0">
                <a:solidFill>
                  <a:srgbClr val="C00000"/>
                </a:solidFill>
              </a:rPr>
              <a:t>focado</a:t>
            </a:r>
            <a:r>
              <a:rPr lang="pt-PT" sz="2400" dirty="0">
                <a:solidFill>
                  <a:srgbClr val="C00000"/>
                </a:solidFill>
              </a:rPr>
              <a:t>  e é somente parte de todo o treinamento de discipulado </a:t>
            </a:r>
            <a:r>
              <a:rPr lang="pt-PT" sz="2400" dirty="0" smtClean="0">
                <a:solidFill>
                  <a:srgbClr val="C00000"/>
                </a:solidFill>
              </a:rPr>
              <a:t>Cristão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It is </a:t>
            </a:r>
            <a:r>
              <a:rPr lang="en-US" sz="1800" u="sng" dirty="0" smtClean="0"/>
              <a:t>focused</a:t>
            </a:r>
            <a:r>
              <a:rPr lang="en-US" sz="1800" dirty="0" smtClean="0"/>
              <a:t> </a:t>
            </a:r>
            <a:r>
              <a:rPr lang="en-US" sz="1800" dirty="0"/>
              <a:t>discipleship and only part of overall Christian discipleship training</a:t>
            </a:r>
            <a:endParaRPr lang="pt-PT" sz="1800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b="1" u="sng" dirty="0">
                <a:solidFill>
                  <a:srgbClr val="C00000"/>
                </a:solidFill>
              </a:rPr>
              <a:t>Não</a:t>
            </a:r>
            <a:r>
              <a:rPr lang="pt-PT" sz="2400" dirty="0">
                <a:solidFill>
                  <a:srgbClr val="C00000"/>
                </a:solidFill>
              </a:rPr>
              <a:t> é para ser  ensinado numa aula de estudos de </a:t>
            </a:r>
            <a:r>
              <a:rPr lang="pt-PT" sz="2400" dirty="0" smtClean="0">
                <a:solidFill>
                  <a:srgbClr val="C00000"/>
                </a:solidFill>
              </a:rPr>
              <a:t>grupo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It is </a:t>
            </a:r>
            <a:r>
              <a:rPr lang="en-US" sz="1800" u="sng" dirty="0" smtClean="0"/>
              <a:t>not</a:t>
            </a:r>
            <a:r>
              <a:rPr lang="en-US" sz="1800" dirty="0" smtClean="0"/>
              <a:t>  </a:t>
            </a:r>
            <a:r>
              <a:rPr lang="en-US" sz="1800" dirty="0"/>
              <a:t>to be taught in a group </a:t>
            </a:r>
            <a:r>
              <a:rPr lang="en-US" sz="1800" dirty="0" smtClean="0"/>
              <a:t>class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>
                <a:solidFill>
                  <a:srgbClr val="C00000"/>
                </a:solidFill>
                <a:effectLst/>
              </a:rPr>
              <a:t>Visão Global sobre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Questões </a:t>
            </a:r>
            <a:r>
              <a:rPr lang="pt-PT" sz="2800" dirty="0">
                <a:solidFill>
                  <a:srgbClr val="C00000"/>
                </a:solidFill>
                <a:effectLst/>
              </a:rPr>
              <a:t>de Abuso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Sexual</a:t>
            </a:r>
            <a:r>
              <a:rPr lang="pt-PT" sz="2800" dirty="0" smtClean="0">
                <a:effectLst/>
              </a:rPr>
              <a:t/>
            </a:r>
            <a:br>
              <a:rPr lang="pt-PT" sz="2800" dirty="0" smtClean="0">
                <a:effectLst/>
              </a:rPr>
            </a:br>
            <a:r>
              <a:rPr lang="en-US" sz="2000" dirty="0">
                <a:effectLst/>
              </a:rPr>
              <a:t>Overview of Sexual Abuse Issues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 startAt="3"/>
            </a:pPr>
            <a:r>
              <a:rPr lang="pt-PT" sz="2400" dirty="0">
                <a:solidFill>
                  <a:srgbClr val="C00000"/>
                </a:solidFill>
              </a:rPr>
              <a:t>Respeite a vítima se eles partilharem os detalhes do abuso</a:t>
            </a:r>
            <a:r>
              <a:rPr lang="pt-PT" sz="2000" b="1" u="sng" dirty="0" smtClean="0">
                <a:solidFill>
                  <a:srgbClr val="C00000"/>
                </a:solidFill>
              </a:rPr>
              <a:t/>
            </a:r>
            <a:br>
              <a:rPr lang="pt-PT" sz="20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Respect the survivor if they share the details of the abuse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1604963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en-US" sz="2000" dirty="0" err="1">
                <a:solidFill>
                  <a:srgbClr val="C00000"/>
                </a:solidFill>
              </a:rPr>
              <a:t>Não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b="1" u="sng" dirty="0" err="1">
                <a:solidFill>
                  <a:srgbClr val="C00000"/>
                </a:solidFill>
              </a:rPr>
              <a:t>insista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por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mais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informações</a:t>
            </a:r>
            <a:r>
              <a:rPr lang="pt-PT" sz="2200" dirty="0" smtClean="0">
                <a:solidFill>
                  <a:srgbClr val="C00000"/>
                </a:solidFill>
              </a:rPr>
              <a:t>.</a:t>
            </a:r>
            <a:br>
              <a:rPr lang="pt-PT" sz="2200" dirty="0" smtClean="0">
                <a:solidFill>
                  <a:srgbClr val="C00000"/>
                </a:solidFill>
              </a:rPr>
            </a:br>
            <a:r>
              <a:rPr lang="en-US" sz="1600" dirty="0"/>
              <a:t>Do not </a:t>
            </a:r>
            <a:r>
              <a:rPr lang="en-US" sz="1600" u="sng" dirty="0"/>
              <a:t>    ask     </a:t>
            </a:r>
            <a:r>
              <a:rPr lang="en-US" sz="1600" dirty="0"/>
              <a:t> for more </a:t>
            </a:r>
            <a:r>
              <a:rPr lang="en-US" sz="1600" dirty="0" smtClean="0"/>
              <a:t>information</a:t>
            </a:r>
          </a:p>
          <a:p>
            <a:pPr marL="1604963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pt-PT" sz="2000" dirty="0">
                <a:solidFill>
                  <a:srgbClr val="C00000"/>
                </a:solidFill>
              </a:rPr>
              <a:t>Não faça comentários com tom de julgamento</a:t>
            </a:r>
            <a:r>
              <a:rPr lang="pt-PT" sz="2200" dirty="0" smtClean="0">
                <a:solidFill>
                  <a:srgbClr val="C00000"/>
                </a:solidFill>
              </a:rPr>
              <a:t>.</a:t>
            </a:r>
            <a:r>
              <a:rPr lang="pt-PT" sz="2200" dirty="0">
                <a:solidFill>
                  <a:srgbClr val="C00000"/>
                </a:solidFill>
              </a:rPr>
              <a:t/>
            </a:r>
            <a:br>
              <a:rPr lang="pt-PT" sz="2200" dirty="0">
                <a:solidFill>
                  <a:srgbClr val="C00000"/>
                </a:solidFill>
              </a:rPr>
            </a:br>
            <a:r>
              <a:rPr lang="en-US" sz="1600" dirty="0"/>
              <a:t>Do not make judgmental remarks</a:t>
            </a:r>
          </a:p>
          <a:p>
            <a:pPr marL="1604963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arenR"/>
            </a:pPr>
            <a:r>
              <a:rPr lang="pt-PT" sz="2000" b="1" u="sng" dirty="0">
                <a:solidFill>
                  <a:srgbClr val="C00000"/>
                </a:solidFill>
              </a:rPr>
              <a:t>Não</a:t>
            </a:r>
            <a:r>
              <a:rPr lang="pt-PT" sz="2000" u="sng" dirty="0">
                <a:solidFill>
                  <a:srgbClr val="C00000"/>
                </a:solidFill>
              </a:rPr>
              <a:t>  </a:t>
            </a:r>
            <a:r>
              <a:rPr lang="pt-PT" sz="2000" dirty="0">
                <a:solidFill>
                  <a:srgbClr val="C00000"/>
                </a:solidFill>
              </a:rPr>
              <a:t> demonstre surpresa, aversão, etc</a:t>
            </a:r>
            <a:r>
              <a:rPr lang="pt-PT" sz="2000" dirty="0" smtClean="0">
                <a:solidFill>
                  <a:srgbClr val="C00000"/>
                </a:solidFill>
              </a:rPr>
              <a:t>.</a:t>
            </a:r>
            <a:r>
              <a:rPr lang="pt-PT" sz="2000" dirty="0">
                <a:solidFill>
                  <a:srgbClr val="C00000"/>
                </a:solidFill>
              </a:rPr>
              <a:t/>
            </a:r>
            <a:br>
              <a:rPr lang="pt-PT" sz="2000" dirty="0">
                <a:solidFill>
                  <a:srgbClr val="C00000"/>
                </a:solidFill>
              </a:rPr>
            </a:br>
            <a:r>
              <a:rPr lang="en-US" sz="1600" dirty="0"/>
              <a:t>Do </a:t>
            </a:r>
            <a:r>
              <a:rPr lang="en-US" sz="1600" u="sng" dirty="0"/>
              <a:t>      not           </a:t>
            </a:r>
            <a:r>
              <a:rPr lang="en-US" sz="1600" dirty="0"/>
              <a:t> express shock, disgust, </a:t>
            </a:r>
            <a:r>
              <a:rPr lang="en-US" sz="1600" dirty="0" err="1"/>
              <a:t>etc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Ajudando de Maneiras a Não Magoar</a:t>
            </a:r>
            <a:r>
              <a:rPr lang="en-US" sz="2800" dirty="0">
                <a:solidFill>
                  <a:srgbClr val="C00000"/>
                </a:solidFill>
                <a:effectLst/>
              </a:rPr>
              <a:t/>
            </a:r>
            <a:br>
              <a:rPr lang="en-US" sz="2800" dirty="0">
                <a:solidFill>
                  <a:srgbClr val="C00000"/>
                </a:solidFill>
                <a:effectLst/>
              </a:rPr>
            </a:br>
            <a:r>
              <a:rPr lang="en-US" sz="1400" dirty="0" smtClean="0">
                <a:effectLst/>
              </a:rPr>
              <a:t>Helping in ways that do not hurt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5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pt-PT" b="1" u="sng" dirty="0">
                <a:solidFill>
                  <a:srgbClr val="C00000"/>
                </a:solidFill>
              </a:rPr>
              <a:t>Restrinja</a:t>
            </a:r>
            <a:r>
              <a:rPr lang="pt-PT" u="sng" dirty="0">
                <a:solidFill>
                  <a:srgbClr val="C00000"/>
                </a:solidFill>
              </a:rPr>
              <a:t>  </a:t>
            </a:r>
            <a:r>
              <a:rPr lang="pt-PT" dirty="0" smtClean="0">
                <a:solidFill>
                  <a:srgbClr val="C00000"/>
                </a:solidFill>
              </a:rPr>
              <a:t> </a:t>
            </a:r>
            <a:r>
              <a:rPr lang="pt-PT" dirty="0">
                <a:solidFill>
                  <a:srgbClr val="C00000"/>
                </a:solidFill>
              </a:rPr>
              <a:t>a vítima de partilhar detalhes do seu abuso com seus colegas ou em testemunho público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r>
              <a:rPr lang="pt-PT" dirty="0">
                <a:solidFill>
                  <a:srgbClr val="C00000"/>
                </a:solidFill>
              </a:rPr>
              <a:t/>
            </a:r>
            <a:br>
              <a:rPr lang="pt-PT" dirty="0">
                <a:solidFill>
                  <a:srgbClr val="C00000"/>
                </a:solidFill>
              </a:rPr>
            </a:br>
            <a:r>
              <a:rPr lang="en-US" sz="1900" u="sng" dirty="0"/>
              <a:t>Restrict      </a:t>
            </a:r>
            <a:r>
              <a:rPr lang="en-US" sz="1900" dirty="0"/>
              <a:t> the survivor from sharing details of their abuse with their peers or in public testimony.</a:t>
            </a:r>
          </a:p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pt-PT" dirty="0">
                <a:solidFill>
                  <a:srgbClr val="C00000"/>
                </a:solidFill>
              </a:rPr>
              <a:t>Não leve pessoas a caminhos que voce mesmo </a:t>
            </a:r>
            <a:r>
              <a:rPr lang="pt-PT" b="1" u="sng" dirty="0">
                <a:solidFill>
                  <a:srgbClr val="C00000"/>
                </a:solidFill>
              </a:rPr>
              <a:t>não tem vontade</a:t>
            </a:r>
            <a:r>
              <a:rPr lang="pt-PT" dirty="0">
                <a:solidFill>
                  <a:srgbClr val="C00000"/>
                </a:solidFill>
              </a:rPr>
              <a:t> de ir por conta propria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900" dirty="0"/>
              <a:t>Do not lead people in places you have been </a:t>
            </a:r>
            <a:r>
              <a:rPr lang="en-US" sz="1900" u="sng" dirty="0"/>
              <a:t>   unwilling    </a:t>
            </a:r>
            <a:r>
              <a:rPr lang="en-US" sz="1900" dirty="0"/>
              <a:t> to go yourself</a:t>
            </a:r>
            <a:r>
              <a:rPr lang="en-US" sz="1800" dirty="0" smtClean="0"/>
              <a:t>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600" dirty="0">
                <a:solidFill>
                  <a:srgbClr val="C00000"/>
                </a:solidFill>
              </a:rPr>
              <a:t>Tenha certeza que voce superou o seu </a:t>
            </a:r>
            <a:r>
              <a:rPr lang="pt-PT" sz="2600" b="1" u="sng" dirty="0">
                <a:solidFill>
                  <a:srgbClr val="C00000"/>
                </a:solidFill>
              </a:rPr>
              <a:t>próprio</a:t>
            </a:r>
            <a:r>
              <a:rPr lang="pt-PT" sz="2600" u="sng" dirty="0">
                <a:solidFill>
                  <a:srgbClr val="C00000"/>
                </a:solidFill>
              </a:rPr>
              <a:t> </a:t>
            </a:r>
            <a:r>
              <a:rPr lang="pt-PT" sz="2600" u="sng" dirty="0" smtClean="0">
                <a:solidFill>
                  <a:srgbClr val="C00000"/>
                </a:solidFill>
              </a:rPr>
              <a:t> </a:t>
            </a:r>
            <a:r>
              <a:rPr lang="pt-PT" sz="2600" dirty="0" smtClean="0">
                <a:solidFill>
                  <a:srgbClr val="C00000"/>
                </a:solidFill>
              </a:rPr>
              <a:t>abuso </a:t>
            </a:r>
            <a:r>
              <a:rPr lang="pt-PT" sz="2600" dirty="0">
                <a:solidFill>
                  <a:srgbClr val="C00000"/>
                </a:solidFill>
              </a:rPr>
              <a:t>ou está indo bem neste processo</a:t>
            </a:r>
            <a:r>
              <a:rPr lang="pt-PT" sz="2600" dirty="0" smtClean="0">
                <a:solidFill>
                  <a:srgbClr val="C00000"/>
                </a:solidFill>
              </a:rPr>
              <a:t/>
            </a:r>
            <a:br>
              <a:rPr lang="pt-PT" sz="2600" dirty="0" smtClean="0">
                <a:solidFill>
                  <a:srgbClr val="C00000"/>
                </a:solidFill>
              </a:rPr>
            </a:br>
            <a:r>
              <a:rPr lang="en-US" sz="1900" dirty="0"/>
              <a:t>Make sure you have worked through your </a:t>
            </a:r>
            <a:r>
              <a:rPr lang="en-US" sz="1900" u="sng" dirty="0"/>
              <a:t>   own    </a:t>
            </a:r>
            <a:r>
              <a:rPr lang="en-US" sz="1900" dirty="0"/>
              <a:t> abuse </a:t>
            </a:r>
            <a:endParaRPr lang="pt-PT" sz="1900" dirty="0" smtClean="0">
              <a:solidFill>
                <a:srgbClr val="C00000"/>
              </a:solidFill>
            </a:endParaRP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600" dirty="0">
                <a:solidFill>
                  <a:srgbClr val="C00000"/>
                </a:solidFill>
              </a:rPr>
              <a:t>Não espere que as pessoas </a:t>
            </a:r>
            <a:r>
              <a:rPr lang="pt-PT" sz="2600" u="sng" dirty="0">
                <a:solidFill>
                  <a:srgbClr val="C00000"/>
                </a:solidFill>
              </a:rPr>
              <a:t>    </a:t>
            </a:r>
            <a:r>
              <a:rPr lang="pt-PT" sz="2600" b="1" u="sng" dirty="0">
                <a:solidFill>
                  <a:srgbClr val="C00000"/>
                </a:solidFill>
              </a:rPr>
              <a:t>respondam</a:t>
            </a:r>
            <a:r>
              <a:rPr lang="pt-PT" sz="2600" u="sng" dirty="0">
                <a:solidFill>
                  <a:srgbClr val="C00000"/>
                </a:solidFill>
              </a:rPr>
              <a:t>   </a:t>
            </a:r>
            <a:r>
              <a:rPr lang="pt-PT" sz="2600" dirty="0">
                <a:solidFill>
                  <a:srgbClr val="C00000"/>
                </a:solidFill>
              </a:rPr>
              <a:t> da mesma maneira que você fez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700" dirty="0"/>
              <a:t>Do not expect everyone to </a:t>
            </a:r>
            <a:r>
              <a:rPr lang="en-US" sz="1700" u="sng" dirty="0"/>
              <a:t>    respond     </a:t>
            </a:r>
            <a:r>
              <a:rPr lang="en-US" sz="1700" dirty="0"/>
              <a:t> the same way that you did</a:t>
            </a:r>
            <a:endParaRPr lang="pt-PT" sz="1700" dirty="0">
              <a:solidFill>
                <a:srgbClr val="C00000"/>
              </a:solidFill>
            </a:endParaRP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600" dirty="0">
                <a:solidFill>
                  <a:srgbClr val="C00000"/>
                </a:solidFill>
              </a:rPr>
              <a:t>Não fique </a:t>
            </a:r>
            <a:r>
              <a:rPr lang="pt-PT" sz="2600" u="sng" dirty="0">
                <a:solidFill>
                  <a:srgbClr val="C00000"/>
                </a:solidFill>
              </a:rPr>
              <a:t> </a:t>
            </a:r>
            <a:r>
              <a:rPr lang="pt-PT" sz="2600" b="1" u="sng" dirty="0">
                <a:solidFill>
                  <a:srgbClr val="C00000"/>
                </a:solidFill>
              </a:rPr>
              <a:t>surpreso</a:t>
            </a:r>
            <a:r>
              <a:rPr lang="pt-PT" sz="2600" u="sng" dirty="0">
                <a:solidFill>
                  <a:srgbClr val="C00000"/>
                </a:solidFill>
              </a:rPr>
              <a:t>   </a:t>
            </a:r>
            <a:r>
              <a:rPr lang="pt-PT" sz="2600" dirty="0">
                <a:solidFill>
                  <a:srgbClr val="C00000"/>
                </a:solidFill>
              </a:rPr>
              <a:t> se você revivenciar seu proprio abuso enquanto ajuda os outros</a:t>
            </a:r>
            <a:r>
              <a:rPr lang="pt-PT" sz="2600" dirty="0" smtClean="0">
                <a:solidFill>
                  <a:srgbClr val="C00000"/>
                </a:solidFill>
              </a:rPr>
              <a:t/>
            </a:r>
            <a:br>
              <a:rPr lang="pt-PT" sz="2600" dirty="0" smtClean="0">
                <a:solidFill>
                  <a:srgbClr val="C00000"/>
                </a:solidFill>
              </a:rPr>
            </a:br>
            <a:r>
              <a:rPr lang="en-US" sz="1800" dirty="0"/>
              <a:t>Do not be </a:t>
            </a:r>
            <a:r>
              <a:rPr lang="en-US" sz="1800" u="sng" dirty="0"/>
              <a:t>      surprised          </a:t>
            </a:r>
            <a:r>
              <a:rPr lang="en-US" sz="1800" dirty="0"/>
              <a:t> if you re-live your own abuse as you are helping others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463550" indent="-4635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pt-PT" sz="2600" dirty="0" smtClean="0">
                <a:solidFill>
                  <a:srgbClr val="C00000"/>
                </a:solidFill>
              </a:rPr>
              <a:t>4.	</a:t>
            </a:r>
            <a:r>
              <a:rPr lang="pt-PT" sz="2600" dirty="0">
                <a:solidFill>
                  <a:srgbClr val="C00000"/>
                </a:solidFill>
              </a:rPr>
              <a:t>Aguarde uma </a:t>
            </a:r>
            <a:r>
              <a:rPr lang="pt-PT" sz="2600" b="1" u="sng" dirty="0" smtClean="0">
                <a:solidFill>
                  <a:srgbClr val="C00000"/>
                </a:solidFill>
              </a:rPr>
              <a:t>crise</a:t>
            </a:r>
            <a:br>
              <a:rPr lang="pt-PT" sz="2600" b="1" u="sng" dirty="0" smtClean="0">
                <a:solidFill>
                  <a:srgbClr val="C00000"/>
                </a:solidFill>
              </a:rPr>
            </a:br>
            <a:r>
              <a:rPr lang="en-US" sz="1700" dirty="0"/>
              <a:t>Expect a </a:t>
            </a:r>
            <a:r>
              <a:rPr lang="en-US" sz="1700" u="sng" dirty="0"/>
              <a:t> </a:t>
            </a:r>
            <a:r>
              <a:rPr lang="en-US" sz="1700" u="sng" dirty="0" smtClean="0"/>
              <a:t>crisis</a:t>
            </a:r>
            <a:endParaRPr lang="pt-PT" sz="1700" b="1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Vítimas frequentemente </a:t>
            </a:r>
            <a:r>
              <a:rPr lang="pt-PT" sz="2400" dirty="0" smtClean="0">
                <a:solidFill>
                  <a:srgbClr val="C00000"/>
                </a:solidFill>
              </a:rPr>
              <a:t>tem 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b="1" u="sng" dirty="0" smtClean="0">
                <a:solidFill>
                  <a:srgbClr val="C00000"/>
                </a:solidFill>
              </a:rPr>
              <a:t>explosões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de ódio, pesadelos e problemas de sono, depressão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Survivors often have </a:t>
            </a:r>
            <a:r>
              <a:rPr lang="en-US" sz="1800" u="sng" dirty="0"/>
              <a:t>      outbursts       </a:t>
            </a:r>
            <a:r>
              <a:rPr lang="en-US" sz="1800" dirty="0"/>
              <a:t> of rage, nightmares and sleeping problems, depression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Dê as vítimas um pouco mais de 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alegria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dirty="0" smtClean="0">
                <a:solidFill>
                  <a:srgbClr val="C00000"/>
                </a:solidFill>
              </a:rPr>
              <a:t>enquanto </a:t>
            </a:r>
            <a:r>
              <a:rPr lang="pt-PT" sz="2400" dirty="0">
                <a:solidFill>
                  <a:srgbClr val="C00000"/>
                </a:solidFill>
              </a:rPr>
              <a:t>elas trabalham seu programa de estudos</a:t>
            </a:r>
            <a:r>
              <a:rPr lang="pt-PT" sz="2400" b="1" u="sng" dirty="0" smtClean="0">
                <a:solidFill>
                  <a:srgbClr val="C00000"/>
                </a:solidFill>
              </a:rPr>
              <a:t/>
            </a:r>
            <a:br>
              <a:rPr lang="pt-PT" sz="24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Give survivors a little more </a:t>
            </a:r>
            <a:r>
              <a:rPr lang="en-US" sz="1600" u="sng" dirty="0"/>
              <a:t>      grace        </a:t>
            </a:r>
            <a:r>
              <a:rPr lang="en-US" sz="1600" dirty="0"/>
              <a:t> while they work through the curriculum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Não permita às vítimas a usarem o fato de que estão se submetendo a um programa de estudos como uma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desculpa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dirty="0">
                <a:solidFill>
                  <a:srgbClr val="C00000"/>
                </a:solidFill>
              </a:rPr>
              <a:t> para evitar responsabilidades 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600" dirty="0"/>
              <a:t>Do not allow survivors to use the fact that they are going through the curriculum as an </a:t>
            </a:r>
            <a:r>
              <a:rPr lang="en-US" sz="1600" u="sng" dirty="0"/>
              <a:t>    excuse    </a:t>
            </a:r>
            <a:r>
              <a:rPr lang="en-US" sz="1600" dirty="0"/>
              <a:t> for avoiding responsibility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5668963"/>
          </a:xfrm>
        </p:spPr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Seja 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b="1" u="sng" dirty="0" smtClean="0">
                <a:solidFill>
                  <a:srgbClr val="C00000"/>
                </a:solidFill>
              </a:rPr>
              <a:t>cuidadoso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em como administrar uma disciplina, estando certo de se estar calmo,  compelido por 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amor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Be </a:t>
            </a:r>
            <a:r>
              <a:rPr lang="en-US" sz="1800" u="sng" dirty="0"/>
              <a:t>  careful       </a:t>
            </a:r>
            <a:r>
              <a:rPr lang="en-US" sz="1800" dirty="0"/>
              <a:t>  how </a:t>
            </a:r>
            <a:r>
              <a:rPr lang="en-US" sz="1800" dirty="0" smtClean="0"/>
              <a:t>you </a:t>
            </a:r>
            <a:r>
              <a:rPr lang="en-US" sz="1800" dirty="0"/>
              <a:t>administer discipline, making sure you are calm, compelled by </a:t>
            </a:r>
            <a:r>
              <a:rPr lang="en-US" sz="1800" u="sng" dirty="0"/>
              <a:t>  love 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Mantenha a equipe responsavel, informada quando as vítimas estão trabalhando o seu programa de estudos</a:t>
            </a:r>
            <a:r>
              <a:rPr lang="pt-PT" sz="2400" b="1" u="sng" dirty="0" smtClean="0">
                <a:solidFill>
                  <a:srgbClr val="C00000"/>
                </a:solidFill>
              </a:rPr>
              <a:t/>
            </a:r>
            <a:br>
              <a:rPr lang="pt-PT" sz="24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Keep involved staff informed when survivors are working through this curriculum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Reconheça quando voce se sentir 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limitado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e traga pessoas mais qualificadas para ajudar a vítima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600" dirty="0"/>
              <a:t>Recognize when you are in </a:t>
            </a:r>
            <a:r>
              <a:rPr lang="en-US" sz="1600" u="sng" dirty="0"/>
              <a:t>    over     </a:t>
            </a:r>
            <a:r>
              <a:rPr lang="en-US" sz="1600" dirty="0"/>
              <a:t> your head and bring in more qualified people to help the survivor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6354763"/>
          </a:xfrm>
        </p:spPr>
        <p:txBody>
          <a:bodyPr>
            <a:normAutofit lnSpcReduction="10000"/>
          </a:bodyPr>
          <a:lstStyle/>
          <a:p>
            <a:pPr marL="463550" indent="-4635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pt-PT" sz="2600" dirty="0">
                <a:solidFill>
                  <a:srgbClr val="C00000"/>
                </a:solidFill>
              </a:rPr>
              <a:t>5</a:t>
            </a:r>
            <a:r>
              <a:rPr lang="pt-PT" sz="2600" dirty="0" smtClean="0">
                <a:solidFill>
                  <a:srgbClr val="C00000"/>
                </a:solidFill>
              </a:rPr>
              <a:t>.	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Não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dirty="0">
                <a:solidFill>
                  <a:srgbClr val="C00000"/>
                </a:solidFill>
              </a:rPr>
              <a:t> se exponha imprudentemente para se tornar vulneravel</a:t>
            </a:r>
            <a:r>
              <a:rPr lang="pt-PT" sz="2400" dirty="0"/>
              <a:t> 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 smtClean="0"/>
              <a:t>Do </a:t>
            </a:r>
            <a:r>
              <a:rPr lang="en-US" sz="1800" u="sng" dirty="0" smtClean="0"/>
              <a:t>   </a:t>
            </a:r>
            <a:r>
              <a:rPr lang="en-US" sz="1800" u="sng" dirty="0"/>
              <a:t>not   </a:t>
            </a:r>
            <a:r>
              <a:rPr lang="en-US" sz="1800" dirty="0"/>
              <a:t> unwisely open yourself to become vulnerable</a:t>
            </a:r>
            <a:endParaRPr lang="pt-PT" sz="1700" b="1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Mantenha a sua relação com </a:t>
            </a:r>
            <a:r>
              <a:rPr lang="pt-PT" sz="2400" u="sng" dirty="0">
                <a:solidFill>
                  <a:srgbClr val="C00000"/>
                </a:solidFill>
              </a:rPr>
              <a:t>    </a:t>
            </a:r>
            <a:r>
              <a:rPr lang="pt-PT" sz="2400" b="1" u="sng" dirty="0">
                <a:solidFill>
                  <a:srgbClr val="C00000"/>
                </a:solidFill>
              </a:rPr>
              <a:t>Jesus</a:t>
            </a:r>
            <a:r>
              <a:rPr lang="pt-PT" sz="2400" u="sng" dirty="0">
                <a:solidFill>
                  <a:srgbClr val="C00000"/>
                </a:solidFill>
              </a:rPr>
              <a:t>      </a:t>
            </a:r>
            <a:r>
              <a:rPr lang="pt-PT" sz="2400" dirty="0">
                <a:solidFill>
                  <a:srgbClr val="C00000"/>
                </a:solidFill>
              </a:rPr>
              <a:t> crescente e apaixonada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Keep your relationship with </a:t>
            </a:r>
            <a:r>
              <a:rPr lang="en-US" sz="1800" u="sng" dirty="0"/>
              <a:t>    Jesus      </a:t>
            </a:r>
            <a:r>
              <a:rPr lang="en-US" sz="1800" dirty="0"/>
              <a:t> growing and passionate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Preste muita atenção aos seus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 smtClean="0">
                <a:solidFill>
                  <a:srgbClr val="C00000"/>
                </a:solidFill>
              </a:rPr>
              <a:t>pensamentos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sobre a vida e o seu “self” </a:t>
            </a:r>
            <a:r>
              <a:rPr lang="pt-PT" sz="2400" b="1" u="sng" dirty="0">
                <a:solidFill>
                  <a:srgbClr val="C00000"/>
                </a:solidFill>
              </a:rPr>
              <a:t>secreto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enquanto ajuda as vítimas neste </a:t>
            </a:r>
            <a:r>
              <a:rPr lang="pt-PT" sz="2400" dirty="0" smtClean="0">
                <a:solidFill>
                  <a:srgbClr val="C00000"/>
                </a:solidFill>
              </a:rPr>
              <a:t>processo.</a:t>
            </a:r>
            <a:r>
              <a:rPr lang="pt-PT" sz="2400" b="1" u="sng" dirty="0" smtClean="0">
                <a:solidFill>
                  <a:srgbClr val="C00000"/>
                </a:solidFill>
              </a:rPr>
              <a:t/>
            </a:r>
            <a:br>
              <a:rPr lang="pt-PT" sz="24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Pay attention to your </a:t>
            </a:r>
            <a:r>
              <a:rPr lang="en-US" sz="1600" u="sng" dirty="0"/>
              <a:t>    thought       </a:t>
            </a:r>
            <a:r>
              <a:rPr lang="en-US" sz="1600" dirty="0"/>
              <a:t> life and your </a:t>
            </a:r>
            <a:r>
              <a:rPr lang="en-US" sz="1600" u="sng" dirty="0"/>
              <a:t>    secret    </a:t>
            </a:r>
            <a:r>
              <a:rPr lang="en-US" sz="1600" dirty="0"/>
              <a:t> self as you help survivors through this </a:t>
            </a:r>
            <a:r>
              <a:rPr lang="en-US" sz="1600" dirty="0" smtClean="0"/>
              <a:t>process.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Seja honesto consigo a respeito de suas proprias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lutas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dirty="0">
                <a:solidFill>
                  <a:srgbClr val="C00000"/>
                </a:solidFill>
              </a:rPr>
              <a:t> e inclua Deus e pessoas de Deus nesta luta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600" dirty="0"/>
              <a:t>Be honest with yourself about your own </a:t>
            </a:r>
            <a:r>
              <a:rPr lang="en-US" sz="1600" u="sng" dirty="0"/>
              <a:t> </a:t>
            </a:r>
            <a:r>
              <a:rPr lang="en-US" sz="1600" u="sng" dirty="0" smtClean="0"/>
              <a:t> </a:t>
            </a:r>
            <a:r>
              <a:rPr lang="en-US" sz="1600" u="sng" dirty="0"/>
              <a:t>struggles </a:t>
            </a:r>
            <a:r>
              <a:rPr lang="en-US" sz="1600" u="sng" dirty="0" smtClean="0"/>
              <a:t> </a:t>
            </a:r>
            <a:r>
              <a:rPr lang="en-US" sz="1600" dirty="0" smtClean="0"/>
              <a:t> </a:t>
            </a:r>
            <a:r>
              <a:rPr lang="en-US" sz="1600" dirty="0"/>
              <a:t>and engage God and Godly people in that struggle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5897563"/>
          </a:xfrm>
        </p:spPr>
        <p:txBody>
          <a:bodyPr>
            <a:normAutofit lnSpcReduction="10000"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Esteja ciente da natureza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erotica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dirty="0">
                <a:solidFill>
                  <a:srgbClr val="C00000"/>
                </a:solidFill>
              </a:rPr>
              <a:t> de seu ministério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Be aware of the </a:t>
            </a:r>
            <a:r>
              <a:rPr lang="en-US" sz="1800" u="sng" dirty="0"/>
              <a:t>   erotic    </a:t>
            </a:r>
            <a:r>
              <a:rPr lang="en-US" sz="1800" dirty="0"/>
              <a:t> nature of this ministry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Reconheça o quão vulneráveis as vítimas são. A necessidade mais urgente delas , além de estarem seguras é de serem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amadas</a:t>
            </a:r>
            <a:r>
              <a:rPr lang="pt-PT" sz="2400" u="sng" dirty="0">
                <a:solidFill>
                  <a:srgbClr val="C00000"/>
                </a:solidFill>
              </a:rPr>
              <a:t>    </a:t>
            </a:r>
            <a:r>
              <a:rPr lang="pt-PT" sz="2400" dirty="0">
                <a:solidFill>
                  <a:srgbClr val="C00000"/>
                </a:solidFill>
              </a:rPr>
              <a:t>.  Tenha certeza de demonstra amor 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piedoso</a:t>
            </a:r>
            <a:r>
              <a:rPr lang="pt-PT" sz="2400" u="sng" dirty="0">
                <a:solidFill>
                  <a:srgbClr val="C00000"/>
                </a:solidFill>
              </a:rPr>
              <a:t> ,</a:t>
            </a:r>
            <a:r>
              <a:rPr lang="pt-PT" sz="2400" dirty="0">
                <a:solidFill>
                  <a:srgbClr val="C00000"/>
                </a:solidFill>
              </a:rPr>
              <a:t> amor este que não pode ser mal interpretado</a:t>
            </a:r>
            <a:r>
              <a:rPr lang="pt-PT" sz="2400" b="1" u="sng" dirty="0" smtClean="0">
                <a:solidFill>
                  <a:srgbClr val="C00000"/>
                </a:solidFill>
              </a:rPr>
              <a:t/>
            </a:r>
            <a:br>
              <a:rPr lang="pt-PT" sz="24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Recognize how vulnerable abuse survivors are.  Their most urgent need, outside of being safe, is to feel </a:t>
            </a:r>
            <a:r>
              <a:rPr lang="en-US" sz="1600" u="sng" dirty="0"/>
              <a:t>  loved    </a:t>
            </a:r>
            <a:r>
              <a:rPr lang="en-US" sz="1600" dirty="0"/>
              <a:t>.  Make sure you demonstrate </a:t>
            </a:r>
            <a:r>
              <a:rPr lang="en-US" sz="1600" u="sng" dirty="0"/>
              <a:t>   godly       </a:t>
            </a:r>
            <a:r>
              <a:rPr lang="en-US" sz="1600" dirty="0"/>
              <a:t> love that cannot be misinterpreted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4"/>
            </a:pPr>
            <a:r>
              <a:rPr lang="pt-PT" sz="2400" dirty="0">
                <a:solidFill>
                  <a:srgbClr val="C00000"/>
                </a:solidFill>
              </a:rPr>
              <a:t>Tenha cuidado em não se colocar em uma situação comprometedora quando voce cair em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pecado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ou ser acusado de pecar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600" dirty="0"/>
              <a:t>Be careful that you do not put yourself in a compromising situation where you could fall into </a:t>
            </a:r>
            <a:r>
              <a:rPr lang="en-US" sz="1600" u="sng" dirty="0"/>
              <a:t>  sin    </a:t>
            </a:r>
            <a:r>
              <a:rPr lang="en-US" sz="1600" dirty="0"/>
              <a:t> or be accused of sin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5897563"/>
          </a:xfrm>
        </p:spPr>
        <p:txBody>
          <a:bodyPr>
            <a:normAutofit fontScale="92500"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7"/>
            </a:pPr>
            <a:r>
              <a:rPr lang="pt-PT" sz="2400" dirty="0">
                <a:solidFill>
                  <a:srgbClr val="C00000"/>
                </a:solidFill>
              </a:rPr>
              <a:t>Mantenha o assunto da </a:t>
            </a:r>
            <a:r>
              <a:rPr lang="pt-PT" sz="2400" i="1" u="sng" dirty="0">
                <a:solidFill>
                  <a:srgbClr val="C00000"/>
                </a:solidFill>
              </a:rPr>
              <a:t>sexualização da intimidade</a:t>
            </a:r>
            <a:r>
              <a:rPr lang="pt-PT" sz="2400" dirty="0">
                <a:solidFill>
                  <a:srgbClr val="C00000"/>
                </a:solidFill>
              </a:rPr>
              <a:t>  em primeiro plano de sua mente e ajude as vítimas a separar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sexo</a:t>
            </a:r>
            <a:r>
              <a:rPr lang="pt-PT" sz="2400" u="sng" dirty="0">
                <a:solidFill>
                  <a:srgbClr val="C00000"/>
                </a:solidFill>
              </a:rPr>
              <a:t>     </a:t>
            </a:r>
            <a:r>
              <a:rPr lang="pt-PT" sz="2400" dirty="0">
                <a:solidFill>
                  <a:srgbClr val="C00000"/>
                </a:solidFill>
              </a:rPr>
              <a:t> de intimidade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Keep the </a:t>
            </a:r>
            <a:r>
              <a:rPr lang="en-US" sz="1800" i="1" u="sng" dirty="0" err="1"/>
              <a:t>sexualization</a:t>
            </a:r>
            <a:r>
              <a:rPr lang="en-US" sz="1800" i="1" u="sng" dirty="0"/>
              <a:t> of intimacy</a:t>
            </a:r>
            <a:r>
              <a:rPr lang="en-US" sz="1800" dirty="0"/>
              <a:t> issue in the forefront of your mind and help survivors separate </a:t>
            </a:r>
            <a:r>
              <a:rPr lang="en-US" sz="1800" u="sng" dirty="0"/>
              <a:t>     sex     </a:t>
            </a:r>
            <a:r>
              <a:rPr lang="en-US" sz="1800" dirty="0"/>
              <a:t> from intimacy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7"/>
            </a:pPr>
            <a:r>
              <a:rPr lang="pt-PT" sz="2400" dirty="0">
                <a:solidFill>
                  <a:srgbClr val="C00000"/>
                </a:solidFill>
              </a:rPr>
              <a:t>Use uma abordagem de equipe para que  </a:t>
            </a:r>
            <a:r>
              <a:rPr lang="pt-PT" sz="2400" u="sng" dirty="0">
                <a:solidFill>
                  <a:srgbClr val="C00000"/>
                </a:solidFill>
              </a:rPr>
              <a:t>    </a:t>
            </a:r>
            <a:r>
              <a:rPr lang="pt-PT" sz="2400" b="1" u="sng" dirty="0">
                <a:solidFill>
                  <a:srgbClr val="C00000"/>
                </a:solidFill>
              </a:rPr>
              <a:t>mais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de uma pessoa da equipe esteja envolvido com a </a:t>
            </a:r>
            <a:r>
              <a:rPr lang="pt-PT" sz="2400" dirty="0" smtClean="0">
                <a:solidFill>
                  <a:srgbClr val="C00000"/>
                </a:solidFill>
              </a:rPr>
              <a:t>vítima.</a:t>
            </a:r>
            <a:r>
              <a:rPr lang="pt-PT" sz="2400" b="1" u="sng" dirty="0" smtClean="0">
                <a:solidFill>
                  <a:srgbClr val="C00000"/>
                </a:solidFill>
              </a:rPr>
              <a:t/>
            </a:r>
            <a:br>
              <a:rPr lang="pt-PT" sz="24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Use a “team” approach so that </a:t>
            </a:r>
            <a:r>
              <a:rPr lang="en-US" sz="1600" u="sng" dirty="0"/>
              <a:t>    more     </a:t>
            </a:r>
            <a:r>
              <a:rPr lang="en-US" sz="1600" dirty="0"/>
              <a:t> than one staff person is involved with a </a:t>
            </a:r>
            <a:r>
              <a:rPr lang="en-US" sz="1600" dirty="0" smtClean="0"/>
              <a:t>survivor.</a:t>
            </a:r>
            <a:endParaRPr lang="pt-PT" sz="1600" b="1" u="sng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7"/>
            </a:pPr>
            <a:r>
              <a:rPr lang="pt-PT" sz="2400" dirty="0">
                <a:solidFill>
                  <a:srgbClr val="C00000"/>
                </a:solidFill>
              </a:rPr>
              <a:t>Lembre-se que a única pessoa que pode mudar é 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b="1" u="sng" dirty="0">
                <a:solidFill>
                  <a:srgbClr val="C00000"/>
                </a:solidFill>
              </a:rPr>
              <a:t>você</a:t>
            </a:r>
            <a:r>
              <a:rPr lang="pt-PT" sz="2400" u="sng" dirty="0">
                <a:solidFill>
                  <a:srgbClr val="C00000"/>
                </a:solidFill>
              </a:rPr>
              <a:t>    </a:t>
            </a:r>
            <a:r>
              <a:rPr lang="pt-PT" sz="2400" dirty="0">
                <a:solidFill>
                  <a:srgbClr val="C00000"/>
                </a:solidFill>
              </a:rPr>
              <a:t>. Você não tem o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poder</a:t>
            </a:r>
            <a:r>
              <a:rPr lang="pt-PT" sz="2400" u="sng" dirty="0">
                <a:solidFill>
                  <a:srgbClr val="C00000"/>
                </a:solidFill>
              </a:rPr>
              <a:t>      </a:t>
            </a:r>
            <a:r>
              <a:rPr lang="pt-PT" sz="2400" dirty="0">
                <a:solidFill>
                  <a:srgbClr val="C00000"/>
                </a:solidFill>
              </a:rPr>
              <a:t> para mudar as pessoas. Você só pode indicar a eles a direção correta e liderar pelo </a:t>
            </a:r>
            <a:r>
              <a:rPr lang="pt-PT" sz="2400" u="sng" dirty="0">
                <a:solidFill>
                  <a:srgbClr val="C00000"/>
                </a:solidFill>
              </a:rPr>
              <a:t>  </a:t>
            </a:r>
            <a:r>
              <a:rPr lang="pt-PT" sz="2400" b="1" u="sng" dirty="0">
                <a:solidFill>
                  <a:srgbClr val="C00000"/>
                </a:solidFill>
              </a:rPr>
              <a:t>exemplo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600" dirty="0"/>
              <a:t>Remember that the only person you can change is </a:t>
            </a:r>
            <a:r>
              <a:rPr lang="en-US" sz="1600" u="sng" dirty="0"/>
              <a:t>    you    </a:t>
            </a:r>
            <a:r>
              <a:rPr lang="en-US" sz="1600" dirty="0"/>
              <a:t>.  You do not have the </a:t>
            </a:r>
            <a:r>
              <a:rPr lang="en-US" sz="1600" u="sng" dirty="0"/>
              <a:t>   power      </a:t>
            </a:r>
            <a:r>
              <a:rPr lang="en-US" sz="1600" dirty="0"/>
              <a:t> to change other people.  You can only point them in the right direction and lead by </a:t>
            </a:r>
            <a:r>
              <a:rPr lang="en-US" sz="1600" u="sng" dirty="0"/>
              <a:t>    example </a:t>
            </a:r>
            <a:r>
              <a:rPr lang="en-US" sz="1600" u="sng" dirty="0" smtClean="0"/>
              <a:t>.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2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5897563"/>
          </a:xfrm>
        </p:spPr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10"/>
            </a:pPr>
            <a:r>
              <a:rPr lang="pt-PT" sz="2400" dirty="0">
                <a:solidFill>
                  <a:srgbClr val="C00000"/>
                </a:solidFill>
              </a:rPr>
              <a:t>Mantenha todas as conversas girando em relação a decisões </a:t>
            </a:r>
            <a:r>
              <a:rPr lang="pt-PT" sz="2400" b="1" u="sng" dirty="0">
                <a:solidFill>
                  <a:srgbClr val="C00000"/>
                </a:solidFill>
              </a:rPr>
              <a:t>bíblicas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>
                <a:solidFill>
                  <a:srgbClr val="C00000"/>
                </a:solidFill>
              </a:rPr>
              <a:t>.  Mantenha Deus no 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centro</a:t>
            </a:r>
            <a:r>
              <a:rPr lang="pt-PT" sz="2400" u="sng" dirty="0">
                <a:solidFill>
                  <a:srgbClr val="C00000"/>
                </a:solidFill>
              </a:rPr>
              <a:t>   </a:t>
            </a:r>
            <a:r>
              <a:rPr lang="pt-PT" sz="2400" dirty="0">
                <a:solidFill>
                  <a:srgbClr val="C00000"/>
                </a:solidFill>
              </a:rPr>
              <a:t> de todas as discussões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Keep all discussions moving toward </a:t>
            </a:r>
            <a:r>
              <a:rPr lang="en-US" sz="1800" u="sng" dirty="0"/>
              <a:t>      biblical       </a:t>
            </a:r>
            <a:r>
              <a:rPr lang="en-US" sz="1800" dirty="0"/>
              <a:t> resolutions.  Keep God at the </a:t>
            </a:r>
            <a:r>
              <a:rPr lang="en-US" sz="1800" u="sng" dirty="0"/>
              <a:t>      center        </a:t>
            </a:r>
            <a:r>
              <a:rPr lang="en-US" sz="1800" dirty="0"/>
              <a:t> of all discussions</a:t>
            </a:r>
            <a:r>
              <a:rPr lang="en-US" sz="1800" dirty="0" smtClean="0"/>
              <a:t>.</a:t>
            </a:r>
            <a:r>
              <a:rPr lang="en-US" sz="1800" u="sng" dirty="0" smtClean="0"/>
              <a:t> 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10"/>
            </a:pPr>
            <a:r>
              <a:rPr lang="pt-PT" sz="2400" dirty="0">
                <a:solidFill>
                  <a:srgbClr val="C00000"/>
                </a:solidFill>
              </a:rPr>
              <a:t>Empenhe-se numa guerra espiritual. Ore sem cessar. Acredite em Deus por um </a:t>
            </a:r>
            <a:r>
              <a:rPr lang="pt-PT" sz="2400" u="sng" dirty="0" smtClean="0">
                <a:solidFill>
                  <a:srgbClr val="C00000"/>
                </a:solidFill>
              </a:rPr>
              <a:t> </a:t>
            </a:r>
            <a:r>
              <a:rPr lang="pt-PT" sz="2400" b="1" u="sng" dirty="0">
                <a:solidFill>
                  <a:srgbClr val="C00000"/>
                </a:solidFill>
              </a:rPr>
              <a:t>milagre</a:t>
            </a:r>
            <a:r>
              <a:rPr lang="pt-PT" sz="2400" u="sng" dirty="0">
                <a:solidFill>
                  <a:srgbClr val="C00000"/>
                </a:solidFill>
              </a:rPr>
              <a:t> </a:t>
            </a:r>
            <a:r>
              <a:rPr lang="pt-PT" sz="2400" dirty="0" smtClean="0">
                <a:solidFill>
                  <a:srgbClr val="C00000"/>
                </a:solidFill>
              </a:rPr>
              <a:t>.</a:t>
            </a:r>
            <a:r>
              <a:rPr lang="pt-PT" sz="2400" b="1" u="sng" dirty="0" smtClean="0">
                <a:solidFill>
                  <a:srgbClr val="C00000"/>
                </a:solidFill>
              </a:rPr>
              <a:t/>
            </a:r>
            <a:br>
              <a:rPr lang="pt-PT" sz="2400" b="1" u="sng" dirty="0" smtClean="0">
                <a:solidFill>
                  <a:srgbClr val="C00000"/>
                </a:solidFill>
              </a:rPr>
            </a:br>
            <a:r>
              <a:rPr lang="en-US" sz="1600" dirty="0"/>
              <a:t>Engage in spiritual warfare.  Pray without ceasing. Believe God for a </a:t>
            </a:r>
            <a:r>
              <a:rPr lang="en-US" sz="1600" u="sng" dirty="0"/>
              <a:t>      miracle </a:t>
            </a:r>
            <a:r>
              <a:rPr lang="en-US" sz="1600" dirty="0" smtClean="0"/>
              <a:t>.</a:t>
            </a:r>
            <a:endParaRPr lang="pt-PT" sz="1600" b="1" u="sng" dirty="0" smtClean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191780"/>
            <a:ext cx="3810000" cy="197826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3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816291"/>
          </a:xfrm>
        </p:spPr>
        <p:txBody>
          <a:bodyPr/>
          <a:lstStyle/>
          <a:p>
            <a:pPr marL="690563" indent="-581025">
              <a:buNone/>
            </a:pPr>
            <a:r>
              <a:rPr lang="en-US" dirty="0" smtClean="0">
                <a:solidFill>
                  <a:srgbClr val="C00000"/>
                </a:solidFill>
              </a:rPr>
              <a:t>6.	</a:t>
            </a:r>
            <a:r>
              <a:rPr lang="pt-PT" dirty="0">
                <a:solidFill>
                  <a:srgbClr val="C00000"/>
                </a:solidFill>
              </a:rPr>
              <a:t>Existe um Deus. </a:t>
            </a:r>
            <a:r>
              <a:rPr lang="pt-PT" u="sng" dirty="0">
                <a:solidFill>
                  <a:srgbClr val="C00000"/>
                </a:solidFill>
              </a:rPr>
              <a:t>    </a:t>
            </a:r>
            <a:r>
              <a:rPr lang="pt-PT" b="1" u="sng" dirty="0">
                <a:solidFill>
                  <a:srgbClr val="C00000"/>
                </a:solidFill>
              </a:rPr>
              <a:t>Eu</a:t>
            </a:r>
            <a:r>
              <a:rPr lang="pt-PT" u="sng" dirty="0">
                <a:solidFill>
                  <a:srgbClr val="C00000"/>
                </a:solidFill>
              </a:rPr>
              <a:t>      </a:t>
            </a:r>
            <a:r>
              <a:rPr lang="pt-PT" dirty="0">
                <a:solidFill>
                  <a:srgbClr val="C00000"/>
                </a:solidFill>
              </a:rPr>
              <a:t> não sou Ele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dirty="0"/>
              <a:t>There is a God. </a:t>
            </a:r>
            <a:r>
              <a:rPr lang="en-US" sz="1800" u="sng" dirty="0"/>
              <a:t>    I      </a:t>
            </a:r>
            <a:r>
              <a:rPr lang="en-US" sz="1800" dirty="0"/>
              <a:t> am not Him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838200"/>
            <a:ext cx="4255111" cy="240506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pt-PT" dirty="0">
                <a:solidFill>
                  <a:srgbClr val="C00000"/>
                </a:solidFill>
              </a:rPr>
              <a:t>Coisas para se ter em mente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dirty="0"/>
              <a:t>Some things to keep in mind</a:t>
            </a:r>
            <a:r>
              <a:rPr lang="en-US" sz="1800" dirty="0" smtClean="0"/>
              <a:t>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Este programa foi escrito originalmente para um programa residencial adulto </a:t>
            </a:r>
            <a:r>
              <a:rPr lang="pt-PT" sz="2400" b="1" u="sng" dirty="0" smtClean="0">
                <a:solidFill>
                  <a:srgbClr val="C00000"/>
                </a:solidFill>
              </a:rPr>
              <a:t>masculino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This curriculum was originally written for an adult </a:t>
            </a:r>
            <a:r>
              <a:rPr lang="en-US" sz="1800" u="sng" dirty="0" smtClean="0"/>
              <a:t>men’s</a:t>
            </a:r>
            <a:r>
              <a:rPr lang="en-US" sz="1800" dirty="0" smtClean="0"/>
              <a:t>  </a:t>
            </a:r>
            <a:r>
              <a:rPr lang="en-US" sz="1800" dirty="0"/>
              <a:t>residential </a:t>
            </a:r>
            <a:r>
              <a:rPr lang="en-US" sz="1800" dirty="0" smtClean="0"/>
              <a:t>program.</a:t>
            </a:r>
            <a:endParaRPr lang="en-US" sz="2400" dirty="0"/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Como em qualquer ministério, voce deve reconhecer sua própria </a:t>
            </a:r>
            <a:r>
              <a:rPr lang="pt-PT" sz="2400" b="1" u="sng" dirty="0">
                <a:solidFill>
                  <a:srgbClr val="C00000"/>
                </a:solidFill>
              </a:rPr>
              <a:t>dor</a:t>
            </a:r>
            <a:r>
              <a:rPr lang="pt-PT" sz="2400" dirty="0">
                <a:solidFill>
                  <a:srgbClr val="C00000"/>
                </a:solidFill>
              </a:rPr>
              <a:t>  e </a:t>
            </a:r>
            <a:r>
              <a:rPr lang="pt-PT" sz="2400" dirty="0" smtClean="0">
                <a:solidFill>
                  <a:srgbClr val="C00000"/>
                </a:solidFill>
              </a:rPr>
              <a:t>limitações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As with any ministry, you must acknowledge your own </a:t>
            </a:r>
            <a:r>
              <a:rPr lang="en-US" sz="1800" u="sng" dirty="0" smtClean="0"/>
              <a:t>pain</a:t>
            </a:r>
            <a:r>
              <a:rPr lang="en-US" sz="1800" dirty="0" smtClean="0"/>
              <a:t>  </a:t>
            </a:r>
            <a:r>
              <a:rPr lang="en-US" sz="1800" dirty="0"/>
              <a:t>and </a:t>
            </a:r>
            <a:r>
              <a:rPr lang="en-US" sz="1800" dirty="0" smtClean="0"/>
              <a:t>limitations</a:t>
            </a:r>
            <a:r>
              <a:rPr lang="en-US" sz="1800" dirty="0"/>
              <a:t>.</a:t>
            </a:r>
            <a:endParaRPr lang="en-US" sz="1800" dirty="0" smtClean="0"/>
          </a:p>
          <a:p>
            <a:pPr marL="806450" indent="-3429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>
                <a:solidFill>
                  <a:srgbClr val="C00000"/>
                </a:solidFill>
                <a:effectLst/>
              </a:rPr>
              <a:t>Visão Global sobre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Questões </a:t>
            </a:r>
            <a:r>
              <a:rPr lang="pt-PT" sz="2800" dirty="0">
                <a:solidFill>
                  <a:srgbClr val="C00000"/>
                </a:solidFill>
                <a:effectLst/>
              </a:rPr>
              <a:t>de Abuso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Sexual</a:t>
            </a:r>
            <a:r>
              <a:rPr lang="pt-PT" sz="2800" dirty="0" smtClean="0">
                <a:effectLst/>
              </a:rPr>
              <a:t/>
            </a:r>
            <a:br>
              <a:rPr lang="pt-PT" sz="2800" dirty="0" smtClean="0">
                <a:effectLst/>
              </a:rPr>
            </a:br>
            <a:r>
              <a:rPr lang="en-US" sz="2000" dirty="0">
                <a:effectLst/>
              </a:rPr>
              <a:t>Overview of Sexual Abuse Issues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5909"/>
            <a:ext cx="8229600" cy="5702491"/>
          </a:xfrm>
        </p:spPr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>
                <a:solidFill>
                  <a:srgbClr val="C00000"/>
                </a:solidFill>
              </a:rPr>
              <a:t>Lembrar da missão do Desafio Jovem:  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pt-PT" sz="2400" dirty="0" smtClean="0">
                <a:solidFill>
                  <a:srgbClr val="C00000"/>
                </a:solidFill>
              </a:rPr>
              <a:t>“ </a:t>
            </a:r>
            <a:r>
              <a:rPr lang="pt-PT" sz="2400" dirty="0">
                <a:solidFill>
                  <a:srgbClr val="C00000"/>
                </a:solidFill>
              </a:rPr>
              <a:t>. . . evangelizar </a:t>
            </a:r>
            <a:r>
              <a:rPr lang="pt-PT" sz="2400" dirty="0" smtClean="0">
                <a:solidFill>
                  <a:srgbClr val="C00000"/>
                </a:solidFill>
              </a:rPr>
              <a:t>e </a:t>
            </a:r>
            <a:r>
              <a:rPr lang="pt-PT" sz="2400" b="1" u="sng" dirty="0" smtClean="0">
                <a:solidFill>
                  <a:srgbClr val="C00000"/>
                </a:solidFill>
              </a:rPr>
              <a:t>discipular</a:t>
            </a:r>
            <a:r>
              <a:rPr lang="pt-PT" sz="2400" dirty="0" smtClean="0">
                <a:solidFill>
                  <a:srgbClr val="C00000"/>
                </a:solidFill>
              </a:rPr>
              <a:t>  </a:t>
            </a:r>
            <a:r>
              <a:rPr lang="pt-PT" sz="2400" dirty="0">
                <a:solidFill>
                  <a:srgbClr val="C00000"/>
                </a:solidFill>
              </a:rPr>
              <a:t>pessoas com problemas controladores de vida</a:t>
            </a:r>
            <a:r>
              <a:rPr lang="pt-PT" sz="2400" dirty="0" smtClean="0">
                <a:solidFill>
                  <a:srgbClr val="C00000"/>
                </a:solidFill>
              </a:rPr>
              <a:t>.</a:t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Remember the mission of Teen Challenge:  </a:t>
            </a:r>
            <a:r>
              <a:rPr lang="en-US" sz="1800" dirty="0" smtClean="0"/>
              <a:t>“to </a:t>
            </a:r>
            <a:r>
              <a:rPr lang="en-US" sz="1800" dirty="0"/>
              <a:t>evangelize and </a:t>
            </a:r>
            <a:r>
              <a:rPr lang="en-US" sz="1800" u="sng" dirty="0" smtClean="0"/>
              <a:t>disciple</a:t>
            </a:r>
            <a:r>
              <a:rPr lang="en-US" sz="1800" dirty="0" smtClean="0"/>
              <a:t>  </a:t>
            </a:r>
            <a:r>
              <a:rPr lang="en-US" sz="1800" dirty="0"/>
              <a:t>people with life controlling problems</a:t>
            </a:r>
            <a:r>
              <a:rPr lang="en-US" sz="1800" dirty="0" smtClean="0"/>
              <a:t>.”</a:t>
            </a: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>
                <a:solidFill>
                  <a:srgbClr val="C00000"/>
                </a:solidFill>
              </a:rPr>
              <a:t>Esta missão deve ser o centro de nosso foco em vítimas de abuso sexual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This mission must remain our focus with sexual abuse survivors</a:t>
            </a:r>
            <a:endParaRPr lang="pt-PT" sz="1800" dirty="0" smtClean="0">
              <a:solidFill>
                <a:srgbClr val="C00000"/>
              </a:solidFill>
            </a:endParaRPr>
          </a:p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400" dirty="0">
                <a:solidFill>
                  <a:srgbClr val="C00000"/>
                </a:solidFill>
              </a:rPr>
              <a:t>Vítimas de abuso sexual estão participando atualmente em nossos </a:t>
            </a:r>
            <a:r>
              <a:rPr lang="pt-PT" sz="2400" b="1" u="sng" dirty="0" smtClean="0">
                <a:solidFill>
                  <a:srgbClr val="C00000"/>
                </a:solidFill>
              </a:rPr>
              <a:t>programas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Survivors of childhood sexual abuse are already in our </a:t>
            </a:r>
            <a:r>
              <a:rPr lang="en-US" sz="1800" u="sng" dirty="0" smtClean="0"/>
              <a:t>programs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3"/>
            </a:pPr>
            <a:r>
              <a:rPr lang="pt-PT" dirty="0" smtClean="0">
                <a:solidFill>
                  <a:srgbClr val="C00000"/>
                </a:solidFill>
              </a:rPr>
              <a:t>Estatísticas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Statistics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dirty="0">
                <a:solidFill>
                  <a:srgbClr val="C00000"/>
                </a:solidFill>
              </a:rPr>
              <a:t>No Desafio Jovem dos EUA na maioria dos programas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dirty="0"/>
              <a:t>This curriculum was originally written for an adult </a:t>
            </a:r>
            <a:r>
              <a:rPr lang="en-US" sz="1800" u="sng" dirty="0" smtClean="0"/>
              <a:t>men’s</a:t>
            </a:r>
            <a:r>
              <a:rPr lang="en-US" sz="1800" dirty="0" smtClean="0"/>
              <a:t>  </a:t>
            </a:r>
            <a:r>
              <a:rPr lang="en-US" sz="1800" dirty="0"/>
              <a:t>residential </a:t>
            </a:r>
            <a:r>
              <a:rPr lang="en-US" sz="1800" dirty="0" smtClean="0"/>
              <a:t>program.</a:t>
            </a:r>
            <a:endParaRPr lang="en-US" sz="2400" dirty="0"/>
          </a:p>
          <a:p>
            <a:pPr marL="1062482" lvl="1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pt-PT" sz="2000" u="sng" dirty="0" smtClean="0">
                <a:solidFill>
                  <a:srgbClr val="C00000"/>
                </a:solidFill>
              </a:rPr>
              <a:t>90%</a:t>
            </a:r>
            <a:r>
              <a:rPr lang="pt-PT" sz="2000" dirty="0" smtClean="0">
                <a:solidFill>
                  <a:srgbClr val="C00000"/>
                </a:solidFill>
              </a:rPr>
              <a:t>  </a:t>
            </a:r>
            <a:r>
              <a:rPr lang="pt-PT" sz="2000" dirty="0">
                <a:solidFill>
                  <a:srgbClr val="C00000"/>
                </a:solidFill>
              </a:rPr>
              <a:t>dos alunos do sexo feminino sofreram abuso sexual</a:t>
            </a:r>
            <a:r>
              <a:rPr lang="pt-PT" sz="2000" dirty="0" smtClean="0">
                <a:solidFill>
                  <a:srgbClr val="C00000"/>
                </a:solidFill>
              </a:rPr>
              <a:t/>
            </a:r>
            <a:br>
              <a:rPr lang="pt-PT" sz="2000" dirty="0" smtClean="0">
                <a:solidFill>
                  <a:srgbClr val="C00000"/>
                </a:solidFill>
              </a:rPr>
            </a:br>
            <a:r>
              <a:rPr lang="en-US" sz="1500" u="sng" dirty="0"/>
              <a:t>90</a:t>
            </a:r>
            <a:r>
              <a:rPr lang="en-US" sz="1500" u="sng" dirty="0" smtClean="0"/>
              <a:t>%</a:t>
            </a:r>
            <a:r>
              <a:rPr lang="en-US" sz="1500" dirty="0" smtClean="0"/>
              <a:t>  </a:t>
            </a:r>
            <a:r>
              <a:rPr lang="en-US" sz="1500" dirty="0"/>
              <a:t>of female students experienced sexual abuse</a:t>
            </a:r>
            <a:r>
              <a:rPr lang="en-US" sz="1500" dirty="0" smtClean="0"/>
              <a:t>.</a:t>
            </a:r>
            <a:endParaRPr lang="en-US" sz="1400" dirty="0" smtClean="0"/>
          </a:p>
          <a:p>
            <a:pPr marL="1062482" lvl="1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pt-PT" sz="2000" u="sng" dirty="0" smtClean="0">
                <a:solidFill>
                  <a:srgbClr val="C00000"/>
                </a:solidFill>
              </a:rPr>
              <a:t>75</a:t>
            </a:r>
            <a:r>
              <a:rPr lang="pt-PT" sz="2000" u="sng" dirty="0">
                <a:solidFill>
                  <a:srgbClr val="C00000"/>
                </a:solidFill>
              </a:rPr>
              <a:t>% </a:t>
            </a:r>
            <a:r>
              <a:rPr lang="pt-PT" sz="2000" dirty="0" smtClean="0">
                <a:solidFill>
                  <a:srgbClr val="C00000"/>
                </a:solidFill>
              </a:rPr>
              <a:t>  </a:t>
            </a:r>
            <a:r>
              <a:rPr lang="pt-PT" sz="2000" dirty="0">
                <a:solidFill>
                  <a:srgbClr val="C00000"/>
                </a:solidFill>
              </a:rPr>
              <a:t>dos alunos do sexo masculino sofreram abuso </a:t>
            </a:r>
            <a:r>
              <a:rPr lang="pt-PT" sz="2000" dirty="0" smtClean="0">
                <a:solidFill>
                  <a:srgbClr val="C00000"/>
                </a:solidFill>
              </a:rPr>
              <a:t>sexual</a:t>
            </a: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en-US" sz="1500" u="sng" dirty="0"/>
              <a:t>75%    </a:t>
            </a:r>
            <a:r>
              <a:rPr lang="en-US" sz="1500" dirty="0"/>
              <a:t>  of male students experienced sexual abuse</a:t>
            </a:r>
            <a:endParaRPr lang="en-US" sz="2000" dirty="0" smtClean="0"/>
          </a:p>
          <a:p>
            <a:pPr marL="806450" indent="-3429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>
                <a:solidFill>
                  <a:srgbClr val="C00000"/>
                </a:solidFill>
                <a:effectLst/>
              </a:rPr>
              <a:t>Visão Global sobre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Questões </a:t>
            </a:r>
            <a:r>
              <a:rPr lang="pt-PT" sz="2800" dirty="0">
                <a:solidFill>
                  <a:srgbClr val="C00000"/>
                </a:solidFill>
                <a:effectLst/>
              </a:rPr>
              <a:t>de Abuso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Sexual</a:t>
            </a:r>
            <a:r>
              <a:rPr lang="pt-PT" sz="2800" dirty="0" smtClean="0">
                <a:effectLst/>
              </a:rPr>
              <a:t/>
            </a:r>
            <a:br>
              <a:rPr lang="pt-PT" sz="2800" dirty="0" smtClean="0">
                <a:effectLst/>
              </a:rPr>
            </a:br>
            <a:r>
              <a:rPr lang="en-US" sz="2000" dirty="0">
                <a:effectLst/>
              </a:rPr>
              <a:t>Overview of Sexual Abuse Issues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2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0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r>
              <a:rPr lang="pt-PT" sz="2800" dirty="0">
                <a:solidFill>
                  <a:srgbClr val="C00000"/>
                </a:solidFill>
              </a:rPr>
              <a:t>O abuso sexual é perpretado  </a:t>
            </a:r>
            <a:r>
              <a:rPr lang="pt-PT" sz="2800" b="1" u="sng" dirty="0" smtClean="0">
                <a:solidFill>
                  <a:srgbClr val="C00000"/>
                </a:solidFill>
              </a:rPr>
              <a:t>contra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>
                <a:solidFill>
                  <a:srgbClr val="C00000"/>
                </a:solidFill>
              </a:rPr>
              <a:t>ambos os sexos,  </a:t>
            </a:r>
            <a:r>
              <a:rPr lang="pt-PT" sz="2800" b="1" u="sng" dirty="0" smtClean="0">
                <a:solidFill>
                  <a:srgbClr val="C00000"/>
                </a:solidFill>
              </a:rPr>
              <a:t>por</a:t>
            </a:r>
            <a:r>
              <a:rPr lang="pt-PT" sz="2800" dirty="0" smtClean="0">
                <a:solidFill>
                  <a:srgbClr val="C00000"/>
                </a:solidFill>
              </a:rPr>
              <a:t>  </a:t>
            </a:r>
            <a:r>
              <a:rPr lang="pt-PT" sz="2800" dirty="0">
                <a:solidFill>
                  <a:srgbClr val="C00000"/>
                </a:solidFill>
              </a:rPr>
              <a:t>ambos os sexos –  </a:t>
            </a:r>
            <a:r>
              <a:rPr lang="pt-PT" sz="2800" b="1" u="sng" dirty="0" smtClean="0">
                <a:solidFill>
                  <a:srgbClr val="C00000"/>
                </a:solidFill>
              </a:rPr>
              <a:t>não</a:t>
            </a:r>
            <a:r>
              <a:rPr lang="pt-PT" sz="2800" dirty="0" smtClean="0">
                <a:solidFill>
                  <a:srgbClr val="C00000"/>
                </a:solidFill>
              </a:rPr>
              <a:t>  </a:t>
            </a:r>
            <a:r>
              <a:rPr lang="pt-PT" sz="2800" dirty="0">
                <a:solidFill>
                  <a:srgbClr val="C00000"/>
                </a:solidFill>
              </a:rPr>
              <a:t>é um tema sómente de mulheres, é um tema </a:t>
            </a:r>
            <a:r>
              <a:rPr lang="pt-PT" sz="2800" b="1" u="sng" dirty="0" smtClean="0">
                <a:solidFill>
                  <a:srgbClr val="C00000"/>
                </a:solidFill>
              </a:rPr>
              <a:t>humano.</a:t>
            </a:r>
            <a:r>
              <a:rPr lang="pt-PT" sz="2400" dirty="0" smtClean="0">
                <a:solidFill>
                  <a:srgbClr val="C00000"/>
                </a:solidFill>
              </a:rPr>
              <a:t/>
            </a:r>
            <a:br>
              <a:rPr lang="pt-PT" sz="2400" dirty="0" smtClean="0">
                <a:solidFill>
                  <a:srgbClr val="C00000"/>
                </a:solidFill>
              </a:rPr>
            </a:br>
            <a:r>
              <a:rPr lang="en-US" sz="1800" dirty="0"/>
              <a:t>Sexual abuse is committed </a:t>
            </a:r>
            <a:r>
              <a:rPr lang="en-US" sz="1800" u="sng" dirty="0"/>
              <a:t>     against     </a:t>
            </a:r>
            <a:r>
              <a:rPr lang="en-US" sz="1800" dirty="0"/>
              <a:t> both genders </a:t>
            </a:r>
            <a:r>
              <a:rPr lang="en-US" sz="1800" u="sng" dirty="0"/>
              <a:t>  by  </a:t>
            </a:r>
            <a:r>
              <a:rPr lang="en-US" sz="1800" dirty="0"/>
              <a:t>  both genders - it is </a:t>
            </a:r>
            <a:r>
              <a:rPr lang="en-US" sz="1800" u="sng" dirty="0"/>
              <a:t> not     </a:t>
            </a:r>
            <a:r>
              <a:rPr lang="en-US" sz="1800" dirty="0"/>
              <a:t>  a woman’s issue, it is a </a:t>
            </a:r>
            <a:r>
              <a:rPr lang="en-US" sz="1800" u="sng" dirty="0"/>
              <a:t>  human    </a:t>
            </a:r>
            <a:r>
              <a:rPr lang="en-US" sz="1800" dirty="0"/>
              <a:t>  issue</a:t>
            </a:r>
            <a:r>
              <a:rPr lang="en-US" sz="1800" dirty="0" smtClean="0"/>
              <a:t>.</a:t>
            </a:r>
          </a:p>
          <a:p>
            <a:pPr marL="806450" indent="-3429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 startAt="3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>
                <a:solidFill>
                  <a:srgbClr val="C00000"/>
                </a:solidFill>
                <a:effectLst/>
              </a:rPr>
              <a:t>Visão Global sobre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Questões </a:t>
            </a:r>
            <a:r>
              <a:rPr lang="pt-PT" sz="2800" dirty="0">
                <a:solidFill>
                  <a:srgbClr val="C00000"/>
                </a:solidFill>
                <a:effectLst/>
              </a:rPr>
              <a:t>de Abuso </a:t>
            </a:r>
            <a:r>
              <a:rPr lang="pt-PT" sz="2800" dirty="0" smtClean="0">
                <a:solidFill>
                  <a:srgbClr val="C00000"/>
                </a:solidFill>
                <a:effectLst/>
              </a:rPr>
              <a:t>Sexual</a:t>
            </a:r>
            <a:r>
              <a:rPr lang="pt-PT" sz="2800" dirty="0" smtClean="0">
                <a:effectLst/>
              </a:rPr>
              <a:t/>
            </a:r>
            <a:br>
              <a:rPr lang="pt-PT" sz="2800" dirty="0" smtClean="0">
                <a:effectLst/>
              </a:rPr>
            </a:br>
            <a:r>
              <a:rPr lang="en-US" sz="2000" dirty="0">
                <a:effectLst/>
              </a:rPr>
              <a:t>Overview of Sexual Abuse Issues</a:t>
            </a:r>
            <a:endParaRPr lang="en-US" sz="28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291413"/>
            <a:ext cx="2590800" cy="256658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smtClean="0">
                <a:solidFill>
                  <a:srgbClr val="C00000"/>
                </a:solidFill>
                <a:effectLst/>
              </a:rPr>
              <a:t>Definições de Abuso Sexual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400" dirty="0" smtClean="0">
                <a:effectLst/>
              </a:rPr>
              <a:t>Definitions </a:t>
            </a:r>
            <a:r>
              <a:rPr lang="en-US" sz="2400" dirty="0">
                <a:effectLst/>
              </a:rPr>
              <a:t>of Sexual </a:t>
            </a:r>
            <a:r>
              <a:rPr lang="en-US" sz="2400" dirty="0" smtClean="0">
                <a:effectLst/>
              </a:rPr>
              <a:t>Abuse</a:t>
            </a: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6725" indent="-466725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pt-PT" dirty="0">
                <a:solidFill>
                  <a:srgbClr val="C00000"/>
                </a:solidFill>
              </a:rPr>
              <a:t>Abuso sexual é  </a:t>
            </a:r>
            <a:r>
              <a:rPr lang="pt-PT" b="1" u="sng" dirty="0" smtClean="0">
                <a:solidFill>
                  <a:srgbClr val="C00000"/>
                </a:solidFill>
              </a:rPr>
              <a:t>qualquer</a:t>
            </a:r>
            <a:r>
              <a:rPr lang="pt-PT" dirty="0" smtClean="0">
                <a:solidFill>
                  <a:srgbClr val="C00000"/>
                </a:solidFill>
              </a:rPr>
              <a:t>  </a:t>
            </a:r>
            <a:r>
              <a:rPr lang="pt-PT" dirty="0">
                <a:solidFill>
                  <a:srgbClr val="C00000"/>
                </a:solidFill>
              </a:rPr>
              <a:t>atividade sexual que alguem se envolve sem consentimento </a:t>
            </a:r>
            <a:r>
              <a:rPr lang="pt-PT" dirty="0" smtClean="0">
                <a:solidFill>
                  <a:srgbClr val="C00000"/>
                </a:solidFill>
              </a:rPr>
              <a:t>(ou </a:t>
            </a:r>
            <a:r>
              <a:rPr lang="pt-PT" dirty="0">
                <a:solidFill>
                  <a:srgbClr val="C00000"/>
                </a:solidFill>
              </a:rPr>
              <a:t>sem a habilidade de  </a:t>
            </a:r>
            <a:r>
              <a:rPr lang="pt-PT" b="1" u="sng" dirty="0" smtClean="0">
                <a:solidFill>
                  <a:srgbClr val="C00000"/>
                </a:solidFill>
              </a:rPr>
              <a:t>entender</a:t>
            </a:r>
            <a:r>
              <a:rPr lang="pt-PT" dirty="0" smtClean="0">
                <a:solidFill>
                  <a:srgbClr val="C00000"/>
                </a:solidFill>
              </a:rPr>
              <a:t>  </a:t>
            </a:r>
            <a:r>
              <a:rPr lang="pt-PT" dirty="0">
                <a:solidFill>
                  <a:srgbClr val="C00000"/>
                </a:solidFill>
              </a:rPr>
              <a:t>as consequencias do consentimento), a qual se prova ser danosa e que explora uma </a:t>
            </a:r>
            <a:r>
              <a:rPr lang="pt-PT" u="sng" dirty="0">
                <a:solidFill>
                  <a:srgbClr val="C00000"/>
                </a:solidFill>
              </a:rPr>
              <a:t>   </a:t>
            </a:r>
            <a:r>
              <a:rPr lang="pt-PT" b="1" u="sng" dirty="0" smtClean="0">
                <a:solidFill>
                  <a:srgbClr val="C00000"/>
                </a:solidFill>
              </a:rPr>
              <a:t>pessoa</a:t>
            </a:r>
            <a:r>
              <a:rPr lang="pt-PT" dirty="0" smtClean="0">
                <a:solidFill>
                  <a:srgbClr val="C00000"/>
                </a:solidFill>
              </a:rPr>
              <a:t>  </a:t>
            </a:r>
            <a:r>
              <a:rPr lang="pt-PT" dirty="0">
                <a:solidFill>
                  <a:srgbClr val="C00000"/>
                </a:solidFill>
              </a:rPr>
              <a:t>a preencher as necessidades de outra pessoa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dirty="0"/>
              <a:t>Sexual abuse is </a:t>
            </a:r>
            <a:r>
              <a:rPr lang="en-US" sz="1800" u="sng" dirty="0"/>
              <a:t> any   </a:t>
            </a:r>
            <a:r>
              <a:rPr lang="en-US" sz="1800" dirty="0"/>
              <a:t>  sexual activity engaged in without consent (or the ability to </a:t>
            </a:r>
            <a:r>
              <a:rPr lang="en-US" sz="1800" u="sng" dirty="0"/>
              <a:t>   </a:t>
            </a:r>
            <a:r>
              <a:rPr lang="en-US" sz="1800" u="sng" dirty="0" smtClean="0"/>
              <a:t>understand </a:t>
            </a:r>
            <a:r>
              <a:rPr lang="en-US" sz="1800" dirty="0" smtClean="0"/>
              <a:t>  </a:t>
            </a:r>
            <a:r>
              <a:rPr lang="en-US" sz="1800" dirty="0"/>
              <a:t>the consequences of consent) which proves to be harmful and which exploits a </a:t>
            </a:r>
            <a:r>
              <a:rPr lang="en-US" sz="1800" u="sng" dirty="0"/>
              <a:t>   person    </a:t>
            </a:r>
            <a:r>
              <a:rPr lang="en-US" sz="1800" dirty="0"/>
              <a:t>  to meet the needs of another person</a:t>
            </a:r>
            <a:r>
              <a:rPr lang="en-US" sz="1800" dirty="0" smtClean="0"/>
              <a:t>.</a:t>
            </a:r>
          </a:p>
          <a:p>
            <a:pPr marL="806450" indent="-342900"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 startAt="2"/>
            </a:pPr>
            <a:r>
              <a:rPr lang="pt-PT" b="1" u="sng" dirty="0" smtClean="0">
                <a:solidFill>
                  <a:srgbClr val="C00000"/>
                </a:solidFill>
              </a:rPr>
              <a:t>Tipos</a:t>
            </a:r>
            <a:r>
              <a:rPr lang="pt-PT" dirty="0" smtClean="0">
                <a:solidFill>
                  <a:srgbClr val="C00000"/>
                </a:solidFill>
              </a:rPr>
              <a:t>  </a:t>
            </a:r>
            <a:r>
              <a:rPr lang="pt-PT" dirty="0">
                <a:solidFill>
                  <a:srgbClr val="C00000"/>
                </a:solidFill>
              </a:rPr>
              <a:t>de Abuso Sexual</a:t>
            </a:r>
            <a:r>
              <a:rPr lang="pt-PT" dirty="0" smtClean="0">
                <a:solidFill>
                  <a:srgbClr val="C00000"/>
                </a:solidFill>
              </a:rPr>
              <a:t>.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en-US" sz="1800" u="sng" dirty="0" smtClean="0"/>
              <a:t>Types</a:t>
            </a:r>
            <a:r>
              <a:rPr lang="en-US" sz="1800" dirty="0" smtClean="0"/>
              <a:t>  </a:t>
            </a:r>
            <a:r>
              <a:rPr lang="en-US" sz="1800" dirty="0"/>
              <a:t>of Sexual Abuse</a:t>
            </a:r>
            <a:r>
              <a:rPr lang="en-US" sz="1800" dirty="0" smtClean="0"/>
              <a:t>.</a:t>
            </a:r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pt-PT" sz="2400" b="1" u="sng" dirty="0" smtClean="0">
                <a:solidFill>
                  <a:srgbClr val="C00000"/>
                </a:solidFill>
              </a:rPr>
              <a:t>Contato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en-US" sz="1800" u="sng" dirty="0" smtClean="0"/>
              <a:t>Contact</a:t>
            </a:r>
            <a:r>
              <a:rPr lang="en-US" sz="1800" dirty="0" smtClean="0"/>
              <a:t>.</a:t>
            </a:r>
            <a:endParaRPr lang="en-US" sz="2400" dirty="0"/>
          </a:p>
          <a:p>
            <a:pPr marL="806450" indent="-3429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lphaLcPeriod"/>
            </a:pPr>
            <a:r>
              <a:rPr lang="en-US" sz="2400" b="1" u="sng" dirty="0" err="1" smtClean="0">
                <a:solidFill>
                  <a:srgbClr val="C00000"/>
                </a:solidFill>
              </a:rPr>
              <a:t>Interação</a:t>
            </a:r>
            <a:r>
              <a:rPr lang="en-US" sz="2400" u="sng" dirty="0"/>
              <a:t/>
            </a:r>
            <a:br>
              <a:rPr lang="en-US" sz="2400" u="sng" dirty="0"/>
            </a:br>
            <a:r>
              <a:rPr lang="en-US" sz="1800" u="sng" dirty="0" smtClean="0"/>
              <a:t>Interaction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000" b="1" u="sng" dirty="0" smtClean="0">
                <a:solidFill>
                  <a:srgbClr val="C00000"/>
                </a:solidFill>
              </a:rPr>
              <a:t>Verbal</a:t>
            </a: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000" b="1" u="sng" dirty="0" smtClean="0">
                <a:solidFill>
                  <a:srgbClr val="C00000"/>
                </a:solidFill>
              </a:rPr>
              <a:t>Visual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1176782" lvl="1" indent="-457200">
              <a:spcAft>
                <a:spcPts val="240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</a:pPr>
            <a:r>
              <a:rPr lang="en-US" sz="2000" b="1" u="sng" dirty="0" err="1" smtClean="0">
                <a:solidFill>
                  <a:srgbClr val="C00000"/>
                </a:solidFill>
              </a:rPr>
              <a:t>Relacional</a:t>
            </a:r>
            <a:endParaRPr lang="en-US" sz="2000" b="1" u="sng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>
                <a:solidFill>
                  <a:srgbClr val="C00000"/>
                </a:solidFill>
                <a:effectLst/>
              </a:rPr>
              <a:t>Definições de Abuso Sexual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1400" dirty="0">
                <a:effectLst/>
              </a:rPr>
              <a:t>Definitions of Sexual Abuse</a:t>
            </a:r>
            <a:endParaRPr lang="en-US" sz="2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5/2014   T520.01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D410-5747-416B-BFCE-A3349F10D6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0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1017</TotalTime>
  <Words>626</Words>
  <Application>Microsoft Office PowerPoint</Application>
  <PresentationFormat>On-screen Show (4:3)</PresentationFormat>
  <Paragraphs>232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Comprometidos com a Liberdade Manual de Treinamento de Pessoal Committed to Freedom Staff Training Manual </vt:lpstr>
      <vt:lpstr>Visão Global sobre Questões de Abuso Sexual Overview of Sexual Abuse Issues</vt:lpstr>
      <vt:lpstr>Visão Global sobre Questões de Abuso Sexual Overview of Sexual Abuse Issues</vt:lpstr>
      <vt:lpstr>Visão Global sobre Questões de Abuso Sexual Overview of Sexual Abuse Issues</vt:lpstr>
      <vt:lpstr>PowerPoint Presentation</vt:lpstr>
      <vt:lpstr>Visão Global sobre Questões de Abuso Sexual Overview of Sexual Abuse Issues</vt:lpstr>
      <vt:lpstr>Visão Global sobre Questões de Abuso Sexual Overview of Sexual Abuse Issues</vt:lpstr>
      <vt:lpstr>Definições de Abuso Sexual Definitions of Sexual Abuse</vt:lpstr>
      <vt:lpstr>Definições de Abuso Sexual Definitions of Sexual Abuse</vt:lpstr>
      <vt:lpstr>Definições de Abuso Sexual Definitions of Sexual Abuse</vt:lpstr>
      <vt:lpstr>Definições de Abuso Sexual Definitions of Sexual Abuse</vt:lpstr>
      <vt:lpstr>PowerPoint Presentation</vt:lpstr>
      <vt:lpstr>PowerPoint Presentation</vt:lpstr>
      <vt:lpstr>Definições de Abuso Sexual Definitions of Sexual Abuse</vt:lpstr>
      <vt:lpstr>Definições de Abuso Sexual Definitions of Sexual Abuse</vt:lpstr>
      <vt:lpstr>Outros Desafios que as Vítimas de Abuso Sexual Encontram Other Challenges that Sexual Abuse Survivors Face</vt:lpstr>
      <vt:lpstr>PowerPoint Presentation</vt:lpstr>
      <vt:lpstr>Outros Desafios que as Vítimas de Abuso Sexual Encontram Other Challenges that Sexual Abuse Survivors Face</vt:lpstr>
      <vt:lpstr>Outros Desafios que as Vítimas de Abuso Sexual Encontram Other Challenges that Sexual Abuse Survivors 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Outros Desafios que as Vítimas de Abuso Sexual Encontram Other Challenges that Sexual Abuse Survivors Face</vt:lpstr>
      <vt:lpstr>Outros Desafios que as Vítimas de Abuso Sexual Encontram Other Challenges that Sexual Abuse Survivors Face</vt:lpstr>
      <vt:lpstr>Ajudando de Maneiras a Não Magoar Helping in ways that do not hurt</vt:lpstr>
      <vt:lpstr>Ajudando de Maneiras a Não Magoar Helping in ways that do not hurt</vt:lpstr>
      <vt:lpstr>Ajudando de Maneiras a Não Magoar Helping in ways that do not hurt</vt:lpstr>
      <vt:lpstr>Ajudando de Maneiras a Não Magoar Helping in ways that do not hurt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Comprometidos com a Liberdade Manual de Treinamento de Pessoal Committed to Freedom Staff Training Manual</dc:title>
  <dc:creator>Dave Batty</dc:creator>
  <cp:lastModifiedBy>Dave Batty</cp:lastModifiedBy>
  <cp:revision>34</cp:revision>
  <dcterms:created xsi:type="dcterms:W3CDTF">2014-05-14T00:22:15Z</dcterms:created>
  <dcterms:modified xsi:type="dcterms:W3CDTF">2014-07-24T12:15:38Z</dcterms:modified>
</cp:coreProperties>
</file>