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0"/>
  </p:notesMasterIdLst>
  <p:sldIdLst>
    <p:sldId id="256" r:id="rId2"/>
    <p:sldId id="421" r:id="rId3"/>
    <p:sldId id="429" r:id="rId4"/>
    <p:sldId id="445" r:id="rId5"/>
    <p:sldId id="369" r:id="rId6"/>
    <p:sldId id="460" r:id="rId7"/>
    <p:sldId id="368"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259" r:id="rId22"/>
    <p:sldId id="260" r:id="rId23"/>
    <p:sldId id="261" r:id="rId24"/>
    <p:sldId id="370" r:id="rId25"/>
    <p:sldId id="371" r:id="rId26"/>
    <p:sldId id="387" r:id="rId27"/>
    <p:sldId id="265" r:id="rId28"/>
    <p:sldId id="396" r:id="rId29"/>
    <p:sldId id="388" r:id="rId30"/>
    <p:sldId id="389" r:id="rId31"/>
    <p:sldId id="390" r:id="rId32"/>
    <p:sldId id="391" r:id="rId33"/>
    <p:sldId id="392" r:id="rId34"/>
    <p:sldId id="393" r:id="rId35"/>
    <p:sldId id="394" r:id="rId36"/>
    <p:sldId id="395" r:id="rId37"/>
    <p:sldId id="461" r:id="rId38"/>
    <p:sldId id="398" r:id="rId39"/>
    <p:sldId id="463" r:id="rId40"/>
    <p:sldId id="462" r:id="rId41"/>
    <p:sldId id="464" r:id="rId42"/>
    <p:sldId id="397" r:id="rId43"/>
    <p:sldId id="399"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6" r:id="rId59"/>
    <p:sldId id="447" r:id="rId60"/>
    <p:sldId id="448" r:id="rId61"/>
    <p:sldId id="449" r:id="rId62"/>
    <p:sldId id="450" r:id="rId63"/>
    <p:sldId id="402" r:id="rId64"/>
    <p:sldId id="451" r:id="rId65"/>
    <p:sldId id="452" r:id="rId66"/>
    <p:sldId id="453" r:id="rId67"/>
    <p:sldId id="454" r:id="rId68"/>
    <p:sldId id="455" r:id="rId69"/>
    <p:sldId id="456" r:id="rId70"/>
    <p:sldId id="457" r:id="rId71"/>
    <p:sldId id="458" r:id="rId72"/>
    <p:sldId id="459" r:id="rId73"/>
    <p:sldId id="405" r:id="rId74"/>
    <p:sldId id="406" r:id="rId75"/>
    <p:sldId id="466" r:id="rId76"/>
    <p:sldId id="408" r:id="rId77"/>
    <p:sldId id="465" r:id="rId78"/>
    <p:sldId id="467" r:id="rId79"/>
    <p:sldId id="468" r:id="rId80"/>
    <p:sldId id="407" r:id="rId81"/>
    <p:sldId id="409" r:id="rId82"/>
    <p:sldId id="410" r:id="rId83"/>
    <p:sldId id="411" r:id="rId84"/>
    <p:sldId id="412" r:id="rId85"/>
    <p:sldId id="413" r:id="rId86"/>
    <p:sldId id="470" r:id="rId87"/>
    <p:sldId id="471" r:id="rId88"/>
    <p:sldId id="414" r:id="rId89"/>
    <p:sldId id="469" r:id="rId90"/>
    <p:sldId id="427" r:id="rId91"/>
    <p:sldId id="415" r:id="rId92"/>
    <p:sldId id="416" r:id="rId93"/>
    <p:sldId id="417" r:id="rId94"/>
    <p:sldId id="418" r:id="rId95"/>
    <p:sldId id="419" r:id="rId96"/>
    <p:sldId id="420" r:id="rId97"/>
    <p:sldId id="422" r:id="rId98"/>
    <p:sldId id="267" r:id="rId99"/>
    <p:sldId id="268" r:id="rId100"/>
    <p:sldId id="269" r:id="rId101"/>
    <p:sldId id="270" r:id="rId102"/>
    <p:sldId id="271" r:id="rId103"/>
    <p:sldId id="272" r:id="rId104"/>
    <p:sldId id="273" r:id="rId105"/>
    <p:sldId id="274" r:id="rId106"/>
    <p:sldId id="275" r:id="rId107"/>
    <p:sldId id="284" r:id="rId108"/>
    <p:sldId id="428" r:id="rId109"/>
  </p:sldIdLst>
  <p:sldSz cx="12192000" cy="6858000"/>
  <p:notesSz cx="6858000" cy="9144000"/>
  <p:custDataLst>
    <p:tags r:id="rId111"/>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7" autoAdjust="0"/>
  </p:normalViewPr>
  <p:slideViewPr>
    <p:cSldViewPr>
      <p:cViewPr varScale="1">
        <p:scale>
          <a:sx n="77" d="100"/>
          <a:sy n="77" d="100"/>
        </p:scale>
        <p:origin x="773"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9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EF1ABE8-7841-474B-A93D-C2B391435F4A}" type="datetimeFigureOut">
              <a:rPr lang="en-US"/>
              <a:pPr>
                <a:defRPr/>
              </a:pPr>
              <a:t>2/28/2018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1AD0B45-6A6C-4589-BCE4-A1E8995CFD32}" type="slidenum">
              <a:rPr lang="en-US"/>
              <a:pPr>
                <a:defRPr/>
              </a:pPr>
              <a:t>‹#›</a:t>
            </a:fld>
            <a:endParaRPr lang="en-US"/>
          </a:p>
        </p:txBody>
      </p:sp>
    </p:spTree>
    <p:extLst>
      <p:ext uri="{BB962C8B-B14F-4D97-AF65-F5344CB8AC3E}">
        <p14:creationId xmlns:p14="http://schemas.microsoft.com/office/powerpoint/2010/main" val="3409346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F2496A-E5CC-4A23-BEB0-8EB7D6C7530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509E3-E652-4828-9F79-055B99833D6F}" type="slidenum">
              <a:rPr lang="en-US" smtClean="0"/>
              <a:pPr/>
              <a:t>47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B2E3E7-9FAA-45A3-8E66-284AA3E9BE25}" type="slidenum">
              <a:rPr lang="en-US" smtClean="0"/>
              <a:pPr/>
              <a:t>48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0B3E76-F344-416C-A135-ECDA8B02B089}" type="slidenum">
              <a:rPr lang="en-US" smtClean="0"/>
              <a:pPr/>
              <a:t>49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4B7EB4-A302-4395-A316-3D4F0A3F04DB}" type="slidenum">
              <a:rPr lang="en-US" smtClean="0"/>
              <a:pPr/>
              <a:t>50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798762-4BB8-4CA4-988D-765B8E867FBB}" type="slidenum">
              <a:rPr lang="en-US" smtClean="0"/>
              <a:pPr/>
              <a:t>51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7D8F52-3689-4079-A4C0-5D002CB8E7A2}" type="slidenum">
              <a:rPr lang="en-US" smtClean="0"/>
              <a:pPr/>
              <a:t>52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6282B5-021B-4E82-80FB-533FED6D59CA}" type="slidenum">
              <a:rPr lang="en-US" smtClean="0"/>
              <a:pPr/>
              <a:t>53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F644A5-301B-41D1-921C-2E8ADE6FDE71}" type="slidenum">
              <a:rPr lang="en-US" smtClean="0"/>
              <a:pPr/>
              <a:t>54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15527E-3B40-431C-BC44-C2250635850C}" type="slidenum">
              <a:rPr lang="en-US" smtClean="0"/>
              <a:pPr/>
              <a:t>55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473A3-1969-483C-8DE8-06FF8337AD82}" type="slidenum">
              <a:rPr lang="en-US" smtClean="0"/>
              <a:pPr/>
              <a:t>56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FC2C1E-7219-4B3A-973D-6E4581547657}"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CBEB85-4D40-452F-9D00-95FA0D9B502E}" type="slidenum">
              <a:rPr lang="en-US" smtClean="0"/>
              <a:pPr/>
              <a:t>57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6E4E8-A868-482E-A111-3350366B67B8}" type="slidenum">
              <a:rPr lang="en-US" smtClean="0"/>
              <a:pPr/>
              <a:t>58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EDE79E-ADEB-46C6-8777-7F57944F4B44}" type="slidenum">
              <a:rPr lang="en-US" smtClean="0"/>
              <a:pPr/>
              <a:t>59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901FE5-2C87-4FC7-8CB2-08F62FEE1286}" type="slidenum">
              <a:rPr lang="en-US" smtClean="0"/>
              <a:pPr/>
              <a:t>60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90955F-9813-49C3-BD49-31D30EE3B9C0}" type="slidenum">
              <a:rPr lang="en-US" smtClean="0"/>
              <a:pPr/>
              <a:t>61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BEC165-6163-49AA-8F9A-482ED8EBA5E0}" type="slidenum">
              <a:rPr lang="en-US" smtClean="0"/>
              <a:pPr/>
              <a:t>62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AD0B45-6A6C-4589-BCE4-A1E8995CFD32}" type="slidenum">
              <a:rPr lang="en-US" smtClean="0"/>
              <a:pPr>
                <a:defRPr/>
              </a:pPr>
              <a:t>63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31BD4-D6CF-43C2-BEEF-3F85D3035A72}" type="slidenum">
              <a:rPr lang="en-US" smtClean="0"/>
              <a:pPr/>
              <a:t>64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AE5EE9-626B-45FB-B901-6D90D7D86BE5}" type="slidenum">
              <a:rPr lang="en-US" smtClean="0"/>
              <a:pPr/>
              <a:t>65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B3013F-6CE0-4EE5-AAE3-2BE4AC0047B2}" type="slidenum">
              <a:rPr lang="en-US" smtClean="0"/>
              <a:pPr/>
              <a:t>66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21E659-9B1A-4CF4-A923-E18EC232035E}" type="slidenum">
              <a:rPr lang="en-US" smtClean="0"/>
              <a:pPr/>
              <a:t>21</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DCF836-331C-45C9-80CF-2594F7FA0670}" type="slidenum">
              <a:rPr lang="en-US" smtClean="0"/>
              <a:pPr/>
              <a:t>67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09101F-846C-45DF-97F8-E522EDB09DBD}" type="slidenum">
              <a:rPr lang="en-US" smtClean="0"/>
              <a:pPr/>
              <a:t>68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C50275-E3CC-41B0-A5AB-B9C442024EF4}" type="slidenum">
              <a:rPr lang="en-US" smtClean="0"/>
              <a:pPr/>
              <a:t>69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9856AF-8FA4-48F6-8FC7-7027B4D783B0}" type="slidenum">
              <a:rPr lang="en-US" smtClean="0"/>
              <a:pPr/>
              <a:t>70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A033C-8AFB-451C-8DA3-11836D324405}" type="slidenum">
              <a:rPr lang="en-US" smtClean="0"/>
              <a:pPr/>
              <a:t>71</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3F3F23-C369-42BC-AC0A-42B17A6DBCBE}" type="slidenum">
              <a:rPr lang="en-US" smtClean="0"/>
              <a:pPr/>
              <a:t>72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2B39DA-7239-4853-AC18-2BAEE31960BA}" type="slidenum">
              <a:rPr lang="en-US" smtClean="0"/>
              <a:pPr/>
              <a:t>98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7D7C53-F078-495A-A299-90B63C4B6157}" type="slidenum">
              <a:rPr lang="en-US" smtClean="0"/>
              <a:pPr/>
              <a:t>99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2732A8-657E-433F-B4B7-E5BE482FF253}" type="slidenum">
              <a:rPr lang="en-US" smtClean="0"/>
              <a:pPr/>
              <a:t>100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758F78-D91B-42B8-9918-D002C571F8B4}" type="slidenum">
              <a:rPr lang="en-US" smtClean="0"/>
              <a:pPr/>
              <a:t>101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A054E-FAAE-4E33-8497-FC424CB83736}" type="slidenum">
              <a:rPr lang="en-US" smtClean="0"/>
              <a:pPr/>
              <a:t>22</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9E8343-6557-4CB5-BA27-05D2E2AA552E}" type="slidenum">
              <a:rPr lang="en-US" smtClean="0"/>
              <a:pPr/>
              <a:t>102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2EF872-3F28-42DC-89F1-7BFC8647246A}" type="slidenum">
              <a:rPr lang="en-US" smtClean="0"/>
              <a:pPr/>
              <a:t>103</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9D5E98-8725-41A8-B463-095B2F5B0F2A}" type="slidenum">
              <a:rPr lang="en-US" smtClean="0"/>
              <a:pPr/>
              <a:t>104</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F952EC-E2A2-49B2-9229-8B8AF4A8DEA9}" type="slidenum">
              <a:rPr lang="en-US" smtClean="0"/>
              <a:pPr/>
              <a:t>105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E3D29-A9ED-41DF-8C98-06FDBC3B6484}" type="slidenum">
              <a:rPr lang="en-US" smtClean="0"/>
              <a:pPr/>
              <a:t>106</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0B7AE2-779C-4689-9B4F-7015649BFED1}" type="slidenum">
              <a:rPr lang="en-US" smtClean="0"/>
              <a:pPr/>
              <a:t>107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2F150C-146C-43EC-A7CC-D0178940CF53}" type="slidenum">
              <a:rPr lang="en-US" smtClean="0"/>
              <a:pPr/>
              <a:t>23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A2727A-5295-4922-A0EE-0719B4933DF0}" type="slidenum">
              <a:rPr lang="en-US" smtClean="0"/>
              <a:pPr/>
              <a:t>27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D8B7B3-3B20-4396-A8BD-FC305C7D71A3}" type="slidenum">
              <a:rPr lang="en-US" smtClean="0"/>
              <a:pPr/>
              <a:t>44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8DD18C-DBC5-414E-A44A-4EE9DC7493DD}" type="slidenum">
              <a:rPr lang="en-US" smtClean="0"/>
              <a:pPr/>
              <a:t>45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B4B471-DA51-4CA4-89A5-A7ABDCC58896}" type="slidenum">
              <a:rPr lang="en-US" smtClean="0"/>
              <a:pPr/>
              <a:t>46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93700" y="557214"/>
            <a:ext cx="12583584" cy="6632575"/>
            <a:chOff x="-186" y="351"/>
            <a:chExt cx="5945" cy="4178"/>
          </a:xfrm>
        </p:grpSpPr>
        <p:grpSp>
          <p:nvGrpSpPr>
            <p:cNvPr id="5" name="Group 1027"/>
            <p:cNvGrpSpPr>
              <a:grpSpLocks/>
            </p:cNvGrpSpPr>
            <p:nvPr/>
          </p:nvGrpSpPr>
          <p:grpSpPr bwMode="auto">
            <a:xfrm>
              <a:off x="-186" y="351"/>
              <a:ext cx="4316" cy="4178"/>
              <a:chOff x="-186" y="351"/>
              <a:chExt cx="4316" cy="4178"/>
            </a:xfrm>
          </p:grpSpPr>
          <p:grpSp>
            <p:nvGrpSpPr>
              <p:cNvPr id="7" name="Group 1028"/>
              <p:cNvGrpSpPr>
                <a:grpSpLocks/>
              </p:cNvGrpSpPr>
              <p:nvPr/>
            </p:nvGrpSpPr>
            <p:grpSpPr bwMode="auto">
              <a:xfrm>
                <a:off x="-186" y="351"/>
                <a:ext cx="4316" cy="4178"/>
                <a:chOff x="-186" y="351"/>
                <a:chExt cx="4316" cy="4178"/>
              </a:xfrm>
            </p:grpSpPr>
            <p:sp>
              <p:nvSpPr>
                <p:cNvPr id="9" name="AutoShape 1029"/>
                <p:cNvSpPr>
                  <a:spLocks noChangeArrowheads="1"/>
                </p:cNvSpPr>
                <p:nvPr/>
              </p:nvSpPr>
              <p:spPr bwMode="auto">
                <a:xfrm rot="12360000">
                  <a:off x="-186" y="351"/>
                  <a:ext cx="4316" cy="4178"/>
                </a:xfrm>
                <a:prstGeom prst="diamond">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a:lstStyle/>
                <a:p>
                  <a:pPr>
                    <a:defRPr/>
                  </a:pPr>
                  <a:endParaRPr lang="en-US" sz="2400"/>
                </a:p>
              </p:txBody>
            </p:sp>
            <p:sp>
              <p:nvSpPr>
                <p:cNvPr id="10" name="AutoShape 1030" descr="Denim"/>
                <p:cNvSpPr>
                  <a:spLocks noChangeArrowheads="1"/>
                </p:cNvSpPr>
                <p:nvPr/>
              </p:nvSpPr>
              <p:spPr bwMode="auto">
                <a:xfrm rot="12360000">
                  <a:off x="694" y="1203"/>
                  <a:ext cx="2556" cy="2474"/>
                </a:xfrm>
                <a:prstGeom prst="diamond">
                  <a:avLst/>
                </a:prstGeom>
                <a:blipFill dpi="0" rotWithShape="0">
                  <a:blip r:embed="rId2"/>
                  <a:srcRect/>
                  <a:tile tx="0" ty="0" sx="100000" sy="100000" flip="none" algn="tl"/>
                </a:blipFill>
                <a:ln w="9525">
                  <a:noFill/>
                  <a:miter lim="800000"/>
                  <a:headEnd/>
                  <a:tailEnd/>
                </a:ln>
                <a:effectLst/>
              </p:spPr>
              <p:txBody>
                <a:bodyPr/>
                <a:lstStyle/>
                <a:p>
                  <a:pPr>
                    <a:defRPr/>
                  </a:pPr>
                  <a:endParaRPr lang="en-US" sz="2400"/>
                </a:p>
              </p:txBody>
            </p:sp>
            <p:sp>
              <p:nvSpPr>
                <p:cNvPr id="11" name="Rectangle 1031"/>
                <p:cNvSpPr>
                  <a:spLocks noChangeArrowheads="1"/>
                </p:cNvSpPr>
                <p:nvPr/>
              </p:nvSpPr>
              <p:spPr bwMode="auto">
                <a:xfrm rot="12360000">
                  <a:off x="2249" y="2499"/>
                  <a:ext cx="649" cy="280"/>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eaLnBrk="0" hangingPunct="0">
                    <a:spcBef>
                      <a:spcPct val="50000"/>
                    </a:spcBef>
                    <a:defRPr/>
                  </a:pPr>
                  <a:endParaRPr kumimoji="1" lang="en-US" sz="2400"/>
                </a:p>
              </p:txBody>
            </p:sp>
            <p:sp>
              <p:nvSpPr>
                <p:cNvPr id="12" name="Oval 1032"/>
                <p:cNvSpPr>
                  <a:spLocks noChangeArrowheads="1"/>
                </p:cNvSpPr>
                <p:nvPr/>
              </p:nvSpPr>
              <p:spPr bwMode="auto">
                <a:xfrm rot="12360000">
                  <a:off x="1292" y="2567"/>
                  <a:ext cx="570" cy="528"/>
                </a:xfrm>
                <a:prstGeom prst="ellipse">
                  <a:avLst/>
                </a:prstGeom>
                <a:solidFill>
                  <a:schemeClr val="accent1">
                    <a:alpha val="50000"/>
                  </a:schemeClr>
                </a:solidFill>
                <a:ln w="9525">
                  <a:noFill/>
                  <a:round/>
                  <a:headEnd/>
                  <a:tailEnd/>
                </a:ln>
                <a:effectLst/>
              </p:spPr>
              <p:txBody>
                <a:bodyPr wrap="none" lIns="92075" tIns="46038" rIns="92075" bIns="46038" anchor="ctr"/>
                <a:lstStyle/>
                <a:p>
                  <a:pPr eaLnBrk="0" hangingPunct="0">
                    <a:spcBef>
                      <a:spcPct val="50000"/>
                    </a:spcBef>
                    <a:defRPr/>
                  </a:pPr>
                  <a:endParaRPr kumimoji="1" lang="en-US" sz="2400"/>
                </a:p>
              </p:txBody>
            </p:sp>
            <p:sp>
              <p:nvSpPr>
                <p:cNvPr id="13" name="Rectangle 1033"/>
                <p:cNvSpPr>
                  <a:spLocks noChangeArrowheads="1"/>
                </p:cNvSpPr>
                <p:nvPr/>
              </p:nvSpPr>
              <p:spPr bwMode="auto">
                <a:xfrm rot="12360000">
                  <a:off x="2373" y="2047"/>
                  <a:ext cx="446" cy="81"/>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eaLnBrk="0" hangingPunct="0">
                    <a:spcBef>
                      <a:spcPct val="50000"/>
                    </a:spcBef>
                    <a:defRPr/>
                  </a:pPr>
                  <a:endParaRPr kumimoji="1" lang="en-US" sz="2400"/>
                </a:p>
              </p:txBody>
            </p:sp>
            <p:sp>
              <p:nvSpPr>
                <p:cNvPr id="14" name="Rectangle 1034"/>
                <p:cNvSpPr>
                  <a:spLocks noChangeArrowheads="1"/>
                </p:cNvSpPr>
                <p:nvPr/>
              </p:nvSpPr>
              <p:spPr bwMode="auto">
                <a:xfrm rot="12360000">
                  <a:off x="1927" y="3071"/>
                  <a:ext cx="445" cy="82"/>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eaLnBrk="0" hangingPunct="0">
                    <a:spcBef>
                      <a:spcPct val="50000"/>
                    </a:spcBef>
                    <a:defRPr/>
                  </a:pPr>
                  <a:endParaRPr kumimoji="1" lang="en-US" sz="2400"/>
                </a:p>
              </p:txBody>
            </p:sp>
            <p:sp>
              <p:nvSpPr>
                <p:cNvPr id="15" name="Arc 1035"/>
                <p:cNvSpPr>
                  <a:spLocks/>
                </p:cNvSpPr>
                <p:nvPr/>
              </p:nvSpPr>
              <p:spPr bwMode="auto">
                <a:xfrm rot="10485000">
                  <a:off x="1263" y="2240"/>
                  <a:ext cx="723" cy="856"/>
                </a:xfrm>
                <a:custGeom>
                  <a:avLst/>
                  <a:gdLst>
                    <a:gd name="G0" fmla="+- 21518 0 0"/>
                    <a:gd name="G1" fmla="+- 2258 0 0"/>
                    <a:gd name="G2" fmla="+- 21600 0 0"/>
                    <a:gd name="T0" fmla="*/ 43000 w 43118"/>
                    <a:gd name="T1" fmla="*/ 0 h 23858"/>
                    <a:gd name="T2" fmla="*/ 0 w 43118"/>
                    <a:gd name="T3" fmla="*/ 4141 h 23858"/>
                    <a:gd name="T4" fmla="*/ 21518 w 43118"/>
                    <a:gd name="T5" fmla="*/ 2258 h 23858"/>
                  </a:gdLst>
                  <a:ahLst/>
                  <a:cxnLst>
                    <a:cxn ang="0">
                      <a:pos x="T0" y="T1"/>
                    </a:cxn>
                    <a:cxn ang="0">
                      <a:pos x="T2" y="T3"/>
                    </a:cxn>
                    <a:cxn ang="0">
                      <a:pos x="T4" y="T5"/>
                    </a:cxn>
                  </a:cxnLst>
                  <a:rect l="0" t="0" r="r" b="b"/>
                  <a:pathLst>
                    <a:path w="43118" h="23858" fill="none" extrusionOk="0">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extrusionOk="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sz="2400"/>
                </a:p>
              </p:txBody>
            </p:sp>
            <p:sp>
              <p:nvSpPr>
                <p:cNvPr id="16" name="Freeform 1036"/>
                <p:cNvSpPr>
                  <a:spLocks/>
                </p:cNvSpPr>
                <p:nvPr/>
              </p:nvSpPr>
              <p:spPr bwMode="auto">
                <a:xfrm>
                  <a:off x="1300" y="1374"/>
                  <a:ext cx="1035" cy="2007"/>
                </a:xfrm>
                <a:custGeom>
                  <a:avLst/>
                  <a:gdLst/>
                  <a:ahLst/>
                  <a:cxnLst>
                    <a:cxn ang="0">
                      <a:pos x="56" y="2006"/>
                    </a:cxn>
                    <a:cxn ang="0">
                      <a:pos x="0" y="1843"/>
                    </a:cxn>
                    <a:cxn ang="0">
                      <a:pos x="871" y="56"/>
                    </a:cxn>
                    <a:cxn ang="0">
                      <a:pos x="1034" y="0"/>
                    </a:cxn>
                    <a:cxn ang="0">
                      <a:pos x="56" y="2006"/>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w="9525">
                  <a:noFill/>
                  <a:round/>
                  <a:headEnd type="none" w="sm" len="sm"/>
                  <a:tailEnd type="none" w="sm" len="sm"/>
                </a:ln>
                <a:effectLst/>
              </p:spPr>
              <p:txBody>
                <a:bodyPr/>
                <a:lstStyle/>
                <a:p>
                  <a:pPr>
                    <a:defRPr/>
                  </a:pPr>
                  <a:endParaRPr lang="en-US" sz="2400"/>
                </a:p>
              </p:txBody>
            </p:sp>
          </p:grpSp>
          <p:sp>
            <p:nvSpPr>
              <p:cNvPr id="8" name="Freeform 1037"/>
              <p:cNvSpPr>
                <a:spLocks/>
              </p:cNvSpPr>
              <p:nvPr/>
            </p:nvSpPr>
            <p:spPr bwMode="auto">
              <a:xfrm>
                <a:off x="2448" y="1810"/>
                <a:ext cx="324" cy="231"/>
              </a:xfrm>
              <a:custGeom>
                <a:avLst/>
                <a:gdLst/>
                <a:ahLst/>
                <a:cxnLst>
                  <a:cxn ang="0">
                    <a:pos x="321" y="226"/>
                  </a:cxn>
                  <a:cxn ang="0">
                    <a:pos x="287" y="123"/>
                  </a:cxn>
                  <a:cxn ang="0">
                    <a:pos x="53" y="9"/>
                  </a:cxn>
                  <a:cxn ang="0">
                    <a:pos x="35" y="0"/>
                  </a:cxn>
                  <a:cxn ang="0">
                    <a:pos x="0" y="72"/>
                  </a:cxn>
                  <a:cxn ang="0">
                    <a:pos x="323" y="230"/>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w="9525">
                <a:noFill/>
                <a:round/>
                <a:headEnd type="none" w="sm" len="sm"/>
                <a:tailEnd type="none" w="sm" len="sm"/>
              </a:ln>
              <a:effectLst/>
            </p:spPr>
            <p:txBody>
              <a:bodyPr/>
              <a:lstStyle/>
              <a:p>
                <a:pPr>
                  <a:defRPr/>
                </a:pPr>
                <a:endParaRPr lang="en-US" sz="2400"/>
              </a:p>
            </p:txBody>
          </p:sp>
        </p:grpSp>
        <p:sp>
          <p:nvSpPr>
            <p:cNvPr id="6" name="Rectangle 1038"/>
            <p:cNvSpPr>
              <a:spLocks noChangeArrowheads="1"/>
            </p:cNvSpPr>
            <p:nvPr/>
          </p:nvSpPr>
          <p:spPr bwMode="auto">
            <a:xfrm>
              <a:off x="768" y="720"/>
              <a:ext cx="4991" cy="816"/>
            </a:xfrm>
            <a:prstGeom prst="rect">
              <a:avLst/>
            </a:prstGeom>
            <a:solidFill>
              <a:schemeClr val="accent2">
                <a:alpha val="50000"/>
              </a:schemeClr>
            </a:solidFill>
            <a:ln w="9525">
              <a:noFill/>
              <a:miter lim="800000"/>
              <a:headEnd/>
              <a:tailEnd/>
            </a:ln>
            <a:effectLst/>
          </p:spPr>
          <p:txBody>
            <a:bodyPr/>
            <a:lstStyle/>
            <a:p>
              <a:pPr>
                <a:defRPr/>
              </a:pPr>
              <a:endParaRPr lang="en-US" sz="2400"/>
            </a:p>
          </p:txBody>
        </p:sp>
      </p:grpSp>
      <p:sp>
        <p:nvSpPr>
          <p:cNvPr id="6159" name="Rectangle 1039"/>
          <p:cNvSpPr>
            <a:spLocks noGrp="1" noChangeArrowheads="1"/>
          </p:cNvSpPr>
          <p:nvPr>
            <p:ph type="ctrTitle" sz="quarter"/>
          </p:nvPr>
        </p:nvSpPr>
        <p:spPr>
          <a:xfrm>
            <a:off x="1623484" y="1219200"/>
            <a:ext cx="10363200" cy="1143000"/>
          </a:xfrm>
        </p:spPr>
        <p:txBody>
          <a:bodyPr anchorCtr="0"/>
          <a:lstStyle>
            <a:lvl1pPr algn="l">
              <a:defRPr/>
            </a:lvl1pPr>
          </a:lstStyle>
          <a:p>
            <a:r>
              <a:rPr lang="en-US"/>
              <a:t>Click to edit Master title style</a:t>
            </a:r>
          </a:p>
        </p:txBody>
      </p:sp>
      <p:sp>
        <p:nvSpPr>
          <p:cNvPr id="6160" name="Rectangle 1040"/>
          <p:cNvSpPr>
            <a:spLocks noGrp="1" noChangeArrowheads="1"/>
          </p:cNvSpPr>
          <p:nvPr>
            <p:ph type="subTitle" sz="quarter" idx="1"/>
          </p:nvPr>
        </p:nvSpPr>
        <p:spPr>
          <a:xfrm>
            <a:off x="6299200" y="2819400"/>
            <a:ext cx="5689600" cy="3200400"/>
          </a:xfrm>
        </p:spPr>
        <p:txBody>
          <a:bodyPr/>
          <a:lstStyle>
            <a:lvl1pPr marL="0" indent="0">
              <a:buFontTx/>
              <a:buNone/>
              <a:defRPr/>
            </a:lvl1pPr>
          </a:lstStyle>
          <a:p>
            <a:r>
              <a:rPr lang="en-US"/>
              <a:t>Click to edit Master subtitle style</a:t>
            </a:r>
          </a:p>
        </p:txBody>
      </p:sp>
      <p:sp>
        <p:nvSpPr>
          <p:cNvPr id="17" name="Rectangle 1041"/>
          <p:cNvSpPr>
            <a:spLocks noGrp="1" noChangeArrowheads="1"/>
          </p:cNvSpPr>
          <p:nvPr>
            <p:ph type="dt" sz="quarter" idx="10"/>
          </p:nvPr>
        </p:nvSpPr>
        <p:spPr>
          <a:xfrm>
            <a:off x="203200" y="6248400"/>
            <a:ext cx="2540000" cy="457200"/>
          </a:xfrm>
        </p:spPr>
        <p:txBody>
          <a:bodyPr/>
          <a:lstStyle>
            <a:lvl1pPr>
              <a:defRPr/>
            </a:lvl1pPr>
          </a:lstStyle>
          <a:p>
            <a:pPr>
              <a:defRPr/>
            </a:pPr>
            <a:endParaRPr lang="en-US"/>
          </a:p>
        </p:txBody>
      </p:sp>
      <p:sp>
        <p:nvSpPr>
          <p:cNvPr id="18" name="Rectangle 1042"/>
          <p:cNvSpPr>
            <a:spLocks noGrp="1" noChangeArrowheads="1"/>
          </p:cNvSpPr>
          <p:nvPr>
            <p:ph type="ftr" sz="quarter" idx="11"/>
          </p:nvPr>
        </p:nvSpPr>
        <p:spPr>
          <a:xfrm>
            <a:off x="4165600" y="6248400"/>
            <a:ext cx="3860800" cy="457200"/>
          </a:xfrm>
        </p:spPr>
        <p:txBody>
          <a:bodyPr/>
          <a:lstStyle>
            <a:lvl1pPr>
              <a:defRPr/>
            </a:lvl1pPr>
          </a:lstStyle>
          <a:p>
            <a:pPr>
              <a:defRPr/>
            </a:pPr>
            <a:r>
              <a:rPr lang="en-US" smtClean="0"/>
              <a:t>iteenchallenge.org 3/2018</a:t>
            </a:r>
            <a:endParaRPr lang="en-US"/>
          </a:p>
        </p:txBody>
      </p:sp>
      <p:sp>
        <p:nvSpPr>
          <p:cNvPr id="19" name="Rectangle 1043"/>
          <p:cNvSpPr>
            <a:spLocks noGrp="1" noChangeArrowheads="1"/>
          </p:cNvSpPr>
          <p:nvPr>
            <p:ph type="sldNum" sz="quarter" idx="12"/>
          </p:nvPr>
        </p:nvSpPr>
        <p:spPr/>
        <p:txBody>
          <a:bodyPr/>
          <a:lstStyle>
            <a:lvl1pPr>
              <a:defRPr/>
            </a:lvl1pPr>
          </a:lstStyle>
          <a:p>
            <a:pPr>
              <a:defRPr/>
            </a:pPr>
            <a:fld id="{8437583F-9B9C-4DEB-9481-E5AE5CA3ACB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B910608-0D40-4297-B0B5-8D27A526061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28600"/>
            <a:ext cx="2641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28600"/>
            <a:ext cx="77216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096C9C0-C079-48D0-95DF-E352C4A0331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727200" y="1905000"/>
            <a:ext cx="5080000" cy="4114800"/>
          </a:xfrm>
        </p:spPr>
        <p:txBody>
          <a:bodyPr/>
          <a:lstStyle/>
          <a:p>
            <a:pPr lvl="0"/>
            <a:endParaRPr lang="en-US" noProof="0" smtClean="0"/>
          </a:p>
        </p:txBody>
      </p:sp>
      <p:sp>
        <p:nvSpPr>
          <p:cNvPr id="4" name="Text Placeholder 3"/>
          <p:cNvSpPr>
            <a:spLocks noGrp="1"/>
          </p:cNvSpPr>
          <p:nvPr>
            <p:ph type="body" sz="half" idx="2"/>
          </p:nvPr>
        </p:nvSpPr>
        <p:spPr>
          <a:xfrm>
            <a:off x="7010400"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10ECA52-9A0A-422B-8A46-CEF57631C6D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23932B0-60C3-4BFB-87E0-7A435DC7AE4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B9A9C23-B942-430A-A23D-F4A998166E8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272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04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2803D3B-68FA-4591-B627-D0490E2744A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58E2AB9-ED39-48E4-BF36-50DAD65EADA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8B6A8D4-9820-48A2-8D85-4E931D8BC1D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12E817F-74E8-4337-8CBE-39F900856A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AAEC334-E486-4B35-9CFA-72BC618AF3B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iteenchallenge.org 3/2018</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80BC2C6-4BC9-4938-B626-68B6B862A7B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016001" y="6400801"/>
            <a:ext cx="11173884" cy="455613"/>
          </a:xfrm>
          <a:prstGeom prst="rect">
            <a:avLst/>
          </a:prstGeom>
          <a:solidFill>
            <a:schemeClr val="accent2">
              <a:alpha val="50000"/>
            </a:schemeClr>
          </a:solidFill>
          <a:ln w="9525">
            <a:noFill/>
            <a:miter lim="800000"/>
            <a:headEnd/>
            <a:tailEnd/>
          </a:ln>
          <a:effectLst/>
        </p:spPr>
        <p:txBody>
          <a:bodyPr/>
          <a:lstStyle/>
          <a:p>
            <a:pPr>
              <a:defRPr/>
            </a:pPr>
            <a:endParaRPr kumimoji="1" lang="en-US" sz="2400"/>
          </a:p>
        </p:txBody>
      </p:sp>
      <p:sp>
        <p:nvSpPr>
          <p:cNvPr id="5123" name="Rectangle 3"/>
          <p:cNvSpPr>
            <a:spLocks noGrp="1" noChangeArrowheads="1"/>
          </p:cNvSpPr>
          <p:nvPr>
            <p:ph type="title"/>
          </p:nvPr>
        </p:nvSpPr>
        <p:spPr bwMode="auto">
          <a:xfrm>
            <a:off x="1524000" y="228600"/>
            <a:ext cx="10363200" cy="11430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727200" y="190500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172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en-US"/>
          </a:p>
        </p:txBody>
      </p:sp>
      <p:sp>
        <p:nvSpPr>
          <p:cNvPr id="5126" name="Rectangle 6"/>
          <p:cNvSpPr>
            <a:spLocks noGrp="1" noChangeArrowheads="1"/>
          </p:cNvSpPr>
          <p:nvPr>
            <p:ph type="ftr" sz="quarter" idx="3"/>
          </p:nvPr>
        </p:nvSpPr>
        <p:spPr bwMode="auto">
          <a:xfrm>
            <a:off x="49784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r>
              <a:rPr lang="en-US" smtClean="0"/>
              <a:t>iteenchallenge.org 3/2018</a:t>
            </a:r>
            <a:endParaRPr lang="en-US"/>
          </a:p>
        </p:txBody>
      </p:sp>
      <p:sp>
        <p:nvSpPr>
          <p:cNvPr id="5127" name="Rectangle 7"/>
          <p:cNvSpPr>
            <a:spLocks noGrp="1" noChangeArrowheads="1"/>
          </p:cNvSpPr>
          <p:nvPr>
            <p:ph type="sldNum" sz="quarter" idx="4"/>
          </p:nvPr>
        </p:nvSpPr>
        <p:spPr bwMode="auto">
          <a:xfrm>
            <a:off x="9550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A951FC79-1314-431C-9469-7AB40111F88A}" type="slidenum">
              <a:rPr lang="en-US"/>
              <a:pPr>
                <a:defRPr/>
              </a:pPr>
              <a:t>‹#›</a:t>
            </a:fld>
            <a:endParaRPr lang="en-US"/>
          </a:p>
        </p:txBody>
      </p:sp>
      <p:grpSp>
        <p:nvGrpSpPr>
          <p:cNvPr id="1032" name="Group 8"/>
          <p:cNvGrpSpPr>
            <a:grpSpLocks/>
          </p:cNvGrpSpPr>
          <p:nvPr/>
        </p:nvGrpSpPr>
        <p:grpSpPr bwMode="auto">
          <a:xfrm>
            <a:off x="0" y="1"/>
            <a:ext cx="1422400" cy="6856413"/>
            <a:chOff x="0" y="0"/>
            <a:chExt cx="672" cy="4319"/>
          </a:xfrm>
        </p:grpSpPr>
        <p:grpSp>
          <p:nvGrpSpPr>
            <p:cNvPr id="1034" name="Group 9"/>
            <p:cNvGrpSpPr>
              <a:grpSpLocks/>
            </p:cNvGrpSpPr>
            <p:nvPr/>
          </p:nvGrpSpPr>
          <p:grpSpPr bwMode="auto">
            <a:xfrm>
              <a:off x="0" y="0"/>
              <a:ext cx="599" cy="4319"/>
              <a:chOff x="0" y="0"/>
              <a:chExt cx="599" cy="4319"/>
            </a:xfrm>
          </p:grpSpPr>
          <p:sp>
            <p:nvSpPr>
              <p:cNvPr id="5130" name="Rectangle 10" descr="Denim"/>
              <p:cNvSpPr>
                <a:spLocks noChangeArrowheads="1"/>
              </p:cNvSpPr>
              <p:nvPr/>
            </p:nvSpPr>
            <p:spPr bwMode="auto">
              <a:xfrm>
                <a:off x="0" y="0"/>
                <a:ext cx="476" cy="4319"/>
              </a:xfrm>
              <a:prstGeom prst="rect">
                <a:avLst/>
              </a:prstGeom>
              <a:blipFill dpi="0" rotWithShape="0">
                <a:blip r:embed="rId15"/>
                <a:srcRect/>
                <a:tile tx="0" ty="0" sx="100000" sy="100000" flip="none" algn="tl"/>
              </a:blipFill>
              <a:ln w="9525">
                <a:noFill/>
                <a:miter lim="800000"/>
                <a:headEnd/>
                <a:tailEnd/>
              </a:ln>
              <a:effectLst/>
            </p:spPr>
            <p:txBody>
              <a:bodyPr/>
              <a:lstStyle/>
              <a:p>
                <a:pPr>
                  <a:defRPr/>
                </a:pPr>
                <a:endParaRPr lang="en-US" sz="2400"/>
              </a:p>
            </p:txBody>
          </p:sp>
          <p:sp>
            <p:nvSpPr>
              <p:cNvPr id="5131" name="Rectangle 11"/>
              <p:cNvSpPr>
                <a:spLocks noChangeArrowheads="1"/>
              </p:cNvSpPr>
              <p:nvPr/>
            </p:nvSpPr>
            <p:spPr bwMode="auto">
              <a:xfrm>
                <a:off x="119" y="240"/>
                <a:ext cx="357" cy="2064"/>
              </a:xfrm>
              <a:prstGeom prst="rect">
                <a:avLst/>
              </a:prstGeom>
              <a:solidFill>
                <a:schemeClr val="accent2">
                  <a:alpha val="50000"/>
                </a:schemeClr>
              </a:solidFill>
              <a:ln w="9525">
                <a:noFill/>
                <a:miter lim="800000"/>
                <a:headEnd/>
                <a:tailEnd/>
              </a:ln>
              <a:effectLst/>
            </p:spPr>
            <p:txBody>
              <a:bodyPr/>
              <a:lstStyle/>
              <a:p>
                <a:pPr>
                  <a:defRPr/>
                </a:pPr>
                <a:endParaRPr lang="en-US" sz="2400"/>
              </a:p>
            </p:txBody>
          </p:sp>
          <p:sp>
            <p:nvSpPr>
              <p:cNvPr id="5132" name="Rectangle 12"/>
              <p:cNvSpPr>
                <a:spLocks noChangeArrowheads="1"/>
              </p:cNvSpPr>
              <p:nvPr/>
            </p:nvSpPr>
            <p:spPr bwMode="auto">
              <a:xfrm>
                <a:off x="0" y="960"/>
                <a:ext cx="476" cy="528"/>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eaLnBrk="0" hangingPunct="0">
                  <a:spcBef>
                    <a:spcPct val="50000"/>
                  </a:spcBef>
                  <a:defRPr/>
                </a:pPr>
                <a:endParaRPr kumimoji="1" lang="en-US" sz="2400"/>
              </a:p>
            </p:txBody>
          </p:sp>
          <p:sp>
            <p:nvSpPr>
              <p:cNvPr id="5133" name="Rectangle 13"/>
              <p:cNvSpPr>
                <a:spLocks noChangeArrowheads="1"/>
              </p:cNvSpPr>
              <p:nvPr/>
            </p:nvSpPr>
            <p:spPr bwMode="auto">
              <a:xfrm>
                <a:off x="297" y="432"/>
                <a:ext cx="89" cy="3792"/>
              </a:xfrm>
              <a:prstGeom prst="rect">
                <a:avLst/>
              </a:prstGeom>
              <a:solidFill>
                <a:schemeClr val="hlink">
                  <a:alpha val="50000"/>
                </a:schemeClr>
              </a:solidFill>
              <a:ln w="9525">
                <a:noFill/>
                <a:miter lim="800000"/>
                <a:headEnd/>
                <a:tailEnd/>
              </a:ln>
              <a:effectLst/>
            </p:spPr>
            <p:txBody>
              <a:bodyPr/>
              <a:lstStyle/>
              <a:p>
                <a:pPr>
                  <a:defRPr/>
                </a:pPr>
                <a:endParaRPr lang="en-US" sz="2400"/>
              </a:p>
            </p:txBody>
          </p:sp>
          <p:sp>
            <p:nvSpPr>
              <p:cNvPr id="5134" name="Rectangle 14"/>
              <p:cNvSpPr>
                <a:spLocks noChangeArrowheads="1"/>
              </p:cNvSpPr>
              <p:nvPr/>
            </p:nvSpPr>
            <p:spPr bwMode="auto">
              <a:xfrm>
                <a:off x="0" y="3024"/>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eaLnBrk="0" hangingPunct="0">
                  <a:spcBef>
                    <a:spcPct val="50000"/>
                  </a:spcBef>
                  <a:defRPr/>
                </a:pPr>
                <a:endParaRPr kumimoji="1" lang="en-US" sz="2400"/>
              </a:p>
            </p:txBody>
          </p:sp>
          <p:sp>
            <p:nvSpPr>
              <p:cNvPr id="5135" name="Rectangle 15"/>
              <p:cNvSpPr>
                <a:spLocks noChangeArrowheads="1"/>
              </p:cNvSpPr>
              <p:nvPr/>
            </p:nvSpPr>
            <p:spPr bwMode="auto">
              <a:xfrm>
                <a:off x="0" y="3216"/>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eaLnBrk="0" hangingPunct="0">
                  <a:spcBef>
                    <a:spcPct val="50000"/>
                  </a:spcBef>
                  <a:defRPr/>
                </a:pPr>
                <a:endParaRPr kumimoji="1" lang="en-US" sz="2400"/>
              </a:p>
            </p:txBody>
          </p:sp>
          <p:sp>
            <p:nvSpPr>
              <p:cNvPr id="5136" name="Rectangle 16"/>
              <p:cNvSpPr>
                <a:spLocks noChangeArrowheads="1"/>
              </p:cNvSpPr>
              <p:nvPr/>
            </p:nvSpPr>
            <p:spPr bwMode="auto">
              <a:xfrm>
                <a:off x="0" y="3408"/>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eaLnBrk="0" hangingPunct="0">
                  <a:spcBef>
                    <a:spcPct val="50000"/>
                  </a:spcBef>
                  <a:defRPr/>
                </a:pPr>
                <a:endParaRPr kumimoji="1" lang="en-US" sz="2400"/>
              </a:p>
            </p:txBody>
          </p:sp>
          <p:sp>
            <p:nvSpPr>
              <p:cNvPr id="5137" name="Arc 17"/>
              <p:cNvSpPr>
                <a:spLocks/>
              </p:cNvSpPr>
              <p:nvPr/>
            </p:nvSpPr>
            <p:spPr bwMode="auto">
              <a:xfrm>
                <a:off x="474" y="2260"/>
                <a:ext cx="125" cy="1154"/>
              </a:xfrm>
              <a:custGeom>
                <a:avLst/>
                <a:gdLst>
                  <a:gd name="G0" fmla="+- 754 0 0"/>
                  <a:gd name="G1" fmla="+- 21600 0 0"/>
                  <a:gd name="G2" fmla="+- 21600 0 0"/>
                  <a:gd name="T0" fmla="*/ 0 w 22354"/>
                  <a:gd name="T1" fmla="*/ 13 h 43200"/>
                  <a:gd name="T2" fmla="*/ 754 w 22354"/>
                  <a:gd name="T3" fmla="*/ 43200 h 43200"/>
                  <a:gd name="T4" fmla="*/ 754 w 22354"/>
                  <a:gd name="T5" fmla="*/ 21600 h 43200"/>
                </a:gdLst>
                <a:ahLst/>
                <a:cxnLst>
                  <a:cxn ang="0">
                    <a:pos x="T0" y="T1"/>
                  </a:cxn>
                  <a:cxn ang="0">
                    <a:pos x="T2" y="T3"/>
                  </a:cxn>
                  <a:cxn ang="0">
                    <a:pos x="T4" y="T5"/>
                  </a:cxn>
                </a:cxnLst>
                <a:rect l="0" t="0" r="r" b="b"/>
                <a:pathLst>
                  <a:path w="22354" h="43200" fill="none" extrusionOk="0">
                    <a:moveTo>
                      <a:pt x="0" y="13"/>
                    </a:moveTo>
                    <a:cubicBezTo>
                      <a:pt x="251" y="4"/>
                      <a:pt x="502" y="-1"/>
                      <a:pt x="754" y="0"/>
                    </a:cubicBezTo>
                    <a:cubicBezTo>
                      <a:pt x="12683" y="0"/>
                      <a:pt x="22354" y="9670"/>
                      <a:pt x="22354" y="21600"/>
                    </a:cubicBezTo>
                    <a:cubicBezTo>
                      <a:pt x="22354" y="33529"/>
                      <a:pt x="12683" y="43199"/>
                      <a:pt x="754" y="43200"/>
                    </a:cubicBezTo>
                  </a:path>
                  <a:path w="22354" h="43200" stroke="0" extrusionOk="0">
                    <a:moveTo>
                      <a:pt x="0" y="13"/>
                    </a:moveTo>
                    <a:cubicBezTo>
                      <a:pt x="251" y="4"/>
                      <a:pt x="502" y="-1"/>
                      <a:pt x="754" y="0"/>
                    </a:cubicBezTo>
                    <a:cubicBezTo>
                      <a:pt x="12683" y="0"/>
                      <a:pt x="22354" y="9670"/>
                      <a:pt x="22354" y="21600"/>
                    </a:cubicBezTo>
                    <a:cubicBezTo>
                      <a:pt x="22354" y="33529"/>
                      <a:pt x="12683" y="43199"/>
                      <a:pt x="754" y="43200"/>
                    </a:cubicBezTo>
                    <a:lnTo>
                      <a:pt x="754" y="21600"/>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sz="2400"/>
              </a:p>
            </p:txBody>
          </p:sp>
        </p:grpSp>
        <p:sp>
          <p:nvSpPr>
            <p:cNvPr id="5138" name="Oval 18"/>
            <p:cNvSpPr>
              <a:spLocks noChangeArrowheads="1"/>
            </p:cNvSpPr>
            <p:nvPr/>
          </p:nvSpPr>
          <p:spPr bwMode="auto">
            <a:xfrm>
              <a:off x="0" y="672"/>
              <a:ext cx="672" cy="624"/>
            </a:xfrm>
            <a:prstGeom prst="ellipse">
              <a:avLst/>
            </a:prstGeom>
            <a:solidFill>
              <a:schemeClr val="accent1">
                <a:alpha val="50000"/>
              </a:schemeClr>
            </a:solidFill>
            <a:ln w="9525">
              <a:noFill/>
              <a:round/>
              <a:headEnd/>
              <a:tailEnd/>
            </a:ln>
            <a:effectLst/>
          </p:spPr>
          <p:txBody>
            <a:bodyPr wrap="none" lIns="92075" tIns="46038" rIns="92075" bIns="46038" anchor="ctr"/>
            <a:lstStyle/>
            <a:p>
              <a:pPr eaLnBrk="0" hangingPunct="0">
                <a:spcBef>
                  <a:spcPct val="50000"/>
                </a:spcBef>
                <a:defRPr/>
              </a:pPr>
              <a:endParaRPr kumimoji="1" lang="en-US" sz="2400"/>
            </a:p>
          </p:txBody>
        </p:sp>
        <p:sp>
          <p:nvSpPr>
            <p:cNvPr id="5139" name="Rectangle 19"/>
            <p:cNvSpPr>
              <a:spLocks noChangeArrowheads="1"/>
            </p:cNvSpPr>
            <p:nvPr/>
          </p:nvSpPr>
          <p:spPr bwMode="auto">
            <a:xfrm>
              <a:off x="480" y="0"/>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pPr>
                <a:defRPr/>
              </a:pPr>
              <a:endParaRPr lang="en-US" sz="2400"/>
            </a:p>
          </p:txBody>
        </p:sp>
      </p:grpSp>
      <p:sp>
        <p:nvSpPr>
          <p:cNvPr id="5140" name="Rectangle 20"/>
          <p:cNvSpPr>
            <a:spLocks noChangeArrowheads="1"/>
          </p:cNvSpPr>
          <p:nvPr/>
        </p:nvSpPr>
        <p:spPr bwMode="auto">
          <a:xfrm>
            <a:off x="1016001" y="1474788"/>
            <a:ext cx="11173884" cy="125412"/>
          </a:xfrm>
          <a:prstGeom prst="rect">
            <a:avLst/>
          </a:prstGeom>
          <a:solidFill>
            <a:schemeClr val="accent2">
              <a:alpha val="50000"/>
            </a:schemeClr>
          </a:solidFill>
          <a:ln w="9525">
            <a:noFill/>
            <a:miter lim="800000"/>
            <a:headEnd/>
            <a:tailEnd/>
          </a:ln>
          <a:effectLst/>
        </p:spPr>
        <p:txBody>
          <a:bodyPr/>
          <a:lstStyle/>
          <a:p>
            <a:pPr>
              <a:defRPr/>
            </a:pPr>
            <a:endParaRPr kumimoji="1" lang="en-US" sz="2400"/>
          </a:p>
        </p:txBody>
      </p:sp>
    </p:spTree>
  </p:cSld>
  <p:clrMap bg1="lt1" tx1="dk1" bg2="lt2" tx2="dk2" accent1="accent1" accent2="accent2" accent3="accent3" accent4="accent4" accent5="accent5" accent6="accent6" hlink="hlink" folHlink="folHlink"/>
  <p:sldLayoutIdLst>
    <p:sldLayoutId id="214748371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tcfarm.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7200" dirty="0">
                <a:solidFill>
                  <a:schemeClr val="bg1"/>
                </a:solidFill>
              </a:rPr>
              <a:t>Attitudes</a:t>
            </a:r>
            <a:br>
              <a:rPr lang="en-US" sz="7200" dirty="0">
                <a:solidFill>
                  <a:schemeClr val="bg1"/>
                </a:solidFill>
              </a:rPr>
            </a:br>
            <a:r>
              <a:rPr lang="en-US" sz="2800" dirty="0">
                <a:solidFill>
                  <a:schemeClr val="bg1"/>
                </a:solidFill>
              </a:rPr>
              <a:t>By Dave Batty</a:t>
            </a:r>
            <a:endParaRPr lang="en-US" sz="23900" dirty="0">
              <a:solidFill>
                <a:schemeClr val="bg1"/>
              </a:solidFill>
            </a:endParaRPr>
          </a:p>
        </p:txBody>
      </p:sp>
      <p:pic>
        <p:nvPicPr>
          <p:cNvPr id="3076" name="Picture 5">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91" y="2949447"/>
            <a:ext cx="5823109" cy="2693820"/>
          </a:xfrm>
          <a:prstGeom prst="rect">
            <a:avLst/>
          </a:prstGeom>
          <a:noFill/>
          <a:ln w="9525">
            <a:noFill/>
            <a:miter lim="800000"/>
            <a:headEnd/>
            <a:tailEnd/>
          </a:ln>
        </p:spPr>
      </p:pic>
      <p:sp>
        <p:nvSpPr>
          <p:cNvPr id="7" name="TextBox 6"/>
          <p:cNvSpPr txBox="1"/>
          <p:nvPr/>
        </p:nvSpPr>
        <p:spPr>
          <a:xfrm>
            <a:off x="2438400" y="5943601"/>
            <a:ext cx="7848600" cy="461665"/>
          </a:xfrm>
          <a:prstGeom prst="rect">
            <a:avLst/>
          </a:prstGeom>
          <a:noFill/>
        </p:spPr>
        <p:txBody>
          <a:bodyPr>
            <a:spAutoFit/>
          </a:bodyPr>
          <a:lstStyle/>
          <a:p>
            <a:pPr>
              <a:defRPr/>
            </a:pPr>
            <a:endParaRPr lang="en-US" dirty="0">
              <a:latin typeface="+mn-lt"/>
            </a:endParaRPr>
          </a:p>
        </p:txBody>
      </p:sp>
      <p:pic>
        <p:nvPicPr>
          <p:cNvPr id="8" name="Picture 7" descr="GSNC-white-BG.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5200" y="3317386"/>
            <a:ext cx="3581400" cy="2164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p:cNvSpPr>
            <a:spLocks noGrp="1"/>
          </p:cNvSpPr>
          <p:nvPr>
            <p:ph type="ftr" sz="quarter" idx="11"/>
          </p:nvPr>
        </p:nvSpPr>
        <p:spPr/>
        <p:txBody>
          <a:bodyPr/>
          <a:lstStyle/>
          <a:p>
            <a:pPr>
              <a:defRPr/>
            </a:pPr>
            <a:r>
              <a:rPr lang="en-US" smtClean="0"/>
              <a:t>iteenchallenge.org 3/2018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10200" y="2667000"/>
            <a:ext cx="6680200" cy="4114800"/>
          </a:xfrm>
        </p:spPr>
        <p:txBody>
          <a:bodyPr/>
          <a:lstStyle/>
          <a:p>
            <a:pPr>
              <a:buNone/>
            </a:pPr>
            <a:r>
              <a:rPr lang="en-US" sz="3600" dirty="0">
                <a:solidFill>
                  <a:schemeClr val="bg1"/>
                </a:solidFill>
              </a:rPr>
              <a:t>3. Stolen apples taste the sweetest.</a:t>
            </a:r>
          </a:p>
        </p:txBody>
      </p:sp>
      <p:sp>
        <p:nvSpPr>
          <p:cNvPr id="5"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pic>
        <p:nvPicPr>
          <p:cNvPr id="231426" name="Picture 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858900" y="2286000"/>
            <a:ext cx="3694050" cy="3490441"/>
          </a:xfrm>
          <a:prstGeom prst="rect">
            <a:avLst/>
          </a:prstGeom>
          <a:noFill/>
        </p:spPr>
      </p:pic>
      <p:sp>
        <p:nvSpPr>
          <p:cNvPr id="6" name="Footer Placeholder 5"/>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solidFill>
                  <a:schemeClr val="bg1"/>
                </a:solidFill>
              </a:rPr>
              <a:t>Ephesians 4:17-24</a:t>
            </a:r>
          </a:p>
        </p:txBody>
      </p:sp>
      <p:sp>
        <p:nvSpPr>
          <p:cNvPr id="17411"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And they have given themselves over to immoral ways.  Their lives are filled with all kinds of impurity and greed.</a:t>
            </a:r>
          </a:p>
          <a:p>
            <a:pPr eaLnBrk="1" hangingPunct="1">
              <a:buFontTx/>
              <a:buNone/>
            </a:pPr>
            <a:r>
              <a:rPr lang="en-US" dirty="0" smtClean="0">
                <a:solidFill>
                  <a:schemeClr val="bg1"/>
                </a:solidFill>
              </a:rPr>
              <a:t>   But that isn’t what you were taught when you learned about Christ.  Since you have heard all about him and have learned the truth that is in Jesus, throw off your old evil nature and your former</a:t>
            </a:r>
          </a:p>
          <a:p>
            <a:pPr eaLnBrk="1" hangingPunct="1">
              <a:buFontTx/>
              <a:buNone/>
            </a:pPr>
            <a:endParaRPr lang="en-US" dirty="0" smtClean="0">
              <a:solidFill>
                <a:schemeClr val="bg1"/>
              </a:solidFill>
            </a:endParaRP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solidFill>
                  <a:schemeClr val="bg1"/>
                </a:solidFill>
              </a:rPr>
              <a:t>Ephesians 4:17-24</a:t>
            </a:r>
          </a:p>
        </p:txBody>
      </p:sp>
      <p:sp>
        <p:nvSpPr>
          <p:cNvPr id="18435"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Way of life, which is rotten through and through, full of lust and deception.  Instead, there must be a spiritual renewal of your thoughts and attitudes.  You must display a new nature because you are a new person, created in God’s likeness – righteous, holy, and true.</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smtClean="0">
                <a:solidFill>
                  <a:schemeClr val="bg1"/>
                </a:solidFill>
              </a:rPr>
              <a:t>Colossians 3:5-15</a:t>
            </a:r>
          </a:p>
        </p:txBody>
      </p:sp>
      <p:sp>
        <p:nvSpPr>
          <p:cNvPr id="19459" name="Rectangle 3"/>
          <p:cNvSpPr>
            <a:spLocks noGrp="1" noChangeArrowheads="1"/>
          </p:cNvSpPr>
          <p:nvPr>
            <p:ph type="body" idx="1"/>
          </p:nvPr>
        </p:nvSpPr>
        <p:spPr/>
        <p:txBody>
          <a:bodyPr/>
          <a:lstStyle/>
          <a:p>
            <a:pPr eaLnBrk="1" hangingPunct="1">
              <a:lnSpc>
                <a:spcPct val="90000"/>
              </a:lnSpc>
              <a:buFontTx/>
              <a:buNone/>
            </a:pPr>
            <a:r>
              <a:rPr lang="en-US" dirty="0" smtClean="0"/>
              <a:t>   </a:t>
            </a:r>
            <a:r>
              <a:rPr lang="en-US" dirty="0" smtClean="0">
                <a:solidFill>
                  <a:schemeClr val="bg1"/>
                </a:solidFill>
              </a:rPr>
              <a:t>So put to death the sinful, earthly things lurking within you.  Have nothing to do with sexual sin, impurity, lust, and shameful desires.  Don’t be greedy for the good things of this life, for that is idolatry.  God’s terrible anger will come upon those who do such things.  You used to do them when your life was still part of this world.</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solidFill>
                  <a:schemeClr val="bg1"/>
                </a:solidFill>
              </a:rPr>
              <a:t>Colossians 3:5-15</a:t>
            </a:r>
          </a:p>
        </p:txBody>
      </p:sp>
      <p:sp>
        <p:nvSpPr>
          <p:cNvPr id="20483" name="Rectangle 3"/>
          <p:cNvSpPr>
            <a:spLocks noGrp="1" noChangeArrowheads="1"/>
          </p:cNvSpPr>
          <p:nvPr>
            <p:ph type="body" idx="1"/>
          </p:nvPr>
        </p:nvSpPr>
        <p:spPr/>
        <p:txBody>
          <a:bodyPr/>
          <a:lstStyle/>
          <a:p>
            <a:pPr eaLnBrk="1" hangingPunct="1">
              <a:lnSpc>
                <a:spcPct val="90000"/>
              </a:lnSpc>
              <a:buFontTx/>
              <a:buNone/>
            </a:pPr>
            <a:r>
              <a:rPr lang="en-US" dirty="0" smtClean="0"/>
              <a:t>   </a:t>
            </a:r>
            <a:r>
              <a:rPr lang="en-US" dirty="0" smtClean="0">
                <a:solidFill>
                  <a:schemeClr val="bg1"/>
                </a:solidFill>
              </a:rPr>
              <a:t>But now is the time get rid of anger, rage, malicious behavior, slander, and dirty language.  Don’t lie to each other, for you have stripped off your old evil nature and all it’s wicked deeds.  In it’s place you have clothed yourselves with a brand new nature that is continually being renewed as you learn more and more about Christ, who created this </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smtClean="0">
                <a:solidFill>
                  <a:schemeClr val="bg1"/>
                </a:solidFill>
              </a:rPr>
              <a:t>Colossians 3:5-15</a:t>
            </a:r>
          </a:p>
        </p:txBody>
      </p:sp>
      <p:sp>
        <p:nvSpPr>
          <p:cNvPr id="21507"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New nature within you.  In this new life, it doesn’t matter if you are a Jew or a Gentile, circumcised or uncircumcised, barbaric, uncivilized, slave, or free.  Christ is all that matters, and he lives in all of us.</a:t>
            </a:r>
          </a:p>
          <a:p>
            <a:pPr eaLnBrk="1" hangingPunct="1">
              <a:buFontTx/>
              <a:buNone/>
            </a:pPr>
            <a:r>
              <a:rPr lang="en-US" dirty="0" smtClean="0">
                <a:solidFill>
                  <a:schemeClr val="bg1"/>
                </a:solidFill>
              </a:rPr>
              <a:t>   Since God chose you to  be the holy people whom he loves, you must clothe </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smtClean="0">
                <a:solidFill>
                  <a:schemeClr val="bg1"/>
                </a:solidFill>
              </a:rPr>
              <a:t>Colossians 3:5-15</a:t>
            </a:r>
          </a:p>
        </p:txBody>
      </p:sp>
      <p:sp>
        <p:nvSpPr>
          <p:cNvPr id="22531"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Yourselves with tenderhearted mercy, kindness, humility, gentleness, and patience.  You must make allowance for each other’s faults and forgive the person who offends you.  Remember, the Lord forgave you, so you must forgive others.  And the most important piece of clothing you must wear is love.</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smtClean="0">
                <a:solidFill>
                  <a:schemeClr val="bg1"/>
                </a:solidFill>
              </a:rPr>
              <a:t>Colossians 3:5-15</a:t>
            </a:r>
          </a:p>
        </p:txBody>
      </p:sp>
      <p:sp>
        <p:nvSpPr>
          <p:cNvPr id="23555"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Love is what binds us all together in perfect harmony.  And let the peace that comes from Christ rule in your hearts.  For as members of one body you are called to live in peace.  And always be thankful.</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solidFill>
                  <a:schemeClr val="bg1"/>
                </a:solidFill>
              </a:rPr>
              <a:t>Philippians 1:6</a:t>
            </a:r>
          </a:p>
        </p:txBody>
      </p:sp>
      <p:sp>
        <p:nvSpPr>
          <p:cNvPr id="32771"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And I am sure that God, who began the good work within you, will continue his work until it is finally finished on that day when Christ Jesus comes back again.</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solidFill>
              </a:rPr>
              <a:t>Attitudes</a:t>
            </a:r>
          </a:p>
        </p:txBody>
      </p:sp>
      <p:sp>
        <p:nvSpPr>
          <p:cNvPr id="3" name="Content Placeholder 2"/>
          <p:cNvSpPr>
            <a:spLocks noGrp="1"/>
          </p:cNvSpPr>
          <p:nvPr>
            <p:ph idx="1"/>
          </p:nvPr>
        </p:nvSpPr>
        <p:spPr>
          <a:xfrm>
            <a:off x="685800" y="1295400"/>
            <a:ext cx="10591800" cy="4953000"/>
          </a:xfrm>
        </p:spPr>
        <p:txBody>
          <a:bodyPr/>
          <a:lstStyle/>
          <a:p>
            <a:r>
              <a:rPr lang="en-US" sz="2800" dirty="0">
                <a:solidFill>
                  <a:schemeClr val="bg1"/>
                </a:solidFill>
              </a:rPr>
              <a:t>This PowerPoint is designed to be used with the </a:t>
            </a:r>
          </a:p>
          <a:p>
            <a:r>
              <a:rPr lang="en-US" sz="2800" dirty="0">
                <a:solidFill>
                  <a:schemeClr val="bg1"/>
                </a:solidFill>
              </a:rPr>
              <a:t>Group Studies for New Christians Course, </a:t>
            </a:r>
          </a:p>
          <a:p>
            <a:r>
              <a:rPr lang="en-US" sz="2800" b="1" i="1" dirty="0">
                <a:solidFill>
                  <a:schemeClr val="bg1"/>
                </a:solidFill>
              </a:rPr>
              <a:t>Attitudes</a:t>
            </a:r>
            <a:r>
              <a:rPr lang="en-US" sz="2800" dirty="0">
                <a:solidFill>
                  <a:schemeClr val="bg1"/>
                </a:solidFill>
              </a:rPr>
              <a:t>, by Dave Batty.</a:t>
            </a:r>
          </a:p>
          <a:p>
            <a:endParaRPr lang="en-US" dirty="0" smtClean="0">
              <a:solidFill>
                <a:schemeClr val="bg1"/>
              </a:solidFill>
            </a:endParaRPr>
          </a:p>
          <a:p>
            <a:pPr>
              <a:buNone/>
            </a:pPr>
            <a:endParaRPr lang="en-US" sz="1400" dirty="0" smtClean="0">
              <a:solidFill>
                <a:schemeClr val="bg1"/>
              </a:solidFill>
            </a:endParaRPr>
          </a:p>
          <a:p>
            <a:pPr>
              <a:buNone/>
            </a:pPr>
            <a:endParaRPr lang="en-US" sz="1400" dirty="0">
              <a:solidFill>
                <a:schemeClr val="bg1"/>
              </a:solidFill>
            </a:endParaRPr>
          </a:p>
          <a:p>
            <a:pPr>
              <a:buNone/>
            </a:pPr>
            <a:endParaRPr lang="en-US" sz="1400" dirty="0" smtClean="0">
              <a:solidFill>
                <a:schemeClr val="bg1"/>
              </a:solidFill>
            </a:endParaRPr>
          </a:p>
          <a:p>
            <a:pPr>
              <a:buNone/>
            </a:pPr>
            <a:endParaRPr lang="en-US" sz="1400" dirty="0">
              <a:solidFill>
                <a:schemeClr val="bg1"/>
              </a:solidFill>
            </a:endParaRPr>
          </a:p>
          <a:p>
            <a:pPr>
              <a:buNone/>
            </a:pPr>
            <a:endParaRPr lang="en-US" sz="1400" dirty="0" smtClean="0">
              <a:solidFill>
                <a:schemeClr val="bg1"/>
              </a:solidFill>
            </a:endParaRPr>
          </a:p>
          <a:p>
            <a:pPr>
              <a:buNone/>
            </a:pPr>
            <a:endParaRPr lang="en-US" sz="1400" dirty="0">
              <a:solidFill>
                <a:schemeClr val="bg1"/>
              </a:solidFill>
            </a:endParaRPr>
          </a:p>
          <a:p>
            <a:pPr>
              <a:buNone/>
            </a:pPr>
            <a:r>
              <a:rPr lang="en-US" sz="1400" dirty="0" smtClean="0">
                <a:solidFill>
                  <a:schemeClr val="bg1"/>
                </a:solidFill>
              </a:rPr>
              <a:t>This </a:t>
            </a:r>
            <a:r>
              <a:rPr lang="en-US" sz="1400" dirty="0">
                <a:solidFill>
                  <a:schemeClr val="bg1"/>
                </a:solidFill>
              </a:rPr>
              <a:t>PowerPoint resource was developed by </a:t>
            </a:r>
          </a:p>
          <a:p>
            <a:pPr>
              <a:buNone/>
            </a:pPr>
            <a:r>
              <a:rPr lang="en-US" sz="1400" dirty="0">
                <a:solidFill>
                  <a:schemeClr val="bg1"/>
                </a:solidFill>
              </a:rPr>
              <a:t>The Teen Challenge Farm, London, Ontario</a:t>
            </a:r>
          </a:p>
          <a:p>
            <a:pPr>
              <a:buNone/>
            </a:pPr>
            <a:r>
              <a:rPr lang="en-US" sz="2400" dirty="0">
                <a:solidFill>
                  <a:schemeClr val="bg1"/>
                </a:solidFill>
              </a:rPr>
              <a:t>Edited by  Global Teen Challenge, </a:t>
            </a:r>
            <a:r>
              <a:rPr lang="en-US" sz="2400" dirty="0" smtClean="0">
                <a:solidFill>
                  <a:schemeClr val="bg1"/>
                </a:solidFill>
              </a:rPr>
              <a:t>2018</a:t>
            </a:r>
          </a:p>
          <a:p>
            <a:pPr>
              <a:buNone/>
            </a:pPr>
            <a:r>
              <a:rPr lang="en-US" sz="2400" dirty="0">
                <a:solidFill>
                  <a:schemeClr val="bg1"/>
                </a:solidFill>
              </a:rPr>
              <a:t>g</a:t>
            </a:r>
            <a:r>
              <a:rPr lang="en-US" sz="2400" dirty="0" smtClean="0">
                <a:solidFill>
                  <a:schemeClr val="bg1"/>
                </a:solidFill>
              </a:rPr>
              <a:t>lobaltc.org  gtc@globaltc.org</a:t>
            </a:r>
            <a:endParaRPr lang="en-US" sz="2400" dirty="0">
              <a:solidFill>
                <a:schemeClr val="bg1"/>
              </a:solidFill>
            </a:endParaRP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634292"/>
            <a:ext cx="2185392" cy="2890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634292"/>
            <a:ext cx="5080000" cy="2351415"/>
          </a:xfrm>
          <a:prstGeom prst="rect">
            <a:avLst/>
          </a:prstGeom>
        </p:spPr>
      </p:pic>
    </p:spTree>
    <p:extLst>
      <p:ext uri="{BB962C8B-B14F-4D97-AF65-F5344CB8AC3E}">
        <p14:creationId xmlns:p14="http://schemas.microsoft.com/office/powerpoint/2010/main" val="254043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299200" y="2743200"/>
            <a:ext cx="5080000" cy="4114800"/>
          </a:xfrm>
        </p:spPr>
        <p:txBody>
          <a:bodyPr/>
          <a:lstStyle/>
          <a:p>
            <a:pPr>
              <a:buNone/>
            </a:pPr>
            <a:r>
              <a:rPr lang="en-US" sz="3600" dirty="0">
                <a:solidFill>
                  <a:schemeClr val="bg1"/>
                </a:solidFill>
              </a:rPr>
              <a:t>4. All that really counts is winning </a:t>
            </a:r>
            <a:r>
              <a:rPr lang="en-US" sz="3600" dirty="0" smtClean="0">
                <a:solidFill>
                  <a:schemeClr val="bg1"/>
                </a:solidFill>
              </a:rPr>
              <a:t>the </a:t>
            </a:r>
            <a:r>
              <a:rPr lang="en-US" sz="3600" dirty="0">
                <a:solidFill>
                  <a:schemeClr val="bg1"/>
                </a:solidFill>
              </a:rPr>
              <a:t>game.</a:t>
            </a:r>
          </a:p>
        </p:txBody>
      </p:sp>
      <p:pic>
        <p:nvPicPr>
          <p:cNvPr id="230404" name="Picture 4"/>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1331118" y="2768564"/>
            <a:ext cx="3850481" cy="3281362"/>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140450" y="2514600"/>
            <a:ext cx="5949950" cy="4114800"/>
          </a:xfrm>
        </p:spPr>
        <p:txBody>
          <a:bodyPr/>
          <a:lstStyle/>
          <a:p>
            <a:pPr>
              <a:buNone/>
            </a:pPr>
            <a:r>
              <a:rPr lang="en-US" sz="3600" dirty="0">
                <a:solidFill>
                  <a:schemeClr val="bg1"/>
                </a:solidFill>
              </a:rPr>
              <a:t>5. Money buys true happiness.</a:t>
            </a:r>
          </a:p>
        </p:txBody>
      </p:sp>
      <p:pic>
        <p:nvPicPr>
          <p:cNvPr id="240642" name="Picture 2" descr="http://t3.gstatic.com/images?q=tbn:ANd9GcTlHJuW_8Ufw6fXjCGK1ML9dnlBiQRg35aBJleQRqstqUG1p2HW"/>
          <p:cNvPicPr>
            <a:picLocks noGrp="1" noChangeAspect="1" noChangeArrowheads="1"/>
          </p:cNvPicPr>
          <p:nvPr>
            <p:ph type="clipArt" sz="half" idx="1"/>
          </p:nvPr>
        </p:nvPicPr>
        <p:blipFill>
          <a:blip r:embed="rId2"/>
          <a:srcRect/>
          <a:stretch>
            <a:fillRect/>
          </a:stretch>
        </p:blipFill>
        <p:spPr bwMode="auto">
          <a:xfrm>
            <a:off x="3816350" y="4171950"/>
            <a:ext cx="2324100" cy="1962150"/>
          </a:xfrm>
          <a:prstGeom prst="rect">
            <a:avLst/>
          </a:prstGeom>
          <a:noFill/>
        </p:spPr>
      </p:pic>
      <p:pic>
        <p:nvPicPr>
          <p:cNvPr id="240644" name="Picture 4" descr="http://t0.gstatic.com/images?q=tbn:ANd9GcTuNT7QRbKI6TSXse3FGbZAhxaicsHGSdyBvFKjYEY4ljJQtCrE1g"/>
          <p:cNvPicPr>
            <a:picLocks noChangeAspect="1" noChangeArrowheads="1"/>
          </p:cNvPicPr>
          <p:nvPr/>
        </p:nvPicPr>
        <p:blipFill>
          <a:blip r:embed="rId3"/>
          <a:srcRect/>
          <a:stretch>
            <a:fillRect/>
          </a:stretch>
        </p:blipFill>
        <p:spPr bwMode="auto">
          <a:xfrm>
            <a:off x="1371600" y="2133600"/>
            <a:ext cx="1819275" cy="2514600"/>
          </a:xfrm>
          <a:prstGeom prst="rect">
            <a:avLst/>
          </a:prstGeom>
          <a:noFill/>
        </p:spPr>
      </p:pic>
      <p:sp>
        <p:nvSpPr>
          <p:cNvPr id="6" name="Footer Placeholder 5"/>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5410200" y="2590800"/>
            <a:ext cx="6680200" cy="4114800"/>
          </a:xfrm>
        </p:spPr>
        <p:txBody>
          <a:bodyPr/>
          <a:lstStyle/>
          <a:p>
            <a:pPr>
              <a:buNone/>
            </a:pPr>
            <a:r>
              <a:rPr lang="en-US" sz="3600" dirty="0">
                <a:solidFill>
                  <a:schemeClr val="bg1"/>
                </a:solidFill>
              </a:rPr>
              <a:t>6. Love can solve all the problems in the world.</a:t>
            </a:r>
          </a:p>
        </p:txBody>
      </p:sp>
      <p:pic>
        <p:nvPicPr>
          <p:cNvPr id="239618" name="Picture 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611811" y="2057400"/>
            <a:ext cx="4582489" cy="3049437"/>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705600" y="2743200"/>
            <a:ext cx="3810000" cy="4114800"/>
          </a:xfrm>
        </p:spPr>
        <p:txBody>
          <a:bodyPr/>
          <a:lstStyle/>
          <a:p>
            <a:pPr>
              <a:buNone/>
            </a:pPr>
            <a:r>
              <a:rPr lang="en-US" sz="3600" dirty="0">
                <a:solidFill>
                  <a:schemeClr val="bg1"/>
                </a:solidFill>
              </a:rPr>
              <a:t>7. Politics are boring.</a:t>
            </a:r>
          </a:p>
          <a:p>
            <a:pPr>
              <a:buNone/>
            </a:pPr>
            <a:endParaRPr lang="en-US" sz="3600" dirty="0"/>
          </a:p>
        </p:txBody>
      </p:sp>
      <p:pic>
        <p:nvPicPr>
          <p:cNvPr id="238612" name="Picture 20"/>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1219200" y="2286000"/>
            <a:ext cx="4572000" cy="3042458"/>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299200" y="2743200"/>
            <a:ext cx="5080000" cy="4114800"/>
          </a:xfrm>
        </p:spPr>
        <p:txBody>
          <a:bodyPr/>
          <a:lstStyle/>
          <a:p>
            <a:pPr>
              <a:buNone/>
            </a:pPr>
            <a:r>
              <a:rPr lang="en-US" sz="3600" dirty="0">
                <a:solidFill>
                  <a:schemeClr val="bg1"/>
                </a:solidFill>
              </a:rPr>
              <a:t>8. We aren’t prejudiced, we hate everybody.</a:t>
            </a:r>
          </a:p>
        </p:txBody>
      </p:sp>
      <p:pic>
        <p:nvPicPr>
          <p:cNvPr id="237570" name="Picture 2" descr="http://t1.gstatic.com/images?q=tbn:ANd9GcSutR0oTIwPSQYvyROMj1O4yPCylVZs2jXKnjPA2p7-6RJfkYOb"/>
          <p:cNvPicPr>
            <a:picLocks noGrp="1" noChangeAspect="1" noChangeArrowheads="1"/>
          </p:cNvPicPr>
          <p:nvPr>
            <p:ph type="clipArt" sz="half" idx="1"/>
          </p:nvPr>
        </p:nvPicPr>
        <p:blipFill>
          <a:blip r:embed="rId2"/>
          <a:srcRect/>
          <a:stretch>
            <a:fillRect/>
          </a:stretch>
        </p:blipFill>
        <p:spPr bwMode="auto">
          <a:xfrm>
            <a:off x="1753192" y="2819400"/>
            <a:ext cx="3200399" cy="32766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477000" y="2743200"/>
            <a:ext cx="5080000" cy="4114800"/>
          </a:xfrm>
        </p:spPr>
        <p:txBody>
          <a:bodyPr/>
          <a:lstStyle/>
          <a:p>
            <a:pPr>
              <a:buNone/>
            </a:pPr>
            <a:r>
              <a:rPr lang="en-US" sz="3600" dirty="0">
                <a:solidFill>
                  <a:schemeClr val="bg1"/>
                </a:solidFill>
              </a:rPr>
              <a:t>9. Blondes have more fun.</a:t>
            </a:r>
          </a:p>
          <a:p>
            <a:pPr>
              <a:buNone/>
            </a:pPr>
            <a:endParaRPr lang="en-US" sz="3600" dirty="0"/>
          </a:p>
        </p:txBody>
      </p:sp>
      <p:pic>
        <p:nvPicPr>
          <p:cNvPr id="236546" name="Picture 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1371600" y="1406066"/>
            <a:ext cx="3038475" cy="4596013"/>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705600" y="2592572"/>
            <a:ext cx="5080000" cy="4114800"/>
          </a:xfrm>
        </p:spPr>
        <p:txBody>
          <a:bodyPr/>
          <a:lstStyle/>
          <a:p>
            <a:pPr>
              <a:buNone/>
            </a:pPr>
            <a:r>
              <a:rPr lang="en-US" sz="3600" dirty="0">
                <a:solidFill>
                  <a:schemeClr val="bg1"/>
                </a:solidFill>
              </a:rPr>
              <a:t>10. Generous people usually become rich.</a:t>
            </a:r>
          </a:p>
          <a:p>
            <a:pPr>
              <a:buNone/>
            </a:pPr>
            <a:endParaRPr lang="en-US" sz="3600" dirty="0"/>
          </a:p>
        </p:txBody>
      </p:sp>
      <p:pic>
        <p:nvPicPr>
          <p:cNvPr id="235532" name="Picture 12" descr="http://t2.gstatic.com/images?q=tbn:ANd9GcRoPRXkD499ghgmVYpimq21-eO_OIATGXJRBfdsqaTJ4A0OucRtTQ"/>
          <p:cNvPicPr>
            <a:picLocks noChangeAspect="1" noChangeArrowheads="1"/>
          </p:cNvPicPr>
          <p:nvPr/>
        </p:nvPicPr>
        <p:blipFill>
          <a:blip r:embed="rId2"/>
          <a:srcRect/>
          <a:stretch>
            <a:fillRect/>
          </a:stretch>
        </p:blipFill>
        <p:spPr bwMode="auto">
          <a:xfrm>
            <a:off x="3200400" y="3866707"/>
            <a:ext cx="3505200" cy="2133600"/>
          </a:xfrm>
          <a:prstGeom prst="rect">
            <a:avLst/>
          </a:prstGeom>
          <a:noFill/>
        </p:spPr>
      </p:pic>
      <p:pic>
        <p:nvPicPr>
          <p:cNvPr id="235534" name="Picture 14" descr="http://t1.gstatic.com/images?q=tbn:ANd9GcQ5tDsQtO_mGYNpdT0-zVcb1pmsoKrWKeCCUeJp3dI2BOrOwTcN"/>
          <p:cNvPicPr>
            <a:picLocks noChangeAspect="1" noChangeArrowheads="1"/>
          </p:cNvPicPr>
          <p:nvPr/>
        </p:nvPicPr>
        <p:blipFill>
          <a:blip r:embed="rId3"/>
          <a:srcRect/>
          <a:stretch>
            <a:fillRect/>
          </a:stretch>
        </p:blipFill>
        <p:spPr bwMode="auto">
          <a:xfrm>
            <a:off x="1357312" y="2209800"/>
            <a:ext cx="1857375" cy="2085975"/>
          </a:xfrm>
          <a:prstGeom prst="rect">
            <a:avLst/>
          </a:prstGeom>
          <a:noFill/>
        </p:spPr>
      </p:pic>
      <p:sp>
        <p:nvSpPr>
          <p:cNvPr id="6" name="Footer Placeholder 5"/>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p:txBody>
          <a:bodyPr/>
          <a:lstStyle/>
          <a:p>
            <a:pPr>
              <a:buNone/>
            </a:pPr>
            <a:r>
              <a:rPr lang="en-US" sz="3600" dirty="0">
                <a:solidFill>
                  <a:schemeClr val="bg1"/>
                </a:solidFill>
              </a:rPr>
              <a:t>11. Why work if you can get welfare.</a:t>
            </a:r>
          </a:p>
        </p:txBody>
      </p:sp>
      <p:pic>
        <p:nvPicPr>
          <p:cNvPr id="234498" name="Picture 2" descr="http://t1.gstatic.com/images?q=tbn:ANd9GcSoy8EtMIHja2v4OOsbGRqfoFvp5hZCmJ39qNEdO-0Wek0vB46e"/>
          <p:cNvPicPr>
            <a:picLocks noGrp="1" noChangeAspect="1" noChangeArrowheads="1"/>
          </p:cNvPicPr>
          <p:nvPr>
            <p:ph type="clipArt" sz="half" idx="1"/>
          </p:nvPr>
        </p:nvPicPr>
        <p:blipFill>
          <a:blip r:embed="rId2"/>
          <a:srcRect/>
          <a:stretch>
            <a:fillRect/>
          </a:stretch>
        </p:blipFill>
        <p:spPr bwMode="auto">
          <a:xfrm>
            <a:off x="1219200" y="3952875"/>
            <a:ext cx="2209800" cy="2066925"/>
          </a:xfrm>
          <a:prstGeom prst="rect">
            <a:avLst/>
          </a:prstGeom>
          <a:noFill/>
        </p:spPr>
      </p:pic>
      <p:pic>
        <p:nvPicPr>
          <p:cNvPr id="234502" name="Picture 6" descr="http://t0.gstatic.com/images?q=tbn:ANd9GcTW9HO-HCrRQJ8dG_n80zVq0LCLw-U4oTyU_oSC_IQKhlnHxjb8"/>
          <p:cNvPicPr>
            <a:picLocks noChangeAspect="1" noChangeArrowheads="1"/>
          </p:cNvPicPr>
          <p:nvPr/>
        </p:nvPicPr>
        <p:blipFill>
          <a:blip r:embed="rId3"/>
          <a:srcRect/>
          <a:stretch>
            <a:fillRect/>
          </a:stretch>
        </p:blipFill>
        <p:spPr bwMode="auto">
          <a:xfrm>
            <a:off x="3733800" y="1905000"/>
            <a:ext cx="2266950" cy="2628901"/>
          </a:xfrm>
          <a:prstGeom prst="rect">
            <a:avLst/>
          </a:prstGeom>
          <a:noFill/>
        </p:spPr>
      </p:pic>
      <p:sp>
        <p:nvSpPr>
          <p:cNvPr id="6" name="Footer Placeholder 5"/>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299200" y="2590800"/>
            <a:ext cx="5080000" cy="4114800"/>
          </a:xfrm>
        </p:spPr>
        <p:txBody>
          <a:bodyPr/>
          <a:lstStyle/>
          <a:p>
            <a:pPr>
              <a:buNone/>
            </a:pPr>
            <a:r>
              <a:rPr lang="en-US" sz="3600" dirty="0">
                <a:solidFill>
                  <a:schemeClr val="bg1"/>
                </a:solidFill>
              </a:rPr>
              <a:t>12. Anything you can do, I can do better.</a:t>
            </a:r>
          </a:p>
          <a:p>
            <a:pPr>
              <a:buNone/>
            </a:pPr>
            <a:endParaRPr lang="en-US" sz="3600" dirty="0"/>
          </a:p>
        </p:txBody>
      </p:sp>
      <p:pic>
        <p:nvPicPr>
          <p:cNvPr id="233474" name="Picture 2" descr="http://t3.gstatic.com/images?q=tbn:ANd9GcSKx4BmKzk1fT3Ccabb4AZdphUiHuk9tzBJKTCmnUemIs0Rw1CZ"/>
          <p:cNvPicPr>
            <a:picLocks noGrp="1" noChangeAspect="1" noChangeArrowheads="1"/>
          </p:cNvPicPr>
          <p:nvPr>
            <p:ph type="clipArt" sz="half" idx="1"/>
          </p:nvPr>
        </p:nvPicPr>
        <p:blipFill rotWithShape="1">
          <a:blip r:embed="rId2"/>
          <a:srcRect r="13333"/>
          <a:stretch/>
        </p:blipFill>
        <p:spPr bwMode="auto">
          <a:xfrm>
            <a:off x="1295400" y="2004646"/>
            <a:ext cx="3429000" cy="4396154"/>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solidFill>
              </a:rPr>
              <a:t>Attitudes</a:t>
            </a:r>
          </a:p>
        </p:txBody>
      </p:sp>
      <p:sp>
        <p:nvSpPr>
          <p:cNvPr id="3" name="Content Placeholder 2"/>
          <p:cNvSpPr>
            <a:spLocks noGrp="1"/>
          </p:cNvSpPr>
          <p:nvPr>
            <p:ph idx="1"/>
          </p:nvPr>
        </p:nvSpPr>
        <p:spPr>
          <a:xfrm>
            <a:off x="990600" y="1524000"/>
            <a:ext cx="8915400" cy="4953000"/>
          </a:xfrm>
        </p:spPr>
        <p:txBody>
          <a:bodyPr/>
          <a:lstStyle/>
          <a:p>
            <a:r>
              <a:rPr lang="en-US" dirty="0" smtClean="0">
                <a:solidFill>
                  <a:schemeClr val="bg1"/>
                </a:solidFill>
              </a:rPr>
              <a:t>5</a:t>
            </a:r>
            <a:r>
              <a:rPr lang="en-US" baseline="30000" dirty="0" smtClean="0">
                <a:solidFill>
                  <a:schemeClr val="bg1"/>
                </a:solidFill>
              </a:rPr>
              <a:t>th</a:t>
            </a:r>
            <a:r>
              <a:rPr lang="en-US" dirty="0" smtClean="0">
                <a:solidFill>
                  <a:schemeClr val="bg1"/>
                </a:solidFill>
              </a:rPr>
              <a:t> edition</a:t>
            </a:r>
            <a:br>
              <a:rPr lang="en-US" dirty="0" smtClean="0">
                <a:solidFill>
                  <a:schemeClr val="bg1"/>
                </a:solidFill>
              </a:rPr>
            </a:br>
            <a:r>
              <a:rPr lang="en-US" dirty="0" smtClean="0">
                <a:solidFill>
                  <a:schemeClr val="bg1"/>
                </a:solidFill>
              </a:rPr>
              <a:t>	By Dave Batty</a:t>
            </a:r>
            <a:br>
              <a:rPr lang="en-US" dirty="0" smtClean="0">
                <a:solidFill>
                  <a:schemeClr val="bg1"/>
                </a:solidFill>
              </a:rPr>
            </a:br>
            <a:r>
              <a:rPr lang="en-US" sz="2000" dirty="0">
                <a:solidFill>
                  <a:schemeClr val="bg1"/>
                </a:solidFill>
              </a:rPr>
              <a:t>This PowerPoint is designed to be used with the </a:t>
            </a:r>
          </a:p>
          <a:p>
            <a:r>
              <a:rPr lang="en-US" sz="2000" dirty="0">
                <a:solidFill>
                  <a:schemeClr val="bg1"/>
                </a:solidFill>
              </a:rPr>
              <a:t>Group Studies for New Christians Course, </a:t>
            </a:r>
          </a:p>
          <a:p>
            <a:r>
              <a:rPr lang="en-US" sz="2000" i="1" dirty="0">
                <a:solidFill>
                  <a:schemeClr val="bg1"/>
                </a:solidFill>
              </a:rPr>
              <a:t>Attitudes</a:t>
            </a:r>
            <a:r>
              <a:rPr lang="en-US" sz="2000" dirty="0">
                <a:solidFill>
                  <a:schemeClr val="bg1"/>
                </a:solidFill>
              </a:rPr>
              <a:t>, by Dave Batty.</a:t>
            </a:r>
          </a:p>
          <a:p>
            <a:r>
              <a:rPr lang="en-US" sz="2000" b="1" dirty="0">
                <a:solidFill>
                  <a:schemeClr val="bg1"/>
                </a:solidFill>
              </a:rPr>
              <a:t>Other Materials available include:</a:t>
            </a:r>
          </a:p>
          <a:p>
            <a:r>
              <a:rPr lang="en-US" sz="2000" dirty="0">
                <a:solidFill>
                  <a:schemeClr val="bg1"/>
                </a:solidFill>
              </a:rPr>
              <a:t>Teacher's Manual</a:t>
            </a:r>
          </a:p>
          <a:p>
            <a:r>
              <a:rPr lang="en-US" sz="2000" dirty="0">
                <a:solidFill>
                  <a:schemeClr val="bg1"/>
                </a:solidFill>
              </a:rPr>
              <a:t>Student Manual</a:t>
            </a:r>
          </a:p>
          <a:p>
            <a:r>
              <a:rPr lang="en-US" sz="2000" dirty="0">
                <a:solidFill>
                  <a:schemeClr val="bg1"/>
                </a:solidFill>
              </a:rPr>
              <a:t>Study Guide			</a:t>
            </a:r>
          </a:p>
          <a:p>
            <a:r>
              <a:rPr lang="en-US" sz="2000" dirty="0">
                <a:solidFill>
                  <a:schemeClr val="bg1"/>
                </a:solidFill>
              </a:rPr>
              <a:t>Exam</a:t>
            </a:r>
          </a:p>
          <a:p>
            <a:r>
              <a:rPr lang="en-US" sz="2000" dirty="0">
                <a:solidFill>
                  <a:schemeClr val="bg1"/>
                </a:solidFill>
              </a:rPr>
              <a:t>Course Certificate</a:t>
            </a:r>
            <a:endParaRPr lang="en-US" dirty="0" smtClean="0">
              <a:solidFill>
                <a:schemeClr val="bg1"/>
              </a:solidFill>
            </a:endParaRPr>
          </a:p>
          <a:p>
            <a:endParaRPr lang="en-US"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0" y="1371599"/>
            <a:ext cx="2389239" cy="31604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26866" y="5036403"/>
            <a:ext cx="4717961" cy="830997"/>
          </a:xfrm>
          <a:prstGeom prst="rect">
            <a:avLst/>
          </a:prstGeom>
          <a:solidFill>
            <a:schemeClr val="bg1"/>
          </a:solidFill>
          <a:ln>
            <a:solidFill>
              <a:schemeClr val="tx1">
                <a:alpha val="0"/>
              </a:schemeClr>
            </a:solidFill>
          </a:ln>
        </p:spPr>
        <p:txBody>
          <a:bodyPr wrap="square" rtlCol="0">
            <a:spAutoFit/>
          </a:bodyPr>
          <a:lstStyle/>
          <a:p>
            <a:r>
              <a:rPr lang="en-US" dirty="0"/>
              <a:t>For Information on obtaining these materials see iteenchallenge.org</a:t>
            </a:r>
          </a:p>
        </p:txBody>
      </p:sp>
      <p:sp>
        <p:nvSpPr>
          <p:cNvPr id="7" name="Rectangle 6"/>
          <p:cNvSpPr/>
          <p:nvPr/>
        </p:nvSpPr>
        <p:spPr bwMode="auto">
          <a:xfrm>
            <a:off x="6226866" y="5036403"/>
            <a:ext cx="4717961" cy="830997"/>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6172200" y="2450805"/>
            <a:ext cx="5715000" cy="4114800"/>
          </a:xfrm>
        </p:spPr>
        <p:txBody>
          <a:bodyPr/>
          <a:lstStyle/>
          <a:p>
            <a:pPr>
              <a:buNone/>
            </a:pPr>
            <a:r>
              <a:rPr lang="en-US" sz="3600" dirty="0">
                <a:solidFill>
                  <a:schemeClr val="bg1"/>
                </a:solidFill>
              </a:rPr>
              <a:t>13. Spend for your wants, beg for your needs.</a:t>
            </a:r>
          </a:p>
          <a:p>
            <a:pPr>
              <a:buNone/>
            </a:pPr>
            <a:endParaRPr lang="en-US" sz="3600" dirty="0"/>
          </a:p>
          <a:p>
            <a:pPr>
              <a:buNone/>
            </a:pPr>
            <a:endParaRPr lang="en-US" sz="3600" dirty="0"/>
          </a:p>
        </p:txBody>
      </p:sp>
      <p:pic>
        <p:nvPicPr>
          <p:cNvPr id="207874" name="Picture 2" descr="http://preview.turbosquid.com/Preview/Content_2009_07_15__06_54_20/vell05.png1f14a58a-9222-4e58-b6e1-2cd3e1082b6eLarger.jpg"/>
          <p:cNvPicPr>
            <a:picLocks noGrp="1" noChangeAspect="1" noChangeArrowheads="1"/>
          </p:cNvPicPr>
          <p:nvPr>
            <p:ph type="clipArt" sz="half" idx="1"/>
          </p:nvPr>
        </p:nvPicPr>
        <p:blipFill>
          <a:blip r:embed="rId2"/>
          <a:srcRect/>
          <a:stretch>
            <a:fillRect/>
          </a:stretch>
        </p:blipFill>
        <p:spPr bwMode="auto">
          <a:xfrm>
            <a:off x="1295400" y="2438400"/>
            <a:ext cx="3810000" cy="3810000"/>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67000" y="152400"/>
            <a:ext cx="7772400" cy="1143000"/>
          </a:xfrm>
        </p:spPr>
        <p:txBody>
          <a:bodyPr/>
          <a:lstStyle/>
          <a:p>
            <a:pPr eaLnBrk="1" hangingPunct="1">
              <a:defRPr/>
            </a:pPr>
            <a:r>
              <a:rPr lang="en-US" dirty="0" smtClean="0">
                <a:solidFill>
                  <a:schemeClr val="bg1"/>
                </a:solidFill>
              </a:rPr>
              <a:t>A.  What are Attitudes?</a:t>
            </a:r>
          </a:p>
        </p:txBody>
      </p:sp>
      <p:sp>
        <p:nvSpPr>
          <p:cNvPr id="7171" name="Rectangle 4"/>
          <p:cNvSpPr>
            <a:spLocks noGrp="1" noChangeArrowheads="1"/>
          </p:cNvSpPr>
          <p:nvPr>
            <p:ph type="body" sz="half" idx="2"/>
          </p:nvPr>
        </p:nvSpPr>
        <p:spPr>
          <a:xfrm>
            <a:off x="5334000" y="1219200"/>
            <a:ext cx="6553200" cy="4876800"/>
          </a:xfrm>
        </p:spPr>
        <p:txBody>
          <a:bodyPr/>
          <a:lstStyle/>
          <a:p>
            <a:pPr marL="533400" indent="-533400" eaLnBrk="1" hangingPunct="1">
              <a:buFontTx/>
              <a:buAutoNum type="arabicPeriod"/>
            </a:pPr>
            <a:r>
              <a:rPr lang="en-US" sz="2800" dirty="0">
                <a:solidFill>
                  <a:schemeClr val="bg1"/>
                </a:solidFill>
              </a:rPr>
              <a:t>A pattern of thinking.</a:t>
            </a:r>
          </a:p>
          <a:p>
            <a:pPr marL="533400" indent="-533400" eaLnBrk="1" hangingPunct="1">
              <a:buFontTx/>
              <a:buAutoNum type="arabicPeriod"/>
            </a:pPr>
            <a:r>
              <a:rPr lang="en-US" sz="2800" dirty="0">
                <a:solidFill>
                  <a:schemeClr val="bg1"/>
                </a:solidFill>
              </a:rPr>
              <a:t>An opinion.</a:t>
            </a:r>
          </a:p>
          <a:p>
            <a:pPr marL="533400" indent="-533400" eaLnBrk="1" hangingPunct="1">
              <a:buFontTx/>
              <a:buAutoNum type="arabicPeriod"/>
            </a:pPr>
            <a:r>
              <a:rPr lang="en-US" sz="2800" dirty="0">
                <a:solidFill>
                  <a:schemeClr val="bg1"/>
                </a:solidFill>
              </a:rPr>
              <a:t>The way you think.</a:t>
            </a:r>
          </a:p>
          <a:p>
            <a:pPr marL="533400" indent="-533400" eaLnBrk="1" hangingPunct="1">
              <a:buFontTx/>
              <a:buAutoNum type="arabicPeriod"/>
            </a:pPr>
            <a:r>
              <a:rPr lang="en-US" sz="2800" dirty="0">
                <a:solidFill>
                  <a:schemeClr val="bg1"/>
                </a:solidFill>
              </a:rPr>
              <a:t>A habit of thinking.</a:t>
            </a:r>
          </a:p>
          <a:p>
            <a:pPr marL="533400" indent="-533400" eaLnBrk="1" hangingPunct="1">
              <a:buFontTx/>
              <a:buAutoNum type="arabicPeriod"/>
            </a:pPr>
            <a:r>
              <a:rPr lang="en-US" sz="2800" dirty="0">
                <a:solidFill>
                  <a:schemeClr val="bg1"/>
                </a:solidFill>
              </a:rPr>
              <a:t>A point of view.</a:t>
            </a:r>
          </a:p>
          <a:p>
            <a:pPr marL="533400" indent="-533400" eaLnBrk="1" hangingPunct="1">
              <a:buFontTx/>
              <a:buAutoNum type="arabicPeriod"/>
            </a:pPr>
            <a:r>
              <a:rPr lang="en-US" sz="2800" dirty="0">
                <a:solidFill>
                  <a:schemeClr val="bg1"/>
                </a:solidFill>
              </a:rPr>
              <a:t>Thoughts I have learned.</a:t>
            </a:r>
          </a:p>
          <a:p>
            <a:pPr marL="533400" indent="-533400" eaLnBrk="1" hangingPunct="1">
              <a:buFontTx/>
              <a:buAutoNum type="arabicPeriod"/>
            </a:pPr>
            <a:r>
              <a:rPr lang="en-US" sz="2800" dirty="0">
                <a:solidFill>
                  <a:schemeClr val="bg1"/>
                </a:solidFill>
              </a:rPr>
              <a:t>A mental position with regard to a fact or state </a:t>
            </a:r>
            <a:r>
              <a:rPr lang="en-US" sz="2000" dirty="0">
                <a:solidFill>
                  <a:schemeClr val="bg1"/>
                </a:solidFill>
              </a:rPr>
              <a:t>(Webster’s Seventh New Collegiate Dictionary) </a:t>
            </a:r>
            <a:endParaRPr lang="en-US" sz="2800" dirty="0">
              <a:solidFill>
                <a:schemeClr val="bg1"/>
              </a:solidFill>
            </a:endParaRPr>
          </a:p>
        </p:txBody>
      </p:sp>
      <p:pic>
        <p:nvPicPr>
          <p:cNvPr id="7172" name="Picture 7" descr="attitude"/>
          <p:cNvPicPr>
            <a:picLocks noGrp="1" noChangeAspect="1" noChangeArrowheads="1"/>
          </p:cNvPicPr>
          <p:nvPr>
            <p:ph type="clipArt" sz="half" idx="1"/>
          </p:nvPr>
        </p:nvPicPr>
        <p:blipFill>
          <a:blip r:embed="rId3"/>
          <a:srcRect/>
          <a:stretch>
            <a:fillRect/>
          </a:stretch>
        </p:blipFill>
        <p:spPr>
          <a:xfrm>
            <a:off x="533400" y="1524000"/>
            <a:ext cx="3810000" cy="3321050"/>
          </a:xfr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52600" y="228600"/>
            <a:ext cx="8763000" cy="1143000"/>
          </a:xfrm>
        </p:spPr>
        <p:txBody>
          <a:bodyPr/>
          <a:lstStyle/>
          <a:p>
            <a:pPr eaLnBrk="1" hangingPunct="1">
              <a:defRPr/>
            </a:pPr>
            <a:r>
              <a:rPr lang="en-US" dirty="0" smtClean="0">
                <a:solidFill>
                  <a:schemeClr val="bg1"/>
                </a:solidFill>
              </a:rPr>
              <a:t>B.  How do I use attitudes?</a:t>
            </a:r>
          </a:p>
        </p:txBody>
      </p:sp>
      <p:sp>
        <p:nvSpPr>
          <p:cNvPr id="8195" name="Rectangle 4"/>
          <p:cNvSpPr>
            <a:spLocks noGrp="1" noChangeArrowheads="1"/>
          </p:cNvSpPr>
          <p:nvPr>
            <p:ph type="body" sz="half" idx="2"/>
          </p:nvPr>
        </p:nvSpPr>
        <p:spPr>
          <a:xfrm>
            <a:off x="5562600" y="1905000"/>
            <a:ext cx="5638800" cy="4114800"/>
          </a:xfrm>
        </p:spPr>
        <p:txBody>
          <a:bodyPr/>
          <a:lstStyle/>
          <a:p>
            <a:pPr eaLnBrk="1" hangingPunct="1">
              <a:lnSpc>
                <a:spcPct val="90000"/>
              </a:lnSpc>
            </a:pPr>
            <a:r>
              <a:rPr lang="en-US" sz="2800" dirty="0">
                <a:solidFill>
                  <a:schemeClr val="bg1"/>
                </a:solidFill>
              </a:rPr>
              <a:t>You use your attitudes to decide what you will think, say, and do in responding to a daily situation.</a:t>
            </a:r>
          </a:p>
          <a:p>
            <a:pPr eaLnBrk="1" hangingPunct="1">
              <a:lnSpc>
                <a:spcPct val="90000"/>
              </a:lnSpc>
            </a:pPr>
            <a:r>
              <a:rPr lang="en-US" sz="2800" dirty="0">
                <a:solidFill>
                  <a:schemeClr val="bg1"/>
                </a:solidFill>
              </a:rPr>
              <a:t>Our patterns of thinking help us determine how we will respond to routine activities.</a:t>
            </a:r>
          </a:p>
        </p:txBody>
      </p:sp>
      <p:pic>
        <p:nvPicPr>
          <p:cNvPr id="8196" name="Picture 7" descr="Attitude%20Is%20Everything"/>
          <p:cNvPicPr>
            <a:picLocks noGrp="1" noChangeAspect="1" noChangeArrowheads="1"/>
          </p:cNvPicPr>
          <p:nvPr>
            <p:ph type="clipArt" sz="half" idx="1"/>
          </p:nvPr>
        </p:nvPicPr>
        <p:blipFill>
          <a:blip r:embed="rId3" cstate="screen">
            <a:extLst>
              <a:ext uri="{28A0092B-C50C-407E-A947-70E740481C1C}">
                <a14:useLocalDpi xmlns:a14="http://schemas.microsoft.com/office/drawing/2010/main"/>
              </a:ext>
            </a:extLst>
          </a:blip>
          <a:srcRect/>
          <a:stretch>
            <a:fillRect/>
          </a:stretch>
        </p:blipFill>
        <p:spPr>
          <a:xfrm>
            <a:off x="1458912" y="2311400"/>
            <a:ext cx="3505200" cy="2997200"/>
          </a:xfr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76400" y="1066800"/>
            <a:ext cx="8763000" cy="304800"/>
          </a:xfrm>
        </p:spPr>
        <p:txBody>
          <a:bodyPr/>
          <a:lstStyle/>
          <a:p>
            <a:pPr eaLnBrk="1" hangingPunct="1">
              <a:defRPr/>
            </a:pPr>
            <a:r>
              <a:rPr lang="en-US" b="1" dirty="0" smtClean="0">
                <a:solidFill>
                  <a:schemeClr val="bg1"/>
                </a:solidFill>
              </a:rPr>
              <a:t>C.  How do I get attitudes?</a:t>
            </a:r>
            <a:br>
              <a:rPr lang="en-US" b="1" dirty="0" smtClean="0">
                <a:solidFill>
                  <a:schemeClr val="bg1"/>
                </a:solidFill>
              </a:rPr>
            </a:br>
            <a:endParaRPr lang="en-US" dirty="0" smtClean="0">
              <a:solidFill>
                <a:schemeClr val="bg1"/>
              </a:solidFill>
            </a:endParaRPr>
          </a:p>
        </p:txBody>
      </p:sp>
      <p:sp>
        <p:nvSpPr>
          <p:cNvPr id="9219" name="Rectangle 4"/>
          <p:cNvSpPr>
            <a:spLocks noGrp="1" noChangeArrowheads="1"/>
          </p:cNvSpPr>
          <p:nvPr>
            <p:ph type="body" sz="half" idx="2"/>
          </p:nvPr>
        </p:nvSpPr>
        <p:spPr>
          <a:xfrm>
            <a:off x="5486400" y="1905000"/>
            <a:ext cx="6604000" cy="4114800"/>
          </a:xfrm>
        </p:spPr>
        <p:txBody>
          <a:bodyPr/>
          <a:lstStyle/>
          <a:p>
            <a:pPr eaLnBrk="1" hangingPunct="1"/>
            <a:endParaRPr lang="en-US" sz="2800" dirty="0"/>
          </a:p>
          <a:p>
            <a:pPr eaLnBrk="1" hangingPunct="1"/>
            <a:r>
              <a:rPr lang="en-US" sz="2800" dirty="0">
                <a:solidFill>
                  <a:schemeClr val="bg1"/>
                </a:solidFill>
              </a:rPr>
              <a:t>You have been in the process of building attitudes since your earliest days on earth.</a:t>
            </a:r>
          </a:p>
          <a:p>
            <a:pPr eaLnBrk="1" hangingPunct="1"/>
            <a:endParaRPr lang="en-US" sz="2800" dirty="0">
              <a:solidFill>
                <a:schemeClr val="bg1"/>
              </a:solidFill>
            </a:endParaRPr>
          </a:p>
        </p:txBody>
      </p:sp>
      <p:pic>
        <p:nvPicPr>
          <p:cNvPr id="9220" name="Picture 7" descr="baby"/>
          <p:cNvPicPr>
            <a:picLocks noGrp="1" noChangeAspect="1" noChangeArrowheads="1"/>
          </p:cNvPicPr>
          <p:nvPr>
            <p:ph type="clipArt" sz="half" idx="1"/>
          </p:nvPr>
        </p:nvPicPr>
        <p:blipFill>
          <a:blip r:embed="rId3"/>
          <a:srcRect/>
          <a:stretch>
            <a:fillRect/>
          </a:stretch>
        </p:blipFill>
        <p:spPr>
          <a:xfrm>
            <a:off x="1066800" y="1676400"/>
            <a:ext cx="3794125" cy="4114800"/>
          </a:xfr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1143000"/>
          </a:xfrm>
        </p:spPr>
        <p:txBody>
          <a:bodyPr/>
          <a:lstStyle/>
          <a:p>
            <a:r>
              <a:rPr lang="en-US" dirty="0" smtClean="0">
                <a:solidFill>
                  <a:schemeClr val="bg1"/>
                </a:solidFill>
              </a:rPr>
              <a:t>C.  How do I get Attitudes?</a:t>
            </a:r>
            <a:endParaRPr lang="en-US" dirty="0">
              <a:solidFill>
                <a:schemeClr val="bg1"/>
              </a:solidFill>
            </a:endParaRPr>
          </a:p>
        </p:txBody>
      </p:sp>
      <p:sp>
        <p:nvSpPr>
          <p:cNvPr id="4" name="Text Placeholder 3"/>
          <p:cNvSpPr>
            <a:spLocks noGrp="1"/>
          </p:cNvSpPr>
          <p:nvPr>
            <p:ph type="body" sz="half" idx="2"/>
          </p:nvPr>
        </p:nvSpPr>
        <p:spPr>
          <a:xfrm>
            <a:off x="4992687" y="1662112"/>
            <a:ext cx="6096000" cy="4343400"/>
          </a:xfrm>
        </p:spPr>
        <p:txBody>
          <a:bodyPr/>
          <a:lstStyle/>
          <a:p>
            <a:pPr>
              <a:buNone/>
            </a:pPr>
            <a:r>
              <a:rPr lang="en-US" sz="2800" dirty="0">
                <a:solidFill>
                  <a:schemeClr val="bg1"/>
                </a:solidFill>
              </a:rPr>
              <a:t>There are several ways to develop attitudes in your life. </a:t>
            </a:r>
          </a:p>
          <a:p>
            <a:pPr marL="514350" indent="-514350">
              <a:buFont typeface="+mj-lt"/>
              <a:buAutoNum type="arabicPeriod"/>
            </a:pPr>
            <a:r>
              <a:rPr lang="en-US" sz="2800" dirty="0">
                <a:solidFill>
                  <a:schemeClr val="bg1"/>
                </a:solidFill>
              </a:rPr>
              <a:t>As a result of your daily experiences</a:t>
            </a:r>
          </a:p>
          <a:p>
            <a:pPr marL="514350" indent="-514350">
              <a:buFont typeface="+mj-lt"/>
              <a:buAutoNum type="arabicPeriod"/>
            </a:pPr>
            <a:r>
              <a:rPr lang="en-US" sz="2800" dirty="0">
                <a:solidFill>
                  <a:schemeClr val="bg1"/>
                </a:solidFill>
              </a:rPr>
              <a:t>You learn them from watching other people</a:t>
            </a:r>
          </a:p>
          <a:p>
            <a:pPr marL="514350" indent="-514350">
              <a:buFont typeface="+mj-lt"/>
              <a:buAutoNum type="arabicPeriod"/>
            </a:pPr>
            <a:r>
              <a:rPr lang="en-US" sz="2800" dirty="0">
                <a:solidFill>
                  <a:schemeClr val="bg1"/>
                </a:solidFill>
              </a:rPr>
              <a:t>You are taught them</a:t>
            </a:r>
          </a:p>
          <a:p>
            <a:pPr marL="514350" indent="-514350">
              <a:buFont typeface="+mj-lt"/>
              <a:buAutoNum type="arabicPeriod"/>
            </a:pPr>
            <a:r>
              <a:rPr lang="en-US" sz="2800" dirty="0">
                <a:solidFill>
                  <a:schemeClr val="bg1"/>
                </a:solidFill>
              </a:rPr>
              <a:t>You can study and memorize new thought patterns</a:t>
            </a:r>
          </a:p>
        </p:txBody>
      </p:sp>
      <p:pic>
        <p:nvPicPr>
          <p:cNvPr id="203788" name="Picture 12" descr="http://astrodynamics.net/astrologicalmusings/wp-content/uploads/2012/04/optimism.jpg"/>
          <p:cNvPicPr>
            <a:picLocks noGrp="1" noChangeAspect="1" noChangeArrowheads="1"/>
          </p:cNvPicPr>
          <p:nvPr>
            <p:ph type="clipArt" sz="half" idx="1"/>
          </p:nvPr>
        </p:nvPicPr>
        <p:blipFill>
          <a:blip r:embed="rId2"/>
          <a:srcRect/>
          <a:stretch>
            <a:fillRect/>
          </a:stretch>
        </p:blipFill>
        <p:spPr bwMode="auto">
          <a:xfrm>
            <a:off x="914400" y="1662112"/>
            <a:ext cx="3657600" cy="4195354"/>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 How do I Show my Attitudes?</a:t>
            </a:r>
            <a:endParaRPr lang="en-US" dirty="0">
              <a:solidFill>
                <a:schemeClr val="bg1"/>
              </a:solidFill>
            </a:endParaRPr>
          </a:p>
        </p:txBody>
      </p:sp>
      <p:sp>
        <p:nvSpPr>
          <p:cNvPr id="4" name="Text Placeholder 3"/>
          <p:cNvSpPr>
            <a:spLocks noGrp="1"/>
          </p:cNvSpPr>
          <p:nvPr>
            <p:ph type="body" sz="half" idx="2"/>
          </p:nvPr>
        </p:nvSpPr>
        <p:spPr>
          <a:xfrm>
            <a:off x="5105400" y="1905000"/>
            <a:ext cx="6248400" cy="4114800"/>
          </a:xfrm>
        </p:spPr>
        <p:txBody>
          <a:bodyPr/>
          <a:lstStyle/>
          <a:p>
            <a:pPr>
              <a:buFont typeface="Wingdings" pitchFamily="2" charset="2"/>
              <a:buChar char="ü"/>
            </a:pPr>
            <a:r>
              <a:rPr lang="en-US" sz="2800" dirty="0">
                <a:solidFill>
                  <a:schemeClr val="bg1"/>
                </a:solidFill>
              </a:rPr>
              <a:t>You can see how a person thinks by listening to what they say.</a:t>
            </a:r>
          </a:p>
          <a:p>
            <a:pPr>
              <a:buFont typeface="Wingdings" pitchFamily="2" charset="2"/>
              <a:buChar char="ü"/>
            </a:pPr>
            <a:r>
              <a:rPr lang="en-US" sz="2800" dirty="0">
                <a:solidFill>
                  <a:schemeClr val="bg1"/>
                </a:solidFill>
              </a:rPr>
              <a:t>We also show our attitudes by our tone of voice, by our body language-how we stand or sit, clench our fists.</a:t>
            </a:r>
          </a:p>
        </p:txBody>
      </p:sp>
      <p:pic>
        <p:nvPicPr>
          <p:cNvPr id="200706" name="Picture 2" descr="http://hamsayeh.net/images/stories/alphabetical/h/hollywood-matcho-man.jpg"/>
          <p:cNvPicPr>
            <a:picLocks noGrp="1" noChangeAspect="1" noChangeArrowheads="1"/>
          </p:cNvPicPr>
          <p:nvPr>
            <p:ph type="clipArt" sz="half" idx="1"/>
          </p:nvPr>
        </p:nvPicPr>
        <p:blipFill>
          <a:blip r:embed="rId2"/>
          <a:srcRect/>
          <a:stretch>
            <a:fillRect/>
          </a:stretch>
        </p:blipFill>
        <p:spPr bwMode="auto">
          <a:xfrm>
            <a:off x="990600" y="1905000"/>
            <a:ext cx="3886200" cy="4086225"/>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smtClean="0">
                <a:solidFill>
                  <a:schemeClr val="bg1"/>
                </a:solidFill>
              </a:rPr>
              <a:t>The Process of Building New Attitudes</a:t>
            </a:r>
            <a:endParaRPr lang="en-US" dirty="0">
              <a:solidFill>
                <a:schemeClr val="bg1"/>
              </a:solidFill>
            </a:endParaRPr>
          </a:p>
        </p:txBody>
      </p:sp>
      <p:sp>
        <p:nvSpPr>
          <p:cNvPr id="3" name="Subtitle 2"/>
          <p:cNvSpPr>
            <a:spLocks noGrp="1"/>
          </p:cNvSpPr>
          <p:nvPr>
            <p:ph type="subTitle" sz="quarter" idx="1"/>
          </p:nvPr>
        </p:nvSpPr>
        <p:spPr/>
        <p:txBody>
          <a:bodyPr/>
          <a:lstStyle/>
          <a:p>
            <a:pPr algn="ctr"/>
            <a:r>
              <a:rPr lang="en-US" sz="4400" dirty="0">
                <a:solidFill>
                  <a:schemeClr val="bg1"/>
                </a:solidFill>
              </a:rPr>
              <a:t>Chapter 2</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28800" y="533400"/>
            <a:ext cx="8839200" cy="1295400"/>
          </a:xfrm>
        </p:spPr>
        <p:txBody>
          <a:bodyPr/>
          <a:lstStyle/>
          <a:p>
            <a:pPr eaLnBrk="1" hangingPunct="1">
              <a:defRPr/>
            </a:pPr>
            <a:r>
              <a:rPr lang="en-US" dirty="0" smtClean="0">
                <a:solidFill>
                  <a:schemeClr val="bg1"/>
                </a:solidFill>
              </a:rPr>
              <a:t>A.  In What Areas of My Life Do I Need to Develop New Attitudes?</a:t>
            </a:r>
          </a:p>
        </p:txBody>
      </p:sp>
      <p:sp>
        <p:nvSpPr>
          <p:cNvPr id="13315" name="Rectangle 4"/>
          <p:cNvSpPr>
            <a:spLocks noGrp="1" noChangeArrowheads="1"/>
          </p:cNvSpPr>
          <p:nvPr>
            <p:ph type="body" idx="1"/>
          </p:nvPr>
        </p:nvSpPr>
        <p:spPr>
          <a:xfrm>
            <a:off x="1809750" y="2438400"/>
            <a:ext cx="7772400" cy="4038600"/>
          </a:xfrm>
        </p:spPr>
        <p:txBody>
          <a:bodyPr/>
          <a:lstStyle/>
          <a:p>
            <a:pPr marL="609600" indent="-609600" eaLnBrk="1" hangingPunct="1">
              <a:lnSpc>
                <a:spcPct val="90000"/>
              </a:lnSpc>
              <a:buFontTx/>
              <a:buAutoNum type="arabicPeriod"/>
            </a:pPr>
            <a:r>
              <a:rPr lang="en-US" sz="2800" dirty="0">
                <a:solidFill>
                  <a:schemeClr val="bg1"/>
                </a:solidFill>
              </a:rPr>
              <a:t>Getting rid of my pride.</a:t>
            </a:r>
          </a:p>
          <a:p>
            <a:pPr marL="609600" indent="-609600" eaLnBrk="1" hangingPunct="1">
              <a:lnSpc>
                <a:spcPct val="90000"/>
              </a:lnSpc>
              <a:buFontTx/>
              <a:buAutoNum type="arabicPeriod"/>
            </a:pPr>
            <a:r>
              <a:rPr lang="en-US" sz="2800" dirty="0">
                <a:solidFill>
                  <a:schemeClr val="bg1"/>
                </a:solidFill>
              </a:rPr>
              <a:t>Taking criticism and advice with understanding.</a:t>
            </a:r>
          </a:p>
          <a:p>
            <a:pPr marL="609600" indent="-609600" eaLnBrk="1" hangingPunct="1">
              <a:lnSpc>
                <a:spcPct val="90000"/>
              </a:lnSpc>
              <a:buFontTx/>
              <a:buAutoNum type="arabicPeriod"/>
            </a:pPr>
            <a:r>
              <a:rPr lang="en-US" sz="2800" dirty="0">
                <a:solidFill>
                  <a:schemeClr val="bg1"/>
                </a:solidFill>
              </a:rPr>
              <a:t>Treating others with respect.</a:t>
            </a:r>
          </a:p>
          <a:p>
            <a:pPr marL="609600" indent="-609600" eaLnBrk="1" hangingPunct="1">
              <a:lnSpc>
                <a:spcPct val="90000"/>
              </a:lnSpc>
              <a:buFontTx/>
              <a:buAutoNum type="arabicPeriod"/>
            </a:pPr>
            <a:r>
              <a:rPr lang="en-US" sz="2800" dirty="0">
                <a:solidFill>
                  <a:schemeClr val="bg1"/>
                </a:solidFill>
              </a:rPr>
              <a:t>Learning to love others.</a:t>
            </a:r>
          </a:p>
          <a:p>
            <a:pPr marL="609600" indent="-609600" eaLnBrk="1" hangingPunct="1">
              <a:lnSpc>
                <a:spcPct val="90000"/>
              </a:lnSpc>
              <a:buFontTx/>
              <a:buAutoNum type="arabicPeriod"/>
            </a:pPr>
            <a:r>
              <a:rPr lang="en-US" sz="2800" dirty="0">
                <a:solidFill>
                  <a:schemeClr val="bg1"/>
                </a:solidFill>
              </a:rPr>
              <a:t>Admitting that I’m wrong.</a:t>
            </a:r>
          </a:p>
          <a:p>
            <a:pPr marL="609600" indent="-609600" eaLnBrk="1" hangingPunct="1">
              <a:lnSpc>
                <a:spcPct val="90000"/>
              </a:lnSpc>
              <a:buFontTx/>
              <a:buAutoNum type="arabicPeriod"/>
            </a:pPr>
            <a:r>
              <a:rPr lang="en-US" sz="2800" dirty="0">
                <a:solidFill>
                  <a:schemeClr val="bg1"/>
                </a:solidFill>
              </a:rPr>
              <a:t>Learning to trust the Lord when I have struggles and problems.</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8610600" cy="304800"/>
          </a:xfrm>
        </p:spPr>
        <p:txBody>
          <a:bodyPr/>
          <a:lstStyle/>
          <a:p>
            <a:r>
              <a:rPr lang="en-US" dirty="0" smtClean="0">
                <a:solidFill>
                  <a:schemeClr val="bg1"/>
                </a:solidFill>
              </a:rPr>
              <a:t>A.  In What Areas of My Life Do I Need to Develop New Attitudes?</a:t>
            </a:r>
            <a:endParaRPr lang="en-US" dirty="0">
              <a:solidFill>
                <a:schemeClr val="bg1"/>
              </a:solidFill>
            </a:endParaRPr>
          </a:p>
        </p:txBody>
      </p:sp>
      <p:sp>
        <p:nvSpPr>
          <p:cNvPr id="3" name="Content Placeholder 2"/>
          <p:cNvSpPr>
            <a:spLocks noGrp="1"/>
          </p:cNvSpPr>
          <p:nvPr>
            <p:ph idx="1"/>
          </p:nvPr>
        </p:nvSpPr>
        <p:spPr>
          <a:xfrm>
            <a:off x="1600200" y="2438400"/>
            <a:ext cx="8991600" cy="3962400"/>
          </a:xfrm>
        </p:spPr>
        <p:txBody>
          <a:bodyPr/>
          <a:lstStyle/>
          <a:p>
            <a:pPr marL="514350" indent="-514350">
              <a:buFont typeface="+mj-lt"/>
              <a:buAutoNum type="arabicPeriod" startAt="7"/>
            </a:pPr>
            <a:r>
              <a:rPr lang="en-US" sz="2800" dirty="0">
                <a:solidFill>
                  <a:schemeClr val="bg1"/>
                </a:solidFill>
              </a:rPr>
              <a:t>Working</a:t>
            </a:r>
          </a:p>
          <a:p>
            <a:pPr marL="514350" indent="-514350">
              <a:buFont typeface="+mj-lt"/>
              <a:buAutoNum type="arabicPeriod" startAt="7"/>
            </a:pPr>
            <a:r>
              <a:rPr lang="en-US" sz="2800" dirty="0">
                <a:solidFill>
                  <a:schemeClr val="bg1"/>
                </a:solidFill>
              </a:rPr>
              <a:t>Treating my family correctly</a:t>
            </a:r>
          </a:p>
          <a:p>
            <a:pPr marL="514350" indent="-514350">
              <a:buFont typeface="+mj-lt"/>
              <a:buAutoNum type="arabicPeriod" startAt="7"/>
            </a:pPr>
            <a:r>
              <a:rPr lang="en-US" sz="2800" dirty="0">
                <a:solidFill>
                  <a:schemeClr val="bg1"/>
                </a:solidFill>
              </a:rPr>
              <a:t>Having proper attitudes toward sex</a:t>
            </a:r>
          </a:p>
          <a:p>
            <a:pPr marL="514350" indent="-514350">
              <a:buFont typeface="+mj-lt"/>
              <a:buAutoNum type="arabicPeriod" startAt="7"/>
            </a:pPr>
            <a:r>
              <a:rPr lang="en-US" sz="2800" dirty="0">
                <a:solidFill>
                  <a:schemeClr val="bg1"/>
                </a:solidFill>
              </a:rPr>
              <a:t>Obeying people in authority</a:t>
            </a:r>
          </a:p>
          <a:p>
            <a:pPr marL="514350" indent="-514350">
              <a:buFont typeface="+mj-lt"/>
              <a:buAutoNum type="arabicPeriod" startAt="7"/>
            </a:pPr>
            <a:r>
              <a:rPr lang="en-US" sz="2800" dirty="0">
                <a:solidFill>
                  <a:schemeClr val="bg1"/>
                </a:solidFill>
              </a:rPr>
              <a:t>Accepting myself</a:t>
            </a:r>
          </a:p>
          <a:p>
            <a:pPr marL="514350" indent="-514350">
              <a:buFont typeface="+mj-lt"/>
              <a:buAutoNum type="arabicPeriod" startAt="7"/>
            </a:pPr>
            <a:r>
              <a:rPr lang="en-US" sz="2800" dirty="0">
                <a:solidFill>
                  <a:schemeClr val="bg1"/>
                </a:solidFill>
              </a:rPr>
              <a:t>Changing my attitudes towards using drugs</a:t>
            </a:r>
          </a:p>
          <a:p>
            <a:pPr marL="514350" indent="-514350">
              <a:buFont typeface="+mj-lt"/>
              <a:buAutoNum type="arabicPeriod" startAt="7"/>
            </a:pPr>
            <a:r>
              <a:rPr lang="en-US" sz="2800" dirty="0">
                <a:solidFill>
                  <a:schemeClr val="bg1"/>
                </a:solidFill>
              </a:rPr>
              <a:t>Forgiving others</a:t>
            </a:r>
          </a:p>
          <a:p>
            <a:pPr marL="514350" indent="-514350">
              <a:buNone/>
            </a:pPr>
            <a:endParaRPr lang="en-US" dirty="0" smtClean="0"/>
          </a:p>
          <a:p>
            <a:pPr marL="514350" indent="-514350">
              <a:buNone/>
            </a:pPr>
            <a:endParaRPr lang="en-US" dirty="0" smtClean="0"/>
          </a:p>
          <a:p>
            <a:pPr marL="514350" indent="-514350">
              <a:buFont typeface="+mj-lt"/>
              <a:buAutoNum type="arabicPeriod" startAt="7"/>
            </a:pPr>
            <a:endParaRPr lang="en-US" dirty="0"/>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8610600" cy="609600"/>
          </a:xfrm>
        </p:spPr>
        <p:txBody>
          <a:bodyPr/>
          <a:lstStyle/>
          <a:p>
            <a:r>
              <a:rPr lang="en-US" sz="4000" dirty="0">
                <a:solidFill>
                  <a:schemeClr val="bg1"/>
                </a:solidFill>
              </a:rPr>
              <a:t>B. </a:t>
            </a:r>
            <a:r>
              <a:rPr lang="en-US" sz="4000" b="1" dirty="0">
                <a:solidFill>
                  <a:schemeClr val="bg1"/>
                </a:solidFill>
              </a:rPr>
              <a:t>Where Should I Start in Developing New Attitudes?</a:t>
            </a:r>
            <a:r>
              <a:rPr lang="en-US" b="1" dirty="0" smtClean="0">
                <a:solidFill>
                  <a:schemeClr val="bg1"/>
                </a:solidFill>
              </a:rPr>
              <a:t/>
            </a:r>
            <a:br>
              <a:rPr lang="en-US" b="1" dirty="0" smtClean="0">
                <a:solidFill>
                  <a:schemeClr val="bg1"/>
                </a:solidFill>
              </a:rPr>
            </a:br>
            <a:r>
              <a:rPr lang="en-US" dirty="0" smtClean="0"/>
              <a:t> </a:t>
            </a:r>
            <a:endParaRPr lang="en-US" dirty="0"/>
          </a:p>
        </p:txBody>
      </p:sp>
      <p:sp>
        <p:nvSpPr>
          <p:cNvPr id="4" name="Text Placeholder 3"/>
          <p:cNvSpPr>
            <a:spLocks noGrp="1"/>
          </p:cNvSpPr>
          <p:nvPr>
            <p:ph type="body" sz="half" idx="2"/>
          </p:nvPr>
        </p:nvSpPr>
        <p:spPr>
          <a:xfrm>
            <a:off x="5867400" y="2109787"/>
            <a:ext cx="5105400" cy="4114800"/>
          </a:xfrm>
        </p:spPr>
        <p:txBody>
          <a:bodyPr/>
          <a:lstStyle/>
          <a:p>
            <a:pPr marL="514350" indent="-514350">
              <a:buAutoNum type="arabicPeriod"/>
            </a:pPr>
            <a:r>
              <a:rPr lang="en-US" b="1" dirty="0" smtClean="0">
                <a:solidFill>
                  <a:schemeClr val="bg1"/>
                </a:solidFill>
              </a:rPr>
              <a:t>Which attitudes should I change?</a:t>
            </a:r>
          </a:p>
          <a:p>
            <a:pPr marL="514350" indent="-514350">
              <a:buAutoNum type="arabicPeriod"/>
            </a:pPr>
            <a:r>
              <a:rPr lang="en-US" b="1" dirty="0" smtClean="0">
                <a:solidFill>
                  <a:schemeClr val="bg1"/>
                </a:solidFill>
              </a:rPr>
              <a:t>What thoughts make up my present attitude toward that subject?</a:t>
            </a:r>
            <a:endParaRPr lang="en-US" b="1" dirty="0">
              <a:solidFill>
                <a:schemeClr val="bg1"/>
              </a:solidFill>
            </a:endParaRPr>
          </a:p>
        </p:txBody>
      </p:sp>
      <p:pic>
        <p:nvPicPr>
          <p:cNvPr id="242694" name="Picture 6" descr="http://image.shutterstock.com/display_pic_with_logo/221737/105748730/stock-photo-positive-attitude-concept-in-word-tag-cloud-on-white-background-105748730.jpg"/>
          <p:cNvPicPr>
            <a:picLocks noGrp="1" noChangeAspect="1" noChangeArrowheads="1"/>
          </p:cNvPicPr>
          <p:nvPr>
            <p:ph type="clipArt" sz="half" idx="1"/>
          </p:nvPr>
        </p:nvPicPr>
        <p:blipFill>
          <a:blip r:embed="rId2"/>
          <a:srcRect/>
          <a:stretch>
            <a:fillRect/>
          </a:stretch>
        </p:blipFill>
        <p:spPr bwMode="auto">
          <a:xfrm>
            <a:off x="1295400" y="2286000"/>
            <a:ext cx="3505200" cy="33528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382000" cy="762000"/>
          </a:xfrm>
        </p:spPr>
        <p:txBody>
          <a:bodyPr/>
          <a:lstStyle/>
          <a:p>
            <a:r>
              <a:rPr lang="en-US" sz="4000" dirty="0">
                <a:solidFill>
                  <a:schemeClr val="bg1"/>
                </a:solidFill>
              </a:rPr>
              <a:t>Attitudes Assignment list</a:t>
            </a:r>
          </a:p>
        </p:txBody>
      </p:sp>
      <p:sp>
        <p:nvSpPr>
          <p:cNvPr id="3" name="Content Placeholder 2"/>
          <p:cNvSpPr>
            <a:spLocks noGrp="1"/>
          </p:cNvSpPr>
          <p:nvPr>
            <p:ph idx="1"/>
          </p:nvPr>
        </p:nvSpPr>
        <p:spPr>
          <a:xfrm>
            <a:off x="1676400" y="1371600"/>
            <a:ext cx="8915400" cy="4953000"/>
          </a:xfrm>
        </p:spPr>
        <p:txBody>
          <a:bodyPr/>
          <a:lstStyle/>
          <a:p>
            <a:endParaRPr lang="en-US"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
        <p:nvSpPr>
          <p:cNvPr id="8" name="TextBox 7"/>
          <p:cNvSpPr txBox="1"/>
          <p:nvPr/>
        </p:nvSpPr>
        <p:spPr>
          <a:xfrm>
            <a:off x="1066800" y="838201"/>
            <a:ext cx="9753600" cy="5447645"/>
          </a:xfrm>
          <a:prstGeom prst="rect">
            <a:avLst/>
          </a:prstGeom>
          <a:noFill/>
        </p:spPr>
        <p:txBody>
          <a:bodyPr wrap="square" rtlCol="0">
            <a:spAutoFit/>
          </a:bodyPr>
          <a:lstStyle/>
          <a:p>
            <a:r>
              <a:rPr lang="en-US" sz="2800" b="1" dirty="0">
                <a:solidFill>
                  <a:schemeClr val="bg1"/>
                </a:solidFill>
                <a:latin typeface="+mn-lt"/>
              </a:rPr>
              <a:t>Quizzes:   Verses to Memorize	To be done with:</a:t>
            </a:r>
          </a:p>
          <a:p>
            <a:r>
              <a:rPr lang="en-US" sz="2000" dirty="0">
                <a:solidFill>
                  <a:schemeClr val="bg1"/>
                </a:solidFill>
                <a:latin typeface="+mn-lt"/>
              </a:rPr>
              <a:t>1. Proverbs 10:17 - NLT </a:t>
            </a:r>
            <a:r>
              <a:rPr lang="en-US" sz="1600" dirty="0">
                <a:solidFill>
                  <a:schemeClr val="bg1"/>
                </a:solidFill>
                <a:latin typeface="+mn-lt"/>
              </a:rPr>
              <a:t>(see next slide)		             	</a:t>
            </a:r>
            <a:r>
              <a:rPr lang="en-US" sz="2000" dirty="0">
                <a:solidFill>
                  <a:schemeClr val="bg1"/>
                </a:solidFill>
                <a:latin typeface="+mn-lt"/>
              </a:rPr>
              <a:t>Lesson 2</a:t>
            </a:r>
            <a:endParaRPr lang="en-US" sz="1600" dirty="0">
              <a:solidFill>
                <a:schemeClr val="bg1"/>
              </a:solidFill>
              <a:latin typeface="+mn-lt"/>
            </a:endParaRPr>
          </a:p>
          <a:p>
            <a:r>
              <a:rPr lang="en-US" sz="2000" dirty="0">
                <a:solidFill>
                  <a:schemeClr val="bg1"/>
                </a:solidFill>
                <a:latin typeface="+mn-lt"/>
              </a:rPr>
              <a:t>2. Galatians 6:1 -  NIV                                                	Lesson 3      </a:t>
            </a:r>
          </a:p>
          <a:p>
            <a:r>
              <a:rPr lang="en-US" sz="2000" dirty="0">
                <a:solidFill>
                  <a:schemeClr val="bg1"/>
                </a:solidFill>
                <a:latin typeface="+mn-lt"/>
              </a:rPr>
              <a:t>3. Biblical Attitude to have when being corrected      	Lesson 4 </a:t>
            </a:r>
          </a:p>
          <a:p>
            <a:r>
              <a:rPr lang="en-US" sz="2000" dirty="0">
                <a:solidFill>
                  <a:schemeClr val="bg1"/>
                </a:solidFill>
                <a:latin typeface="+mn-lt"/>
              </a:rPr>
              <a:t>    (see page 20 – Student Manual) </a:t>
            </a:r>
          </a:p>
          <a:p>
            <a:pPr>
              <a:spcBef>
                <a:spcPts val="0"/>
              </a:spcBef>
              <a:spcAft>
                <a:spcPts val="0"/>
              </a:spcAft>
            </a:pPr>
            <a:r>
              <a:rPr lang="en-US" sz="2800" b="1" dirty="0">
                <a:solidFill>
                  <a:schemeClr val="bg1"/>
                </a:solidFill>
                <a:latin typeface="Arial"/>
                <a:ea typeface="Times New Roman"/>
              </a:rPr>
              <a:t>Study Guide Projects:</a:t>
            </a:r>
            <a:endParaRPr lang="en-US" sz="1200" dirty="0">
              <a:solidFill>
                <a:schemeClr val="bg1"/>
              </a:solidFill>
              <a:latin typeface="Times New Roman"/>
              <a:ea typeface="Times New Roman"/>
            </a:endParaRPr>
          </a:p>
          <a:p>
            <a:pPr>
              <a:spcBef>
                <a:spcPts val="0"/>
              </a:spcBef>
              <a:spcAft>
                <a:spcPts val="0"/>
              </a:spcAft>
            </a:pPr>
            <a:r>
              <a:rPr lang="en-US" sz="2000" b="1" dirty="0">
                <a:solidFill>
                  <a:schemeClr val="bg1"/>
                </a:solidFill>
                <a:latin typeface="Arial"/>
                <a:ea typeface="Times New Roman"/>
              </a:rPr>
              <a:t>     </a:t>
            </a:r>
            <a:r>
              <a:rPr lang="en-US" sz="2000" b="1" u="sng" dirty="0">
                <a:solidFill>
                  <a:schemeClr val="bg1"/>
                </a:solidFill>
                <a:latin typeface="Arial"/>
                <a:ea typeface="Times New Roman"/>
              </a:rPr>
              <a:t>Project #</a:t>
            </a:r>
            <a:r>
              <a:rPr lang="en-US" sz="2000" b="1" dirty="0">
                <a:solidFill>
                  <a:schemeClr val="bg1"/>
                </a:solidFill>
                <a:latin typeface="Arial"/>
                <a:ea typeface="Times New Roman"/>
              </a:rPr>
              <a:t>    </a:t>
            </a:r>
            <a:r>
              <a:rPr lang="en-US" sz="2000" b="1" u="sng" dirty="0">
                <a:solidFill>
                  <a:schemeClr val="bg1"/>
                </a:solidFill>
                <a:latin typeface="Arial"/>
                <a:ea typeface="Times New Roman"/>
              </a:rPr>
              <a:t>To be done with or before</a:t>
            </a:r>
            <a:endParaRPr lang="en-US" sz="1200" dirty="0">
              <a:solidFill>
                <a:schemeClr val="bg1"/>
              </a:solidFill>
              <a:latin typeface="Times New Roman"/>
              <a:ea typeface="Times New Roman"/>
            </a:endParaRPr>
          </a:p>
          <a:p>
            <a:r>
              <a:rPr lang="en-US" dirty="0">
                <a:solidFill>
                  <a:schemeClr val="bg1"/>
                </a:solidFill>
              </a:rPr>
              <a:t>	</a:t>
            </a:r>
            <a:r>
              <a:rPr lang="en-US" sz="2000" dirty="0">
                <a:solidFill>
                  <a:schemeClr val="bg1"/>
                </a:solidFill>
                <a:latin typeface="+mn-lt"/>
              </a:rPr>
              <a:t>1</a:t>
            </a:r>
            <a:r>
              <a:rPr lang="en-US" sz="2000" dirty="0">
                <a:solidFill>
                  <a:schemeClr val="bg1"/>
                </a:solidFill>
              </a:rPr>
              <a:t>		</a:t>
            </a:r>
            <a:r>
              <a:rPr lang="en-US" sz="2000" dirty="0">
                <a:solidFill>
                  <a:schemeClr val="bg1"/>
                </a:solidFill>
                <a:latin typeface="+mn-lt"/>
              </a:rPr>
              <a:t>Lesson 1</a:t>
            </a:r>
          </a:p>
          <a:p>
            <a:r>
              <a:rPr lang="en-US" sz="2000" dirty="0">
                <a:solidFill>
                  <a:schemeClr val="bg1"/>
                </a:solidFill>
                <a:latin typeface="+mn-lt"/>
              </a:rPr>
              <a:t>	2		Lesson 2</a:t>
            </a:r>
          </a:p>
          <a:p>
            <a:r>
              <a:rPr lang="en-US" sz="2000" dirty="0">
                <a:solidFill>
                  <a:schemeClr val="bg1"/>
                </a:solidFill>
                <a:latin typeface="+mn-lt"/>
              </a:rPr>
              <a:t>	3		Lesson 2</a:t>
            </a:r>
          </a:p>
          <a:p>
            <a:r>
              <a:rPr lang="en-US" sz="2000" dirty="0">
                <a:solidFill>
                  <a:schemeClr val="bg1"/>
                </a:solidFill>
                <a:latin typeface="+mn-lt"/>
              </a:rPr>
              <a:t>	4		Lesson 3</a:t>
            </a:r>
          </a:p>
          <a:p>
            <a:r>
              <a:rPr lang="en-US" sz="2000" dirty="0">
                <a:solidFill>
                  <a:schemeClr val="bg1"/>
                </a:solidFill>
                <a:latin typeface="+mn-lt"/>
              </a:rPr>
              <a:t>	5		Lesson 4</a:t>
            </a:r>
          </a:p>
          <a:p>
            <a:r>
              <a:rPr lang="en-US" sz="2000" dirty="0">
                <a:solidFill>
                  <a:schemeClr val="bg1"/>
                </a:solidFill>
                <a:latin typeface="+mn-lt"/>
              </a:rPr>
              <a:t>	6		Lesson 3</a:t>
            </a:r>
          </a:p>
          <a:p>
            <a:r>
              <a:rPr lang="en-US" sz="2000" dirty="0">
                <a:solidFill>
                  <a:schemeClr val="bg1"/>
                </a:solidFill>
                <a:latin typeface="+mn-lt"/>
              </a:rPr>
              <a:t>	7		Lesson 4</a:t>
            </a:r>
          </a:p>
          <a:p>
            <a:r>
              <a:rPr lang="en-US" dirty="0">
                <a:solidFill>
                  <a:schemeClr val="bg1"/>
                </a:solidFill>
              </a:rPr>
              <a:t>	</a:t>
            </a:r>
            <a:r>
              <a:rPr lang="en-US" sz="2000" dirty="0">
                <a:solidFill>
                  <a:schemeClr val="bg1"/>
                </a:solidFill>
                <a:latin typeface="+mn-lt"/>
              </a:rPr>
              <a:t>8</a:t>
            </a:r>
            <a:r>
              <a:rPr lang="en-US" dirty="0">
                <a:solidFill>
                  <a:schemeClr val="bg1"/>
                </a:solidFill>
                <a:latin typeface="+mn-lt"/>
              </a:rPr>
              <a:t>	</a:t>
            </a:r>
            <a:r>
              <a:rPr lang="en-US" dirty="0">
                <a:solidFill>
                  <a:schemeClr val="bg1"/>
                </a:solidFill>
              </a:rPr>
              <a:t>	</a:t>
            </a:r>
            <a:r>
              <a:rPr lang="en-US" sz="2000" dirty="0">
                <a:solidFill>
                  <a:schemeClr val="bg1"/>
                </a:solidFill>
                <a:latin typeface="+mn-lt"/>
              </a:rPr>
              <a:t>Lesson 4</a:t>
            </a:r>
          </a:p>
          <a:p>
            <a:r>
              <a:rPr lang="en-US" sz="2000" dirty="0">
                <a:solidFill>
                  <a:schemeClr val="bg1"/>
                </a:solidFill>
                <a:latin typeface="+mn-lt"/>
              </a:rPr>
              <a:t>          9 &amp; 10</a:t>
            </a:r>
            <a:r>
              <a:rPr lang="en-US" dirty="0">
                <a:solidFill>
                  <a:schemeClr val="bg1"/>
                </a:solidFill>
              </a:rPr>
              <a:t>		</a:t>
            </a:r>
            <a:r>
              <a:rPr lang="en-US" sz="2000" dirty="0">
                <a:solidFill>
                  <a:schemeClr val="bg1"/>
                </a:solidFill>
                <a:latin typeface="+mn-lt"/>
              </a:rPr>
              <a:t>Lesson 5 or extra credit</a:t>
            </a:r>
            <a:r>
              <a:rPr lang="en-US" dirty="0">
                <a:solidFill>
                  <a:schemeClr val="bg1"/>
                </a:solidFill>
              </a:rPr>
              <a:t>	</a:t>
            </a:r>
          </a:p>
        </p:txBody>
      </p:sp>
      <p:sp>
        <p:nvSpPr>
          <p:cNvPr id="9" name="TextBox 8"/>
          <p:cNvSpPr txBox="1"/>
          <p:nvPr/>
        </p:nvSpPr>
        <p:spPr>
          <a:xfrm>
            <a:off x="7696200" y="5791200"/>
            <a:ext cx="1752600" cy="369332"/>
          </a:xfrm>
          <a:prstGeom prst="rect">
            <a:avLst/>
          </a:prstGeom>
          <a:noFill/>
        </p:spPr>
        <p:txBody>
          <a:bodyPr wrap="square" rtlCol="0">
            <a:spAutoFit/>
          </a:bodyPr>
          <a:lstStyle/>
          <a:p>
            <a:r>
              <a:rPr lang="en-US" sz="1800" dirty="0">
                <a:solidFill>
                  <a:schemeClr val="bg1"/>
                </a:solidFill>
                <a:latin typeface="+mn-lt"/>
              </a:rPr>
              <a:t>Test:  Lesson 5</a:t>
            </a:r>
          </a:p>
        </p:txBody>
      </p:sp>
      <p:sp>
        <p:nvSpPr>
          <p:cNvPr id="10" name="Rectangle 9"/>
          <p:cNvSpPr/>
          <p:nvPr/>
        </p:nvSpPr>
        <p:spPr bwMode="auto">
          <a:xfrm>
            <a:off x="7543800" y="5791200"/>
            <a:ext cx="2057400" cy="369332"/>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a:ln w="28575">
                <a:solidFill>
                  <a:schemeClr val="tx1"/>
                </a:solidFill>
              </a:ln>
              <a:no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1920240"/>
            <a:ext cx="2556691" cy="3566160"/>
          </a:xfrm>
          <a:prstGeom prst="rect">
            <a:avLst/>
          </a:prstGeom>
        </p:spPr>
      </p:pic>
    </p:spTree>
    <p:extLst>
      <p:ext uri="{BB962C8B-B14F-4D97-AF65-F5344CB8AC3E}">
        <p14:creationId xmlns:p14="http://schemas.microsoft.com/office/powerpoint/2010/main" val="85424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638800" y="1905000"/>
            <a:ext cx="6451600" cy="4114800"/>
          </a:xfrm>
        </p:spPr>
        <p:txBody>
          <a:bodyPr/>
          <a:lstStyle/>
          <a:p>
            <a:pPr marL="514350" indent="-514350">
              <a:buFont typeface="+mj-lt"/>
              <a:buAutoNum type="arabicPeriod" startAt="3"/>
            </a:pPr>
            <a:r>
              <a:rPr lang="en-US" sz="4000" dirty="0">
                <a:solidFill>
                  <a:schemeClr val="bg1"/>
                </a:solidFill>
              </a:rPr>
              <a:t>Where do I want to go?</a:t>
            </a:r>
          </a:p>
          <a:p>
            <a:pPr marL="514350" indent="-514350">
              <a:buFont typeface="+mj-lt"/>
              <a:buAutoNum type="arabicPeriod" startAt="3"/>
            </a:pPr>
            <a:r>
              <a:rPr lang="en-US" sz="4000" dirty="0">
                <a:solidFill>
                  <a:schemeClr val="bg1"/>
                </a:solidFill>
              </a:rPr>
              <a:t>How will I get there?      </a:t>
            </a:r>
          </a:p>
        </p:txBody>
      </p:sp>
      <p:sp>
        <p:nvSpPr>
          <p:cNvPr id="5" name="Title 1"/>
          <p:cNvSpPr>
            <a:spLocks noGrp="1"/>
          </p:cNvSpPr>
          <p:nvPr>
            <p:ph type="title"/>
          </p:nvPr>
        </p:nvSpPr>
        <p:spPr>
          <a:xfrm>
            <a:off x="1752600" y="838200"/>
            <a:ext cx="8686800" cy="533400"/>
          </a:xfrm>
        </p:spPr>
        <p:txBody>
          <a:bodyPr/>
          <a:lstStyle/>
          <a:p>
            <a:r>
              <a:rPr lang="en-US" sz="4000" dirty="0">
                <a:solidFill>
                  <a:schemeClr val="bg1"/>
                </a:solidFill>
              </a:rPr>
              <a:t>B. </a:t>
            </a:r>
            <a:r>
              <a:rPr lang="en-US" sz="4000" b="1" dirty="0">
                <a:solidFill>
                  <a:schemeClr val="bg1"/>
                </a:solidFill>
              </a:rPr>
              <a:t>Where Should I Start in Developing New Attitudes?</a:t>
            </a:r>
            <a:r>
              <a:rPr lang="en-US" b="1" dirty="0" smtClean="0">
                <a:solidFill>
                  <a:schemeClr val="bg1"/>
                </a:solidFill>
              </a:rPr>
              <a:t/>
            </a:r>
            <a:br>
              <a:rPr lang="en-US" b="1" dirty="0" smtClean="0">
                <a:solidFill>
                  <a:schemeClr val="bg1"/>
                </a:solidFill>
              </a:rPr>
            </a:br>
            <a:r>
              <a:rPr lang="en-US" dirty="0" smtClean="0"/>
              <a:t> </a:t>
            </a:r>
            <a:endParaRPr lang="en-US" dirty="0"/>
          </a:p>
        </p:txBody>
      </p:sp>
      <p:pic>
        <p:nvPicPr>
          <p:cNvPr id="1028" name="Picture 4" descr="http://i.telegraph.co.uk/multimedia/archive/02073/Russia-political-p_2073552b.jpg"/>
          <p:cNvPicPr>
            <a:picLocks noGrp="1" noChangeAspect="1" noChangeArrowheads="1"/>
          </p:cNvPicPr>
          <p:nvPr>
            <p:ph type="clipArt" sz="half" idx="1"/>
          </p:nvPr>
        </p:nvPicPr>
        <p:blipFill>
          <a:blip r:embed="rId2"/>
          <a:srcRect/>
          <a:stretch>
            <a:fillRect/>
          </a:stretch>
        </p:blipFill>
        <p:spPr bwMode="auto">
          <a:xfrm>
            <a:off x="1168400" y="2019300"/>
            <a:ext cx="3810000" cy="3886200"/>
          </a:xfrm>
          <a:prstGeom prst="rect">
            <a:avLst/>
          </a:prstGeom>
          <a:noFill/>
        </p:spPr>
      </p:pic>
      <p:sp>
        <p:nvSpPr>
          <p:cNvPr id="6" name="Footer Placeholder 5"/>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66800"/>
            <a:ext cx="8763000" cy="304800"/>
          </a:xfrm>
        </p:spPr>
        <p:txBody>
          <a:bodyPr/>
          <a:lstStyle/>
          <a:p>
            <a:r>
              <a:rPr lang="en-US" sz="4000" dirty="0">
                <a:solidFill>
                  <a:schemeClr val="bg1"/>
                </a:solidFill>
              </a:rPr>
              <a:t>B. </a:t>
            </a:r>
            <a:r>
              <a:rPr lang="en-US" sz="4000" b="1" dirty="0">
                <a:solidFill>
                  <a:schemeClr val="bg1"/>
                </a:solidFill>
              </a:rPr>
              <a:t>Where Should I Start in Developing New Attitudes?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5715000" y="1905000"/>
            <a:ext cx="6375400" cy="4114800"/>
          </a:xfrm>
        </p:spPr>
        <p:txBody>
          <a:bodyPr/>
          <a:lstStyle/>
          <a:p>
            <a:pPr marL="514350" indent="-514350">
              <a:buFont typeface="+mj-lt"/>
              <a:buAutoNum type="arabicPeriod" startAt="5"/>
            </a:pPr>
            <a:r>
              <a:rPr lang="en-US" sz="3600" dirty="0">
                <a:solidFill>
                  <a:schemeClr val="bg1"/>
                </a:solidFill>
              </a:rPr>
              <a:t>How strong is my desire to develop this biblical attitude?</a:t>
            </a:r>
          </a:p>
          <a:p>
            <a:pPr marL="514350" indent="-514350">
              <a:buNone/>
            </a:pPr>
            <a:endParaRPr lang="en-US" sz="3600" dirty="0"/>
          </a:p>
        </p:txBody>
      </p:sp>
      <p:pic>
        <p:nvPicPr>
          <p:cNvPr id="238594" name="Picture 2" descr="http://meredithacp.files.wordpress.com/2012/01/mp9004423831.jpg"/>
          <p:cNvPicPr>
            <a:picLocks noGrp="1" noChangeAspect="1" noChangeArrowheads="1"/>
          </p:cNvPicPr>
          <p:nvPr>
            <p:ph type="clipArt" sz="half" idx="1"/>
          </p:nvPr>
        </p:nvPicPr>
        <p:blipFill>
          <a:blip r:embed="rId2"/>
          <a:srcRect/>
          <a:stretch>
            <a:fillRect/>
          </a:stretch>
        </p:blipFill>
        <p:spPr bwMode="auto">
          <a:xfrm>
            <a:off x="762000" y="1905000"/>
            <a:ext cx="3810000" cy="38100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1143000"/>
          </a:xfrm>
        </p:spPr>
        <p:txBody>
          <a:bodyPr/>
          <a:lstStyle/>
          <a:p>
            <a:r>
              <a:rPr lang="en-US" sz="3600" dirty="0">
                <a:solidFill>
                  <a:schemeClr val="bg1"/>
                </a:solidFill>
              </a:rPr>
              <a:t>C. What Methods Will Help Me Develop New Attitudes? </a:t>
            </a:r>
          </a:p>
        </p:txBody>
      </p:sp>
      <p:sp>
        <p:nvSpPr>
          <p:cNvPr id="4" name="Text Placeholder 3"/>
          <p:cNvSpPr>
            <a:spLocks noGrp="1"/>
          </p:cNvSpPr>
          <p:nvPr>
            <p:ph type="body" sz="half" idx="2"/>
          </p:nvPr>
        </p:nvSpPr>
        <p:spPr>
          <a:xfrm>
            <a:off x="6248400" y="2057400"/>
            <a:ext cx="6223000" cy="4114800"/>
          </a:xfrm>
        </p:spPr>
        <p:txBody>
          <a:bodyPr/>
          <a:lstStyle/>
          <a:p>
            <a:pPr marL="514350" indent="-514350">
              <a:buFont typeface="+mj-lt"/>
              <a:buAutoNum type="arabicPeriod"/>
            </a:pPr>
            <a:r>
              <a:rPr lang="en-US" dirty="0" smtClean="0">
                <a:solidFill>
                  <a:schemeClr val="bg1"/>
                </a:solidFill>
              </a:rPr>
              <a:t>Change my actions.</a:t>
            </a:r>
          </a:p>
          <a:p>
            <a:pPr marL="514350" indent="-514350">
              <a:buFont typeface="+mj-lt"/>
              <a:buAutoNum type="arabicPeriod"/>
            </a:pPr>
            <a:r>
              <a:rPr lang="en-US" dirty="0" smtClean="0">
                <a:solidFill>
                  <a:schemeClr val="bg1"/>
                </a:solidFill>
              </a:rPr>
              <a:t>Change my thoughts.</a:t>
            </a:r>
          </a:p>
          <a:p>
            <a:pPr marL="514350" indent="-514350">
              <a:buFont typeface="+mj-lt"/>
              <a:buAutoNum type="arabicPeriod"/>
            </a:pPr>
            <a:r>
              <a:rPr lang="en-US" dirty="0" smtClean="0">
                <a:solidFill>
                  <a:schemeClr val="bg1"/>
                </a:solidFill>
              </a:rPr>
              <a:t>How do my emotions fit with attitude change?</a:t>
            </a:r>
          </a:p>
          <a:p>
            <a:pPr marL="514350" indent="-514350">
              <a:buFont typeface="+mj-lt"/>
              <a:buAutoNum type="arabicPeriod"/>
            </a:pPr>
            <a:endParaRPr lang="en-US" dirty="0"/>
          </a:p>
        </p:txBody>
      </p:sp>
      <p:sp>
        <p:nvSpPr>
          <p:cNvPr id="6" name="Footer Placeholder 5"/>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pic>
        <p:nvPicPr>
          <p:cNvPr id="5" name="Online Image Placeholder 4"/>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609600" y="2057400"/>
            <a:ext cx="5080000" cy="28575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610600" cy="1143000"/>
          </a:xfrm>
        </p:spPr>
        <p:txBody>
          <a:bodyPr/>
          <a:lstStyle/>
          <a:p>
            <a:r>
              <a:rPr lang="en-US" sz="3600" dirty="0">
                <a:solidFill>
                  <a:schemeClr val="bg1"/>
                </a:solidFill>
              </a:rPr>
              <a:t>C. What Methods Will Help Me Develop New Attitudes? </a:t>
            </a:r>
          </a:p>
        </p:txBody>
      </p:sp>
      <p:sp>
        <p:nvSpPr>
          <p:cNvPr id="4" name="Text Placeholder 3"/>
          <p:cNvSpPr>
            <a:spLocks noGrp="1"/>
          </p:cNvSpPr>
          <p:nvPr>
            <p:ph type="body" sz="half" idx="2"/>
          </p:nvPr>
        </p:nvSpPr>
        <p:spPr>
          <a:xfrm>
            <a:off x="5791200" y="1905000"/>
            <a:ext cx="6299200" cy="4114800"/>
          </a:xfrm>
        </p:spPr>
        <p:txBody>
          <a:bodyPr/>
          <a:lstStyle/>
          <a:p>
            <a:pPr marL="514350" indent="-514350">
              <a:buFont typeface="+mj-lt"/>
              <a:buAutoNum type="arabicPeriod" startAt="4"/>
            </a:pPr>
            <a:r>
              <a:rPr lang="en-US" sz="3600" dirty="0">
                <a:solidFill>
                  <a:schemeClr val="bg1"/>
                </a:solidFill>
              </a:rPr>
              <a:t>Daydreaming.</a:t>
            </a:r>
          </a:p>
          <a:p>
            <a:pPr marL="514350" indent="-514350">
              <a:buFont typeface="+mj-lt"/>
              <a:buAutoNum type="arabicPeriod" startAt="4"/>
            </a:pPr>
            <a:r>
              <a:rPr lang="en-US" sz="3600" dirty="0">
                <a:solidFill>
                  <a:schemeClr val="bg1"/>
                </a:solidFill>
              </a:rPr>
              <a:t>Use personal Bible study to help develop new attitudes.</a:t>
            </a:r>
          </a:p>
          <a:p>
            <a:pPr marL="514350" indent="-514350">
              <a:buNone/>
            </a:pPr>
            <a:endParaRPr lang="en-US" dirty="0">
              <a:solidFill>
                <a:schemeClr val="bg1"/>
              </a:solidFill>
            </a:endParaRPr>
          </a:p>
        </p:txBody>
      </p:sp>
      <p:pic>
        <p:nvPicPr>
          <p:cNvPr id="240642" name="Picture 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381000" y="2291229"/>
            <a:ext cx="5022645" cy="3342341"/>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8686800" cy="381000"/>
          </a:xfrm>
        </p:spPr>
        <p:txBody>
          <a:bodyPr/>
          <a:lstStyle/>
          <a:p>
            <a:r>
              <a:rPr lang="en-US" sz="3600" dirty="0">
                <a:solidFill>
                  <a:schemeClr val="bg1"/>
                </a:solidFill>
              </a:rPr>
              <a:t>Bible study pattern helpful in developing new attitudes.</a:t>
            </a:r>
            <a:r>
              <a:rPr lang="en-US" dirty="0" smtClean="0"/>
              <a:t/>
            </a:r>
            <a:br>
              <a:rPr lang="en-US" dirty="0" smtClean="0"/>
            </a:br>
            <a:endParaRPr lang="en-US" dirty="0"/>
          </a:p>
        </p:txBody>
      </p:sp>
      <p:sp>
        <p:nvSpPr>
          <p:cNvPr id="4" name="Text Placeholder 3"/>
          <p:cNvSpPr>
            <a:spLocks noGrp="1"/>
          </p:cNvSpPr>
          <p:nvPr>
            <p:ph type="body" sz="half" idx="2"/>
          </p:nvPr>
        </p:nvSpPr>
        <p:spPr>
          <a:xfrm>
            <a:off x="4495800" y="1905000"/>
            <a:ext cx="6781800" cy="4114800"/>
          </a:xfrm>
        </p:spPr>
        <p:txBody>
          <a:bodyPr/>
          <a:lstStyle/>
          <a:p>
            <a:pPr marL="514350" indent="-514350">
              <a:buFont typeface="+mj-lt"/>
              <a:buAutoNum type="arabicPeriod"/>
            </a:pPr>
            <a:r>
              <a:rPr lang="en-US" sz="2800" dirty="0">
                <a:solidFill>
                  <a:schemeClr val="bg1"/>
                </a:solidFill>
              </a:rPr>
              <a:t>List the situation(s) where you used a bad attitude.</a:t>
            </a:r>
          </a:p>
          <a:p>
            <a:pPr marL="514350" indent="-514350">
              <a:buFont typeface="+mj-lt"/>
              <a:buAutoNum type="arabicPeriod"/>
            </a:pPr>
            <a:r>
              <a:rPr lang="en-US" sz="2800" dirty="0">
                <a:solidFill>
                  <a:schemeClr val="bg1"/>
                </a:solidFill>
              </a:rPr>
              <a:t>Ask God this question, “What new attitudes do you want me to use today?”</a:t>
            </a:r>
          </a:p>
          <a:p>
            <a:pPr marL="514350" indent="-514350">
              <a:buFont typeface="+mj-lt"/>
              <a:buAutoNum type="arabicPeriod"/>
            </a:pPr>
            <a:r>
              <a:rPr lang="en-US" sz="2800" dirty="0">
                <a:solidFill>
                  <a:schemeClr val="bg1"/>
                </a:solidFill>
              </a:rPr>
              <a:t>Write down the biblical attitude you need to develop.</a:t>
            </a:r>
          </a:p>
          <a:p>
            <a:pPr marL="514350" indent="-514350">
              <a:buFont typeface="+mj-lt"/>
              <a:buAutoNum type="arabicPeriod"/>
            </a:pPr>
            <a:endParaRPr lang="en-US" dirty="0"/>
          </a:p>
        </p:txBody>
      </p:sp>
      <p:pic>
        <p:nvPicPr>
          <p:cNvPr id="241676" name="Picture 12"/>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tretch>
            <a:fillRect/>
          </a:stretch>
        </p:blipFill>
        <p:spPr bwMode="auto">
          <a:xfrm>
            <a:off x="990600" y="1679257"/>
            <a:ext cx="2667000" cy="1880235"/>
          </a:xfrm>
          <a:prstGeom prst="rect">
            <a:avLst/>
          </a:prstGeom>
          <a:noFill/>
        </p:spPr>
      </p:pic>
      <p:pic>
        <p:nvPicPr>
          <p:cNvPr id="241678" name="Picture 14" descr="http://www.health24.com/images/site/_contentImages/Happy-young-woman_Shutterstock384x288.jpg"/>
          <p:cNvPicPr>
            <a:picLocks noChangeAspect="1" noChangeArrowheads="1"/>
          </p:cNvPicPr>
          <p:nvPr/>
        </p:nvPicPr>
        <p:blipFill>
          <a:blip r:embed="rId3"/>
          <a:srcRect/>
          <a:stretch>
            <a:fillRect/>
          </a:stretch>
        </p:blipFill>
        <p:spPr bwMode="auto">
          <a:xfrm>
            <a:off x="957262" y="4038600"/>
            <a:ext cx="2667000" cy="2209800"/>
          </a:xfrm>
          <a:prstGeom prst="rect">
            <a:avLst/>
          </a:prstGeom>
          <a:noFill/>
        </p:spPr>
      </p:pic>
      <p:sp>
        <p:nvSpPr>
          <p:cNvPr id="6" name="Footer Placeholder 5"/>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8686800" cy="1143000"/>
          </a:xfrm>
        </p:spPr>
        <p:txBody>
          <a:bodyPr/>
          <a:lstStyle/>
          <a:p>
            <a:r>
              <a:rPr lang="en-US" sz="3600" dirty="0">
                <a:solidFill>
                  <a:schemeClr val="bg1"/>
                </a:solidFill>
              </a:rPr>
              <a:t>Bible study pattern helpful in developing new attitudes.</a:t>
            </a:r>
            <a:r>
              <a:rPr lang="en-US" dirty="0" smtClean="0"/>
              <a:t/>
            </a:r>
            <a:br>
              <a:rPr lang="en-US" dirty="0" smtClean="0"/>
            </a:br>
            <a:endParaRPr lang="en-US" dirty="0"/>
          </a:p>
        </p:txBody>
      </p:sp>
      <p:sp>
        <p:nvSpPr>
          <p:cNvPr id="4" name="Text Placeholder 3"/>
          <p:cNvSpPr>
            <a:spLocks noGrp="1"/>
          </p:cNvSpPr>
          <p:nvPr>
            <p:ph type="body" sz="half" idx="2"/>
          </p:nvPr>
        </p:nvSpPr>
        <p:spPr>
          <a:xfrm>
            <a:off x="5486400" y="1905000"/>
            <a:ext cx="6604000" cy="4114800"/>
          </a:xfrm>
        </p:spPr>
        <p:txBody>
          <a:bodyPr/>
          <a:lstStyle/>
          <a:p>
            <a:pPr marL="514350" indent="-514350">
              <a:buFont typeface="+mj-lt"/>
              <a:buAutoNum type="arabicPeriod" startAt="4"/>
            </a:pPr>
            <a:r>
              <a:rPr lang="en-US" sz="2400" dirty="0">
                <a:solidFill>
                  <a:schemeClr val="bg1"/>
                </a:solidFill>
              </a:rPr>
              <a:t>Relate this to your Bible study. Study verses that deal with this attitude.</a:t>
            </a:r>
          </a:p>
          <a:p>
            <a:pPr marL="514350" indent="-514350">
              <a:buFont typeface="+mj-lt"/>
              <a:buAutoNum type="arabicPeriod" startAt="4"/>
            </a:pPr>
            <a:r>
              <a:rPr lang="en-US" sz="2400" dirty="0">
                <a:solidFill>
                  <a:schemeClr val="bg1"/>
                </a:solidFill>
              </a:rPr>
              <a:t>Set goals for today. List the things you can finish today which will help develop this Biblical attitude. Choose one goal and do it today.</a:t>
            </a:r>
          </a:p>
        </p:txBody>
      </p:sp>
      <p:pic>
        <p:nvPicPr>
          <p:cNvPr id="242690" name="Picture 2" descr="https://encrypted-tbn2.gstatic.com/images?q=tbn:ANd9GcS4l2S8XI03JbqlCNbStu3JeurZ4smZyCSDOcyxUL0xrspQDQUK"/>
          <p:cNvPicPr>
            <a:picLocks noGrp="1" noChangeAspect="1" noChangeArrowheads="1"/>
          </p:cNvPicPr>
          <p:nvPr>
            <p:ph type="clipArt" sz="half" idx="1"/>
          </p:nvPr>
        </p:nvPicPr>
        <p:blipFill>
          <a:blip r:embed="rId2"/>
          <a:srcRect/>
          <a:stretch>
            <a:fillRect/>
          </a:stretch>
        </p:blipFill>
        <p:spPr bwMode="auto">
          <a:xfrm>
            <a:off x="990600" y="1828800"/>
            <a:ext cx="2286000" cy="1581150"/>
          </a:xfrm>
          <a:prstGeom prst="rect">
            <a:avLst/>
          </a:prstGeom>
          <a:noFill/>
        </p:spPr>
      </p:pic>
      <p:pic>
        <p:nvPicPr>
          <p:cNvPr id="242694" name="Picture 6" descr="https://encrypted-tbn0.gstatic.com/images?q=tbn:ANd9GcTklFICOcNy3JnM8wl8ChLL2BlM81-Lz167F8Tlw59X18MvLoci"/>
          <p:cNvPicPr>
            <a:picLocks noChangeAspect="1" noChangeArrowheads="1"/>
          </p:cNvPicPr>
          <p:nvPr/>
        </p:nvPicPr>
        <p:blipFill>
          <a:blip r:embed="rId3"/>
          <a:srcRect/>
          <a:stretch>
            <a:fillRect/>
          </a:stretch>
        </p:blipFill>
        <p:spPr bwMode="auto">
          <a:xfrm>
            <a:off x="1838325" y="3810000"/>
            <a:ext cx="2819400" cy="2667000"/>
          </a:xfrm>
          <a:prstGeom prst="rect">
            <a:avLst/>
          </a:prstGeom>
          <a:noFill/>
        </p:spPr>
      </p:pic>
      <p:sp>
        <p:nvSpPr>
          <p:cNvPr id="6" name="Footer Placeholder 5"/>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610600" cy="1143000"/>
          </a:xfrm>
        </p:spPr>
        <p:txBody>
          <a:bodyPr/>
          <a:lstStyle/>
          <a:p>
            <a:r>
              <a:rPr lang="en-US" sz="3600" dirty="0">
                <a:solidFill>
                  <a:schemeClr val="bg1"/>
                </a:solidFill>
              </a:rPr>
              <a:t>Bible study pattern helpful in developing new attitudes.</a:t>
            </a:r>
          </a:p>
        </p:txBody>
      </p:sp>
      <p:sp>
        <p:nvSpPr>
          <p:cNvPr id="4" name="Text Placeholder 3"/>
          <p:cNvSpPr>
            <a:spLocks noGrp="1"/>
          </p:cNvSpPr>
          <p:nvPr>
            <p:ph type="body" sz="half" idx="2"/>
          </p:nvPr>
        </p:nvSpPr>
        <p:spPr>
          <a:xfrm>
            <a:off x="6781800" y="1905000"/>
            <a:ext cx="5181600" cy="2286000"/>
          </a:xfrm>
        </p:spPr>
        <p:txBody>
          <a:bodyPr/>
          <a:lstStyle/>
          <a:p>
            <a:pPr marL="514350" indent="-514350">
              <a:buFont typeface="+mj-lt"/>
              <a:buAutoNum type="arabicPeriod" startAt="6"/>
            </a:pPr>
            <a:r>
              <a:rPr lang="en-US" dirty="0" smtClean="0">
                <a:solidFill>
                  <a:schemeClr val="bg1"/>
                </a:solidFill>
              </a:rPr>
              <a:t>Evaluate the results after finishing today’s goal</a:t>
            </a:r>
            <a:r>
              <a:rPr lang="en-US" sz="3600" dirty="0">
                <a:solidFill>
                  <a:schemeClr val="bg1"/>
                </a:solidFill>
              </a:rPr>
              <a:t>.</a:t>
            </a:r>
          </a:p>
        </p:txBody>
      </p:sp>
      <p:pic>
        <p:nvPicPr>
          <p:cNvPr id="243726" name="Picture 14" descr="http://ec.l.thumbs.canstockphoto.com/canstock9637303.jpg"/>
          <p:cNvPicPr>
            <a:picLocks noChangeAspect="1" noChangeArrowheads="1"/>
          </p:cNvPicPr>
          <p:nvPr/>
        </p:nvPicPr>
        <p:blipFill>
          <a:blip r:embed="rId2"/>
          <a:srcRect/>
          <a:stretch>
            <a:fillRect/>
          </a:stretch>
        </p:blipFill>
        <p:spPr bwMode="auto">
          <a:xfrm>
            <a:off x="685800" y="3962400"/>
            <a:ext cx="2076450" cy="1924050"/>
          </a:xfrm>
          <a:prstGeom prst="rect">
            <a:avLst/>
          </a:prstGeom>
          <a:noFill/>
        </p:spPr>
      </p:pic>
      <p:pic>
        <p:nvPicPr>
          <p:cNvPr id="243728" name="Picture 16" descr="http://2.bp.blogspot.com/-_3JaKut_LPM/T2iFsoFYaPI/AAAAAAAAG8o/ex4FOKly-lY/s400/Positive-Attitude.png"/>
          <p:cNvPicPr>
            <a:picLocks noChangeAspect="1" noChangeArrowheads="1"/>
          </p:cNvPicPr>
          <p:nvPr/>
        </p:nvPicPr>
        <p:blipFill>
          <a:blip r:embed="rId3"/>
          <a:srcRect/>
          <a:stretch>
            <a:fillRect/>
          </a:stretch>
        </p:blipFill>
        <p:spPr bwMode="auto">
          <a:xfrm>
            <a:off x="3576637" y="1695448"/>
            <a:ext cx="2514600" cy="2152651"/>
          </a:xfrm>
          <a:prstGeom prst="rect">
            <a:avLst/>
          </a:prstGeom>
          <a:noFill/>
        </p:spPr>
      </p:pic>
      <p:pic>
        <p:nvPicPr>
          <p:cNvPr id="243732" name="Picture 20" descr="http://www.businessreviewaustralia.com/business_leaders/assets_c/2012/02/genY2-thumb-610x335-5936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662112"/>
            <a:ext cx="2533650" cy="1514476"/>
          </a:xfrm>
          <a:prstGeom prst="rect">
            <a:avLst/>
          </a:prstGeom>
          <a:noFill/>
        </p:spPr>
      </p:pic>
      <p:pic>
        <p:nvPicPr>
          <p:cNvPr id="243734" name="Picture 22" descr="http://www.profitguide.com/wp-content/uploads/2012/09/Young-worker-resiz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14800" y="4222955"/>
            <a:ext cx="2438400" cy="1828800"/>
          </a:xfrm>
          <a:prstGeom prst="rect">
            <a:avLst/>
          </a:prstGeom>
          <a:noFill/>
        </p:spPr>
      </p:pic>
      <p:sp>
        <p:nvSpPr>
          <p:cNvPr id="9" name="Footer Placeholder 8"/>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Personal Application…</a:t>
            </a:r>
            <a:endParaRPr lang="en-US" dirty="0">
              <a:solidFill>
                <a:schemeClr val="bg1"/>
              </a:solidFill>
            </a:endParaRPr>
          </a:p>
        </p:txBody>
      </p:sp>
      <p:sp>
        <p:nvSpPr>
          <p:cNvPr id="4" name="Text Placeholder 3"/>
          <p:cNvSpPr>
            <a:spLocks noGrp="1"/>
          </p:cNvSpPr>
          <p:nvPr>
            <p:ph type="body" sz="half" idx="2"/>
          </p:nvPr>
        </p:nvSpPr>
        <p:spPr>
          <a:xfrm>
            <a:off x="4343400" y="2047875"/>
            <a:ext cx="6705600" cy="4572000"/>
          </a:xfrm>
        </p:spPr>
        <p:txBody>
          <a:bodyPr/>
          <a:lstStyle/>
          <a:p>
            <a:pPr marL="514350" indent="-514350">
              <a:buAutoNum type="alphaUcPeriod"/>
            </a:pPr>
            <a:r>
              <a:rPr lang="en-US" sz="2400" dirty="0">
                <a:solidFill>
                  <a:schemeClr val="bg1"/>
                </a:solidFill>
              </a:rPr>
              <a:t>What are two different points where you can begin changing your attitudes?</a:t>
            </a:r>
          </a:p>
          <a:p>
            <a:pPr marL="514350" indent="-514350">
              <a:buAutoNum type="alphaUcPeriod"/>
            </a:pPr>
            <a:r>
              <a:rPr lang="en-US" sz="2400" dirty="0">
                <a:solidFill>
                  <a:schemeClr val="bg1"/>
                </a:solidFill>
              </a:rPr>
              <a:t>Which Bible Verse has been most helpful to you today?</a:t>
            </a:r>
          </a:p>
          <a:p>
            <a:pPr marL="514350" indent="-514350">
              <a:buAutoNum type="alphaUcPeriod"/>
            </a:pPr>
            <a:r>
              <a:rPr lang="en-US" sz="2400" dirty="0">
                <a:solidFill>
                  <a:schemeClr val="bg1"/>
                </a:solidFill>
              </a:rPr>
              <a:t>Decide an attitude in your life you want to change.</a:t>
            </a:r>
          </a:p>
          <a:p>
            <a:pPr marL="514350" indent="-514350">
              <a:buAutoNum type="alphaUcPeriod"/>
            </a:pPr>
            <a:r>
              <a:rPr lang="en-US" sz="2400" dirty="0">
                <a:solidFill>
                  <a:schemeClr val="bg1"/>
                </a:solidFill>
              </a:rPr>
              <a:t>Pray and ask God to help you change this attitude.</a:t>
            </a:r>
          </a:p>
          <a:p>
            <a:pPr marL="514350" indent="-514350">
              <a:buAutoNum type="alphaUcPeriod"/>
            </a:pPr>
            <a:r>
              <a:rPr lang="en-US" sz="2400" dirty="0">
                <a:solidFill>
                  <a:schemeClr val="bg1"/>
                </a:solidFill>
              </a:rPr>
              <a:t>What one thing can you do in the next 24 hours to help change this attitude?</a:t>
            </a:r>
          </a:p>
          <a:p>
            <a:pPr marL="514350" indent="-514350">
              <a:buAutoNum type="alphaUcPeriod"/>
            </a:pPr>
            <a:endParaRPr lang="en-US" sz="2400" dirty="0">
              <a:solidFill>
                <a:schemeClr val="bg1"/>
              </a:solidFill>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FFFFFF"/>
                </a:solidFill>
                <a:effectLst/>
                <a:uLnTx/>
                <a:uFillTx/>
                <a:latin typeface="Times New Roman" charset="0"/>
                <a:ea typeface="+mn-ea"/>
                <a:cs typeface="+mn-cs"/>
              </a:rPr>
              <a:t>iteenchallenge.org 3/2018</a:t>
            </a:r>
            <a:endParaRPr kumimoji="0" lang="en-US" sz="1400" b="0" i="0" u="none" strike="noStrike" kern="1200" cap="none" spc="0" normalizeH="0" baseline="0" noProof="0" dirty="0">
              <a:ln>
                <a:noFill/>
              </a:ln>
              <a:solidFill>
                <a:srgbClr val="FFFFFF"/>
              </a:solidFill>
              <a:effectLst/>
              <a:uLnTx/>
              <a:uFillTx/>
              <a:latin typeface="Times New Roman" charset="0"/>
              <a:ea typeface="+mn-ea"/>
              <a:cs typeface="+mn-cs"/>
            </a:endParaRPr>
          </a:p>
        </p:txBody>
      </p:sp>
      <p:pic>
        <p:nvPicPr>
          <p:cNvPr id="62466" name="Picture 2" descr="http://www.istonsoft.com/images/ppt/christian-background.jpg"/>
          <p:cNvPicPr>
            <a:picLocks noGrp="1" noChangeAspect="1" noChangeArrowheads="1"/>
          </p:cNvPicPr>
          <p:nvPr>
            <p:ph type="clipArt" sz="half" idx="1"/>
          </p:nvPr>
        </p:nvPicPr>
        <p:blipFill>
          <a:blip r:embed="rId2"/>
          <a:srcRect/>
          <a:stretch>
            <a:fillRect/>
          </a:stretch>
        </p:blipFill>
        <p:spPr bwMode="auto">
          <a:xfrm>
            <a:off x="914400" y="1905000"/>
            <a:ext cx="1971675" cy="3962400"/>
          </a:xfrm>
          <a:prstGeom prst="rect">
            <a:avLst/>
          </a:prstGeom>
          <a:noFill/>
        </p:spPr>
      </p:pic>
      <p:sp>
        <p:nvSpPr>
          <p:cNvPr id="3" name="TextBox 2"/>
          <p:cNvSpPr txBox="1"/>
          <p:nvPr/>
        </p:nvSpPr>
        <p:spPr>
          <a:xfrm>
            <a:off x="2984500" y="1131153"/>
            <a:ext cx="7848600" cy="830997"/>
          </a:xfrm>
          <a:prstGeom prst="rect">
            <a:avLst/>
          </a:prstGeom>
          <a:noFill/>
        </p:spPr>
        <p:txBody>
          <a:bodyPr wrap="square" rtlCol="0">
            <a:spAutoFit/>
          </a:bodyPr>
          <a:lstStyle/>
          <a:p>
            <a:r>
              <a:rPr lang="en-US" dirty="0" smtClean="0">
                <a:solidFill>
                  <a:schemeClr val="bg1"/>
                </a:solidFill>
              </a:rPr>
              <a:t>After completing Study Guide Project 2, Divide into groups of 2 or 3 and discuss the following questions  </a:t>
            </a:r>
            <a:endParaRPr lang="en-US" dirty="0">
              <a:solidFill>
                <a:schemeClr val="bg1"/>
              </a:solidFill>
            </a:endParaRPr>
          </a:p>
        </p:txBody>
      </p:sp>
    </p:spTree>
    <p:extLst>
      <p:ext uri="{BB962C8B-B14F-4D97-AF65-F5344CB8AC3E}">
        <p14:creationId xmlns:p14="http://schemas.microsoft.com/office/powerpoint/2010/main" val="330516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981201" y="1905000"/>
            <a:ext cx="8532813" cy="762000"/>
          </a:xfrm>
        </p:spPr>
        <p:txBody>
          <a:bodyPr/>
          <a:lstStyle/>
          <a:p>
            <a:pPr algn="ctr"/>
            <a:r>
              <a:rPr lang="en-US" sz="4000" b="1" dirty="0">
                <a:solidFill>
                  <a:schemeClr val="bg1"/>
                </a:solidFill>
              </a:rPr>
              <a:t>The right attitude to have when being corrected or criticized</a:t>
            </a:r>
            <a:r>
              <a:rPr lang="en-US" b="1" dirty="0" smtClean="0">
                <a:solidFill>
                  <a:schemeClr val="bg1"/>
                </a:solidFill>
              </a:rPr>
              <a:t/>
            </a:r>
            <a:br>
              <a:rPr lang="en-US" b="1" dirty="0" smtClean="0">
                <a:solidFill>
                  <a:schemeClr val="bg1"/>
                </a:solidFill>
              </a:rPr>
            </a:br>
            <a:r>
              <a:rPr lang="en-US" dirty="0" smtClean="0"/>
              <a:t> </a:t>
            </a:r>
            <a:br>
              <a:rPr lang="en-US" dirty="0" smtClean="0"/>
            </a:br>
            <a:r>
              <a:rPr lang="en-US" dirty="0" smtClean="0"/>
              <a:t> </a:t>
            </a:r>
            <a:endParaRPr lang="en-US" dirty="0"/>
          </a:p>
        </p:txBody>
      </p:sp>
      <p:sp>
        <p:nvSpPr>
          <p:cNvPr id="3" name="Subtitle 2"/>
          <p:cNvSpPr>
            <a:spLocks noGrp="1"/>
          </p:cNvSpPr>
          <p:nvPr>
            <p:ph type="subTitle" sz="quarter" idx="1"/>
          </p:nvPr>
        </p:nvSpPr>
        <p:spPr/>
        <p:txBody>
          <a:bodyPr/>
          <a:lstStyle/>
          <a:p>
            <a:pPr algn="ctr"/>
            <a:r>
              <a:rPr lang="en-US" sz="4000" b="1" dirty="0">
                <a:solidFill>
                  <a:schemeClr val="bg1"/>
                </a:solidFill>
              </a:rPr>
              <a:t>Chapter 3</a:t>
            </a:r>
          </a:p>
          <a:p>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a:solidFill>
                  <a:schemeClr val="bg1"/>
                </a:solidFill>
              </a:rPr>
              <a:t>Being Corrected or Criticized</a:t>
            </a:r>
          </a:p>
        </p:txBody>
      </p:sp>
      <p:sp>
        <p:nvSpPr>
          <p:cNvPr id="3" name="Subtitle 2"/>
          <p:cNvSpPr>
            <a:spLocks noGrp="1"/>
          </p:cNvSpPr>
          <p:nvPr>
            <p:ph type="subTitle" sz="quarter" idx="1"/>
          </p:nvPr>
        </p:nvSpPr>
        <p:spPr/>
        <p:txBody>
          <a:bodyPr/>
          <a:lstStyle/>
          <a:p>
            <a:pPr algn="ctr"/>
            <a:r>
              <a:rPr lang="en-US" sz="4400" dirty="0" smtClean="0">
                <a:solidFill>
                  <a:schemeClr val="bg1"/>
                </a:solidFill>
              </a:rPr>
              <a:t>Lesson </a:t>
            </a:r>
            <a:r>
              <a:rPr lang="en-US" sz="4400" dirty="0">
                <a:solidFill>
                  <a:schemeClr val="bg1"/>
                </a:solidFill>
              </a:rPr>
              <a:t>2</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charset="0"/>
                <a:ea typeface="+mn-ea"/>
                <a:cs typeface="+mn-cs"/>
              </a:rPr>
              <a:t>iteenchallenge.org 3/2018</a:t>
            </a: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5424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057400" y="228600"/>
            <a:ext cx="7772400" cy="1447800"/>
          </a:xfrm>
        </p:spPr>
        <p:txBody>
          <a:bodyPr/>
          <a:lstStyle/>
          <a:p>
            <a:pPr eaLnBrk="1" hangingPunct="1">
              <a:defRPr/>
            </a:pPr>
            <a:r>
              <a:rPr lang="en-US" dirty="0" smtClean="0">
                <a:solidFill>
                  <a:schemeClr val="bg1"/>
                </a:solidFill>
              </a:rPr>
              <a:t>Memory Verse</a:t>
            </a:r>
            <a:br>
              <a:rPr lang="en-US" dirty="0" smtClean="0">
                <a:solidFill>
                  <a:schemeClr val="bg1"/>
                </a:solidFill>
              </a:rPr>
            </a:br>
            <a:r>
              <a:rPr lang="en-US" sz="2800" dirty="0">
                <a:solidFill>
                  <a:schemeClr val="bg1"/>
                </a:solidFill>
              </a:rPr>
              <a:t>Corrected from St. Manual</a:t>
            </a:r>
            <a:endParaRPr lang="en-US" dirty="0" smtClean="0">
              <a:solidFill>
                <a:schemeClr val="bg1"/>
              </a:solidFill>
            </a:endParaRPr>
          </a:p>
        </p:txBody>
      </p:sp>
      <p:sp>
        <p:nvSpPr>
          <p:cNvPr id="6147" name="Rectangle 3"/>
          <p:cNvSpPr>
            <a:spLocks noGrp="1" noChangeArrowheads="1"/>
          </p:cNvSpPr>
          <p:nvPr>
            <p:ph type="body" idx="1"/>
          </p:nvPr>
        </p:nvSpPr>
        <p:spPr>
          <a:xfrm>
            <a:off x="2286000" y="1905000"/>
            <a:ext cx="7772400" cy="4114800"/>
          </a:xfrm>
        </p:spPr>
        <p:txBody>
          <a:bodyPr/>
          <a:lstStyle/>
          <a:p>
            <a:pPr eaLnBrk="1" hangingPunct="1"/>
            <a:r>
              <a:rPr lang="en-US" sz="3600" b="1" dirty="0">
                <a:solidFill>
                  <a:schemeClr val="bg1"/>
                </a:solidFill>
              </a:rPr>
              <a:t>Proverbs 10:17</a:t>
            </a:r>
            <a:r>
              <a:rPr lang="en-US" sz="2400" b="1" dirty="0">
                <a:solidFill>
                  <a:schemeClr val="bg1"/>
                </a:solidFill>
              </a:rPr>
              <a:t> (New Living Translation)</a:t>
            </a:r>
            <a:endParaRPr lang="en-US" sz="3600" b="1" dirty="0">
              <a:solidFill>
                <a:schemeClr val="bg1"/>
              </a:solidFill>
            </a:endParaRPr>
          </a:p>
          <a:p>
            <a:pPr eaLnBrk="1" hangingPunct="1">
              <a:buFontTx/>
              <a:buNone/>
            </a:pPr>
            <a:r>
              <a:rPr lang="en-US" sz="3600" dirty="0">
                <a:solidFill>
                  <a:schemeClr val="bg1"/>
                </a:solidFill>
              </a:rPr>
              <a:t>   People who accept discipline are on the pathway to life, but those who ignore correction will go astray.</a:t>
            </a:r>
          </a:p>
          <a:p>
            <a:pPr eaLnBrk="1" hangingPunct="1">
              <a:buFontTx/>
              <a:buNone/>
            </a:pPr>
            <a:endParaRPr lang="en-US" sz="2800" dirty="0"/>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7925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582400" cy="1143000"/>
          </a:xfrm>
        </p:spPr>
        <p:txBody>
          <a:bodyPr/>
          <a:lstStyle/>
          <a:p>
            <a:r>
              <a:rPr lang="en-US" dirty="0" smtClean="0">
                <a:solidFill>
                  <a:schemeClr val="bg1"/>
                </a:solidFill>
              </a:rPr>
              <a:t>Lesson 2: Being Corrected or Criticized</a:t>
            </a:r>
            <a:endParaRPr lang="en-US" dirty="0">
              <a:solidFill>
                <a:schemeClr val="bg1"/>
              </a:solidFill>
            </a:endParaRPr>
          </a:p>
        </p:txBody>
      </p:sp>
      <p:sp>
        <p:nvSpPr>
          <p:cNvPr id="3" name="Content Placeholder 2"/>
          <p:cNvSpPr>
            <a:spLocks noGrp="1"/>
          </p:cNvSpPr>
          <p:nvPr>
            <p:ph idx="1"/>
          </p:nvPr>
        </p:nvSpPr>
        <p:spPr>
          <a:xfrm>
            <a:off x="1752600" y="1600200"/>
            <a:ext cx="9906000" cy="4419600"/>
          </a:xfrm>
        </p:spPr>
        <p:txBody>
          <a:bodyPr/>
          <a:lstStyle/>
          <a:p>
            <a:pPr>
              <a:buNone/>
            </a:pPr>
            <a:r>
              <a:rPr lang="en-US" b="1" dirty="0" smtClean="0">
                <a:solidFill>
                  <a:schemeClr val="bg1"/>
                </a:solidFill>
              </a:rPr>
              <a:t>Key Biblical Truth</a:t>
            </a:r>
          </a:p>
          <a:p>
            <a:pPr>
              <a:buNone/>
            </a:pPr>
            <a:r>
              <a:rPr lang="en-US" dirty="0" smtClean="0">
                <a:solidFill>
                  <a:schemeClr val="bg1"/>
                </a:solidFill>
              </a:rPr>
              <a:t>   I need to memorize and use a biblical attitude when I am being corrected or criticized.</a:t>
            </a:r>
          </a:p>
          <a:p>
            <a:pPr>
              <a:buNone/>
            </a:pPr>
            <a:r>
              <a:rPr lang="en-US" b="1" dirty="0" smtClean="0">
                <a:solidFill>
                  <a:schemeClr val="bg1"/>
                </a:solidFill>
              </a:rPr>
              <a:t>Key Verse:  Proverbs 10:17 (New Living Translation)</a:t>
            </a:r>
          </a:p>
          <a:p>
            <a:pPr>
              <a:buNone/>
            </a:pPr>
            <a:r>
              <a:rPr lang="en-US" dirty="0" smtClean="0">
                <a:solidFill>
                  <a:schemeClr val="bg1"/>
                </a:solidFill>
              </a:rPr>
              <a:t>   People who accept correction are on the pathway to life, but those who ignore it will lead others astray.</a:t>
            </a:r>
          </a:p>
          <a:p>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FFFFFF"/>
                </a:solidFill>
                <a:effectLst/>
                <a:uLnTx/>
                <a:uFillTx/>
                <a:latin typeface="Times New Roman" charset="0"/>
                <a:ea typeface="+mn-ea"/>
                <a:cs typeface="+mn-cs"/>
              </a:rPr>
              <a:t>iteenchallenge.org 3/2018</a:t>
            </a:r>
            <a:endParaRPr kumimoji="0" lang="en-US" sz="1400" b="0" i="0" u="none" strike="noStrike" kern="1200" cap="none" spc="0" normalizeH="0" baseline="0" noProof="0" dirty="0">
              <a:ln>
                <a:noFill/>
              </a:ln>
              <a:solidFill>
                <a:srgbClr val="FFFFFF"/>
              </a:solidFill>
              <a:effectLst/>
              <a:uLnTx/>
              <a:uFillTx/>
              <a:latin typeface="Times New Roman" charset="0"/>
              <a:ea typeface="+mn-ea"/>
              <a:cs typeface="+mn-cs"/>
            </a:endParaRPr>
          </a:p>
        </p:txBody>
      </p:sp>
    </p:spTree>
    <p:extLst>
      <p:ext uri="{BB962C8B-B14F-4D97-AF65-F5344CB8AC3E}">
        <p14:creationId xmlns:p14="http://schemas.microsoft.com/office/powerpoint/2010/main" val="391217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10363200" cy="1143000"/>
          </a:xfrm>
        </p:spPr>
        <p:txBody>
          <a:bodyPr/>
          <a:lstStyle/>
          <a:p>
            <a:r>
              <a:rPr lang="en-US" dirty="0" smtClean="0">
                <a:solidFill>
                  <a:schemeClr val="bg1"/>
                </a:solidFill>
              </a:rPr>
              <a:t>David’s Sin with Bathsheba</a:t>
            </a:r>
            <a:endParaRPr lang="en-US" dirty="0">
              <a:solidFill>
                <a:schemeClr val="bg1"/>
              </a:solidFill>
            </a:endParaRPr>
          </a:p>
        </p:txBody>
      </p:sp>
      <p:sp>
        <p:nvSpPr>
          <p:cNvPr id="3" name="Content Placeholder 2"/>
          <p:cNvSpPr>
            <a:spLocks noGrp="1"/>
          </p:cNvSpPr>
          <p:nvPr>
            <p:ph idx="1"/>
          </p:nvPr>
        </p:nvSpPr>
        <p:spPr>
          <a:xfrm>
            <a:off x="838200" y="1757362"/>
            <a:ext cx="10363200" cy="4114800"/>
          </a:xfrm>
        </p:spPr>
        <p:txBody>
          <a:bodyPr/>
          <a:lstStyle/>
          <a:p>
            <a:r>
              <a:rPr lang="en-US" dirty="0" smtClean="0">
                <a:solidFill>
                  <a:schemeClr val="bg1"/>
                </a:solidFill>
              </a:rPr>
              <a:t>Discuss the story of the Prophet Nathan confronting David in 2 Samuel 11:1-12:25</a:t>
            </a:r>
          </a:p>
          <a:p>
            <a:r>
              <a:rPr lang="en-US" dirty="0" smtClean="0">
                <a:solidFill>
                  <a:schemeClr val="bg1"/>
                </a:solidFill>
              </a:rPr>
              <a:t>Note the process that Nathan uses.</a:t>
            </a:r>
          </a:p>
          <a:p>
            <a:r>
              <a:rPr lang="en-US" dirty="0" smtClean="0">
                <a:solidFill>
                  <a:schemeClr val="bg1"/>
                </a:solidFill>
              </a:rPr>
              <a:t>What is David’s response?</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89830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839200" cy="1524000"/>
          </a:xfrm>
        </p:spPr>
        <p:txBody>
          <a:bodyPr/>
          <a:lstStyle/>
          <a:p>
            <a:pPr marL="514350" indent="-514350"/>
            <a:r>
              <a:rPr lang="en-US" sz="4000" b="1" dirty="0">
                <a:solidFill>
                  <a:schemeClr val="bg1"/>
                </a:solidFill>
              </a:rPr>
              <a:t>A. Why do people pick on me?</a:t>
            </a:r>
          </a:p>
        </p:txBody>
      </p:sp>
      <p:sp>
        <p:nvSpPr>
          <p:cNvPr id="4" name="Text Placeholder 3"/>
          <p:cNvSpPr>
            <a:spLocks noGrp="1"/>
          </p:cNvSpPr>
          <p:nvPr>
            <p:ph type="body" sz="half" idx="2"/>
          </p:nvPr>
        </p:nvSpPr>
        <p:spPr>
          <a:xfrm>
            <a:off x="4978400" y="1524000"/>
            <a:ext cx="5689600" cy="4114800"/>
          </a:xfrm>
        </p:spPr>
        <p:txBody>
          <a:bodyPr/>
          <a:lstStyle/>
          <a:p>
            <a:pPr marL="514350" indent="-514350">
              <a:buNone/>
            </a:pPr>
            <a:endParaRPr lang="en-US" b="1" dirty="0" smtClean="0"/>
          </a:p>
          <a:p>
            <a:pPr>
              <a:buFont typeface="Wingdings" pitchFamily="2" charset="2"/>
              <a:buChar char="§"/>
            </a:pPr>
            <a:r>
              <a:rPr lang="en-US" dirty="0" smtClean="0">
                <a:solidFill>
                  <a:schemeClr val="bg1"/>
                </a:solidFill>
              </a:rPr>
              <a:t>…it’s painful no matter how mature you are </a:t>
            </a:r>
          </a:p>
          <a:p>
            <a:pPr>
              <a:buFont typeface="Wingdings" pitchFamily="2" charset="2"/>
              <a:buChar char="§"/>
            </a:pPr>
            <a:r>
              <a:rPr lang="en-US" dirty="0" smtClean="0">
                <a:solidFill>
                  <a:schemeClr val="bg1"/>
                </a:solidFill>
              </a:rPr>
              <a:t>to have your weaknesses exposed.</a:t>
            </a:r>
            <a:endParaRPr lang="en-US" dirty="0">
              <a:solidFill>
                <a:schemeClr val="bg1"/>
              </a:solidFill>
            </a:endParaRPr>
          </a:p>
        </p:txBody>
      </p:sp>
      <p:pic>
        <p:nvPicPr>
          <p:cNvPr id="2054" name="Picture 6" descr="https://encrypted-tbn3.gstatic.com/images?q=tbn:ANd9GcSoBEgoxptxJwImtBY5x7fKYyHn-MnHvxrxfm9L0F2Gc6AWWhEY"/>
          <p:cNvPicPr>
            <a:picLocks noGrp="1" noChangeAspect="1" noChangeArrowheads="1"/>
          </p:cNvPicPr>
          <p:nvPr>
            <p:ph type="clipArt" sz="half" idx="1"/>
          </p:nvPr>
        </p:nvPicPr>
        <p:blipFill>
          <a:blip r:embed="rId2"/>
          <a:srcRect/>
          <a:stretch>
            <a:fillRect/>
          </a:stretch>
        </p:blipFill>
        <p:spPr bwMode="auto">
          <a:xfrm>
            <a:off x="1371600" y="2476500"/>
            <a:ext cx="3124200" cy="29718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610600" cy="2133600"/>
          </a:xfrm>
        </p:spPr>
        <p:txBody>
          <a:bodyPr/>
          <a:lstStyle/>
          <a:p>
            <a:pPr lvl="2"/>
            <a:r>
              <a:rPr lang="en-US" sz="3200" b="1" dirty="0">
                <a:solidFill>
                  <a:schemeClr val="bg1"/>
                </a:solidFill>
              </a:rPr>
              <a:t>B. What is a biblical attitude to have when being corrected or criticized?</a:t>
            </a:r>
            <a:r>
              <a:rPr lang="en-US" b="1" dirty="0" smtClean="0">
                <a:solidFill>
                  <a:schemeClr val="bg1"/>
                </a:solidFill>
              </a:rPr>
              <a:t/>
            </a:r>
            <a:br>
              <a:rPr lang="en-US" b="1" dirty="0" smtClean="0">
                <a:solidFill>
                  <a:schemeClr val="bg1"/>
                </a:solidFill>
              </a:rPr>
            </a:br>
            <a:endParaRPr lang="en-US" sz="3600" dirty="0">
              <a:solidFill>
                <a:schemeClr val="bg1"/>
              </a:solidFill>
            </a:endParaRPr>
          </a:p>
        </p:txBody>
      </p:sp>
      <p:sp>
        <p:nvSpPr>
          <p:cNvPr id="4" name="Text Placeholder 3"/>
          <p:cNvSpPr>
            <a:spLocks noGrp="1"/>
          </p:cNvSpPr>
          <p:nvPr>
            <p:ph type="body" sz="half" idx="2"/>
          </p:nvPr>
        </p:nvSpPr>
        <p:spPr>
          <a:xfrm>
            <a:off x="5410200" y="1524000"/>
            <a:ext cx="4876800" cy="4724400"/>
          </a:xfrm>
        </p:spPr>
        <p:txBody>
          <a:bodyPr/>
          <a:lstStyle/>
          <a:p>
            <a:pPr marL="457200" indent="-457200">
              <a:buFont typeface="+mj-lt"/>
              <a:buAutoNum type="arabicPeriod"/>
            </a:pPr>
            <a:r>
              <a:rPr lang="en-US" sz="2400" dirty="0">
                <a:solidFill>
                  <a:schemeClr val="bg1"/>
                </a:solidFill>
              </a:rPr>
              <a:t>I am being corrected(or criticized). Proverbs 10:17</a:t>
            </a:r>
          </a:p>
          <a:p>
            <a:pPr marL="457200" indent="-457200">
              <a:buFont typeface="+mj-lt"/>
              <a:buAutoNum type="arabicPeriod"/>
            </a:pPr>
            <a:r>
              <a:rPr lang="en-US" sz="2400" dirty="0">
                <a:solidFill>
                  <a:schemeClr val="bg1"/>
                </a:solidFill>
              </a:rPr>
              <a:t>I will listen carefully.            James 1:19 </a:t>
            </a:r>
          </a:p>
          <a:p>
            <a:pPr marL="457200" indent="-457200">
              <a:buFont typeface="+mj-lt"/>
              <a:buAutoNum type="arabicPeriod" startAt="3"/>
            </a:pPr>
            <a:r>
              <a:rPr lang="en-US" sz="2400" dirty="0">
                <a:solidFill>
                  <a:schemeClr val="bg1"/>
                </a:solidFill>
              </a:rPr>
              <a:t>I am thankful that s/he is       correcting me.                               1 Thessalonians 5:18</a:t>
            </a:r>
          </a:p>
          <a:p>
            <a:pPr marL="457200" indent="-457200">
              <a:buFont typeface="+mj-lt"/>
              <a:buAutoNum type="arabicPeriod" startAt="3"/>
            </a:pPr>
            <a:r>
              <a:rPr lang="en-US" sz="2400" dirty="0">
                <a:solidFill>
                  <a:schemeClr val="bg1"/>
                </a:solidFill>
              </a:rPr>
              <a:t> I was wrong. Proverbs 28:13</a:t>
            </a:r>
          </a:p>
          <a:p>
            <a:pPr marL="457200" indent="-457200">
              <a:buFont typeface="+mj-lt"/>
              <a:buAutoNum type="arabicPeriod" startAt="3"/>
            </a:pPr>
            <a:r>
              <a:rPr lang="en-US" sz="2400" dirty="0">
                <a:solidFill>
                  <a:schemeClr val="bg1"/>
                </a:solidFill>
              </a:rPr>
              <a:t>How can I prevent this (wrong thing) from happening again? </a:t>
            </a:r>
            <a:br>
              <a:rPr lang="en-US" sz="2400" dirty="0">
                <a:solidFill>
                  <a:schemeClr val="bg1"/>
                </a:solidFill>
              </a:rPr>
            </a:br>
            <a:r>
              <a:rPr lang="en-US" sz="2400" dirty="0">
                <a:solidFill>
                  <a:schemeClr val="bg1"/>
                </a:solidFill>
              </a:rPr>
              <a:t>Proverbs 15:31-32</a:t>
            </a:r>
          </a:p>
          <a:p>
            <a:endParaRPr lang="en-US" sz="2000" dirty="0"/>
          </a:p>
        </p:txBody>
      </p:sp>
      <p:pic>
        <p:nvPicPr>
          <p:cNvPr id="247816" name="Picture 8" descr="http://retroclipart.co/1024/royalty-free-black-and-white-retro-vector-clip-art-of-a-happy-childish-businessman-stretching-his-mouth-into-a-big-smile-by-bestvector-2017.jpg"/>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1828800" y="1905000"/>
            <a:ext cx="3276600" cy="3884414"/>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828800" y="228600"/>
            <a:ext cx="8610600" cy="1143000"/>
          </a:xfrm>
        </p:spPr>
        <p:txBody>
          <a:bodyPr/>
          <a:lstStyle/>
          <a:p>
            <a:pPr eaLnBrk="1" hangingPunct="1">
              <a:defRPr/>
            </a:pPr>
            <a:r>
              <a:rPr lang="en-US" dirty="0" smtClean="0">
                <a:solidFill>
                  <a:schemeClr val="bg1"/>
                </a:solidFill>
              </a:rPr>
              <a:t>1. I Am Being Corrected</a:t>
            </a:r>
          </a:p>
        </p:txBody>
      </p:sp>
      <p:sp>
        <p:nvSpPr>
          <p:cNvPr id="35843" name="Rectangle 4"/>
          <p:cNvSpPr>
            <a:spLocks noGrp="1" noChangeArrowheads="1"/>
          </p:cNvSpPr>
          <p:nvPr>
            <p:ph type="body" sz="half" idx="2"/>
          </p:nvPr>
        </p:nvSpPr>
        <p:spPr>
          <a:xfrm>
            <a:off x="6096000" y="1905000"/>
            <a:ext cx="5994400" cy="4114800"/>
          </a:xfrm>
        </p:spPr>
        <p:txBody>
          <a:bodyPr/>
          <a:lstStyle/>
          <a:p>
            <a:pPr eaLnBrk="1" hangingPunct="1"/>
            <a:r>
              <a:rPr lang="en-US" sz="2800" dirty="0">
                <a:solidFill>
                  <a:schemeClr val="bg1"/>
                </a:solidFill>
              </a:rPr>
              <a:t>We often choose to respond with, “Who do you think you are?  Mind your own business!”</a:t>
            </a:r>
          </a:p>
          <a:p>
            <a:pPr eaLnBrk="1" hangingPunct="1"/>
            <a:r>
              <a:rPr lang="en-US" sz="2800" dirty="0">
                <a:solidFill>
                  <a:schemeClr val="bg1"/>
                </a:solidFill>
              </a:rPr>
              <a:t>The first thing you should do is think, “I am being corrected.”</a:t>
            </a:r>
          </a:p>
        </p:txBody>
      </p:sp>
      <p:pic>
        <p:nvPicPr>
          <p:cNvPr id="35844" name="Picture 7" descr="mistake"/>
          <p:cNvPicPr>
            <a:picLocks noGrp="1" noChangeAspect="1" noChangeArrowheads="1"/>
          </p:cNvPicPr>
          <p:nvPr>
            <p:ph type="clipArt" sz="half" idx="1"/>
          </p:nvPr>
        </p:nvPicPr>
        <p:blipFill>
          <a:blip r:embed="rId3" cstate="screen">
            <a:extLst>
              <a:ext uri="{28A0092B-C50C-407E-A947-70E740481C1C}">
                <a14:useLocalDpi xmlns:a14="http://schemas.microsoft.com/office/drawing/2010/main"/>
              </a:ext>
            </a:extLst>
          </a:blip>
          <a:srcRect/>
          <a:stretch>
            <a:fillRect/>
          </a:stretch>
        </p:blipFill>
        <p:spPr>
          <a:xfrm>
            <a:off x="1143000" y="2028967"/>
            <a:ext cx="4800600" cy="3504916"/>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504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828800" y="228600"/>
            <a:ext cx="8610600" cy="1143000"/>
          </a:xfrm>
        </p:spPr>
        <p:txBody>
          <a:bodyPr/>
          <a:lstStyle/>
          <a:p>
            <a:pPr eaLnBrk="1" hangingPunct="1">
              <a:defRPr/>
            </a:pPr>
            <a:r>
              <a:rPr lang="en-US" dirty="0" smtClean="0">
                <a:solidFill>
                  <a:schemeClr val="bg1"/>
                </a:solidFill>
              </a:rPr>
              <a:t>1. I Am Being Corrected</a:t>
            </a:r>
          </a:p>
        </p:txBody>
      </p:sp>
      <p:sp>
        <p:nvSpPr>
          <p:cNvPr id="36867" name="Rectangle 4"/>
          <p:cNvSpPr>
            <a:spLocks noGrp="1" noChangeArrowheads="1"/>
          </p:cNvSpPr>
          <p:nvPr>
            <p:ph type="body" sz="half" idx="2"/>
          </p:nvPr>
        </p:nvSpPr>
        <p:spPr>
          <a:xfrm>
            <a:off x="6248400" y="1905000"/>
            <a:ext cx="5842000" cy="4114800"/>
          </a:xfrm>
        </p:spPr>
        <p:txBody>
          <a:bodyPr/>
          <a:lstStyle/>
          <a:p>
            <a:pPr eaLnBrk="1" hangingPunct="1"/>
            <a:r>
              <a:rPr lang="en-US" sz="2800" dirty="0">
                <a:solidFill>
                  <a:schemeClr val="bg1"/>
                </a:solidFill>
              </a:rPr>
              <a:t>Show him/her that you are </a:t>
            </a:r>
            <a:r>
              <a:rPr lang="en-US" sz="2800" u="sng" dirty="0">
                <a:solidFill>
                  <a:schemeClr val="bg1"/>
                </a:solidFill>
              </a:rPr>
              <a:t>ready to listen</a:t>
            </a:r>
            <a:r>
              <a:rPr lang="en-US" sz="2800" dirty="0">
                <a:solidFill>
                  <a:schemeClr val="bg1"/>
                </a:solidFill>
              </a:rPr>
              <a:t>. </a:t>
            </a:r>
            <a:r>
              <a:rPr lang="en-US" sz="2800" u="sng" dirty="0">
                <a:solidFill>
                  <a:schemeClr val="bg1"/>
                </a:solidFill>
              </a:rPr>
              <a:t>Don’t say anything.</a:t>
            </a:r>
          </a:p>
          <a:p>
            <a:pPr eaLnBrk="1" hangingPunct="1"/>
            <a:r>
              <a:rPr lang="en-US" sz="2800" dirty="0">
                <a:solidFill>
                  <a:schemeClr val="bg1"/>
                </a:solidFill>
              </a:rPr>
              <a:t>It is </a:t>
            </a:r>
            <a:r>
              <a:rPr lang="en-US" sz="2800" u="sng" dirty="0">
                <a:solidFill>
                  <a:schemeClr val="bg1"/>
                </a:solidFill>
              </a:rPr>
              <a:t>God who corrects us</a:t>
            </a:r>
            <a:r>
              <a:rPr lang="en-US" sz="2800" dirty="0">
                <a:solidFill>
                  <a:schemeClr val="bg1"/>
                </a:solidFill>
              </a:rPr>
              <a:t>. He will often use people to carry out this correction.</a:t>
            </a:r>
          </a:p>
        </p:txBody>
      </p:sp>
      <p:pic>
        <p:nvPicPr>
          <p:cNvPr id="36868" name="Picture 11" descr="Backing%20Up%20Mistake%20%231"/>
          <p:cNvPicPr>
            <a:picLocks noGrp="1" noChangeAspect="1" noChangeArrowheads="1"/>
          </p:cNvPicPr>
          <p:nvPr>
            <p:ph type="clipArt" sz="half" idx="1"/>
          </p:nvPr>
        </p:nvPicPr>
        <p:blipFill>
          <a:blip r:embed="rId3"/>
          <a:srcRect/>
          <a:stretch>
            <a:fillRect/>
          </a:stretch>
        </p:blipFill>
        <p:spPr>
          <a:xfrm>
            <a:off x="1143000" y="2103691"/>
            <a:ext cx="4648200" cy="3916109"/>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6438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57400" y="228600"/>
            <a:ext cx="8382000" cy="1143000"/>
          </a:xfrm>
        </p:spPr>
        <p:txBody>
          <a:bodyPr/>
          <a:lstStyle/>
          <a:p>
            <a:pPr eaLnBrk="1" hangingPunct="1">
              <a:defRPr/>
            </a:pPr>
            <a:r>
              <a:rPr lang="en-US" dirty="0" smtClean="0">
                <a:solidFill>
                  <a:schemeClr val="bg1"/>
                </a:solidFill>
              </a:rPr>
              <a:t>2. I Will Listen Carefully</a:t>
            </a:r>
          </a:p>
        </p:txBody>
      </p:sp>
      <p:sp>
        <p:nvSpPr>
          <p:cNvPr id="37891" name="Rectangle 4"/>
          <p:cNvSpPr>
            <a:spLocks noGrp="1" noChangeArrowheads="1"/>
          </p:cNvSpPr>
          <p:nvPr>
            <p:ph type="body" sz="half" idx="2"/>
          </p:nvPr>
        </p:nvSpPr>
        <p:spPr>
          <a:xfrm>
            <a:off x="5105400" y="1892300"/>
            <a:ext cx="6604000" cy="4114800"/>
          </a:xfrm>
        </p:spPr>
        <p:txBody>
          <a:bodyPr/>
          <a:lstStyle/>
          <a:p>
            <a:pPr eaLnBrk="1" hangingPunct="1"/>
            <a:r>
              <a:rPr lang="en-US" sz="2800" dirty="0">
                <a:solidFill>
                  <a:schemeClr val="bg1"/>
                </a:solidFill>
              </a:rPr>
              <a:t>Instead of listening, you may be tempted to </a:t>
            </a:r>
            <a:r>
              <a:rPr lang="en-US" sz="2800" u="sng" dirty="0">
                <a:solidFill>
                  <a:schemeClr val="bg1"/>
                </a:solidFill>
              </a:rPr>
              <a:t>interrupt</a:t>
            </a:r>
            <a:r>
              <a:rPr lang="en-US" sz="2800" dirty="0">
                <a:solidFill>
                  <a:schemeClr val="bg1"/>
                </a:solidFill>
              </a:rPr>
              <a:t> him or her and tell your side of the story.</a:t>
            </a:r>
          </a:p>
          <a:p>
            <a:pPr eaLnBrk="1" hangingPunct="1"/>
            <a:r>
              <a:rPr lang="en-US" sz="2800" dirty="0">
                <a:solidFill>
                  <a:schemeClr val="bg1"/>
                </a:solidFill>
              </a:rPr>
              <a:t>You will need to work at developing the character quality of </a:t>
            </a:r>
            <a:r>
              <a:rPr lang="en-US" sz="2800" u="sng" dirty="0">
                <a:solidFill>
                  <a:schemeClr val="bg1"/>
                </a:solidFill>
              </a:rPr>
              <a:t>self control</a:t>
            </a:r>
            <a:r>
              <a:rPr lang="en-US" sz="2800" dirty="0">
                <a:solidFill>
                  <a:schemeClr val="bg1"/>
                </a:solidFill>
              </a:rPr>
              <a:t>.</a:t>
            </a:r>
          </a:p>
          <a:p>
            <a:pPr eaLnBrk="1" hangingPunct="1"/>
            <a:endParaRPr lang="en-US" sz="2800" dirty="0"/>
          </a:p>
        </p:txBody>
      </p:sp>
      <p:pic>
        <p:nvPicPr>
          <p:cNvPr id="37892" name="Picture 11" descr="witmlogo7"/>
          <p:cNvPicPr>
            <a:picLocks noGrp="1" noChangeAspect="1" noChangeArrowheads="1"/>
          </p:cNvPicPr>
          <p:nvPr>
            <p:ph type="clipArt" sz="half" idx="1"/>
          </p:nvPr>
        </p:nvPicPr>
        <p:blipFill>
          <a:blip r:embed="rId3"/>
          <a:srcRect/>
          <a:stretch>
            <a:fillRect/>
          </a:stretch>
        </p:blipFill>
        <p:spPr>
          <a:xfrm>
            <a:off x="1168400" y="1854200"/>
            <a:ext cx="3810000" cy="391160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6794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57400" y="228600"/>
            <a:ext cx="8382000" cy="1143000"/>
          </a:xfrm>
        </p:spPr>
        <p:txBody>
          <a:bodyPr/>
          <a:lstStyle/>
          <a:p>
            <a:pPr eaLnBrk="1" hangingPunct="1">
              <a:defRPr/>
            </a:pPr>
            <a:r>
              <a:rPr lang="en-US" dirty="0" smtClean="0">
                <a:solidFill>
                  <a:schemeClr val="bg1"/>
                </a:solidFill>
              </a:rPr>
              <a:t>2. I Will Listen Carefully</a:t>
            </a:r>
          </a:p>
        </p:txBody>
      </p:sp>
      <p:sp>
        <p:nvSpPr>
          <p:cNvPr id="38915" name="Rectangle 4"/>
          <p:cNvSpPr>
            <a:spLocks noGrp="1" noChangeArrowheads="1"/>
          </p:cNvSpPr>
          <p:nvPr>
            <p:ph type="body" sz="half" idx="2"/>
          </p:nvPr>
        </p:nvSpPr>
        <p:spPr>
          <a:xfrm>
            <a:off x="6781800" y="1524000"/>
            <a:ext cx="4495800" cy="4495800"/>
          </a:xfrm>
        </p:spPr>
        <p:txBody>
          <a:bodyPr/>
          <a:lstStyle/>
          <a:p>
            <a:pPr eaLnBrk="1" hangingPunct="1"/>
            <a:r>
              <a:rPr lang="en-US" sz="2800" dirty="0">
                <a:solidFill>
                  <a:schemeClr val="bg1"/>
                </a:solidFill>
              </a:rPr>
              <a:t>Rarely are we 100% right or 100% wrong in a situation.</a:t>
            </a:r>
          </a:p>
          <a:p>
            <a:pPr eaLnBrk="1" hangingPunct="1"/>
            <a:r>
              <a:rPr lang="en-US" sz="2800" dirty="0">
                <a:solidFill>
                  <a:schemeClr val="bg1"/>
                </a:solidFill>
              </a:rPr>
              <a:t>We want to justify our actions instead of listening to what the other person is saying.</a:t>
            </a:r>
          </a:p>
          <a:p>
            <a:pPr eaLnBrk="1" hangingPunct="1"/>
            <a:r>
              <a:rPr lang="en-US" sz="2800" dirty="0">
                <a:solidFill>
                  <a:schemeClr val="bg1"/>
                </a:solidFill>
              </a:rPr>
              <a:t>We miss an opportunity to grow.</a:t>
            </a:r>
          </a:p>
          <a:p>
            <a:pPr eaLnBrk="1" hangingPunct="1"/>
            <a:endParaRPr lang="en-US" sz="2800" dirty="0"/>
          </a:p>
        </p:txBody>
      </p:sp>
      <p:pic>
        <p:nvPicPr>
          <p:cNvPr id="37892" name="Picture 11" descr="witmlogo7"/>
          <p:cNvPicPr>
            <a:picLocks noGrp="1" noChangeAspect="1" noChangeArrowheads="1"/>
          </p:cNvPicPr>
          <p:nvPr>
            <p:ph type="clipArt" sz="half" idx="1"/>
          </p:nvPr>
        </p:nvPicPr>
        <p:blipFill>
          <a:blip r:embed="rId3" cstate="screen">
            <a:extLst>
              <a:ext uri="{28A0092B-C50C-407E-A947-70E740481C1C}">
                <a14:useLocalDpi xmlns:a14="http://schemas.microsoft.com/office/drawing/2010/main"/>
              </a:ext>
            </a:extLst>
          </a:blip>
          <a:srcRect/>
          <a:stretch>
            <a:fillRect/>
          </a:stretch>
        </p:blipFill>
        <p:spPr>
          <a:xfrm>
            <a:off x="1447800" y="2730500"/>
            <a:ext cx="3810000" cy="3154363"/>
          </a:xfrm>
          <a:noFill/>
        </p:spPr>
      </p:pic>
      <p:sp>
        <p:nvSpPr>
          <p:cNvPr id="5" name="TextBox 4"/>
          <p:cNvSpPr txBox="1"/>
          <p:nvPr/>
        </p:nvSpPr>
        <p:spPr>
          <a:xfrm>
            <a:off x="1524000" y="1855787"/>
            <a:ext cx="4038600" cy="461963"/>
          </a:xfrm>
          <a:prstGeom prst="rect">
            <a:avLst/>
          </a:prstGeom>
          <a:noFill/>
        </p:spPr>
        <p:txBody>
          <a:bodyPr>
            <a:spAutoFit/>
          </a:bodyPr>
          <a:lstStyle/>
          <a:p>
            <a:pPr>
              <a:defRPr/>
            </a:pPr>
            <a:r>
              <a:rPr lang="en-US" dirty="0">
                <a:solidFill>
                  <a:schemeClr val="bg1"/>
                </a:solidFill>
                <a:latin typeface="+mn-lt"/>
              </a:rPr>
              <a:t>___% </a:t>
            </a:r>
            <a:r>
              <a:rPr lang="en-US" dirty="0">
                <a:solidFill>
                  <a:schemeClr val="bg1"/>
                </a:solidFill>
                <a:latin typeface="+mn-lt"/>
                <a:cs typeface="Arial" pitchFamily="34" charset="0"/>
              </a:rPr>
              <a:t>Wrong     ___% Right</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55004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300" fill="hold"/>
                                        <p:tgtEl>
                                          <p:spTgt spid="37892"/>
                                        </p:tgtEl>
                                        <p:attrNameLst>
                                          <p:attrName>style.color</p:attrName>
                                        </p:attrNameLst>
                                      </p:cBhvr>
                                      <p:to>
                                        <a:schemeClr val="bg1"/>
                                      </p:to>
                                    </p:animClr>
                                    <p:animClr clrSpc="rgb" dir="cw">
                                      <p:cBhvr>
                                        <p:cTn id="7" dur="300" fill="hold"/>
                                        <p:tgtEl>
                                          <p:spTgt spid="37892"/>
                                        </p:tgtEl>
                                        <p:attrNameLst>
                                          <p:attrName>fillcolor</p:attrName>
                                        </p:attrNameLst>
                                      </p:cBhvr>
                                      <p:to>
                                        <a:schemeClr val="bg1"/>
                                      </p:to>
                                    </p:animClr>
                                    <p:set>
                                      <p:cBhvr>
                                        <p:cTn id="8" dur="300" fill="hold"/>
                                        <p:tgtEl>
                                          <p:spTgt spid="37892"/>
                                        </p:tgtEl>
                                        <p:attrNameLst>
                                          <p:attrName>fill.type</p:attrName>
                                        </p:attrNameLst>
                                      </p:cBhvr>
                                      <p:to>
                                        <p:strVal val="solid"/>
                                      </p:to>
                                    </p:set>
                                    <p:set>
                                      <p:cBhvr>
                                        <p:cTn id="9" dur="300" fill="hold"/>
                                        <p:tgtEl>
                                          <p:spTgt spid="37892"/>
                                        </p:tgtEl>
                                        <p:attrNameLst>
                                          <p:attrName>fill.on</p:attrName>
                                        </p:attrNameLst>
                                      </p:cBhvr>
                                      <p:to>
                                        <p:strVal val="true"/>
                                      </p:to>
                                    </p:set>
                                    <p:animRot by="120000">
                                      <p:cBhvr>
                                        <p:cTn id="10" dur="300" fill="hold">
                                          <p:stCondLst>
                                            <p:cond delay="0"/>
                                          </p:stCondLst>
                                        </p:cTn>
                                        <p:tgtEl>
                                          <p:spTgt spid="37892"/>
                                        </p:tgtEl>
                                        <p:attrNameLst>
                                          <p:attrName>r</p:attrName>
                                        </p:attrNameLst>
                                      </p:cBhvr>
                                    </p:animRot>
                                    <p:animRot by="-240000">
                                      <p:cBhvr>
                                        <p:cTn id="11" dur="600" fill="hold">
                                          <p:stCondLst>
                                            <p:cond delay="600"/>
                                          </p:stCondLst>
                                        </p:cTn>
                                        <p:tgtEl>
                                          <p:spTgt spid="37892"/>
                                        </p:tgtEl>
                                        <p:attrNameLst>
                                          <p:attrName>r</p:attrName>
                                        </p:attrNameLst>
                                      </p:cBhvr>
                                    </p:animRot>
                                    <p:animRot by="240000">
                                      <p:cBhvr>
                                        <p:cTn id="12" dur="600" fill="hold">
                                          <p:stCondLst>
                                            <p:cond delay="1200"/>
                                          </p:stCondLst>
                                        </p:cTn>
                                        <p:tgtEl>
                                          <p:spTgt spid="37892"/>
                                        </p:tgtEl>
                                        <p:attrNameLst>
                                          <p:attrName>r</p:attrName>
                                        </p:attrNameLst>
                                      </p:cBhvr>
                                    </p:animRot>
                                    <p:animRot by="-240000">
                                      <p:cBhvr>
                                        <p:cTn id="13" dur="600" fill="hold">
                                          <p:stCondLst>
                                            <p:cond delay="1800"/>
                                          </p:stCondLst>
                                        </p:cTn>
                                        <p:tgtEl>
                                          <p:spTgt spid="37892"/>
                                        </p:tgtEl>
                                        <p:attrNameLst>
                                          <p:attrName>r</p:attrName>
                                        </p:attrNameLst>
                                      </p:cBhvr>
                                    </p:animRot>
                                    <p:animRot by="120000">
                                      <p:cBhvr>
                                        <p:cTn id="14" dur="600" fill="hold">
                                          <p:stCondLst>
                                            <p:cond delay="2400"/>
                                          </p:stCondLst>
                                        </p:cTn>
                                        <p:tgtEl>
                                          <p:spTgt spid="378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50"/>
          <p:cNvSpPr>
            <a:spLocks noGrp="1" noChangeArrowheads="1"/>
          </p:cNvSpPr>
          <p:nvPr>
            <p:ph type="title"/>
          </p:nvPr>
        </p:nvSpPr>
        <p:spPr>
          <a:xfrm>
            <a:off x="1752600" y="228600"/>
            <a:ext cx="8686800" cy="1143000"/>
          </a:xfrm>
        </p:spPr>
        <p:txBody>
          <a:bodyPr/>
          <a:lstStyle/>
          <a:p>
            <a:pPr eaLnBrk="1" hangingPunct="1">
              <a:defRPr/>
            </a:pPr>
            <a:r>
              <a:rPr lang="en-US" dirty="0" smtClean="0">
                <a:solidFill>
                  <a:schemeClr val="bg1"/>
                </a:solidFill>
              </a:rPr>
              <a:t>3. I Am Thankful for the Correction</a:t>
            </a:r>
          </a:p>
        </p:txBody>
      </p:sp>
      <p:sp>
        <p:nvSpPr>
          <p:cNvPr id="39939" name="Rectangle 2052"/>
          <p:cNvSpPr>
            <a:spLocks noGrp="1" noChangeArrowheads="1"/>
          </p:cNvSpPr>
          <p:nvPr>
            <p:ph type="body" sz="half" idx="2"/>
          </p:nvPr>
        </p:nvSpPr>
        <p:spPr>
          <a:xfrm>
            <a:off x="5943600" y="1905000"/>
            <a:ext cx="5562600" cy="4419600"/>
          </a:xfrm>
        </p:spPr>
        <p:txBody>
          <a:bodyPr/>
          <a:lstStyle/>
          <a:p>
            <a:pPr eaLnBrk="1" hangingPunct="1">
              <a:lnSpc>
                <a:spcPct val="90000"/>
              </a:lnSpc>
            </a:pPr>
            <a:r>
              <a:rPr lang="en-US" sz="2800" dirty="0">
                <a:solidFill>
                  <a:schemeClr val="bg1"/>
                </a:solidFill>
              </a:rPr>
              <a:t>If you can learn to think this thought when you are being criticized, you will find it much easier to respond the way God wants you to.</a:t>
            </a:r>
          </a:p>
          <a:p>
            <a:pPr eaLnBrk="1" hangingPunct="1">
              <a:lnSpc>
                <a:spcPct val="90000"/>
              </a:lnSpc>
            </a:pPr>
            <a:r>
              <a:rPr lang="en-US" sz="2800" dirty="0">
                <a:solidFill>
                  <a:schemeClr val="bg1"/>
                </a:solidFill>
              </a:rPr>
              <a:t>It is very difficult to be </a:t>
            </a:r>
            <a:r>
              <a:rPr lang="en-US" sz="2800" u="sng" dirty="0">
                <a:solidFill>
                  <a:schemeClr val="bg1"/>
                </a:solidFill>
              </a:rPr>
              <a:t>thankful</a:t>
            </a:r>
            <a:r>
              <a:rPr lang="en-US" sz="2800" dirty="0">
                <a:solidFill>
                  <a:schemeClr val="bg1"/>
                </a:solidFill>
              </a:rPr>
              <a:t> and angry at the same time.</a:t>
            </a:r>
          </a:p>
        </p:txBody>
      </p:sp>
      <p:pic>
        <p:nvPicPr>
          <p:cNvPr id="39940" name="Picture 2057" descr="thankful-000"/>
          <p:cNvPicPr>
            <a:picLocks noGrp="1" noChangeAspect="1" noChangeArrowheads="1"/>
          </p:cNvPicPr>
          <p:nvPr>
            <p:ph type="clipArt" sz="half" idx="1"/>
          </p:nvPr>
        </p:nvPicPr>
        <p:blipFill>
          <a:blip r:embed="rId3"/>
          <a:srcRect/>
          <a:stretch>
            <a:fillRect/>
          </a:stretch>
        </p:blipFill>
        <p:spPr>
          <a:xfrm>
            <a:off x="1371600" y="1905000"/>
            <a:ext cx="3810000" cy="3970337"/>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1793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52600" y="228600"/>
            <a:ext cx="8686800" cy="1143000"/>
          </a:xfrm>
        </p:spPr>
        <p:txBody>
          <a:bodyPr/>
          <a:lstStyle/>
          <a:p>
            <a:pPr eaLnBrk="1" hangingPunct="1">
              <a:defRPr/>
            </a:pPr>
            <a:r>
              <a:rPr lang="en-US" dirty="0" smtClean="0">
                <a:solidFill>
                  <a:schemeClr val="bg1"/>
                </a:solidFill>
              </a:rPr>
              <a:t>3. I Am Thankful for the Correction</a:t>
            </a:r>
          </a:p>
        </p:txBody>
      </p:sp>
      <p:sp>
        <p:nvSpPr>
          <p:cNvPr id="40963" name="Rectangle 4"/>
          <p:cNvSpPr>
            <a:spLocks noGrp="1" noChangeArrowheads="1"/>
          </p:cNvSpPr>
          <p:nvPr>
            <p:ph type="body" sz="half" idx="2"/>
          </p:nvPr>
        </p:nvSpPr>
        <p:spPr>
          <a:xfrm>
            <a:off x="5638800" y="1905000"/>
            <a:ext cx="4953000" cy="4648200"/>
          </a:xfrm>
        </p:spPr>
        <p:txBody>
          <a:bodyPr/>
          <a:lstStyle/>
          <a:p>
            <a:pPr eaLnBrk="1" hangingPunct="1">
              <a:lnSpc>
                <a:spcPct val="90000"/>
              </a:lnSpc>
            </a:pPr>
            <a:r>
              <a:rPr lang="en-US" sz="2800" dirty="0">
                <a:solidFill>
                  <a:schemeClr val="bg1"/>
                </a:solidFill>
              </a:rPr>
              <a:t>Understanding WHY you should be happy may help you to actually experience happiness at these times.</a:t>
            </a:r>
          </a:p>
          <a:p>
            <a:pPr eaLnBrk="1" hangingPunct="1">
              <a:lnSpc>
                <a:spcPct val="90000"/>
              </a:lnSpc>
            </a:pPr>
            <a:r>
              <a:rPr lang="en-US" sz="2800" dirty="0">
                <a:solidFill>
                  <a:schemeClr val="bg1"/>
                </a:solidFill>
              </a:rPr>
              <a:t>The person who is correcting me is helping me become </a:t>
            </a:r>
            <a:r>
              <a:rPr lang="en-US" sz="2800" u="sng" dirty="0">
                <a:solidFill>
                  <a:schemeClr val="bg1"/>
                </a:solidFill>
              </a:rPr>
              <a:t>a mature person with no weak spots.</a:t>
            </a:r>
          </a:p>
        </p:txBody>
      </p:sp>
      <p:pic>
        <p:nvPicPr>
          <p:cNvPr id="40964" name="Picture 7" descr="happy"/>
          <p:cNvPicPr>
            <a:picLocks noGrp="1" noChangeAspect="1" noChangeArrowheads="1"/>
          </p:cNvPicPr>
          <p:nvPr>
            <p:ph type="clipArt" sz="half" idx="1"/>
          </p:nvPr>
        </p:nvPicPr>
        <p:blipFill>
          <a:blip r:embed="rId3"/>
          <a:srcRect/>
          <a:stretch>
            <a:fillRect/>
          </a:stretch>
        </p:blipFill>
        <p:spPr>
          <a:xfrm>
            <a:off x="1219200" y="2000250"/>
            <a:ext cx="3657600" cy="367665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40800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smtClean="0">
                <a:solidFill>
                  <a:schemeClr val="bg1"/>
                </a:solidFill>
              </a:rPr>
              <a:t>Attitudes in the Life of the new Christian</a:t>
            </a:r>
            <a:endParaRPr lang="en-US" dirty="0">
              <a:solidFill>
                <a:schemeClr val="bg1"/>
              </a:solidFill>
            </a:endParaRPr>
          </a:p>
        </p:txBody>
      </p:sp>
      <p:sp>
        <p:nvSpPr>
          <p:cNvPr id="3" name="Subtitle 2"/>
          <p:cNvSpPr>
            <a:spLocks noGrp="1"/>
          </p:cNvSpPr>
          <p:nvPr>
            <p:ph type="subTitle" sz="quarter" idx="1"/>
          </p:nvPr>
        </p:nvSpPr>
        <p:spPr/>
        <p:txBody>
          <a:bodyPr/>
          <a:lstStyle/>
          <a:p>
            <a:pPr algn="ctr"/>
            <a:r>
              <a:rPr lang="en-US" sz="4800" b="1" dirty="0">
                <a:solidFill>
                  <a:schemeClr val="bg1"/>
                </a:solidFill>
              </a:rPr>
              <a:t>Chapter 1</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1752600" y="228600"/>
            <a:ext cx="8686800" cy="1143000"/>
          </a:xfrm>
        </p:spPr>
        <p:txBody>
          <a:bodyPr/>
          <a:lstStyle/>
          <a:p>
            <a:pPr eaLnBrk="1" hangingPunct="1">
              <a:defRPr/>
            </a:pPr>
            <a:r>
              <a:rPr lang="en-US" dirty="0" smtClean="0">
                <a:solidFill>
                  <a:schemeClr val="bg1"/>
                </a:solidFill>
              </a:rPr>
              <a:t>3. I Am Thankful for the Correction</a:t>
            </a:r>
          </a:p>
        </p:txBody>
      </p:sp>
      <p:sp>
        <p:nvSpPr>
          <p:cNvPr id="41987" name="Rectangle 1028"/>
          <p:cNvSpPr>
            <a:spLocks noGrp="1" noChangeArrowheads="1"/>
          </p:cNvSpPr>
          <p:nvPr>
            <p:ph type="body" sz="half" idx="2"/>
          </p:nvPr>
        </p:nvSpPr>
        <p:spPr>
          <a:xfrm>
            <a:off x="5638800" y="1905000"/>
            <a:ext cx="4953000" cy="4648200"/>
          </a:xfrm>
        </p:spPr>
        <p:txBody>
          <a:bodyPr/>
          <a:lstStyle/>
          <a:p>
            <a:pPr eaLnBrk="1" hangingPunct="1"/>
            <a:endParaRPr lang="en-US" sz="2800" dirty="0"/>
          </a:p>
          <a:p>
            <a:pPr eaLnBrk="1" hangingPunct="1"/>
            <a:r>
              <a:rPr lang="en-US" sz="2800" dirty="0">
                <a:solidFill>
                  <a:schemeClr val="bg1"/>
                </a:solidFill>
              </a:rPr>
              <a:t>God is personally taking time to help you because he loves you.</a:t>
            </a:r>
          </a:p>
          <a:p>
            <a:pPr eaLnBrk="1" hangingPunct="1"/>
            <a:r>
              <a:rPr lang="en-US" sz="2800" dirty="0">
                <a:solidFill>
                  <a:schemeClr val="bg1"/>
                </a:solidFill>
              </a:rPr>
              <a:t>God wants you to grow and become a better person.</a:t>
            </a:r>
          </a:p>
        </p:txBody>
      </p:sp>
      <p:pic>
        <p:nvPicPr>
          <p:cNvPr id="41988" name="Picture 1031"/>
          <p:cNvPicPr>
            <a:picLocks noGrp="1" noChangeAspect="1" noChangeArrowheads="1"/>
          </p:cNvPicPr>
          <p:nvPr>
            <p:ph type="clipArt" sz="half"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0723" y="2133600"/>
            <a:ext cx="4315777" cy="3082697"/>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9443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52600" y="228600"/>
            <a:ext cx="8686800" cy="1143000"/>
          </a:xfrm>
        </p:spPr>
        <p:txBody>
          <a:bodyPr/>
          <a:lstStyle/>
          <a:p>
            <a:pPr eaLnBrk="1" hangingPunct="1">
              <a:defRPr/>
            </a:pPr>
            <a:r>
              <a:rPr lang="en-US" dirty="0" smtClean="0">
                <a:solidFill>
                  <a:schemeClr val="bg1"/>
                </a:solidFill>
              </a:rPr>
              <a:t>3. I Am Thankful for the Correction</a:t>
            </a:r>
          </a:p>
        </p:txBody>
      </p:sp>
      <p:sp>
        <p:nvSpPr>
          <p:cNvPr id="44035" name="Rectangle 4"/>
          <p:cNvSpPr>
            <a:spLocks noGrp="1" noChangeArrowheads="1"/>
          </p:cNvSpPr>
          <p:nvPr>
            <p:ph type="body" sz="half" idx="2"/>
          </p:nvPr>
        </p:nvSpPr>
        <p:spPr>
          <a:xfrm>
            <a:off x="6096000" y="1905000"/>
            <a:ext cx="5181600" cy="4648200"/>
          </a:xfrm>
        </p:spPr>
        <p:txBody>
          <a:bodyPr/>
          <a:lstStyle/>
          <a:p>
            <a:pPr eaLnBrk="1" hangingPunct="1"/>
            <a:r>
              <a:rPr lang="en-US" sz="2800" dirty="0">
                <a:solidFill>
                  <a:schemeClr val="bg1"/>
                </a:solidFill>
              </a:rPr>
              <a:t>Show friendliness and appreciation in your tone of voice and facial expressions.</a:t>
            </a:r>
          </a:p>
          <a:p>
            <a:pPr eaLnBrk="1" hangingPunct="1"/>
            <a:r>
              <a:rPr lang="en-US" sz="2800" dirty="0">
                <a:solidFill>
                  <a:schemeClr val="bg1"/>
                </a:solidFill>
              </a:rPr>
              <a:t>An example of how you might respond is, “Thank you for bringing this to my attention.”</a:t>
            </a:r>
          </a:p>
        </p:txBody>
      </p:sp>
      <p:pic>
        <p:nvPicPr>
          <p:cNvPr id="44036" name="Picture 7" descr="friendly"/>
          <p:cNvPicPr>
            <a:picLocks noGrp="1" noChangeAspect="1" noChangeArrowheads="1"/>
          </p:cNvPicPr>
          <p:nvPr>
            <p:ph type="clipArt" sz="half" idx="1"/>
          </p:nvPr>
        </p:nvPicPr>
        <p:blipFill>
          <a:blip r:embed="rId3"/>
          <a:srcRect/>
          <a:stretch>
            <a:fillRect/>
          </a:stretch>
        </p:blipFill>
        <p:spPr>
          <a:xfrm>
            <a:off x="1066800" y="2438400"/>
            <a:ext cx="4648201" cy="3195638"/>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62530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eaLnBrk="1" hangingPunct="1">
              <a:defRPr/>
            </a:pPr>
            <a:r>
              <a:rPr lang="en-US" dirty="0" smtClean="0">
                <a:solidFill>
                  <a:schemeClr val="bg1"/>
                </a:solidFill>
              </a:rPr>
              <a:t>4. I Was Wrong</a:t>
            </a:r>
          </a:p>
        </p:txBody>
      </p:sp>
      <p:sp>
        <p:nvSpPr>
          <p:cNvPr id="45059" name="Rectangle 4"/>
          <p:cNvSpPr>
            <a:spLocks noGrp="1" noChangeArrowheads="1"/>
          </p:cNvSpPr>
          <p:nvPr>
            <p:ph type="body" sz="half" idx="2"/>
          </p:nvPr>
        </p:nvSpPr>
        <p:spPr>
          <a:xfrm>
            <a:off x="5638800" y="1828800"/>
            <a:ext cx="5105400" cy="4114800"/>
          </a:xfrm>
        </p:spPr>
        <p:txBody>
          <a:bodyPr/>
          <a:lstStyle/>
          <a:p>
            <a:pPr eaLnBrk="1" hangingPunct="1">
              <a:lnSpc>
                <a:spcPct val="90000"/>
              </a:lnSpc>
            </a:pPr>
            <a:r>
              <a:rPr lang="en-US" sz="2800" dirty="0">
                <a:solidFill>
                  <a:schemeClr val="bg1"/>
                </a:solidFill>
              </a:rPr>
              <a:t>“I was wrong” may be the three hardest words in the English language to say.</a:t>
            </a:r>
          </a:p>
          <a:p>
            <a:pPr eaLnBrk="1" hangingPunct="1">
              <a:lnSpc>
                <a:spcPct val="90000"/>
              </a:lnSpc>
            </a:pPr>
            <a:r>
              <a:rPr lang="en-US" sz="2800" dirty="0">
                <a:solidFill>
                  <a:schemeClr val="bg1"/>
                </a:solidFill>
              </a:rPr>
              <a:t>It is important that we try to see the situation from the point of view of the person correcting you.</a:t>
            </a:r>
          </a:p>
        </p:txBody>
      </p:sp>
      <p:pic>
        <p:nvPicPr>
          <p:cNvPr id="45060" name="Picture 7" descr="Car_accident_a-4-27-1912"/>
          <p:cNvPicPr>
            <a:picLocks noGrp="1" noChangeAspect="1" noChangeArrowheads="1"/>
          </p:cNvPicPr>
          <p:nvPr>
            <p:ph type="clipArt" sz="half" idx="1"/>
          </p:nvPr>
        </p:nvPicPr>
        <p:blipFill>
          <a:blip r:embed="rId3"/>
          <a:srcRect/>
          <a:stretch>
            <a:fillRect/>
          </a:stretch>
        </p:blipFill>
        <p:spPr>
          <a:xfrm>
            <a:off x="1168400" y="2368550"/>
            <a:ext cx="3810000" cy="303530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7404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smtClean="0">
                <a:solidFill>
                  <a:schemeClr val="bg1"/>
                </a:solidFill>
              </a:rPr>
              <a:t>4. I Was Wrong</a:t>
            </a:r>
          </a:p>
        </p:txBody>
      </p:sp>
      <p:sp>
        <p:nvSpPr>
          <p:cNvPr id="47107" name="Rectangle 4"/>
          <p:cNvSpPr>
            <a:spLocks noGrp="1" noChangeArrowheads="1"/>
          </p:cNvSpPr>
          <p:nvPr>
            <p:ph type="body" idx="1"/>
          </p:nvPr>
        </p:nvSpPr>
        <p:spPr>
          <a:xfrm>
            <a:off x="2057400" y="1905000"/>
            <a:ext cx="8229600" cy="4495800"/>
          </a:xfrm>
        </p:spPr>
        <p:txBody>
          <a:bodyPr/>
          <a:lstStyle/>
          <a:p>
            <a:pPr marL="609600" indent="-609600" eaLnBrk="1" hangingPunct="1">
              <a:lnSpc>
                <a:spcPct val="90000"/>
              </a:lnSpc>
              <a:buNone/>
            </a:pPr>
            <a:r>
              <a:rPr lang="en-US" dirty="0" smtClean="0">
                <a:solidFill>
                  <a:schemeClr val="bg1"/>
                </a:solidFill>
              </a:rPr>
              <a:t>     There can be several motives behind the phrase: “What I hear you saying is ___.  You are right.  I was wrong.”</a:t>
            </a:r>
          </a:p>
          <a:p>
            <a:pPr marL="990600" lvl="1" indent="-533400" eaLnBrk="1" hangingPunct="1">
              <a:lnSpc>
                <a:spcPct val="90000"/>
              </a:lnSpc>
              <a:buFontTx/>
              <a:buAutoNum type="arabicPeriod"/>
            </a:pPr>
            <a:endParaRPr lang="en-US" dirty="0" smtClean="0">
              <a:solidFill>
                <a:schemeClr val="bg1"/>
              </a:solidFill>
            </a:endParaRPr>
          </a:p>
          <a:p>
            <a:pPr marL="990600" lvl="1" indent="-533400" eaLnBrk="1" hangingPunct="1">
              <a:lnSpc>
                <a:spcPct val="90000"/>
              </a:lnSpc>
              <a:buFontTx/>
              <a:buAutoNum type="arabicPeriod"/>
            </a:pPr>
            <a:r>
              <a:rPr lang="en-US" dirty="0" smtClean="0">
                <a:solidFill>
                  <a:schemeClr val="bg1"/>
                </a:solidFill>
              </a:rPr>
              <a:t>You can say it out of fear.</a:t>
            </a:r>
          </a:p>
          <a:p>
            <a:pPr marL="990600" lvl="1" indent="-533400" eaLnBrk="1" hangingPunct="1">
              <a:lnSpc>
                <a:spcPct val="90000"/>
              </a:lnSpc>
              <a:buFontTx/>
              <a:buAutoNum type="arabicPeriod"/>
            </a:pPr>
            <a:r>
              <a:rPr lang="en-US" dirty="0" smtClean="0">
                <a:solidFill>
                  <a:schemeClr val="bg1"/>
                </a:solidFill>
              </a:rPr>
              <a:t>You can say it as a con.</a:t>
            </a:r>
          </a:p>
          <a:p>
            <a:pPr marL="990600" lvl="1" indent="-533400" eaLnBrk="1" hangingPunct="1">
              <a:lnSpc>
                <a:spcPct val="90000"/>
              </a:lnSpc>
              <a:buFontTx/>
              <a:buAutoNum type="arabicPeriod"/>
            </a:pPr>
            <a:r>
              <a:rPr lang="en-US" dirty="0" smtClean="0">
                <a:solidFill>
                  <a:schemeClr val="bg1"/>
                </a:solidFill>
              </a:rPr>
              <a:t>You can say it with a sarcastic tone of voice.</a:t>
            </a:r>
          </a:p>
          <a:p>
            <a:pPr marL="990600" lvl="1" indent="-533400" eaLnBrk="1" hangingPunct="1">
              <a:lnSpc>
                <a:spcPct val="90000"/>
              </a:lnSpc>
              <a:buFontTx/>
              <a:buAutoNum type="arabicPeriod"/>
            </a:pPr>
            <a:r>
              <a:rPr lang="en-US" dirty="0" smtClean="0">
                <a:solidFill>
                  <a:schemeClr val="bg1"/>
                </a:solidFill>
              </a:rPr>
              <a:t>You can say I was wrong to God and allow the other person to listen in.</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48538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dirty="0" smtClean="0">
                <a:solidFill>
                  <a:schemeClr val="bg1"/>
                </a:solidFill>
              </a:rPr>
              <a:t>4. I Was Wrong</a:t>
            </a:r>
          </a:p>
        </p:txBody>
      </p:sp>
      <p:sp>
        <p:nvSpPr>
          <p:cNvPr id="48131" name="Rectangle 4"/>
          <p:cNvSpPr>
            <a:spLocks noGrp="1" noChangeArrowheads="1"/>
          </p:cNvSpPr>
          <p:nvPr>
            <p:ph type="body" sz="half" idx="2"/>
          </p:nvPr>
        </p:nvSpPr>
        <p:spPr>
          <a:xfrm>
            <a:off x="6324600" y="1828800"/>
            <a:ext cx="4648200" cy="4419600"/>
          </a:xfrm>
        </p:spPr>
        <p:txBody>
          <a:bodyPr/>
          <a:lstStyle/>
          <a:p>
            <a:pPr eaLnBrk="1" hangingPunct="1">
              <a:lnSpc>
                <a:spcPct val="90000"/>
              </a:lnSpc>
            </a:pPr>
            <a:r>
              <a:rPr lang="en-US" sz="2800" dirty="0">
                <a:solidFill>
                  <a:schemeClr val="bg1"/>
                </a:solidFill>
              </a:rPr>
              <a:t>The real issue is to tell </a:t>
            </a:r>
            <a:r>
              <a:rPr lang="en-US" sz="2800" u="sng" dirty="0">
                <a:solidFill>
                  <a:schemeClr val="bg1"/>
                </a:solidFill>
              </a:rPr>
              <a:t>God</a:t>
            </a:r>
            <a:r>
              <a:rPr lang="en-US" sz="2800" dirty="0">
                <a:solidFill>
                  <a:schemeClr val="bg1"/>
                </a:solidFill>
              </a:rPr>
              <a:t> you were wrong.</a:t>
            </a:r>
          </a:p>
          <a:p>
            <a:pPr eaLnBrk="1" hangingPunct="1">
              <a:lnSpc>
                <a:spcPct val="90000"/>
              </a:lnSpc>
            </a:pPr>
            <a:r>
              <a:rPr lang="en-US" sz="2800" dirty="0">
                <a:solidFill>
                  <a:schemeClr val="bg1"/>
                </a:solidFill>
              </a:rPr>
              <a:t>The character qualities that will help you to express a Biblical attitude are: humility, courage, </a:t>
            </a:r>
            <a:r>
              <a:rPr lang="en-US" sz="2800" u="sng" dirty="0">
                <a:solidFill>
                  <a:schemeClr val="bg1"/>
                </a:solidFill>
              </a:rPr>
              <a:t>honesty</a:t>
            </a:r>
            <a:r>
              <a:rPr lang="en-US" sz="2800" dirty="0">
                <a:solidFill>
                  <a:schemeClr val="bg1"/>
                </a:solidFill>
              </a:rPr>
              <a:t>, fair-mindedness and discernment.</a:t>
            </a:r>
          </a:p>
        </p:txBody>
      </p:sp>
      <p:pic>
        <p:nvPicPr>
          <p:cNvPr id="48132" name="Picture 7" descr="honesty"/>
          <p:cNvPicPr>
            <a:picLocks noGrp="1" noChangeAspect="1" noChangeArrowheads="1"/>
          </p:cNvPicPr>
          <p:nvPr>
            <p:ph type="clipArt" sz="half" idx="1"/>
          </p:nvPr>
        </p:nvPicPr>
        <p:blipFill>
          <a:blip r:embed="rId3"/>
          <a:srcRect/>
          <a:stretch>
            <a:fillRect/>
          </a:stretch>
        </p:blipFill>
        <p:spPr>
          <a:xfrm>
            <a:off x="1196975" y="2343150"/>
            <a:ext cx="3810000" cy="293370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77597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smtClean="0">
                <a:solidFill>
                  <a:schemeClr val="bg1"/>
                </a:solidFill>
              </a:rPr>
              <a:t>4. I Was Wrong</a:t>
            </a:r>
          </a:p>
        </p:txBody>
      </p:sp>
      <p:sp>
        <p:nvSpPr>
          <p:cNvPr id="49155" name="Rectangle 4"/>
          <p:cNvSpPr>
            <a:spLocks noGrp="1" noChangeArrowheads="1"/>
          </p:cNvSpPr>
          <p:nvPr>
            <p:ph type="body" sz="half" idx="2"/>
          </p:nvPr>
        </p:nvSpPr>
        <p:spPr>
          <a:xfrm>
            <a:off x="5257800" y="1905000"/>
            <a:ext cx="5715000" cy="4419600"/>
          </a:xfrm>
        </p:spPr>
        <p:txBody>
          <a:bodyPr/>
          <a:lstStyle/>
          <a:p>
            <a:pPr eaLnBrk="1" hangingPunct="1"/>
            <a:endParaRPr lang="en-US" sz="2800" dirty="0"/>
          </a:p>
          <a:p>
            <a:pPr eaLnBrk="1" hangingPunct="1"/>
            <a:r>
              <a:rPr lang="en-US" sz="2800" dirty="0">
                <a:solidFill>
                  <a:schemeClr val="bg1"/>
                </a:solidFill>
              </a:rPr>
              <a:t>If your wrong action was sin then you need to confess it to God and ask his forgiveness.</a:t>
            </a:r>
          </a:p>
          <a:p>
            <a:pPr eaLnBrk="1" hangingPunct="1"/>
            <a:r>
              <a:rPr lang="en-US" sz="2800" dirty="0">
                <a:solidFill>
                  <a:schemeClr val="bg1"/>
                </a:solidFill>
              </a:rPr>
              <a:t>Be ready to make restitution.</a:t>
            </a:r>
          </a:p>
        </p:txBody>
      </p:sp>
      <p:pic>
        <p:nvPicPr>
          <p:cNvPr id="49156" name="Picture 11" descr="confess_small"/>
          <p:cNvPicPr>
            <a:picLocks noGrp="1" noChangeAspect="1" noChangeArrowheads="1"/>
          </p:cNvPicPr>
          <p:nvPr>
            <p:ph type="clipArt" sz="half" idx="1"/>
          </p:nvPr>
        </p:nvPicPr>
        <p:blipFill>
          <a:blip r:embed="rId3"/>
          <a:srcRect/>
          <a:stretch>
            <a:fillRect/>
          </a:stretch>
        </p:blipFill>
        <p:spPr>
          <a:xfrm>
            <a:off x="990600" y="1905000"/>
            <a:ext cx="3810000" cy="381000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15109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381000" y="219075"/>
            <a:ext cx="11582400" cy="1143000"/>
          </a:xfrm>
        </p:spPr>
        <p:txBody>
          <a:bodyPr/>
          <a:lstStyle/>
          <a:p>
            <a:pPr eaLnBrk="1" hangingPunct="1">
              <a:defRPr/>
            </a:pPr>
            <a:r>
              <a:rPr lang="en-US" dirty="0" smtClean="0">
                <a:solidFill>
                  <a:schemeClr val="bg1"/>
                </a:solidFill>
              </a:rPr>
              <a:t>5. How can I prevent this (wrong thing) from happening again?</a:t>
            </a:r>
          </a:p>
        </p:txBody>
      </p:sp>
      <p:sp>
        <p:nvSpPr>
          <p:cNvPr id="50179" name="Rectangle 1028"/>
          <p:cNvSpPr>
            <a:spLocks noGrp="1" noChangeArrowheads="1"/>
          </p:cNvSpPr>
          <p:nvPr>
            <p:ph type="body" sz="half" idx="2"/>
          </p:nvPr>
        </p:nvSpPr>
        <p:spPr>
          <a:xfrm>
            <a:off x="4978400" y="1752600"/>
            <a:ext cx="5918200" cy="4114800"/>
          </a:xfrm>
        </p:spPr>
        <p:txBody>
          <a:bodyPr/>
          <a:lstStyle/>
          <a:p>
            <a:pPr eaLnBrk="1" hangingPunct="1"/>
            <a:r>
              <a:rPr lang="en-US" sz="2800" dirty="0">
                <a:solidFill>
                  <a:schemeClr val="bg1"/>
                </a:solidFill>
              </a:rPr>
              <a:t>Ask God to give you insight and clear understanding on how to grow through this experience… and prevent the mistake from happening again.</a:t>
            </a:r>
          </a:p>
        </p:txBody>
      </p:sp>
      <p:pic>
        <p:nvPicPr>
          <p:cNvPr id="50180" name="Picture 1031" descr="pray"/>
          <p:cNvPicPr>
            <a:picLocks noGrp="1" noChangeAspect="1" noChangeArrowheads="1"/>
          </p:cNvPicPr>
          <p:nvPr>
            <p:ph type="clipArt" sz="half" idx="1"/>
          </p:nvPr>
        </p:nvPicPr>
        <p:blipFill>
          <a:blip r:embed="rId3"/>
          <a:srcRect/>
          <a:stretch>
            <a:fillRect/>
          </a:stretch>
        </p:blipFill>
        <p:spPr>
          <a:xfrm>
            <a:off x="838200" y="2286000"/>
            <a:ext cx="3810000" cy="2566987"/>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487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228600"/>
            <a:ext cx="11277600" cy="1143000"/>
          </a:xfrm>
        </p:spPr>
        <p:txBody>
          <a:bodyPr/>
          <a:lstStyle/>
          <a:p>
            <a:pPr eaLnBrk="1" hangingPunct="1">
              <a:defRPr/>
            </a:pPr>
            <a:r>
              <a:rPr lang="en-US" dirty="0">
                <a:solidFill>
                  <a:schemeClr val="bg1"/>
                </a:solidFill>
              </a:rPr>
              <a:t>5. How can I prevent this (wrong thing) from happening again?</a:t>
            </a:r>
            <a:endParaRPr lang="en-US" dirty="0" smtClean="0">
              <a:solidFill>
                <a:schemeClr val="bg1"/>
              </a:solidFill>
            </a:endParaRPr>
          </a:p>
        </p:txBody>
      </p:sp>
      <p:sp>
        <p:nvSpPr>
          <p:cNvPr id="51203" name="Rectangle 4"/>
          <p:cNvSpPr>
            <a:spLocks noGrp="1" noChangeArrowheads="1"/>
          </p:cNvSpPr>
          <p:nvPr>
            <p:ph type="body" sz="half" idx="2"/>
          </p:nvPr>
        </p:nvSpPr>
        <p:spPr>
          <a:xfrm>
            <a:off x="5181600" y="1828800"/>
            <a:ext cx="4953000" cy="4114800"/>
          </a:xfrm>
        </p:spPr>
        <p:txBody>
          <a:bodyPr/>
          <a:lstStyle/>
          <a:p>
            <a:pPr eaLnBrk="1" hangingPunct="1"/>
            <a:r>
              <a:rPr lang="en-US" sz="2800" dirty="0">
                <a:solidFill>
                  <a:schemeClr val="bg1"/>
                </a:solidFill>
              </a:rPr>
              <a:t>Focus attention on the future instead of the hurt of the past.</a:t>
            </a:r>
          </a:p>
          <a:p>
            <a:pPr eaLnBrk="1" hangingPunct="1"/>
            <a:r>
              <a:rPr lang="en-US" sz="2800" dirty="0">
                <a:solidFill>
                  <a:schemeClr val="bg1"/>
                </a:solidFill>
              </a:rPr>
              <a:t>Swallow your pride and ask for help.</a:t>
            </a:r>
          </a:p>
        </p:txBody>
      </p:sp>
      <p:pic>
        <p:nvPicPr>
          <p:cNvPr id="51204" name="Picture 7" descr="help"/>
          <p:cNvPicPr>
            <a:picLocks noGrp="1" noChangeAspect="1" noChangeArrowheads="1"/>
          </p:cNvPicPr>
          <p:nvPr>
            <p:ph type="clipArt" sz="half" idx="1"/>
          </p:nvPr>
        </p:nvPicPr>
        <p:blipFill>
          <a:blip r:embed="rId3"/>
          <a:srcRect/>
          <a:stretch>
            <a:fillRect/>
          </a:stretch>
        </p:blipFill>
        <p:spPr>
          <a:xfrm>
            <a:off x="838200" y="2514600"/>
            <a:ext cx="3810000" cy="2244725"/>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63038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smtClean="0">
                <a:solidFill>
                  <a:schemeClr val="bg1"/>
                </a:solidFill>
              </a:rPr>
              <a:t>Proverbs 12:26</a:t>
            </a:r>
          </a:p>
        </p:txBody>
      </p:sp>
      <p:sp>
        <p:nvSpPr>
          <p:cNvPr id="52227" name="Rectangle 3"/>
          <p:cNvSpPr>
            <a:spLocks noGrp="1" noChangeArrowheads="1"/>
          </p:cNvSpPr>
          <p:nvPr>
            <p:ph type="body" idx="1"/>
          </p:nvPr>
        </p:nvSpPr>
        <p:spPr>
          <a:xfrm>
            <a:off x="2438400" y="1905000"/>
            <a:ext cx="7772400" cy="4114800"/>
          </a:xfrm>
        </p:spPr>
        <p:txBody>
          <a:bodyPr/>
          <a:lstStyle/>
          <a:p>
            <a:pPr eaLnBrk="1" hangingPunct="1">
              <a:buFontTx/>
              <a:buNone/>
            </a:pPr>
            <a:r>
              <a:rPr lang="en-US" dirty="0" smtClean="0"/>
              <a:t>   </a:t>
            </a:r>
            <a:r>
              <a:rPr lang="en-US" dirty="0" smtClean="0">
                <a:solidFill>
                  <a:schemeClr val="bg1"/>
                </a:solidFill>
              </a:rPr>
              <a:t>The godly give good advice to their friends; the wicked lead them astray.</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64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solidFill>
                  <a:schemeClr val="bg1"/>
                </a:solidFill>
              </a:rPr>
              <a:t>Proverbs 13:14</a:t>
            </a:r>
          </a:p>
        </p:txBody>
      </p:sp>
      <p:sp>
        <p:nvSpPr>
          <p:cNvPr id="53251"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The advice of the wise is like a life giving fountain; those who accept it avoid the snares of death.</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37291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smtClean="0">
                <a:solidFill>
                  <a:schemeClr val="bg1"/>
                </a:solidFill>
              </a:rPr>
              <a:t>What are </a:t>
            </a:r>
            <a:r>
              <a:rPr lang="en-US" dirty="0" err="1" smtClean="0">
                <a:solidFill>
                  <a:schemeClr val="bg1"/>
                </a:solidFill>
              </a:rPr>
              <a:t>Atitudes</a:t>
            </a:r>
            <a:r>
              <a:rPr lang="en-US" dirty="0" smtClean="0">
                <a:solidFill>
                  <a:schemeClr val="bg1"/>
                </a:solidFill>
              </a:rPr>
              <a:t>?</a:t>
            </a:r>
            <a:endParaRPr lang="en-US" dirty="0">
              <a:solidFill>
                <a:schemeClr val="bg1"/>
              </a:solidFill>
            </a:endParaRPr>
          </a:p>
        </p:txBody>
      </p:sp>
      <p:sp>
        <p:nvSpPr>
          <p:cNvPr id="3" name="Subtitle 2"/>
          <p:cNvSpPr>
            <a:spLocks noGrp="1"/>
          </p:cNvSpPr>
          <p:nvPr>
            <p:ph type="subTitle" sz="quarter" idx="1"/>
          </p:nvPr>
        </p:nvSpPr>
        <p:spPr/>
        <p:txBody>
          <a:bodyPr/>
          <a:lstStyle/>
          <a:p>
            <a:pPr algn="ctr"/>
            <a:r>
              <a:rPr lang="en-US" sz="4800" b="1" dirty="0" smtClean="0">
                <a:solidFill>
                  <a:schemeClr val="bg1"/>
                </a:solidFill>
              </a:rPr>
              <a:t>Lesson </a:t>
            </a:r>
            <a:r>
              <a:rPr lang="en-US" sz="4800" b="1" dirty="0">
                <a:solidFill>
                  <a:schemeClr val="bg1"/>
                </a:solidFill>
              </a:rPr>
              <a:t>1</a:t>
            </a:r>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406263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solidFill>
                  <a:schemeClr val="bg1"/>
                </a:solidFill>
              </a:rPr>
              <a:t>Proverbs 15:31-32</a:t>
            </a:r>
          </a:p>
        </p:txBody>
      </p:sp>
      <p:sp>
        <p:nvSpPr>
          <p:cNvPr id="54275" name="Rectangle 3"/>
          <p:cNvSpPr>
            <a:spLocks noGrp="1" noChangeArrowheads="1"/>
          </p:cNvSpPr>
          <p:nvPr>
            <p:ph type="body" idx="1"/>
          </p:nvPr>
        </p:nvSpPr>
        <p:spPr>
          <a:xfrm>
            <a:off x="2362200" y="1828800"/>
            <a:ext cx="7772400" cy="4114800"/>
          </a:xfrm>
        </p:spPr>
        <p:txBody>
          <a:bodyPr/>
          <a:lstStyle/>
          <a:p>
            <a:pPr eaLnBrk="1" hangingPunct="1">
              <a:buFontTx/>
              <a:buNone/>
            </a:pPr>
            <a:r>
              <a:rPr lang="en-US" dirty="0" smtClean="0">
                <a:solidFill>
                  <a:schemeClr val="bg1"/>
                </a:solidFill>
              </a:rPr>
              <a:t>   If you listen to constructive criticism, you will be at home among the wise.  If you reject criticism, you only harm yourself; but if you listen to correction, you grow in understanding.</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42691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381000"/>
            <a:ext cx="10363200" cy="1143000"/>
          </a:xfrm>
        </p:spPr>
        <p:txBody>
          <a:bodyPr/>
          <a:lstStyle/>
          <a:p>
            <a:pPr eaLnBrk="1" hangingPunct="1">
              <a:defRPr/>
            </a:pPr>
            <a:r>
              <a:rPr lang="en-US" dirty="0">
                <a:solidFill>
                  <a:schemeClr val="bg1"/>
                </a:solidFill>
              </a:rPr>
              <a:t>5. How can I prevent this (wrong thing) from happening again?</a:t>
            </a:r>
            <a:endParaRPr lang="en-US" dirty="0" smtClean="0">
              <a:solidFill>
                <a:schemeClr val="bg1"/>
              </a:solidFill>
            </a:endParaRPr>
          </a:p>
        </p:txBody>
      </p:sp>
      <p:sp>
        <p:nvSpPr>
          <p:cNvPr id="55299" name="Rectangle 4"/>
          <p:cNvSpPr>
            <a:spLocks noGrp="1" noChangeArrowheads="1"/>
          </p:cNvSpPr>
          <p:nvPr>
            <p:ph type="body" idx="1"/>
          </p:nvPr>
        </p:nvSpPr>
        <p:spPr>
          <a:xfrm>
            <a:off x="2133600" y="1905000"/>
            <a:ext cx="7772400" cy="4114800"/>
          </a:xfrm>
        </p:spPr>
        <p:txBody>
          <a:bodyPr/>
          <a:lstStyle/>
          <a:p>
            <a:pPr eaLnBrk="1" hangingPunct="1">
              <a:buFontTx/>
              <a:buNone/>
            </a:pPr>
            <a:r>
              <a:rPr lang="en-US" dirty="0" smtClean="0"/>
              <a:t>   </a:t>
            </a:r>
            <a:r>
              <a:rPr lang="en-US" dirty="0" smtClean="0">
                <a:solidFill>
                  <a:schemeClr val="bg1"/>
                </a:solidFill>
              </a:rPr>
              <a:t>You could say, “I am interested in changing in the area you just mentioned.  I would like to ask you to help me.  I would really appreciate any suggestions you can give me on how I can prevent this from happening again.</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38074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228600"/>
            <a:ext cx="11353800" cy="1143000"/>
          </a:xfrm>
        </p:spPr>
        <p:txBody>
          <a:bodyPr/>
          <a:lstStyle/>
          <a:p>
            <a:pPr eaLnBrk="1" hangingPunct="1">
              <a:defRPr/>
            </a:pPr>
            <a:r>
              <a:rPr lang="en-US" dirty="0">
                <a:solidFill>
                  <a:schemeClr val="bg1"/>
                </a:solidFill>
              </a:rPr>
              <a:t>5. How can I prevent this (wrong thing) from happening again?</a:t>
            </a:r>
            <a:endParaRPr lang="en-US" dirty="0" smtClean="0">
              <a:solidFill>
                <a:schemeClr val="bg1"/>
              </a:solidFill>
            </a:endParaRPr>
          </a:p>
        </p:txBody>
      </p:sp>
      <p:sp>
        <p:nvSpPr>
          <p:cNvPr id="56323" name="Rectangle 4"/>
          <p:cNvSpPr>
            <a:spLocks noGrp="1" noChangeArrowheads="1"/>
          </p:cNvSpPr>
          <p:nvPr>
            <p:ph type="body" sz="half" idx="2"/>
          </p:nvPr>
        </p:nvSpPr>
        <p:spPr>
          <a:xfrm>
            <a:off x="6324600" y="1752600"/>
            <a:ext cx="4343400" cy="4114800"/>
          </a:xfrm>
        </p:spPr>
        <p:txBody>
          <a:bodyPr/>
          <a:lstStyle/>
          <a:p>
            <a:pPr eaLnBrk="1" hangingPunct="1"/>
            <a:endParaRPr lang="en-US" sz="2800" dirty="0"/>
          </a:p>
          <a:p>
            <a:pPr eaLnBrk="1" hangingPunct="1"/>
            <a:r>
              <a:rPr lang="en-US" sz="2800" dirty="0">
                <a:solidFill>
                  <a:schemeClr val="bg1"/>
                </a:solidFill>
              </a:rPr>
              <a:t>Ask a friend or leader you trust for help.</a:t>
            </a:r>
          </a:p>
          <a:p>
            <a:pPr eaLnBrk="1" hangingPunct="1"/>
            <a:r>
              <a:rPr lang="en-US" sz="2800" dirty="0">
                <a:solidFill>
                  <a:schemeClr val="bg1"/>
                </a:solidFill>
              </a:rPr>
              <a:t>Ask the person who corrected you to pray for you.</a:t>
            </a:r>
          </a:p>
        </p:txBody>
      </p:sp>
      <p:pic>
        <p:nvPicPr>
          <p:cNvPr id="56324" name="Picture 7" descr="pray"/>
          <p:cNvPicPr>
            <a:picLocks noGrp="1" noChangeAspect="1" noChangeArrowheads="1"/>
          </p:cNvPicPr>
          <p:nvPr>
            <p:ph type="clipArt" sz="half" idx="1"/>
          </p:nvPr>
        </p:nvPicPr>
        <p:blipFill>
          <a:blip r:embed="rId3"/>
          <a:srcRect/>
          <a:stretch>
            <a:fillRect/>
          </a:stretch>
        </p:blipFill>
        <p:spPr>
          <a:xfrm>
            <a:off x="1447800" y="2377281"/>
            <a:ext cx="3810000" cy="2865437"/>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2282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1201400" cy="1676400"/>
          </a:xfrm>
        </p:spPr>
        <p:txBody>
          <a:bodyPr/>
          <a:lstStyle/>
          <a:p>
            <a:r>
              <a:rPr lang="en-US" sz="3200" dirty="0">
                <a:solidFill>
                  <a:schemeClr val="bg1"/>
                </a:solidFill>
              </a:rPr>
              <a:t>C. What are the benefits of using a Biblical attitude when I am being corrected or criticized?</a:t>
            </a:r>
            <a:r>
              <a:rPr lang="en-US" sz="3200" dirty="0"/>
              <a:t/>
            </a:r>
            <a:br>
              <a:rPr lang="en-US" sz="3200" dirty="0"/>
            </a:br>
            <a:endParaRPr lang="en-US" sz="3200" dirty="0"/>
          </a:p>
        </p:txBody>
      </p:sp>
      <p:sp>
        <p:nvSpPr>
          <p:cNvPr id="4" name="Text Placeholder 3"/>
          <p:cNvSpPr>
            <a:spLocks noGrp="1"/>
          </p:cNvSpPr>
          <p:nvPr>
            <p:ph type="body" sz="half" idx="2"/>
          </p:nvPr>
        </p:nvSpPr>
        <p:spPr>
          <a:xfrm>
            <a:off x="5410200" y="1905000"/>
            <a:ext cx="5181600" cy="4114800"/>
          </a:xfrm>
        </p:spPr>
        <p:txBody>
          <a:bodyPr/>
          <a:lstStyle/>
          <a:p>
            <a:pPr marL="514350" indent="-514350">
              <a:buFont typeface="+mj-lt"/>
              <a:buAutoNum type="arabicPeriod"/>
            </a:pPr>
            <a:r>
              <a:rPr lang="en-US" sz="2800" dirty="0">
                <a:solidFill>
                  <a:schemeClr val="bg1"/>
                </a:solidFill>
              </a:rPr>
              <a:t>You prevent a lot of painful problems…</a:t>
            </a:r>
          </a:p>
          <a:p>
            <a:pPr marL="514350" indent="-514350">
              <a:buFont typeface="+mj-lt"/>
              <a:buAutoNum type="arabicPeriod"/>
            </a:pPr>
            <a:r>
              <a:rPr lang="en-US" sz="2800" dirty="0">
                <a:solidFill>
                  <a:schemeClr val="bg1"/>
                </a:solidFill>
              </a:rPr>
              <a:t>You make God happy.</a:t>
            </a:r>
          </a:p>
          <a:p>
            <a:pPr marL="514350" indent="-514350">
              <a:buFont typeface="+mj-lt"/>
              <a:buAutoNum type="arabicPeriod"/>
            </a:pPr>
            <a:r>
              <a:rPr lang="en-US" sz="2800" dirty="0">
                <a:solidFill>
                  <a:schemeClr val="bg1"/>
                </a:solidFill>
              </a:rPr>
              <a:t>You can turn a painful experience into an opportunity for growth.</a:t>
            </a:r>
          </a:p>
          <a:p>
            <a:pPr marL="514350" indent="-514350">
              <a:buFont typeface="+mj-lt"/>
              <a:buAutoNum type="arabicPeriod"/>
            </a:pPr>
            <a:r>
              <a:rPr lang="en-US" sz="2800" dirty="0">
                <a:solidFill>
                  <a:schemeClr val="bg1"/>
                </a:solidFill>
              </a:rPr>
              <a:t>You can build some solid friendships.</a:t>
            </a:r>
          </a:p>
          <a:p>
            <a:pPr marL="514350" indent="-514350">
              <a:buFont typeface="+mj-lt"/>
              <a:buAutoNum type="arabicPeriod"/>
            </a:pPr>
            <a:r>
              <a:rPr lang="en-US" sz="2800" dirty="0">
                <a:solidFill>
                  <a:schemeClr val="bg1"/>
                </a:solidFill>
              </a:rPr>
              <a:t>You might learn something.</a:t>
            </a:r>
          </a:p>
        </p:txBody>
      </p:sp>
      <p:pic>
        <p:nvPicPr>
          <p:cNvPr id="193538" name="Picture 2" descr="http://th00.deviantart.net/fs71/PRE/f/2011/213/a/3/have_a_beautiful_life_with_god_by_i3ehnam-d42cwxd.jpg"/>
          <p:cNvPicPr>
            <a:picLocks noGrp="1" noChangeAspect="1" noChangeArrowheads="1"/>
          </p:cNvPicPr>
          <p:nvPr>
            <p:ph type="clipArt"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524000" y="1962150"/>
            <a:ext cx="2667000" cy="42672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752600" y="228600"/>
            <a:ext cx="8686800" cy="1143000"/>
          </a:xfrm>
        </p:spPr>
        <p:txBody>
          <a:bodyPr/>
          <a:lstStyle/>
          <a:p>
            <a:pPr eaLnBrk="1" hangingPunct="1">
              <a:defRPr/>
            </a:pPr>
            <a:r>
              <a:rPr lang="en-US" sz="3600" dirty="0">
                <a:solidFill>
                  <a:schemeClr val="bg1"/>
                </a:solidFill>
                <a:effectLst/>
              </a:rPr>
              <a:t>D. What are the problems trying  to use this new attitude?</a:t>
            </a:r>
          </a:p>
        </p:txBody>
      </p:sp>
      <p:sp>
        <p:nvSpPr>
          <p:cNvPr id="58371" name="Rectangle 4"/>
          <p:cNvSpPr>
            <a:spLocks noGrp="1" noChangeArrowheads="1"/>
          </p:cNvSpPr>
          <p:nvPr>
            <p:ph type="body" sz="half" idx="2"/>
          </p:nvPr>
        </p:nvSpPr>
        <p:spPr>
          <a:xfrm>
            <a:off x="4978400" y="1905000"/>
            <a:ext cx="5613400" cy="4495800"/>
          </a:xfrm>
        </p:spPr>
        <p:txBody>
          <a:bodyPr/>
          <a:lstStyle/>
          <a:p>
            <a:pPr marL="609600" indent="-609600" eaLnBrk="1" hangingPunct="1">
              <a:lnSpc>
                <a:spcPct val="90000"/>
              </a:lnSpc>
              <a:buFontTx/>
              <a:buAutoNum type="arabicPeriod"/>
            </a:pPr>
            <a:r>
              <a:rPr lang="en-US" sz="2800" dirty="0">
                <a:solidFill>
                  <a:schemeClr val="bg1"/>
                </a:solidFill>
              </a:rPr>
              <a:t>Anger</a:t>
            </a:r>
          </a:p>
          <a:p>
            <a:pPr marL="990600" lvl="1" indent="-533400" eaLnBrk="1" hangingPunct="1">
              <a:lnSpc>
                <a:spcPct val="90000"/>
              </a:lnSpc>
            </a:pPr>
            <a:r>
              <a:rPr lang="en-US" dirty="0" smtClean="0">
                <a:solidFill>
                  <a:schemeClr val="bg1"/>
                </a:solidFill>
              </a:rPr>
              <a:t>Both you and the person correcting you may find it easy to respond with anger.</a:t>
            </a:r>
          </a:p>
          <a:p>
            <a:pPr marL="990600" lvl="1" indent="-533400" eaLnBrk="1" hangingPunct="1">
              <a:lnSpc>
                <a:spcPct val="90000"/>
              </a:lnSpc>
            </a:pPr>
            <a:r>
              <a:rPr lang="en-US" dirty="0" smtClean="0">
                <a:solidFill>
                  <a:schemeClr val="bg1"/>
                </a:solidFill>
              </a:rPr>
              <a:t>When we are angry, the devil usually has a much easier time </a:t>
            </a:r>
            <a:r>
              <a:rPr lang="en-US" u="sng" dirty="0" smtClean="0">
                <a:solidFill>
                  <a:schemeClr val="bg1"/>
                </a:solidFill>
              </a:rPr>
              <a:t>tempting us to sin.</a:t>
            </a:r>
          </a:p>
        </p:txBody>
      </p:sp>
      <p:sp>
        <p:nvSpPr>
          <p:cNvPr id="58372" name="AutoShape 7" descr="anger"/>
          <p:cNvSpPr>
            <a:spLocks noChangeAspect="1" noChangeArrowheads="1"/>
          </p:cNvSpPr>
          <p:nvPr/>
        </p:nvSpPr>
        <p:spPr bwMode="auto">
          <a:xfrm>
            <a:off x="5948363" y="3281363"/>
            <a:ext cx="296862" cy="296862"/>
          </a:xfrm>
          <a:prstGeom prst="rect">
            <a:avLst/>
          </a:prstGeom>
          <a:noFill/>
          <a:ln w="9525">
            <a:noFill/>
            <a:miter lim="800000"/>
            <a:headEnd/>
            <a:tailEnd/>
          </a:ln>
        </p:spPr>
        <p:txBody>
          <a:bodyPr/>
          <a:lstStyle/>
          <a:p>
            <a:endParaRPr lang="en-US"/>
          </a:p>
        </p:txBody>
      </p:sp>
      <p:pic>
        <p:nvPicPr>
          <p:cNvPr id="58373" name="Picture 10" descr="anger"/>
          <p:cNvPicPr>
            <a:picLocks noGrp="1" noChangeAspect="1" noChangeArrowheads="1"/>
          </p:cNvPicPr>
          <p:nvPr>
            <p:ph type="clipArt" sz="half" idx="1"/>
          </p:nvPr>
        </p:nvPicPr>
        <p:blipFill>
          <a:blip r:embed="rId3"/>
          <a:srcRect/>
          <a:stretch>
            <a:fillRect/>
          </a:stretch>
        </p:blipFill>
        <p:spPr>
          <a:xfrm>
            <a:off x="1424781" y="1895475"/>
            <a:ext cx="2792413" cy="411480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68956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76400" y="228600"/>
            <a:ext cx="87630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59395" name="Rectangle 4"/>
          <p:cNvSpPr>
            <a:spLocks noGrp="1" noChangeArrowheads="1"/>
          </p:cNvSpPr>
          <p:nvPr>
            <p:ph type="body" sz="half" idx="2"/>
          </p:nvPr>
        </p:nvSpPr>
        <p:spPr>
          <a:xfrm>
            <a:off x="5562600" y="1905000"/>
            <a:ext cx="6527800" cy="4114800"/>
          </a:xfrm>
        </p:spPr>
        <p:txBody>
          <a:bodyPr/>
          <a:lstStyle/>
          <a:p>
            <a:pPr marL="533400" indent="-533400" eaLnBrk="1" hangingPunct="1">
              <a:buFontTx/>
              <a:buAutoNum type="arabicPeriod" startAt="2"/>
            </a:pPr>
            <a:r>
              <a:rPr lang="en-US" sz="2800" dirty="0">
                <a:solidFill>
                  <a:schemeClr val="bg1"/>
                </a:solidFill>
              </a:rPr>
              <a:t>“The person was wrong to criticize me!”</a:t>
            </a:r>
          </a:p>
          <a:p>
            <a:pPr marL="914400" lvl="1" indent="-457200" eaLnBrk="1" hangingPunct="1">
              <a:buFontTx/>
              <a:buChar char="•"/>
            </a:pPr>
            <a:r>
              <a:rPr lang="en-US" dirty="0" smtClean="0">
                <a:solidFill>
                  <a:schemeClr val="bg1"/>
                </a:solidFill>
              </a:rPr>
              <a:t>Respond with forgiveness if the person is correcting you in the wrong way.</a:t>
            </a:r>
          </a:p>
        </p:txBody>
      </p:sp>
      <p:pic>
        <p:nvPicPr>
          <p:cNvPr id="59396" name="Picture 7" descr="forgiveness"/>
          <p:cNvPicPr>
            <a:picLocks noGrp="1" noChangeAspect="1" noChangeArrowheads="1"/>
          </p:cNvPicPr>
          <p:nvPr>
            <p:ph type="clipArt" sz="half" idx="1"/>
          </p:nvPr>
        </p:nvPicPr>
        <p:blipFill>
          <a:blip r:embed="rId3"/>
          <a:srcRect/>
          <a:stretch>
            <a:fillRect/>
          </a:stretch>
        </p:blipFill>
        <p:spPr>
          <a:xfrm>
            <a:off x="1139825" y="2031206"/>
            <a:ext cx="3810000" cy="3862387"/>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7684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905000" y="228600"/>
            <a:ext cx="85344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60419" name="Rectangle 4"/>
          <p:cNvSpPr>
            <a:spLocks noGrp="1" noChangeArrowheads="1"/>
          </p:cNvSpPr>
          <p:nvPr>
            <p:ph type="body" sz="half" idx="2"/>
          </p:nvPr>
        </p:nvSpPr>
        <p:spPr>
          <a:xfrm>
            <a:off x="4978400" y="1905000"/>
            <a:ext cx="5613400" cy="4495800"/>
          </a:xfrm>
        </p:spPr>
        <p:txBody>
          <a:bodyPr/>
          <a:lstStyle/>
          <a:p>
            <a:pPr marL="533400" indent="-533400" eaLnBrk="1" hangingPunct="1">
              <a:lnSpc>
                <a:spcPct val="90000"/>
              </a:lnSpc>
              <a:buFontTx/>
              <a:buAutoNum type="arabicPeriod" startAt="3"/>
            </a:pPr>
            <a:r>
              <a:rPr lang="en-US" sz="2800" dirty="0">
                <a:solidFill>
                  <a:schemeClr val="bg1"/>
                </a:solidFill>
              </a:rPr>
              <a:t>“The person doesn’t have his facts straight!”</a:t>
            </a:r>
          </a:p>
          <a:p>
            <a:pPr marL="914400" lvl="1" indent="-457200" eaLnBrk="1" hangingPunct="1">
              <a:lnSpc>
                <a:spcPct val="90000"/>
              </a:lnSpc>
              <a:buFontTx/>
              <a:buChar char="•"/>
            </a:pPr>
            <a:r>
              <a:rPr lang="en-US" dirty="0" smtClean="0">
                <a:solidFill>
                  <a:schemeClr val="bg1"/>
                </a:solidFill>
              </a:rPr>
              <a:t>Let him/her give you their side of the story.</a:t>
            </a:r>
          </a:p>
          <a:p>
            <a:pPr marL="914400" lvl="1" indent="-457200" eaLnBrk="1" hangingPunct="1">
              <a:lnSpc>
                <a:spcPct val="90000"/>
              </a:lnSpc>
              <a:buFontTx/>
              <a:buChar char="•"/>
            </a:pPr>
            <a:r>
              <a:rPr lang="en-US" dirty="0" smtClean="0">
                <a:solidFill>
                  <a:schemeClr val="bg1"/>
                </a:solidFill>
              </a:rPr>
              <a:t>Respond to a person correcting you the </a:t>
            </a:r>
            <a:r>
              <a:rPr lang="en-US" u="sng" dirty="0" smtClean="0">
                <a:solidFill>
                  <a:schemeClr val="bg1"/>
                </a:solidFill>
              </a:rPr>
              <a:t>same way you would like him to respond </a:t>
            </a:r>
            <a:r>
              <a:rPr lang="en-US" dirty="0" smtClean="0">
                <a:solidFill>
                  <a:schemeClr val="bg1"/>
                </a:solidFill>
              </a:rPr>
              <a:t>if you were correcting him.</a:t>
            </a:r>
          </a:p>
        </p:txBody>
      </p:sp>
      <p:pic>
        <p:nvPicPr>
          <p:cNvPr id="60420" name="Picture 11" descr="stam"/>
          <p:cNvPicPr>
            <a:picLocks noGrp="1" noChangeAspect="1" noChangeArrowheads="1"/>
          </p:cNvPicPr>
          <p:nvPr>
            <p:ph type="clipArt" sz="half" idx="1"/>
          </p:nvPr>
        </p:nvPicPr>
        <p:blipFill>
          <a:blip r:embed="rId3"/>
          <a:srcRect/>
          <a:stretch>
            <a:fillRect/>
          </a:stretch>
        </p:blipFill>
        <p:spPr>
          <a:xfrm>
            <a:off x="838200" y="1972468"/>
            <a:ext cx="3810000" cy="3675063"/>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29541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752600" y="228600"/>
            <a:ext cx="86868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61443" name="Rectangle 4"/>
          <p:cNvSpPr>
            <a:spLocks noGrp="1" noChangeArrowheads="1"/>
          </p:cNvSpPr>
          <p:nvPr>
            <p:ph type="body" sz="half" idx="2"/>
          </p:nvPr>
        </p:nvSpPr>
        <p:spPr>
          <a:xfrm>
            <a:off x="4978400" y="1905000"/>
            <a:ext cx="5080000" cy="4114800"/>
          </a:xfrm>
        </p:spPr>
        <p:txBody>
          <a:bodyPr/>
          <a:lstStyle/>
          <a:p>
            <a:pPr marL="533400" indent="-533400" eaLnBrk="1" hangingPunct="1">
              <a:buFontTx/>
              <a:buAutoNum type="arabicPeriod" startAt="4"/>
            </a:pPr>
            <a:r>
              <a:rPr lang="en-US" sz="2800" dirty="0">
                <a:solidFill>
                  <a:schemeClr val="bg1"/>
                </a:solidFill>
              </a:rPr>
              <a:t>“I wasn’t wrong!”</a:t>
            </a:r>
          </a:p>
          <a:p>
            <a:pPr marL="914400" lvl="1" indent="-457200" eaLnBrk="1" hangingPunct="1">
              <a:buFontTx/>
              <a:buChar char="•"/>
            </a:pPr>
            <a:r>
              <a:rPr lang="en-US" dirty="0" smtClean="0">
                <a:solidFill>
                  <a:schemeClr val="bg1"/>
                </a:solidFill>
              </a:rPr>
              <a:t>God knows the whole truth.</a:t>
            </a:r>
          </a:p>
          <a:p>
            <a:pPr marL="914400" lvl="1" indent="-457200" eaLnBrk="1" hangingPunct="1">
              <a:buFontTx/>
              <a:buChar char="•"/>
            </a:pPr>
            <a:r>
              <a:rPr lang="en-US" dirty="0" smtClean="0">
                <a:solidFill>
                  <a:schemeClr val="bg1"/>
                </a:solidFill>
              </a:rPr>
              <a:t>People falsely accused Jesus.  Do not expect your life to be any different.</a:t>
            </a:r>
          </a:p>
        </p:txBody>
      </p:sp>
      <p:pic>
        <p:nvPicPr>
          <p:cNvPr id="61444" name="Picture 7" descr="Crucifixion"/>
          <p:cNvPicPr>
            <a:picLocks noGrp="1" noChangeAspect="1" noChangeArrowheads="1"/>
          </p:cNvPicPr>
          <p:nvPr>
            <p:ph type="clipArt" sz="half" idx="1"/>
          </p:nvPr>
        </p:nvPicPr>
        <p:blipFill>
          <a:blip r:embed="rId3"/>
          <a:srcRect/>
          <a:stretch>
            <a:fillRect/>
          </a:stretch>
        </p:blipFill>
        <p:spPr>
          <a:xfrm>
            <a:off x="1219200" y="1905000"/>
            <a:ext cx="2755900" cy="411480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60847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05000" y="228600"/>
            <a:ext cx="85344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62467" name="Rectangle 4"/>
          <p:cNvSpPr>
            <a:spLocks noGrp="1" noChangeArrowheads="1"/>
          </p:cNvSpPr>
          <p:nvPr>
            <p:ph type="body" sz="half" idx="2"/>
          </p:nvPr>
        </p:nvSpPr>
        <p:spPr>
          <a:xfrm>
            <a:off x="5105400" y="1981200"/>
            <a:ext cx="5943600" cy="4114800"/>
          </a:xfrm>
        </p:spPr>
        <p:txBody>
          <a:bodyPr/>
          <a:lstStyle/>
          <a:p>
            <a:pPr marL="533400" indent="-533400" eaLnBrk="1" hangingPunct="1">
              <a:buFontTx/>
              <a:buAutoNum type="arabicPeriod" startAt="5"/>
            </a:pPr>
            <a:r>
              <a:rPr lang="en-US" sz="2800" dirty="0">
                <a:solidFill>
                  <a:schemeClr val="bg1"/>
                </a:solidFill>
              </a:rPr>
              <a:t>“They won’t believe me if I respond with a Biblical attitude!”</a:t>
            </a:r>
          </a:p>
          <a:p>
            <a:pPr marL="914400" lvl="1" indent="-457200" eaLnBrk="1" hangingPunct="1">
              <a:buFontTx/>
              <a:buChar char="•"/>
            </a:pPr>
            <a:r>
              <a:rPr lang="en-US" dirty="0" smtClean="0">
                <a:solidFill>
                  <a:schemeClr val="bg1"/>
                </a:solidFill>
              </a:rPr>
              <a:t>It is not your responsibility to force others to believe you are sincere.</a:t>
            </a:r>
          </a:p>
        </p:txBody>
      </p:sp>
      <p:pic>
        <p:nvPicPr>
          <p:cNvPr id="62468" name="Picture 7" descr="I'm%20Thinking"/>
          <p:cNvPicPr>
            <a:picLocks noGrp="1" noChangeAspect="1" noChangeArrowheads="1"/>
          </p:cNvPicPr>
          <p:nvPr>
            <p:ph type="clipArt" sz="half" idx="1"/>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1295400" y="2119312"/>
            <a:ext cx="2903537" cy="411480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33822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a:xfrm>
            <a:off x="1905000" y="228600"/>
            <a:ext cx="85344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63491" name="Rectangle 1028"/>
          <p:cNvSpPr>
            <a:spLocks noGrp="1" noChangeArrowheads="1"/>
          </p:cNvSpPr>
          <p:nvPr>
            <p:ph type="body" sz="half" idx="2"/>
          </p:nvPr>
        </p:nvSpPr>
        <p:spPr>
          <a:xfrm>
            <a:off x="5791200" y="1905000"/>
            <a:ext cx="6299200" cy="4114800"/>
          </a:xfrm>
        </p:spPr>
        <p:txBody>
          <a:bodyPr/>
          <a:lstStyle/>
          <a:p>
            <a:pPr marL="533400" indent="-533400" eaLnBrk="1" hangingPunct="1">
              <a:buFontTx/>
              <a:buAutoNum type="arabicPeriod" startAt="6"/>
            </a:pPr>
            <a:r>
              <a:rPr lang="en-US" sz="2800" dirty="0">
                <a:solidFill>
                  <a:schemeClr val="bg1"/>
                </a:solidFill>
              </a:rPr>
              <a:t>“I forget to use my new attitude when I’m being corrected!”</a:t>
            </a:r>
          </a:p>
          <a:p>
            <a:pPr marL="914400" lvl="1" indent="-457200" eaLnBrk="1" hangingPunct="1">
              <a:buFontTx/>
              <a:buChar char="•"/>
            </a:pPr>
            <a:r>
              <a:rPr lang="en-US" dirty="0" smtClean="0">
                <a:solidFill>
                  <a:schemeClr val="bg1"/>
                </a:solidFill>
              </a:rPr>
              <a:t>Keep reviewing your new attitude throughout each day.</a:t>
            </a:r>
          </a:p>
        </p:txBody>
      </p:sp>
      <p:pic>
        <p:nvPicPr>
          <p:cNvPr id="63492" name="Picture 1035" descr="thinking"/>
          <p:cNvPicPr>
            <a:picLocks noGrp="1" noChangeAspect="1" noChangeArrowheads="1"/>
          </p:cNvPicPr>
          <p:nvPr>
            <p:ph type="clipArt" sz="half" idx="1"/>
          </p:nvPr>
        </p:nvPicPr>
        <p:blipFill>
          <a:blip r:embed="rId3"/>
          <a:srcRect/>
          <a:stretch>
            <a:fillRect/>
          </a:stretch>
        </p:blipFill>
        <p:spPr>
          <a:xfrm>
            <a:off x="1066800" y="2084387"/>
            <a:ext cx="3810000" cy="3968750"/>
          </a:xfrm>
          <a:noFill/>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2289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10363200" cy="1143000"/>
          </a:xfrm>
        </p:spPr>
        <p:txBody>
          <a:bodyPr/>
          <a:lstStyle/>
          <a:p>
            <a:r>
              <a:rPr lang="en-US" dirty="0" smtClean="0">
                <a:solidFill>
                  <a:schemeClr val="bg1"/>
                </a:solidFill>
              </a:rPr>
              <a:t>Lesson 1 - What </a:t>
            </a:r>
            <a:r>
              <a:rPr lang="en-US" dirty="0">
                <a:solidFill>
                  <a:schemeClr val="bg1"/>
                </a:solidFill>
              </a:rPr>
              <a:t>are </a:t>
            </a:r>
            <a:r>
              <a:rPr lang="en-US" dirty="0" err="1">
                <a:solidFill>
                  <a:schemeClr val="bg1"/>
                </a:solidFill>
              </a:rPr>
              <a:t>Atitudes</a:t>
            </a:r>
            <a:r>
              <a:rPr lang="en-US" dirty="0">
                <a:solidFill>
                  <a:schemeClr val="bg1"/>
                </a:solidFill>
              </a:rPr>
              <a:t>?</a:t>
            </a:r>
          </a:p>
        </p:txBody>
      </p:sp>
      <p:sp>
        <p:nvSpPr>
          <p:cNvPr id="3" name="Content Placeholder 2"/>
          <p:cNvSpPr>
            <a:spLocks noGrp="1"/>
          </p:cNvSpPr>
          <p:nvPr>
            <p:ph idx="1"/>
          </p:nvPr>
        </p:nvSpPr>
        <p:spPr/>
        <p:txBody>
          <a:bodyPr/>
          <a:lstStyle/>
          <a:p>
            <a:r>
              <a:rPr lang="en-US" sz="2800" b="1" dirty="0">
                <a:solidFill>
                  <a:schemeClr val="bg1"/>
                </a:solidFill>
              </a:rPr>
              <a:t>Key Biblical Truth</a:t>
            </a:r>
          </a:p>
          <a:p>
            <a:pPr>
              <a:buNone/>
            </a:pPr>
            <a:r>
              <a:rPr lang="en-US" sz="2800" dirty="0">
                <a:solidFill>
                  <a:schemeClr val="bg1"/>
                </a:solidFill>
              </a:rPr>
              <a:t>    I need to develop new attitudes to use in my daily living.</a:t>
            </a:r>
          </a:p>
          <a:p>
            <a:pPr>
              <a:buFont typeface="Arial" pitchFamily="34" charset="0"/>
              <a:buChar char="•"/>
            </a:pPr>
            <a:r>
              <a:rPr lang="en-US" sz="2800" b="1" dirty="0">
                <a:solidFill>
                  <a:schemeClr val="bg1"/>
                </a:solidFill>
              </a:rPr>
              <a:t>Key Verse</a:t>
            </a:r>
          </a:p>
          <a:p>
            <a:pPr>
              <a:buNone/>
            </a:pPr>
            <a:r>
              <a:rPr lang="en-US" sz="2800" dirty="0">
                <a:solidFill>
                  <a:schemeClr val="bg1"/>
                </a:solidFill>
              </a:rPr>
              <a:t>    Now your attitudes and thoughts must all be constantly changing for the better.</a:t>
            </a:r>
          </a:p>
          <a:p>
            <a:pPr>
              <a:buNone/>
            </a:pPr>
            <a:r>
              <a:rPr lang="en-US" sz="2800" dirty="0">
                <a:solidFill>
                  <a:schemeClr val="bg1"/>
                </a:solidFill>
              </a:rPr>
              <a:t>    Ephesians 4:23 The Living Bible</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52600" y="228600"/>
            <a:ext cx="86868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64515" name="Rectangle 4"/>
          <p:cNvSpPr>
            <a:spLocks noGrp="1" noChangeArrowheads="1"/>
          </p:cNvSpPr>
          <p:nvPr>
            <p:ph type="body" idx="1"/>
          </p:nvPr>
        </p:nvSpPr>
        <p:spPr>
          <a:xfrm>
            <a:off x="914400" y="2109787"/>
            <a:ext cx="10363200" cy="4114800"/>
          </a:xfrm>
        </p:spPr>
        <p:txBody>
          <a:bodyPr/>
          <a:lstStyle/>
          <a:p>
            <a:pPr marL="533400" indent="-533400" eaLnBrk="1" hangingPunct="1">
              <a:buFontTx/>
              <a:buAutoNum type="arabicPeriod" startAt="7"/>
            </a:pPr>
            <a:r>
              <a:rPr lang="en-US" dirty="0" smtClean="0">
                <a:solidFill>
                  <a:schemeClr val="bg1"/>
                </a:solidFill>
              </a:rPr>
              <a:t>“The person criticizing me doesn’t want to help me!”</a:t>
            </a:r>
          </a:p>
          <a:p>
            <a:pPr marL="914400" lvl="1" indent="-457200" eaLnBrk="1" hangingPunct="1">
              <a:buFontTx/>
              <a:buChar char="•"/>
            </a:pPr>
            <a:r>
              <a:rPr lang="en-US" dirty="0" smtClean="0">
                <a:solidFill>
                  <a:schemeClr val="bg1"/>
                </a:solidFill>
              </a:rPr>
              <a:t>You are responsible for correcting your own mistakes and weaknesses.</a:t>
            </a:r>
          </a:p>
          <a:p>
            <a:pPr marL="914400" lvl="1" indent="-457200" eaLnBrk="1" hangingPunct="1">
              <a:buFontTx/>
              <a:buChar char="•"/>
            </a:pPr>
            <a:r>
              <a:rPr lang="en-US" dirty="0" smtClean="0">
                <a:solidFill>
                  <a:schemeClr val="bg1"/>
                </a:solidFill>
              </a:rPr>
              <a:t>Jesus gives </a:t>
            </a:r>
            <a:r>
              <a:rPr lang="en-US" b="1" u="sng" dirty="0" smtClean="0">
                <a:solidFill>
                  <a:schemeClr val="bg1"/>
                </a:solidFill>
              </a:rPr>
              <a:t>practical advice </a:t>
            </a:r>
            <a:r>
              <a:rPr lang="en-US" dirty="0" smtClean="0">
                <a:solidFill>
                  <a:schemeClr val="bg1"/>
                </a:solidFill>
              </a:rPr>
              <a:t>on how to treat people who criticize you and make life hard for you.</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4405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981200" y="228600"/>
            <a:ext cx="84582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65539" name="Rectangle 4"/>
          <p:cNvSpPr>
            <a:spLocks noGrp="1" noChangeArrowheads="1"/>
          </p:cNvSpPr>
          <p:nvPr>
            <p:ph type="body" idx="1"/>
          </p:nvPr>
        </p:nvSpPr>
        <p:spPr>
          <a:xfrm>
            <a:off x="838200" y="1905000"/>
            <a:ext cx="11252200" cy="4114800"/>
          </a:xfrm>
        </p:spPr>
        <p:txBody>
          <a:bodyPr/>
          <a:lstStyle/>
          <a:p>
            <a:pPr marL="533400" indent="-533400" eaLnBrk="1" hangingPunct="1">
              <a:buFontTx/>
              <a:buAutoNum type="arabicPeriod" startAt="8"/>
            </a:pPr>
            <a:r>
              <a:rPr lang="en-US" dirty="0" smtClean="0">
                <a:solidFill>
                  <a:schemeClr val="bg1"/>
                </a:solidFill>
              </a:rPr>
              <a:t>“I get hurt when someone criticizes me!”</a:t>
            </a:r>
          </a:p>
          <a:p>
            <a:pPr marL="914400" lvl="1" indent="-457200" eaLnBrk="1" hangingPunct="1">
              <a:buFontTx/>
              <a:buChar char="•"/>
            </a:pPr>
            <a:r>
              <a:rPr lang="en-US" dirty="0" smtClean="0">
                <a:solidFill>
                  <a:schemeClr val="bg1"/>
                </a:solidFill>
              </a:rPr>
              <a:t>It is often our pride that makes us want to lash back with anger at the person who criticizes us.</a:t>
            </a:r>
          </a:p>
          <a:p>
            <a:pPr marL="914400" lvl="1" indent="-457200" eaLnBrk="1" hangingPunct="1">
              <a:buFontTx/>
              <a:buChar char="•"/>
            </a:pPr>
            <a:r>
              <a:rPr lang="en-US" dirty="0" smtClean="0">
                <a:solidFill>
                  <a:schemeClr val="bg1"/>
                </a:solidFill>
              </a:rPr>
              <a:t>The real issue here is do you want to grow, or do you want to protect your pride?</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203439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905000" y="228600"/>
            <a:ext cx="8534400" cy="1143000"/>
          </a:xfrm>
        </p:spPr>
        <p:txBody>
          <a:bodyPr/>
          <a:lstStyle/>
          <a:p>
            <a:pPr eaLnBrk="1" hangingPunct="1">
              <a:defRPr/>
            </a:pPr>
            <a:r>
              <a:rPr lang="en-US" sz="3600" dirty="0">
                <a:solidFill>
                  <a:schemeClr val="bg1"/>
                </a:solidFill>
                <a:effectLst/>
              </a:rPr>
              <a:t>D. What are the problems trying  to use this new attitude?</a:t>
            </a:r>
            <a:endParaRPr lang="en-US" dirty="0" smtClean="0">
              <a:solidFill>
                <a:schemeClr val="bg1"/>
              </a:solidFill>
            </a:endParaRPr>
          </a:p>
        </p:txBody>
      </p:sp>
      <p:sp>
        <p:nvSpPr>
          <p:cNvPr id="66563" name="Rectangle 3"/>
          <p:cNvSpPr>
            <a:spLocks noGrp="1" noChangeArrowheads="1"/>
          </p:cNvSpPr>
          <p:nvPr>
            <p:ph type="body" idx="1"/>
          </p:nvPr>
        </p:nvSpPr>
        <p:spPr>
          <a:xfrm>
            <a:off x="990600" y="1905000"/>
            <a:ext cx="11099800" cy="4114800"/>
          </a:xfrm>
        </p:spPr>
        <p:txBody>
          <a:bodyPr/>
          <a:lstStyle/>
          <a:p>
            <a:pPr marL="609600" indent="-609600" eaLnBrk="1" hangingPunct="1">
              <a:buFontTx/>
              <a:buAutoNum type="arabicPeriod" startAt="9"/>
            </a:pPr>
            <a:r>
              <a:rPr lang="en-US" dirty="0" smtClean="0">
                <a:solidFill>
                  <a:schemeClr val="bg1"/>
                </a:solidFill>
              </a:rPr>
              <a:t>“What if my leader tells me to sin?”</a:t>
            </a:r>
          </a:p>
          <a:p>
            <a:pPr marL="990600" lvl="1" indent="-533400" eaLnBrk="1" hangingPunct="1">
              <a:buFontTx/>
              <a:buChar char="•"/>
            </a:pPr>
            <a:r>
              <a:rPr lang="en-US" sz="3200" dirty="0">
                <a:solidFill>
                  <a:schemeClr val="bg1"/>
                </a:solidFill>
              </a:rPr>
              <a:t>Carefully evaluate the situation and determine if the instruction is a sin.</a:t>
            </a:r>
          </a:p>
          <a:p>
            <a:pPr marL="990600" lvl="1" indent="-533400" eaLnBrk="1" hangingPunct="1">
              <a:buFontTx/>
              <a:buChar char="•"/>
            </a:pPr>
            <a:r>
              <a:rPr lang="en-US" sz="3200" dirty="0">
                <a:solidFill>
                  <a:schemeClr val="bg1"/>
                </a:solidFill>
              </a:rPr>
              <a:t>Discuss the matter with another Christian you respect.</a:t>
            </a:r>
          </a:p>
        </p:txBody>
      </p:sp>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1655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8915400" cy="1600200"/>
          </a:xfrm>
        </p:spPr>
        <p:txBody>
          <a:bodyPr/>
          <a:lstStyle/>
          <a:p>
            <a:r>
              <a:rPr lang="en-US" sz="4000" b="1" dirty="0">
                <a:solidFill>
                  <a:schemeClr val="bg1"/>
                </a:solidFill>
              </a:rPr>
              <a:t>E.	How do I start developing this attitude?</a:t>
            </a:r>
            <a:br>
              <a:rPr lang="en-US" sz="4000" b="1" dirty="0">
                <a:solidFill>
                  <a:schemeClr val="bg1"/>
                </a:solidFill>
              </a:rPr>
            </a:br>
            <a:endParaRPr lang="en-US" sz="4000" dirty="0">
              <a:solidFill>
                <a:schemeClr val="bg1"/>
              </a:solidFill>
            </a:endParaRPr>
          </a:p>
        </p:txBody>
      </p:sp>
      <p:sp>
        <p:nvSpPr>
          <p:cNvPr id="4" name="Text Placeholder 3"/>
          <p:cNvSpPr>
            <a:spLocks noGrp="1"/>
          </p:cNvSpPr>
          <p:nvPr>
            <p:ph type="body" sz="half" idx="2"/>
          </p:nvPr>
        </p:nvSpPr>
        <p:spPr>
          <a:xfrm>
            <a:off x="4978400" y="1905000"/>
            <a:ext cx="7112000" cy="4114800"/>
          </a:xfrm>
        </p:spPr>
        <p:txBody>
          <a:bodyPr/>
          <a:lstStyle/>
          <a:p>
            <a:pPr marL="457200" indent="-457200">
              <a:buFont typeface="+mj-lt"/>
              <a:buAutoNum type="arabicPeriod"/>
            </a:pPr>
            <a:r>
              <a:rPr lang="en-US" sz="2400" dirty="0">
                <a:solidFill>
                  <a:schemeClr val="bg1"/>
                </a:solidFill>
              </a:rPr>
              <a:t>Memorize the thoughts that make up this new biblical attitude</a:t>
            </a:r>
            <a:r>
              <a:rPr lang="en-US" dirty="0" smtClean="0">
                <a:solidFill>
                  <a:schemeClr val="bg1"/>
                </a:solidFill>
              </a:rPr>
              <a:t>.</a:t>
            </a:r>
          </a:p>
          <a:p>
            <a:pPr marL="457200" indent="-457200">
              <a:buFont typeface="+mj-lt"/>
              <a:buAutoNum type="arabicPeriod" startAt="2"/>
            </a:pPr>
            <a:r>
              <a:rPr lang="en-US" sz="2400" dirty="0">
                <a:solidFill>
                  <a:schemeClr val="bg1"/>
                </a:solidFill>
              </a:rPr>
              <a:t>Memorize the thoughts that make up this new biblical attitude.</a:t>
            </a:r>
          </a:p>
          <a:p>
            <a:pPr marL="457200" indent="-457200">
              <a:buFont typeface="+mj-lt"/>
              <a:buAutoNum type="arabicPeriod" startAt="3"/>
            </a:pPr>
            <a:r>
              <a:rPr lang="en-US" sz="2400" dirty="0">
                <a:solidFill>
                  <a:schemeClr val="bg1"/>
                </a:solidFill>
              </a:rPr>
              <a:t>Memorize the scriptures that go with each thought.</a:t>
            </a:r>
          </a:p>
          <a:p>
            <a:pPr marL="514350" indent="-514350">
              <a:buFont typeface="+mj-lt"/>
              <a:buAutoNum type="arabicPeriod" startAt="4"/>
            </a:pPr>
            <a:endParaRPr lang="en-US" dirty="0" smtClean="0"/>
          </a:p>
          <a:p>
            <a:pPr marL="514350" indent="-514350">
              <a:buNone/>
            </a:pPr>
            <a:r>
              <a:rPr lang="en-US" dirty="0" smtClean="0"/>
              <a:t> </a:t>
            </a:r>
          </a:p>
          <a:p>
            <a:pPr marL="457200" indent="-457200">
              <a:buFont typeface="+mj-lt"/>
              <a:buAutoNum type="arabicPeriod"/>
            </a:pPr>
            <a:endParaRPr lang="en-US" dirty="0" smtClean="0"/>
          </a:p>
          <a:p>
            <a:pPr>
              <a:buNone/>
            </a:pPr>
            <a:r>
              <a:rPr lang="en-US" dirty="0" smtClean="0"/>
              <a:t> </a:t>
            </a:r>
          </a:p>
          <a:p>
            <a:pPr marL="514350" indent="-514350">
              <a:buFont typeface="+mj-lt"/>
              <a:buAutoNum type="arabicPeriod"/>
            </a:pPr>
            <a:endParaRPr lang="en-US" dirty="0"/>
          </a:p>
        </p:txBody>
      </p:sp>
      <p:pic>
        <p:nvPicPr>
          <p:cNvPr id="252930" name="Picture 2" descr="http://th01.deviantart.net/fs71/200H/f/2010/297/3/d/pray_in_earnest_by_jakemcormick-d31gld7.jpg"/>
          <p:cNvPicPr>
            <a:picLocks noGrp="1" noChangeAspect="1" noChangeArrowheads="1"/>
          </p:cNvPicPr>
          <p:nvPr>
            <p:ph type="clipArt" sz="half" idx="1"/>
          </p:nvPr>
        </p:nvPicPr>
        <p:blipFill>
          <a:blip r:embed="rId2"/>
          <a:srcRect/>
          <a:stretch>
            <a:fillRect/>
          </a:stretch>
        </p:blipFill>
        <p:spPr bwMode="auto">
          <a:xfrm>
            <a:off x="914400" y="2019300"/>
            <a:ext cx="3657600" cy="4038600"/>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534400" cy="1981200"/>
          </a:xfrm>
        </p:spPr>
        <p:txBody>
          <a:bodyPr/>
          <a:lstStyle/>
          <a:p>
            <a:r>
              <a:rPr lang="en-US" sz="4000" b="1" dirty="0">
                <a:solidFill>
                  <a:schemeClr val="bg1"/>
                </a:solidFill>
              </a:rPr>
              <a:t>E.	How do I start developing this attitude?</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5867400" y="1905000"/>
            <a:ext cx="6223000" cy="4114800"/>
          </a:xfrm>
        </p:spPr>
        <p:txBody>
          <a:bodyPr/>
          <a:lstStyle/>
          <a:p>
            <a:pPr marL="514350" indent="-514350">
              <a:buFont typeface="+mj-lt"/>
              <a:buAutoNum type="arabicPeriod" startAt="4"/>
            </a:pPr>
            <a:r>
              <a:rPr lang="en-US" sz="2400" dirty="0">
                <a:solidFill>
                  <a:schemeClr val="bg1"/>
                </a:solidFill>
              </a:rPr>
              <a:t> Observe others who respond with a biblical attitude when they are being corrected.</a:t>
            </a:r>
          </a:p>
          <a:p>
            <a:pPr marL="457200" indent="-457200">
              <a:buFont typeface="+mj-lt"/>
              <a:buAutoNum type="arabicPeriod" startAt="5"/>
            </a:pPr>
            <a:r>
              <a:rPr lang="en-US" sz="2400" dirty="0">
                <a:solidFill>
                  <a:schemeClr val="bg1"/>
                </a:solidFill>
              </a:rPr>
              <a:t>Review situations where you have been corrected or criticized recently.  Evaluate how you responded.</a:t>
            </a:r>
          </a:p>
          <a:p>
            <a:pPr>
              <a:buNone/>
            </a:pPr>
            <a:r>
              <a:rPr lang="en-US" dirty="0" smtClean="0">
                <a:solidFill>
                  <a:schemeClr val="bg1"/>
                </a:solidFill>
              </a:rPr>
              <a:t> </a:t>
            </a:r>
          </a:p>
          <a:p>
            <a:pPr marL="514350" indent="-514350">
              <a:buFont typeface="+mj-lt"/>
              <a:buAutoNum type="arabicPeriod" startAt="4"/>
            </a:pPr>
            <a:endParaRPr lang="en-US" dirty="0" smtClean="0"/>
          </a:p>
          <a:p>
            <a:endParaRPr lang="en-US" dirty="0"/>
          </a:p>
        </p:txBody>
      </p:sp>
      <p:pic>
        <p:nvPicPr>
          <p:cNvPr id="251908" name="Picture 4" descr="http://fc00.deviantart.net/fs71/i/2011/223/0/a/christian_oc_series_2_by_shock777-d468jhp.jpg"/>
          <p:cNvPicPr>
            <a:picLocks noGrp="1" noChangeAspect="1" noChangeArrowheads="1"/>
          </p:cNvPicPr>
          <p:nvPr>
            <p:ph type="clipArt" sz="half" idx="1"/>
          </p:nvPr>
        </p:nvPicPr>
        <p:blipFill>
          <a:blip r:embed="rId2"/>
          <a:srcRect/>
          <a:stretch>
            <a:fillRect/>
          </a:stretch>
        </p:blipFill>
        <p:spPr bwMode="auto">
          <a:xfrm>
            <a:off x="762000" y="1905000"/>
            <a:ext cx="4419600" cy="4114800"/>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Personal Application…</a:t>
            </a:r>
            <a:endParaRPr lang="en-US" dirty="0">
              <a:solidFill>
                <a:schemeClr val="bg1"/>
              </a:solidFill>
            </a:endParaRPr>
          </a:p>
        </p:txBody>
      </p:sp>
      <p:sp>
        <p:nvSpPr>
          <p:cNvPr id="4" name="Text Placeholder 3"/>
          <p:cNvSpPr>
            <a:spLocks noGrp="1"/>
          </p:cNvSpPr>
          <p:nvPr>
            <p:ph type="body" sz="half" idx="2"/>
          </p:nvPr>
        </p:nvSpPr>
        <p:spPr>
          <a:xfrm>
            <a:off x="3276600" y="1524000"/>
            <a:ext cx="8458200" cy="4572000"/>
          </a:xfrm>
        </p:spPr>
        <p:txBody>
          <a:bodyPr/>
          <a:lstStyle/>
          <a:p>
            <a:pPr marL="514350" indent="-514350">
              <a:buAutoNum type="alphaUcPeriod"/>
            </a:pPr>
            <a:r>
              <a:rPr lang="en-US" sz="2400" dirty="0" smtClean="0">
                <a:solidFill>
                  <a:schemeClr val="bg1"/>
                </a:solidFill>
              </a:rPr>
              <a:t>Memorize the five thoughts that make up the “Attitude to have when being corrected or criticized”.</a:t>
            </a:r>
          </a:p>
          <a:p>
            <a:pPr marL="514350" indent="-514350">
              <a:buAutoNum type="alphaUcPeriod"/>
            </a:pPr>
            <a:r>
              <a:rPr lang="en-US" sz="2400" dirty="0" smtClean="0">
                <a:solidFill>
                  <a:schemeClr val="bg1"/>
                </a:solidFill>
              </a:rPr>
              <a:t>Begin </a:t>
            </a:r>
            <a:r>
              <a:rPr lang="en-US" sz="2400" dirty="0">
                <a:solidFill>
                  <a:schemeClr val="bg1"/>
                </a:solidFill>
              </a:rPr>
              <a:t>memorizing the verses that go with each thought in </a:t>
            </a:r>
            <a:r>
              <a:rPr lang="en-US" sz="2400" dirty="0" smtClean="0">
                <a:solidFill>
                  <a:schemeClr val="bg1"/>
                </a:solidFill>
              </a:rPr>
              <a:t>this attitude</a:t>
            </a:r>
            <a:r>
              <a:rPr lang="en-US" sz="2400" dirty="0">
                <a:solidFill>
                  <a:schemeClr val="bg1"/>
                </a:solidFill>
              </a:rPr>
              <a:t>. </a:t>
            </a:r>
            <a:r>
              <a:rPr lang="en-US" sz="2400" dirty="0" smtClean="0">
                <a:solidFill>
                  <a:schemeClr val="bg1"/>
                </a:solidFill>
              </a:rPr>
              <a:t>You will </a:t>
            </a:r>
            <a:r>
              <a:rPr lang="en-US" sz="2400" dirty="0">
                <a:solidFill>
                  <a:schemeClr val="bg1"/>
                </a:solidFill>
              </a:rPr>
              <a:t>not be tested on these verses.</a:t>
            </a:r>
            <a:endParaRPr lang="en-US" sz="2400" dirty="0" smtClean="0">
              <a:solidFill>
                <a:schemeClr val="bg1"/>
              </a:solidFill>
            </a:endParaRPr>
          </a:p>
          <a:p>
            <a:pPr marL="514350" indent="-514350">
              <a:buAutoNum type="alphaUcPeriod"/>
            </a:pPr>
            <a:r>
              <a:rPr lang="en-US" sz="2400" kern="1200" dirty="0" smtClean="0">
                <a:solidFill>
                  <a:srgbClr val="FFFFFF"/>
                </a:solidFill>
              </a:rPr>
              <a:t>Study </a:t>
            </a:r>
            <a:r>
              <a:rPr lang="en-US" sz="2400" kern="1200" dirty="0">
                <a:solidFill>
                  <a:srgbClr val="FFFFFF"/>
                </a:solidFill>
              </a:rPr>
              <a:t>Guide Project 4, “</a:t>
            </a:r>
            <a:r>
              <a:rPr lang="en-US" sz="2400" i="1" kern="1200" dirty="0">
                <a:solidFill>
                  <a:srgbClr val="FFFFFF"/>
                </a:solidFill>
              </a:rPr>
              <a:t>A Second Look at Past Corrections and Criticisms</a:t>
            </a:r>
            <a:r>
              <a:rPr lang="en-US" sz="2400" kern="1200" dirty="0">
                <a:solidFill>
                  <a:srgbClr val="FFFFFF"/>
                </a:solidFill>
              </a:rPr>
              <a:t>”, can help you develop this new attitude.</a:t>
            </a:r>
          </a:p>
          <a:p>
            <a:pPr marL="514350" indent="-514350">
              <a:buAutoNum type="alphaUcPeriod"/>
            </a:pPr>
            <a:r>
              <a:rPr lang="en-US" sz="2400" dirty="0" smtClean="0">
                <a:solidFill>
                  <a:schemeClr val="bg1"/>
                </a:solidFill>
              </a:rPr>
              <a:t>Explain </a:t>
            </a:r>
            <a:r>
              <a:rPr lang="en-US" sz="2400" dirty="0">
                <a:solidFill>
                  <a:schemeClr val="bg1"/>
                </a:solidFill>
              </a:rPr>
              <a:t>to </a:t>
            </a:r>
            <a:r>
              <a:rPr lang="en-US" sz="2400" dirty="0" smtClean="0">
                <a:solidFill>
                  <a:schemeClr val="bg1"/>
                </a:solidFill>
              </a:rPr>
              <a:t>your </a:t>
            </a:r>
            <a:r>
              <a:rPr lang="en-US" sz="2400" dirty="0">
                <a:solidFill>
                  <a:schemeClr val="bg1"/>
                </a:solidFill>
              </a:rPr>
              <a:t>leaders and/or family members what </a:t>
            </a:r>
            <a:r>
              <a:rPr lang="en-US" sz="2400" dirty="0" smtClean="0">
                <a:solidFill>
                  <a:schemeClr val="bg1"/>
                </a:solidFill>
              </a:rPr>
              <a:t>you have studied </a:t>
            </a:r>
            <a:r>
              <a:rPr lang="en-US" sz="2400" dirty="0">
                <a:solidFill>
                  <a:schemeClr val="bg1"/>
                </a:solidFill>
              </a:rPr>
              <a:t>in this lesson. </a:t>
            </a:r>
            <a:r>
              <a:rPr lang="en-US" sz="2400" dirty="0" smtClean="0">
                <a:solidFill>
                  <a:schemeClr val="bg1"/>
                </a:solidFill>
              </a:rPr>
              <a:t>Ask </a:t>
            </a:r>
            <a:r>
              <a:rPr lang="en-US" sz="2400" dirty="0">
                <a:solidFill>
                  <a:schemeClr val="bg1"/>
                </a:solidFill>
              </a:rPr>
              <a:t>for help in developing this new </a:t>
            </a:r>
            <a:r>
              <a:rPr lang="en-US" sz="2400" dirty="0" smtClean="0">
                <a:solidFill>
                  <a:schemeClr val="bg1"/>
                </a:solidFill>
              </a:rPr>
              <a:t>biblical attitude</a:t>
            </a:r>
            <a:r>
              <a:rPr lang="en-US" sz="2400" dirty="0">
                <a:solidFill>
                  <a:schemeClr val="bg1"/>
                </a:solidFill>
              </a:rPr>
              <a:t>.</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FFFFFF"/>
                </a:solidFill>
                <a:effectLst/>
                <a:uLnTx/>
                <a:uFillTx/>
                <a:latin typeface="Times New Roman" charset="0"/>
                <a:ea typeface="+mn-ea"/>
                <a:cs typeface="+mn-cs"/>
              </a:rPr>
              <a:t>iteenchallenge.org 3/2018</a:t>
            </a:r>
            <a:endParaRPr kumimoji="0" lang="en-US" sz="1400" b="0" i="0" u="none" strike="noStrike" kern="1200" cap="none" spc="0" normalizeH="0" baseline="0" noProof="0" dirty="0">
              <a:ln>
                <a:noFill/>
              </a:ln>
              <a:solidFill>
                <a:srgbClr val="FFFFFF"/>
              </a:solidFill>
              <a:effectLst/>
              <a:uLnTx/>
              <a:uFillTx/>
              <a:latin typeface="Times New Roman" charset="0"/>
              <a:ea typeface="+mn-ea"/>
              <a:cs typeface="+mn-cs"/>
            </a:endParaRPr>
          </a:p>
        </p:txBody>
      </p:sp>
      <p:pic>
        <p:nvPicPr>
          <p:cNvPr id="62466" name="Picture 2" descr="http://www.istonsoft.com/images/ppt/christian-background.jpg"/>
          <p:cNvPicPr>
            <a:picLocks noGrp="1" noChangeAspect="1" noChangeArrowheads="1"/>
          </p:cNvPicPr>
          <p:nvPr>
            <p:ph type="clipArt" sz="half" idx="1"/>
          </p:nvPr>
        </p:nvPicPr>
        <p:blipFill>
          <a:blip r:embed="rId2"/>
          <a:srcRect/>
          <a:stretch>
            <a:fillRect/>
          </a:stretch>
        </p:blipFill>
        <p:spPr bwMode="auto">
          <a:xfrm>
            <a:off x="914400" y="1905000"/>
            <a:ext cx="1971675" cy="3962400"/>
          </a:xfrm>
          <a:prstGeom prst="rect">
            <a:avLst/>
          </a:prstGeom>
          <a:noFill/>
        </p:spPr>
      </p:pic>
    </p:spTree>
    <p:extLst>
      <p:ext uri="{BB962C8B-B14F-4D97-AF65-F5344CB8AC3E}">
        <p14:creationId xmlns:p14="http://schemas.microsoft.com/office/powerpoint/2010/main" val="248212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066800"/>
            <a:ext cx="9828214" cy="1219200"/>
          </a:xfrm>
        </p:spPr>
        <p:txBody>
          <a:bodyPr/>
          <a:lstStyle/>
          <a:p>
            <a:pPr algn="ctr"/>
            <a:r>
              <a:rPr lang="en-US" sz="4000" b="1" dirty="0">
                <a:solidFill>
                  <a:schemeClr val="bg1"/>
                </a:solidFill>
              </a:rPr>
              <a:t>The Right Attitude to Have When Correcting Someone Else</a:t>
            </a:r>
            <a:r>
              <a:rPr lang="en-US" b="1" dirty="0" smtClean="0">
                <a:solidFill>
                  <a:schemeClr val="bg1"/>
                </a:solidFill>
              </a:rPr>
              <a:t/>
            </a:r>
            <a:br>
              <a:rPr lang="en-US" b="1" dirty="0" smtClean="0">
                <a:solidFill>
                  <a:schemeClr val="bg1"/>
                </a:solidFill>
              </a:rPr>
            </a:br>
            <a:r>
              <a:rPr lang="en-US" dirty="0" smtClean="0">
                <a:solidFill>
                  <a:schemeClr val="bg1"/>
                </a:solidFill>
              </a:rPr>
              <a:t> </a:t>
            </a:r>
            <a:r>
              <a:rPr lang="en-US" dirty="0" smtClean="0"/>
              <a:t/>
            </a:r>
            <a:br>
              <a:rPr lang="en-US" dirty="0" smtClean="0"/>
            </a:br>
            <a:endParaRPr lang="en-US" dirty="0"/>
          </a:p>
        </p:txBody>
      </p:sp>
      <p:sp>
        <p:nvSpPr>
          <p:cNvPr id="3" name="Subtitle 2"/>
          <p:cNvSpPr>
            <a:spLocks noGrp="1"/>
          </p:cNvSpPr>
          <p:nvPr>
            <p:ph type="subTitle" sz="quarter" idx="1"/>
          </p:nvPr>
        </p:nvSpPr>
        <p:spPr/>
        <p:txBody>
          <a:bodyPr/>
          <a:lstStyle/>
          <a:p>
            <a:r>
              <a:rPr lang="en-US" sz="4000" b="1" dirty="0">
                <a:solidFill>
                  <a:schemeClr val="bg1"/>
                </a:solidFill>
              </a:rPr>
              <a:t>Chapter 4</a:t>
            </a:r>
          </a:p>
          <a:p>
            <a:endParaRPr lang="en-US" dirty="0"/>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1485900"/>
            <a:ext cx="9828214" cy="1219200"/>
          </a:xfrm>
        </p:spPr>
        <p:txBody>
          <a:bodyPr/>
          <a:lstStyle/>
          <a:p>
            <a:pPr algn="ctr"/>
            <a:r>
              <a:rPr lang="en-US" sz="4000" b="1" dirty="0" smtClean="0">
                <a:solidFill>
                  <a:schemeClr val="bg1"/>
                </a:solidFill>
              </a:rPr>
              <a:t>Correcting Others</a:t>
            </a:r>
            <a:r>
              <a:rPr lang="en-US" b="1" dirty="0" smtClean="0">
                <a:solidFill>
                  <a:schemeClr val="bg1"/>
                </a:solidFill>
              </a:rPr>
              <a:t/>
            </a:r>
            <a:br>
              <a:rPr lang="en-US" b="1" dirty="0" smtClean="0">
                <a:solidFill>
                  <a:schemeClr val="bg1"/>
                </a:solidFill>
              </a:rPr>
            </a:br>
            <a:r>
              <a:rPr lang="en-US" dirty="0" smtClean="0">
                <a:solidFill>
                  <a:schemeClr val="bg1"/>
                </a:solidFill>
              </a:rPr>
              <a:t> </a:t>
            </a:r>
            <a:r>
              <a:rPr lang="en-US" dirty="0" smtClean="0"/>
              <a:t/>
            </a:r>
            <a:br>
              <a:rPr lang="en-US" dirty="0" smtClean="0"/>
            </a:br>
            <a:endParaRPr lang="en-US" dirty="0"/>
          </a:p>
        </p:txBody>
      </p:sp>
      <p:sp>
        <p:nvSpPr>
          <p:cNvPr id="3" name="Subtitle 2"/>
          <p:cNvSpPr>
            <a:spLocks noGrp="1"/>
          </p:cNvSpPr>
          <p:nvPr>
            <p:ph type="subTitle" sz="quarter" idx="1"/>
          </p:nvPr>
        </p:nvSpPr>
        <p:spPr/>
        <p:txBody>
          <a:bodyPr/>
          <a:lstStyle/>
          <a:p>
            <a:r>
              <a:rPr lang="en-US" sz="4000" b="1" dirty="0" smtClean="0">
                <a:solidFill>
                  <a:schemeClr val="bg1"/>
                </a:solidFill>
              </a:rPr>
              <a:t>Lesson 3</a:t>
            </a:r>
            <a:endParaRPr lang="en-US" sz="4000" b="1" dirty="0">
              <a:solidFill>
                <a:schemeClr val="bg1"/>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spTree>
    <p:extLst>
      <p:ext uri="{BB962C8B-B14F-4D97-AF65-F5344CB8AC3E}">
        <p14:creationId xmlns:p14="http://schemas.microsoft.com/office/powerpoint/2010/main" val="316214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582400" cy="1143000"/>
          </a:xfrm>
        </p:spPr>
        <p:txBody>
          <a:bodyPr/>
          <a:lstStyle/>
          <a:p>
            <a:r>
              <a:rPr lang="en-US" dirty="0" smtClean="0">
                <a:solidFill>
                  <a:schemeClr val="bg1"/>
                </a:solidFill>
              </a:rPr>
              <a:t>Lesson 3: Correcting Others</a:t>
            </a:r>
            <a:endParaRPr lang="en-US" dirty="0">
              <a:solidFill>
                <a:schemeClr val="bg1"/>
              </a:solidFill>
            </a:endParaRPr>
          </a:p>
        </p:txBody>
      </p:sp>
      <p:sp>
        <p:nvSpPr>
          <p:cNvPr id="3" name="Content Placeholder 2"/>
          <p:cNvSpPr>
            <a:spLocks noGrp="1"/>
          </p:cNvSpPr>
          <p:nvPr>
            <p:ph idx="1"/>
          </p:nvPr>
        </p:nvSpPr>
        <p:spPr>
          <a:xfrm>
            <a:off x="914400" y="1600200"/>
            <a:ext cx="10744200" cy="4419600"/>
          </a:xfrm>
        </p:spPr>
        <p:txBody>
          <a:bodyPr/>
          <a:lstStyle/>
          <a:p>
            <a:pPr>
              <a:buNone/>
            </a:pPr>
            <a:r>
              <a:rPr lang="en-US" b="1" dirty="0" smtClean="0">
                <a:solidFill>
                  <a:schemeClr val="bg1"/>
                </a:solidFill>
              </a:rPr>
              <a:t>Key Biblical Truth</a:t>
            </a:r>
          </a:p>
          <a:p>
            <a:pPr>
              <a:buNone/>
            </a:pPr>
            <a:r>
              <a:rPr lang="en-US" dirty="0" smtClean="0">
                <a:solidFill>
                  <a:schemeClr val="bg1"/>
                </a:solidFill>
              </a:rPr>
              <a:t>   I need to memorize and use a biblical attitude when I am correcting others.</a:t>
            </a:r>
          </a:p>
          <a:p>
            <a:pPr>
              <a:buNone/>
            </a:pPr>
            <a:r>
              <a:rPr lang="en-US" b="1" dirty="0" smtClean="0">
                <a:solidFill>
                  <a:schemeClr val="bg1"/>
                </a:solidFill>
              </a:rPr>
              <a:t>Key Verse:  </a:t>
            </a:r>
            <a:r>
              <a:rPr lang="en-US" dirty="0">
                <a:solidFill>
                  <a:schemeClr val="bg1"/>
                </a:solidFill>
              </a:rPr>
              <a:t>Galatians 6:1 </a:t>
            </a:r>
            <a:r>
              <a:rPr lang="en-US" sz="2800" dirty="0">
                <a:solidFill>
                  <a:schemeClr val="bg1"/>
                </a:solidFill>
              </a:rPr>
              <a:t>(New Living Translation)</a:t>
            </a:r>
          </a:p>
          <a:p>
            <a:pPr>
              <a:buNone/>
            </a:pPr>
            <a:r>
              <a:rPr lang="en-US" sz="2800" dirty="0" smtClean="0">
                <a:solidFill>
                  <a:schemeClr val="bg1"/>
                </a:solidFill>
              </a:rPr>
              <a:t>   </a:t>
            </a:r>
            <a:r>
              <a:rPr lang="en-US" dirty="0" smtClean="0">
                <a:solidFill>
                  <a:schemeClr val="bg1"/>
                </a:solidFill>
              </a:rPr>
              <a:t>Dear </a:t>
            </a:r>
            <a:r>
              <a:rPr lang="en-US" dirty="0">
                <a:solidFill>
                  <a:schemeClr val="bg1"/>
                </a:solidFill>
              </a:rPr>
              <a:t>brothers and sisters, if another Christian is overcome by some sin, you who </a:t>
            </a:r>
            <a:r>
              <a:rPr lang="en-US" dirty="0" smtClean="0">
                <a:solidFill>
                  <a:schemeClr val="bg1"/>
                </a:solidFill>
              </a:rPr>
              <a:t>are godly </a:t>
            </a:r>
            <a:r>
              <a:rPr lang="en-US" dirty="0">
                <a:solidFill>
                  <a:schemeClr val="bg1"/>
                </a:solidFill>
              </a:rPr>
              <a:t>should gently and humbly help that person back onto the right path,. And be </a:t>
            </a:r>
            <a:r>
              <a:rPr lang="en-US" dirty="0" smtClean="0">
                <a:solidFill>
                  <a:schemeClr val="bg1"/>
                </a:solidFill>
              </a:rPr>
              <a:t>careful not </a:t>
            </a:r>
            <a:r>
              <a:rPr lang="en-US" dirty="0">
                <a:solidFill>
                  <a:schemeClr val="bg1"/>
                </a:solidFill>
              </a:rPr>
              <a:t>to fall into the same temptation yourself.</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FFFFFF"/>
                </a:solidFill>
                <a:effectLst/>
                <a:uLnTx/>
                <a:uFillTx/>
                <a:latin typeface="Times New Roman" charset="0"/>
                <a:ea typeface="+mn-ea"/>
                <a:cs typeface="+mn-cs"/>
              </a:rPr>
              <a:t>iteenchallenge.org 3/2018</a:t>
            </a:r>
            <a:endParaRPr kumimoji="0" lang="en-US" sz="1400" b="0" i="0" u="none" strike="noStrike" kern="1200" cap="none" spc="0" normalizeH="0" baseline="0" noProof="0" dirty="0">
              <a:ln>
                <a:noFill/>
              </a:ln>
              <a:solidFill>
                <a:srgbClr val="FFFFFF"/>
              </a:solidFill>
              <a:effectLst/>
              <a:uLnTx/>
              <a:uFillTx/>
              <a:latin typeface="Times New Roman" charset="0"/>
              <a:ea typeface="+mn-ea"/>
              <a:cs typeface="+mn-cs"/>
            </a:endParaRPr>
          </a:p>
        </p:txBody>
      </p:sp>
    </p:spTree>
    <p:extLst>
      <p:ext uri="{BB962C8B-B14F-4D97-AF65-F5344CB8AC3E}">
        <p14:creationId xmlns:p14="http://schemas.microsoft.com/office/powerpoint/2010/main" val="46159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658600" cy="1143000"/>
          </a:xfrm>
        </p:spPr>
        <p:txBody>
          <a:bodyPr/>
          <a:lstStyle/>
          <a:p>
            <a:r>
              <a:rPr lang="en-US" dirty="0">
                <a:solidFill>
                  <a:schemeClr val="bg1"/>
                </a:solidFill>
              </a:rPr>
              <a:t>Lesson Warm-up </a:t>
            </a:r>
            <a:r>
              <a:rPr lang="en-US" dirty="0" smtClean="0">
                <a:solidFill>
                  <a:schemeClr val="bg1"/>
                </a:solidFill>
              </a:rPr>
              <a:t/>
            </a:r>
            <a:br>
              <a:rPr lang="en-US" dirty="0" smtClean="0">
                <a:solidFill>
                  <a:schemeClr val="bg1"/>
                </a:solidFill>
              </a:rPr>
            </a:br>
            <a:r>
              <a:rPr lang="en-US" sz="3200" dirty="0" smtClean="0">
                <a:solidFill>
                  <a:schemeClr val="bg1"/>
                </a:solidFill>
              </a:rPr>
              <a:t>Attitudes </a:t>
            </a:r>
            <a:r>
              <a:rPr lang="en-US" sz="3200" dirty="0">
                <a:solidFill>
                  <a:schemeClr val="bg1"/>
                </a:solidFill>
              </a:rPr>
              <a:t>Influence our Daily Behavior</a:t>
            </a:r>
          </a:p>
        </p:txBody>
      </p:sp>
      <p:sp>
        <p:nvSpPr>
          <p:cNvPr id="4" name="Text Placeholder 3"/>
          <p:cNvSpPr>
            <a:spLocks noGrp="1"/>
          </p:cNvSpPr>
          <p:nvPr>
            <p:ph type="body" sz="half" idx="2"/>
          </p:nvPr>
        </p:nvSpPr>
        <p:spPr>
          <a:xfrm>
            <a:off x="5715000" y="1905000"/>
            <a:ext cx="6172200" cy="4114800"/>
          </a:xfrm>
        </p:spPr>
        <p:txBody>
          <a:bodyPr/>
          <a:lstStyle/>
          <a:p>
            <a:pPr marL="1314450" lvl="2" indent="-514350">
              <a:buNone/>
            </a:pPr>
            <a:r>
              <a:rPr lang="en-US" sz="4000" dirty="0" smtClean="0">
                <a:solidFill>
                  <a:schemeClr val="bg1"/>
                </a:solidFill>
              </a:rPr>
              <a:t>Brick Illustration </a:t>
            </a:r>
          </a:p>
          <a:p>
            <a:pPr marL="1314450" lvl="2" indent="-514350">
              <a:buNone/>
            </a:pPr>
            <a:r>
              <a:rPr lang="en-US" sz="2800" i="1" dirty="0" smtClean="0">
                <a:solidFill>
                  <a:schemeClr val="bg1"/>
                </a:solidFill>
              </a:rPr>
              <a:t>See Teacher’s Manual Lesson 3 for illustration.</a:t>
            </a:r>
            <a:endParaRPr lang="en-US" sz="2800" i="1" dirty="0">
              <a:solidFill>
                <a:schemeClr val="bg1"/>
              </a:solidFill>
            </a:endParaRPr>
          </a:p>
        </p:txBody>
      </p:sp>
      <p:pic>
        <p:nvPicPr>
          <p:cNvPr id="1036" name="Picture 12"/>
          <p:cNvPicPr>
            <a:picLocks noGrp="1" noChangeAspect="1" noChangeArrowheads="1"/>
          </p:cNvPicPr>
          <p:nvPr>
            <p:ph type="clipArt" sz="half" idx="1"/>
          </p:nvPr>
        </p:nvPicPr>
        <p:blipFill rotWithShape="1">
          <a:blip r:embed="rId2" cstate="print">
            <a:extLst>
              <a:ext uri="{28A0092B-C50C-407E-A947-70E740481C1C}">
                <a14:useLocalDpi xmlns:a14="http://schemas.microsoft.com/office/drawing/2010/main" val="0"/>
              </a:ext>
            </a:extLst>
          </a:blip>
          <a:srcRect b="8445"/>
          <a:stretch/>
        </p:blipFill>
        <p:spPr bwMode="auto">
          <a:xfrm rot="2696492">
            <a:off x="1974656" y="1957543"/>
            <a:ext cx="2974081" cy="4370518"/>
          </a:xfrm>
          <a:prstGeom prst="rect">
            <a:avLst/>
          </a:prstGeom>
          <a:noFill/>
        </p:spPr>
      </p:pic>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charset="0"/>
                <a:ea typeface="+mn-ea"/>
                <a:cs typeface="+mn-cs"/>
              </a:rPr>
              <a:t>iteenchallenge.org 3/2018</a:t>
            </a:r>
            <a:endParaRPr kumimoji="0" lang="en-US" sz="14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1280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658600" cy="1143000"/>
          </a:xfrm>
        </p:spPr>
        <p:txBody>
          <a:bodyPr/>
          <a:lstStyle/>
          <a:p>
            <a:r>
              <a:rPr lang="en-US" dirty="0">
                <a:solidFill>
                  <a:schemeClr val="bg1"/>
                </a:solidFill>
              </a:rPr>
              <a:t>Lesson Warm-up </a:t>
            </a:r>
            <a:r>
              <a:rPr lang="en-US" dirty="0" smtClean="0">
                <a:solidFill>
                  <a:schemeClr val="bg1"/>
                </a:solidFill>
              </a:rPr>
              <a:t/>
            </a:r>
            <a:br>
              <a:rPr lang="en-US" dirty="0" smtClean="0">
                <a:solidFill>
                  <a:schemeClr val="bg1"/>
                </a:solidFill>
              </a:rPr>
            </a:br>
            <a:r>
              <a:rPr lang="en-US" sz="3200" dirty="0" smtClean="0">
                <a:solidFill>
                  <a:schemeClr val="bg1"/>
                </a:solidFill>
              </a:rPr>
              <a:t>Attitudes </a:t>
            </a:r>
            <a:r>
              <a:rPr lang="en-US" sz="3200" dirty="0">
                <a:solidFill>
                  <a:schemeClr val="bg1"/>
                </a:solidFill>
              </a:rPr>
              <a:t>Influence our Daily Behavior</a:t>
            </a:r>
          </a:p>
        </p:txBody>
      </p:sp>
      <p:sp>
        <p:nvSpPr>
          <p:cNvPr id="4" name="Text Placeholder 3"/>
          <p:cNvSpPr>
            <a:spLocks noGrp="1"/>
          </p:cNvSpPr>
          <p:nvPr>
            <p:ph type="body" sz="half" idx="2"/>
          </p:nvPr>
        </p:nvSpPr>
        <p:spPr>
          <a:xfrm>
            <a:off x="5715000" y="1905000"/>
            <a:ext cx="5257800" cy="4114800"/>
          </a:xfrm>
        </p:spPr>
        <p:txBody>
          <a:bodyPr/>
          <a:lstStyle/>
          <a:p>
            <a:pPr marL="1314450" lvl="2" indent="-514350">
              <a:buNone/>
            </a:pPr>
            <a:r>
              <a:rPr lang="en-US" sz="4000" dirty="0">
                <a:solidFill>
                  <a:schemeClr val="bg1"/>
                </a:solidFill>
              </a:rPr>
              <a:t>1.  Rules are made to be broken.</a:t>
            </a:r>
          </a:p>
        </p:txBody>
      </p:sp>
      <p:pic>
        <p:nvPicPr>
          <p:cNvPr id="1036" name="Picture 12" descr="http://t2.gstatic.com/images?q=tbn:ANd9GcQedfSjqYes1fGAZL7S3xdHevHbeRkPhA0U2GlyKpIjL9MGAwMw"/>
          <p:cNvPicPr>
            <a:picLocks noGrp="1" noChangeAspect="1" noChangeArrowheads="1"/>
          </p:cNvPicPr>
          <p:nvPr>
            <p:ph type="clipArt" sz="half" idx="1"/>
          </p:nvPr>
        </p:nvPicPr>
        <p:blipFill>
          <a:blip r:embed="rId2"/>
          <a:srcRect/>
          <a:stretch>
            <a:fillRect/>
          </a:stretch>
        </p:blipFill>
        <p:spPr bwMode="auto">
          <a:xfrm>
            <a:off x="995806" y="2250615"/>
            <a:ext cx="4719194" cy="3423569"/>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66800"/>
            <a:ext cx="8382000" cy="762000"/>
          </a:xfrm>
        </p:spPr>
        <p:txBody>
          <a:bodyPr/>
          <a:lstStyle/>
          <a:p>
            <a:r>
              <a:rPr lang="en-US" b="1" dirty="0" smtClean="0">
                <a:solidFill>
                  <a:schemeClr val="bg1"/>
                </a:solidFill>
              </a:rPr>
              <a:t>A. Whom should I correct?</a:t>
            </a:r>
            <a:r>
              <a:rPr lang="en-US" sz="4000" b="1" dirty="0">
                <a:solidFill>
                  <a:schemeClr val="bg1"/>
                </a:solidFill>
              </a:rPr>
              <a:t/>
            </a:r>
            <a:br>
              <a:rPr lang="en-US" sz="4000" b="1" dirty="0">
                <a:solidFill>
                  <a:schemeClr val="bg1"/>
                </a:solidFill>
              </a:rPr>
            </a:br>
            <a:endParaRPr lang="en-US" sz="4000" dirty="0">
              <a:solidFill>
                <a:schemeClr val="bg1"/>
              </a:solidFill>
            </a:endParaRPr>
          </a:p>
        </p:txBody>
      </p:sp>
      <p:sp>
        <p:nvSpPr>
          <p:cNvPr id="4" name="Text Placeholder 3"/>
          <p:cNvSpPr>
            <a:spLocks noGrp="1"/>
          </p:cNvSpPr>
          <p:nvPr>
            <p:ph type="body" sz="half" idx="2"/>
          </p:nvPr>
        </p:nvSpPr>
        <p:spPr>
          <a:xfrm>
            <a:off x="4572000" y="2106561"/>
            <a:ext cx="6705600" cy="4114800"/>
          </a:xfrm>
        </p:spPr>
        <p:txBody>
          <a:bodyPr/>
          <a:lstStyle/>
          <a:p>
            <a:pPr marL="457200" indent="-457200">
              <a:buFont typeface="+mj-lt"/>
              <a:buAutoNum type="arabicPeriod"/>
            </a:pPr>
            <a:r>
              <a:rPr lang="en-US" sz="2400" dirty="0">
                <a:solidFill>
                  <a:schemeClr val="bg1"/>
                </a:solidFill>
              </a:rPr>
              <a:t>Spiritually mature Christians should correct a Christian who sins.</a:t>
            </a:r>
          </a:p>
          <a:p>
            <a:pPr marL="457200" indent="-457200">
              <a:buFont typeface="+mj-lt"/>
              <a:buAutoNum type="arabicPeriod"/>
            </a:pPr>
            <a:r>
              <a:rPr lang="en-US" sz="2400" dirty="0">
                <a:solidFill>
                  <a:schemeClr val="bg1"/>
                </a:solidFill>
              </a:rPr>
              <a:t>If you are in authority over another person, you have the responsibility to correct that person when he does something wrong.</a:t>
            </a:r>
          </a:p>
          <a:p>
            <a:pPr marL="457200" indent="-457200">
              <a:buNone/>
            </a:pPr>
            <a:endParaRPr lang="en-US" sz="2400" dirty="0"/>
          </a:p>
          <a:p>
            <a:pPr>
              <a:buNone/>
            </a:pPr>
            <a:r>
              <a:rPr lang="en-US" dirty="0" smtClean="0"/>
              <a:t> </a:t>
            </a:r>
          </a:p>
          <a:p>
            <a:pPr marL="514350" indent="-514350">
              <a:buFont typeface="+mj-lt"/>
              <a:buAutoNum type="arabicPeriod"/>
            </a:pPr>
            <a:endParaRPr lang="en-US" dirty="0"/>
          </a:p>
        </p:txBody>
      </p:sp>
      <p:pic>
        <p:nvPicPr>
          <p:cNvPr id="3074" name="Picture 2" descr="stock photo : Hands of young woman and elderly man over white background"/>
          <p:cNvPicPr>
            <a:picLocks noGrp="1" noChangeAspect="1" noChangeArrowheads="1"/>
          </p:cNvPicPr>
          <p:nvPr>
            <p:ph type="clipArt" sz="half" idx="1"/>
          </p:nvPr>
        </p:nvPicPr>
        <p:blipFill rotWithShape="1">
          <a:blip r:embed="rId2"/>
          <a:srcRect r="16216"/>
          <a:stretch/>
        </p:blipFill>
        <p:spPr bwMode="auto">
          <a:xfrm>
            <a:off x="1066800" y="1828800"/>
            <a:ext cx="2971800" cy="4505632"/>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8382000" cy="1143000"/>
          </a:xfrm>
        </p:spPr>
        <p:txBody>
          <a:bodyPr/>
          <a:lstStyle/>
          <a:p>
            <a:r>
              <a:rPr lang="en-US" b="1" dirty="0" smtClean="0">
                <a:solidFill>
                  <a:schemeClr val="bg1"/>
                </a:solidFill>
              </a:rPr>
              <a:t>A. Whom should I correct?</a:t>
            </a:r>
            <a:endParaRPr lang="en-US" dirty="0">
              <a:solidFill>
                <a:schemeClr val="bg1"/>
              </a:solidFill>
            </a:endParaRPr>
          </a:p>
        </p:txBody>
      </p:sp>
      <p:sp>
        <p:nvSpPr>
          <p:cNvPr id="4" name="Text Placeholder 3"/>
          <p:cNvSpPr>
            <a:spLocks noGrp="1"/>
          </p:cNvSpPr>
          <p:nvPr>
            <p:ph type="body" sz="half" idx="2"/>
          </p:nvPr>
        </p:nvSpPr>
        <p:spPr>
          <a:xfrm>
            <a:off x="5334000" y="1905000"/>
            <a:ext cx="6324600" cy="4114800"/>
          </a:xfrm>
        </p:spPr>
        <p:txBody>
          <a:bodyPr/>
          <a:lstStyle/>
          <a:p>
            <a:pPr marL="514350" indent="-514350">
              <a:buFont typeface="+mj-lt"/>
              <a:buAutoNum type="arabicPeriod" startAt="3"/>
            </a:pPr>
            <a:r>
              <a:rPr lang="en-US" sz="2800" dirty="0">
                <a:solidFill>
                  <a:schemeClr val="bg1"/>
                </a:solidFill>
              </a:rPr>
              <a:t>Parents have the responsibility to correct their children.</a:t>
            </a:r>
          </a:p>
          <a:p>
            <a:pPr marL="514350" indent="-514350">
              <a:buFont typeface="+mj-lt"/>
              <a:buAutoNum type="arabicPeriod" startAt="3"/>
            </a:pPr>
            <a:r>
              <a:rPr lang="en-US" sz="2800" dirty="0">
                <a:solidFill>
                  <a:schemeClr val="bg1"/>
                </a:solidFill>
              </a:rPr>
              <a:t>Do the rules of your home or present residence clearly state your responsibility to correct those who do something wrong?</a:t>
            </a:r>
          </a:p>
        </p:txBody>
      </p:sp>
      <p:pic>
        <p:nvPicPr>
          <p:cNvPr id="1030" name="Picture 6"/>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381032" y="2185203"/>
            <a:ext cx="4952968" cy="3295975"/>
          </a:xfrm>
          <a:prstGeom prst="rect">
            <a:avLst/>
          </a:prstGeom>
          <a:blipFill>
            <a:blip r:embed="rId3"/>
            <a:tile tx="0" ty="0" sx="100000" sy="100000" flip="none" algn="tl"/>
          </a:blip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9906000" cy="1143000"/>
          </a:xfrm>
        </p:spPr>
        <p:txBody>
          <a:bodyPr/>
          <a:lstStyle/>
          <a:p>
            <a:r>
              <a:rPr lang="en-US" sz="3600" b="1" dirty="0">
                <a:solidFill>
                  <a:schemeClr val="bg1"/>
                </a:solidFill>
              </a:rPr>
              <a:t>B.	What is a biblical attitude to have when correcting others?</a:t>
            </a:r>
            <a:r>
              <a:rPr lang="en-US" sz="4000" b="1" dirty="0"/>
              <a:t/>
            </a:r>
            <a:br>
              <a:rPr lang="en-US" sz="4000" b="1" dirty="0"/>
            </a:br>
            <a:endParaRPr lang="en-US" sz="4000" dirty="0"/>
          </a:p>
        </p:txBody>
      </p:sp>
      <p:sp>
        <p:nvSpPr>
          <p:cNvPr id="4" name="Text Placeholder 3"/>
          <p:cNvSpPr>
            <a:spLocks noGrp="1"/>
          </p:cNvSpPr>
          <p:nvPr>
            <p:ph type="body" sz="half" idx="2"/>
          </p:nvPr>
        </p:nvSpPr>
        <p:spPr>
          <a:xfrm>
            <a:off x="5410200" y="1905000"/>
            <a:ext cx="6172200" cy="4572000"/>
          </a:xfrm>
        </p:spPr>
        <p:txBody>
          <a:bodyPr/>
          <a:lstStyle/>
          <a:p>
            <a:pPr>
              <a:buNone/>
            </a:pPr>
            <a:r>
              <a:rPr lang="en-US" sz="2400" dirty="0">
                <a:solidFill>
                  <a:schemeClr val="bg1"/>
                </a:solidFill>
              </a:rPr>
              <a:t>1.</a:t>
            </a:r>
            <a:r>
              <a:rPr lang="en-US" sz="2800" dirty="0">
                <a:solidFill>
                  <a:schemeClr val="bg1"/>
                </a:solidFill>
              </a:rPr>
              <a:t>	This person is one of God’s special friends.  </a:t>
            </a:r>
            <a:br>
              <a:rPr lang="en-US" sz="2800" dirty="0">
                <a:solidFill>
                  <a:schemeClr val="bg1"/>
                </a:solidFill>
              </a:rPr>
            </a:br>
            <a:r>
              <a:rPr lang="en-US" sz="2800" dirty="0">
                <a:solidFill>
                  <a:schemeClr val="bg1"/>
                </a:solidFill>
              </a:rPr>
              <a:t>I want to be able to give a good report about this person. </a:t>
            </a:r>
          </a:p>
          <a:p>
            <a:pPr>
              <a:buNone/>
            </a:pPr>
            <a:r>
              <a:rPr lang="en-US" sz="2800" dirty="0">
                <a:solidFill>
                  <a:schemeClr val="bg1"/>
                </a:solidFill>
              </a:rPr>
              <a:t>2.	What did the person do wrong? </a:t>
            </a:r>
          </a:p>
          <a:p>
            <a:pPr>
              <a:buNone/>
            </a:pPr>
            <a:r>
              <a:rPr lang="en-US" sz="2800" dirty="0">
                <a:solidFill>
                  <a:schemeClr val="bg1"/>
                </a:solidFill>
              </a:rPr>
              <a:t>3.	What is God’s way of correcting the problem? </a:t>
            </a:r>
          </a:p>
          <a:p>
            <a:pPr>
              <a:buNone/>
            </a:pPr>
            <a:r>
              <a:rPr lang="en-US" sz="2800" dirty="0">
                <a:solidFill>
                  <a:schemeClr val="bg1"/>
                </a:solidFill>
              </a:rPr>
              <a:t>4.	How can I help this person follow God’s way?</a:t>
            </a:r>
          </a:p>
          <a:p>
            <a:endParaRPr lang="en-US" sz="2400" dirty="0">
              <a:solidFill>
                <a:schemeClr val="bg1"/>
              </a:solidFill>
            </a:endParaRPr>
          </a:p>
        </p:txBody>
      </p:sp>
      <p:pic>
        <p:nvPicPr>
          <p:cNvPr id="258050" name="Picture 2" descr="http://fc07.deviantart.net/fs10/i/2006/075/7/f/Pondering_Grace_by_christians.jpg"/>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62000" y="1943100"/>
            <a:ext cx="4114800" cy="4191000"/>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839200" cy="1371600"/>
          </a:xfrm>
        </p:spPr>
        <p:txBody>
          <a:bodyPr/>
          <a:lstStyle/>
          <a:p>
            <a:r>
              <a:rPr lang="en-US" sz="3600" b="1" dirty="0">
                <a:solidFill>
                  <a:schemeClr val="bg1"/>
                </a:solidFill>
              </a:rPr>
              <a:t>C.	How should I correct others?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4724400" y="1676400"/>
            <a:ext cx="7239000" cy="4724400"/>
          </a:xfrm>
        </p:spPr>
        <p:txBody>
          <a:bodyPr/>
          <a:lstStyle/>
          <a:p>
            <a:pPr marL="514350" indent="-514350">
              <a:buAutoNum type="arabicPeriod"/>
            </a:pPr>
            <a:r>
              <a:rPr lang="en-US" b="1" dirty="0">
                <a:solidFill>
                  <a:schemeClr val="bg1"/>
                </a:solidFill>
              </a:rPr>
              <a:t>Three keys to choosing the right method of correcting someone</a:t>
            </a:r>
          </a:p>
          <a:p>
            <a:pPr marL="514350" indent="-514350">
              <a:buFont typeface="+mj-lt"/>
              <a:buAutoNum type="alphaLcParenR"/>
            </a:pPr>
            <a:r>
              <a:rPr lang="en-US" sz="2800" dirty="0">
                <a:solidFill>
                  <a:schemeClr val="bg1"/>
                </a:solidFill>
              </a:rPr>
              <a:t>Whom am I correcting?</a:t>
            </a:r>
          </a:p>
          <a:p>
            <a:pPr marL="514350" indent="-514350">
              <a:buFont typeface="+mj-lt"/>
              <a:buAutoNum type="alphaLcParenR"/>
            </a:pPr>
            <a:r>
              <a:rPr lang="en-US" sz="2800" dirty="0">
                <a:solidFill>
                  <a:schemeClr val="bg1"/>
                </a:solidFill>
              </a:rPr>
              <a:t>How serious is the wrong thing the person has done?</a:t>
            </a:r>
          </a:p>
          <a:p>
            <a:pPr marL="514350" indent="-514350">
              <a:buFont typeface="+mj-lt"/>
              <a:buAutoNum type="alphaLcParenR"/>
            </a:pPr>
            <a:r>
              <a:rPr lang="en-US" sz="2800" dirty="0">
                <a:solidFill>
                  <a:schemeClr val="bg1"/>
                </a:solidFill>
              </a:rPr>
              <a:t>Your personality will affect the methods you use.</a:t>
            </a:r>
          </a:p>
        </p:txBody>
      </p:sp>
      <p:pic>
        <p:nvPicPr>
          <p:cNvPr id="259074" name="Picture 2" descr="http://fc09.deviantart.net/fs27/f/2009/247/0/5/Be_Still____by_christians.jpg"/>
          <p:cNvPicPr>
            <a:picLocks noGrp="1" noChangeAspect="1" noChangeArrowheads="1"/>
          </p:cNvPicPr>
          <p:nvPr>
            <p:ph type="clipArt" sz="half" idx="1"/>
          </p:nvPr>
        </p:nvPicPr>
        <p:blipFill>
          <a:blip r:embed="rId2"/>
          <a:srcRect/>
          <a:stretch>
            <a:fillRect/>
          </a:stretch>
        </p:blipFill>
        <p:spPr bwMode="auto">
          <a:xfrm>
            <a:off x="1219200" y="2019300"/>
            <a:ext cx="2895600" cy="4038600"/>
          </a:xfrm>
          <a:prstGeom prst="rect">
            <a:avLst/>
          </a:prstGeom>
          <a:noFill/>
        </p:spPr>
      </p:pic>
      <p:sp>
        <p:nvSpPr>
          <p:cNvPr id="5" name="Footer Placeholder 4"/>
          <p:cNvSpPr>
            <a:spLocks noGrp="1"/>
          </p:cNvSpPr>
          <p:nvPr>
            <p:ph type="ftr" sz="quarter" idx="11"/>
          </p:nvPr>
        </p:nvSpPr>
        <p:spPr/>
        <p:txBody>
          <a:bodyPr/>
          <a:lstStyle/>
          <a:p>
            <a:pPr>
              <a:defRPr/>
            </a:pPr>
            <a:r>
              <a:rPr lang="en-US" sz="1600" smtClean="0">
                <a:solidFill>
                  <a:schemeClr val="bg1"/>
                </a:solidFill>
              </a:rPr>
              <a:t>iteenchallenge.org 3/2018</a:t>
            </a:r>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8839200" cy="1143000"/>
          </a:xfrm>
        </p:spPr>
        <p:txBody>
          <a:bodyPr/>
          <a:lstStyle/>
          <a:p>
            <a:r>
              <a:rPr lang="en-US" sz="3600" b="1" dirty="0">
                <a:solidFill>
                  <a:schemeClr val="bg1"/>
                </a:solidFill>
              </a:rPr>
              <a:t>C.	How should I correct others?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4648200" y="1905000"/>
            <a:ext cx="6781800" cy="4114800"/>
          </a:xfrm>
        </p:spPr>
        <p:txBody>
          <a:bodyPr/>
          <a:lstStyle/>
          <a:p>
            <a:pPr marL="457200" indent="-457200">
              <a:buFont typeface="+mj-lt"/>
              <a:buAutoNum type="arabicPeriod" startAt="2"/>
            </a:pPr>
            <a:r>
              <a:rPr lang="en-US" dirty="0" smtClean="0">
                <a:solidFill>
                  <a:schemeClr val="bg1"/>
                </a:solidFill>
              </a:rPr>
              <a:t>Biblical methods of correcting others</a:t>
            </a:r>
          </a:p>
          <a:p>
            <a:pPr marL="457200" indent="-457200">
              <a:buFont typeface="+mj-lt"/>
              <a:buAutoNum type="alphaLcPeriod"/>
            </a:pPr>
            <a:r>
              <a:rPr lang="en-US" sz="2400" dirty="0">
                <a:solidFill>
                  <a:schemeClr val="bg1"/>
                </a:solidFill>
              </a:rPr>
              <a:t>The Galatians method</a:t>
            </a:r>
          </a:p>
          <a:p>
            <a:pPr marL="457200" indent="-457200">
              <a:buNone/>
            </a:pPr>
            <a:r>
              <a:rPr lang="en-US" sz="2400" b="1" dirty="0">
                <a:solidFill>
                  <a:schemeClr val="bg1"/>
                </a:solidFill>
              </a:rPr>
              <a:t>Brothers, if someone is caught in a sin, you who are spiritual should restore him gently. But watch yourself, or you also may be tempted.</a:t>
            </a:r>
          </a:p>
          <a:p>
            <a:pPr marL="457200" indent="-457200">
              <a:buNone/>
            </a:pPr>
            <a:r>
              <a:rPr lang="en-US" sz="2400" b="1" dirty="0">
                <a:solidFill>
                  <a:schemeClr val="bg1"/>
                </a:solidFill>
              </a:rPr>
              <a:t>Galatians 6:1  New International Version</a:t>
            </a:r>
          </a:p>
          <a:p>
            <a:pPr marL="457200" indent="-457200">
              <a:buNone/>
            </a:pPr>
            <a:endParaRPr lang="en-US" sz="2400" dirty="0">
              <a:solidFill>
                <a:schemeClr val="bg1"/>
              </a:solidFill>
            </a:endParaRPr>
          </a:p>
        </p:txBody>
      </p:sp>
      <p:pic>
        <p:nvPicPr>
          <p:cNvPr id="260100" name="Picture 4" descr="http://fc03.deviantart.net/fs11/i/2006/243/4/d/Fallen___Part_1_by_christians.jpg"/>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1066800" y="1905000"/>
            <a:ext cx="3048000" cy="41148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8839200" cy="1143000"/>
          </a:xfrm>
        </p:spPr>
        <p:txBody>
          <a:bodyPr/>
          <a:lstStyle/>
          <a:p>
            <a:r>
              <a:rPr lang="en-US" sz="3600" b="1" dirty="0">
                <a:solidFill>
                  <a:schemeClr val="bg1"/>
                </a:solidFill>
              </a:rPr>
              <a:t>C.	How should I correct others?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4267200" y="1600200"/>
            <a:ext cx="6934200" cy="4876800"/>
          </a:xfrm>
        </p:spPr>
        <p:txBody>
          <a:bodyPr/>
          <a:lstStyle/>
          <a:p>
            <a:pPr marL="457200" indent="-457200">
              <a:buFont typeface="+mj-lt"/>
              <a:buAutoNum type="arabicPeriod" startAt="2"/>
            </a:pPr>
            <a:r>
              <a:rPr lang="en-US" sz="2800" dirty="0">
                <a:solidFill>
                  <a:schemeClr val="bg1"/>
                </a:solidFill>
              </a:rPr>
              <a:t>Biblical methods of correcting others</a:t>
            </a:r>
          </a:p>
          <a:p>
            <a:pPr marL="457200" indent="-457200">
              <a:buFont typeface="+mj-lt"/>
              <a:buAutoNum type="alphaLcPeriod" startAt="2"/>
            </a:pPr>
            <a:r>
              <a:rPr lang="en-US" sz="2400" dirty="0">
                <a:solidFill>
                  <a:schemeClr val="bg1"/>
                </a:solidFill>
              </a:rPr>
              <a:t>The Matthew Method</a:t>
            </a:r>
          </a:p>
          <a:p>
            <a:pPr marL="457200" indent="-457200">
              <a:buNone/>
            </a:pPr>
            <a:r>
              <a:rPr lang="en-US" sz="1800" b="1" baseline="30000" dirty="0">
                <a:solidFill>
                  <a:schemeClr val="bg1"/>
                </a:solidFill>
              </a:rPr>
              <a:t>15</a:t>
            </a:r>
            <a:r>
              <a:rPr lang="en-US" sz="1800" b="1" dirty="0">
                <a:solidFill>
                  <a:schemeClr val="bg1"/>
                </a:solidFill>
              </a:rPr>
              <a:t>If another believer sins against you, go privately and point out the fault. If the other person listens and confesses it, you have won that person back. </a:t>
            </a:r>
            <a:r>
              <a:rPr lang="en-US" sz="1800" b="1" baseline="30000" dirty="0">
                <a:solidFill>
                  <a:schemeClr val="bg1"/>
                </a:solidFill>
              </a:rPr>
              <a:t>16</a:t>
            </a:r>
            <a:r>
              <a:rPr lang="en-US" sz="1800" b="1" dirty="0">
                <a:solidFill>
                  <a:schemeClr val="bg1"/>
                </a:solidFill>
              </a:rPr>
              <a:t>But if you are unsuccessful, take one or two others with you and go back again, so that everything you say may be confirmed by two or three witnesses. </a:t>
            </a:r>
            <a:r>
              <a:rPr lang="en-US" sz="1800" b="1" baseline="30000" dirty="0">
                <a:solidFill>
                  <a:schemeClr val="bg1"/>
                </a:solidFill>
              </a:rPr>
              <a:t>17</a:t>
            </a:r>
            <a:r>
              <a:rPr lang="en-US" sz="1800" b="1" dirty="0">
                <a:solidFill>
                  <a:schemeClr val="bg1"/>
                </a:solidFill>
              </a:rPr>
              <a:t>If that person still refuses to listen, take your case to the church. If the church decides you are right, but the other person won't accept it, treat that person as a pagan or a corrupt tax collector. </a:t>
            </a:r>
          </a:p>
          <a:p>
            <a:pPr marL="457200" indent="-457200">
              <a:buNone/>
            </a:pPr>
            <a:r>
              <a:rPr lang="en-US" sz="1800" b="1" dirty="0">
                <a:solidFill>
                  <a:schemeClr val="bg1"/>
                </a:solidFill>
              </a:rPr>
              <a:t>Matthew 18:15-17 New International Version</a:t>
            </a:r>
          </a:p>
          <a:p>
            <a:pPr marL="457200" indent="-457200">
              <a:buNone/>
            </a:pPr>
            <a:endParaRPr lang="en-US" sz="2800" dirty="0"/>
          </a:p>
        </p:txBody>
      </p:sp>
      <p:pic>
        <p:nvPicPr>
          <p:cNvPr id="261122" name="Picture 2" descr="http://fc09.deviantart.net/fs12/i/2006/273/3/2/Handup_by_Crusader333.jpg"/>
          <p:cNvPicPr>
            <a:picLocks noGrp="1" noChangeAspect="1" noChangeArrowheads="1"/>
          </p:cNvPicPr>
          <p:nvPr>
            <p:ph type="clipArt" sz="half" idx="1"/>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85800" y="1905000"/>
            <a:ext cx="2971800" cy="4267200"/>
          </a:xfrm>
          <a:prstGeom prst="rect">
            <a:avLst/>
          </a:prstGeom>
          <a:noFill/>
          <a:ln>
            <a:solidFill>
              <a:schemeClr val="bg1"/>
            </a:solidFill>
          </a:ln>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8839200" cy="1143000"/>
          </a:xfrm>
        </p:spPr>
        <p:txBody>
          <a:bodyPr/>
          <a:lstStyle/>
          <a:p>
            <a:r>
              <a:rPr lang="en-US" sz="3600" b="1" dirty="0">
                <a:solidFill>
                  <a:schemeClr val="bg1"/>
                </a:solidFill>
              </a:rPr>
              <a:t>C.	How should I correct others?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3886200" y="1600200"/>
            <a:ext cx="8305800" cy="4876800"/>
          </a:xfrm>
        </p:spPr>
        <p:txBody>
          <a:bodyPr/>
          <a:lstStyle/>
          <a:p>
            <a:pPr marL="457200" indent="-457200">
              <a:buFont typeface="+mj-lt"/>
              <a:buAutoNum type="alphaLcPeriod" startAt="2"/>
            </a:pPr>
            <a:r>
              <a:rPr lang="en-US" sz="2400" dirty="0" smtClean="0">
                <a:solidFill>
                  <a:schemeClr val="bg1"/>
                </a:solidFill>
              </a:rPr>
              <a:t>The Matthew Method </a:t>
            </a:r>
            <a:r>
              <a:rPr lang="en-US" sz="1800" b="1" dirty="0" smtClean="0">
                <a:solidFill>
                  <a:schemeClr val="bg1"/>
                </a:solidFill>
              </a:rPr>
              <a:t>Matthew 18:15-17</a:t>
            </a:r>
          </a:p>
          <a:p>
            <a:pPr marL="0" indent="0">
              <a:buNone/>
            </a:pPr>
            <a:endParaRPr lang="en-US" sz="2800" dirty="0" smtClean="0">
              <a:solidFill>
                <a:schemeClr val="bg1"/>
              </a:solidFill>
            </a:endParaRPr>
          </a:p>
          <a:p>
            <a:pPr marL="0" indent="0">
              <a:buNone/>
            </a:pPr>
            <a:r>
              <a:rPr lang="en-US" sz="2800" dirty="0" smtClean="0">
                <a:solidFill>
                  <a:schemeClr val="bg1"/>
                </a:solidFill>
              </a:rPr>
              <a:t>Identify </a:t>
            </a:r>
            <a:r>
              <a:rPr lang="en-US" sz="2800" dirty="0">
                <a:solidFill>
                  <a:schemeClr val="bg1"/>
                </a:solidFill>
              </a:rPr>
              <a:t>the 3 main restrictions of using this method.</a:t>
            </a:r>
          </a:p>
          <a:p>
            <a:pPr marL="0" indent="0">
              <a:buNone/>
            </a:pPr>
            <a:r>
              <a:rPr lang="en-US" sz="2800" dirty="0">
                <a:solidFill>
                  <a:schemeClr val="bg1"/>
                </a:solidFill>
              </a:rPr>
              <a:t>1. The person must be a Christian – a believer</a:t>
            </a:r>
          </a:p>
          <a:p>
            <a:pPr marL="0" indent="0">
              <a:buNone/>
            </a:pPr>
            <a:r>
              <a:rPr lang="en-US" sz="2800" dirty="0">
                <a:solidFill>
                  <a:schemeClr val="bg1"/>
                </a:solidFill>
              </a:rPr>
              <a:t>2. The person must have sinned – broken one of God’s laws</a:t>
            </a:r>
          </a:p>
          <a:p>
            <a:pPr marL="0" indent="0">
              <a:buNone/>
            </a:pPr>
            <a:r>
              <a:rPr lang="en-US" sz="2800" dirty="0">
                <a:solidFill>
                  <a:schemeClr val="bg1"/>
                </a:solidFill>
              </a:rPr>
              <a:t>3. The person must have sinned against you. If their sin was against </a:t>
            </a:r>
            <a:r>
              <a:rPr lang="en-US" sz="2800" dirty="0" smtClean="0">
                <a:solidFill>
                  <a:schemeClr val="bg1"/>
                </a:solidFill>
              </a:rPr>
              <a:t>another person</a:t>
            </a:r>
            <a:r>
              <a:rPr lang="en-US" sz="2800" dirty="0">
                <a:solidFill>
                  <a:schemeClr val="bg1"/>
                </a:solidFill>
              </a:rPr>
              <a:t>, then I do not have the authority to correct them, based on </a:t>
            </a:r>
            <a:r>
              <a:rPr lang="en-US" sz="2800" dirty="0" smtClean="0">
                <a:solidFill>
                  <a:schemeClr val="bg1"/>
                </a:solidFill>
              </a:rPr>
              <a:t>this scripture</a:t>
            </a:r>
            <a:r>
              <a:rPr lang="en-US" sz="2800" dirty="0">
                <a:solidFill>
                  <a:schemeClr val="bg1"/>
                </a:solidFill>
              </a:rPr>
              <a:t>.</a:t>
            </a:r>
          </a:p>
        </p:txBody>
      </p:sp>
      <p:pic>
        <p:nvPicPr>
          <p:cNvPr id="261122" name="Picture 2" descr="http://fc09.deviantart.net/fs12/i/2006/273/3/2/Handup_by_Crusader333.jpg"/>
          <p:cNvPicPr>
            <a:picLocks noGrp="1" noChangeAspect="1" noChangeArrowheads="1"/>
          </p:cNvPicPr>
          <p:nvPr>
            <p:ph type="clipArt" sz="half" idx="1"/>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33400" y="1949245"/>
            <a:ext cx="2971800" cy="4267200"/>
          </a:xfrm>
          <a:prstGeom prst="rect">
            <a:avLst/>
          </a:prstGeom>
          <a:noFill/>
          <a:ln>
            <a:solidFill>
              <a:schemeClr val="bg1"/>
            </a:solidFill>
          </a:ln>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extLst>
      <p:ext uri="{BB962C8B-B14F-4D97-AF65-F5344CB8AC3E}">
        <p14:creationId xmlns:p14="http://schemas.microsoft.com/office/powerpoint/2010/main" val="255850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8839200" cy="1143000"/>
          </a:xfrm>
        </p:spPr>
        <p:txBody>
          <a:bodyPr/>
          <a:lstStyle/>
          <a:p>
            <a:r>
              <a:rPr lang="en-US" sz="3600" b="1" dirty="0">
                <a:solidFill>
                  <a:schemeClr val="bg1"/>
                </a:solidFill>
              </a:rPr>
              <a:t>C.	How should I correct others?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3888658" y="1217971"/>
            <a:ext cx="8305800" cy="4876800"/>
          </a:xfrm>
        </p:spPr>
        <p:txBody>
          <a:bodyPr/>
          <a:lstStyle/>
          <a:p>
            <a:pPr marL="457200" indent="-457200">
              <a:buFont typeface="+mj-lt"/>
              <a:buAutoNum type="alphaLcPeriod" startAt="2"/>
            </a:pPr>
            <a:r>
              <a:rPr lang="en-US" sz="2400" dirty="0" smtClean="0">
                <a:solidFill>
                  <a:schemeClr val="bg1"/>
                </a:solidFill>
              </a:rPr>
              <a:t>The Matthew Method </a:t>
            </a:r>
            <a:r>
              <a:rPr lang="en-US" sz="1800" b="1" dirty="0" smtClean="0">
                <a:solidFill>
                  <a:schemeClr val="bg1"/>
                </a:solidFill>
              </a:rPr>
              <a:t>Matthew 18:15-17</a:t>
            </a:r>
          </a:p>
          <a:p>
            <a:pPr marL="0" indent="0">
              <a:buNone/>
            </a:pPr>
            <a:r>
              <a:rPr lang="en-US" sz="2800" dirty="0" smtClean="0">
                <a:solidFill>
                  <a:schemeClr val="bg1"/>
                </a:solidFill>
              </a:rPr>
              <a:t>Identify </a:t>
            </a:r>
            <a:r>
              <a:rPr lang="en-US" sz="2800" dirty="0">
                <a:solidFill>
                  <a:schemeClr val="bg1"/>
                </a:solidFill>
              </a:rPr>
              <a:t>the 3 </a:t>
            </a:r>
            <a:r>
              <a:rPr lang="en-US" sz="2800" dirty="0" smtClean="0">
                <a:solidFill>
                  <a:schemeClr val="bg1"/>
                </a:solidFill>
              </a:rPr>
              <a:t>steps of </a:t>
            </a:r>
            <a:r>
              <a:rPr lang="en-US" sz="2800" dirty="0">
                <a:solidFill>
                  <a:schemeClr val="bg1"/>
                </a:solidFill>
              </a:rPr>
              <a:t>using this method.</a:t>
            </a:r>
          </a:p>
          <a:p>
            <a:pPr marL="0" indent="0">
              <a:buNone/>
            </a:pPr>
            <a:r>
              <a:rPr lang="en-US" sz="2800" dirty="0">
                <a:solidFill>
                  <a:schemeClr val="bg1"/>
                </a:solidFill>
              </a:rPr>
              <a:t>1. G</a:t>
            </a:r>
            <a:r>
              <a:rPr lang="en-US" sz="2800" dirty="0" smtClean="0">
                <a:solidFill>
                  <a:schemeClr val="bg1"/>
                </a:solidFill>
              </a:rPr>
              <a:t>o </a:t>
            </a:r>
            <a:r>
              <a:rPr lang="en-US" sz="2800" dirty="0">
                <a:solidFill>
                  <a:schemeClr val="bg1"/>
                </a:solidFill>
              </a:rPr>
              <a:t>privately and point out the fault</a:t>
            </a:r>
          </a:p>
          <a:p>
            <a:pPr marL="0" indent="0">
              <a:buNone/>
            </a:pPr>
            <a:r>
              <a:rPr lang="en-US" sz="2800" dirty="0">
                <a:solidFill>
                  <a:schemeClr val="bg1"/>
                </a:solidFill>
              </a:rPr>
              <a:t>2</a:t>
            </a:r>
            <a:r>
              <a:rPr lang="en-US" sz="2800" dirty="0" smtClean="0">
                <a:solidFill>
                  <a:schemeClr val="bg1"/>
                </a:solidFill>
              </a:rPr>
              <a:t>. If they refuse to listen </a:t>
            </a:r>
            <a:r>
              <a:rPr lang="en-US" sz="2800" dirty="0">
                <a:solidFill>
                  <a:schemeClr val="bg1"/>
                </a:solidFill>
              </a:rPr>
              <a:t>-  take one or two others with you and go back </a:t>
            </a:r>
            <a:r>
              <a:rPr lang="en-US" sz="2800" dirty="0" smtClean="0">
                <a:solidFill>
                  <a:schemeClr val="bg1"/>
                </a:solidFill>
              </a:rPr>
              <a:t>again so </a:t>
            </a:r>
            <a:r>
              <a:rPr lang="en-US" sz="2800" dirty="0">
                <a:solidFill>
                  <a:schemeClr val="bg1"/>
                </a:solidFill>
              </a:rPr>
              <a:t>that everything</a:t>
            </a:r>
          </a:p>
          <a:p>
            <a:pPr marL="0" indent="0">
              <a:buNone/>
            </a:pPr>
            <a:r>
              <a:rPr lang="en-US" sz="2800" dirty="0">
                <a:solidFill>
                  <a:schemeClr val="bg1"/>
                </a:solidFill>
              </a:rPr>
              <a:t>you say may be confirmed by two or three witnesses. </a:t>
            </a:r>
          </a:p>
          <a:p>
            <a:pPr marL="0" indent="0">
              <a:buNone/>
            </a:pPr>
            <a:r>
              <a:rPr lang="en-US" sz="2800" dirty="0">
                <a:solidFill>
                  <a:schemeClr val="bg1"/>
                </a:solidFill>
              </a:rPr>
              <a:t>3. If they </a:t>
            </a:r>
            <a:r>
              <a:rPr lang="en-US" sz="2800" dirty="0" smtClean="0">
                <a:solidFill>
                  <a:schemeClr val="bg1"/>
                </a:solidFill>
              </a:rPr>
              <a:t>still refuse </a:t>
            </a:r>
            <a:r>
              <a:rPr lang="en-US" sz="2800" dirty="0">
                <a:solidFill>
                  <a:schemeClr val="bg1"/>
                </a:solidFill>
              </a:rPr>
              <a:t>to listen </a:t>
            </a:r>
            <a:r>
              <a:rPr lang="en-US" sz="2800" dirty="0" smtClean="0">
                <a:solidFill>
                  <a:schemeClr val="bg1"/>
                </a:solidFill>
              </a:rPr>
              <a:t>– take it to the church.</a:t>
            </a:r>
          </a:p>
          <a:p>
            <a:pPr marL="0" indent="0">
              <a:buNone/>
            </a:pPr>
            <a:r>
              <a:rPr lang="en-US" sz="2800" dirty="0">
                <a:solidFill>
                  <a:schemeClr val="bg1"/>
                </a:solidFill>
              </a:rPr>
              <a:t>If they still refuse to </a:t>
            </a:r>
            <a:r>
              <a:rPr lang="en-US" sz="2800" dirty="0" smtClean="0">
                <a:solidFill>
                  <a:schemeClr val="bg1"/>
                </a:solidFill>
              </a:rPr>
              <a:t>listen, treat them as a pagan or a tax collector.</a:t>
            </a:r>
            <a:endParaRPr lang="en-US" sz="2800" dirty="0">
              <a:solidFill>
                <a:schemeClr val="bg1"/>
              </a:solidFill>
            </a:endParaRPr>
          </a:p>
        </p:txBody>
      </p:sp>
      <p:pic>
        <p:nvPicPr>
          <p:cNvPr id="261122" name="Picture 2" descr="http://fc09.deviantart.net/fs12/i/2006/273/3/2/Handup_by_Crusader333.jpg"/>
          <p:cNvPicPr>
            <a:picLocks noGrp="1" noChangeAspect="1" noChangeArrowheads="1"/>
          </p:cNvPicPr>
          <p:nvPr>
            <p:ph type="clipArt" sz="half" idx="1"/>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33400" y="1949245"/>
            <a:ext cx="2971800" cy="4267200"/>
          </a:xfrm>
          <a:prstGeom prst="rect">
            <a:avLst/>
          </a:prstGeom>
          <a:noFill/>
          <a:ln>
            <a:solidFill>
              <a:schemeClr val="bg1"/>
            </a:solidFill>
          </a:ln>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extLst>
      <p:ext uri="{BB962C8B-B14F-4D97-AF65-F5344CB8AC3E}">
        <p14:creationId xmlns:p14="http://schemas.microsoft.com/office/powerpoint/2010/main" val="126316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839200" cy="1143000"/>
          </a:xfrm>
        </p:spPr>
        <p:txBody>
          <a:bodyPr/>
          <a:lstStyle/>
          <a:p>
            <a:r>
              <a:rPr lang="en-US" sz="3600" b="1" dirty="0">
                <a:solidFill>
                  <a:schemeClr val="bg1"/>
                </a:solidFill>
              </a:rPr>
              <a:t>C.	How should I correct others?</a:t>
            </a:r>
            <a:endParaRPr lang="en-US" sz="3600" dirty="0">
              <a:solidFill>
                <a:schemeClr val="bg1"/>
              </a:solidFill>
            </a:endParaRPr>
          </a:p>
        </p:txBody>
      </p:sp>
      <p:sp>
        <p:nvSpPr>
          <p:cNvPr id="4" name="Text Placeholder 3"/>
          <p:cNvSpPr>
            <a:spLocks noGrp="1"/>
          </p:cNvSpPr>
          <p:nvPr>
            <p:ph type="body" sz="half" idx="2"/>
          </p:nvPr>
        </p:nvSpPr>
        <p:spPr>
          <a:xfrm>
            <a:off x="4876800" y="1600200"/>
            <a:ext cx="6781800" cy="4876800"/>
          </a:xfrm>
        </p:spPr>
        <p:txBody>
          <a:bodyPr/>
          <a:lstStyle/>
          <a:p>
            <a:pPr marL="514350" indent="-514350">
              <a:buFont typeface="+mj-lt"/>
              <a:buAutoNum type="arabicPeriod" startAt="2"/>
            </a:pPr>
            <a:r>
              <a:rPr lang="en-US" dirty="0" smtClean="0">
                <a:solidFill>
                  <a:schemeClr val="bg1"/>
                </a:solidFill>
              </a:rPr>
              <a:t>Biblical methods of correcting others</a:t>
            </a:r>
          </a:p>
          <a:p>
            <a:pPr marL="514350" indent="-514350">
              <a:buFont typeface="+mj-lt"/>
              <a:buAutoNum type="alphaLcPeriod" startAt="3"/>
            </a:pPr>
            <a:r>
              <a:rPr lang="en-US" sz="2000" b="1" dirty="0">
                <a:solidFill>
                  <a:schemeClr val="bg1"/>
                </a:solidFill>
              </a:rPr>
              <a:t>All scripture is inspired by God and is useful for teaching the truth, rebuking error, correcting faults, and giving instruction for right living.</a:t>
            </a:r>
          </a:p>
          <a:p>
            <a:pPr marL="514350" indent="-514350">
              <a:buNone/>
            </a:pPr>
            <a:r>
              <a:rPr lang="en-US" sz="2000" b="1" dirty="0">
                <a:solidFill>
                  <a:schemeClr val="bg1"/>
                </a:solidFill>
              </a:rPr>
              <a:t>        2 Timothy 3:16  Good News Bible </a:t>
            </a:r>
          </a:p>
          <a:p>
            <a:pPr>
              <a:buNone/>
            </a:pPr>
            <a:r>
              <a:rPr lang="en-US" sz="2000" b="1" dirty="0">
                <a:solidFill>
                  <a:schemeClr val="bg1"/>
                </a:solidFill>
              </a:rPr>
              <a:t>        All scripture is inspired by God and </a:t>
            </a:r>
            <a:r>
              <a:rPr lang="en-US" sz="2000" b="1" dirty="0" smtClean="0">
                <a:solidFill>
                  <a:schemeClr val="bg1"/>
                </a:solidFill>
              </a:rPr>
              <a:t>is useful </a:t>
            </a:r>
            <a:r>
              <a:rPr lang="en-US" sz="2000" b="1" dirty="0">
                <a:solidFill>
                  <a:schemeClr val="bg1"/>
                </a:solidFill>
              </a:rPr>
              <a:t>for </a:t>
            </a:r>
            <a:r>
              <a:rPr lang="en-US" sz="2000" b="1" dirty="0" smtClean="0">
                <a:solidFill>
                  <a:schemeClr val="bg1"/>
                </a:solidFill>
              </a:rPr>
              <a:t>teaching </a:t>
            </a:r>
            <a:r>
              <a:rPr lang="en-US" sz="2000" b="1" dirty="0">
                <a:solidFill>
                  <a:schemeClr val="bg1"/>
                </a:solidFill>
              </a:rPr>
              <a:t>the faith and correcting error, for re-setting the direction of </a:t>
            </a:r>
            <a:r>
              <a:rPr lang="en-US" sz="2000" b="1" dirty="0" smtClean="0">
                <a:solidFill>
                  <a:schemeClr val="bg1"/>
                </a:solidFill>
              </a:rPr>
              <a:t>a </a:t>
            </a:r>
            <a:r>
              <a:rPr lang="en-US" sz="2000" b="1" dirty="0">
                <a:solidFill>
                  <a:schemeClr val="bg1"/>
                </a:solidFill>
              </a:rPr>
              <a:t>man’s life and training him in good living. </a:t>
            </a:r>
            <a:endParaRPr lang="en-US" sz="2000" b="1" dirty="0" smtClean="0">
              <a:solidFill>
                <a:schemeClr val="bg1"/>
              </a:solidFill>
            </a:endParaRPr>
          </a:p>
          <a:p>
            <a:pPr>
              <a:buNone/>
            </a:pPr>
            <a:r>
              <a:rPr lang="en-US" sz="2000" b="1" dirty="0" smtClean="0">
                <a:solidFill>
                  <a:schemeClr val="bg1"/>
                </a:solidFill>
              </a:rPr>
              <a:t>2 </a:t>
            </a:r>
            <a:r>
              <a:rPr lang="en-US" sz="2000" b="1" dirty="0">
                <a:solidFill>
                  <a:schemeClr val="bg1"/>
                </a:solidFill>
              </a:rPr>
              <a:t>Timothy 3:16  Phillips New Testament </a:t>
            </a:r>
          </a:p>
          <a:p>
            <a:pPr>
              <a:buNone/>
            </a:pPr>
            <a:endParaRPr lang="en-US" sz="2000" b="1" dirty="0">
              <a:solidFill>
                <a:schemeClr val="bg1"/>
              </a:solidFill>
            </a:endParaRPr>
          </a:p>
        </p:txBody>
      </p:sp>
      <p:pic>
        <p:nvPicPr>
          <p:cNvPr id="193538" name="Picture 2" descr="http://www.christart.com/IMAGES-art9ab/clipart/1682/bible-study.png"/>
          <p:cNvPicPr>
            <a:picLocks noGrp="1" noChangeAspect="1" noChangeArrowheads="1"/>
          </p:cNvPicPr>
          <p:nvPr>
            <p:ph type="clipArt" sz="half" idx="1"/>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457200" y="2057400"/>
            <a:ext cx="4038600" cy="36576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839200" cy="1143000"/>
          </a:xfrm>
        </p:spPr>
        <p:txBody>
          <a:bodyPr/>
          <a:lstStyle/>
          <a:p>
            <a:r>
              <a:rPr lang="en-US" sz="3600" b="1" dirty="0">
                <a:solidFill>
                  <a:schemeClr val="bg1"/>
                </a:solidFill>
              </a:rPr>
              <a:t>C.	How should I correct others?</a:t>
            </a:r>
            <a:endParaRPr lang="en-US" sz="3600" dirty="0">
              <a:solidFill>
                <a:schemeClr val="bg1"/>
              </a:solidFill>
            </a:endParaRPr>
          </a:p>
        </p:txBody>
      </p:sp>
      <p:sp>
        <p:nvSpPr>
          <p:cNvPr id="4" name="Text Placeholder 3"/>
          <p:cNvSpPr>
            <a:spLocks noGrp="1"/>
          </p:cNvSpPr>
          <p:nvPr>
            <p:ph type="body" sz="half" idx="2"/>
          </p:nvPr>
        </p:nvSpPr>
        <p:spPr>
          <a:xfrm>
            <a:off x="4495800" y="1600200"/>
            <a:ext cx="7543800" cy="4876800"/>
          </a:xfrm>
        </p:spPr>
        <p:txBody>
          <a:bodyPr/>
          <a:lstStyle/>
          <a:p>
            <a:pPr marL="514350" indent="-514350">
              <a:buFont typeface="+mj-lt"/>
              <a:buAutoNum type="arabicPeriod" startAt="2"/>
            </a:pPr>
            <a:r>
              <a:rPr lang="en-US" dirty="0" smtClean="0">
                <a:solidFill>
                  <a:schemeClr val="bg1"/>
                </a:solidFill>
              </a:rPr>
              <a:t>Biblical methods of correcting others</a:t>
            </a:r>
          </a:p>
          <a:p>
            <a:pPr marL="514350" indent="-514350">
              <a:buFont typeface="+mj-lt"/>
              <a:buAutoNum type="alphaLcPeriod" startAt="3"/>
            </a:pPr>
            <a:r>
              <a:rPr lang="en-US" sz="2000" b="1" dirty="0" smtClean="0">
                <a:solidFill>
                  <a:schemeClr val="bg1"/>
                </a:solidFill>
              </a:rPr>
              <a:t>2 </a:t>
            </a:r>
            <a:r>
              <a:rPr lang="en-US" sz="2000" b="1" dirty="0">
                <a:solidFill>
                  <a:schemeClr val="bg1"/>
                </a:solidFill>
              </a:rPr>
              <a:t>Timothy </a:t>
            </a:r>
            <a:r>
              <a:rPr lang="en-US" sz="2000" b="1" dirty="0" smtClean="0">
                <a:solidFill>
                  <a:schemeClr val="bg1"/>
                </a:solidFill>
              </a:rPr>
              <a:t>3:16 method</a:t>
            </a:r>
          </a:p>
          <a:p>
            <a:pPr marL="0" indent="0">
              <a:buNone/>
            </a:pPr>
            <a:endParaRPr lang="en-US" sz="2000" b="1" dirty="0" smtClean="0">
              <a:solidFill>
                <a:schemeClr val="bg1"/>
              </a:solidFill>
            </a:endParaRPr>
          </a:p>
          <a:p>
            <a:pPr marL="0" indent="0">
              <a:buNone/>
            </a:pPr>
            <a:r>
              <a:rPr lang="en-US" sz="2000" b="1" dirty="0">
                <a:solidFill>
                  <a:schemeClr val="bg1"/>
                </a:solidFill>
              </a:rPr>
              <a:t>(l) </a:t>
            </a:r>
            <a:r>
              <a:rPr lang="en-US" sz="2000" b="1" dirty="0" smtClean="0">
                <a:solidFill>
                  <a:schemeClr val="bg1"/>
                </a:solidFill>
              </a:rPr>
              <a:t>	Teach </a:t>
            </a:r>
            <a:r>
              <a:rPr lang="en-US" sz="2000" b="1" dirty="0">
                <a:solidFill>
                  <a:schemeClr val="bg1"/>
                </a:solidFill>
              </a:rPr>
              <a:t>the </a:t>
            </a:r>
            <a:r>
              <a:rPr lang="en-US" sz="2000" b="1" dirty="0" smtClean="0">
                <a:solidFill>
                  <a:schemeClr val="bg1"/>
                </a:solidFill>
              </a:rPr>
              <a:t>truth</a:t>
            </a:r>
          </a:p>
          <a:p>
            <a:pPr marL="0" indent="0">
              <a:buNone/>
            </a:pPr>
            <a:r>
              <a:rPr lang="en-US" sz="2000" b="1" dirty="0">
                <a:solidFill>
                  <a:schemeClr val="bg1"/>
                </a:solidFill>
              </a:rPr>
              <a:t>(2)	Rebuke the error</a:t>
            </a:r>
          </a:p>
          <a:p>
            <a:pPr marL="0" indent="0">
              <a:buNone/>
            </a:pPr>
            <a:r>
              <a:rPr lang="en-US" sz="2000" b="1" dirty="0">
                <a:solidFill>
                  <a:schemeClr val="bg1"/>
                </a:solidFill>
              </a:rPr>
              <a:t>(3)	Correct the fault(re-set the direction of a man’s </a:t>
            </a:r>
            <a:r>
              <a:rPr lang="en-US" sz="2000" b="1" dirty="0" smtClean="0">
                <a:solidFill>
                  <a:schemeClr val="bg1"/>
                </a:solidFill>
              </a:rPr>
              <a:t>life)</a:t>
            </a:r>
          </a:p>
          <a:p>
            <a:pPr marL="457200" indent="-457200">
              <a:buAutoNum type="arabicParenBoth" startAt="4"/>
            </a:pPr>
            <a:r>
              <a:rPr lang="en-US" sz="2000" b="1" dirty="0" smtClean="0">
                <a:solidFill>
                  <a:schemeClr val="bg1"/>
                </a:solidFill>
              </a:rPr>
              <a:t>      Give </a:t>
            </a:r>
            <a:r>
              <a:rPr lang="en-US" sz="2000" b="1" dirty="0">
                <a:solidFill>
                  <a:schemeClr val="bg1"/>
                </a:solidFill>
              </a:rPr>
              <a:t>instruction for right living(training him in good </a:t>
            </a:r>
            <a:endParaRPr lang="en-US" sz="2000" b="1" dirty="0" smtClean="0">
              <a:solidFill>
                <a:schemeClr val="bg1"/>
              </a:solidFill>
            </a:endParaRPr>
          </a:p>
          <a:p>
            <a:pPr marL="0" indent="0">
              <a:buNone/>
            </a:pPr>
            <a:r>
              <a:rPr lang="en-US" sz="2000" b="1" dirty="0" smtClean="0">
                <a:solidFill>
                  <a:schemeClr val="bg1"/>
                </a:solidFill>
              </a:rPr>
              <a:t>             living</a:t>
            </a:r>
            <a:r>
              <a:rPr lang="en-US" sz="2000" b="1" dirty="0">
                <a:solidFill>
                  <a:schemeClr val="bg1"/>
                </a:solidFill>
              </a:rPr>
              <a:t>)</a:t>
            </a:r>
          </a:p>
        </p:txBody>
      </p:sp>
      <p:pic>
        <p:nvPicPr>
          <p:cNvPr id="193538" name="Picture 2" descr="http://www.christart.com/IMAGES-art9ab/clipart/1682/bible-study.png"/>
          <p:cNvPicPr>
            <a:picLocks noGrp="1" noChangeAspect="1" noChangeArrowheads="1"/>
          </p:cNvPicPr>
          <p:nvPr>
            <p:ph type="clipArt" sz="half" idx="1"/>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457200" y="2057400"/>
            <a:ext cx="4038600" cy="36576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extLst>
      <p:ext uri="{BB962C8B-B14F-4D97-AF65-F5344CB8AC3E}">
        <p14:creationId xmlns:p14="http://schemas.microsoft.com/office/powerpoint/2010/main" val="151310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Attitudes Influence our Daily Behavior</a:t>
            </a:r>
            <a:endParaRPr lang="en-US" dirty="0">
              <a:solidFill>
                <a:schemeClr val="bg1"/>
              </a:solidFill>
            </a:endParaRPr>
          </a:p>
        </p:txBody>
      </p:sp>
      <p:sp>
        <p:nvSpPr>
          <p:cNvPr id="4" name="Text Placeholder 3"/>
          <p:cNvSpPr>
            <a:spLocks noGrp="1"/>
          </p:cNvSpPr>
          <p:nvPr>
            <p:ph type="body" sz="half" idx="2"/>
          </p:nvPr>
        </p:nvSpPr>
        <p:spPr>
          <a:xfrm>
            <a:off x="5715000" y="1905000"/>
            <a:ext cx="6375400" cy="4114800"/>
          </a:xfrm>
        </p:spPr>
        <p:txBody>
          <a:bodyPr/>
          <a:lstStyle/>
          <a:p>
            <a:pPr>
              <a:buNone/>
            </a:pPr>
            <a:r>
              <a:rPr lang="en-US" sz="3600" dirty="0">
                <a:solidFill>
                  <a:schemeClr val="bg1"/>
                </a:solidFill>
              </a:rPr>
              <a:t>2.  As leaders become more powerful, they also become more corrupt</a:t>
            </a:r>
            <a:r>
              <a:rPr lang="en-US" dirty="0" smtClean="0">
                <a:solidFill>
                  <a:schemeClr val="bg1"/>
                </a:solidFill>
              </a:rPr>
              <a:t>.</a:t>
            </a:r>
            <a:endParaRPr lang="en-US" dirty="0">
              <a:solidFill>
                <a:schemeClr val="bg1"/>
              </a:solidFill>
            </a:endParaRPr>
          </a:p>
        </p:txBody>
      </p:sp>
      <p:pic>
        <p:nvPicPr>
          <p:cNvPr id="229378" name="Picture 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bwMode="auto">
          <a:xfrm>
            <a:off x="1050634" y="1905000"/>
            <a:ext cx="3950803" cy="3365499"/>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Personal Application…</a:t>
            </a:r>
            <a:endParaRPr lang="en-US" dirty="0">
              <a:solidFill>
                <a:schemeClr val="bg1"/>
              </a:solidFill>
            </a:endParaRPr>
          </a:p>
        </p:txBody>
      </p:sp>
      <p:sp>
        <p:nvSpPr>
          <p:cNvPr id="4" name="Text Placeholder 3"/>
          <p:cNvSpPr>
            <a:spLocks noGrp="1"/>
          </p:cNvSpPr>
          <p:nvPr>
            <p:ph type="body" sz="half" idx="2"/>
          </p:nvPr>
        </p:nvSpPr>
        <p:spPr>
          <a:xfrm>
            <a:off x="4724400" y="1905000"/>
            <a:ext cx="6781800" cy="4114800"/>
          </a:xfrm>
        </p:spPr>
        <p:txBody>
          <a:bodyPr/>
          <a:lstStyle/>
          <a:p>
            <a:pPr marL="514350" indent="-514350">
              <a:buAutoNum type="alphaUcPeriod"/>
            </a:pPr>
            <a:r>
              <a:rPr lang="en-US" sz="2400" dirty="0">
                <a:solidFill>
                  <a:schemeClr val="bg1"/>
                </a:solidFill>
              </a:rPr>
              <a:t>Memorize the four thoughts included in the Biblical attitude to use when correcting others.</a:t>
            </a:r>
          </a:p>
          <a:p>
            <a:pPr marL="514350" indent="-514350">
              <a:buAutoNum type="alphaUcPeriod"/>
            </a:pPr>
            <a:r>
              <a:rPr lang="en-US" sz="2400" dirty="0">
                <a:solidFill>
                  <a:schemeClr val="bg1"/>
                </a:solidFill>
              </a:rPr>
              <a:t>Create a memory card with this Biblical attitude, to pin up or use a bookmark.</a:t>
            </a:r>
          </a:p>
          <a:p>
            <a:pPr marL="514350" indent="-514350">
              <a:buAutoNum type="alphaUcPeriod"/>
            </a:pPr>
            <a:r>
              <a:rPr lang="en-US" sz="2400" dirty="0">
                <a:solidFill>
                  <a:schemeClr val="bg1"/>
                </a:solidFill>
              </a:rPr>
              <a:t>Make a commitment with God to begin to use a Biblical attitude and method when correcting others.</a:t>
            </a:r>
          </a:p>
        </p:txBody>
      </p:sp>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pic>
        <p:nvPicPr>
          <p:cNvPr id="6" name="Picture 2" descr="http://www.istonsoft.com/images/ppt/christian-background.jpg"/>
          <p:cNvPicPr>
            <a:picLocks noGrp="1" noChangeAspect="1" noChangeArrowheads="1"/>
          </p:cNvPicPr>
          <p:nvPr>
            <p:ph type="clipArt" sz="half" idx="1"/>
          </p:nvPr>
        </p:nvPicPr>
        <p:blipFill>
          <a:blip r:embed="rId2"/>
          <a:srcRect/>
          <a:stretch>
            <a:fillRect/>
          </a:stretch>
        </p:blipFill>
        <p:spPr bwMode="auto">
          <a:xfrm>
            <a:off x="2133600" y="1981200"/>
            <a:ext cx="2209800" cy="4114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1143000"/>
          </a:xfrm>
        </p:spPr>
        <p:txBody>
          <a:bodyPr/>
          <a:lstStyle/>
          <a:p>
            <a:r>
              <a:rPr lang="en-US" sz="4000" dirty="0">
                <a:solidFill>
                  <a:schemeClr val="bg1"/>
                </a:solidFill>
              </a:rPr>
              <a:t>Four Possible Approaches to Correcting People</a:t>
            </a:r>
          </a:p>
        </p:txBody>
      </p:sp>
      <p:sp>
        <p:nvSpPr>
          <p:cNvPr id="4" name="Text Placeholder 3"/>
          <p:cNvSpPr>
            <a:spLocks noGrp="1"/>
          </p:cNvSpPr>
          <p:nvPr>
            <p:ph type="body" sz="half" idx="2"/>
          </p:nvPr>
        </p:nvSpPr>
        <p:spPr>
          <a:xfrm>
            <a:off x="6781800" y="1905000"/>
            <a:ext cx="4876800" cy="4419600"/>
          </a:xfrm>
        </p:spPr>
        <p:txBody>
          <a:bodyPr/>
          <a:lstStyle/>
          <a:p>
            <a:pPr marL="514350" indent="-514350">
              <a:buFont typeface="+mj-lt"/>
              <a:buAutoNum type="arabicPeriod"/>
            </a:pPr>
            <a:r>
              <a:rPr lang="en-US" dirty="0" smtClean="0">
                <a:solidFill>
                  <a:schemeClr val="bg1"/>
                </a:solidFill>
              </a:rPr>
              <a:t>Teach the truth</a:t>
            </a:r>
          </a:p>
          <a:p>
            <a:pPr marL="514350" indent="-514350">
              <a:buFont typeface="+mj-lt"/>
              <a:buAutoNum type="arabicPeriod"/>
            </a:pPr>
            <a:r>
              <a:rPr lang="en-US" dirty="0" smtClean="0">
                <a:solidFill>
                  <a:schemeClr val="bg1"/>
                </a:solidFill>
              </a:rPr>
              <a:t>Rebuke the error</a:t>
            </a:r>
          </a:p>
          <a:p>
            <a:pPr marL="514350" indent="-514350">
              <a:buFont typeface="+mj-lt"/>
              <a:buAutoNum type="arabicPeriod"/>
            </a:pPr>
            <a:r>
              <a:rPr lang="en-US" dirty="0" smtClean="0">
                <a:solidFill>
                  <a:schemeClr val="bg1"/>
                </a:solidFill>
              </a:rPr>
              <a:t>Correct the fault </a:t>
            </a:r>
            <a:r>
              <a:rPr lang="en-US" sz="2400" dirty="0">
                <a:solidFill>
                  <a:schemeClr val="bg1"/>
                </a:solidFill>
              </a:rPr>
              <a:t>(reset the direction of a man’s life)</a:t>
            </a:r>
          </a:p>
          <a:p>
            <a:pPr marL="514350" indent="-514350">
              <a:buFont typeface="+mj-lt"/>
              <a:buAutoNum type="arabicPeriod"/>
            </a:pPr>
            <a:r>
              <a:rPr lang="en-US" sz="2800" dirty="0">
                <a:solidFill>
                  <a:schemeClr val="bg1"/>
                </a:solidFill>
              </a:rPr>
              <a:t>Give instruction for right living </a:t>
            </a:r>
            <a:r>
              <a:rPr lang="en-US" sz="2400" dirty="0" smtClean="0">
                <a:solidFill>
                  <a:schemeClr val="bg1"/>
                </a:solidFill>
              </a:rPr>
              <a:t>(</a:t>
            </a:r>
            <a:r>
              <a:rPr lang="en-US" sz="2400" dirty="0">
                <a:solidFill>
                  <a:schemeClr val="bg1"/>
                </a:solidFill>
              </a:rPr>
              <a:t>training </a:t>
            </a:r>
            <a:r>
              <a:rPr lang="en-US" sz="2400" dirty="0" smtClean="0">
                <a:solidFill>
                  <a:schemeClr val="bg1"/>
                </a:solidFill>
              </a:rPr>
              <a:t>them </a:t>
            </a:r>
            <a:r>
              <a:rPr lang="en-US" sz="2400" dirty="0">
                <a:solidFill>
                  <a:schemeClr val="bg1"/>
                </a:solidFill>
              </a:rPr>
              <a:t>in good living)             </a:t>
            </a:r>
            <a:endParaRPr lang="en-US" sz="3600" dirty="0">
              <a:solidFill>
                <a:schemeClr val="bg1"/>
              </a:solidFill>
            </a:endParaRPr>
          </a:p>
        </p:txBody>
      </p:sp>
      <p:pic>
        <p:nvPicPr>
          <p:cNvPr id="263170" name="Picture 2" descr="http://4.bp.blogspot.com/-OkGtPZCmtkM/UD0daksYt4I/AAAAAAAABUI/B8rxOeN4sPA/s1600/Iraq-BibleStudy2.jpg"/>
          <p:cNvPicPr>
            <a:picLocks noGrp="1" noChangeAspect="1" noChangeArrowheads="1"/>
          </p:cNvPicPr>
          <p:nvPr>
            <p:ph type="clipArt" sz="half" idx="1"/>
          </p:nvPr>
        </p:nvPicPr>
        <p:blipFill>
          <a:blip r:embed="rId2" cstate="print"/>
          <a:srcRect/>
          <a:stretch>
            <a:fillRect/>
          </a:stretch>
        </p:blipFill>
        <p:spPr bwMode="auto">
          <a:xfrm>
            <a:off x="914400" y="2171700"/>
            <a:ext cx="4851400" cy="38100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763000" cy="1143000"/>
          </a:xfrm>
        </p:spPr>
        <p:txBody>
          <a:bodyPr/>
          <a:lstStyle/>
          <a:p>
            <a:r>
              <a:rPr lang="en-US" b="1" dirty="0" smtClean="0">
                <a:solidFill>
                  <a:schemeClr val="bg1"/>
                </a:solidFill>
              </a:rPr>
              <a:t>D.	What are some tips for correcting others?</a:t>
            </a:r>
            <a:br>
              <a:rPr lang="en-US" b="1" dirty="0" smtClean="0">
                <a:solidFill>
                  <a:schemeClr val="bg1"/>
                </a:solidFill>
              </a:rPr>
            </a:br>
            <a:endParaRPr lang="en-US" dirty="0">
              <a:solidFill>
                <a:schemeClr val="bg1"/>
              </a:solidFill>
            </a:endParaRPr>
          </a:p>
        </p:txBody>
      </p:sp>
      <p:sp>
        <p:nvSpPr>
          <p:cNvPr id="4" name="Text Placeholder 3"/>
          <p:cNvSpPr>
            <a:spLocks noGrp="1"/>
          </p:cNvSpPr>
          <p:nvPr>
            <p:ph type="body" sz="half" idx="2"/>
          </p:nvPr>
        </p:nvSpPr>
        <p:spPr>
          <a:xfrm>
            <a:off x="5562600" y="1905000"/>
            <a:ext cx="5715000" cy="4114800"/>
          </a:xfrm>
        </p:spPr>
        <p:txBody>
          <a:bodyPr/>
          <a:lstStyle/>
          <a:p>
            <a:pPr marL="514350" indent="-514350">
              <a:buFont typeface="+mj-lt"/>
              <a:buAutoNum type="arabicPeriod"/>
            </a:pPr>
            <a:r>
              <a:rPr lang="en-US" sz="2800" dirty="0">
                <a:solidFill>
                  <a:schemeClr val="bg1"/>
                </a:solidFill>
              </a:rPr>
              <a:t>Approach the person with a desire to find the truth</a:t>
            </a:r>
          </a:p>
          <a:p>
            <a:pPr marL="514350" indent="-514350">
              <a:buFont typeface="+mj-lt"/>
              <a:buAutoNum type="arabicPeriod"/>
            </a:pPr>
            <a:r>
              <a:rPr lang="en-US" sz="2800" dirty="0">
                <a:solidFill>
                  <a:schemeClr val="bg1"/>
                </a:solidFill>
              </a:rPr>
              <a:t>Approach the person with an open mind</a:t>
            </a:r>
          </a:p>
          <a:p>
            <a:pPr marL="514350" indent="-514350">
              <a:buFont typeface="+mj-lt"/>
              <a:buAutoNum type="arabicPeriod"/>
            </a:pPr>
            <a:r>
              <a:rPr lang="en-US" sz="2800" dirty="0">
                <a:solidFill>
                  <a:schemeClr val="bg1"/>
                </a:solidFill>
              </a:rPr>
              <a:t>Don’t jump to conclusions</a:t>
            </a:r>
          </a:p>
          <a:p>
            <a:pPr marL="514350" indent="-514350">
              <a:buFont typeface="+mj-lt"/>
              <a:buAutoNum type="arabicPeriod"/>
            </a:pPr>
            <a:r>
              <a:rPr lang="en-US" sz="2800" dirty="0">
                <a:solidFill>
                  <a:schemeClr val="bg1"/>
                </a:solidFill>
              </a:rPr>
              <a:t>Be positive in your approach</a:t>
            </a:r>
          </a:p>
        </p:txBody>
      </p:sp>
      <p:pic>
        <p:nvPicPr>
          <p:cNvPr id="197636" name="Picture 4" descr="http://th00.deviantart.net/fs28/PRE/i/2009/239/7/d/My_best_friend_by_flaviuss.jpg"/>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990600" y="1943100"/>
            <a:ext cx="3296668" cy="4114800"/>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1143000"/>
          </a:xfrm>
        </p:spPr>
        <p:txBody>
          <a:bodyPr/>
          <a:lstStyle/>
          <a:p>
            <a:r>
              <a:rPr lang="en-US" b="1" dirty="0" smtClean="0">
                <a:solidFill>
                  <a:schemeClr val="bg1"/>
                </a:solidFill>
              </a:rPr>
              <a:t>D.	What are some tips for correcting others?</a:t>
            </a:r>
            <a:endParaRPr lang="en-US" dirty="0">
              <a:solidFill>
                <a:schemeClr val="bg1"/>
              </a:solidFill>
            </a:endParaRPr>
          </a:p>
        </p:txBody>
      </p:sp>
      <p:sp>
        <p:nvSpPr>
          <p:cNvPr id="4" name="Text Placeholder 3"/>
          <p:cNvSpPr>
            <a:spLocks noGrp="1"/>
          </p:cNvSpPr>
          <p:nvPr>
            <p:ph type="body" sz="half" idx="2"/>
          </p:nvPr>
        </p:nvSpPr>
        <p:spPr>
          <a:xfrm>
            <a:off x="5867400" y="2043112"/>
            <a:ext cx="5486400" cy="4648200"/>
          </a:xfrm>
        </p:spPr>
        <p:txBody>
          <a:bodyPr/>
          <a:lstStyle/>
          <a:p>
            <a:pPr marL="514350" indent="-514350">
              <a:buFont typeface="+mj-lt"/>
              <a:buAutoNum type="arabicPeriod" startAt="5"/>
            </a:pPr>
            <a:r>
              <a:rPr lang="en-US" sz="2800" b="1" dirty="0">
                <a:solidFill>
                  <a:schemeClr val="bg1"/>
                </a:solidFill>
              </a:rPr>
              <a:t>Don’t come with the attitude, “I’m right and you are wrong”</a:t>
            </a:r>
          </a:p>
          <a:p>
            <a:pPr marL="514350" indent="-514350">
              <a:buFont typeface="+mj-lt"/>
              <a:buAutoNum type="arabicPeriod" startAt="5"/>
            </a:pPr>
            <a:r>
              <a:rPr lang="en-US" sz="2800" b="1" dirty="0">
                <a:solidFill>
                  <a:schemeClr val="bg1"/>
                </a:solidFill>
              </a:rPr>
              <a:t>What if they won’t accept my correction?</a:t>
            </a:r>
          </a:p>
          <a:p>
            <a:pPr marL="514350" indent="-514350">
              <a:buNone/>
            </a:pPr>
            <a:endParaRPr lang="en-US" sz="2800" b="1" dirty="0"/>
          </a:p>
          <a:p>
            <a:pPr marL="514350" indent="-514350">
              <a:buNone/>
            </a:pPr>
            <a:endParaRPr lang="en-US" dirty="0"/>
          </a:p>
        </p:txBody>
      </p:sp>
      <p:pic>
        <p:nvPicPr>
          <p:cNvPr id="196612" name="Picture 4" descr="http://www.tutorialgallery.com/scraps/scrap9/christian_graphics/orkut_christian_scraps_images31.gif"/>
          <p:cNvPicPr>
            <a:picLocks noGrp="1" noChangeAspect="1" noChangeArrowheads="1" noCrop="1"/>
          </p:cNvPicPr>
          <p:nvPr>
            <p:ph type="clipArt" sz="half" idx="1"/>
          </p:nvPr>
        </p:nvPicPr>
        <p:blipFill>
          <a:blip r:embed="rId2"/>
          <a:srcRect/>
          <a:stretch>
            <a:fillRect/>
          </a:stretch>
        </p:blipFill>
        <p:spPr bwMode="auto">
          <a:xfrm>
            <a:off x="1219200" y="1833562"/>
            <a:ext cx="3352800" cy="3886200"/>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8382000" cy="1371600"/>
          </a:xfrm>
        </p:spPr>
        <p:txBody>
          <a:bodyPr/>
          <a:lstStyle/>
          <a:p>
            <a:r>
              <a:rPr lang="en-US" sz="3200" b="1" dirty="0">
                <a:solidFill>
                  <a:schemeClr val="bg1"/>
                </a:solidFill>
              </a:rPr>
              <a:t>E.	What are the biblical limitations on correcting others?</a:t>
            </a:r>
            <a:r>
              <a:rPr lang="en-US" b="1" dirty="0" smtClean="0"/>
              <a:t/>
            </a:r>
            <a:br>
              <a:rPr lang="en-US" b="1" dirty="0" smtClean="0"/>
            </a:br>
            <a:endParaRPr lang="en-US" dirty="0"/>
          </a:p>
        </p:txBody>
      </p:sp>
      <p:sp>
        <p:nvSpPr>
          <p:cNvPr id="4" name="Text Placeholder 3"/>
          <p:cNvSpPr>
            <a:spLocks noGrp="1"/>
          </p:cNvSpPr>
          <p:nvPr>
            <p:ph type="body" sz="half" idx="2"/>
          </p:nvPr>
        </p:nvSpPr>
        <p:spPr>
          <a:xfrm>
            <a:off x="6172200" y="1905000"/>
            <a:ext cx="5105400" cy="4114800"/>
          </a:xfrm>
        </p:spPr>
        <p:txBody>
          <a:bodyPr/>
          <a:lstStyle/>
          <a:p>
            <a:pPr marL="514350" indent="-514350">
              <a:buFont typeface="+mj-lt"/>
              <a:buAutoNum type="arabicPeriod"/>
            </a:pPr>
            <a:r>
              <a:rPr lang="en-US" sz="2800" b="1" dirty="0">
                <a:solidFill>
                  <a:schemeClr val="bg1"/>
                </a:solidFill>
              </a:rPr>
              <a:t>Do I have the same problem?</a:t>
            </a:r>
          </a:p>
          <a:p>
            <a:pPr marL="514350" indent="-514350">
              <a:buFont typeface="+mj-lt"/>
              <a:buAutoNum type="arabicPeriod"/>
            </a:pPr>
            <a:r>
              <a:rPr lang="en-US" sz="2800" dirty="0">
                <a:solidFill>
                  <a:schemeClr val="bg1"/>
                </a:solidFill>
              </a:rPr>
              <a:t>Children should not correct their parents</a:t>
            </a:r>
          </a:p>
          <a:p>
            <a:pPr marL="514350" indent="-514350">
              <a:buFont typeface="+mj-lt"/>
              <a:buAutoNum type="arabicPeriod"/>
            </a:pPr>
            <a:r>
              <a:rPr lang="en-US" sz="2800" b="1" dirty="0">
                <a:solidFill>
                  <a:schemeClr val="bg1"/>
                </a:solidFill>
              </a:rPr>
              <a:t>Balance in the Christian life</a:t>
            </a:r>
          </a:p>
          <a:p>
            <a:pPr marL="514350" indent="-514350">
              <a:buFont typeface="+mj-lt"/>
              <a:buAutoNum type="arabicPeriod"/>
            </a:pPr>
            <a:r>
              <a:rPr lang="en-US" sz="2800" dirty="0">
                <a:solidFill>
                  <a:schemeClr val="bg1"/>
                </a:solidFill>
              </a:rPr>
              <a:t>I must have the right motives</a:t>
            </a:r>
            <a:endParaRPr lang="en-US" sz="2800" b="1" dirty="0">
              <a:solidFill>
                <a:schemeClr val="bg1"/>
              </a:solidFill>
            </a:endParaRPr>
          </a:p>
          <a:p>
            <a:pPr marL="514350" indent="-514350">
              <a:buFont typeface="+mj-lt"/>
              <a:buAutoNum type="arabicPeriod"/>
            </a:pPr>
            <a:endParaRPr lang="en-US" dirty="0">
              <a:solidFill>
                <a:schemeClr val="bg1"/>
              </a:solidFill>
            </a:endParaRPr>
          </a:p>
        </p:txBody>
      </p:sp>
      <p:pic>
        <p:nvPicPr>
          <p:cNvPr id="195590" name="Picture 6" descr="C:\Documents and Settings\dhenry\My Documents\Downloads\motivation!.jpg"/>
          <p:cNvPicPr>
            <a:picLocks noGrp="1" noChangeAspect="1" noChangeArrowheads="1"/>
          </p:cNvPicPr>
          <p:nvPr>
            <p:ph type="clipArt" sz="half" idx="1"/>
          </p:nvPr>
        </p:nvPicPr>
        <p:blipFill>
          <a:blip r:embed="rId2"/>
          <a:srcRect/>
          <a:stretch>
            <a:fillRect/>
          </a:stretch>
        </p:blipFill>
        <p:spPr bwMode="auto">
          <a:xfrm>
            <a:off x="1111250" y="2133600"/>
            <a:ext cx="3886200" cy="350520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8763000" cy="762000"/>
          </a:xfrm>
        </p:spPr>
        <p:txBody>
          <a:bodyPr/>
          <a:lstStyle/>
          <a:p>
            <a:r>
              <a:rPr lang="en-US" sz="3200" b="1" dirty="0">
                <a:solidFill>
                  <a:schemeClr val="bg1"/>
                </a:solidFill>
              </a:rPr>
              <a:t>E.	What are the biblical limitations on correcting others?</a:t>
            </a:r>
            <a:r>
              <a:rPr lang="en-US" sz="4000" b="1" dirty="0"/>
              <a:t/>
            </a:r>
            <a:br>
              <a:rPr lang="en-US" sz="4000" b="1" dirty="0"/>
            </a:br>
            <a:endParaRPr lang="en-US" sz="4000" dirty="0"/>
          </a:p>
        </p:txBody>
      </p:sp>
      <p:sp>
        <p:nvSpPr>
          <p:cNvPr id="4" name="Text Placeholder 3"/>
          <p:cNvSpPr>
            <a:spLocks noGrp="1"/>
          </p:cNvSpPr>
          <p:nvPr>
            <p:ph type="body" sz="half" idx="2"/>
          </p:nvPr>
        </p:nvSpPr>
        <p:spPr>
          <a:xfrm>
            <a:off x="5943600" y="1905000"/>
            <a:ext cx="5410200" cy="4114800"/>
          </a:xfrm>
        </p:spPr>
        <p:txBody>
          <a:bodyPr/>
          <a:lstStyle/>
          <a:p>
            <a:pPr marL="514350" indent="-514350">
              <a:buFont typeface="+mj-lt"/>
              <a:buAutoNum type="arabicPeriod" startAt="5"/>
            </a:pPr>
            <a:r>
              <a:rPr lang="en-US" dirty="0" smtClean="0">
                <a:solidFill>
                  <a:schemeClr val="bg1"/>
                </a:solidFill>
              </a:rPr>
              <a:t>If I am a part of the problem</a:t>
            </a:r>
          </a:p>
          <a:p>
            <a:pPr marL="514350" indent="-514350">
              <a:buFont typeface="+mj-lt"/>
              <a:buAutoNum type="arabicPeriod" startAt="5"/>
            </a:pPr>
            <a:r>
              <a:rPr lang="en-US" sz="2800" b="1" dirty="0">
                <a:solidFill>
                  <a:schemeClr val="bg1"/>
                </a:solidFill>
              </a:rPr>
              <a:t>Should I correct my leaders?</a:t>
            </a:r>
          </a:p>
          <a:p>
            <a:pPr marL="514350" indent="-514350">
              <a:buFont typeface="+mj-lt"/>
              <a:buAutoNum type="arabicPeriod" startAt="5"/>
            </a:pPr>
            <a:r>
              <a:rPr lang="en-US" sz="2800" b="1" dirty="0">
                <a:solidFill>
                  <a:schemeClr val="bg1"/>
                </a:solidFill>
              </a:rPr>
              <a:t>Are you spiritual enough to correct others?</a:t>
            </a:r>
          </a:p>
          <a:p>
            <a:pPr marL="514350" indent="-514350">
              <a:buNone/>
            </a:pPr>
            <a:endParaRPr lang="en-US" sz="2800" b="1" dirty="0"/>
          </a:p>
          <a:p>
            <a:pPr marL="514350" indent="-514350">
              <a:buNone/>
            </a:pPr>
            <a:endParaRPr lang="en-US" dirty="0"/>
          </a:p>
        </p:txBody>
      </p:sp>
      <p:pic>
        <p:nvPicPr>
          <p:cNvPr id="194562" name="Picture 2" descr="C:\Documents and Settings\dhenry\My Documents\Downloads\correcting Gods way.jpg"/>
          <p:cNvPicPr>
            <a:picLocks noGrp="1" noChangeAspect="1" noChangeArrowheads="1"/>
          </p:cNvPicPr>
          <p:nvPr>
            <p:ph type="clipArt" sz="half" idx="1"/>
          </p:nvPr>
        </p:nvPicPr>
        <p:blipFill>
          <a:blip r:embed="rId2"/>
          <a:srcRect/>
          <a:stretch>
            <a:fillRect/>
          </a:stretch>
        </p:blipFill>
        <p:spPr bwMode="auto">
          <a:xfrm>
            <a:off x="1219200" y="1827403"/>
            <a:ext cx="3286126" cy="4425759"/>
          </a:xfrm>
          <a:prstGeom prst="rect">
            <a:avLst/>
          </a:prstGeom>
          <a:noFill/>
        </p:spPr>
      </p:pic>
      <p:sp>
        <p:nvSpPr>
          <p:cNvPr id="5" name="Footer Placeholder 4"/>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 Conclusion…</a:t>
            </a:r>
            <a:endParaRPr lang="en-US" dirty="0">
              <a:solidFill>
                <a:schemeClr val="bg1"/>
              </a:solidFill>
            </a:endParaRPr>
          </a:p>
        </p:txBody>
      </p:sp>
      <p:sp>
        <p:nvSpPr>
          <p:cNvPr id="4" name="Text Placeholder 3"/>
          <p:cNvSpPr>
            <a:spLocks noGrp="1"/>
          </p:cNvSpPr>
          <p:nvPr>
            <p:ph type="body" sz="half" idx="2"/>
          </p:nvPr>
        </p:nvSpPr>
        <p:spPr>
          <a:xfrm>
            <a:off x="5791200" y="1524000"/>
            <a:ext cx="5638800" cy="4495800"/>
          </a:xfrm>
        </p:spPr>
        <p:txBody>
          <a:bodyPr/>
          <a:lstStyle/>
          <a:p>
            <a:r>
              <a:rPr lang="en-US" sz="2400" dirty="0">
                <a:solidFill>
                  <a:schemeClr val="bg1"/>
                </a:solidFill>
              </a:rPr>
              <a:t>Our attitudes play a very important part in our daily activities.  New Christians need to carefully evaluate their attitudes to see if they match up with God’s Word.  God has promised to help us grow.  No attitude is too hard to change with God’s help.</a:t>
            </a:r>
          </a:p>
          <a:p>
            <a:r>
              <a:rPr lang="en-US" sz="2400" dirty="0">
                <a:solidFill>
                  <a:schemeClr val="bg1"/>
                </a:solidFill>
              </a:rPr>
              <a:t>The promise of God is clear— “I can do all things because Christ gives me the strength.” (Philippians 4:13  NLB)</a:t>
            </a:r>
          </a:p>
          <a:p>
            <a:endParaRPr lang="en-US" sz="2400" dirty="0"/>
          </a:p>
          <a:p>
            <a:endParaRPr lang="en-US" dirty="0"/>
          </a:p>
        </p:txBody>
      </p:sp>
      <p:pic>
        <p:nvPicPr>
          <p:cNvPr id="193538" name="Picture 2" descr="http://www.restorationofchristianity.com/wordpress/wp-content/uploads/4c7c75857381_7126/attitude.jpg"/>
          <p:cNvPicPr>
            <a:picLocks noGrp="1" noChangeAspect="1" noChangeArrowheads="1"/>
          </p:cNvPicPr>
          <p:nvPr>
            <p:ph type="clipArt" sz="half" idx="1"/>
          </p:nvPr>
        </p:nvPicPr>
        <p:blipFill>
          <a:blip r:embed="rId2"/>
          <a:srcRect/>
          <a:stretch>
            <a:fillRect/>
          </a:stretch>
        </p:blipFill>
        <p:spPr bwMode="auto">
          <a:xfrm>
            <a:off x="304800" y="1894254"/>
            <a:ext cx="5105400" cy="3831492"/>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15000" y="1219200"/>
            <a:ext cx="5715000" cy="4876800"/>
          </a:xfrm>
        </p:spPr>
        <p:txBody>
          <a:bodyPr/>
          <a:lstStyle/>
          <a:p>
            <a:pPr>
              <a:buNone/>
            </a:pPr>
            <a:r>
              <a:rPr lang="en-US" sz="2800" dirty="0">
                <a:solidFill>
                  <a:schemeClr val="bg1"/>
                </a:solidFill>
              </a:rPr>
              <a:t>Your attitude must be like my own, for I the Messiah, did not come to be served, but to serve, and to give my life as a ransom for many.  </a:t>
            </a:r>
          </a:p>
          <a:p>
            <a:pPr>
              <a:buNone/>
            </a:pPr>
            <a:r>
              <a:rPr lang="en-US" sz="2800" dirty="0">
                <a:solidFill>
                  <a:schemeClr val="bg1"/>
                </a:solidFill>
              </a:rPr>
              <a:t>         </a:t>
            </a:r>
            <a:r>
              <a:rPr lang="en-US" sz="2000" dirty="0">
                <a:solidFill>
                  <a:schemeClr val="bg1"/>
                </a:solidFill>
              </a:rPr>
              <a:t>Jesus Christ		</a:t>
            </a:r>
          </a:p>
          <a:p>
            <a:pPr>
              <a:buNone/>
            </a:pPr>
            <a:r>
              <a:rPr lang="en-US" sz="2000" dirty="0">
                <a:solidFill>
                  <a:schemeClr val="bg1"/>
                </a:solidFill>
              </a:rPr>
              <a:t>    </a:t>
            </a:r>
            <a:r>
              <a:rPr lang="en-US" sz="3600" b="1" dirty="0">
                <a:solidFill>
                  <a:schemeClr val="bg1"/>
                </a:solidFill>
              </a:rPr>
              <a:t>Matthew 20:28</a:t>
            </a:r>
          </a:p>
          <a:p>
            <a:pPr marL="0" indent="0">
              <a:buNone/>
            </a:pPr>
            <a:r>
              <a:rPr lang="en-US" sz="3600" b="1" dirty="0">
                <a:solidFill>
                  <a:schemeClr val="bg1"/>
                </a:solidFill>
              </a:rPr>
              <a:t>The Living Bible</a:t>
            </a:r>
          </a:p>
          <a:p>
            <a:endParaRPr lang="en-US" sz="2000" dirty="0"/>
          </a:p>
        </p:txBody>
      </p:sp>
      <p:sp>
        <p:nvSpPr>
          <p:cNvPr id="5" name="Footer Placeholder 4"/>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pic>
        <p:nvPicPr>
          <p:cNvPr id="1028" name="Picture 4" descr="http://lh6.ggpht.com/-yZWNiM6cyNA/SdT-5SrUWOI/AAAAAAAAB7A/mPP6RAngUjc/d/praise-02.jpg"/>
          <p:cNvPicPr>
            <a:picLocks noGrp="1" noChangeAspect="1" noChangeArrowheads="1"/>
          </p:cNvPicPr>
          <p:nvPr>
            <p:ph type="clipArt" sz="half" idx="1"/>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1016000" y="1219200"/>
            <a:ext cx="3962400" cy="4114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solidFill>
                  <a:schemeClr val="bg1"/>
                </a:solidFill>
              </a:rPr>
              <a:t>Philippians 2:5-8</a:t>
            </a:r>
          </a:p>
        </p:txBody>
      </p:sp>
      <p:sp>
        <p:nvSpPr>
          <p:cNvPr id="15363" name="Rectangle 3"/>
          <p:cNvSpPr>
            <a:spLocks noGrp="1" noChangeArrowheads="1"/>
          </p:cNvSpPr>
          <p:nvPr>
            <p:ph type="body" sz="half" idx="1"/>
          </p:nvPr>
        </p:nvSpPr>
        <p:spPr/>
        <p:txBody>
          <a:bodyPr/>
          <a:lstStyle/>
          <a:p>
            <a:pPr eaLnBrk="1" hangingPunct="1">
              <a:lnSpc>
                <a:spcPct val="90000"/>
              </a:lnSpc>
              <a:buFontTx/>
              <a:buNone/>
            </a:pPr>
            <a:r>
              <a:rPr lang="en-US" dirty="0" smtClean="0">
                <a:solidFill>
                  <a:schemeClr val="bg1"/>
                </a:solidFill>
              </a:rPr>
              <a:t>   Your attitude should be the same as Christ had.  Though he was God, he did not demand and cling to his rights as God.  He made himself nothing, he took the humble position of a slave and appeared in human form.  And in human form he obediently humbled himself even further by dying a criminal’s death on a cross.</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solidFill>
                  <a:schemeClr val="bg1"/>
                </a:solidFill>
              </a:rPr>
              <a:t>Ephesians 4:17-24</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en-US" dirty="0" smtClean="0">
                <a:solidFill>
                  <a:schemeClr val="bg1"/>
                </a:solidFill>
              </a:rPr>
              <a:t>   With the Lord’s authority let me say this: Live no longer as the ungodly do, for they are hopelessly confused.  Their closed minds are full of darkness; they are far away from the life of God because they have shut their minds and hardened their hearts against him.  They don’t care anymore about right and wrong,</a:t>
            </a:r>
          </a:p>
        </p:txBody>
      </p:sp>
      <p:sp>
        <p:nvSpPr>
          <p:cNvPr id="4" name="Footer Placeholder 3"/>
          <p:cNvSpPr>
            <a:spLocks noGrp="1"/>
          </p:cNvSpPr>
          <p:nvPr>
            <p:ph type="ftr" sz="quarter" idx="11"/>
          </p:nvPr>
        </p:nvSpPr>
        <p:spPr/>
        <p:txBody>
          <a:bodyPr/>
          <a:lstStyle/>
          <a:p>
            <a:pPr>
              <a:defRPr/>
            </a:pPr>
            <a:r>
              <a:rPr lang="en-US" smtClean="0">
                <a:solidFill>
                  <a:schemeClr val="bg1"/>
                </a:solidFill>
              </a:rPr>
              <a:t>iteenchallenge.org 3/2018</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393e6eefec3ee816f9a7a68a9361488647b5"/>
</p:tagLst>
</file>

<file path=ppt/theme/theme1.xml><?xml version="1.0" encoding="utf-8"?>
<a:theme xmlns:a="http://schemas.openxmlformats.org/drawingml/2006/main" name="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Company Handboo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8592</TotalTime>
  <Words>4365</Words>
  <Application>Microsoft Office PowerPoint</Application>
  <PresentationFormat>Widescreen</PresentationFormat>
  <Paragraphs>574</Paragraphs>
  <Slides>108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Arial</vt:lpstr>
      <vt:lpstr>Arial Black</vt:lpstr>
      <vt:lpstr>Calibri</vt:lpstr>
      <vt:lpstr>Times New Roman</vt:lpstr>
      <vt:lpstr>Wingdings</vt:lpstr>
      <vt:lpstr>Company Handbook</vt:lpstr>
      <vt:lpstr>Attitudes By Dave Batty</vt:lpstr>
      <vt:lpstr>Attitudes</vt:lpstr>
      <vt:lpstr>Attitudes Assignment list</vt:lpstr>
      <vt:lpstr>Memory Verse Corrected from St. Manual</vt:lpstr>
      <vt:lpstr>Attitudes in the Life of the new Christian</vt:lpstr>
      <vt:lpstr>What are Atitudes?</vt:lpstr>
      <vt:lpstr>Lesson 1 - What are Atitudes?</vt:lpstr>
      <vt:lpstr>Lesson Warm-up  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Attitudes Influence our Daily Behavior</vt:lpstr>
      <vt:lpstr>A.  What are Attitudes?</vt:lpstr>
      <vt:lpstr>B.  How do I use attitudes?</vt:lpstr>
      <vt:lpstr>C.  How do I get attitudes? </vt:lpstr>
      <vt:lpstr>C.  How do I get Attitudes?</vt:lpstr>
      <vt:lpstr>D. How do I Show my Attitudes?</vt:lpstr>
      <vt:lpstr>The Process of Building New Attitudes</vt:lpstr>
      <vt:lpstr>A.  In What Areas of My Life Do I Need to Develop New Attitudes?</vt:lpstr>
      <vt:lpstr>A.  In What Areas of My Life Do I Need to Develop New Attitudes?</vt:lpstr>
      <vt:lpstr>B. Where Should I Start in Developing New Attitudes?  </vt:lpstr>
      <vt:lpstr>B. Where Should I Start in Developing New Attitudes?  </vt:lpstr>
      <vt:lpstr>B. Where Should I Start in Developing New Attitudes? </vt:lpstr>
      <vt:lpstr>C. What Methods Will Help Me Develop New Attitudes? </vt:lpstr>
      <vt:lpstr>C. What Methods Will Help Me Develop New Attitudes? </vt:lpstr>
      <vt:lpstr>Bible study pattern helpful in developing new attitudes. </vt:lpstr>
      <vt:lpstr>Bible study pattern helpful in developing new attitudes. </vt:lpstr>
      <vt:lpstr>Bible study pattern helpful in developing new attitudes.</vt:lpstr>
      <vt:lpstr>Personal Application…</vt:lpstr>
      <vt:lpstr>The right attitude to have when being corrected or criticized    </vt:lpstr>
      <vt:lpstr>Being Corrected or Criticized</vt:lpstr>
      <vt:lpstr>Lesson 2: Being Corrected or Criticized</vt:lpstr>
      <vt:lpstr>David’s Sin with Bathsheba</vt:lpstr>
      <vt:lpstr>A. Why do people pick on me?</vt:lpstr>
      <vt:lpstr>B. What is a biblical attitude to have when being corrected or criticized? </vt:lpstr>
      <vt:lpstr>1. I Am Being Corrected</vt:lpstr>
      <vt:lpstr>1. I Am Being Corrected</vt:lpstr>
      <vt:lpstr>2. I Will Listen Carefully</vt:lpstr>
      <vt:lpstr>2. I Will Listen Carefully</vt:lpstr>
      <vt:lpstr>3. I Am Thankful for the Correction</vt:lpstr>
      <vt:lpstr>3. I Am Thankful for the Correction</vt:lpstr>
      <vt:lpstr>3. I Am Thankful for the Correction</vt:lpstr>
      <vt:lpstr>3. I Am Thankful for the Correction</vt:lpstr>
      <vt:lpstr>4. I Was Wrong</vt:lpstr>
      <vt:lpstr>4. I Was Wrong</vt:lpstr>
      <vt:lpstr>4. I Was Wrong</vt:lpstr>
      <vt:lpstr>4. I Was Wrong</vt:lpstr>
      <vt:lpstr>5. How can I prevent this (wrong thing) from happening again?</vt:lpstr>
      <vt:lpstr>5. How can I prevent this (wrong thing) from happening again?</vt:lpstr>
      <vt:lpstr>Proverbs 12:26</vt:lpstr>
      <vt:lpstr>Proverbs 13:14</vt:lpstr>
      <vt:lpstr>Proverbs 15:31-32</vt:lpstr>
      <vt:lpstr>5. How can I prevent this (wrong thing) from happening again?</vt:lpstr>
      <vt:lpstr>5. How can I prevent this (wrong thing) from happening again?</vt:lpstr>
      <vt:lpstr>C. What are the benefits of using a Biblical attitude when I am being corrected or criticized? </vt:lpstr>
      <vt:lpstr>D. What are the problems trying  to use this new attitude?</vt:lpstr>
      <vt:lpstr>D. What are the problems trying  to use this new attitude?</vt:lpstr>
      <vt:lpstr>D. What are the problems trying  to use this new attitude?</vt:lpstr>
      <vt:lpstr>D. What are the problems trying  to use this new attitude?</vt:lpstr>
      <vt:lpstr>D. What are the problems trying  to use this new attitude?</vt:lpstr>
      <vt:lpstr>D. What are the problems trying  to use this new attitude?</vt:lpstr>
      <vt:lpstr>D. What are the problems trying  to use this new attitude?</vt:lpstr>
      <vt:lpstr>D. What are the problems trying  to use this new attitude?</vt:lpstr>
      <vt:lpstr>D. What are the problems trying  to use this new attitude?</vt:lpstr>
      <vt:lpstr>E. How do I start developing this attitude? </vt:lpstr>
      <vt:lpstr>E. How do I start developing this attitude? </vt:lpstr>
      <vt:lpstr>Personal Application…</vt:lpstr>
      <vt:lpstr>The Right Attitude to Have When Correcting Someone Else   </vt:lpstr>
      <vt:lpstr>Correcting Others   </vt:lpstr>
      <vt:lpstr>Lesson 3: Correcting Others</vt:lpstr>
      <vt:lpstr>Lesson Warm-up  Attitudes Influence our Daily Behavior</vt:lpstr>
      <vt:lpstr>A. Whom should I correct? </vt:lpstr>
      <vt:lpstr>A. Whom should I correct?</vt:lpstr>
      <vt:lpstr>B. What is a biblical attitude to have when correcting others? </vt:lpstr>
      <vt:lpstr>C. How should I correct others? </vt:lpstr>
      <vt:lpstr>C. How should I correct others? </vt:lpstr>
      <vt:lpstr>C. How should I correct others? </vt:lpstr>
      <vt:lpstr>C. How should I correct others? </vt:lpstr>
      <vt:lpstr>C. How should I correct others? </vt:lpstr>
      <vt:lpstr>C. How should I correct others?</vt:lpstr>
      <vt:lpstr>C. How should I correct others?</vt:lpstr>
      <vt:lpstr>Personal Application…</vt:lpstr>
      <vt:lpstr>Four Possible Approaches to Correcting People</vt:lpstr>
      <vt:lpstr>D. What are some tips for correcting others? </vt:lpstr>
      <vt:lpstr>D. What are some tips for correcting others?</vt:lpstr>
      <vt:lpstr>E. What are the biblical limitations on correcting others? </vt:lpstr>
      <vt:lpstr>E. What are the biblical limitations on correcting others? </vt:lpstr>
      <vt:lpstr>In Conclusion…</vt:lpstr>
      <vt:lpstr>PowerPoint Presentation</vt:lpstr>
      <vt:lpstr>Philippians 2:5-8</vt:lpstr>
      <vt:lpstr>Ephesians 4:17-24</vt:lpstr>
      <vt:lpstr>Ephesians 4:17-24</vt:lpstr>
      <vt:lpstr>Ephesians 4:17-24</vt:lpstr>
      <vt:lpstr>Colossians 3:5-15</vt:lpstr>
      <vt:lpstr>Colossians 3:5-15</vt:lpstr>
      <vt:lpstr>Colossians 3:5-15</vt:lpstr>
      <vt:lpstr>Colossians 3:5-15</vt:lpstr>
      <vt:lpstr>Colossians 3:5-15</vt:lpstr>
      <vt:lpstr>Philippians 1:6</vt:lpstr>
      <vt:lpstr>Attitudes</vt:lpstr>
    </vt:vector>
  </TitlesOfParts>
  <Company>Personal 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Attitudes</dc:title>
  <dc:creator>Billy Mintsopoulos;Global Teen Challenge</dc:creator>
  <cp:lastModifiedBy>Gregg Fischer</cp:lastModifiedBy>
  <cp:revision>476</cp:revision>
  <dcterms:created xsi:type="dcterms:W3CDTF">2002-08-18T20:23:57Z</dcterms:created>
  <dcterms:modified xsi:type="dcterms:W3CDTF">2018-02-28T15:25:49Z</dcterms:modified>
</cp:coreProperties>
</file>