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sldIdLst>
    <p:sldId id="256" r:id="rId2"/>
    <p:sldId id="312" r:id="rId3"/>
    <p:sldId id="313" r:id="rId4"/>
    <p:sldId id="258" r:id="rId5"/>
    <p:sldId id="291" r:id="rId6"/>
    <p:sldId id="259" r:id="rId7"/>
    <p:sldId id="260" r:id="rId8"/>
    <p:sldId id="281" r:id="rId9"/>
    <p:sldId id="314" r:id="rId10"/>
    <p:sldId id="315" r:id="rId11"/>
    <p:sldId id="316" r:id="rId12"/>
    <p:sldId id="282" r:id="rId13"/>
    <p:sldId id="317" r:id="rId14"/>
    <p:sldId id="318" r:id="rId15"/>
    <p:sldId id="261" r:id="rId16"/>
    <p:sldId id="262" r:id="rId17"/>
    <p:sldId id="328" r:id="rId18"/>
    <p:sldId id="283" r:id="rId19"/>
    <p:sldId id="292" r:id="rId20"/>
    <p:sldId id="293" r:id="rId21"/>
    <p:sldId id="286" r:id="rId22"/>
    <p:sldId id="319" r:id="rId23"/>
    <p:sldId id="287" r:id="rId24"/>
    <p:sldId id="320" r:id="rId25"/>
    <p:sldId id="285" r:id="rId26"/>
    <p:sldId id="322" r:id="rId27"/>
    <p:sldId id="323" r:id="rId28"/>
    <p:sldId id="324" r:id="rId29"/>
    <p:sldId id="325" r:id="rId30"/>
    <p:sldId id="326" r:id="rId31"/>
    <p:sldId id="327" r:id="rId32"/>
    <p:sldId id="289" r:id="rId33"/>
    <p:sldId id="329" r:id="rId34"/>
    <p:sldId id="263" r:id="rId35"/>
    <p:sldId id="330" r:id="rId36"/>
    <p:sldId id="331" r:id="rId37"/>
    <p:sldId id="332" r:id="rId38"/>
    <p:sldId id="295" r:id="rId39"/>
    <p:sldId id="333" r:id="rId40"/>
    <p:sldId id="334" r:id="rId41"/>
    <p:sldId id="335" r:id="rId42"/>
    <p:sldId id="336" r:id="rId43"/>
    <p:sldId id="337" r:id="rId44"/>
    <p:sldId id="338" r:id="rId45"/>
    <p:sldId id="339" r:id="rId46"/>
    <p:sldId id="340" r:id="rId47"/>
    <p:sldId id="341" r:id="rId48"/>
    <p:sldId id="296" r:id="rId49"/>
    <p:sldId id="342" r:id="rId50"/>
    <p:sldId id="343" r:id="rId51"/>
    <p:sldId id="266" r:id="rId52"/>
    <p:sldId id="299" r:id="rId53"/>
    <p:sldId id="300" r:id="rId54"/>
    <p:sldId id="303" r:id="rId55"/>
    <p:sldId id="345" r:id="rId56"/>
    <p:sldId id="344" r:id="rId57"/>
    <p:sldId id="298" r:id="rId58"/>
    <p:sldId id="346" r:id="rId59"/>
    <p:sldId id="267" r:id="rId60"/>
    <p:sldId id="268" r:id="rId61"/>
    <p:sldId id="297" r:id="rId62"/>
    <p:sldId id="347" r:id="rId63"/>
    <p:sldId id="305" r:id="rId64"/>
    <p:sldId id="348" r:id="rId65"/>
    <p:sldId id="269" r:id="rId66"/>
    <p:sldId id="270" r:id="rId67"/>
    <p:sldId id="271" r:id="rId68"/>
    <p:sldId id="349" r:id="rId69"/>
    <p:sldId id="306" r:id="rId70"/>
    <p:sldId id="350" r:id="rId71"/>
    <p:sldId id="272" r:id="rId72"/>
    <p:sldId id="307" r:id="rId73"/>
    <p:sldId id="351" r:id="rId74"/>
    <p:sldId id="273" r:id="rId75"/>
    <p:sldId id="308" r:id="rId76"/>
    <p:sldId id="309" r:id="rId77"/>
    <p:sldId id="310" r:id="rId78"/>
    <p:sldId id="274" r:id="rId79"/>
    <p:sldId id="275" r:id="rId80"/>
    <p:sldId id="276" r:id="rId81"/>
    <p:sldId id="277" r:id="rId82"/>
    <p:sldId id="278" r:id="rId83"/>
    <p:sldId id="279" r:id="rId84"/>
    <p:sldId id="352" r:id="rId85"/>
    <p:sldId id="311" r:id="rId86"/>
  </p:sldIdLst>
  <p:sldSz cx="12192000" cy="6858000"/>
  <p:notesSz cx="6858000" cy="9144000"/>
  <p:custDataLst>
    <p:tags r:id="rId88"/>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48" autoAdjust="0"/>
  </p:normalViewPr>
  <p:slideViewPr>
    <p:cSldViewPr>
      <p:cViewPr varScale="1">
        <p:scale>
          <a:sx n="70" d="100"/>
          <a:sy n="70" d="100"/>
        </p:scale>
        <p:origin x="269"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BB73BE-B83C-4AD9-AA8B-DDD7F63D2B26}" type="datetimeFigureOut">
              <a:rPr lang="en-US"/>
              <a:pPr>
                <a:defRPr/>
              </a:pPr>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B5FDD35-A91D-482D-91DF-114EB9FAE4F5}" type="slidenum">
              <a:rPr lang="en-US"/>
              <a:pPr>
                <a:defRPr/>
              </a:pPr>
              <a:t>‹#›</a:t>
            </a:fld>
            <a:endParaRPr lang="en-US"/>
          </a:p>
        </p:txBody>
      </p:sp>
    </p:spTree>
    <p:extLst>
      <p:ext uri="{BB962C8B-B14F-4D97-AF65-F5344CB8AC3E}">
        <p14:creationId xmlns:p14="http://schemas.microsoft.com/office/powerpoint/2010/main" val="47361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0E27A2-73B7-41F5-AFE8-1CF471DCF3E9}" type="slidenum">
              <a:rPr lang="en-US" smtClean="0"/>
              <a:pPr/>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Personal</a:t>
            </a:r>
            <a:r>
              <a:rPr lang="en-US" baseline="0" dirty="0" smtClean="0"/>
              <a:t> Application Lesson 3</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31</a:t>
            </a:fld>
            <a:endParaRPr lang="en-US"/>
          </a:p>
        </p:txBody>
      </p:sp>
    </p:spTree>
    <p:extLst>
      <p:ext uri="{BB962C8B-B14F-4D97-AF65-F5344CB8AC3E}">
        <p14:creationId xmlns:p14="http://schemas.microsoft.com/office/powerpoint/2010/main" val="29615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32</a:t>
            </a:fld>
            <a:endParaRPr lang="en-US"/>
          </a:p>
        </p:txBody>
      </p:sp>
    </p:spTree>
    <p:extLst>
      <p:ext uri="{BB962C8B-B14F-4D97-AF65-F5344CB8AC3E}">
        <p14:creationId xmlns:p14="http://schemas.microsoft.com/office/powerpoint/2010/main" val="178691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Warm Up</a:t>
            </a:r>
            <a:r>
              <a:rPr lang="en-US" baseline="0" dirty="0" smtClean="0"/>
              <a:t>: Ch 3, Lesson 4</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33</a:t>
            </a:fld>
            <a:endParaRPr lang="en-US"/>
          </a:p>
        </p:txBody>
      </p:sp>
    </p:spTree>
    <p:extLst>
      <p:ext uri="{BB962C8B-B14F-4D97-AF65-F5344CB8AC3E}">
        <p14:creationId xmlns:p14="http://schemas.microsoft.com/office/powerpoint/2010/main" val="203059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student manual, this comes after lesson 5, How people</a:t>
            </a:r>
            <a:r>
              <a:rPr lang="en-US" baseline="0" dirty="0" smtClean="0"/>
              <a:t> in the Bible used their anger</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36</a:t>
            </a:fld>
            <a:endParaRPr lang="en-US"/>
          </a:p>
        </p:txBody>
      </p:sp>
    </p:spTree>
    <p:extLst>
      <p:ext uri="{BB962C8B-B14F-4D97-AF65-F5344CB8AC3E}">
        <p14:creationId xmlns:p14="http://schemas.microsoft.com/office/powerpoint/2010/main" val="74584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Personal</a:t>
            </a:r>
            <a:r>
              <a:rPr lang="en-US" baseline="0" dirty="0" smtClean="0"/>
              <a:t> Application Lesson 4</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37</a:t>
            </a:fld>
            <a:endParaRPr lang="en-US"/>
          </a:p>
        </p:txBody>
      </p:sp>
    </p:spTree>
    <p:extLst>
      <p:ext uri="{BB962C8B-B14F-4D97-AF65-F5344CB8AC3E}">
        <p14:creationId xmlns:p14="http://schemas.microsoft.com/office/powerpoint/2010/main" val="23252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Warm Up Lesson</a:t>
            </a:r>
            <a:r>
              <a:rPr lang="en-US" baseline="0" dirty="0" smtClean="0"/>
              <a:t> 5</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39</a:t>
            </a:fld>
            <a:endParaRPr lang="en-US"/>
          </a:p>
        </p:txBody>
      </p:sp>
    </p:spTree>
    <p:extLst>
      <p:ext uri="{BB962C8B-B14F-4D97-AF65-F5344CB8AC3E}">
        <p14:creationId xmlns:p14="http://schemas.microsoft.com/office/powerpoint/2010/main" val="65873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Personal</a:t>
            </a:r>
            <a:r>
              <a:rPr lang="en-US" baseline="0" dirty="0" smtClean="0"/>
              <a:t> Application Lesson 5</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45</a:t>
            </a:fld>
            <a:endParaRPr lang="en-US"/>
          </a:p>
        </p:txBody>
      </p:sp>
    </p:spTree>
    <p:extLst>
      <p:ext uri="{BB962C8B-B14F-4D97-AF65-F5344CB8AC3E}">
        <p14:creationId xmlns:p14="http://schemas.microsoft.com/office/powerpoint/2010/main" val="422062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6</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47</a:t>
            </a:fld>
            <a:endParaRPr lang="en-US"/>
          </a:p>
        </p:txBody>
      </p:sp>
    </p:spTree>
    <p:extLst>
      <p:ext uri="{BB962C8B-B14F-4D97-AF65-F5344CB8AC3E}">
        <p14:creationId xmlns:p14="http://schemas.microsoft.com/office/powerpoint/2010/main" val="18683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Warm Up Lesson</a:t>
            </a:r>
            <a:r>
              <a:rPr lang="en-US" baseline="0" dirty="0" smtClean="0"/>
              <a:t> 6</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49</a:t>
            </a:fld>
            <a:endParaRPr lang="en-US"/>
          </a:p>
        </p:txBody>
      </p:sp>
    </p:spTree>
    <p:extLst>
      <p:ext uri="{BB962C8B-B14F-4D97-AF65-F5344CB8AC3E}">
        <p14:creationId xmlns:p14="http://schemas.microsoft.com/office/powerpoint/2010/main" val="3107102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50</a:t>
            </a:fld>
            <a:endParaRPr lang="en-US"/>
          </a:p>
        </p:txBody>
      </p:sp>
    </p:spTree>
    <p:extLst>
      <p:ext uri="{BB962C8B-B14F-4D97-AF65-F5344CB8AC3E}">
        <p14:creationId xmlns:p14="http://schemas.microsoft.com/office/powerpoint/2010/main" val="178314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Application Lesson 1, Option 1</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9</a:t>
            </a:fld>
            <a:endParaRPr lang="en-US"/>
          </a:p>
        </p:txBody>
      </p:sp>
    </p:spTree>
    <p:extLst>
      <p:ext uri="{BB962C8B-B14F-4D97-AF65-F5344CB8AC3E}">
        <p14:creationId xmlns:p14="http://schemas.microsoft.com/office/powerpoint/2010/main" val="219449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Personal</a:t>
            </a:r>
            <a:r>
              <a:rPr lang="en-US" baseline="0" dirty="0" smtClean="0"/>
              <a:t> Application Lesson 6</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56</a:t>
            </a:fld>
            <a:endParaRPr lang="en-US"/>
          </a:p>
        </p:txBody>
      </p:sp>
    </p:spTree>
    <p:extLst>
      <p:ext uri="{BB962C8B-B14F-4D97-AF65-F5344CB8AC3E}">
        <p14:creationId xmlns:p14="http://schemas.microsoft.com/office/powerpoint/2010/main" val="788637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Warm Up Lesson</a:t>
            </a:r>
            <a:r>
              <a:rPr lang="en-US" baseline="0" dirty="0" smtClean="0"/>
              <a:t> 7</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58</a:t>
            </a:fld>
            <a:endParaRPr lang="en-US"/>
          </a:p>
        </p:txBody>
      </p:sp>
    </p:spTree>
    <p:extLst>
      <p:ext uri="{BB962C8B-B14F-4D97-AF65-F5344CB8AC3E}">
        <p14:creationId xmlns:p14="http://schemas.microsoft.com/office/powerpoint/2010/main" val="73219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60</a:t>
            </a:fld>
            <a:endParaRPr lang="en-US"/>
          </a:p>
        </p:txBody>
      </p:sp>
    </p:spTree>
    <p:extLst>
      <p:ext uri="{BB962C8B-B14F-4D97-AF65-F5344CB8AC3E}">
        <p14:creationId xmlns:p14="http://schemas.microsoft.com/office/powerpoint/2010/main" val="52651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Personal</a:t>
            </a:r>
            <a:r>
              <a:rPr lang="en-US" baseline="0" dirty="0" smtClean="0"/>
              <a:t> Application Lesson 7</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62</a:t>
            </a:fld>
            <a:endParaRPr lang="en-US"/>
          </a:p>
        </p:txBody>
      </p:sp>
    </p:spTree>
    <p:extLst>
      <p:ext uri="{BB962C8B-B14F-4D97-AF65-F5344CB8AC3E}">
        <p14:creationId xmlns:p14="http://schemas.microsoft.com/office/powerpoint/2010/main" val="358334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a:t>
            </a:r>
            <a:r>
              <a:rPr lang="en-US" baseline="0" dirty="0" smtClean="0"/>
              <a:t> warm up 8</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64</a:t>
            </a:fld>
            <a:endParaRPr lang="en-US"/>
          </a:p>
        </p:txBody>
      </p:sp>
    </p:spTree>
    <p:extLst>
      <p:ext uri="{BB962C8B-B14F-4D97-AF65-F5344CB8AC3E}">
        <p14:creationId xmlns:p14="http://schemas.microsoft.com/office/powerpoint/2010/main" val="95229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Personal</a:t>
            </a:r>
            <a:r>
              <a:rPr lang="en-US" baseline="0" dirty="0" smtClean="0"/>
              <a:t> Application Lesson 8</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68</a:t>
            </a:fld>
            <a:endParaRPr lang="en-US"/>
          </a:p>
        </p:txBody>
      </p:sp>
    </p:spTree>
    <p:extLst>
      <p:ext uri="{BB962C8B-B14F-4D97-AF65-F5344CB8AC3E}">
        <p14:creationId xmlns:p14="http://schemas.microsoft.com/office/powerpoint/2010/main" val="3921286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a:t>
            </a:r>
            <a:r>
              <a:rPr lang="en-US" baseline="0" dirty="0" smtClean="0"/>
              <a:t> warm up 9</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70</a:t>
            </a:fld>
            <a:endParaRPr lang="en-US"/>
          </a:p>
        </p:txBody>
      </p:sp>
    </p:spTree>
    <p:extLst>
      <p:ext uri="{BB962C8B-B14F-4D97-AF65-F5344CB8AC3E}">
        <p14:creationId xmlns:p14="http://schemas.microsoft.com/office/powerpoint/2010/main" val="21055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Application Lesson 9</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73</a:t>
            </a:fld>
            <a:endParaRPr lang="en-US"/>
          </a:p>
        </p:txBody>
      </p:sp>
    </p:spTree>
    <p:extLst>
      <p:ext uri="{BB962C8B-B14F-4D97-AF65-F5344CB8AC3E}">
        <p14:creationId xmlns:p14="http://schemas.microsoft.com/office/powerpoint/2010/main" val="131138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Application Lesson 1, Option 2</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10</a:t>
            </a:fld>
            <a:endParaRPr lang="en-US"/>
          </a:p>
        </p:txBody>
      </p:sp>
    </p:spTree>
    <p:extLst>
      <p:ext uri="{BB962C8B-B14F-4D97-AF65-F5344CB8AC3E}">
        <p14:creationId xmlns:p14="http://schemas.microsoft.com/office/powerpoint/2010/main" val="196609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Application Lesson 1, Option 3</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11</a:t>
            </a:fld>
            <a:endParaRPr lang="en-US"/>
          </a:p>
        </p:txBody>
      </p:sp>
    </p:spTree>
    <p:extLst>
      <p:ext uri="{BB962C8B-B14F-4D97-AF65-F5344CB8AC3E}">
        <p14:creationId xmlns:p14="http://schemas.microsoft.com/office/powerpoint/2010/main" val="100739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 2: Lesson Warm Up:</a:t>
            </a:r>
            <a:r>
              <a:rPr lang="en-US" baseline="0" dirty="0" smtClean="0"/>
              <a:t> Current News Story</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13</a:t>
            </a:fld>
            <a:endParaRPr lang="en-US"/>
          </a:p>
        </p:txBody>
      </p:sp>
    </p:spTree>
    <p:extLst>
      <p:ext uri="{BB962C8B-B14F-4D97-AF65-F5344CB8AC3E}">
        <p14:creationId xmlns:p14="http://schemas.microsoft.com/office/powerpoint/2010/main" val="344121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 2:Lesson Warm Up:</a:t>
            </a:r>
            <a:r>
              <a:rPr lang="en-US" baseline="0" dirty="0" smtClean="0"/>
              <a:t> “How anger has brought destruction into my life….”</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14</a:t>
            </a:fld>
            <a:endParaRPr lang="en-US"/>
          </a:p>
        </p:txBody>
      </p:sp>
    </p:spTree>
    <p:extLst>
      <p:ext uri="{BB962C8B-B14F-4D97-AF65-F5344CB8AC3E}">
        <p14:creationId xmlns:p14="http://schemas.microsoft.com/office/powerpoint/2010/main" val="229253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4B70511-90C4-4EFF-94DF-A1BD824F2148}"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Personal</a:t>
            </a:r>
            <a:r>
              <a:rPr lang="en-US" baseline="0" dirty="0" smtClean="0"/>
              <a:t> Application Chapter 2; Lesson 2</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22</a:t>
            </a:fld>
            <a:endParaRPr lang="en-US"/>
          </a:p>
        </p:txBody>
      </p:sp>
    </p:spTree>
    <p:extLst>
      <p:ext uri="{BB962C8B-B14F-4D97-AF65-F5344CB8AC3E}">
        <p14:creationId xmlns:p14="http://schemas.microsoft.com/office/powerpoint/2010/main" val="121128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 3: Lesson Warm Up:</a:t>
            </a:r>
            <a:r>
              <a:rPr lang="en-US" baseline="0" dirty="0" smtClean="0"/>
              <a:t> A personal right that’s been observed in life.  </a:t>
            </a:r>
            <a:endParaRPr lang="en-US" dirty="0"/>
          </a:p>
        </p:txBody>
      </p:sp>
      <p:sp>
        <p:nvSpPr>
          <p:cNvPr id="4" name="Slide Number Placeholder 3"/>
          <p:cNvSpPr>
            <a:spLocks noGrp="1"/>
          </p:cNvSpPr>
          <p:nvPr>
            <p:ph type="sldNum" sz="quarter" idx="10"/>
          </p:nvPr>
        </p:nvSpPr>
        <p:spPr/>
        <p:txBody>
          <a:bodyPr/>
          <a:lstStyle/>
          <a:p>
            <a:pPr>
              <a:defRPr/>
            </a:pPr>
            <a:fld id="{CB5FDD35-A91D-482D-91DF-114EB9FAE4F5}" type="slidenum">
              <a:rPr lang="en-US" smtClean="0"/>
              <a:pPr>
                <a:defRPr/>
              </a:pPr>
              <a:t>24</a:t>
            </a:fld>
            <a:endParaRPr lang="en-US"/>
          </a:p>
        </p:txBody>
      </p:sp>
    </p:spTree>
    <p:extLst>
      <p:ext uri="{BB962C8B-B14F-4D97-AF65-F5344CB8AC3E}">
        <p14:creationId xmlns:p14="http://schemas.microsoft.com/office/powerpoint/2010/main" val="416921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sz="1100" dirty="0" smtClean="0"/>
            </a:lvl1pPr>
          </a:lstStyle>
          <a:p>
            <a:pPr>
              <a:defRPr/>
            </a:pPr>
            <a:r>
              <a:rPr lang="en-US"/>
              <a:t>iteenchallenge.org</a:t>
            </a:r>
          </a:p>
        </p:txBody>
      </p:sp>
      <p:sp>
        <p:nvSpPr>
          <p:cNvPr id="6" name="Rectangle 6"/>
          <p:cNvSpPr>
            <a:spLocks noGrp="1" noChangeArrowheads="1"/>
          </p:cNvSpPr>
          <p:nvPr>
            <p:ph type="sldNum" sz="quarter" idx="11"/>
          </p:nvPr>
        </p:nvSpPr>
        <p:spPr/>
        <p:txBody>
          <a:bodyPr/>
          <a:lstStyle>
            <a:lvl1pPr>
              <a:defRPr/>
            </a:lvl1pPr>
          </a:lstStyle>
          <a:p>
            <a:pPr>
              <a:defRPr/>
            </a:pPr>
            <a:fld id="{90FC141A-7588-4425-8C8C-331511EDF99A}"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z="1100" dirty="0" smtClean="0"/>
            </a:lvl1pPr>
          </a:lstStyle>
          <a:p>
            <a:pPr>
              <a:defRPr/>
            </a:pPr>
            <a:r>
              <a:rPr lang="en-US" smtClean="0"/>
              <a:t>3-2018</a:t>
            </a:r>
            <a:endParaRPr lang="en-US" dirty="0"/>
          </a:p>
        </p:txBody>
      </p:sp>
    </p:spTree>
    <p:extLst>
      <p:ext uri="{BB962C8B-B14F-4D97-AF65-F5344CB8AC3E}">
        <p14:creationId xmlns:p14="http://schemas.microsoft.com/office/powerpoint/2010/main" val="1893739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A61C0949-4CE4-4A8F-9EC4-8E30DE58C271}" type="slidenum">
              <a:rPr lang="en-US"/>
              <a:pPr>
                <a:defRPr/>
              </a:pPr>
              <a:t>‹#›</a:t>
            </a:fld>
            <a:endParaRPr lang="en-US"/>
          </a:p>
        </p:txBody>
      </p:sp>
    </p:spTree>
    <p:extLst>
      <p:ext uri="{BB962C8B-B14F-4D97-AF65-F5344CB8AC3E}">
        <p14:creationId xmlns:p14="http://schemas.microsoft.com/office/powerpoint/2010/main" val="2177348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4EBB3E20-245C-42E1-ACCB-162A6BFF51BE}" type="slidenum">
              <a:rPr lang="en-US"/>
              <a:pPr>
                <a:defRPr/>
              </a:pPr>
              <a:t>‹#›</a:t>
            </a:fld>
            <a:endParaRPr lang="en-US"/>
          </a:p>
        </p:txBody>
      </p:sp>
    </p:spTree>
    <p:extLst>
      <p:ext uri="{BB962C8B-B14F-4D97-AF65-F5344CB8AC3E}">
        <p14:creationId xmlns:p14="http://schemas.microsoft.com/office/powerpoint/2010/main" val="4204194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AE249A90-ED3A-48F9-BCF4-C3FF887F782C}" type="slidenum">
              <a:rPr lang="en-US"/>
              <a:pPr>
                <a:defRPr/>
              </a:pPr>
              <a:t>‹#›</a:t>
            </a:fld>
            <a:endParaRPr lang="en-US"/>
          </a:p>
        </p:txBody>
      </p:sp>
    </p:spTree>
    <p:extLst>
      <p:ext uri="{BB962C8B-B14F-4D97-AF65-F5344CB8AC3E}">
        <p14:creationId xmlns:p14="http://schemas.microsoft.com/office/powerpoint/2010/main" val="20257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7D8428DC-BE01-42D5-ACF1-770042B100D4}" type="slidenum">
              <a:rPr lang="en-US"/>
              <a:pPr>
                <a:defRPr/>
              </a:pPr>
              <a:t>‹#›</a:t>
            </a:fld>
            <a:endParaRPr lang="en-US"/>
          </a:p>
        </p:txBody>
      </p:sp>
    </p:spTree>
    <p:extLst>
      <p:ext uri="{BB962C8B-B14F-4D97-AF65-F5344CB8AC3E}">
        <p14:creationId xmlns:p14="http://schemas.microsoft.com/office/powerpoint/2010/main" val="2832003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6"/>
          <p:cNvSpPr>
            <a:spLocks noGrp="1" noChangeArrowheads="1"/>
          </p:cNvSpPr>
          <p:nvPr>
            <p:ph type="sldNum" sz="quarter" idx="12"/>
          </p:nvPr>
        </p:nvSpPr>
        <p:spPr>
          <a:ln/>
        </p:spPr>
        <p:txBody>
          <a:bodyPr/>
          <a:lstStyle>
            <a:lvl1pPr>
              <a:defRPr/>
            </a:lvl1pPr>
          </a:lstStyle>
          <a:p>
            <a:pPr>
              <a:defRPr/>
            </a:pPr>
            <a:fld id="{971DBE3F-AD4C-488B-B56D-718A422E1523}" type="slidenum">
              <a:rPr lang="en-US"/>
              <a:pPr>
                <a:defRPr/>
              </a:pPr>
              <a:t>‹#›</a:t>
            </a:fld>
            <a:endParaRPr lang="en-US"/>
          </a:p>
        </p:txBody>
      </p:sp>
    </p:spTree>
    <p:extLst>
      <p:ext uri="{BB962C8B-B14F-4D97-AF65-F5344CB8AC3E}">
        <p14:creationId xmlns:p14="http://schemas.microsoft.com/office/powerpoint/2010/main" val="332734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B20F0C98-8481-4294-A9F1-EDEB08630FC2}" type="slidenum">
              <a:rPr lang="en-US"/>
              <a:pPr>
                <a:defRPr/>
              </a:pPr>
              <a:t>‹#›</a:t>
            </a:fld>
            <a:endParaRPr lang="en-US"/>
          </a:p>
        </p:txBody>
      </p:sp>
    </p:spTree>
    <p:extLst>
      <p:ext uri="{BB962C8B-B14F-4D97-AF65-F5344CB8AC3E}">
        <p14:creationId xmlns:p14="http://schemas.microsoft.com/office/powerpoint/2010/main" val="350150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9" name="Rectangle 6"/>
          <p:cNvSpPr>
            <a:spLocks noGrp="1" noChangeArrowheads="1"/>
          </p:cNvSpPr>
          <p:nvPr>
            <p:ph type="sldNum" sz="quarter" idx="12"/>
          </p:nvPr>
        </p:nvSpPr>
        <p:spPr>
          <a:ln/>
        </p:spPr>
        <p:txBody>
          <a:bodyPr/>
          <a:lstStyle>
            <a:lvl1pPr>
              <a:defRPr/>
            </a:lvl1pPr>
          </a:lstStyle>
          <a:p>
            <a:pPr>
              <a:defRPr/>
            </a:pPr>
            <a:fld id="{7C396E96-4120-4856-92F6-2DF5736F17E7}" type="slidenum">
              <a:rPr lang="en-US"/>
              <a:pPr>
                <a:defRPr/>
              </a:pPr>
              <a:t>‹#›</a:t>
            </a:fld>
            <a:endParaRPr lang="en-US"/>
          </a:p>
        </p:txBody>
      </p:sp>
    </p:spTree>
    <p:extLst>
      <p:ext uri="{BB962C8B-B14F-4D97-AF65-F5344CB8AC3E}">
        <p14:creationId xmlns:p14="http://schemas.microsoft.com/office/powerpoint/2010/main" val="1409785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5" name="Rectangle 6"/>
          <p:cNvSpPr>
            <a:spLocks noGrp="1" noChangeArrowheads="1"/>
          </p:cNvSpPr>
          <p:nvPr>
            <p:ph type="sldNum" sz="quarter" idx="12"/>
          </p:nvPr>
        </p:nvSpPr>
        <p:spPr>
          <a:ln/>
        </p:spPr>
        <p:txBody>
          <a:bodyPr/>
          <a:lstStyle>
            <a:lvl1pPr>
              <a:defRPr/>
            </a:lvl1pPr>
          </a:lstStyle>
          <a:p>
            <a:pPr>
              <a:defRPr/>
            </a:pPr>
            <a:fld id="{BBBFFD2C-FB4A-4064-8BA5-9E6084EA039F}" type="slidenum">
              <a:rPr lang="en-US"/>
              <a:pPr>
                <a:defRPr/>
              </a:pPr>
              <a:t>‹#›</a:t>
            </a:fld>
            <a:endParaRPr lang="en-US"/>
          </a:p>
        </p:txBody>
      </p:sp>
    </p:spTree>
    <p:extLst>
      <p:ext uri="{BB962C8B-B14F-4D97-AF65-F5344CB8AC3E}">
        <p14:creationId xmlns:p14="http://schemas.microsoft.com/office/powerpoint/2010/main" val="3665765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4" name="Rectangle 6"/>
          <p:cNvSpPr>
            <a:spLocks noGrp="1" noChangeArrowheads="1"/>
          </p:cNvSpPr>
          <p:nvPr>
            <p:ph type="sldNum" sz="quarter" idx="12"/>
          </p:nvPr>
        </p:nvSpPr>
        <p:spPr>
          <a:ln/>
        </p:spPr>
        <p:txBody>
          <a:bodyPr/>
          <a:lstStyle>
            <a:lvl1pPr>
              <a:defRPr/>
            </a:lvl1pPr>
          </a:lstStyle>
          <a:p>
            <a:pPr>
              <a:defRPr/>
            </a:pPr>
            <a:fld id="{84A92070-A201-4A70-A126-DCC579828823}" type="slidenum">
              <a:rPr lang="en-US"/>
              <a:pPr>
                <a:defRPr/>
              </a:pPr>
              <a:t>‹#›</a:t>
            </a:fld>
            <a:endParaRPr lang="en-US"/>
          </a:p>
        </p:txBody>
      </p:sp>
    </p:spTree>
    <p:extLst>
      <p:ext uri="{BB962C8B-B14F-4D97-AF65-F5344CB8AC3E}">
        <p14:creationId xmlns:p14="http://schemas.microsoft.com/office/powerpoint/2010/main" val="3246294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A5C043CC-FB67-4FFB-AD46-CD40CE87908F}" type="slidenum">
              <a:rPr lang="en-US"/>
              <a:pPr>
                <a:defRPr/>
              </a:pPr>
              <a:t>‹#›</a:t>
            </a:fld>
            <a:endParaRPr lang="en-US"/>
          </a:p>
        </p:txBody>
      </p:sp>
    </p:spTree>
    <p:extLst>
      <p:ext uri="{BB962C8B-B14F-4D97-AF65-F5344CB8AC3E}">
        <p14:creationId xmlns:p14="http://schemas.microsoft.com/office/powerpoint/2010/main" val="1340984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3-2018</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6"/>
          <p:cNvSpPr>
            <a:spLocks noGrp="1" noChangeArrowheads="1"/>
          </p:cNvSpPr>
          <p:nvPr>
            <p:ph type="sldNum" sz="quarter" idx="12"/>
          </p:nvPr>
        </p:nvSpPr>
        <p:spPr>
          <a:ln/>
        </p:spPr>
        <p:txBody>
          <a:bodyPr/>
          <a:lstStyle>
            <a:lvl1pPr>
              <a:defRPr/>
            </a:lvl1pPr>
          </a:lstStyle>
          <a:p>
            <a:pPr>
              <a:defRPr/>
            </a:pPr>
            <a:fld id="{C39CBAD4-909D-4B23-94B6-7B75D65EE481}" type="slidenum">
              <a:rPr lang="en-US"/>
              <a:pPr>
                <a:defRPr/>
              </a:pPr>
              <a:t>‹#›</a:t>
            </a:fld>
            <a:endParaRPr lang="en-US"/>
          </a:p>
        </p:txBody>
      </p:sp>
    </p:spTree>
    <p:extLst>
      <p:ext uri="{BB962C8B-B14F-4D97-AF65-F5344CB8AC3E}">
        <p14:creationId xmlns:p14="http://schemas.microsoft.com/office/powerpoint/2010/main" val="179318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92100"/>
            <a:ext cx="10972800" cy="13843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600" y="1905000"/>
            <a:ext cx="10972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r>
              <a:rPr lang="en-US" smtClean="0"/>
              <a:t>3-2018</a:t>
            </a:r>
            <a:endParaRPr lang="en-US"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r>
              <a:rPr lang="en-US"/>
              <a:t>iteenchallenge.org</a:t>
            </a: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E46F321-E693-4CB5-A0E4-79BBBE783A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68288"/>
            <a:ext cx="7772400" cy="1431925"/>
          </a:xfrm>
        </p:spPr>
        <p:txBody>
          <a:bodyPr/>
          <a:lstStyle/>
          <a:p>
            <a:pPr eaLnBrk="1" hangingPunct="1">
              <a:defRPr/>
            </a:pPr>
            <a:r>
              <a:rPr lang="en-US" b="1" dirty="0" smtClean="0"/>
              <a:t>Anger and Personal Rights</a:t>
            </a:r>
          </a:p>
        </p:txBody>
      </p:sp>
      <p:sp>
        <p:nvSpPr>
          <p:cNvPr id="2051" name="Rectangle 3"/>
          <p:cNvSpPr>
            <a:spLocks noGrp="1" noChangeArrowheads="1"/>
          </p:cNvSpPr>
          <p:nvPr>
            <p:ph type="subTitle" idx="1"/>
          </p:nvPr>
        </p:nvSpPr>
        <p:spPr>
          <a:xfrm>
            <a:off x="1905000" y="5562600"/>
            <a:ext cx="8610600" cy="1066800"/>
          </a:xfrm>
        </p:spPr>
        <p:txBody>
          <a:bodyPr/>
          <a:lstStyle/>
          <a:p>
            <a:pPr eaLnBrk="1" hangingPunct="1">
              <a:defRPr/>
            </a:pPr>
            <a:r>
              <a:rPr lang="en-US" sz="1600" dirty="0"/>
              <a:t>Developed by TC Farm London Ontario Canada </a:t>
            </a:r>
          </a:p>
          <a:p>
            <a:pPr eaLnBrk="1" hangingPunct="1">
              <a:defRPr/>
            </a:pPr>
            <a:r>
              <a:rPr lang="en-US" sz="2000" dirty="0"/>
              <a:t>Edited by Global Teen Challenge</a:t>
            </a:r>
          </a:p>
          <a:p>
            <a:pPr eaLnBrk="1" hangingPunct="1">
              <a:defRPr/>
            </a:pPr>
            <a:endParaRPr lang="en-US" dirty="0" smtClean="0"/>
          </a:p>
        </p:txBody>
      </p:sp>
      <p:pic>
        <p:nvPicPr>
          <p:cNvPr id="2" name="Picture 1"/>
          <p:cNvPicPr>
            <a:picLocks noChangeAspect="1"/>
          </p:cNvPicPr>
          <p:nvPr/>
        </p:nvPicPr>
        <p:blipFill>
          <a:blip r:embed="rId2">
            <a:extLst/>
          </a:blip>
          <a:stretch>
            <a:fillRect/>
          </a:stretch>
        </p:blipFill>
        <p:spPr>
          <a:xfrm>
            <a:off x="6324601" y="2042918"/>
            <a:ext cx="5257799" cy="3178369"/>
          </a:xfrm>
          <a:prstGeom prst="rect">
            <a:avLst/>
          </a:prstGeom>
          <a:ln>
            <a:noFill/>
          </a:ln>
          <a:effectLst>
            <a:softEdge rad="112500"/>
          </a:effectLst>
        </p:spPr>
      </p:pic>
      <p:sp>
        <p:nvSpPr>
          <p:cNvPr id="3" name="Date Placeholder 2"/>
          <p:cNvSpPr>
            <a:spLocks noGrp="1"/>
          </p:cNvSpPr>
          <p:nvPr>
            <p:ph type="dt" sz="quarter" idx="12"/>
          </p:nvPr>
        </p:nvSpPr>
        <p:spPr/>
        <p:txBody>
          <a:bodyPr/>
          <a:lstStyle/>
          <a:p>
            <a:pPr>
              <a:defRPr/>
            </a:pPr>
            <a:r>
              <a:rPr lang="en-US" smtClean="0"/>
              <a:t>3-2018</a:t>
            </a:r>
            <a:endParaRPr lang="en-US"/>
          </a:p>
        </p:txBody>
      </p:sp>
      <p:sp>
        <p:nvSpPr>
          <p:cNvPr id="4" name="Footer Placeholder 3"/>
          <p:cNvSpPr>
            <a:spLocks noGrp="1"/>
          </p:cNvSpPr>
          <p:nvPr>
            <p:ph type="ftr" sz="quarter" idx="10"/>
          </p:nvPr>
        </p:nvSpPr>
        <p:spPr/>
        <p:txBody>
          <a:bodyPr/>
          <a:lstStyle/>
          <a:p>
            <a:pPr>
              <a:defRPr/>
            </a:pPr>
            <a:r>
              <a:rPr lang="en-US" dirty="0"/>
              <a:t>iteenchallenge.org</a:t>
            </a:r>
          </a:p>
        </p:txBody>
      </p:sp>
      <p:sp>
        <p:nvSpPr>
          <p:cNvPr id="5" name="Slide Number Placeholder 4"/>
          <p:cNvSpPr>
            <a:spLocks noGrp="1"/>
          </p:cNvSpPr>
          <p:nvPr>
            <p:ph type="sldNum" sz="quarter" idx="11"/>
          </p:nvPr>
        </p:nvSpPr>
        <p:spPr/>
        <p:txBody>
          <a:bodyPr/>
          <a:lstStyle/>
          <a:p>
            <a:pPr>
              <a:defRPr/>
            </a:pPr>
            <a:fld id="{6055B2EF-66F8-481D-8874-E58B303FC795}" type="slidenum">
              <a:rPr lang="en-US" smtClean="0"/>
              <a:pPr>
                <a:defRPr/>
              </a:pPr>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82" y="2041526"/>
            <a:ext cx="6260719" cy="28962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990600" y="1981200"/>
            <a:ext cx="9829800" cy="3600986"/>
          </a:xfrm>
          <a:prstGeom prst="rect">
            <a:avLst/>
          </a:prstGeom>
          <a:noFill/>
        </p:spPr>
        <p:txBody>
          <a:bodyPr wrap="square" rtlCol="0">
            <a:spAutoFit/>
          </a:bodyPr>
          <a:lstStyle/>
          <a:p>
            <a:pPr marL="514350" lvl="1" indent="-514350">
              <a:buFont typeface="+mj-lt"/>
              <a:buAutoNum type="arabicPeriod"/>
            </a:pPr>
            <a:r>
              <a:rPr lang="en-US" sz="3200" dirty="0">
                <a:effectLst>
                  <a:outerShdw blurRad="127000" dist="190500" dir="2700000" algn="ctr" rotWithShape="0">
                    <a:srgbClr val="000000"/>
                  </a:outerShdw>
                </a:effectLst>
              </a:rPr>
              <a:t>Reflect on the question: “</a:t>
            </a:r>
            <a:r>
              <a:rPr lang="en-US" sz="3200" i="1" dirty="0">
                <a:effectLst>
                  <a:outerShdw blurRad="127000" dist="190500" dir="2700000" algn="ctr" rotWithShape="0">
                    <a:srgbClr val="000000"/>
                  </a:outerShdw>
                </a:effectLst>
              </a:rPr>
              <a:t>Is anger a bully in your life?”</a:t>
            </a:r>
          </a:p>
          <a:p>
            <a:pPr marL="514350" lvl="1" indent="-514350">
              <a:buFont typeface="+mj-lt"/>
              <a:buAutoNum type="arabicPeriod"/>
            </a:pPr>
            <a:endParaRPr lang="en-US" sz="2000" i="1" dirty="0">
              <a:effectLst>
                <a:outerShdw blurRad="127000" dist="190500" dir="2700000" algn="ctr" rotWithShape="0">
                  <a:srgbClr val="000000"/>
                </a:outerShdw>
              </a:effectLst>
            </a:endParaRPr>
          </a:p>
          <a:p>
            <a:pPr marL="514350" lvl="1" indent="-514350">
              <a:buFont typeface="+mj-lt"/>
              <a:buAutoNum type="arabicPeriod"/>
            </a:pPr>
            <a:r>
              <a:rPr lang="en-US" sz="3200" dirty="0">
                <a:effectLst>
                  <a:outerShdw blurRad="127000" dist="190500" dir="2700000" algn="ctr" rotWithShape="0">
                    <a:srgbClr val="000000"/>
                  </a:outerShdw>
                </a:effectLst>
              </a:rPr>
              <a:t>Reflect on what goes on inside when you are angry.</a:t>
            </a:r>
          </a:p>
          <a:p>
            <a:pPr marL="514350" lvl="1" indent="-514350">
              <a:buFont typeface="+mj-lt"/>
              <a:buAutoNum type="arabicPeriod"/>
            </a:pPr>
            <a:endParaRPr lang="en-US" sz="2000" dirty="0">
              <a:effectLst>
                <a:outerShdw blurRad="127000" dist="190500" dir="2700000" algn="ctr" rotWithShape="0">
                  <a:srgbClr val="000000"/>
                </a:outerShdw>
              </a:effectLst>
            </a:endParaRPr>
          </a:p>
          <a:p>
            <a:pPr marL="514350" lvl="1" indent="-514350">
              <a:buFont typeface="+mj-lt"/>
              <a:buAutoNum type="arabicPeriod"/>
            </a:pPr>
            <a:r>
              <a:rPr lang="en-US" sz="3200" dirty="0">
                <a:effectLst>
                  <a:outerShdw blurRad="127000" dist="190500" dir="2700000" algn="ctr" rotWithShape="0">
                    <a:srgbClr val="000000"/>
                  </a:outerShdw>
                </a:effectLst>
              </a:rPr>
              <a:t>Write down  your personal observations </a:t>
            </a:r>
          </a:p>
          <a:p>
            <a:pPr>
              <a:buFont typeface="Wingdings" pitchFamily="2" charset="2"/>
              <a:buChar char="q"/>
            </a:pPr>
            <a:endParaRPr lang="en-US" sz="2800" i="1"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10</a:t>
            </a:fld>
            <a:endParaRPr lang="en-US"/>
          </a:p>
        </p:txBody>
      </p:sp>
    </p:spTree>
    <p:extLst>
      <p:ext uri="{BB962C8B-B14F-4D97-AF65-F5344CB8AC3E}">
        <p14:creationId xmlns:p14="http://schemas.microsoft.com/office/powerpoint/2010/main" val="3038587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1143000" y="1981200"/>
            <a:ext cx="8839200" cy="4401205"/>
          </a:xfrm>
          <a:prstGeom prst="rect">
            <a:avLst/>
          </a:prstGeom>
          <a:noFill/>
        </p:spPr>
        <p:txBody>
          <a:bodyPr wrap="square" rtlCol="0">
            <a:spAutoFit/>
          </a:bodyPr>
          <a:lstStyle/>
          <a:p>
            <a:pPr marL="466725" indent="-466725">
              <a:buFont typeface="Wingdings" pitchFamily="2" charset="2"/>
              <a:buChar char="q"/>
            </a:pPr>
            <a:r>
              <a:rPr lang="en-US" sz="2800" dirty="0">
                <a:effectLst>
                  <a:outerShdw blurRad="127000" dist="190500" dir="2700000" algn="ctr" rotWithShape="0">
                    <a:srgbClr val="000000"/>
                  </a:outerShdw>
                </a:effectLst>
              </a:rPr>
              <a:t>Begin to keep a journal this week of the different situations where you get angry.</a:t>
            </a:r>
          </a:p>
          <a:p>
            <a:pPr marL="923925" lvl="1" indent="-466725">
              <a:buFont typeface="Wingdings" pitchFamily="2" charset="2"/>
              <a:buChar char="q"/>
            </a:pPr>
            <a:r>
              <a:rPr lang="en-US" sz="2800" dirty="0">
                <a:effectLst>
                  <a:outerShdw blurRad="127000" dist="190500" dir="2700000" algn="ctr" rotWithShape="0">
                    <a:srgbClr val="000000"/>
                  </a:outerShdw>
                </a:effectLst>
              </a:rPr>
              <a:t>Try to identify what triggered your anger in each situation.</a:t>
            </a:r>
          </a:p>
          <a:p>
            <a:pPr marL="923925" lvl="1" indent="-466725">
              <a:buFont typeface="Wingdings" pitchFamily="2" charset="2"/>
              <a:buChar char="q"/>
            </a:pPr>
            <a:endParaRPr lang="en-US" sz="2800" dirty="0">
              <a:effectLst>
                <a:outerShdw blurRad="127000" dist="190500" dir="2700000" algn="ctr" rotWithShape="0">
                  <a:srgbClr val="000000"/>
                </a:outerShdw>
              </a:effectLst>
            </a:endParaRPr>
          </a:p>
          <a:p>
            <a:pPr marL="0" lvl="1" algn="ctr"/>
            <a:r>
              <a:rPr lang="en-US" sz="2800" dirty="0">
                <a:effectLst>
                  <a:outerShdw blurRad="127000" dist="190500" dir="2700000" algn="ctr" rotWithShape="0">
                    <a:srgbClr val="000000"/>
                  </a:outerShdw>
                </a:effectLst>
              </a:rPr>
              <a:t>  </a:t>
            </a:r>
            <a:r>
              <a:rPr lang="en-US" sz="2800" i="1" dirty="0">
                <a:effectLst>
                  <a:outerShdw blurRad="127000" dist="190500" dir="2700000" algn="ctr" rotWithShape="0">
                    <a:srgbClr val="000000"/>
                  </a:outerShdw>
                </a:effectLst>
              </a:rPr>
              <a:t>We’ll use these examples in the remaining class sessions as we look for new ways to handle our anger</a:t>
            </a:r>
            <a:endParaRPr lang="en-US" sz="2800" dirty="0">
              <a:effectLst>
                <a:outerShdw blurRad="127000" dist="190500" dir="2700000" algn="ctr" rotWithShape="0">
                  <a:srgbClr val="000000"/>
                </a:outerShdw>
              </a:effectLst>
            </a:endParaRPr>
          </a:p>
          <a:p>
            <a:pPr marL="466725" indent="-466725"/>
            <a:endParaRPr lang="en-US" sz="2800" dirty="0"/>
          </a:p>
          <a:p>
            <a:pPr marL="466725" indent="-466725">
              <a:buFont typeface="Wingdings" pitchFamily="2" charset="2"/>
              <a:buChar char="q"/>
            </a:pPr>
            <a:endParaRPr lang="en-US" sz="2800" dirty="0"/>
          </a:p>
          <a:p>
            <a:pPr marL="341313" indent="-341313">
              <a:buFont typeface="Wingdings" pitchFamily="2" charset="2"/>
              <a:buChar char="q"/>
            </a:pPr>
            <a:endParaRPr lang="en-US" sz="2800"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11</a:t>
            </a:fld>
            <a:endParaRPr lang="en-US"/>
          </a:p>
        </p:txBody>
      </p:sp>
    </p:spTree>
    <p:extLst>
      <p:ext uri="{BB962C8B-B14F-4D97-AF65-F5344CB8AC3E}">
        <p14:creationId xmlns:p14="http://schemas.microsoft.com/office/powerpoint/2010/main" val="348343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4" name="Rectangle 3"/>
          <p:cNvSpPr txBox="1">
            <a:spLocks noChangeArrowheads="1"/>
          </p:cNvSpPr>
          <p:nvPr/>
        </p:nvSpPr>
        <p:spPr bwMode="auto">
          <a:xfrm>
            <a:off x="1676400" y="3581400"/>
            <a:ext cx="8229600" cy="28194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r>
              <a:rPr lang="en-US" sz="2800" b="1" dirty="0"/>
              <a:t>Key verse: </a:t>
            </a:r>
            <a:r>
              <a:rPr lang="en-US" sz="2800" dirty="0"/>
              <a:t>2 Corinthians 9:7 New Life Bible </a:t>
            </a:r>
            <a:r>
              <a:rPr lang="en-US" sz="2800" kern="0" dirty="0">
                <a:latin typeface="+mn-lt"/>
              </a:rPr>
              <a:t>   </a:t>
            </a:r>
          </a:p>
          <a:p>
            <a:pPr marL="342900" indent="-342900" eaLnBrk="1" hangingPunct="1">
              <a:spcBef>
                <a:spcPct val="20000"/>
              </a:spcBef>
              <a:buClr>
                <a:schemeClr val="hlink"/>
              </a:buClr>
              <a:buSzPct val="120000"/>
              <a:defRPr/>
            </a:pPr>
            <a:r>
              <a:rPr lang="en-US" sz="2800" kern="0" dirty="0">
                <a:latin typeface="+mn-lt"/>
              </a:rPr>
              <a:t>	</a:t>
            </a:r>
            <a:r>
              <a:rPr lang="en-US" sz="2800" dirty="0"/>
              <a:t>Each man should give as he has decided in his heart. He should not give, wishing he could keep it. Or he should not give if he feels he has to give. God loves a man who gives because he wants to give.</a:t>
            </a:r>
            <a:endParaRPr lang="en-US" sz="28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120000"/>
              <a:defRPr/>
            </a:pPr>
            <a:endParaRPr lang="en-US" sz="32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1828800" y="2133600"/>
            <a:ext cx="8229600" cy="16002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r>
              <a:rPr lang="en-US" sz="2800" b="1" dirty="0"/>
              <a:t>Key Biblical Truth:</a:t>
            </a:r>
          </a:p>
          <a:p>
            <a:pPr marL="342900" indent="-342900" eaLnBrk="1" hangingPunct="1">
              <a:spcBef>
                <a:spcPct val="20000"/>
              </a:spcBef>
              <a:buClr>
                <a:schemeClr val="hlink"/>
              </a:buClr>
              <a:buSzPct val="120000"/>
              <a:defRPr/>
            </a:pPr>
            <a:r>
              <a:rPr lang="en-US" sz="2800" dirty="0"/>
              <a:t>As a Christian, I</a:t>
            </a:r>
            <a:r>
              <a:rPr lang="en-US" sz="2800" b="1" dirty="0"/>
              <a:t> </a:t>
            </a:r>
            <a:r>
              <a:rPr lang="en-US" sz="2800" dirty="0"/>
              <a:t>need to give my personal rights to God.</a:t>
            </a:r>
            <a:endParaRPr lang="en-US" sz="28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eaLnBrk="1" hangingPunct="1">
              <a:defRPr/>
            </a:pPr>
            <a:r>
              <a:rPr lang="en-US" sz="2800" dirty="0"/>
              <a:t>Lesson 2 </a:t>
            </a:r>
            <a:r>
              <a:rPr lang="en-US" dirty="0" smtClean="0"/>
              <a:t>- </a:t>
            </a:r>
            <a:r>
              <a:rPr lang="en-US" sz="4000" dirty="0"/>
              <a:t>How do I break the destructive power of anger in my life?</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91D57F44-56C7-4300-AB42-A6DB018C61B4}" type="slidenum">
              <a:rPr lang="en-US" smtClean="0"/>
              <a:pPr>
                <a:defRPr/>
              </a:pPr>
              <a:t>12</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5" name="Rectangle 3"/>
          <p:cNvSpPr txBox="1">
            <a:spLocks noChangeArrowheads="1"/>
          </p:cNvSpPr>
          <p:nvPr/>
        </p:nvSpPr>
        <p:spPr bwMode="auto">
          <a:xfrm>
            <a:off x="1981200" y="1752600"/>
            <a:ext cx="8229600" cy="48006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10" name="TextBox 9"/>
          <p:cNvSpPr txBox="1"/>
          <p:nvPr/>
        </p:nvSpPr>
        <p:spPr>
          <a:xfrm>
            <a:off x="1524000" y="685800"/>
            <a:ext cx="9144000" cy="1631216"/>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The destructive power of anger</a:t>
            </a:r>
            <a:endParaRPr lang="en-US" sz="5000" dirty="0">
              <a:effectLst>
                <a:outerShdw blurRad="127000" dist="254000" dir="2700000" algn="tl">
                  <a:srgbClr val="000000"/>
                </a:outerShdw>
              </a:effectLst>
            </a:endParaRPr>
          </a:p>
        </p:txBody>
      </p:sp>
      <p:sp>
        <p:nvSpPr>
          <p:cNvPr id="6" name="TextBox 5"/>
          <p:cNvSpPr txBox="1"/>
          <p:nvPr/>
        </p:nvSpPr>
        <p:spPr>
          <a:xfrm>
            <a:off x="6096000" y="2667000"/>
            <a:ext cx="4953000" cy="3785652"/>
          </a:xfrm>
          <a:prstGeom prst="rect">
            <a:avLst/>
          </a:prstGeom>
          <a:noFill/>
          <a:effectLst>
            <a:outerShdw blurRad="127000" dist="190500" dir="2700000" algn="ctr" rotWithShape="0">
              <a:srgbClr val="000000">
                <a:alpha val="43000"/>
              </a:srgbClr>
            </a:outerShdw>
          </a:effectLst>
        </p:spPr>
        <p:txBody>
          <a:bodyPr wrap="square" rtlCol="0">
            <a:spAutoFit/>
          </a:bodyPr>
          <a:lstStyle/>
          <a:p>
            <a:r>
              <a:rPr lang="en-US" sz="4800" b="1" dirty="0">
                <a:effectLst>
                  <a:outerShdw blurRad="127000" dist="190500" dir="2700000" algn="tl">
                    <a:srgbClr val="000000"/>
                  </a:outerShdw>
                </a:effectLst>
                <a:latin typeface="Times New Roman" pitchFamily="18" charset="0"/>
                <a:cs typeface="Times New Roman" pitchFamily="18" charset="0"/>
              </a:rPr>
              <a:t>In the news….</a:t>
            </a:r>
          </a:p>
          <a:p>
            <a:endParaRPr lang="en-US" sz="4800" b="1" dirty="0">
              <a:effectLst>
                <a:outerShdw blurRad="127000" dist="190500" dir="2700000" algn="tl">
                  <a:srgbClr val="000000"/>
                </a:outerShdw>
              </a:effectLst>
              <a:latin typeface="Times New Roman" pitchFamily="18" charset="0"/>
              <a:cs typeface="Times New Roman" pitchFamily="18" charset="0"/>
            </a:endParaRPr>
          </a:p>
          <a:p>
            <a:pPr algn="ctr"/>
            <a:r>
              <a:rPr lang="en-US" sz="3600" b="1" dirty="0" smtClean="0">
                <a:effectLst>
                  <a:outerShdw blurRad="127000" dist="190500" dir="2700000" algn="tl">
                    <a:srgbClr val="000000"/>
                  </a:outerShdw>
                </a:effectLst>
                <a:latin typeface="Arial Black" panose="020B0A04020102020204" pitchFamily="34" charset="0"/>
                <a:cs typeface="Times New Roman" pitchFamily="18" charset="0"/>
              </a:rPr>
              <a:t>School Shootings</a:t>
            </a:r>
          </a:p>
          <a:p>
            <a:pPr algn="ctr"/>
            <a:r>
              <a:rPr lang="en-US" sz="3600" b="1" dirty="0" smtClean="0">
                <a:effectLst>
                  <a:outerShdw blurRad="127000" dist="190500" dir="2700000" algn="tl">
                    <a:srgbClr val="000000"/>
                  </a:outerShdw>
                </a:effectLst>
                <a:latin typeface="Bradley Hand ITC" pitchFamily="66" charset="0"/>
                <a:cs typeface="Times New Roman" pitchFamily="18" charset="0"/>
              </a:rPr>
              <a:t>An </a:t>
            </a:r>
            <a:r>
              <a:rPr lang="en-US" sz="3600" b="1" dirty="0">
                <a:effectLst>
                  <a:outerShdw blurRad="127000" dist="190500" dir="2700000" algn="tl">
                    <a:srgbClr val="000000"/>
                  </a:outerShdw>
                </a:effectLst>
                <a:latin typeface="Bradley Hand ITC" pitchFamily="66" charset="0"/>
                <a:cs typeface="Times New Roman" pitchFamily="18" charset="0"/>
              </a:rPr>
              <a:t>illustration of the destructive power of anger.</a:t>
            </a:r>
          </a:p>
        </p:txBody>
      </p:sp>
      <p:pic>
        <p:nvPicPr>
          <p:cNvPr id="76804" name="Picture 4" descr="Image result for crying news anchor images"/>
          <p:cNvPicPr>
            <a:picLocks noChangeAspect="1" noChangeArrowheads="1"/>
          </p:cNvPicPr>
          <p:nvPr/>
        </p:nvPicPr>
        <p:blipFill>
          <a:blip r:embed="rId3" cstate="print"/>
          <a:srcRect/>
          <a:stretch>
            <a:fillRect/>
          </a:stretch>
        </p:blipFill>
        <p:spPr bwMode="auto">
          <a:xfrm>
            <a:off x="914400" y="2610977"/>
            <a:ext cx="4832090" cy="325502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13</a:t>
            </a:fld>
            <a:endParaRPr lang="en-US"/>
          </a:p>
        </p:txBody>
      </p:sp>
    </p:spTree>
    <p:extLst>
      <p:ext uri="{BB962C8B-B14F-4D97-AF65-F5344CB8AC3E}">
        <p14:creationId xmlns:p14="http://schemas.microsoft.com/office/powerpoint/2010/main" val="1795011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981200" y="1752600"/>
            <a:ext cx="8229600" cy="48006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10" name="TextBox 9"/>
          <p:cNvSpPr txBox="1"/>
          <p:nvPr/>
        </p:nvSpPr>
        <p:spPr>
          <a:xfrm>
            <a:off x="304800" y="685800"/>
            <a:ext cx="103632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The destructive power of anger</a:t>
            </a:r>
            <a:endParaRPr lang="en-US" sz="5000" dirty="0">
              <a:effectLst>
                <a:outerShdw blurRad="127000" dist="254000" dir="2700000" algn="tl">
                  <a:srgbClr val="000000"/>
                </a:outerShdw>
              </a:effectLst>
            </a:endParaRPr>
          </a:p>
        </p:txBody>
      </p:sp>
      <p:sp>
        <p:nvSpPr>
          <p:cNvPr id="6" name="TextBox 5"/>
          <p:cNvSpPr txBox="1"/>
          <p:nvPr/>
        </p:nvSpPr>
        <p:spPr>
          <a:xfrm>
            <a:off x="533400" y="2438401"/>
            <a:ext cx="6019800" cy="2677656"/>
          </a:xfrm>
          <a:prstGeom prst="rect">
            <a:avLst/>
          </a:prstGeom>
          <a:noFill/>
          <a:effectLst>
            <a:outerShdw blurRad="127000" dist="190500" dir="2700000" algn="ctr" rotWithShape="0">
              <a:srgbClr val="000000">
                <a:alpha val="43000"/>
              </a:srgbClr>
            </a:outerShdw>
          </a:effectLst>
        </p:spPr>
        <p:txBody>
          <a:bodyPr wrap="square" rtlCol="0">
            <a:spAutoFit/>
          </a:bodyPr>
          <a:lstStyle/>
          <a:p>
            <a:r>
              <a:rPr lang="en-US" sz="4200" b="1" dirty="0">
                <a:effectLst>
                  <a:outerShdw blurRad="127000" dist="190500" dir="2700000" algn="tl">
                    <a:srgbClr val="000000"/>
                  </a:outerShdw>
                </a:effectLst>
                <a:latin typeface="+mn-lt"/>
                <a:cs typeface="Times New Roman" pitchFamily="18" charset="0"/>
              </a:rPr>
              <a:t>“An example of how anger has brought destruction into my life…”</a:t>
            </a:r>
          </a:p>
        </p:txBody>
      </p:sp>
      <p:pic>
        <p:nvPicPr>
          <p:cNvPr id="89094" name="Picture 6"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bwMode="auto">
          <a:xfrm>
            <a:off x="7010400" y="2438400"/>
            <a:ext cx="3897630" cy="342900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14</a:t>
            </a:fld>
            <a:endParaRPr lang="en-US"/>
          </a:p>
        </p:txBody>
      </p:sp>
    </p:spTree>
    <p:extLst>
      <p:ext uri="{BB962C8B-B14F-4D97-AF65-F5344CB8AC3E}">
        <p14:creationId xmlns:p14="http://schemas.microsoft.com/office/powerpoint/2010/main" val="3598435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981200" y="46038"/>
            <a:ext cx="8229600" cy="1096962"/>
          </a:xfrm>
        </p:spPr>
        <p:txBody>
          <a:bodyPr/>
          <a:lstStyle/>
          <a:p>
            <a:pPr eaLnBrk="1" hangingPunct="1">
              <a:defRPr/>
            </a:pPr>
            <a:r>
              <a:rPr lang="en-US" sz="2400" dirty="0"/>
              <a:t>How do I break the destructive power of anger in my life?</a:t>
            </a:r>
          </a:p>
        </p:txBody>
      </p:sp>
      <p:sp>
        <p:nvSpPr>
          <p:cNvPr id="17414" name="Rectangle 6"/>
          <p:cNvSpPr>
            <a:spLocks noGrp="1" noChangeArrowheads="1"/>
          </p:cNvSpPr>
          <p:nvPr>
            <p:ph type="body" sz="half" idx="2"/>
          </p:nvPr>
        </p:nvSpPr>
        <p:spPr>
          <a:xfrm>
            <a:off x="6172200" y="2286000"/>
            <a:ext cx="4038600" cy="4114800"/>
          </a:xfrm>
        </p:spPr>
        <p:txBody>
          <a:bodyPr/>
          <a:lstStyle/>
          <a:p>
            <a:pPr eaLnBrk="1" hangingPunct="1">
              <a:defRPr/>
            </a:pPr>
            <a:r>
              <a:rPr lang="en-US" sz="3600" dirty="0"/>
              <a:t>There are no “magic wand” solutions</a:t>
            </a:r>
          </a:p>
        </p:txBody>
      </p:sp>
      <p:sp>
        <p:nvSpPr>
          <p:cNvPr id="10244" name="AutoShape 8" descr="intemple"/>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5" name="Picture 7" descr="http://f_fly.tripod.com/wizard2.gif"/>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667000" y="2286001"/>
            <a:ext cx="2971800" cy="3624263"/>
          </a:xfrm>
          <a:noFill/>
          <a:extLst>
            <a:ext uri="{909E8E84-426E-40DD-AFC4-6F175D3DCCD1}">
              <a14:hiddenFill xmlns:a14="http://schemas.microsoft.com/office/drawing/2010/main">
                <a:solidFill>
                  <a:srgbClr val="FFFFFF"/>
                </a:solidFill>
              </a14:hiddenFill>
            </a:ext>
          </a:extLst>
        </p:spPr>
      </p:pic>
      <p:pic>
        <p:nvPicPr>
          <p:cNvPr id="7177" name="Picture 9" descr="http://www.mieletlait.com/wp-content/uploads/2011/04/no-sig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8288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3FDD116C-4671-43C4-BA4A-CA2E672E6D9C}" type="slidenum">
              <a:rPr lang="en-US" smtClean="0"/>
              <a:pPr>
                <a:defRPr/>
              </a:pPr>
              <a:t>15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500" fill="hold"/>
                                        <p:tgtEl>
                                          <p:spTgt spid="7177"/>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500" fill="hold"/>
                                        <p:tgtEl>
                                          <p:spTgt spid="717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92100"/>
            <a:ext cx="9677400" cy="927100"/>
          </a:xfrm>
        </p:spPr>
        <p:txBody>
          <a:bodyPr/>
          <a:lstStyle/>
          <a:p>
            <a:pPr eaLnBrk="1" hangingPunct="1">
              <a:defRPr/>
            </a:pPr>
            <a:r>
              <a:rPr lang="en-US" sz="3600" dirty="0">
                <a:solidFill>
                  <a:srgbClr val="FFFFFF"/>
                </a:solidFill>
              </a:rPr>
              <a:t>How do I break the destructive power of anger in my life?</a:t>
            </a:r>
            <a:endParaRPr lang="en-US" sz="6000" dirty="0" smtClean="0"/>
          </a:p>
        </p:txBody>
      </p:sp>
      <p:sp>
        <p:nvSpPr>
          <p:cNvPr id="19460" name="Rectangle 4"/>
          <p:cNvSpPr>
            <a:spLocks noGrp="1" noChangeArrowheads="1"/>
          </p:cNvSpPr>
          <p:nvPr>
            <p:ph type="body" sz="half" idx="2"/>
          </p:nvPr>
        </p:nvSpPr>
        <p:spPr>
          <a:xfrm>
            <a:off x="5105400" y="1905000"/>
            <a:ext cx="6477000" cy="4114800"/>
          </a:xfrm>
        </p:spPr>
        <p:txBody>
          <a:bodyPr/>
          <a:lstStyle/>
          <a:p>
            <a:pPr eaLnBrk="1" hangingPunct="1">
              <a:defRPr/>
            </a:pPr>
            <a:r>
              <a:rPr lang="en-US" sz="2800" dirty="0"/>
              <a:t>Start with the end.</a:t>
            </a:r>
          </a:p>
          <a:p>
            <a:pPr lvl="1" eaLnBrk="1" hangingPunct="1">
              <a:defRPr/>
            </a:pPr>
            <a:r>
              <a:rPr lang="en-US" sz="2400" dirty="0"/>
              <a:t>Where do you want to be?</a:t>
            </a:r>
          </a:p>
          <a:p>
            <a:pPr lvl="1" eaLnBrk="1" hangingPunct="1">
              <a:defRPr/>
            </a:pPr>
            <a:r>
              <a:rPr lang="en-US" sz="2400" dirty="0"/>
              <a:t>Where does God want you to be?</a:t>
            </a:r>
          </a:p>
          <a:p>
            <a:pPr lvl="1" eaLnBrk="1" hangingPunct="1">
              <a:defRPr/>
            </a:pPr>
            <a:r>
              <a:rPr lang="en-US" sz="2400" dirty="0"/>
              <a:t>Where are you at today?</a:t>
            </a:r>
          </a:p>
          <a:p>
            <a:pPr lvl="1" eaLnBrk="1" hangingPunct="1">
              <a:defRPr/>
            </a:pPr>
            <a:r>
              <a:rPr lang="en-US" sz="2400" dirty="0"/>
              <a:t>Step one—have you become a Christian?</a:t>
            </a:r>
          </a:p>
        </p:txBody>
      </p:sp>
      <p:pic>
        <p:nvPicPr>
          <p:cNvPr id="11268" name="Picture 5" descr="Donald Duck Angry"/>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143000" y="2416175"/>
            <a:ext cx="2632075" cy="2632075"/>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2140C90-6846-4F73-9712-E427679FA8C6}" type="slidenum">
              <a:rPr lang="en-US" smtClean="0"/>
              <a:pPr>
                <a:defRPr/>
              </a:pPr>
              <a:t>16</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Anger is like a </a:t>
            </a:r>
            <a:r>
              <a:rPr lang="en-US" dirty="0"/>
              <a:t>weed</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762000" y="1915886"/>
            <a:ext cx="2971800" cy="4230444"/>
          </a:xfrm>
        </p:spPr>
      </p:pic>
      <p:sp>
        <p:nvSpPr>
          <p:cNvPr id="4" name="Text Placeholder 3"/>
          <p:cNvSpPr>
            <a:spLocks noGrp="1"/>
          </p:cNvSpPr>
          <p:nvPr>
            <p:ph type="body" sz="half" idx="2"/>
          </p:nvPr>
        </p:nvSpPr>
        <p:spPr>
          <a:xfrm>
            <a:off x="4165600" y="1905000"/>
            <a:ext cx="7416800" cy="4114800"/>
          </a:xfrm>
        </p:spPr>
        <p:txBody>
          <a:bodyPr/>
          <a:lstStyle/>
          <a:p>
            <a:r>
              <a:rPr lang="en-US" sz="2200" dirty="0"/>
              <a:t>T</a:t>
            </a:r>
            <a:r>
              <a:rPr lang="en-US" sz="2200" dirty="0" smtClean="0"/>
              <a:t>he </a:t>
            </a:r>
            <a:r>
              <a:rPr lang="en-US" sz="2200" dirty="0"/>
              <a:t>plant that is above ground represents our anger. </a:t>
            </a:r>
            <a:r>
              <a:rPr lang="en-US" sz="2200" dirty="0" smtClean="0"/>
              <a:t>The roots </a:t>
            </a:r>
            <a:r>
              <a:rPr lang="en-US" sz="2200" dirty="0"/>
              <a:t>below the ground represent what feeds our anger. As you can see, the main root </a:t>
            </a:r>
            <a:r>
              <a:rPr lang="en-US" sz="2200" dirty="0" smtClean="0"/>
              <a:t>is strong </a:t>
            </a:r>
            <a:r>
              <a:rPr lang="en-US" sz="2200" dirty="0"/>
              <a:t>and goes deep.</a:t>
            </a:r>
          </a:p>
          <a:p>
            <a:r>
              <a:rPr lang="en-US" sz="2200" dirty="0"/>
              <a:t>With the dandelion weed, if you simply cut off </a:t>
            </a:r>
            <a:r>
              <a:rPr lang="en-US" sz="2200" dirty="0" smtClean="0"/>
              <a:t>the leaves </a:t>
            </a:r>
            <a:r>
              <a:rPr lang="en-US" sz="2200" dirty="0"/>
              <a:t>above ground, you will not kill it. It will </a:t>
            </a:r>
            <a:r>
              <a:rPr lang="en-US" sz="2200" dirty="0" smtClean="0"/>
              <a:t>simply grow </a:t>
            </a:r>
            <a:r>
              <a:rPr lang="en-US" sz="2200" dirty="0"/>
              <a:t>new leaves. </a:t>
            </a:r>
            <a:r>
              <a:rPr lang="en-US" sz="2200" dirty="0" smtClean="0"/>
              <a:t>If </a:t>
            </a:r>
            <a:r>
              <a:rPr lang="en-US" sz="2200" dirty="0"/>
              <a:t>you want to kill it, you have to kill </a:t>
            </a:r>
            <a:r>
              <a:rPr lang="en-US" sz="2200" dirty="0" smtClean="0"/>
              <a:t>the roots</a:t>
            </a:r>
            <a:r>
              <a:rPr lang="en-US" sz="2200" dirty="0"/>
              <a:t>.</a:t>
            </a:r>
          </a:p>
          <a:p>
            <a:r>
              <a:rPr lang="en-US" sz="2200" dirty="0"/>
              <a:t>The leaves above ground represent our anger, and </a:t>
            </a:r>
            <a:r>
              <a:rPr lang="en-US" sz="2200" dirty="0" smtClean="0"/>
              <a:t>the main </a:t>
            </a:r>
            <a:r>
              <a:rPr lang="en-US" sz="2200" dirty="0"/>
              <a:t>root underground represents our personal rights. </a:t>
            </a:r>
            <a:r>
              <a:rPr lang="en-US" sz="2200" dirty="0" smtClean="0"/>
              <a:t>That is </a:t>
            </a:r>
            <a:r>
              <a:rPr lang="en-US" sz="2200" dirty="0"/>
              <a:t>what feeds our anger and gives it so much power.</a:t>
            </a:r>
          </a:p>
        </p:txBody>
      </p:sp>
      <p:sp>
        <p:nvSpPr>
          <p:cNvPr id="5" name="Date Placeholder 4"/>
          <p:cNvSpPr>
            <a:spLocks noGrp="1"/>
          </p:cNvSpPr>
          <p:nvPr>
            <p:ph type="dt" sz="half"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AE249A90-ED3A-48F9-BCF4-C3FF887F782C}" type="slidenum">
              <a:rPr lang="en-US" smtClean="0"/>
              <a:pPr>
                <a:defRPr/>
              </a:pPr>
              <a:t>17</a:t>
            </a:fld>
            <a:endParaRPr lang="en-US" dirty="0"/>
          </a:p>
        </p:txBody>
      </p:sp>
    </p:spTree>
    <p:extLst>
      <p:ext uri="{BB962C8B-B14F-4D97-AF65-F5344CB8AC3E}">
        <p14:creationId xmlns:p14="http://schemas.microsoft.com/office/powerpoint/2010/main" val="2288121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533400"/>
            <a:ext cx="10363200" cy="774700"/>
          </a:xfrm>
        </p:spPr>
        <p:txBody>
          <a:bodyPr/>
          <a:lstStyle/>
          <a:p>
            <a:pPr eaLnBrk="1" hangingPunct="1">
              <a:defRPr/>
            </a:pPr>
            <a:r>
              <a:rPr lang="en-US" dirty="0"/>
              <a:t>How do my personal rights connect to my anger</a:t>
            </a:r>
            <a:r>
              <a:rPr lang="en-US" dirty="0" smtClean="0"/>
              <a:t>?</a:t>
            </a:r>
          </a:p>
        </p:txBody>
      </p:sp>
      <p:sp>
        <p:nvSpPr>
          <p:cNvPr id="19460" name="Rectangle 4"/>
          <p:cNvSpPr>
            <a:spLocks noGrp="1" noChangeArrowheads="1"/>
          </p:cNvSpPr>
          <p:nvPr>
            <p:ph type="body" sz="half" idx="2"/>
          </p:nvPr>
        </p:nvSpPr>
        <p:spPr>
          <a:xfrm>
            <a:off x="2209800" y="1905000"/>
            <a:ext cx="8001000" cy="4114800"/>
          </a:xfrm>
        </p:spPr>
        <p:txBody>
          <a:bodyPr/>
          <a:lstStyle/>
          <a:p>
            <a:pPr lvl="1" eaLnBrk="1" hangingPunct="1">
              <a:defRPr/>
            </a:pPr>
            <a:r>
              <a:rPr lang="en-US" dirty="0" smtClean="0"/>
              <a:t>What are personal rights?</a:t>
            </a:r>
          </a:p>
          <a:p>
            <a:pPr lvl="2" eaLnBrk="1" hangingPunct="1">
              <a:defRPr/>
            </a:pPr>
            <a:r>
              <a:rPr lang="en-US" sz="3200" dirty="0"/>
              <a:t>A personal right is a rule I have made up for </a:t>
            </a:r>
            <a:r>
              <a:rPr lang="en-US" sz="3200" u="sng" dirty="0">
                <a:solidFill>
                  <a:srgbClr val="FFC000"/>
                </a:solidFill>
              </a:rPr>
              <a:t>myself</a:t>
            </a:r>
            <a:r>
              <a:rPr lang="en-US" sz="3200" dirty="0"/>
              <a:t> which I expect </a:t>
            </a:r>
            <a:r>
              <a:rPr lang="en-US" sz="3200" u="sng" dirty="0">
                <a:solidFill>
                  <a:srgbClr val="FFC000"/>
                </a:solidFill>
              </a:rPr>
              <a:t>others</a:t>
            </a:r>
            <a:r>
              <a:rPr lang="en-US" sz="3200" dirty="0"/>
              <a:t> to obey.</a:t>
            </a:r>
          </a:p>
          <a:p>
            <a:pPr lvl="1" eaLnBrk="1" hangingPunct="1">
              <a:defRPr/>
            </a:pPr>
            <a:r>
              <a:rPr lang="en-US" dirty="0" smtClean="0"/>
              <a:t>How do personal rights feed my anger?</a:t>
            </a:r>
          </a:p>
          <a:p>
            <a:pPr lvl="1" eaLnBrk="1" hangingPunct="1">
              <a:defRPr/>
            </a:pPr>
            <a:r>
              <a:rPr lang="en-US" dirty="0" smtClean="0"/>
              <a:t>How do I give my personal rights to God?</a:t>
            </a:r>
          </a:p>
          <a:p>
            <a:pPr lvl="2" eaLnBrk="1" hangingPunct="1">
              <a:defRPr/>
            </a:pPr>
            <a:endParaRPr lang="en-US" dirty="0" smtClean="0"/>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A41106D-225C-41C8-A791-B2F9CD0A5E39}" type="slidenum">
              <a:rPr lang="en-US" smtClean="0"/>
              <a:pPr>
                <a:defRPr/>
              </a:pPr>
              <a:t>18</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defRPr/>
            </a:pPr>
            <a:r>
              <a:rPr lang="en-US" dirty="0" smtClean="0"/>
              <a:t>Examples of Personal Rights</a:t>
            </a:r>
            <a:endParaRPr lang="en-US" dirty="0"/>
          </a:p>
        </p:txBody>
      </p:sp>
      <p:sp>
        <p:nvSpPr>
          <p:cNvPr id="3" name="Content Placeholder 2"/>
          <p:cNvSpPr>
            <a:spLocks noGrp="1"/>
          </p:cNvSpPr>
          <p:nvPr>
            <p:ph sz="half" idx="1"/>
          </p:nvPr>
        </p:nvSpPr>
        <p:spPr>
          <a:xfrm>
            <a:off x="1981200" y="1219200"/>
            <a:ext cx="4038600" cy="4800600"/>
          </a:xfrm>
        </p:spPr>
        <p:txBody>
          <a:bodyPr/>
          <a:lstStyle/>
          <a:p>
            <a:pPr>
              <a:defRPr/>
            </a:pPr>
            <a:r>
              <a:rPr lang="en-US" sz="2300" dirty="0">
                <a:effectLst/>
              </a:rPr>
              <a:t>You have no right to be disrespectful to me.</a:t>
            </a:r>
          </a:p>
          <a:p>
            <a:pPr>
              <a:defRPr/>
            </a:pPr>
            <a:r>
              <a:rPr lang="en-US" sz="2300" dirty="0">
                <a:effectLst/>
              </a:rPr>
              <a:t>You should always be kind when speaking to me.</a:t>
            </a:r>
          </a:p>
          <a:p>
            <a:pPr>
              <a:defRPr/>
            </a:pPr>
            <a:r>
              <a:rPr lang="en-US" sz="2300" dirty="0">
                <a:effectLst/>
              </a:rPr>
              <a:t>You should not interrupt me when I am talking.</a:t>
            </a:r>
          </a:p>
          <a:p>
            <a:pPr>
              <a:defRPr/>
            </a:pPr>
            <a:r>
              <a:rPr lang="en-US" sz="2300" dirty="0">
                <a:effectLst/>
              </a:rPr>
              <a:t>You should do what I tell you to do.</a:t>
            </a:r>
          </a:p>
          <a:p>
            <a:pPr>
              <a:defRPr/>
            </a:pPr>
            <a:r>
              <a:rPr lang="en-US" sz="2300" dirty="0">
                <a:effectLst/>
              </a:rPr>
              <a:t>You should not accuse me of doing something wrong.</a:t>
            </a:r>
          </a:p>
          <a:p>
            <a:pPr>
              <a:defRPr/>
            </a:pPr>
            <a:r>
              <a:rPr lang="en-US" sz="2300" dirty="0">
                <a:effectLst/>
              </a:rPr>
              <a:t>You should not take my things without first asking permission.</a:t>
            </a:r>
          </a:p>
          <a:p>
            <a:pPr>
              <a:defRPr/>
            </a:pPr>
            <a:endParaRPr lang="en-US" sz="1600" dirty="0"/>
          </a:p>
        </p:txBody>
      </p:sp>
      <p:sp>
        <p:nvSpPr>
          <p:cNvPr id="13316" name="Text Placeholder 3"/>
          <p:cNvSpPr>
            <a:spLocks noGrp="1"/>
          </p:cNvSpPr>
          <p:nvPr>
            <p:ph type="body" sz="half" idx="2"/>
          </p:nvPr>
        </p:nvSpPr>
        <p:spPr>
          <a:xfrm>
            <a:off x="6172200" y="1143000"/>
            <a:ext cx="4038600" cy="4876800"/>
          </a:xfrm>
        </p:spPr>
        <p:txBody>
          <a:bodyPr/>
          <a:lstStyle/>
          <a:p>
            <a:r>
              <a:rPr lang="en-US" sz="2300">
                <a:effectLst/>
              </a:rPr>
              <a:t>You should not ignore me.</a:t>
            </a:r>
          </a:p>
          <a:p>
            <a:r>
              <a:rPr lang="en-US" sz="2300">
                <a:effectLst/>
              </a:rPr>
              <a:t>You should not get angry at me.</a:t>
            </a:r>
          </a:p>
          <a:p>
            <a:r>
              <a:rPr lang="en-US" sz="2300">
                <a:effectLst/>
              </a:rPr>
              <a:t>I have the right to wear whatever I want to.</a:t>
            </a:r>
          </a:p>
          <a:p>
            <a:r>
              <a:rPr lang="en-US" sz="2300">
                <a:effectLst/>
              </a:rPr>
              <a:t>My computer should always do what I want it to do—immediately!</a:t>
            </a:r>
          </a:p>
          <a:p>
            <a:r>
              <a:rPr lang="en-US" sz="2300">
                <a:effectLst/>
              </a:rPr>
              <a:t>I have the right to listen to any kind of music I want to listen to.</a:t>
            </a:r>
          </a:p>
          <a:p>
            <a:r>
              <a:rPr lang="en-US" sz="2300">
                <a:effectLst/>
              </a:rPr>
              <a:t>I have the right to my free time/ personal time</a:t>
            </a:r>
            <a:r>
              <a:rPr lang="en-US" sz="2400">
                <a:effectLst/>
              </a:rPr>
              <a:t>.</a:t>
            </a:r>
          </a:p>
        </p:txBody>
      </p:sp>
      <p:sp>
        <p:nvSpPr>
          <p:cNvPr id="5" name="Date Placeholder 4"/>
          <p:cNvSpPr>
            <a:spLocks noGrp="1"/>
          </p:cNvSpPr>
          <p:nvPr>
            <p:ph type="dt" sz="quarter"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06877663-2329-4F44-8C78-2B5E6BE2526F}" type="slidenum">
              <a:rPr lang="en-US" smtClean="0"/>
              <a:pPr>
                <a:defRPr/>
              </a:pPr>
              <a:t>19</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66" y="259777"/>
            <a:ext cx="10972800" cy="1384300"/>
          </a:xfrm>
        </p:spPr>
        <p:txBody>
          <a:bodyPr/>
          <a:lstStyle/>
          <a:p>
            <a:r>
              <a:rPr lang="en-US" sz="6000" dirty="0">
                <a:solidFill>
                  <a:schemeClr val="tx1"/>
                </a:solidFill>
              </a:rPr>
              <a:t>Anger and Personal Rights</a:t>
            </a:r>
          </a:p>
        </p:txBody>
      </p:sp>
      <p:sp>
        <p:nvSpPr>
          <p:cNvPr id="3" name="Content Placeholder 2"/>
          <p:cNvSpPr>
            <a:spLocks noGrp="1"/>
          </p:cNvSpPr>
          <p:nvPr>
            <p:ph idx="1"/>
          </p:nvPr>
        </p:nvSpPr>
        <p:spPr>
          <a:xfrm>
            <a:off x="990600" y="1524000"/>
            <a:ext cx="8915400" cy="4953000"/>
          </a:xfrm>
        </p:spPr>
        <p:txBody>
          <a:bodyPr/>
          <a:lstStyle/>
          <a:p>
            <a:r>
              <a:rPr lang="en-US" dirty="0" smtClean="0"/>
              <a:t>5</a:t>
            </a:r>
            <a:r>
              <a:rPr lang="en-US" baseline="30000" dirty="0" smtClean="0"/>
              <a:t>th</a:t>
            </a:r>
            <a:r>
              <a:rPr lang="en-US" dirty="0" smtClean="0"/>
              <a:t> edition</a:t>
            </a:r>
            <a:br>
              <a:rPr lang="en-US" dirty="0" smtClean="0"/>
            </a:br>
            <a:r>
              <a:rPr lang="en-US" dirty="0" smtClean="0"/>
              <a:t>	By Dave Batty</a:t>
            </a:r>
            <a:br>
              <a:rPr lang="en-US" dirty="0" smtClean="0"/>
            </a:br>
            <a:r>
              <a:rPr lang="en-US" sz="2000" dirty="0"/>
              <a:t>This PowerPoint is designed to be used with the </a:t>
            </a:r>
          </a:p>
          <a:p>
            <a:r>
              <a:rPr lang="en-US" sz="2000" dirty="0"/>
              <a:t>Group Studies for New Christians Course, </a:t>
            </a:r>
          </a:p>
          <a:p>
            <a:r>
              <a:rPr lang="en-US" sz="2000" i="1" dirty="0"/>
              <a:t>Anger and Personal Rights</a:t>
            </a:r>
            <a:r>
              <a:rPr lang="en-US" sz="2000" dirty="0" smtClean="0"/>
              <a:t>, </a:t>
            </a:r>
            <a:r>
              <a:rPr lang="en-US" sz="2000" dirty="0"/>
              <a:t>by Dave Batty.</a:t>
            </a:r>
          </a:p>
          <a:p>
            <a:r>
              <a:rPr lang="en-US" sz="2000" b="1" dirty="0"/>
              <a:t>Other Materials available include:</a:t>
            </a:r>
          </a:p>
          <a:p>
            <a:r>
              <a:rPr lang="en-US" sz="2000" dirty="0"/>
              <a:t>Teacher's Manual</a:t>
            </a:r>
          </a:p>
          <a:p>
            <a:r>
              <a:rPr lang="en-US" sz="2000" dirty="0"/>
              <a:t>Student Manual</a:t>
            </a:r>
          </a:p>
          <a:p>
            <a:r>
              <a:rPr lang="en-US" sz="2000" dirty="0"/>
              <a:t>Study Guide			</a:t>
            </a:r>
          </a:p>
          <a:p>
            <a:r>
              <a:rPr lang="en-US" sz="2000" dirty="0"/>
              <a:t>Exam</a:t>
            </a:r>
          </a:p>
          <a:p>
            <a:r>
              <a:rPr lang="en-US" sz="2000" dirty="0"/>
              <a:t>Course Certificate</a:t>
            </a:r>
            <a:endParaRPr lang="en-US" dirty="0" smtClean="0"/>
          </a:p>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55589" y="1540848"/>
            <a:ext cx="2389238" cy="307305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26866" y="5036403"/>
            <a:ext cx="4717961" cy="830997"/>
          </a:xfrm>
          <a:prstGeom prst="rect">
            <a:avLst/>
          </a:prstGeom>
          <a:solidFill>
            <a:schemeClr val="tx1">
              <a:lumMod val="50000"/>
            </a:schemeClr>
          </a:solidFill>
          <a:ln>
            <a:solidFill>
              <a:schemeClr val="tx1">
                <a:alpha val="0"/>
              </a:schemeClr>
            </a:solidFill>
          </a:ln>
        </p:spPr>
        <p:txBody>
          <a:bodyPr wrap="square" rtlCol="0">
            <a:spAutoFit/>
          </a:bodyPr>
          <a:lstStyle/>
          <a:p>
            <a:r>
              <a:rPr lang="en-US" dirty="0"/>
              <a:t>For Information on obtaining these materials see iteenchallenge.org</a:t>
            </a:r>
          </a:p>
        </p:txBody>
      </p:sp>
      <p:sp>
        <p:nvSpPr>
          <p:cNvPr id="7" name="Rectangle 6"/>
          <p:cNvSpPr/>
          <p:nvPr/>
        </p:nvSpPr>
        <p:spPr bwMode="auto">
          <a:xfrm>
            <a:off x="6226866" y="5036403"/>
            <a:ext cx="4717961" cy="830997"/>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p>
        </p:txBody>
      </p:sp>
      <p:sp>
        <p:nvSpPr>
          <p:cNvPr id="8" name="Date Placeholder 7"/>
          <p:cNvSpPr>
            <a:spLocks noGrp="1"/>
          </p:cNvSpPr>
          <p:nvPr>
            <p:ph type="dt" sz="half" idx="10"/>
          </p:nvPr>
        </p:nvSpPr>
        <p:spPr/>
        <p:txBody>
          <a:bodyPr/>
          <a:lstStyle/>
          <a:p>
            <a:pPr>
              <a:defRPr/>
            </a:pPr>
            <a:r>
              <a:rPr lang="en-US" smtClean="0"/>
              <a:t>3-2018</a:t>
            </a:r>
            <a:endParaRPr lang="en-US" dirty="0"/>
          </a:p>
        </p:txBody>
      </p:sp>
      <p:sp>
        <p:nvSpPr>
          <p:cNvPr id="9" name="Slide Number Placeholder 8"/>
          <p:cNvSpPr>
            <a:spLocks noGrp="1"/>
          </p:cNvSpPr>
          <p:nvPr>
            <p:ph type="sldNum" sz="quarter" idx="12"/>
          </p:nvPr>
        </p:nvSpPr>
        <p:spPr/>
        <p:txBody>
          <a:bodyPr/>
          <a:lstStyle/>
          <a:p>
            <a:pPr>
              <a:defRPr/>
            </a:pPr>
            <a:fld id="{7D8428DC-BE01-42D5-ACF1-770042B100D4}" type="slidenum">
              <a:rPr lang="en-US" smtClean="0"/>
              <a:pPr>
                <a:defRPr/>
              </a:pPr>
              <a:t>2</a:t>
            </a:fld>
            <a:endParaRPr lang="en-US"/>
          </a:p>
        </p:txBody>
      </p:sp>
    </p:spTree>
    <p:extLst>
      <p:ext uri="{BB962C8B-B14F-4D97-AF65-F5344CB8AC3E}">
        <p14:creationId xmlns:p14="http://schemas.microsoft.com/office/powerpoint/2010/main" val="74515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should I give my personal rights to God?</a:t>
            </a:r>
            <a:endParaRPr lang="en-US" dirty="0"/>
          </a:p>
        </p:txBody>
      </p:sp>
      <p:sp>
        <p:nvSpPr>
          <p:cNvPr id="3" name="Content Placeholder 2"/>
          <p:cNvSpPr>
            <a:spLocks noGrp="1"/>
          </p:cNvSpPr>
          <p:nvPr>
            <p:ph sz="half" idx="1"/>
          </p:nvPr>
        </p:nvSpPr>
        <p:spPr>
          <a:xfrm>
            <a:off x="1981200" y="1752600"/>
            <a:ext cx="4038600" cy="4267200"/>
          </a:xfrm>
        </p:spPr>
        <p:txBody>
          <a:bodyPr/>
          <a:lstStyle/>
          <a:p>
            <a:pPr marL="514350" indent="-514350">
              <a:buFont typeface="+mj-lt"/>
              <a:buAutoNum type="arabicPeriod"/>
              <a:defRPr/>
            </a:pPr>
            <a:r>
              <a:rPr lang="en-US" sz="2800" dirty="0"/>
              <a:t>Because God loves me</a:t>
            </a:r>
          </a:p>
          <a:p>
            <a:pPr marL="514350" indent="-514350">
              <a:buFont typeface="+mj-lt"/>
              <a:buAutoNum type="arabicPeriod"/>
              <a:defRPr/>
            </a:pPr>
            <a:r>
              <a:rPr lang="en-US" sz="2800" dirty="0"/>
              <a:t>To show God I love him</a:t>
            </a:r>
          </a:p>
          <a:p>
            <a:pPr marL="514350" indent="-514350">
              <a:buFont typeface="+mj-lt"/>
              <a:buAutoNum type="arabicPeriod"/>
              <a:defRPr/>
            </a:pPr>
            <a:r>
              <a:rPr lang="en-US" sz="2800" dirty="0"/>
              <a:t>Personal rights go with ownership</a:t>
            </a:r>
          </a:p>
          <a:p>
            <a:pPr marL="514350" indent="-514350">
              <a:buFont typeface="+mj-lt"/>
              <a:buAutoNum type="arabicPeriod"/>
              <a:defRPr/>
            </a:pPr>
            <a:r>
              <a:rPr lang="en-US" sz="2800" dirty="0"/>
              <a:t>God is the leader of my life</a:t>
            </a:r>
          </a:p>
          <a:p>
            <a:pPr marL="514350" indent="-514350">
              <a:buFont typeface="+mj-lt"/>
              <a:buAutoNum type="arabicPeriod"/>
              <a:defRPr/>
            </a:pPr>
            <a:r>
              <a:rPr lang="en-US" sz="2800" dirty="0"/>
              <a:t>So I will not get angry</a:t>
            </a:r>
          </a:p>
          <a:p>
            <a:pPr marL="0" indent="0">
              <a:buNone/>
              <a:defRPr/>
            </a:pPr>
            <a:endParaRPr lang="en-US" dirty="0"/>
          </a:p>
        </p:txBody>
      </p:sp>
      <p:pic>
        <p:nvPicPr>
          <p:cNvPr id="1434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1" y="2209800"/>
            <a:ext cx="29876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3-2018</a:t>
            </a:r>
            <a:endParaRPr lang="en-US"/>
          </a:p>
        </p:txBody>
      </p:sp>
      <p:sp>
        <p:nvSpPr>
          <p:cNvPr id="7" name="Footer Placeholder 6"/>
          <p:cNvSpPr>
            <a:spLocks noGrp="1"/>
          </p:cNvSpPr>
          <p:nvPr>
            <p:ph type="ftr" sz="quarter" idx="11"/>
          </p:nvPr>
        </p:nvSpPr>
        <p:spPr/>
        <p:txBody>
          <a:bodyPr/>
          <a:lstStyle/>
          <a:p>
            <a:pPr>
              <a:defRPr/>
            </a:pPr>
            <a:r>
              <a:rPr lang="en-US"/>
              <a:t>iteenchallenge.org</a:t>
            </a:r>
          </a:p>
        </p:txBody>
      </p:sp>
      <p:sp>
        <p:nvSpPr>
          <p:cNvPr id="8" name="Slide Number Placeholder 7"/>
          <p:cNvSpPr>
            <a:spLocks noGrp="1"/>
          </p:cNvSpPr>
          <p:nvPr>
            <p:ph type="sldNum" sz="quarter" idx="12"/>
          </p:nvPr>
        </p:nvSpPr>
        <p:spPr/>
        <p:txBody>
          <a:bodyPr/>
          <a:lstStyle/>
          <a:p>
            <a:pPr>
              <a:defRPr/>
            </a:pPr>
            <a:fld id="{8B77C7A1-361A-4AC9-85FC-9C08074A878E}" type="slidenum">
              <a:rPr lang="en-US" smtClean="0"/>
              <a:pPr>
                <a:defRPr/>
              </a:pPr>
              <a:t>20</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body" sz="half" idx="2"/>
          </p:nvPr>
        </p:nvSpPr>
        <p:spPr>
          <a:xfrm>
            <a:off x="914400" y="1600200"/>
            <a:ext cx="7086600" cy="4038600"/>
          </a:xfrm>
        </p:spPr>
        <p:txBody>
          <a:bodyPr/>
          <a:lstStyle/>
          <a:p>
            <a:pPr lvl="1" eaLnBrk="1" hangingPunct="1">
              <a:defRPr/>
            </a:pPr>
            <a:r>
              <a:rPr lang="en-US" sz="3200" dirty="0"/>
              <a:t>List the things which make you get angry, uptight, upset, irritated, or cause worry</a:t>
            </a:r>
          </a:p>
          <a:p>
            <a:pPr lvl="1" eaLnBrk="1" hangingPunct="1">
              <a:defRPr/>
            </a:pPr>
            <a:r>
              <a:rPr lang="en-US" sz="3200" dirty="0"/>
              <a:t>Make a list of all your personal rights</a:t>
            </a:r>
          </a:p>
          <a:p>
            <a:pPr lvl="1" eaLnBrk="1" hangingPunct="1">
              <a:defRPr/>
            </a:pPr>
            <a:r>
              <a:rPr lang="en-US" sz="3200" dirty="0"/>
              <a:t>Pray and give your personal rights to God</a:t>
            </a:r>
          </a:p>
          <a:p>
            <a:pPr lvl="1" eaLnBrk="1" hangingPunct="1">
              <a:defRPr/>
            </a:pPr>
            <a:r>
              <a:rPr lang="en-US" sz="3200" dirty="0"/>
              <a:t>Make a decision to thank God for whatever happens</a:t>
            </a:r>
          </a:p>
        </p:txBody>
      </p:sp>
      <p:sp>
        <p:nvSpPr>
          <p:cNvPr id="5" name="Content Placeholder 4"/>
          <p:cNvSpPr>
            <a:spLocks noGrp="1"/>
          </p:cNvSpPr>
          <p:nvPr>
            <p:ph sz="half" idx="1"/>
          </p:nvPr>
        </p:nvSpPr>
        <p:spPr>
          <a:xfrm>
            <a:off x="1981200" y="228600"/>
            <a:ext cx="8305800" cy="838200"/>
          </a:xfrm>
        </p:spPr>
        <p:txBody>
          <a:bodyPr/>
          <a:lstStyle/>
          <a:p>
            <a:pPr marL="342900" lvl="1" indent="-342900">
              <a:buClr>
                <a:schemeClr val="hlink"/>
              </a:buClr>
              <a:buSzPct val="120000"/>
              <a:buFontTx/>
              <a:buChar char="•"/>
              <a:defRPr/>
            </a:pPr>
            <a:r>
              <a:rPr lang="en-US" sz="4000" dirty="0"/>
              <a:t>How do I give my personal rights to God?</a:t>
            </a:r>
            <a:endParaRPr lang="en-US" sz="3200" dirty="0"/>
          </a:p>
          <a:p>
            <a:pPr>
              <a:defRPr/>
            </a:pPr>
            <a:endParaRPr lang="en-US" dirty="0"/>
          </a:p>
        </p:txBody>
      </p:sp>
      <p:pic>
        <p:nvPicPr>
          <p:cNvPr id="2" name="Picture 1"/>
          <p:cNvPicPr>
            <a:picLocks noChangeAspect="1"/>
          </p:cNvPicPr>
          <p:nvPr/>
        </p:nvPicPr>
        <p:blipFill>
          <a:blip r:embed="rId2"/>
          <a:stretch>
            <a:fillRect/>
          </a:stretch>
        </p:blipFill>
        <p:spPr>
          <a:xfrm>
            <a:off x="8026400" y="1611086"/>
            <a:ext cx="3672661" cy="2709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B9DF2A69-9FA5-422B-9780-CB3DFAE3B1BC}" type="slidenum">
              <a:rPr lang="en-US" smtClean="0"/>
              <a:pPr>
                <a:defRPr/>
              </a:pPr>
              <a:t>21</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fade">
                                      <p:cBhvr>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fade">
                                      <p:cBhvr>
                                        <p:cTn id="22"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1524000" y="1905001"/>
            <a:ext cx="9144000" cy="4139595"/>
          </a:xfrm>
          <a:prstGeom prst="rect">
            <a:avLst/>
          </a:prstGeom>
          <a:noFill/>
        </p:spPr>
        <p:txBody>
          <a:bodyPr wrap="square" rtlCol="0">
            <a:spAutoFit/>
          </a:bodyPr>
          <a:lstStyle/>
          <a:p>
            <a:pPr marL="520700" indent="-520700">
              <a:buFont typeface="Arial" panose="020B0604020202020204" pitchFamily="34" charset="0"/>
              <a:buChar char="•"/>
            </a:pPr>
            <a:r>
              <a:rPr lang="en-US" sz="3400" dirty="0">
                <a:effectLst>
                  <a:outerShdw blurRad="127000" dist="190500" dir="2700000" algn="ctr" rotWithShape="0">
                    <a:srgbClr val="000000"/>
                  </a:outerShdw>
                </a:effectLst>
              </a:rPr>
              <a:t>Carefully consider giving your personal rights to God.</a:t>
            </a:r>
          </a:p>
          <a:p>
            <a:pPr marL="520700" indent="-520700">
              <a:spcBef>
                <a:spcPts val="1500"/>
              </a:spcBef>
              <a:buFont typeface="Arial" panose="020B0604020202020204" pitchFamily="34" charset="0"/>
              <a:buChar char="•"/>
            </a:pPr>
            <a:r>
              <a:rPr lang="en-US" sz="3400" dirty="0">
                <a:effectLst>
                  <a:outerShdw blurRad="127000" dist="190500" dir="2700000" algn="ctr" rotWithShape="0">
                    <a:srgbClr val="000000"/>
                  </a:outerShdw>
                </a:effectLst>
              </a:rPr>
              <a:t>Use project 3 “My Personal Rights Commitment,” as a means of reflecting on this decision and following it through. </a:t>
            </a:r>
          </a:p>
          <a:p>
            <a:pPr marL="520700" indent="-520700">
              <a:spcBef>
                <a:spcPts val="1500"/>
              </a:spcBef>
              <a:buFont typeface="Arial" panose="020B0604020202020204" pitchFamily="34" charset="0"/>
              <a:buChar char="•"/>
            </a:pPr>
            <a:r>
              <a:rPr lang="en-US" sz="3400" dirty="0">
                <a:effectLst>
                  <a:outerShdw blurRad="127000" dist="190500" dir="2700000" algn="ctr" rotWithShape="0">
                    <a:srgbClr val="000000"/>
                  </a:outerShdw>
                </a:effectLst>
              </a:rPr>
              <a:t>Pray and ask God to help you give these personal rights over to Him.</a:t>
            </a:r>
            <a:endParaRPr lang="en-US" sz="3400" b="1" dirty="0">
              <a:effectLst>
                <a:outerShdw blurRad="127000" dist="190500" dir="2700000" algn="ctr" rotWithShape="0">
                  <a:srgbClr val="000000"/>
                </a:outerShdw>
              </a:effectLst>
            </a:endParaRP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22</a:t>
            </a:fld>
            <a:endParaRPr lang="en-US"/>
          </a:p>
        </p:txBody>
      </p:sp>
    </p:spTree>
    <p:extLst>
      <p:ext uri="{BB962C8B-B14F-4D97-AF65-F5344CB8AC3E}">
        <p14:creationId xmlns:p14="http://schemas.microsoft.com/office/powerpoint/2010/main" val="295403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4" name="Rectangle 3"/>
          <p:cNvSpPr txBox="1">
            <a:spLocks noChangeArrowheads="1"/>
          </p:cNvSpPr>
          <p:nvPr/>
        </p:nvSpPr>
        <p:spPr bwMode="auto">
          <a:xfrm>
            <a:off x="1676400" y="3581400"/>
            <a:ext cx="8229600" cy="28194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2800" dirty="0"/>
              <a:t> </a:t>
            </a:r>
            <a:r>
              <a:rPr lang="en-US" sz="2400" b="1" dirty="0"/>
              <a:t>Key verse: </a:t>
            </a:r>
            <a:r>
              <a:rPr lang="en-US" sz="2400" dirty="0"/>
              <a:t>Luke 9:23-24 New Living Translation</a:t>
            </a:r>
            <a:endParaRPr lang="en-US" sz="2400" kern="0" dirty="0">
              <a:latin typeface="+mn-lt"/>
            </a:endParaRPr>
          </a:p>
          <a:p>
            <a:pPr marL="342900" indent="-342900" eaLnBrk="1" hangingPunct="1">
              <a:spcBef>
                <a:spcPct val="20000"/>
              </a:spcBef>
              <a:buClr>
                <a:schemeClr val="hlink"/>
              </a:buClr>
              <a:buSzPct val="120000"/>
              <a:defRPr/>
            </a:pPr>
            <a:r>
              <a:rPr lang="en-US" sz="2400" kern="0" dirty="0">
                <a:latin typeface="+mn-lt"/>
              </a:rPr>
              <a:t>	“</a:t>
            </a:r>
            <a:r>
              <a:rPr lang="en-US" sz="2400" dirty="0"/>
              <a:t>Then he said to the crowd, “If any of you wants to be my follower, you must turn from your selfish ways, take up your cross daily, and follow me. </a:t>
            </a:r>
            <a:r>
              <a:rPr lang="en-US" sz="2400" baseline="30000" dirty="0"/>
              <a:t>24</a:t>
            </a:r>
            <a:r>
              <a:rPr lang="en-US" sz="2400" dirty="0"/>
              <a:t> If you try to hang on to your life, you will lose it. But if you give up your life for my sake, you will save it.”</a:t>
            </a:r>
            <a:endParaRPr lang="en-US" sz="24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1828800" y="1676400"/>
            <a:ext cx="8229600" cy="18288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b="1" dirty="0"/>
              <a:t> </a:t>
            </a:r>
            <a:r>
              <a:rPr lang="en-US" sz="2400" b="1" dirty="0"/>
              <a:t>Key Biblical Truth:</a:t>
            </a:r>
          </a:p>
          <a:p>
            <a:pPr marL="342900" indent="-342900" eaLnBrk="1" hangingPunct="1">
              <a:spcBef>
                <a:spcPct val="20000"/>
              </a:spcBef>
              <a:buClr>
                <a:schemeClr val="hlink"/>
              </a:buClr>
              <a:buSzPct val="120000"/>
              <a:defRPr/>
            </a:pPr>
            <a:r>
              <a:rPr lang="en-US" sz="2400" dirty="0"/>
              <a:t>Giving my personal rights to God puts me on a path to being able to break the destructive power of anger in my life.</a:t>
            </a:r>
            <a:endParaRPr lang="en-US" sz="24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eaLnBrk="1" hangingPunct="1">
              <a:defRPr/>
            </a:pPr>
            <a:r>
              <a:rPr lang="en-US" sz="3200" b="1" dirty="0"/>
              <a:t>Lesson 3</a:t>
            </a:r>
            <a:r>
              <a:rPr lang="en-US" dirty="0" smtClean="0"/>
              <a:t> - </a:t>
            </a:r>
            <a:r>
              <a:rPr lang="en-US" sz="2800" dirty="0"/>
              <a:t>A closer look at giving my personal rights to God</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dirty="0"/>
              <a:t>iteenchallenge.org</a:t>
            </a:r>
          </a:p>
        </p:txBody>
      </p:sp>
      <p:sp>
        <p:nvSpPr>
          <p:cNvPr id="7" name="Slide Number Placeholder 6"/>
          <p:cNvSpPr>
            <a:spLocks noGrp="1"/>
          </p:cNvSpPr>
          <p:nvPr>
            <p:ph type="sldNum" sz="quarter" idx="12"/>
          </p:nvPr>
        </p:nvSpPr>
        <p:spPr/>
        <p:txBody>
          <a:bodyPr/>
          <a:lstStyle/>
          <a:p>
            <a:pPr>
              <a:defRPr/>
            </a:pPr>
            <a:fld id="{CC6B25CF-08D9-4D09-A28E-1B0EFFDD40EE}" type="slidenum">
              <a:rPr lang="en-US" smtClean="0"/>
              <a:pPr>
                <a:defRPr/>
              </a:pPr>
              <a:t>23</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5" name="Rectangle 3"/>
          <p:cNvSpPr txBox="1">
            <a:spLocks noChangeArrowheads="1"/>
          </p:cNvSpPr>
          <p:nvPr/>
        </p:nvSpPr>
        <p:spPr bwMode="auto">
          <a:xfrm>
            <a:off x="1981200" y="1752600"/>
            <a:ext cx="8229600" cy="48006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endParaRPr lang="en-US" sz="3200" kern="0" dirty="0">
              <a:effectLst>
                <a:outerShdw blurRad="127000" dist="190500" dir="2700000" algn="ctr" rotWithShape="0">
                  <a:srgbClr val="000000"/>
                </a:outerShdw>
              </a:effectLst>
              <a:latin typeface="+mn-lt"/>
            </a:endParaRPr>
          </a:p>
        </p:txBody>
      </p:sp>
      <p:sp>
        <p:nvSpPr>
          <p:cNvPr id="3"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10" name="TextBox 9"/>
          <p:cNvSpPr txBox="1"/>
          <p:nvPr/>
        </p:nvSpPr>
        <p:spPr>
          <a:xfrm>
            <a:off x="1524000" y="685800"/>
            <a:ext cx="9144000" cy="1631216"/>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A closer look at giving my personal rights to God</a:t>
            </a:r>
            <a:endParaRPr lang="en-US" sz="5000" dirty="0">
              <a:effectLst>
                <a:outerShdw blurRad="127000" dist="254000" dir="2700000" algn="tl">
                  <a:srgbClr val="000000"/>
                </a:outerShdw>
              </a:effectLst>
            </a:endParaRPr>
          </a:p>
        </p:txBody>
      </p:sp>
      <p:sp>
        <p:nvSpPr>
          <p:cNvPr id="8" name="TextBox 7"/>
          <p:cNvSpPr txBox="1"/>
          <p:nvPr/>
        </p:nvSpPr>
        <p:spPr>
          <a:xfrm>
            <a:off x="5486400" y="3048000"/>
            <a:ext cx="4800600" cy="3046988"/>
          </a:xfrm>
          <a:prstGeom prst="rect">
            <a:avLst/>
          </a:prstGeom>
          <a:noFill/>
        </p:spPr>
        <p:txBody>
          <a:bodyPr wrap="square" rtlCol="0">
            <a:spAutoFit/>
          </a:bodyPr>
          <a:lstStyle/>
          <a:p>
            <a:pPr>
              <a:spcBef>
                <a:spcPts val="1000"/>
              </a:spcBef>
            </a:pPr>
            <a:r>
              <a:rPr lang="en-US" sz="4800" b="1" dirty="0">
                <a:effectLst>
                  <a:outerShdw blurRad="127000" dist="190500" dir="2700000" algn="ctr" rotWithShape="0">
                    <a:srgbClr val="000000"/>
                  </a:outerShdw>
                </a:effectLst>
              </a:rPr>
              <a:t>“A personal right that I’ve observed in my life…”</a:t>
            </a:r>
          </a:p>
        </p:txBody>
      </p:sp>
      <p:pic>
        <p:nvPicPr>
          <p:cNvPr id="2052" name="Picture 4" descr="http://i593.photobucket.com/albums/tt17/brilliantlyred/Parchment_Paper_Texture_by_sinnedar-1.jpg"/>
          <p:cNvPicPr>
            <a:picLocks noChangeAspect="1" noChangeArrowheads="1"/>
          </p:cNvPicPr>
          <p:nvPr/>
        </p:nvPicPr>
        <p:blipFill>
          <a:blip r:embed="rId3" cstate="print"/>
          <a:srcRect/>
          <a:stretch>
            <a:fillRect/>
          </a:stretch>
        </p:blipFill>
        <p:spPr bwMode="auto">
          <a:xfrm>
            <a:off x="1981201" y="2667001"/>
            <a:ext cx="2905125" cy="3771901"/>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24</a:t>
            </a:fld>
            <a:endParaRPr lang="en-US"/>
          </a:p>
        </p:txBody>
      </p:sp>
    </p:spTree>
    <p:extLst>
      <p:ext uri="{BB962C8B-B14F-4D97-AF65-F5344CB8AC3E}">
        <p14:creationId xmlns:p14="http://schemas.microsoft.com/office/powerpoint/2010/main" val="3161393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What happens if I do not give my personal rights to God?</a:t>
            </a:r>
            <a:br>
              <a:rPr lang="en-US" dirty="0"/>
            </a:br>
            <a:endParaRPr lang="en-US" dirty="0" smtClean="0"/>
          </a:p>
        </p:txBody>
      </p:sp>
      <p:sp>
        <p:nvSpPr>
          <p:cNvPr id="19460" name="Rectangle 4"/>
          <p:cNvSpPr>
            <a:spLocks noGrp="1" noChangeArrowheads="1"/>
          </p:cNvSpPr>
          <p:nvPr>
            <p:ph type="body" sz="half" idx="2"/>
          </p:nvPr>
        </p:nvSpPr>
        <p:spPr>
          <a:xfrm>
            <a:off x="381000" y="1905000"/>
            <a:ext cx="6705600" cy="4495800"/>
          </a:xfrm>
        </p:spPr>
        <p:txBody>
          <a:bodyPr/>
          <a:lstStyle/>
          <a:p>
            <a:pPr marL="914400" lvl="1" indent="-457200" eaLnBrk="1" hangingPunct="1">
              <a:buFont typeface="Tahoma" pitchFamily="34" charset="0"/>
              <a:buAutoNum type="arabicPeriod"/>
              <a:defRPr/>
            </a:pPr>
            <a:r>
              <a:rPr lang="en-US" sz="3200" dirty="0"/>
              <a:t>You disobey God</a:t>
            </a:r>
          </a:p>
          <a:p>
            <a:pPr marL="914400" lvl="1" indent="-457200" eaLnBrk="1" hangingPunct="1">
              <a:buFont typeface="Tahoma" pitchFamily="34" charset="0"/>
              <a:buAutoNum type="arabicPeriod"/>
              <a:defRPr/>
            </a:pPr>
            <a:r>
              <a:rPr lang="en-US" sz="3200" dirty="0"/>
              <a:t>You will get angry when someone breaks one of your personal rights</a:t>
            </a:r>
          </a:p>
          <a:p>
            <a:pPr marL="914400" lvl="1" indent="-457200" eaLnBrk="1" hangingPunct="1">
              <a:buFont typeface="Tahoma" pitchFamily="34" charset="0"/>
              <a:buAutoNum type="arabicPeriod"/>
              <a:defRPr/>
            </a:pPr>
            <a:r>
              <a:rPr lang="en-US" sz="3200" dirty="0"/>
              <a:t>You will worry</a:t>
            </a:r>
          </a:p>
          <a:p>
            <a:pPr marL="914400" lvl="1" indent="-457200" eaLnBrk="1" hangingPunct="1">
              <a:buFont typeface="Tahoma" pitchFamily="34" charset="0"/>
              <a:buAutoNum type="arabicPeriod"/>
              <a:defRPr/>
            </a:pPr>
            <a:r>
              <a:rPr lang="en-US" sz="3200" dirty="0"/>
              <a:t>You provide Satan a foothold in your life</a:t>
            </a:r>
          </a:p>
        </p:txBody>
      </p:sp>
      <p:pic>
        <p:nvPicPr>
          <p:cNvPr id="17412" name="Picture 2" descr="http://theutilitymonster.com/wp-content/uploads/2010/09/Nervous-Guy.gif"/>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7239000" y="2133600"/>
            <a:ext cx="3700463" cy="3352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000F4CD-7C59-4904-82BC-13565C3E5021}" type="slidenum">
              <a:rPr lang="en-US" smtClean="0"/>
              <a:pPr>
                <a:defRPr/>
              </a:pPr>
              <a:t>25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sz="4200" b="1" dirty="0">
                <a:effectLst>
                  <a:outerShdw blurRad="127000" dist="190500" dir="2700000" algn="tl">
                    <a:srgbClr val="000000"/>
                  </a:outerShdw>
                </a:effectLst>
              </a:rPr>
              <a:t>What will happen when I give my personal rights to God?</a:t>
            </a:r>
          </a:p>
        </p:txBody>
      </p:sp>
      <p:sp>
        <p:nvSpPr>
          <p:cNvPr id="8" name="TextBox 7"/>
          <p:cNvSpPr txBox="1"/>
          <p:nvPr/>
        </p:nvSpPr>
        <p:spPr>
          <a:xfrm>
            <a:off x="1524000" y="2087463"/>
            <a:ext cx="9144000" cy="4416594"/>
          </a:xfrm>
          <a:prstGeom prst="rect">
            <a:avLst/>
          </a:prstGeom>
          <a:noFill/>
        </p:spPr>
        <p:txBody>
          <a:bodyPr wrap="square" lIns="457200" tIns="0" rIns="182880" bIns="0" rtlCol="0">
            <a:spAutoFit/>
          </a:bodyPr>
          <a:lstStyle/>
          <a:p>
            <a:pPr>
              <a:buClr>
                <a:schemeClr val="tx1"/>
              </a:buClr>
              <a:buFont typeface="Wingdings" pitchFamily="2" charset="2"/>
              <a:buChar char="Ø"/>
            </a:pPr>
            <a:r>
              <a:rPr lang="en-US" sz="2800" dirty="0">
                <a:effectLst>
                  <a:outerShdw blurRad="127000" dist="190500" dir="2700000" algn="ctr" rotWithShape="0">
                    <a:srgbClr val="000000"/>
                  </a:outerShdw>
                </a:effectLst>
              </a:rPr>
              <a:t> “</a:t>
            </a:r>
            <a:r>
              <a:rPr lang="en-US" sz="2800" i="1" dirty="0">
                <a:effectLst>
                  <a:outerShdw blurRad="127000" dist="190500" dir="2700000" algn="ctr" rotWithShape="0">
                    <a:srgbClr val="000000"/>
                  </a:outerShdw>
                </a:effectLst>
              </a:rPr>
              <a:t>I will get killed!” </a:t>
            </a:r>
            <a:r>
              <a:rPr lang="en-US" sz="2800" dirty="0">
                <a:effectLst>
                  <a:outerShdw blurRad="127000" dist="190500" dir="2700000" algn="ctr" rotWithShape="0">
                    <a:srgbClr val="000000"/>
                  </a:outerShdw>
                </a:effectLst>
              </a:rPr>
              <a:t> </a:t>
            </a:r>
          </a:p>
          <a:p>
            <a:pPr lvl="1">
              <a:buClr>
                <a:schemeClr val="tx1"/>
              </a:buClr>
            </a:pPr>
            <a:r>
              <a:rPr lang="en-US" sz="2400" dirty="0">
                <a:effectLst>
                  <a:outerShdw blurRad="127000" dist="190500" dir="2700000" algn="ctr" rotWithShape="0">
                    <a:srgbClr val="000000"/>
                  </a:outerShdw>
                </a:effectLst>
              </a:rPr>
              <a:t>An unreasonable but common fear.  God is </a:t>
            </a:r>
            <a:r>
              <a:rPr lang="en-US" sz="2400" b="1" dirty="0">
                <a:effectLst>
                  <a:outerShdw blurRad="127000" dist="190500" dir="2700000" algn="ctr" rotWithShape="0">
                    <a:srgbClr val="000000"/>
                  </a:outerShdw>
                </a:effectLst>
              </a:rPr>
              <a:t>ready</a:t>
            </a:r>
            <a:r>
              <a:rPr lang="en-US" sz="2400" dirty="0">
                <a:effectLst>
                  <a:outerShdw blurRad="127000" dist="190500" dir="2700000" algn="ctr" rotWithShape="0">
                    <a:srgbClr val="000000"/>
                  </a:outerShdw>
                </a:effectLst>
              </a:rPr>
              <a:t> to help when you give your personal rights to Him.</a:t>
            </a:r>
          </a:p>
          <a:p>
            <a:pPr marL="0" lvl="1">
              <a:spcBef>
                <a:spcPts val="1500"/>
              </a:spcBef>
              <a:buClr>
                <a:schemeClr val="tx1"/>
              </a:buClr>
              <a:buFont typeface="Wingdings" pitchFamily="2" charset="2"/>
              <a:buChar char="Ø"/>
            </a:pPr>
            <a:r>
              <a:rPr lang="en-US" sz="3200" dirty="0">
                <a:effectLst>
                  <a:outerShdw blurRad="127000" dist="190500" dir="2700000" algn="ctr" rotWithShape="0">
                    <a:srgbClr val="000000"/>
                  </a:outerShdw>
                </a:effectLst>
              </a:rPr>
              <a:t> </a:t>
            </a:r>
            <a:r>
              <a:rPr lang="en-US" sz="2800" dirty="0">
                <a:effectLst>
                  <a:outerShdw blurRad="127000" dist="190500" dir="2700000" algn="ctr" rotWithShape="0">
                    <a:srgbClr val="000000"/>
                  </a:outerShdw>
                </a:effectLst>
              </a:rPr>
              <a:t>You will still get angry </a:t>
            </a:r>
          </a:p>
          <a:p>
            <a:pPr marL="457200" lvl="2">
              <a:buClr>
                <a:schemeClr val="tx1"/>
              </a:buClr>
            </a:pPr>
            <a:r>
              <a:rPr lang="en-US" sz="2400" dirty="0">
                <a:effectLst>
                  <a:outerShdw blurRad="127000" dist="190500" dir="2700000" algn="ctr" rotWithShape="0">
                    <a:srgbClr val="000000"/>
                  </a:outerShdw>
                </a:effectLst>
              </a:rPr>
              <a:t>God is not looking for us to stop getting angry –</a:t>
            </a:r>
          </a:p>
          <a:p>
            <a:pPr marL="457200" lvl="2">
              <a:buClr>
                <a:schemeClr val="tx1"/>
              </a:buClr>
            </a:pPr>
            <a:r>
              <a:rPr lang="en-US" sz="2400" dirty="0">
                <a:effectLst>
                  <a:outerShdw blurRad="127000" dist="190500" dir="2700000" algn="ctr" rotWithShape="0">
                    <a:srgbClr val="000000"/>
                  </a:outerShdw>
                </a:effectLst>
              </a:rPr>
              <a:t>He is looking for us to stop using anger in a destructive way in our lives.</a:t>
            </a:r>
          </a:p>
          <a:p>
            <a:pPr marL="0" lvl="1">
              <a:spcBef>
                <a:spcPts val="1500"/>
              </a:spcBef>
              <a:buClr>
                <a:schemeClr val="tx1"/>
              </a:buClr>
              <a:buFont typeface="Wingdings" pitchFamily="2" charset="2"/>
              <a:buChar char="Ø"/>
            </a:pPr>
            <a:r>
              <a:rPr lang="en-US" sz="2800" dirty="0">
                <a:effectLst>
                  <a:outerShdw blurRad="127000" dist="190500" dir="2700000" algn="ctr" rotWithShape="0">
                    <a:srgbClr val="000000"/>
                  </a:outerShdw>
                </a:effectLst>
              </a:rPr>
              <a:t>  Expect God to test you</a:t>
            </a:r>
          </a:p>
          <a:p>
            <a:pPr marL="457200" lvl="2">
              <a:buClr>
                <a:schemeClr val="tx1"/>
              </a:buClr>
            </a:pPr>
            <a:r>
              <a:rPr lang="en-US" sz="2400" dirty="0">
                <a:effectLst>
                  <a:outerShdw blurRad="127000" dist="190500" dir="2700000" algn="ctr" rotWithShape="0">
                    <a:srgbClr val="000000"/>
                  </a:outerShdw>
                </a:effectLst>
              </a:rPr>
              <a:t>God will allow other people to violate  your personal rights to help you learn to live without your personal rights.</a:t>
            </a:r>
          </a:p>
        </p:txBody>
      </p:sp>
      <p:sp>
        <p:nvSpPr>
          <p:cNvPr id="9"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26</a:t>
            </a:fld>
            <a:endParaRPr lang="en-US"/>
          </a:p>
        </p:txBody>
      </p:sp>
    </p:spTree>
    <p:extLst>
      <p:ext uri="{BB962C8B-B14F-4D97-AF65-F5344CB8AC3E}">
        <p14:creationId xmlns:p14="http://schemas.microsoft.com/office/powerpoint/2010/main" val="2012031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sz="4200" b="1" dirty="0">
                <a:effectLst>
                  <a:outerShdw blurRad="127000" dist="190500" dir="2700000" algn="tl">
                    <a:srgbClr val="000000"/>
                  </a:outerShdw>
                </a:effectLst>
              </a:rPr>
              <a:t>What will happen when I give my personal rights to God?</a:t>
            </a:r>
          </a:p>
        </p:txBody>
      </p:sp>
      <p:sp>
        <p:nvSpPr>
          <p:cNvPr id="8" name="TextBox 7"/>
          <p:cNvSpPr txBox="1"/>
          <p:nvPr/>
        </p:nvSpPr>
        <p:spPr>
          <a:xfrm>
            <a:off x="1524000" y="1752600"/>
            <a:ext cx="9144000" cy="1231106"/>
          </a:xfrm>
          <a:prstGeom prst="rect">
            <a:avLst/>
          </a:prstGeom>
          <a:noFill/>
        </p:spPr>
        <p:txBody>
          <a:bodyPr wrap="square" lIns="457200" tIns="0" rIns="182880" bIns="0" rtlCol="0">
            <a:spAutoFit/>
          </a:bodyPr>
          <a:lstStyle/>
          <a:p>
            <a:pPr marL="466725" indent="-412750">
              <a:buClr>
                <a:schemeClr val="tx1"/>
              </a:buClr>
              <a:buFont typeface="Wingdings" pitchFamily="2" charset="2"/>
              <a:buChar char="Ø"/>
            </a:pPr>
            <a:r>
              <a:rPr lang="en-US" sz="2800" dirty="0">
                <a:effectLst>
                  <a:outerShdw blurRad="127000" dist="190500" dir="2700000" algn="ctr" rotWithShape="0">
                    <a:srgbClr val="000000"/>
                  </a:outerShdw>
                </a:effectLst>
              </a:rPr>
              <a:t>You must develop new response patterns to the situations that easily make you angry.</a:t>
            </a:r>
          </a:p>
          <a:p>
            <a:pPr marL="466725" indent="-412750">
              <a:buClr>
                <a:schemeClr val="tx1"/>
              </a:buClr>
            </a:pPr>
            <a:r>
              <a:rPr lang="en-US" sz="2400" dirty="0">
                <a:effectLst>
                  <a:outerShdw blurRad="127000" dist="190500" dir="2700000" algn="ctr" rotWithShape="0">
                    <a:srgbClr val="000000"/>
                  </a:outerShdw>
                </a:effectLst>
              </a:rPr>
              <a:t>	Recognize the need for change.</a:t>
            </a:r>
          </a:p>
        </p:txBody>
      </p:sp>
      <p:sp>
        <p:nvSpPr>
          <p:cNvPr id="4"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pic>
        <p:nvPicPr>
          <p:cNvPr id="100354" name="Picture 2" descr="http://ak-hdl.buzzfed.com/static/2014-11/17/22/enhanced/webdr04/anigif_enhanced-buzz-29208-1416281888-16.gif"/>
          <p:cNvPicPr>
            <a:picLocks noChangeAspect="1" noChangeArrowheads="1" noCrop="1"/>
          </p:cNvPicPr>
          <p:nvPr/>
        </p:nvPicPr>
        <p:blipFill>
          <a:blip r:embed="rId2" cstate="print"/>
          <a:srcRect/>
          <a:stretch>
            <a:fillRect/>
          </a:stretch>
        </p:blipFill>
        <p:spPr bwMode="auto">
          <a:xfrm>
            <a:off x="7086600" y="3124200"/>
            <a:ext cx="3333750" cy="3333750"/>
          </a:xfrm>
          <a:prstGeom prst="rect">
            <a:avLst/>
          </a:prstGeom>
          <a:noFill/>
          <a:effectLst>
            <a:outerShdw blurRad="127000" dist="190500" dir="2700000" algn="ctr" rotWithShape="0">
              <a:srgbClr val="000000"/>
            </a:outerShdw>
          </a:effectLst>
        </p:spPr>
      </p:pic>
      <p:sp>
        <p:nvSpPr>
          <p:cNvPr id="6" name="TextBox 5"/>
          <p:cNvSpPr txBox="1"/>
          <p:nvPr/>
        </p:nvSpPr>
        <p:spPr>
          <a:xfrm>
            <a:off x="1905000" y="2971800"/>
            <a:ext cx="4800600" cy="3600986"/>
          </a:xfrm>
          <a:prstGeom prst="rect">
            <a:avLst/>
          </a:prstGeom>
          <a:noFill/>
        </p:spPr>
        <p:txBody>
          <a:bodyPr wrap="square" rtlCol="0">
            <a:spAutoFit/>
          </a:bodyPr>
          <a:lstStyle/>
          <a:p>
            <a:pPr marL="466725" indent="-412750">
              <a:spcBef>
                <a:spcPts val="1500"/>
              </a:spcBef>
              <a:buClr>
                <a:schemeClr val="tx1"/>
              </a:buClr>
              <a:buFont typeface="Wingdings" pitchFamily="2" charset="2"/>
              <a:buChar char="Ø"/>
            </a:pPr>
            <a:r>
              <a:rPr lang="en-US" sz="2800" dirty="0">
                <a:effectLst>
                  <a:outerShdw blurRad="127000" dist="190500" dir="2700000" algn="ctr" rotWithShape="0">
                    <a:srgbClr val="000000"/>
                  </a:outerShdw>
                </a:effectLst>
              </a:rPr>
              <a:t>Embrace the change process one step at a time </a:t>
            </a:r>
          </a:p>
          <a:p>
            <a:pPr marL="457200" lvl="2">
              <a:buClr>
                <a:schemeClr val="tx1"/>
              </a:buClr>
            </a:pPr>
            <a:r>
              <a:rPr lang="en-US" sz="2400" dirty="0">
                <a:effectLst>
                  <a:outerShdw blurRad="127000" dist="190500" dir="2700000" algn="ctr" rotWithShape="0">
                    <a:srgbClr val="000000"/>
                  </a:outerShdw>
                </a:effectLst>
              </a:rPr>
              <a:t>Change may include a lot of failures as you move toward growth and victory in this area of your life. Keep looking to Jesus for strength to help in this process of change.</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27</a:t>
            </a:fld>
            <a:endParaRPr lang="en-US"/>
          </a:p>
        </p:txBody>
      </p:sp>
    </p:spTree>
    <p:extLst>
      <p:ext uri="{BB962C8B-B14F-4D97-AF65-F5344CB8AC3E}">
        <p14:creationId xmlns:p14="http://schemas.microsoft.com/office/powerpoint/2010/main" val="1457912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bwMode="auto">
          <a:xfrm>
            <a:off x="1524000" y="4648200"/>
            <a:ext cx="2209800" cy="1749552"/>
          </a:xfrm>
          <a:prstGeom prst="cube">
            <a:avLst/>
          </a:prstGeom>
          <a:gradFill flip="none" rotWithShape="1">
            <a:gsLst>
              <a:gs pos="10000">
                <a:srgbClr val="000000"/>
              </a:gs>
              <a:gs pos="11000">
                <a:schemeClr val="bg1">
                  <a:lumMod val="75000"/>
                </a:schemeClr>
              </a:gs>
              <a:gs pos="38000">
                <a:schemeClr val="bg1">
                  <a:lumMod val="20000"/>
                  <a:lumOff val="80000"/>
                </a:schemeClr>
              </a:gs>
              <a:gs pos="46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19" name="Cube 18"/>
          <p:cNvSpPr/>
          <p:nvPr/>
        </p:nvSpPr>
        <p:spPr bwMode="auto">
          <a:xfrm>
            <a:off x="3276600" y="3733800"/>
            <a:ext cx="2133600" cy="2663952"/>
          </a:xfrm>
          <a:prstGeom prst="cube">
            <a:avLst/>
          </a:prstGeom>
          <a:gradFill flip="none" rotWithShape="1">
            <a:gsLst>
              <a:gs pos="11000">
                <a:srgbClr val="000000"/>
              </a:gs>
              <a:gs pos="11000">
                <a:schemeClr val="bg1">
                  <a:lumMod val="75000"/>
                </a:schemeClr>
              </a:gs>
              <a:gs pos="49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smtClean="0">
                <a:solidFill>
                  <a:srgbClr val="000000"/>
                </a:solidFill>
              </a:rPr>
              <a:t>I see the failure after it is past.</a:t>
            </a:r>
            <a:endParaRPr lang="en-US" dirty="0">
              <a:solidFill>
                <a:srgbClr val="000000"/>
              </a:solidFill>
            </a:endParaRPr>
          </a:p>
        </p:txBody>
      </p:sp>
      <p:sp>
        <p:nvSpPr>
          <p:cNvPr id="16" name="Cube 15"/>
          <p:cNvSpPr/>
          <p:nvPr/>
        </p:nvSpPr>
        <p:spPr bwMode="auto">
          <a:xfrm>
            <a:off x="4876800" y="3048000"/>
            <a:ext cx="2133600" cy="3352800"/>
          </a:xfrm>
          <a:prstGeom prst="cube">
            <a:avLst/>
          </a:prstGeom>
          <a:gradFill flip="none" rotWithShape="1">
            <a:gsLst>
              <a:gs pos="11000">
                <a:srgbClr val="000000"/>
              </a:gs>
              <a:gs pos="11000">
                <a:schemeClr val="bg1">
                  <a:lumMod val="75000"/>
                </a:schemeClr>
              </a:gs>
              <a:gs pos="44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my failure right when it is happening but I still fail.</a:t>
            </a:r>
          </a:p>
        </p:txBody>
      </p:sp>
      <p:sp>
        <p:nvSpPr>
          <p:cNvPr id="17" name="Cube 16"/>
          <p:cNvSpPr/>
          <p:nvPr/>
        </p:nvSpPr>
        <p:spPr bwMode="auto">
          <a:xfrm>
            <a:off x="6477000" y="2514600"/>
            <a:ext cx="2209800" cy="38862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smtClean="0">
                <a:solidFill>
                  <a:srgbClr val="000000"/>
                </a:solidFill>
              </a:rPr>
              <a:t>I see the problem before I fail, but I still fail.</a:t>
            </a:r>
            <a:endParaRPr lang="en-US" dirty="0">
              <a:solidFill>
                <a:srgbClr val="000000"/>
              </a:solidFill>
            </a:endParaRPr>
          </a:p>
        </p:txBody>
      </p:sp>
      <p:sp>
        <p:nvSpPr>
          <p:cNvPr id="2" name="Title 1"/>
          <p:cNvSpPr>
            <a:spLocks noGrp="1"/>
          </p:cNvSpPr>
          <p:nvPr>
            <p:ph type="title"/>
          </p:nvPr>
        </p:nvSpPr>
        <p:spPr>
          <a:xfrm>
            <a:off x="1524000" y="292100"/>
            <a:ext cx="9144000" cy="1384300"/>
          </a:xfrm>
        </p:spPr>
        <p:txBody>
          <a:bodyPr/>
          <a:lstStyle/>
          <a:p>
            <a:pPr algn="ctr"/>
            <a:r>
              <a:rPr lang="en-US" b="1" dirty="0" smtClean="0"/>
              <a:t>GROWING THROUGH FAILURE</a:t>
            </a:r>
            <a:endParaRPr lang="en-US" b="1" dirty="0"/>
          </a:p>
        </p:txBody>
      </p:sp>
      <p:sp>
        <p:nvSpPr>
          <p:cNvPr id="8"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13" name="Cube 12"/>
          <p:cNvSpPr/>
          <p:nvPr/>
        </p:nvSpPr>
        <p:spPr bwMode="auto">
          <a:xfrm>
            <a:off x="8153400" y="1905000"/>
            <a:ext cx="2209800" cy="44958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the problem before I fail, and avoid or solve it.</a:t>
            </a:r>
          </a:p>
        </p:txBody>
      </p:sp>
      <p:sp>
        <p:nvSpPr>
          <p:cNvPr id="20" name="TextBox 19"/>
          <p:cNvSpPr txBox="1"/>
          <p:nvPr/>
        </p:nvSpPr>
        <p:spPr>
          <a:xfrm>
            <a:off x="1524000" y="5029200"/>
            <a:ext cx="1676400" cy="1107996"/>
          </a:xfrm>
          <a:prstGeom prst="rect">
            <a:avLst/>
          </a:prstGeom>
          <a:noFill/>
        </p:spPr>
        <p:txBody>
          <a:bodyPr wrap="square" lIns="0" tIns="0" rIns="0" bIns="0" rtlCol="0">
            <a:spAutoFit/>
          </a:bodyPr>
          <a:lstStyle/>
          <a:p>
            <a:pPr algn="ctr"/>
            <a:r>
              <a:rPr lang="en-US" dirty="0" smtClean="0">
                <a:solidFill>
                  <a:srgbClr val="000000"/>
                </a:solidFill>
              </a:rPr>
              <a:t>I don’t see the problem, I fail, and even then I don’t see it.</a:t>
            </a:r>
            <a:endParaRPr lang="en-US" dirty="0">
              <a:solidFill>
                <a:srgbClr val="000000"/>
              </a:solidFill>
            </a:endParaRPr>
          </a:p>
        </p:txBody>
      </p:sp>
      <p:sp>
        <p:nvSpPr>
          <p:cNvPr id="21" name="Rectangle 20"/>
          <p:cNvSpPr/>
          <p:nvPr/>
        </p:nvSpPr>
        <p:spPr>
          <a:xfrm>
            <a:off x="4952999" y="26670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3</a:t>
            </a:r>
          </a:p>
        </p:txBody>
      </p:sp>
      <p:sp>
        <p:nvSpPr>
          <p:cNvPr id="22" name="Rectangle 21"/>
          <p:cNvSpPr/>
          <p:nvPr/>
        </p:nvSpPr>
        <p:spPr>
          <a:xfrm>
            <a:off x="3276601" y="3276600"/>
            <a:ext cx="644727"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2</a:t>
            </a:r>
          </a:p>
        </p:txBody>
      </p:sp>
      <p:sp>
        <p:nvSpPr>
          <p:cNvPr id="23" name="Rectangle 22"/>
          <p:cNvSpPr/>
          <p:nvPr/>
        </p:nvSpPr>
        <p:spPr>
          <a:xfrm>
            <a:off x="1524001" y="4191000"/>
            <a:ext cx="644727"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1</a:t>
            </a:r>
          </a:p>
        </p:txBody>
      </p:sp>
      <p:sp>
        <p:nvSpPr>
          <p:cNvPr id="24" name="Rectangle 23"/>
          <p:cNvSpPr/>
          <p:nvPr/>
        </p:nvSpPr>
        <p:spPr>
          <a:xfrm>
            <a:off x="6553199" y="21336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4</a:t>
            </a:r>
          </a:p>
        </p:txBody>
      </p:sp>
      <p:sp>
        <p:nvSpPr>
          <p:cNvPr id="25" name="Rectangle 24"/>
          <p:cNvSpPr/>
          <p:nvPr/>
        </p:nvSpPr>
        <p:spPr>
          <a:xfrm>
            <a:off x="8229599" y="1524000"/>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5</a:t>
            </a:r>
          </a:p>
        </p:txBody>
      </p:sp>
      <p:sp>
        <p:nvSpPr>
          <p:cNvPr id="3" name="Date Placeholder 2"/>
          <p:cNvSpPr>
            <a:spLocks noGrp="1"/>
          </p:cNvSpPr>
          <p:nvPr>
            <p:ph type="dt" sz="half" idx="10"/>
          </p:nvPr>
        </p:nvSpPr>
        <p:spPr/>
        <p:txBody>
          <a:bodyPr/>
          <a:lstStyle/>
          <a:p>
            <a:pPr>
              <a:defRPr/>
            </a:pPr>
            <a:r>
              <a:rPr lang="en-US" smtClean="0"/>
              <a:t>3-2018</a:t>
            </a:r>
            <a:endParaRPr lang="en-US" dirty="0"/>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28</a:t>
            </a:fld>
            <a:endParaRPr lang="en-US"/>
          </a:p>
        </p:txBody>
      </p:sp>
    </p:spTree>
    <p:extLst>
      <p:ext uri="{BB962C8B-B14F-4D97-AF65-F5344CB8AC3E}">
        <p14:creationId xmlns:p14="http://schemas.microsoft.com/office/powerpoint/2010/main" val="2218679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sz="4200" b="1" dirty="0">
                <a:effectLst>
                  <a:outerShdw blurRad="127000" dist="190500" dir="2700000" algn="tl">
                    <a:srgbClr val="000000"/>
                  </a:outerShdw>
                </a:effectLst>
              </a:rPr>
              <a:t>What are the benefits of giving my personal rights to God?</a:t>
            </a:r>
          </a:p>
        </p:txBody>
      </p:sp>
      <p:sp>
        <p:nvSpPr>
          <p:cNvPr id="19460" name="Rectangle 4"/>
          <p:cNvSpPr>
            <a:spLocks noGrp="1" noChangeArrowheads="1"/>
          </p:cNvSpPr>
          <p:nvPr>
            <p:ph type="body" sz="half" idx="2"/>
          </p:nvPr>
        </p:nvSpPr>
        <p:spPr>
          <a:xfrm>
            <a:off x="6096000" y="2133600"/>
            <a:ext cx="4038600" cy="4114800"/>
          </a:xfrm>
        </p:spPr>
        <p:txBody>
          <a:bodyPr/>
          <a:lstStyle/>
          <a:p>
            <a:pPr marL="393700" lvl="1" indent="-393700" eaLnBrk="1" hangingPunct="1">
              <a:spcBef>
                <a:spcPts val="1500"/>
              </a:spcBef>
              <a:defRPr/>
            </a:pPr>
            <a:r>
              <a:rPr lang="en-US" sz="2600" dirty="0">
                <a:effectLst>
                  <a:outerShdw blurRad="127000" dist="190500" dir="2700000" algn="tl">
                    <a:srgbClr val="000000"/>
                  </a:outerShdw>
                </a:effectLst>
              </a:rPr>
              <a:t>You can be at peace</a:t>
            </a:r>
          </a:p>
          <a:p>
            <a:pPr marL="393700" lvl="1" indent="-393700" eaLnBrk="1" hangingPunct="1">
              <a:spcBef>
                <a:spcPts val="1500"/>
              </a:spcBef>
              <a:defRPr/>
            </a:pPr>
            <a:r>
              <a:rPr lang="en-US" sz="2600" dirty="0">
                <a:effectLst>
                  <a:outerShdw blurRad="127000" dist="190500" dir="2700000" algn="tl">
                    <a:srgbClr val="000000"/>
                  </a:outerShdw>
                </a:effectLst>
              </a:rPr>
              <a:t>You can focus on developing new patterns of response that will honor God</a:t>
            </a:r>
          </a:p>
          <a:p>
            <a:pPr marL="393700" lvl="1" indent="-393700" eaLnBrk="1" hangingPunct="1">
              <a:spcBef>
                <a:spcPts val="1500"/>
              </a:spcBef>
              <a:defRPr/>
            </a:pPr>
            <a:r>
              <a:rPr lang="en-US" sz="2600" dirty="0">
                <a:effectLst>
                  <a:outerShdw blurRad="127000" dist="190500" dir="2700000" algn="tl">
                    <a:srgbClr val="000000"/>
                  </a:outerShdw>
                </a:effectLst>
              </a:rPr>
              <a:t>God will help you</a:t>
            </a:r>
          </a:p>
          <a:p>
            <a:pPr marL="393700" lvl="1" indent="-393700" eaLnBrk="1" hangingPunct="1">
              <a:spcBef>
                <a:spcPts val="1500"/>
              </a:spcBef>
              <a:defRPr/>
            </a:pPr>
            <a:r>
              <a:rPr lang="en-US" sz="2600" dirty="0">
                <a:effectLst>
                  <a:outerShdw blurRad="127000" dist="190500" dir="2700000" algn="tl">
                    <a:srgbClr val="000000"/>
                  </a:outerShdw>
                </a:effectLst>
              </a:rPr>
              <a:t>You can become a role model to others </a:t>
            </a:r>
          </a:p>
        </p:txBody>
      </p:sp>
      <p:pic>
        <p:nvPicPr>
          <p:cNvPr id="5" name="Picture 2" descr="http://www.clker.com/cliparts/b/T/3/n/s/q/ask-him-he-knows-question-mark-hi.pn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2470150" y="1981200"/>
            <a:ext cx="3060700" cy="4114800"/>
          </a:xfr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29</a:t>
            </a:fld>
            <a:endParaRPr lang="en-US"/>
          </a:p>
        </p:txBody>
      </p:sp>
    </p:spTree>
    <p:extLst>
      <p:ext uri="{BB962C8B-B14F-4D97-AF65-F5344CB8AC3E}">
        <p14:creationId xmlns:p14="http://schemas.microsoft.com/office/powerpoint/2010/main" val="569185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7087"/>
            <a:ext cx="10744200" cy="762000"/>
          </a:xfrm>
        </p:spPr>
        <p:txBody>
          <a:bodyPr/>
          <a:lstStyle/>
          <a:p>
            <a:r>
              <a:rPr lang="en-US" sz="4000" dirty="0">
                <a:solidFill>
                  <a:schemeClr val="tx1"/>
                </a:solidFill>
              </a:rPr>
              <a:t>Anger and Personal Rights Assignment list</a:t>
            </a:r>
          </a:p>
        </p:txBody>
      </p:sp>
      <p:sp>
        <p:nvSpPr>
          <p:cNvPr id="3" name="Content Placeholder 2"/>
          <p:cNvSpPr>
            <a:spLocks noGrp="1"/>
          </p:cNvSpPr>
          <p:nvPr>
            <p:ph idx="1"/>
          </p:nvPr>
        </p:nvSpPr>
        <p:spPr>
          <a:xfrm>
            <a:off x="1676400" y="1371600"/>
            <a:ext cx="8915400" cy="4953000"/>
          </a:xfrm>
        </p:spPr>
        <p:txBody>
          <a:bodyPr/>
          <a:lstStyle/>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a:t>
            </a:r>
            <a:endParaRPr lang="en-US" dirty="0">
              <a:solidFill>
                <a:schemeClr val="bg1"/>
              </a:solidFill>
            </a:endParaRPr>
          </a:p>
        </p:txBody>
      </p:sp>
      <p:sp>
        <p:nvSpPr>
          <p:cNvPr id="8" name="TextBox 7"/>
          <p:cNvSpPr txBox="1"/>
          <p:nvPr/>
        </p:nvSpPr>
        <p:spPr>
          <a:xfrm>
            <a:off x="1066800" y="838201"/>
            <a:ext cx="9753600" cy="5232202"/>
          </a:xfrm>
          <a:prstGeom prst="rect">
            <a:avLst/>
          </a:prstGeom>
          <a:noFill/>
        </p:spPr>
        <p:txBody>
          <a:bodyPr wrap="square" rtlCol="0">
            <a:spAutoFit/>
          </a:bodyPr>
          <a:lstStyle/>
          <a:p>
            <a:r>
              <a:rPr lang="en-US" sz="2800" b="1" dirty="0">
                <a:latin typeface="+mn-lt"/>
              </a:rPr>
              <a:t>Quizzes:   Verses to Memorize	To be done with:</a:t>
            </a:r>
          </a:p>
          <a:p>
            <a:r>
              <a:rPr lang="en-US" sz="2000" dirty="0">
                <a:latin typeface="+mn-lt"/>
              </a:rPr>
              <a:t>1. </a:t>
            </a:r>
            <a:r>
              <a:rPr lang="en-US" dirty="0"/>
              <a:t>Ephesians </a:t>
            </a:r>
            <a:r>
              <a:rPr lang="en-US" dirty="0" smtClean="0"/>
              <a:t>4:26-27		</a:t>
            </a:r>
            <a:r>
              <a:rPr lang="en-US" sz="1600" dirty="0">
                <a:latin typeface="+mn-lt"/>
              </a:rPr>
              <a:t>		             	</a:t>
            </a:r>
            <a:r>
              <a:rPr lang="en-US" sz="2000" dirty="0">
                <a:latin typeface="+mn-lt"/>
              </a:rPr>
              <a:t>Lesson 2</a:t>
            </a:r>
            <a:endParaRPr lang="en-US" sz="1600" dirty="0">
              <a:latin typeface="+mn-lt"/>
            </a:endParaRPr>
          </a:p>
          <a:p>
            <a:r>
              <a:rPr lang="en-US" sz="2000" dirty="0">
                <a:latin typeface="+mn-lt"/>
              </a:rPr>
              <a:t>2. James 1:19-20                                                	Lesson </a:t>
            </a:r>
            <a:r>
              <a:rPr lang="en-US" sz="2000" dirty="0" smtClean="0">
                <a:latin typeface="+mn-lt"/>
              </a:rPr>
              <a:t>4      </a:t>
            </a:r>
            <a:endParaRPr lang="en-US" sz="2000" dirty="0">
              <a:latin typeface="+mn-lt"/>
            </a:endParaRPr>
          </a:p>
          <a:p>
            <a:r>
              <a:rPr lang="en-US" sz="2000" dirty="0">
                <a:latin typeface="+mn-lt"/>
              </a:rPr>
              <a:t>3. Proverbs 15:1      	</a:t>
            </a:r>
            <a:r>
              <a:rPr lang="en-US" sz="2000" dirty="0" smtClean="0">
                <a:latin typeface="+mn-lt"/>
              </a:rPr>
              <a:t>				Lesson 7 </a:t>
            </a:r>
            <a:endParaRPr lang="en-US" sz="2000" dirty="0">
              <a:latin typeface="+mn-lt"/>
            </a:endParaRPr>
          </a:p>
          <a:p>
            <a:pPr>
              <a:spcBef>
                <a:spcPts val="0"/>
              </a:spcBef>
              <a:spcAft>
                <a:spcPts val="0"/>
              </a:spcAft>
            </a:pPr>
            <a:r>
              <a:rPr lang="en-US" sz="2800" b="1" dirty="0" smtClean="0">
                <a:latin typeface="Arial"/>
                <a:ea typeface="Times New Roman"/>
              </a:rPr>
              <a:t>Study </a:t>
            </a:r>
            <a:r>
              <a:rPr lang="en-US" sz="2800" b="1" dirty="0">
                <a:latin typeface="Arial"/>
                <a:ea typeface="Times New Roman"/>
              </a:rPr>
              <a:t>Guide Projects:</a:t>
            </a:r>
            <a:endParaRPr lang="en-US" sz="1200" dirty="0">
              <a:latin typeface="Times New Roman"/>
              <a:ea typeface="Times New Roman"/>
            </a:endParaRPr>
          </a:p>
          <a:p>
            <a:pPr>
              <a:spcBef>
                <a:spcPts val="0"/>
              </a:spcBef>
              <a:spcAft>
                <a:spcPts val="0"/>
              </a:spcAft>
            </a:pPr>
            <a:r>
              <a:rPr lang="en-US" sz="2000" b="1" dirty="0">
                <a:latin typeface="Arial"/>
                <a:ea typeface="Times New Roman"/>
              </a:rPr>
              <a:t>     </a:t>
            </a:r>
            <a:r>
              <a:rPr lang="en-US" sz="2000" b="1" u="sng" dirty="0">
                <a:latin typeface="Arial"/>
                <a:ea typeface="Times New Roman"/>
              </a:rPr>
              <a:t>Project #</a:t>
            </a:r>
            <a:r>
              <a:rPr lang="en-US" sz="2000" b="1" dirty="0">
                <a:latin typeface="Arial"/>
                <a:ea typeface="Times New Roman"/>
              </a:rPr>
              <a:t>    </a:t>
            </a:r>
            <a:r>
              <a:rPr lang="en-US" sz="2000" b="1" u="sng" dirty="0">
                <a:latin typeface="Arial"/>
                <a:ea typeface="Times New Roman"/>
              </a:rPr>
              <a:t>To be done with or before</a:t>
            </a:r>
            <a:endParaRPr lang="en-US" sz="1200" dirty="0">
              <a:latin typeface="Times New Roman"/>
              <a:ea typeface="Times New Roman"/>
            </a:endParaRPr>
          </a:p>
          <a:p>
            <a:r>
              <a:rPr lang="en-US" dirty="0"/>
              <a:t>	</a:t>
            </a:r>
            <a:r>
              <a:rPr lang="en-US" sz="2000" dirty="0">
                <a:latin typeface="+mn-lt"/>
              </a:rPr>
              <a:t>1</a:t>
            </a:r>
            <a:r>
              <a:rPr lang="en-US" sz="2000" dirty="0"/>
              <a:t>		</a:t>
            </a:r>
            <a:r>
              <a:rPr lang="en-US" sz="2000" dirty="0">
                <a:latin typeface="+mn-lt"/>
              </a:rPr>
              <a:t>Lesson 1</a:t>
            </a:r>
          </a:p>
          <a:p>
            <a:r>
              <a:rPr lang="en-US" sz="2000" dirty="0">
                <a:latin typeface="+mn-lt"/>
              </a:rPr>
              <a:t>	2		Lesson 2</a:t>
            </a:r>
          </a:p>
          <a:p>
            <a:r>
              <a:rPr lang="en-US" sz="2000" dirty="0">
                <a:latin typeface="+mn-lt"/>
              </a:rPr>
              <a:t>	3		Lesson </a:t>
            </a:r>
            <a:r>
              <a:rPr lang="en-US" sz="2000" dirty="0" smtClean="0">
                <a:latin typeface="+mn-lt"/>
              </a:rPr>
              <a:t>3</a:t>
            </a:r>
            <a:endParaRPr lang="en-US" sz="2000" dirty="0">
              <a:latin typeface="+mn-lt"/>
            </a:endParaRPr>
          </a:p>
          <a:p>
            <a:r>
              <a:rPr lang="en-US" sz="2000" dirty="0">
                <a:latin typeface="+mn-lt"/>
              </a:rPr>
              <a:t>	4		Optional (Lesson 2 </a:t>
            </a:r>
            <a:r>
              <a:rPr lang="en-US" sz="2000" dirty="0" err="1">
                <a:latin typeface="+mn-lt"/>
              </a:rPr>
              <a:t>followup</a:t>
            </a:r>
            <a:r>
              <a:rPr lang="en-US" sz="2000" dirty="0">
                <a:latin typeface="+mn-lt"/>
              </a:rPr>
              <a:t>)</a:t>
            </a:r>
          </a:p>
          <a:p>
            <a:r>
              <a:rPr lang="en-US" sz="2000" dirty="0">
                <a:latin typeface="+mn-lt"/>
              </a:rPr>
              <a:t>	5		Lesson 4</a:t>
            </a:r>
          </a:p>
          <a:p>
            <a:r>
              <a:rPr lang="en-US" sz="2000" dirty="0">
                <a:latin typeface="+mn-lt"/>
              </a:rPr>
              <a:t>	6		Lesson </a:t>
            </a:r>
            <a:r>
              <a:rPr lang="en-US" sz="2000" dirty="0" smtClean="0">
                <a:latin typeface="+mn-lt"/>
              </a:rPr>
              <a:t>4</a:t>
            </a:r>
            <a:endParaRPr lang="en-US" sz="2000" dirty="0">
              <a:latin typeface="+mn-lt"/>
            </a:endParaRPr>
          </a:p>
          <a:p>
            <a:r>
              <a:rPr lang="en-US" sz="2000" dirty="0">
                <a:latin typeface="+mn-lt"/>
              </a:rPr>
              <a:t>	7		Lesson </a:t>
            </a:r>
            <a:r>
              <a:rPr lang="en-US" sz="2000" dirty="0" smtClean="0">
                <a:latin typeface="+mn-lt"/>
              </a:rPr>
              <a:t>5</a:t>
            </a:r>
            <a:endParaRPr lang="en-US" sz="2000" dirty="0">
              <a:latin typeface="+mn-lt"/>
            </a:endParaRPr>
          </a:p>
          <a:p>
            <a:r>
              <a:rPr lang="en-US" dirty="0"/>
              <a:t>	</a:t>
            </a:r>
            <a:r>
              <a:rPr lang="en-US" sz="2000" dirty="0">
                <a:latin typeface="+mn-lt"/>
              </a:rPr>
              <a:t>8</a:t>
            </a:r>
            <a:r>
              <a:rPr lang="en-US" dirty="0">
                <a:latin typeface="+mn-lt"/>
              </a:rPr>
              <a:t>	</a:t>
            </a:r>
            <a:r>
              <a:rPr lang="en-US" dirty="0"/>
              <a:t>	</a:t>
            </a:r>
            <a:r>
              <a:rPr lang="en-US" sz="2000" dirty="0">
                <a:latin typeface="+mn-lt"/>
              </a:rPr>
              <a:t>Lesson </a:t>
            </a:r>
            <a:r>
              <a:rPr lang="en-US" sz="2000" dirty="0" smtClean="0">
                <a:latin typeface="+mn-lt"/>
              </a:rPr>
              <a:t>6 or 7</a:t>
            </a:r>
            <a:endParaRPr lang="en-US" sz="2000" dirty="0">
              <a:latin typeface="+mn-lt"/>
            </a:endParaRPr>
          </a:p>
          <a:p>
            <a:r>
              <a:rPr lang="en-US" sz="2000" dirty="0">
                <a:latin typeface="+mn-lt"/>
              </a:rPr>
              <a:t>    </a:t>
            </a:r>
            <a:r>
              <a:rPr lang="en-US" sz="2000" dirty="0" smtClean="0">
                <a:latin typeface="+mn-lt"/>
              </a:rPr>
              <a:t>    	9 </a:t>
            </a:r>
            <a:r>
              <a:rPr lang="en-US" dirty="0"/>
              <a:t>		</a:t>
            </a:r>
            <a:r>
              <a:rPr lang="en-US" sz="2000" dirty="0">
                <a:latin typeface="+mn-lt"/>
              </a:rPr>
              <a:t>Lesson </a:t>
            </a:r>
            <a:r>
              <a:rPr lang="en-US" sz="2000" dirty="0" smtClean="0">
                <a:latin typeface="+mn-lt"/>
              </a:rPr>
              <a:t>8 </a:t>
            </a:r>
            <a:r>
              <a:rPr lang="en-US" sz="2000" dirty="0">
                <a:latin typeface="+mn-lt"/>
              </a:rPr>
              <a:t>or </a:t>
            </a:r>
            <a:r>
              <a:rPr lang="en-US" sz="2000" dirty="0" smtClean="0">
                <a:latin typeface="+mn-lt"/>
              </a:rPr>
              <a:t>9</a:t>
            </a:r>
          </a:p>
          <a:p>
            <a:r>
              <a:rPr lang="en-US" sz="2000" dirty="0">
                <a:latin typeface="+mn-lt"/>
              </a:rPr>
              <a:t>	</a:t>
            </a:r>
            <a:r>
              <a:rPr lang="en-US" sz="2000" dirty="0" smtClean="0">
                <a:latin typeface="+mn-lt"/>
              </a:rPr>
              <a:t>10</a:t>
            </a:r>
            <a:r>
              <a:rPr lang="en-US" dirty="0"/>
              <a:t>	</a:t>
            </a:r>
            <a:r>
              <a:rPr lang="en-US" dirty="0" smtClean="0"/>
              <a:t>	</a:t>
            </a:r>
            <a:r>
              <a:rPr lang="en-US" sz="2000" dirty="0" smtClean="0"/>
              <a:t>Lesson 9</a:t>
            </a:r>
            <a:endParaRPr lang="en-US" sz="2000" dirty="0"/>
          </a:p>
        </p:txBody>
      </p:sp>
      <p:sp>
        <p:nvSpPr>
          <p:cNvPr id="9" name="TextBox 8"/>
          <p:cNvSpPr txBox="1"/>
          <p:nvPr/>
        </p:nvSpPr>
        <p:spPr>
          <a:xfrm>
            <a:off x="7696200" y="5791200"/>
            <a:ext cx="2057400" cy="369332"/>
          </a:xfrm>
          <a:prstGeom prst="rect">
            <a:avLst/>
          </a:prstGeom>
          <a:noFill/>
        </p:spPr>
        <p:txBody>
          <a:bodyPr wrap="square" rtlCol="0">
            <a:spAutoFit/>
          </a:bodyPr>
          <a:lstStyle/>
          <a:p>
            <a:r>
              <a:rPr lang="en-US" sz="1800" dirty="0">
                <a:latin typeface="+mn-lt"/>
              </a:rPr>
              <a:t>Test:  </a:t>
            </a:r>
            <a:r>
              <a:rPr lang="en-US" sz="1800" dirty="0" smtClean="0">
                <a:latin typeface="+mn-lt"/>
              </a:rPr>
              <a:t>Lesson 10</a:t>
            </a:r>
            <a:endParaRPr lang="en-US" sz="1800" dirty="0">
              <a:latin typeface="+mn-lt"/>
            </a:endParaRPr>
          </a:p>
        </p:txBody>
      </p:sp>
      <p:sp>
        <p:nvSpPr>
          <p:cNvPr id="10" name="Rectangle 9"/>
          <p:cNvSpPr/>
          <p:nvPr/>
        </p:nvSpPr>
        <p:spPr bwMode="auto">
          <a:xfrm>
            <a:off x="7543800" y="5791200"/>
            <a:ext cx="2057400" cy="369332"/>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ln w="28575">
                <a:solidFill>
                  <a:schemeClr val="tx1"/>
                </a:solidFill>
              </a:ln>
              <a:no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6800" y="2029313"/>
            <a:ext cx="2471057" cy="3447619"/>
          </a:xfrm>
          <a:prstGeom prst="rect">
            <a:avLst/>
          </a:prstGeom>
        </p:spPr>
      </p:pic>
      <p:sp>
        <p:nvSpPr>
          <p:cNvPr id="5" name="Date Placeholder 4"/>
          <p:cNvSpPr>
            <a:spLocks noGrp="1"/>
          </p:cNvSpPr>
          <p:nvPr>
            <p:ph type="dt" sz="half" idx="10"/>
          </p:nvPr>
        </p:nvSpPr>
        <p:spPr/>
        <p:txBody>
          <a:bodyPr/>
          <a:lstStyle/>
          <a:p>
            <a:pPr>
              <a:defRPr/>
            </a:pPr>
            <a:r>
              <a:rPr lang="en-US" smtClean="0"/>
              <a:t>3-2018</a:t>
            </a:r>
            <a:endParaRPr lang="en-US" dirty="0"/>
          </a:p>
        </p:txBody>
      </p:sp>
      <p:sp>
        <p:nvSpPr>
          <p:cNvPr id="7" name="Slide Number Placeholder 6"/>
          <p:cNvSpPr>
            <a:spLocks noGrp="1"/>
          </p:cNvSpPr>
          <p:nvPr>
            <p:ph type="sldNum" sz="quarter" idx="12"/>
          </p:nvPr>
        </p:nvSpPr>
        <p:spPr/>
        <p:txBody>
          <a:bodyPr/>
          <a:lstStyle/>
          <a:p>
            <a:pPr>
              <a:defRPr/>
            </a:pPr>
            <a:fld id="{7D8428DC-BE01-42D5-ACF1-770042B100D4}" type="slidenum">
              <a:rPr lang="en-US" smtClean="0"/>
              <a:pPr>
                <a:defRPr/>
              </a:pPr>
              <a:t>3</a:t>
            </a:fld>
            <a:endParaRPr lang="en-US"/>
          </a:p>
        </p:txBody>
      </p:sp>
    </p:spTree>
    <p:extLst>
      <p:ext uri="{BB962C8B-B14F-4D97-AF65-F5344CB8AC3E}">
        <p14:creationId xmlns:p14="http://schemas.microsoft.com/office/powerpoint/2010/main" val="2569889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algn="ctr" eaLnBrk="1" hangingPunct="1">
              <a:defRPr/>
            </a:pPr>
            <a:r>
              <a:rPr lang="en-US" sz="4200" b="1" dirty="0" smtClean="0">
                <a:effectLst>
                  <a:outerShdw blurRad="127000" dist="190500" dir="2700000" algn="tl">
                    <a:srgbClr val="000000"/>
                  </a:outerShdw>
                </a:effectLst>
              </a:rPr>
              <a:t>What </a:t>
            </a:r>
            <a:r>
              <a:rPr lang="en-US" sz="4200" b="1" dirty="0">
                <a:effectLst>
                  <a:outerShdw blurRad="127000" dist="190500" dir="2700000" algn="tl">
                    <a:srgbClr val="000000"/>
                  </a:outerShdw>
                </a:effectLst>
              </a:rPr>
              <a:t>else besides personal rights feeds my anger problem?</a:t>
            </a:r>
          </a:p>
        </p:txBody>
      </p:sp>
      <p:sp>
        <p:nvSpPr>
          <p:cNvPr id="15366" name="Rectangle 6"/>
          <p:cNvSpPr>
            <a:spLocks noGrp="1" noChangeArrowheads="1"/>
          </p:cNvSpPr>
          <p:nvPr>
            <p:ph type="body" sz="half" idx="2"/>
          </p:nvPr>
        </p:nvSpPr>
        <p:spPr>
          <a:xfrm>
            <a:off x="5638800" y="2057400"/>
            <a:ext cx="4495800" cy="4114800"/>
          </a:xfrm>
        </p:spPr>
        <p:txBody>
          <a:bodyPr/>
          <a:lstStyle/>
          <a:p>
            <a:pPr marL="393700" lvl="1" indent="-393700" eaLnBrk="1" hangingPunct="1">
              <a:defRPr/>
            </a:pPr>
            <a:r>
              <a:rPr lang="en-US" sz="2600" dirty="0">
                <a:effectLst>
                  <a:outerShdw blurRad="127000" dist="190500" dir="2700000" algn="tl">
                    <a:srgbClr val="000000"/>
                  </a:outerShdw>
                </a:effectLst>
              </a:rPr>
              <a:t>Unresolved hurts from the past</a:t>
            </a:r>
          </a:p>
          <a:p>
            <a:pPr marL="393700" lvl="1" indent="-393700" eaLnBrk="1" hangingPunct="1">
              <a:defRPr/>
            </a:pPr>
            <a:r>
              <a:rPr lang="en-US" sz="2600" dirty="0">
                <a:effectLst>
                  <a:outerShdw blurRad="127000" dist="190500" dir="2700000" algn="tl">
                    <a:srgbClr val="000000"/>
                  </a:outerShdw>
                </a:effectLst>
              </a:rPr>
              <a:t>Un-forgiveness and bitterness</a:t>
            </a:r>
          </a:p>
          <a:p>
            <a:pPr marL="393700" lvl="1" indent="-393700" eaLnBrk="1" hangingPunct="1">
              <a:defRPr/>
            </a:pPr>
            <a:r>
              <a:rPr lang="en-US" sz="2600" dirty="0">
                <a:effectLst>
                  <a:outerShdw blurRad="127000" dist="190500" dir="2700000" algn="tl">
                    <a:srgbClr val="000000"/>
                  </a:outerShdw>
                </a:effectLst>
              </a:rPr>
              <a:t>Your anger in conflict situations</a:t>
            </a:r>
          </a:p>
          <a:p>
            <a:pPr marL="393700" lvl="1" indent="-393700" eaLnBrk="1" hangingPunct="1">
              <a:defRPr/>
            </a:pPr>
            <a:r>
              <a:rPr lang="en-US" sz="2600" dirty="0">
                <a:effectLst>
                  <a:outerShdw blurRad="127000" dist="190500" dir="2700000" algn="tl">
                    <a:srgbClr val="000000"/>
                  </a:outerShdw>
                </a:effectLst>
              </a:rPr>
              <a:t>Family traditions - </a:t>
            </a:r>
          </a:p>
          <a:p>
            <a:pPr marL="393700" lvl="1" indent="-393700" eaLnBrk="1" hangingPunct="1">
              <a:buNone/>
              <a:defRPr/>
            </a:pPr>
            <a:r>
              <a:rPr lang="en-US" sz="2600" dirty="0">
                <a:effectLst>
                  <a:outerShdw blurRad="127000" dist="190500" dir="2700000" algn="tl">
                    <a:srgbClr val="000000"/>
                  </a:outerShdw>
                </a:effectLst>
              </a:rPr>
              <a:t>	”Hand-me-downs”</a:t>
            </a:r>
          </a:p>
          <a:p>
            <a:pPr marL="393700" lvl="1" indent="-393700" eaLnBrk="1" hangingPunct="1">
              <a:defRPr/>
            </a:pPr>
            <a:r>
              <a:rPr lang="en-US" sz="2600" dirty="0">
                <a:effectLst>
                  <a:outerShdw blurRad="127000" dist="190500" dir="2700000" algn="tl">
                    <a:srgbClr val="000000"/>
                  </a:outerShdw>
                </a:effectLst>
              </a:rPr>
              <a:t>Your attitudes and habits</a:t>
            </a:r>
          </a:p>
        </p:txBody>
      </p:sp>
      <p:pic>
        <p:nvPicPr>
          <p:cNvPr id="20484" name="Picture 4" descr="http://aquariuschannelings.files.wordpress.com/2011/10/angryman.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2286000" y="2133600"/>
            <a:ext cx="2921000" cy="4114800"/>
          </a:xfr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AE249A90-ED3A-48F9-BCF4-C3FF887F782C}" type="slidenum">
              <a:rPr lang="en-US" smtClean="0"/>
              <a:pPr>
                <a:defRPr/>
              </a:pPr>
              <a:t>30</a:t>
            </a:fld>
            <a:endParaRPr lang="en-US"/>
          </a:p>
        </p:txBody>
      </p:sp>
    </p:spTree>
    <p:extLst>
      <p:ext uri="{BB962C8B-B14F-4D97-AF65-F5344CB8AC3E}">
        <p14:creationId xmlns:p14="http://schemas.microsoft.com/office/powerpoint/2010/main" val="1069132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1524000" y="1905000"/>
            <a:ext cx="9144000" cy="4278094"/>
          </a:xfrm>
          <a:prstGeom prst="rect">
            <a:avLst/>
          </a:prstGeom>
          <a:noFill/>
        </p:spPr>
        <p:txBody>
          <a:bodyPr wrap="square" rtlCol="0">
            <a:spAutoFit/>
          </a:bodyPr>
          <a:lstStyle/>
          <a:p>
            <a:pPr marL="457200" indent="-457200">
              <a:buFont typeface="Arial" panose="020B0604020202020204" pitchFamily="34" charset="0"/>
              <a:buChar char="•"/>
            </a:pPr>
            <a:r>
              <a:rPr lang="en-US" sz="3400" dirty="0" smtClean="0">
                <a:effectLst>
                  <a:outerShdw blurRad="127000" dist="190500" dir="2700000" algn="ctr" rotWithShape="0">
                    <a:srgbClr val="000000"/>
                  </a:outerShdw>
                </a:effectLst>
              </a:rPr>
              <a:t>Give </a:t>
            </a:r>
            <a:r>
              <a:rPr lang="en-US" sz="3400" dirty="0">
                <a:effectLst>
                  <a:outerShdw blurRad="127000" dist="190500" dir="2700000" algn="ctr" rotWithShape="0">
                    <a:srgbClr val="000000"/>
                  </a:outerShdw>
                </a:effectLst>
              </a:rPr>
              <a:t>your personal rights to God if you have not done so yet.</a:t>
            </a:r>
          </a:p>
          <a:p>
            <a:pPr marL="457200" indent="-457200">
              <a:buFont typeface="Arial" panose="020B0604020202020204" pitchFamily="34" charset="0"/>
              <a:buChar char="•"/>
            </a:pPr>
            <a:r>
              <a:rPr lang="en-US" sz="3400" dirty="0">
                <a:effectLst>
                  <a:outerShdw blurRad="127000" dist="190500" dir="2700000" algn="ctr" rotWithShape="0">
                    <a:srgbClr val="000000"/>
                  </a:outerShdw>
                </a:effectLst>
              </a:rPr>
              <a:t>If you already have done this, thoughtfully review the benefits of giving your rights to God, and look to see those benefits in your own experiences.</a:t>
            </a:r>
          </a:p>
          <a:p>
            <a:pPr marL="457200" indent="-457200">
              <a:buFont typeface="Arial" panose="020B0604020202020204" pitchFamily="34" charset="0"/>
              <a:buChar char="•"/>
            </a:pPr>
            <a:r>
              <a:rPr lang="en-US" sz="3400" dirty="0">
                <a:effectLst>
                  <a:outerShdw blurRad="127000" dist="190500" dir="2700000" algn="ctr" rotWithShape="0">
                    <a:srgbClr val="000000"/>
                  </a:outerShdw>
                </a:effectLst>
              </a:rPr>
              <a:t>Fill out Study Guide Project 4, “My First Test Without My Personal Rights.” (Optional)</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31</a:t>
            </a:fld>
            <a:endParaRPr lang="en-US"/>
          </a:p>
        </p:txBody>
      </p:sp>
    </p:spTree>
    <p:extLst>
      <p:ext uri="{BB962C8B-B14F-4D97-AF65-F5344CB8AC3E}">
        <p14:creationId xmlns:p14="http://schemas.microsoft.com/office/powerpoint/2010/main" val="72817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4" name="Rectangle 3"/>
          <p:cNvSpPr txBox="1">
            <a:spLocks noChangeArrowheads="1"/>
          </p:cNvSpPr>
          <p:nvPr/>
        </p:nvSpPr>
        <p:spPr bwMode="auto">
          <a:xfrm>
            <a:off x="772886" y="3777343"/>
            <a:ext cx="10428514" cy="2819400"/>
          </a:xfrm>
          <a:prstGeom prst="rect">
            <a:avLst/>
          </a:prstGeom>
          <a:noFill/>
          <a:ln>
            <a:noFill/>
          </a:ln>
          <a:effectLst/>
          <a:extLst/>
        </p:spPr>
        <p:txBody>
          <a:bodyPr/>
          <a:lstStyle/>
          <a:p>
            <a:r>
              <a:rPr lang="en-US" sz="3200" dirty="0"/>
              <a:t> </a:t>
            </a:r>
            <a:r>
              <a:rPr lang="en-US" sz="3200" b="1" dirty="0"/>
              <a:t>Key verse: </a:t>
            </a:r>
            <a:r>
              <a:rPr lang="en-US" sz="3200" dirty="0">
                <a:latin typeface="TimesNewRoman"/>
              </a:rPr>
              <a:t>Philippians 2:5 New Living Translation</a:t>
            </a:r>
          </a:p>
          <a:p>
            <a:endParaRPr lang="en-US" sz="3200" dirty="0" smtClean="0">
              <a:latin typeface="TimesNewRoman"/>
            </a:endParaRPr>
          </a:p>
          <a:p>
            <a:r>
              <a:rPr lang="en-US" sz="3200" dirty="0" smtClean="0">
                <a:latin typeface="TimesNewRoman"/>
              </a:rPr>
              <a:t>You </a:t>
            </a:r>
            <a:r>
              <a:rPr lang="en-US" sz="3200" dirty="0">
                <a:latin typeface="TimesNewRoman"/>
              </a:rPr>
              <a:t>must have the same attitude that Christ Jesus had.</a:t>
            </a:r>
            <a:endParaRPr lang="en-US" sz="32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762000" y="1828800"/>
            <a:ext cx="10591800" cy="18288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a:t>
            </a:r>
            <a:r>
              <a:rPr lang="en-US" sz="3200" b="1" dirty="0"/>
              <a:t>Key Biblical Truth:</a:t>
            </a:r>
          </a:p>
          <a:p>
            <a:r>
              <a:rPr lang="en-US" sz="3200" dirty="0">
                <a:latin typeface="TimesNewRoman"/>
              </a:rPr>
              <a:t>The Bible gives us God’s truth about anger and how we can use it in a positive way </a:t>
            </a:r>
            <a:r>
              <a:rPr lang="en-US" sz="3200" dirty="0" smtClean="0">
                <a:latin typeface="TimesNewRoman"/>
              </a:rPr>
              <a:t>in our </a:t>
            </a:r>
            <a:r>
              <a:rPr lang="en-US" sz="3200" dirty="0">
                <a:latin typeface="TimesNewRoman"/>
              </a:rPr>
              <a:t>life.</a:t>
            </a: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eaLnBrk="1" hangingPunct="1">
              <a:defRPr/>
            </a:pPr>
            <a:r>
              <a:rPr lang="en-US" sz="3600" dirty="0"/>
              <a:t>Lesson 4 -</a:t>
            </a:r>
            <a:r>
              <a:rPr lang="en-US" dirty="0" smtClean="0"/>
              <a:t> What does God say about anger?</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A937E686-3485-4FA6-B63D-A2717EABE70E}" type="slidenum">
              <a:rPr lang="en-US" smtClean="0"/>
              <a:pPr>
                <a:defRPr/>
              </a:pPr>
              <a:t>32</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76400" y="3352800"/>
            <a:ext cx="8229600" cy="3124200"/>
          </a:xfrm>
          <a:prstGeom prst="rect">
            <a:avLst/>
          </a:prstGeom>
          <a:noFill/>
          <a:ln>
            <a:noFill/>
          </a:ln>
          <a:effectLst/>
          <a:extLst/>
        </p:spPr>
        <p:txBody>
          <a:bodyPr/>
          <a:lstStyle/>
          <a:p>
            <a:pPr marL="342900" indent="-342900" eaLnBrk="1" hangingPunct="1">
              <a:spcBef>
                <a:spcPct val="20000"/>
              </a:spcBef>
              <a:buClr>
                <a:schemeClr val="hlink"/>
              </a:buClr>
              <a:buSzPct val="120000"/>
              <a:defRPr/>
            </a:pP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p:txBody>
          <a:bodyPr/>
          <a:lstStyle/>
          <a:p>
            <a:pPr algn="ctr" eaLnBrk="1" hangingPunct="1">
              <a:defRPr/>
            </a:pPr>
            <a:r>
              <a:rPr lang="en-US" b="1" dirty="0" smtClean="0">
                <a:effectLst>
                  <a:outerShdw blurRad="127000" dist="190500" dir="2700000" algn="tl">
                    <a:srgbClr val="000000"/>
                  </a:outerShdw>
                </a:effectLst>
              </a:rPr>
              <a:t>What does God say about anger?</a:t>
            </a:r>
          </a:p>
        </p:txBody>
      </p:sp>
      <p:sp>
        <p:nvSpPr>
          <p:cNvPr id="9"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7" name="TextBox 6"/>
          <p:cNvSpPr txBox="1"/>
          <p:nvPr/>
        </p:nvSpPr>
        <p:spPr>
          <a:xfrm>
            <a:off x="566057" y="2013972"/>
            <a:ext cx="5562600" cy="2677656"/>
          </a:xfrm>
          <a:prstGeom prst="rect">
            <a:avLst/>
          </a:prstGeom>
          <a:noFill/>
        </p:spPr>
        <p:txBody>
          <a:bodyPr wrap="square" rtlCol="0">
            <a:spAutoFit/>
          </a:bodyPr>
          <a:lstStyle/>
          <a:p>
            <a:pPr algn="ctr"/>
            <a:r>
              <a:rPr lang="en-US" sz="4200" b="1" dirty="0">
                <a:effectLst>
                  <a:outerShdw blurRad="127000" dist="190500" dir="2700000" algn="ctr" rotWithShape="0">
                    <a:srgbClr val="000000"/>
                  </a:outerShdw>
                </a:effectLst>
              </a:rPr>
              <a:t>How do </a:t>
            </a:r>
            <a:r>
              <a:rPr lang="en-US" sz="4200" b="1" i="1" dirty="0">
                <a:effectLst>
                  <a:outerShdw blurRad="127000" dist="190500" dir="2700000" algn="ctr" rotWithShape="0">
                    <a:srgbClr val="000000"/>
                  </a:outerShdw>
                </a:effectLst>
              </a:rPr>
              <a:t>you</a:t>
            </a:r>
            <a:r>
              <a:rPr lang="en-US" sz="4200" b="1" dirty="0">
                <a:effectLst>
                  <a:outerShdw blurRad="127000" dist="190500" dir="2700000" algn="ctr" rotWithShape="0">
                    <a:srgbClr val="000000"/>
                  </a:outerShdw>
                </a:effectLst>
              </a:rPr>
              <a:t> describe  God and His anger toward people?</a:t>
            </a:r>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499224" y="2286000"/>
            <a:ext cx="4679951" cy="2632471"/>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7D8428DC-BE01-42D5-ACF1-770042B100D4}" type="slidenum">
              <a:rPr lang="en-US" smtClean="0"/>
              <a:pPr>
                <a:defRPr/>
              </a:pPr>
              <a:t>33</a:t>
            </a:fld>
            <a:endParaRPr lang="en-US"/>
          </a:p>
        </p:txBody>
      </p:sp>
    </p:spTree>
    <p:extLst>
      <p:ext uri="{BB962C8B-B14F-4D97-AF65-F5344CB8AC3E}">
        <p14:creationId xmlns:p14="http://schemas.microsoft.com/office/powerpoint/2010/main" val="660087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en-US" sz="4000" dirty="0"/>
              <a:t>What does God say about anger?</a:t>
            </a:r>
          </a:p>
        </p:txBody>
      </p:sp>
      <p:sp>
        <p:nvSpPr>
          <p:cNvPr id="20484" name="Rectangle 4"/>
          <p:cNvSpPr>
            <a:spLocks noGrp="1" noChangeArrowheads="1"/>
          </p:cNvSpPr>
          <p:nvPr>
            <p:ph type="body" sz="half" idx="2"/>
          </p:nvPr>
        </p:nvSpPr>
        <p:spPr/>
        <p:txBody>
          <a:bodyPr/>
          <a:lstStyle/>
          <a:p>
            <a:pPr eaLnBrk="1" hangingPunct="1">
              <a:lnSpc>
                <a:spcPct val="90000"/>
              </a:lnSpc>
              <a:defRPr/>
            </a:pPr>
            <a:r>
              <a:rPr lang="en-US" sz="2800" dirty="0"/>
              <a:t>Is anger a sin?</a:t>
            </a:r>
          </a:p>
          <a:p>
            <a:pPr lvl="1" eaLnBrk="1" hangingPunct="1">
              <a:lnSpc>
                <a:spcPct val="90000"/>
              </a:lnSpc>
              <a:defRPr/>
            </a:pPr>
            <a:r>
              <a:rPr lang="en-US" sz="2400" dirty="0"/>
              <a:t>God created you with the ability to experience anger</a:t>
            </a:r>
          </a:p>
          <a:p>
            <a:pPr lvl="1" eaLnBrk="1" hangingPunct="1">
              <a:lnSpc>
                <a:spcPct val="90000"/>
              </a:lnSpc>
              <a:defRPr/>
            </a:pPr>
            <a:r>
              <a:rPr lang="en-US" sz="2400" dirty="0"/>
              <a:t>The Bible tells you how to be angry without sinning</a:t>
            </a:r>
          </a:p>
          <a:p>
            <a:pPr lvl="1" eaLnBrk="1" hangingPunct="1">
              <a:lnSpc>
                <a:spcPct val="90000"/>
              </a:lnSpc>
              <a:defRPr/>
            </a:pPr>
            <a:r>
              <a:rPr lang="en-US" sz="2400" dirty="0"/>
              <a:t>Jesus and anger</a:t>
            </a:r>
          </a:p>
          <a:p>
            <a:pPr lvl="1" eaLnBrk="1" hangingPunct="1">
              <a:lnSpc>
                <a:spcPct val="90000"/>
              </a:lnSpc>
              <a:defRPr/>
            </a:pPr>
            <a:endParaRPr lang="en-US" sz="2400" dirty="0"/>
          </a:p>
        </p:txBody>
      </p:sp>
      <p:pic>
        <p:nvPicPr>
          <p:cNvPr id="22532" name="Picture 5" descr="Lady Ready to Axe Compute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438400" y="2235201"/>
            <a:ext cx="3505200" cy="3116263"/>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BECB4300-E20B-4F19-A128-B5B91139A560}" type="slidenum">
              <a:rPr lang="en-US" smtClean="0"/>
              <a:pPr>
                <a:defRPr/>
              </a:pPr>
              <a:t>34</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en-US" sz="4200" b="1" dirty="0">
                <a:effectLst>
                  <a:outerShdw blurRad="127000" dist="190500" dir="2700000" algn="tl">
                    <a:srgbClr val="000000"/>
                  </a:outerShdw>
                </a:effectLst>
              </a:rPr>
              <a:t>Jesus and anger</a:t>
            </a:r>
            <a:br>
              <a:rPr lang="en-US" sz="4200" b="1" dirty="0">
                <a:effectLst>
                  <a:outerShdw blurRad="127000" dist="190500" dir="2700000" algn="tl">
                    <a:srgbClr val="000000"/>
                  </a:outerShdw>
                </a:effectLst>
              </a:rPr>
            </a:br>
            <a:r>
              <a:rPr lang="en-US" sz="3000" b="1" dirty="0">
                <a:effectLst>
                  <a:outerShdw blurRad="127000" dist="190500" dir="2700000" algn="tl">
                    <a:srgbClr val="000000"/>
                  </a:outerShdw>
                </a:effectLst>
              </a:rPr>
              <a:t>Mark 3:1-6</a:t>
            </a:r>
            <a:endParaRPr lang="en-US" sz="4200" b="1" dirty="0">
              <a:effectLst>
                <a:outerShdw blurRad="127000" dist="190500" dir="2700000" algn="tl">
                  <a:srgbClr val="000000"/>
                </a:outerShdw>
              </a:effectLst>
            </a:endParaRPr>
          </a:p>
        </p:txBody>
      </p:sp>
      <p:sp>
        <p:nvSpPr>
          <p:cNvPr id="8"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Content Placeholder 5"/>
          <p:cNvSpPr>
            <a:spLocks noGrp="1"/>
          </p:cNvSpPr>
          <p:nvPr>
            <p:ph sz="half" idx="1"/>
          </p:nvPr>
        </p:nvSpPr>
        <p:spPr>
          <a:xfrm>
            <a:off x="762000" y="1828800"/>
            <a:ext cx="4800600" cy="3886200"/>
          </a:xfrm>
        </p:spPr>
        <p:txBody>
          <a:bodyPr/>
          <a:lstStyle/>
          <a:p>
            <a:pPr marL="514350" indent="-514350">
              <a:spcBef>
                <a:spcPts val="0"/>
              </a:spcBef>
              <a:buClr>
                <a:schemeClr val="tx1"/>
              </a:buClr>
              <a:buSzPct val="100000"/>
              <a:buAutoNum type="arabicPeriod"/>
            </a:pPr>
            <a:r>
              <a:rPr lang="en-US" sz="2800" dirty="0">
                <a:effectLst>
                  <a:outerShdw blurRad="127000" dist="190500" dir="2700000" algn="tl">
                    <a:srgbClr val="000000"/>
                  </a:outerShdw>
                </a:effectLst>
              </a:rPr>
              <a:t>What made Jesus angry?</a:t>
            </a:r>
          </a:p>
          <a:p>
            <a:pPr marL="514350" indent="-514350">
              <a:spcBef>
                <a:spcPts val="0"/>
              </a:spcBef>
              <a:buClr>
                <a:schemeClr val="tx1"/>
              </a:buClr>
              <a:buSzPct val="100000"/>
              <a:buAutoNum type="arabicPeriod"/>
            </a:pPr>
            <a:r>
              <a:rPr lang="en-US" sz="2800" dirty="0">
                <a:effectLst>
                  <a:outerShdw blurRad="127000" dist="190500" dir="2700000" algn="tl">
                    <a:srgbClr val="000000"/>
                  </a:outerShdw>
                </a:effectLst>
              </a:rPr>
              <a:t>How did Jesus show He was angry?</a:t>
            </a:r>
          </a:p>
          <a:p>
            <a:pPr marL="514350" indent="-514350">
              <a:spcBef>
                <a:spcPts val="0"/>
              </a:spcBef>
              <a:buClr>
                <a:schemeClr val="tx1"/>
              </a:buClr>
              <a:buSzPct val="100000"/>
              <a:buAutoNum type="arabicPeriod"/>
            </a:pPr>
            <a:r>
              <a:rPr lang="en-US" sz="2800" dirty="0">
                <a:effectLst>
                  <a:outerShdw blurRad="127000" dist="190500" dir="2700000" algn="tl">
                    <a:srgbClr val="000000"/>
                  </a:outerShdw>
                </a:effectLst>
              </a:rPr>
              <a:t>What did Jesus do with His anger?</a:t>
            </a:r>
          </a:p>
          <a:p>
            <a:pPr marL="514350" indent="-514350">
              <a:spcBef>
                <a:spcPts val="0"/>
              </a:spcBef>
              <a:buClr>
                <a:schemeClr val="tx1"/>
              </a:buClr>
              <a:buSzPct val="100000"/>
              <a:buAutoNum type="arabicPeriod"/>
            </a:pPr>
            <a:r>
              <a:rPr lang="en-US" sz="2800" dirty="0">
                <a:effectLst>
                  <a:outerShdw blurRad="127000" dist="190500" dir="2700000" algn="tl">
                    <a:srgbClr val="000000"/>
                  </a:outerShdw>
                </a:effectLst>
              </a:rPr>
              <a:t>How did other people react to His anger?</a:t>
            </a:r>
          </a:p>
        </p:txBody>
      </p:sp>
      <p:pic>
        <p:nvPicPr>
          <p:cNvPr id="9" name="Picture 8" descr="withered-hand.jpg"/>
          <p:cNvPicPr>
            <a:picLocks noChangeAspect="1"/>
          </p:cNvPicPr>
          <p:nvPr/>
        </p:nvPicPr>
        <p:blipFill>
          <a:blip r:embed="rId2" cstate="print"/>
          <a:stretch>
            <a:fillRect/>
          </a:stretch>
        </p:blipFill>
        <p:spPr>
          <a:xfrm>
            <a:off x="6596743" y="1691341"/>
            <a:ext cx="3886200" cy="3932518"/>
          </a:xfrm>
          <a:prstGeom prst="rect">
            <a:avLst/>
          </a:prstGeom>
        </p:spPr>
      </p:pic>
      <p:sp>
        <p:nvSpPr>
          <p:cNvPr id="10" name="TextBox 9"/>
          <p:cNvSpPr txBox="1"/>
          <p:nvPr/>
        </p:nvSpPr>
        <p:spPr>
          <a:xfrm>
            <a:off x="3733800" y="5638801"/>
            <a:ext cx="7848600" cy="1015663"/>
          </a:xfrm>
          <a:prstGeom prst="rect">
            <a:avLst/>
          </a:prstGeom>
          <a:noFill/>
        </p:spPr>
        <p:txBody>
          <a:bodyPr wrap="square" rtlCol="0">
            <a:spAutoFit/>
          </a:bodyPr>
          <a:lstStyle/>
          <a:p>
            <a:pPr marL="514350" indent="-514350">
              <a:spcBef>
                <a:spcPts val="0"/>
              </a:spcBef>
              <a:buClr>
                <a:schemeClr val="tx1"/>
              </a:buClr>
              <a:buSzPct val="100000"/>
            </a:pPr>
            <a:r>
              <a:rPr lang="en-US" sz="3000" b="1" dirty="0">
                <a:effectLst>
                  <a:outerShdw blurRad="127000" dist="190500" dir="2700000" algn="ctr" rotWithShape="0">
                    <a:srgbClr val="000000">
                      <a:alpha val="43137"/>
                    </a:srgbClr>
                  </a:outerShdw>
                </a:effectLst>
                <a:latin typeface="Poor Richard" pitchFamily="18" charset="0"/>
              </a:rPr>
              <a:t>What lessons can you learn from </a:t>
            </a:r>
            <a:r>
              <a:rPr lang="en-US" sz="3000" b="1" dirty="0" smtClean="0">
                <a:effectLst>
                  <a:outerShdw blurRad="127000" dist="190500" dir="2700000" algn="ctr" rotWithShape="0">
                    <a:srgbClr val="000000">
                      <a:alpha val="43137"/>
                    </a:srgbClr>
                  </a:outerShdw>
                </a:effectLst>
                <a:latin typeface="Poor Richard" pitchFamily="18" charset="0"/>
              </a:rPr>
              <a:t>Jesus </a:t>
            </a:r>
            <a:r>
              <a:rPr lang="en-US" sz="3000" b="1" dirty="0">
                <a:effectLst>
                  <a:outerShdw blurRad="127000" dist="190500" dir="2700000" algn="ctr" rotWithShape="0">
                    <a:srgbClr val="000000">
                      <a:alpha val="43137"/>
                    </a:srgbClr>
                  </a:outerShdw>
                </a:effectLst>
                <a:latin typeface="Poor Richard" pitchFamily="18" charset="0"/>
              </a:rPr>
              <a:t>on how to use anger in  your life?</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35</a:t>
            </a:fld>
            <a:endParaRPr lang="en-US"/>
          </a:p>
        </p:txBody>
      </p:sp>
    </p:spTree>
    <p:extLst>
      <p:ext uri="{BB962C8B-B14F-4D97-AF65-F5344CB8AC3E}">
        <p14:creationId xmlns:p14="http://schemas.microsoft.com/office/powerpoint/2010/main" val="3479286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netanimations.net/Lightning-striking-again.gif"/>
          <p:cNvPicPr>
            <a:picLocks noChangeAspect="1" noChangeArrowheads="1" noCrop="1"/>
          </p:cNvPicPr>
          <p:nvPr/>
        </p:nvPicPr>
        <p:blipFill>
          <a:blip r:embed="rId3" cstate="print"/>
          <a:srcRect/>
          <a:stretch>
            <a:fillRect/>
          </a:stretch>
        </p:blipFill>
        <p:spPr bwMode="auto">
          <a:xfrm>
            <a:off x="1371600" y="1892299"/>
            <a:ext cx="3352800" cy="4445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2" name="Rectangle 2"/>
          <p:cNvSpPr>
            <a:spLocks noGrp="1" noChangeArrowheads="1"/>
          </p:cNvSpPr>
          <p:nvPr>
            <p:ph type="title"/>
          </p:nvPr>
        </p:nvSpPr>
        <p:spPr/>
        <p:txBody>
          <a:bodyPr/>
          <a:lstStyle/>
          <a:p>
            <a:pPr algn="ctr" eaLnBrk="1" hangingPunct="1">
              <a:defRPr/>
            </a:pPr>
            <a:r>
              <a:rPr lang="en-US" sz="4200" b="1" dirty="0">
                <a:effectLst>
                  <a:outerShdw blurRad="127000" dist="190500" dir="2700000" algn="tl">
                    <a:srgbClr val="000000"/>
                  </a:outerShdw>
                </a:effectLst>
              </a:rPr>
              <a:t>What makes God angry?</a:t>
            </a:r>
          </a:p>
        </p:txBody>
      </p:sp>
      <p:sp>
        <p:nvSpPr>
          <p:cNvPr id="20484" name="Rectangle 4"/>
          <p:cNvSpPr>
            <a:spLocks noGrp="1" noChangeArrowheads="1"/>
          </p:cNvSpPr>
          <p:nvPr>
            <p:ph type="body" sz="half" idx="2"/>
          </p:nvPr>
        </p:nvSpPr>
        <p:spPr>
          <a:xfrm>
            <a:off x="5562600" y="2057400"/>
            <a:ext cx="4876800" cy="1752600"/>
          </a:xfrm>
        </p:spPr>
        <p:txBody>
          <a:bodyPr/>
          <a:lstStyle/>
          <a:p>
            <a:pPr marL="179388" lvl="1" indent="-179388" algn="r" eaLnBrk="1" hangingPunct="1">
              <a:lnSpc>
                <a:spcPct val="90000"/>
              </a:lnSpc>
              <a:buNone/>
              <a:defRPr/>
            </a:pPr>
            <a:r>
              <a:rPr lang="en-US" sz="2400" dirty="0">
                <a:effectLst>
                  <a:outerShdw blurRad="127000" dist="190500" dir="2700000" algn="tl">
                    <a:srgbClr val="000000"/>
                  </a:outerShdw>
                </a:effectLst>
                <a:latin typeface="Times New Roman" pitchFamily="18" charset="0"/>
                <a:cs typeface="Times New Roman" pitchFamily="18" charset="0"/>
              </a:rPr>
              <a:t>Jonah 4:2 (NIV)</a:t>
            </a:r>
          </a:p>
          <a:p>
            <a:pPr marL="107950" lvl="1" indent="0" algn="r" eaLnBrk="1" hangingPunct="1">
              <a:lnSpc>
                <a:spcPct val="90000"/>
              </a:lnSpc>
              <a:buNone/>
              <a:defRPr/>
            </a:pPr>
            <a:r>
              <a:rPr lang="en-US" sz="2400" dirty="0">
                <a:effectLst>
                  <a:outerShdw blurRad="127000" dist="190500" dir="2700000" algn="tl">
                    <a:srgbClr val="000000"/>
                  </a:outerShdw>
                </a:effectLst>
                <a:latin typeface="Times New Roman" pitchFamily="18" charset="0"/>
                <a:cs typeface="Times New Roman" pitchFamily="18" charset="0"/>
              </a:rPr>
              <a:t>I knew that you are a gracious and compassionate God, slow to anger and abounding in love, a God who relents from sending calamity. </a:t>
            </a:r>
          </a:p>
        </p:txBody>
      </p:sp>
      <p:sp>
        <p:nvSpPr>
          <p:cNvPr id="8"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9" name="TextBox 8"/>
          <p:cNvSpPr txBox="1"/>
          <p:nvPr/>
        </p:nvSpPr>
        <p:spPr>
          <a:xfrm>
            <a:off x="5638800" y="4343400"/>
            <a:ext cx="4267200" cy="1938992"/>
          </a:xfrm>
          <a:prstGeom prst="rect">
            <a:avLst/>
          </a:prstGeom>
          <a:noFill/>
        </p:spPr>
        <p:txBody>
          <a:bodyPr wrap="square" rtlCol="0">
            <a:spAutoFit/>
          </a:bodyPr>
          <a:lstStyle/>
          <a:p>
            <a:pPr marL="179388" indent="-179388" algn="ctr"/>
            <a:r>
              <a:rPr lang="en-US" sz="2200" dirty="0">
                <a:effectLst>
                  <a:outerShdw blurRad="127000" dist="190500" dir="2700000" algn="ctr" rotWithShape="0">
                    <a:srgbClr val="000000"/>
                  </a:outerShdw>
                </a:effectLst>
              </a:rPr>
              <a:t>- </a:t>
            </a:r>
            <a:r>
              <a:rPr lang="en-US" sz="3000" dirty="0">
                <a:effectLst>
                  <a:outerShdw blurRad="127000" dist="190500" dir="2700000" algn="ctr" rotWithShape="0">
                    <a:srgbClr val="000000"/>
                  </a:outerShdw>
                </a:effectLst>
              </a:rPr>
              <a:t>Make sure to see the heart of God, and that he does </a:t>
            </a:r>
            <a:r>
              <a:rPr lang="en-US" sz="3000" b="1" dirty="0">
                <a:effectLst>
                  <a:outerShdw blurRad="127000" dist="190500" dir="2700000" algn="ctr" rotWithShape="0">
                    <a:srgbClr val="000000"/>
                  </a:outerShdw>
                </a:effectLst>
              </a:rPr>
              <a:t>not</a:t>
            </a:r>
            <a:r>
              <a:rPr lang="en-US" sz="3000" dirty="0">
                <a:effectLst>
                  <a:outerShdw blurRad="127000" dist="190500" dir="2700000" algn="ctr" rotWithShape="0">
                    <a:srgbClr val="000000"/>
                  </a:outerShdw>
                </a:effectLst>
              </a:rPr>
              <a:t> have an anger problem.</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36</a:t>
            </a:fld>
            <a:endParaRPr lang="en-US"/>
          </a:p>
        </p:txBody>
      </p:sp>
    </p:spTree>
    <p:extLst>
      <p:ext uri="{BB962C8B-B14F-4D97-AF65-F5344CB8AC3E}">
        <p14:creationId xmlns:p14="http://schemas.microsoft.com/office/powerpoint/2010/main" val="2971630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1524000" y="1905000"/>
            <a:ext cx="9144000" cy="4278094"/>
          </a:xfrm>
          <a:prstGeom prst="rect">
            <a:avLst/>
          </a:prstGeom>
          <a:noFill/>
        </p:spPr>
        <p:txBody>
          <a:bodyPr wrap="square" rtlCol="0">
            <a:spAutoFit/>
          </a:bodyPr>
          <a:lstStyle/>
          <a:p>
            <a:pPr marL="520700" indent="-520700">
              <a:buFont typeface="Arial" panose="020B0604020202020204" pitchFamily="34" charset="0"/>
              <a:buChar char="•"/>
            </a:pPr>
            <a:r>
              <a:rPr lang="en-US" sz="3400" dirty="0">
                <a:effectLst>
                  <a:outerShdw blurRad="127000" dist="190500" dir="2700000" algn="ctr" rotWithShape="0">
                    <a:srgbClr val="000000"/>
                  </a:outerShdw>
                </a:effectLst>
              </a:rPr>
              <a:t>Revisit the Key Biblical Truth and the Key Verse. Take a careful honest look at  your own life and how you use anger.</a:t>
            </a:r>
          </a:p>
          <a:p>
            <a:pPr marL="520700" indent="-520700">
              <a:buFont typeface="Arial" panose="020B0604020202020204" pitchFamily="34" charset="0"/>
              <a:buChar char="•"/>
            </a:pPr>
            <a:r>
              <a:rPr lang="en-US" sz="3400" dirty="0">
                <a:effectLst>
                  <a:outerShdw blurRad="127000" dist="190500" dir="2700000" algn="ctr" rotWithShape="0">
                    <a:srgbClr val="000000"/>
                  </a:outerShdw>
                </a:effectLst>
              </a:rPr>
              <a:t>Be </a:t>
            </a:r>
            <a:r>
              <a:rPr lang="en-US" sz="3400" b="1" dirty="0">
                <a:effectLst>
                  <a:outerShdw blurRad="127000" dist="190500" dir="2700000" algn="ctr" rotWithShape="0">
                    <a:srgbClr val="000000"/>
                  </a:outerShdw>
                </a:effectLst>
              </a:rPr>
              <a:t>honest</a:t>
            </a:r>
            <a:r>
              <a:rPr lang="en-US" sz="3400" dirty="0">
                <a:effectLst>
                  <a:outerShdw blurRad="127000" dist="190500" dir="2700000" algn="ctr" rotWithShape="0">
                    <a:srgbClr val="000000"/>
                  </a:outerShdw>
                </a:effectLst>
              </a:rPr>
              <a:t> with yourselves about what place anger has in your life. </a:t>
            </a:r>
          </a:p>
          <a:p>
            <a:pPr marL="520700" indent="-520700">
              <a:buFont typeface="Arial" panose="020B0604020202020204" pitchFamily="34" charset="0"/>
              <a:buChar char="•"/>
            </a:pPr>
            <a:r>
              <a:rPr lang="en-US" sz="3400" dirty="0">
                <a:effectLst>
                  <a:outerShdw blurRad="127000" dist="190500" dir="2700000" algn="ctr" rotWithShape="0">
                    <a:srgbClr val="000000"/>
                  </a:outerShdw>
                </a:effectLst>
              </a:rPr>
              <a:t>Select one lesson you learned from the life of Jesus that you can apply to your life this week.</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37</a:t>
            </a:fld>
            <a:endParaRPr lang="en-US"/>
          </a:p>
        </p:txBody>
      </p:sp>
    </p:spTree>
    <p:extLst>
      <p:ext uri="{BB962C8B-B14F-4D97-AF65-F5344CB8AC3E}">
        <p14:creationId xmlns:p14="http://schemas.microsoft.com/office/powerpoint/2010/main" val="3123624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Lesson 5</a:t>
            </a:r>
            <a:r>
              <a:rPr lang="en-US" sz="3600" dirty="0"/>
              <a:t> - </a:t>
            </a:r>
            <a:r>
              <a:rPr lang="en-US" dirty="0" smtClean="0"/>
              <a:t>How people in the Bible used their anger</a:t>
            </a:r>
            <a:endParaRPr lang="en-US" dirty="0"/>
          </a:p>
        </p:txBody>
      </p:sp>
      <p:sp>
        <p:nvSpPr>
          <p:cNvPr id="3" name="Content Placeholder 2"/>
          <p:cNvSpPr>
            <a:spLocks noGrp="1"/>
          </p:cNvSpPr>
          <p:nvPr>
            <p:ph sz="half" idx="1"/>
          </p:nvPr>
        </p:nvSpPr>
        <p:spPr>
          <a:xfrm>
            <a:off x="1981200" y="1981200"/>
            <a:ext cx="8229600" cy="4038600"/>
          </a:xfrm>
        </p:spPr>
        <p:txBody>
          <a:bodyPr/>
          <a:lstStyle/>
          <a:p>
            <a:pPr marL="0" indent="0">
              <a:buNone/>
              <a:defRPr/>
            </a:pPr>
            <a:r>
              <a:rPr lang="en-US" sz="2800" b="1" dirty="0"/>
              <a:t>Key Biblical Truth: </a:t>
            </a:r>
          </a:p>
          <a:p>
            <a:pPr marL="0" indent="0">
              <a:buNone/>
              <a:defRPr/>
            </a:pPr>
            <a:r>
              <a:rPr lang="en-US" sz="2800" dirty="0"/>
              <a:t>The Bible is filled with positive and negative examples of how we can use anger in our life. </a:t>
            </a:r>
          </a:p>
          <a:p>
            <a:pPr marL="0" indent="0">
              <a:buNone/>
              <a:defRPr/>
            </a:pPr>
            <a:r>
              <a:rPr lang="en-US" sz="2800" b="1" dirty="0"/>
              <a:t>Key Verse: </a:t>
            </a:r>
          </a:p>
          <a:p>
            <a:pPr marL="0" indent="0">
              <a:buNone/>
              <a:defRPr/>
            </a:pPr>
            <a:r>
              <a:rPr lang="en-US" sz="2800" dirty="0"/>
              <a:t>1 Corinthians 10:11 New Living Translation</a:t>
            </a:r>
          </a:p>
          <a:p>
            <a:pPr marL="0" indent="0">
              <a:buNone/>
              <a:defRPr/>
            </a:pPr>
            <a:r>
              <a:rPr lang="en-US" sz="2800" dirty="0"/>
              <a:t>These things happened to them as examples for us. They were written down to warn us who live at the end of the age. </a:t>
            </a:r>
          </a:p>
          <a:p>
            <a:pPr>
              <a:defRPr/>
            </a:pPr>
            <a:endParaRPr lang="en-US" dirty="0"/>
          </a:p>
        </p:txBody>
      </p:sp>
      <p:sp>
        <p:nvSpPr>
          <p:cNvPr id="5" name="Date Placeholder 4"/>
          <p:cNvSpPr>
            <a:spLocks noGrp="1"/>
          </p:cNvSpPr>
          <p:nvPr>
            <p:ph type="dt" sz="quarter"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43B7D68A-845D-479A-8810-FB86D9339CD3}" type="slidenum">
              <a:rPr lang="en-US" smtClean="0"/>
              <a:pPr>
                <a:defRPr/>
              </a:pPr>
              <a:t>38</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b="1" dirty="0">
                <a:effectLst>
                  <a:outerShdw blurRad="127000" dist="190500" dir="2700000" algn="tl">
                    <a:srgbClr val="000000"/>
                  </a:outerShdw>
                </a:effectLst>
              </a:rPr>
              <a:t>How people in the Bible used their anger</a:t>
            </a:r>
          </a:p>
        </p:txBody>
      </p:sp>
      <p:sp>
        <p:nvSpPr>
          <p:cNvPr id="4" name="Text Placeholder 3"/>
          <p:cNvSpPr>
            <a:spLocks noGrp="1"/>
          </p:cNvSpPr>
          <p:nvPr>
            <p:ph type="body" sz="half" idx="2"/>
          </p:nvPr>
        </p:nvSpPr>
        <p:spPr>
          <a:xfrm>
            <a:off x="6400800" y="2209800"/>
            <a:ext cx="5105400" cy="3962400"/>
          </a:xfrm>
        </p:spPr>
        <p:txBody>
          <a:bodyPr/>
          <a:lstStyle/>
          <a:p>
            <a:pPr algn="ctr">
              <a:buNone/>
            </a:pPr>
            <a:r>
              <a:rPr lang="en-US" sz="4800" dirty="0">
                <a:effectLst>
                  <a:outerShdw blurRad="127000" dist="190500" dir="2700000" algn="tl">
                    <a:srgbClr val="000000"/>
                  </a:outerShdw>
                </a:effectLst>
                <a:latin typeface="Baskerville Old Face" pitchFamily="18" charset="0"/>
              </a:rPr>
              <a:t>Current news and the ways that people in the Bible used their anger… </a:t>
            </a:r>
          </a:p>
        </p:txBody>
      </p:sp>
      <p:sp>
        <p:nvSpPr>
          <p:cNvPr id="8"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pic>
        <p:nvPicPr>
          <p:cNvPr id="3074" name="Picture 2"/>
          <p:cNvPicPr>
            <a:picLocks noChangeAspect="1" noChangeArrowheads="1" noCrop="1"/>
          </p:cNvPicPr>
          <p:nvPr/>
        </p:nvPicPr>
        <p:blipFill>
          <a:blip r:embed="rId3">
            <a:extLst>
              <a:ext uri="{28A0092B-C50C-407E-A947-70E740481C1C}">
                <a14:useLocalDpi xmlns:a14="http://schemas.microsoft.com/office/drawing/2010/main"/>
              </a:ext>
            </a:extLst>
          </a:blip>
          <a:stretch>
            <a:fillRect/>
          </a:stretch>
        </p:blipFill>
        <p:spPr bwMode="auto">
          <a:xfrm>
            <a:off x="609600" y="2362200"/>
            <a:ext cx="5646964" cy="3162300"/>
          </a:xfrm>
          <a:prstGeom prst="rect">
            <a:avLst/>
          </a:prstGeom>
          <a:noFill/>
        </p:spPr>
      </p:pic>
      <p:sp>
        <p:nvSpPr>
          <p:cNvPr id="3" name="Date Placeholder 2"/>
          <p:cNvSpPr>
            <a:spLocks noGrp="1"/>
          </p:cNvSpPr>
          <p:nvPr>
            <p:ph type="dt" sz="half" idx="10"/>
          </p:nvPr>
        </p:nvSpPr>
        <p:spPr/>
        <p:txBody>
          <a:bodyPr/>
          <a:lstStyle/>
          <a:p>
            <a:pPr>
              <a:defRPr/>
            </a:pPr>
            <a:r>
              <a:rPr lang="en-US" smtClean="0"/>
              <a:t>3-2018</a:t>
            </a:r>
            <a:endParaRPr lang="en-US" dirty="0"/>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E249A90-ED3A-48F9-BCF4-C3FF887F782C}" type="slidenum">
              <a:rPr lang="en-US" smtClean="0"/>
              <a:pPr>
                <a:defRPr/>
              </a:pPr>
              <a:t>39</a:t>
            </a:fld>
            <a:endParaRPr lang="en-US"/>
          </a:p>
        </p:txBody>
      </p:sp>
    </p:spTree>
    <p:extLst>
      <p:ext uri="{BB962C8B-B14F-4D97-AF65-F5344CB8AC3E}">
        <p14:creationId xmlns:p14="http://schemas.microsoft.com/office/powerpoint/2010/main" val="2799036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981200" y="1905000"/>
            <a:ext cx="8229600" cy="1371600"/>
          </a:xfrm>
        </p:spPr>
        <p:txBody>
          <a:bodyPr/>
          <a:lstStyle/>
          <a:p>
            <a:pPr eaLnBrk="1" hangingPunct="1">
              <a:buFontTx/>
              <a:buNone/>
              <a:defRPr/>
            </a:pPr>
            <a:r>
              <a:rPr lang="en-US" dirty="0" smtClean="0">
                <a:effectLst/>
              </a:rPr>
              <a:t>   </a:t>
            </a:r>
            <a:endParaRPr lang="en-US" dirty="0" smtClean="0"/>
          </a:p>
          <a:p>
            <a:pPr eaLnBrk="1" hangingPunct="1">
              <a:buFontTx/>
              <a:buNone/>
              <a:defRPr/>
            </a:pPr>
            <a:endParaRPr lang="en-US" dirty="0" smtClean="0"/>
          </a:p>
        </p:txBody>
      </p:sp>
      <p:sp>
        <p:nvSpPr>
          <p:cNvPr id="4" name="Rectangle 3"/>
          <p:cNvSpPr txBox="1">
            <a:spLocks noChangeArrowheads="1"/>
          </p:cNvSpPr>
          <p:nvPr/>
        </p:nvSpPr>
        <p:spPr bwMode="auto">
          <a:xfrm>
            <a:off x="1676400" y="3657600"/>
            <a:ext cx="8229600" cy="28194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Key verse: Ephesians 4:26-27</a:t>
            </a:r>
            <a:r>
              <a:rPr lang="en-US" sz="3200" kern="0" dirty="0">
                <a:latin typeface="+mn-lt"/>
              </a:rPr>
              <a:t>   </a:t>
            </a:r>
          </a:p>
          <a:p>
            <a:pPr marL="342900" indent="-342900" eaLnBrk="1" hangingPunct="1">
              <a:spcBef>
                <a:spcPct val="20000"/>
              </a:spcBef>
              <a:buClr>
                <a:schemeClr val="hlink"/>
              </a:buClr>
              <a:buSzPct val="120000"/>
              <a:defRPr/>
            </a:pPr>
            <a:r>
              <a:rPr lang="en-US" sz="3200" kern="0" dirty="0">
                <a:latin typeface="+mn-lt"/>
              </a:rPr>
              <a:t>	And “don’t sin by letting anger gain control over you.” Don’t let the sun go down while you are still angry, </a:t>
            </a:r>
            <a:r>
              <a:rPr lang="en-US" sz="2000" kern="0" dirty="0">
                <a:latin typeface="+mn-lt"/>
              </a:rPr>
              <a:t>27</a:t>
            </a:r>
            <a:r>
              <a:rPr lang="en-US" sz="3200" kern="0" dirty="0">
                <a:latin typeface="+mn-lt"/>
              </a:rPr>
              <a:t> for anger gives a mighty foothold to the Devil.</a:t>
            </a:r>
            <a:endParaRPr lang="en-US" sz="32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120000"/>
              <a:defRPr/>
            </a:pPr>
            <a:endParaRPr lang="en-US" sz="32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1828800" y="1828800"/>
            <a:ext cx="8229600" cy="18288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t> Key Biblical Truth:</a:t>
            </a:r>
          </a:p>
          <a:p>
            <a:pPr marL="342900" indent="-342900" eaLnBrk="1" hangingPunct="1">
              <a:spcBef>
                <a:spcPct val="20000"/>
              </a:spcBef>
              <a:buClr>
                <a:schemeClr val="hlink"/>
              </a:buClr>
              <a:buSzPct val="120000"/>
              <a:defRPr/>
            </a:pPr>
            <a:r>
              <a:rPr lang="en-US" sz="3200" dirty="0"/>
              <a:t>I need to take a careful look at how anger has affected my life.</a:t>
            </a:r>
            <a:endParaRPr lang="en-US" sz="3200" kern="0" dirty="0">
              <a:effectLst>
                <a:outerShdw blurRad="38100" dist="38100" dir="2700000" algn="tl">
                  <a:srgbClr val="000000"/>
                </a:outerShdw>
              </a:effectLst>
              <a:latin typeface="+mn-lt"/>
            </a:endParaRPr>
          </a:p>
        </p:txBody>
      </p:sp>
      <p:sp>
        <p:nvSpPr>
          <p:cNvPr id="6" name="Rectangle 4"/>
          <p:cNvSpPr>
            <a:spLocks noGrp="1" noChangeArrowheads="1"/>
          </p:cNvSpPr>
          <p:nvPr>
            <p:ph type="title"/>
          </p:nvPr>
        </p:nvSpPr>
        <p:spPr>
          <a:xfrm>
            <a:off x="304800" y="298450"/>
            <a:ext cx="11277600" cy="1384300"/>
          </a:xfrm>
        </p:spPr>
        <p:txBody>
          <a:bodyPr/>
          <a:lstStyle/>
          <a:p>
            <a:pPr eaLnBrk="1" hangingPunct="1">
              <a:defRPr/>
            </a:pPr>
            <a:r>
              <a:rPr lang="en-US" sz="4000" dirty="0"/>
              <a:t>Lesson 1</a:t>
            </a:r>
            <a:r>
              <a:rPr lang="en-US" dirty="0" smtClean="0"/>
              <a:t> - How have I used anger in my life?</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AD64EF49-4D37-43EC-9200-379B98DC793E}" type="slidenum">
              <a:rPr lang="en-US" smtClean="0"/>
              <a:pPr>
                <a:defRPr/>
              </a:pPr>
              <a:t>4</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92100"/>
            <a:ext cx="10058400" cy="1384300"/>
          </a:xfrm>
        </p:spPr>
        <p:txBody>
          <a:bodyPr/>
          <a:lstStyle/>
          <a:p>
            <a:pPr algn="ctr" eaLnBrk="1" hangingPunct="1">
              <a:defRPr/>
            </a:pPr>
            <a:r>
              <a:rPr lang="en-US" sz="5000" b="1" dirty="0" smtClean="0">
                <a:effectLst>
                  <a:outerShdw blurRad="127000" dist="190500" dir="2700000" algn="tl">
                    <a:srgbClr val="000000"/>
                  </a:outerShdw>
                </a:effectLst>
              </a:rPr>
              <a:t>How </a:t>
            </a:r>
            <a:r>
              <a:rPr lang="en-US" sz="5000" b="1" dirty="0">
                <a:effectLst>
                  <a:outerShdw blurRad="127000" dist="190500" dir="2700000" algn="tl">
                    <a:srgbClr val="000000"/>
                  </a:outerShdw>
                </a:effectLst>
              </a:rPr>
              <a:t>people in the Bible used anger </a:t>
            </a:r>
          </a:p>
        </p:txBody>
      </p:sp>
      <p:sp>
        <p:nvSpPr>
          <p:cNvPr id="8" name="Content Placeholder 7"/>
          <p:cNvSpPr>
            <a:spLocks noGrp="1"/>
          </p:cNvSpPr>
          <p:nvPr>
            <p:ph sz="half" idx="1"/>
          </p:nvPr>
        </p:nvSpPr>
        <p:spPr>
          <a:xfrm>
            <a:off x="1524000" y="3048000"/>
            <a:ext cx="3657600" cy="1524000"/>
          </a:xfrm>
        </p:spPr>
        <p:txBody>
          <a:bodyPr/>
          <a:lstStyle/>
          <a:p>
            <a:pPr algn="ctr">
              <a:buNone/>
            </a:pPr>
            <a:r>
              <a:rPr lang="en-US" sz="4800" b="1" dirty="0">
                <a:effectLst>
                  <a:outerShdw blurRad="127000" dist="190500" dir="2700000" algn="tl">
                    <a:srgbClr val="000000"/>
                  </a:outerShdw>
                </a:effectLst>
              </a:rPr>
              <a:t>Cain</a:t>
            </a:r>
          </a:p>
          <a:p>
            <a:pPr algn="ctr">
              <a:buNone/>
            </a:pPr>
            <a:r>
              <a:rPr lang="en-US" sz="3500" dirty="0">
                <a:effectLst>
                  <a:outerShdw blurRad="127000" dist="190500" dir="2700000" algn="tl">
                    <a:srgbClr val="000000"/>
                  </a:outerShdw>
                </a:effectLst>
              </a:rPr>
              <a:t>Genesis 4:3-8</a:t>
            </a:r>
          </a:p>
        </p:txBody>
      </p:sp>
      <p:pic>
        <p:nvPicPr>
          <p:cNvPr id="41986" name="Picture 2" descr="http://eborg2.com/Bible/01-Genesis/Large/Gen%20Cain%20and%20Abel.JPG"/>
          <p:cNvPicPr>
            <a:picLocks noChangeAspect="1" noChangeArrowheads="1"/>
          </p:cNvPicPr>
          <p:nvPr/>
        </p:nvPicPr>
        <p:blipFill>
          <a:blip r:embed="rId2" cstate="print"/>
          <a:srcRect/>
          <a:stretch>
            <a:fillRect/>
          </a:stretch>
        </p:blipFill>
        <p:spPr bwMode="auto">
          <a:xfrm>
            <a:off x="5181600" y="2057400"/>
            <a:ext cx="5105400" cy="457200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40</a:t>
            </a:fld>
            <a:endParaRPr lang="en-US"/>
          </a:p>
        </p:txBody>
      </p:sp>
    </p:spTree>
    <p:extLst>
      <p:ext uri="{BB962C8B-B14F-4D97-AF65-F5344CB8AC3E}">
        <p14:creationId xmlns:p14="http://schemas.microsoft.com/office/powerpoint/2010/main" val="3353796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10210800" cy="1384300"/>
          </a:xfrm>
        </p:spPr>
        <p:txBody>
          <a:bodyPr/>
          <a:lstStyle/>
          <a:p>
            <a:pPr algn="ctr" eaLnBrk="1" hangingPunct="1">
              <a:defRPr/>
            </a:pPr>
            <a:r>
              <a:rPr lang="en-US" sz="5000" b="1" dirty="0" smtClean="0">
                <a:effectLst>
                  <a:outerShdw blurRad="127000" dist="190500" dir="2700000" algn="tl">
                    <a:srgbClr val="000000"/>
                  </a:outerShdw>
                </a:effectLst>
              </a:rPr>
              <a:t>How </a:t>
            </a:r>
            <a:r>
              <a:rPr lang="en-US" sz="5000" b="1" dirty="0">
                <a:effectLst>
                  <a:outerShdw blurRad="127000" dist="190500" dir="2700000" algn="tl">
                    <a:srgbClr val="000000"/>
                  </a:outerShdw>
                </a:effectLst>
              </a:rPr>
              <a:t>people in the Bible used anger </a:t>
            </a:r>
          </a:p>
        </p:txBody>
      </p:sp>
      <p:sp>
        <p:nvSpPr>
          <p:cNvPr id="8" name="Content Placeholder 7"/>
          <p:cNvSpPr>
            <a:spLocks noGrp="1"/>
          </p:cNvSpPr>
          <p:nvPr>
            <p:ph sz="half" idx="1"/>
          </p:nvPr>
        </p:nvSpPr>
        <p:spPr>
          <a:xfrm>
            <a:off x="1524000" y="3352800"/>
            <a:ext cx="4191000" cy="1524000"/>
          </a:xfrm>
        </p:spPr>
        <p:txBody>
          <a:bodyPr/>
          <a:lstStyle/>
          <a:p>
            <a:pPr algn="ctr">
              <a:buNone/>
            </a:pPr>
            <a:r>
              <a:rPr lang="en-US" sz="4800" b="1" dirty="0">
                <a:effectLst>
                  <a:outerShdw blurRad="127000" dist="190500" dir="2700000" algn="tl">
                    <a:srgbClr val="000000"/>
                  </a:outerShdw>
                </a:effectLst>
              </a:rPr>
              <a:t>Joseph</a:t>
            </a:r>
          </a:p>
          <a:p>
            <a:pPr algn="ctr">
              <a:buNone/>
            </a:pPr>
            <a:r>
              <a:rPr lang="en-US" sz="3500" dirty="0">
                <a:effectLst>
                  <a:outerShdw blurRad="127000" dist="190500" dir="2700000" algn="tl">
                    <a:srgbClr val="000000"/>
                  </a:outerShdw>
                </a:effectLst>
              </a:rPr>
              <a:t>Genesis 50:19-21</a:t>
            </a:r>
          </a:p>
          <a:p>
            <a:pPr algn="ctr">
              <a:buNone/>
            </a:pPr>
            <a:endParaRPr lang="en-US" sz="4800" dirty="0">
              <a:effectLst>
                <a:outerShdw blurRad="127000" dist="190500" dir="2700000" algn="tl">
                  <a:srgbClr val="000000"/>
                </a:outerShdw>
              </a:effectLst>
            </a:endParaRPr>
          </a:p>
        </p:txBody>
      </p:sp>
      <p:pic>
        <p:nvPicPr>
          <p:cNvPr id="36866" name="Picture 2" descr="https://christthekingparish.files.wordpress.com/2014/08/joseph20brothers20reunited.jpg"/>
          <p:cNvPicPr>
            <a:picLocks noChangeAspect="1" noChangeArrowheads="1"/>
          </p:cNvPicPr>
          <p:nvPr/>
        </p:nvPicPr>
        <p:blipFill>
          <a:blip r:embed="rId2" cstate="print"/>
          <a:srcRect/>
          <a:stretch>
            <a:fillRect/>
          </a:stretch>
        </p:blipFill>
        <p:spPr bwMode="auto">
          <a:xfrm>
            <a:off x="5638800" y="2438401"/>
            <a:ext cx="4648200" cy="3596641"/>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41</a:t>
            </a:fld>
            <a:endParaRPr lang="en-US"/>
          </a:p>
        </p:txBody>
      </p:sp>
    </p:spTree>
    <p:extLst>
      <p:ext uri="{BB962C8B-B14F-4D97-AF65-F5344CB8AC3E}">
        <p14:creationId xmlns:p14="http://schemas.microsoft.com/office/powerpoint/2010/main" val="714325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92100"/>
            <a:ext cx="10134600" cy="1384300"/>
          </a:xfrm>
        </p:spPr>
        <p:txBody>
          <a:bodyPr/>
          <a:lstStyle/>
          <a:p>
            <a:pPr algn="ctr" eaLnBrk="1" hangingPunct="1">
              <a:defRPr/>
            </a:pPr>
            <a:r>
              <a:rPr lang="en-US" sz="5000" b="1" dirty="0" smtClean="0">
                <a:effectLst>
                  <a:outerShdw blurRad="127000" dist="190500" dir="2700000" algn="tl">
                    <a:srgbClr val="000000"/>
                  </a:outerShdw>
                </a:effectLst>
              </a:rPr>
              <a:t>How </a:t>
            </a:r>
            <a:r>
              <a:rPr lang="en-US" sz="5000" b="1" dirty="0">
                <a:effectLst>
                  <a:outerShdw blurRad="127000" dist="190500" dir="2700000" algn="tl">
                    <a:srgbClr val="000000"/>
                  </a:outerShdw>
                </a:effectLst>
              </a:rPr>
              <a:t>people in the Bible used anger </a:t>
            </a:r>
          </a:p>
        </p:txBody>
      </p:sp>
      <p:sp>
        <p:nvSpPr>
          <p:cNvPr id="8" name="Content Placeholder 7"/>
          <p:cNvSpPr>
            <a:spLocks noGrp="1"/>
          </p:cNvSpPr>
          <p:nvPr>
            <p:ph sz="half" idx="1"/>
          </p:nvPr>
        </p:nvSpPr>
        <p:spPr>
          <a:xfrm>
            <a:off x="1524000" y="3276600"/>
            <a:ext cx="4648200" cy="1143000"/>
          </a:xfrm>
        </p:spPr>
        <p:txBody>
          <a:bodyPr/>
          <a:lstStyle/>
          <a:p>
            <a:pPr algn="ctr">
              <a:buNone/>
            </a:pPr>
            <a:r>
              <a:rPr lang="en-US" sz="4800" b="1" dirty="0">
                <a:effectLst>
                  <a:outerShdw blurRad="127000" dist="190500" dir="2700000" algn="tl">
                    <a:srgbClr val="000000"/>
                  </a:outerShdw>
                </a:effectLst>
              </a:rPr>
              <a:t>Moses</a:t>
            </a:r>
          </a:p>
          <a:p>
            <a:pPr algn="ctr">
              <a:buNone/>
            </a:pPr>
            <a:r>
              <a:rPr lang="en-US" sz="3500" dirty="0">
                <a:effectLst>
                  <a:outerShdw blurRad="127000" dist="190500" dir="2700000" algn="tl">
                    <a:srgbClr val="000000"/>
                  </a:outerShdw>
                </a:effectLst>
              </a:rPr>
              <a:t>Numbers 20:7-12</a:t>
            </a:r>
          </a:p>
        </p:txBody>
      </p:sp>
      <p:pic>
        <p:nvPicPr>
          <p:cNvPr id="119810" name="Picture 2" descr="http://ubdavid.org/bible/light/graphics/5-2_moses-strikes-rock.jpg"/>
          <p:cNvPicPr>
            <a:picLocks noChangeAspect="1" noChangeArrowheads="1"/>
          </p:cNvPicPr>
          <p:nvPr/>
        </p:nvPicPr>
        <p:blipFill>
          <a:blip r:embed="rId2" cstate="print"/>
          <a:srcRect/>
          <a:stretch>
            <a:fillRect/>
          </a:stretch>
        </p:blipFill>
        <p:spPr bwMode="auto">
          <a:xfrm>
            <a:off x="6172200" y="2209800"/>
            <a:ext cx="3386382" cy="424815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42</a:t>
            </a:fld>
            <a:endParaRPr lang="en-US"/>
          </a:p>
        </p:txBody>
      </p:sp>
    </p:spTree>
    <p:extLst>
      <p:ext uri="{BB962C8B-B14F-4D97-AF65-F5344CB8AC3E}">
        <p14:creationId xmlns:p14="http://schemas.microsoft.com/office/powerpoint/2010/main" val="3087361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92100"/>
            <a:ext cx="10134600" cy="1384300"/>
          </a:xfrm>
        </p:spPr>
        <p:txBody>
          <a:bodyPr/>
          <a:lstStyle/>
          <a:p>
            <a:pPr algn="ctr" eaLnBrk="1" hangingPunct="1">
              <a:defRPr/>
            </a:pPr>
            <a:r>
              <a:rPr lang="en-US" sz="5000" b="1" dirty="0" smtClean="0">
                <a:effectLst>
                  <a:outerShdw blurRad="127000" dist="190500" dir="2700000" algn="tl">
                    <a:srgbClr val="000000"/>
                  </a:outerShdw>
                </a:effectLst>
              </a:rPr>
              <a:t>How </a:t>
            </a:r>
            <a:r>
              <a:rPr lang="en-US" sz="5000" b="1" dirty="0">
                <a:effectLst>
                  <a:outerShdw blurRad="127000" dist="190500" dir="2700000" algn="tl">
                    <a:srgbClr val="000000"/>
                  </a:outerShdw>
                </a:effectLst>
              </a:rPr>
              <a:t>people in the Bible used anger </a:t>
            </a:r>
          </a:p>
        </p:txBody>
      </p:sp>
      <p:sp>
        <p:nvSpPr>
          <p:cNvPr id="8" name="Content Placeholder 7"/>
          <p:cNvSpPr>
            <a:spLocks noGrp="1"/>
          </p:cNvSpPr>
          <p:nvPr>
            <p:ph sz="half" idx="1"/>
          </p:nvPr>
        </p:nvSpPr>
        <p:spPr>
          <a:xfrm>
            <a:off x="1524000" y="2057400"/>
            <a:ext cx="9144000" cy="1524000"/>
          </a:xfrm>
        </p:spPr>
        <p:txBody>
          <a:bodyPr/>
          <a:lstStyle/>
          <a:p>
            <a:pPr algn="ctr">
              <a:buNone/>
            </a:pPr>
            <a:r>
              <a:rPr lang="en-US" sz="4800" b="1" dirty="0">
                <a:effectLst>
                  <a:outerShdw blurRad="127000" dist="190500" dir="2700000" algn="tl">
                    <a:srgbClr val="000000"/>
                  </a:outerShdw>
                </a:effectLst>
              </a:rPr>
              <a:t>David</a:t>
            </a:r>
          </a:p>
          <a:p>
            <a:pPr algn="ctr">
              <a:buNone/>
            </a:pPr>
            <a:r>
              <a:rPr lang="en-US" sz="3500" dirty="0">
                <a:effectLst>
                  <a:outerShdw blurRad="127000" dist="190500" dir="2700000" algn="tl">
                    <a:srgbClr val="000000"/>
                  </a:outerShdw>
                </a:effectLst>
              </a:rPr>
              <a:t>1 Samuel 25 &amp; 2 Samuel 16:5-15</a:t>
            </a:r>
          </a:p>
          <a:p>
            <a:pPr algn="ctr">
              <a:buNone/>
            </a:pPr>
            <a:endParaRPr lang="en-US" sz="3500" dirty="0">
              <a:effectLst>
                <a:outerShdw blurRad="127000" dist="190500" dir="2700000" algn="tl">
                  <a:srgbClr val="000000"/>
                </a:outerShdw>
              </a:effectLst>
            </a:endParaRPr>
          </a:p>
        </p:txBody>
      </p:sp>
      <p:pic>
        <p:nvPicPr>
          <p:cNvPr id="34818" name="Picture 2" descr="https://i.ytimg.com/vi/feAHtK7TYPE/maxresdefaul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0" y="4038601"/>
            <a:ext cx="7391400" cy="2557463"/>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43</a:t>
            </a:fld>
            <a:endParaRPr lang="en-US"/>
          </a:p>
        </p:txBody>
      </p:sp>
    </p:spTree>
    <p:extLst>
      <p:ext uri="{BB962C8B-B14F-4D97-AF65-F5344CB8AC3E}">
        <p14:creationId xmlns:p14="http://schemas.microsoft.com/office/powerpoint/2010/main" val="1461818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92100"/>
            <a:ext cx="10058400" cy="1384300"/>
          </a:xfrm>
        </p:spPr>
        <p:txBody>
          <a:bodyPr/>
          <a:lstStyle/>
          <a:p>
            <a:pPr algn="ctr" eaLnBrk="1" hangingPunct="1">
              <a:defRPr/>
            </a:pPr>
            <a:r>
              <a:rPr lang="en-US" sz="5000" b="1" dirty="0" smtClean="0">
                <a:effectLst>
                  <a:outerShdw blurRad="127000" dist="190500" dir="2700000" algn="tl">
                    <a:srgbClr val="000000"/>
                  </a:outerShdw>
                </a:effectLst>
              </a:rPr>
              <a:t>How </a:t>
            </a:r>
            <a:r>
              <a:rPr lang="en-US" sz="5000" b="1" dirty="0">
                <a:effectLst>
                  <a:outerShdw blurRad="127000" dist="190500" dir="2700000" algn="tl">
                    <a:srgbClr val="000000"/>
                  </a:outerShdw>
                </a:effectLst>
              </a:rPr>
              <a:t>people in the Bible used anger </a:t>
            </a:r>
          </a:p>
        </p:txBody>
      </p:sp>
      <p:sp>
        <p:nvSpPr>
          <p:cNvPr id="8" name="Content Placeholder 7"/>
          <p:cNvSpPr>
            <a:spLocks noGrp="1"/>
          </p:cNvSpPr>
          <p:nvPr>
            <p:ph sz="half" idx="1"/>
          </p:nvPr>
        </p:nvSpPr>
        <p:spPr>
          <a:xfrm>
            <a:off x="1524000" y="3124200"/>
            <a:ext cx="4495800" cy="1676400"/>
          </a:xfrm>
        </p:spPr>
        <p:txBody>
          <a:bodyPr/>
          <a:lstStyle/>
          <a:p>
            <a:pPr algn="ctr">
              <a:buNone/>
            </a:pPr>
            <a:r>
              <a:rPr lang="en-US" sz="4800" b="1" dirty="0">
                <a:effectLst>
                  <a:outerShdw blurRad="127000" dist="190500" dir="2700000" algn="tl">
                    <a:srgbClr val="000000"/>
                  </a:outerShdw>
                </a:effectLst>
              </a:rPr>
              <a:t>Jonah</a:t>
            </a:r>
          </a:p>
          <a:p>
            <a:pPr algn="ctr">
              <a:buNone/>
            </a:pPr>
            <a:r>
              <a:rPr lang="en-US" sz="3500" dirty="0">
                <a:effectLst>
                  <a:outerShdw blurRad="127000" dist="190500" dir="2700000" algn="tl">
                    <a:srgbClr val="000000"/>
                  </a:outerShdw>
                </a:effectLst>
              </a:rPr>
              <a:t>Jonah 4:1-4</a:t>
            </a:r>
          </a:p>
        </p:txBody>
      </p:sp>
      <p:pic>
        <p:nvPicPr>
          <p:cNvPr id="1026" name="Picture 2" descr="http://2.bp.blogspot.com/-jgsPjaloUOE/TgkavZrgvWI/AAAAAAAAAbo/9XQVZbAANUw/s1600/angry+at+god.jpg"/>
          <p:cNvPicPr>
            <a:picLocks noChangeAspect="1" noChangeArrowheads="1"/>
          </p:cNvPicPr>
          <p:nvPr/>
        </p:nvPicPr>
        <p:blipFill>
          <a:blip r:embed="rId2" cstate="print"/>
          <a:srcRect/>
          <a:stretch>
            <a:fillRect/>
          </a:stretch>
        </p:blipFill>
        <p:spPr bwMode="auto">
          <a:xfrm>
            <a:off x="5867400" y="2286000"/>
            <a:ext cx="4192788" cy="3705226"/>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44</a:t>
            </a:fld>
            <a:endParaRPr lang="en-US"/>
          </a:p>
        </p:txBody>
      </p:sp>
    </p:spTree>
    <p:extLst>
      <p:ext uri="{BB962C8B-B14F-4D97-AF65-F5344CB8AC3E}">
        <p14:creationId xmlns:p14="http://schemas.microsoft.com/office/powerpoint/2010/main" val="2637178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tatic.internetblog.org.uk/files/nobody.jpg"/>
          <p:cNvPicPr>
            <a:picLocks noChangeAspect="1" noChangeArrowheads="1"/>
          </p:cNvPicPr>
          <p:nvPr/>
        </p:nvPicPr>
        <p:blipFill>
          <a:blip r:embed="rId3" cstate="print"/>
          <a:srcRect/>
          <a:stretch>
            <a:fillRect/>
          </a:stretch>
        </p:blipFill>
        <p:spPr bwMode="auto">
          <a:xfrm>
            <a:off x="7924800" y="2107286"/>
            <a:ext cx="3657600" cy="3886201"/>
          </a:xfrm>
          <a:prstGeom prst="rect">
            <a:avLst/>
          </a:prstGeom>
          <a:noFill/>
        </p:spPr>
      </p:pic>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838200" y="1676400"/>
            <a:ext cx="6934200" cy="4832092"/>
          </a:xfrm>
          <a:prstGeom prst="rect">
            <a:avLst/>
          </a:prstGeom>
          <a:noFill/>
        </p:spPr>
        <p:txBody>
          <a:bodyPr wrap="square" rtlCol="0">
            <a:spAutoFit/>
          </a:bodyPr>
          <a:lstStyle/>
          <a:p>
            <a:pPr marL="520700" indent="-520700">
              <a:buFont typeface="Arial" panose="020B0604020202020204" pitchFamily="34" charset="0"/>
              <a:buChar char="•"/>
            </a:pPr>
            <a:r>
              <a:rPr lang="en-US" sz="3200" dirty="0">
                <a:effectLst>
                  <a:outerShdw blurRad="127000" dist="190500" dir="2700000" algn="ctr" rotWithShape="0">
                    <a:srgbClr val="000000"/>
                  </a:outerShdw>
                </a:effectLst>
              </a:rPr>
              <a:t>Take a careful and honest look at your own life and how you use anger.</a:t>
            </a:r>
            <a:endParaRPr lang="en-US" sz="1000" dirty="0">
              <a:effectLst>
                <a:outerShdw blurRad="127000" dist="190500" dir="2700000" algn="ctr" rotWithShape="0">
                  <a:srgbClr val="000000"/>
                </a:outerShdw>
              </a:effectLst>
            </a:endParaRPr>
          </a:p>
          <a:p>
            <a:pPr marL="520700" indent="-520700">
              <a:buFont typeface="Arial" panose="020B0604020202020204" pitchFamily="34" charset="0"/>
              <a:buChar char="•"/>
            </a:pPr>
            <a:endParaRPr lang="en-US" sz="1000" dirty="0">
              <a:effectLst>
                <a:outerShdw blurRad="127000" dist="190500" dir="2700000" algn="ctr" rotWithShape="0">
                  <a:srgbClr val="000000"/>
                </a:outerShdw>
              </a:effectLst>
            </a:endParaRPr>
          </a:p>
          <a:p>
            <a:pPr marL="520700" indent="-520700">
              <a:buFont typeface="Arial" panose="020B0604020202020204" pitchFamily="34" charset="0"/>
              <a:buChar char="•"/>
            </a:pPr>
            <a:r>
              <a:rPr lang="en-US" sz="3200" dirty="0">
                <a:effectLst>
                  <a:outerShdw blurRad="127000" dist="190500" dir="2700000" algn="ctr" rotWithShape="0">
                    <a:srgbClr val="000000"/>
                  </a:outerShdw>
                </a:effectLst>
              </a:rPr>
              <a:t>Consider what place anger has in your life.</a:t>
            </a:r>
          </a:p>
          <a:p>
            <a:pPr marL="520700" indent="-520700">
              <a:buFont typeface="Arial" panose="020B0604020202020204" pitchFamily="34" charset="0"/>
              <a:buChar char="•"/>
            </a:pPr>
            <a:endParaRPr lang="en-US" sz="1000" dirty="0">
              <a:effectLst>
                <a:outerShdw blurRad="127000" dist="190500" dir="2700000" algn="ctr" rotWithShape="0">
                  <a:srgbClr val="000000"/>
                </a:outerShdw>
              </a:effectLst>
            </a:endParaRPr>
          </a:p>
          <a:p>
            <a:pPr marL="520700" indent="-520700">
              <a:buFont typeface="Arial" panose="020B0604020202020204" pitchFamily="34" charset="0"/>
              <a:buChar char="•"/>
            </a:pPr>
            <a:r>
              <a:rPr lang="en-US" sz="3200" dirty="0">
                <a:effectLst>
                  <a:outerShdw blurRad="127000" dist="190500" dir="2700000" algn="ctr" rotWithShape="0">
                    <a:srgbClr val="000000"/>
                  </a:outerShdw>
                </a:effectLst>
              </a:rPr>
              <a:t>Select one lesson you learned from the Bible characters discussed that you can apply to your life this week.</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45</a:t>
            </a:fld>
            <a:endParaRPr lang="en-US"/>
          </a:p>
        </p:txBody>
      </p:sp>
    </p:spTree>
    <p:extLst>
      <p:ext uri="{BB962C8B-B14F-4D97-AF65-F5344CB8AC3E}">
        <p14:creationId xmlns:p14="http://schemas.microsoft.com/office/powerpoint/2010/main" val="3395619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6" name="Rectangle 2"/>
          <p:cNvSpPr txBox="1">
            <a:spLocks noChangeArrowheads="1"/>
          </p:cNvSpPr>
          <p:nvPr/>
        </p:nvSpPr>
        <p:spPr>
          <a:xfrm>
            <a:off x="1447800" y="609600"/>
            <a:ext cx="8915400" cy="5486400"/>
          </a:xfrm>
          <a:prstGeom prst="rect">
            <a:avLst/>
          </a:prstGeom>
        </p:spPr>
        <p:txBody>
          <a:bodyPr anchor="ctr" anchorCtr="0"/>
          <a:lstStyle/>
          <a:p>
            <a:pPr algn="ctr" eaLnBrk="1" hangingPunct="1">
              <a:defRPr/>
            </a:pP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Chapter 4</a:t>
            </a:r>
            <a:b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b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
            </a:r>
            <a:b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br>
            <a:r>
              <a:rPr lang="en-US" sz="5000" b="1" kern="0" dirty="0">
                <a:solidFill>
                  <a:schemeClr val="tx2"/>
                </a:solidFill>
                <a:effectLst>
                  <a:outerShdw blurRad="127000" dist="254000" dir="2700000" algn="ctr" rotWithShape="0">
                    <a:schemeClr val="bg1">
                      <a:lumMod val="50000"/>
                    </a:schemeClr>
                  </a:outerShdw>
                </a:effectLst>
                <a:latin typeface="+mj-lt"/>
                <a:ea typeface="+mj-ea"/>
                <a:cs typeface="+mj-cs"/>
              </a:rPr>
              <a:t>How can I use my anger in a way that pleases God?</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46</a:t>
            </a:fld>
            <a:endParaRPr lang="en-US"/>
          </a:p>
        </p:txBody>
      </p:sp>
    </p:spTree>
    <p:extLst>
      <p:ext uri="{BB962C8B-B14F-4D97-AF65-F5344CB8AC3E}">
        <p14:creationId xmlns:p14="http://schemas.microsoft.com/office/powerpoint/2010/main" val="3543049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762000"/>
            <a:ext cx="9372600" cy="5486400"/>
          </a:xfrm>
        </p:spPr>
        <p:txBody>
          <a:bodyPr anchor="ctr" anchorCtr="0"/>
          <a:lstStyle/>
          <a:p>
            <a:pPr eaLnBrk="1" hangingPunct="1">
              <a:defRPr/>
            </a:pPr>
            <a:r>
              <a:rPr lang="en-US" sz="5000" b="1" dirty="0">
                <a:effectLst>
                  <a:outerShdw blurRad="127000" dist="254000" dir="2700000" algn="ctr" rotWithShape="0">
                    <a:schemeClr val="bg1">
                      <a:lumMod val="50000"/>
                    </a:schemeClr>
                  </a:outerShdw>
                </a:effectLst>
              </a:rPr>
              <a:t>Lesson 6</a:t>
            </a:r>
            <a:br>
              <a:rPr lang="en-US" sz="5000" b="1" dirty="0">
                <a:effectLst>
                  <a:outerShdw blurRad="127000" dist="254000" dir="2700000" algn="ctr" rotWithShape="0">
                    <a:schemeClr val="bg1">
                      <a:lumMod val="50000"/>
                    </a:schemeClr>
                  </a:outerShdw>
                </a:effectLst>
              </a:rPr>
            </a:br>
            <a:r>
              <a:rPr lang="en-US" sz="5000" b="1" dirty="0">
                <a:effectLst>
                  <a:outerShdw blurRad="127000" dist="254000" dir="2700000" algn="ctr" rotWithShape="0">
                    <a:schemeClr val="bg1">
                      <a:lumMod val="50000"/>
                    </a:schemeClr>
                  </a:outerShdw>
                </a:effectLst>
              </a:rPr>
              <a:t/>
            </a:r>
            <a:br>
              <a:rPr lang="en-US" sz="5000" b="1" dirty="0">
                <a:effectLst>
                  <a:outerShdw blurRad="127000" dist="254000" dir="2700000" algn="ctr" rotWithShape="0">
                    <a:schemeClr val="bg1">
                      <a:lumMod val="50000"/>
                    </a:schemeClr>
                  </a:outerShdw>
                </a:effectLst>
              </a:rPr>
            </a:br>
            <a:r>
              <a:rPr lang="en-US" sz="5000" b="1" dirty="0">
                <a:effectLst>
                  <a:outerShdw blurRad="127000" dist="254000" dir="2700000" algn="ctr" rotWithShape="0">
                    <a:schemeClr val="bg1">
                      <a:lumMod val="50000"/>
                    </a:schemeClr>
                  </a:outerShdw>
                </a:effectLst>
              </a:rPr>
              <a:t>First Steps to New Growth</a:t>
            </a:r>
          </a:p>
        </p:txBody>
      </p:sp>
      <p:sp>
        <p:nvSpPr>
          <p:cNvPr id="11"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quarter" idx="12"/>
          </p:nvPr>
        </p:nvSpPr>
        <p:spPr/>
        <p:txBody>
          <a:bodyPr/>
          <a:lstStyle/>
          <a:p>
            <a:pPr>
              <a:defRPr/>
            </a:pPr>
            <a:r>
              <a:rPr lang="en-US" smtClean="0"/>
              <a:t>3-2018</a:t>
            </a:r>
            <a:endParaRPr lang="en-US" dirty="0"/>
          </a:p>
        </p:txBody>
      </p:sp>
      <p:sp>
        <p:nvSpPr>
          <p:cNvPr id="3" name="Footer Placeholder 2"/>
          <p:cNvSpPr>
            <a:spLocks noGrp="1"/>
          </p:cNvSpPr>
          <p:nvPr>
            <p:ph type="ftr" sz="quarter" idx="10"/>
          </p:nvPr>
        </p:nvSpPr>
        <p:spPr/>
        <p:txBody>
          <a:bodyPr/>
          <a:lstStyle/>
          <a:p>
            <a:pPr>
              <a:defRPr/>
            </a:pPr>
            <a:r>
              <a:rPr lang="en-US" smtClean="0"/>
              <a:t>iteenchallenge.org</a:t>
            </a:r>
            <a:endParaRPr lang="en-US"/>
          </a:p>
        </p:txBody>
      </p:sp>
      <p:sp>
        <p:nvSpPr>
          <p:cNvPr id="4" name="Slide Number Placeholder 3"/>
          <p:cNvSpPr>
            <a:spLocks noGrp="1"/>
          </p:cNvSpPr>
          <p:nvPr>
            <p:ph type="sldNum" sz="quarter" idx="11"/>
          </p:nvPr>
        </p:nvSpPr>
        <p:spPr/>
        <p:txBody>
          <a:bodyPr/>
          <a:lstStyle/>
          <a:p>
            <a:pPr>
              <a:defRPr/>
            </a:pPr>
            <a:fld id="{90FC141A-7588-4425-8C8C-331511EDF99A}" type="slidenum">
              <a:rPr lang="en-US" smtClean="0"/>
              <a:pPr>
                <a:defRPr/>
              </a:pPr>
              <a:t>47</a:t>
            </a:fld>
            <a:endParaRPr lang="en-US"/>
          </a:p>
        </p:txBody>
      </p:sp>
    </p:spTree>
    <p:extLst>
      <p:ext uri="{BB962C8B-B14F-4D97-AF65-F5344CB8AC3E}">
        <p14:creationId xmlns:p14="http://schemas.microsoft.com/office/powerpoint/2010/main" val="1830900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250" autoRev="1" fill="hold">
                                          <p:stCondLst>
                                            <p:cond delay="0"/>
                                          </p:stCondLst>
                                        </p:cTn>
                                        <p:tgtEl>
                                          <p:spTgt spid="2050"/>
                                        </p:tgtEl>
                                        <p:attrNameLst>
                                          <p:attrName>ppt_w</p:attrName>
                                        </p:attrNameLst>
                                      </p:cBhvr>
                                    </p:anim>
                                    <p:anim by="(#ppt_w*0.50)" calcmode="lin" valueType="num">
                                      <p:cBhvr>
                                        <p:cTn id="8" dur="250" decel="50000" autoRev="1" fill="hold">
                                          <p:stCondLst>
                                            <p:cond delay="0"/>
                                          </p:stCondLst>
                                        </p:cTn>
                                        <p:tgtEl>
                                          <p:spTgt spid="2050"/>
                                        </p:tgtEl>
                                        <p:attrNameLst>
                                          <p:attrName>ppt_x</p:attrName>
                                        </p:attrNameLst>
                                      </p:cBhvr>
                                    </p:anim>
                                    <p:anim from="(-#ppt_h/2)" to="(#ppt_y)" calcmode="lin" valueType="num">
                                      <p:cBhvr>
                                        <p:cTn id="9" dur="500" fill="hold">
                                          <p:stCondLst>
                                            <p:cond delay="0"/>
                                          </p:stCondLst>
                                        </p:cTn>
                                        <p:tgtEl>
                                          <p:spTgt spid="2050"/>
                                        </p:tgtEl>
                                        <p:attrNameLst>
                                          <p:attrName>ppt_y</p:attrName>
                                        </p:attrNameLst>
                                      </p:cBhvr>
                                    </p:anim>
                                    <p:animRot by="21600000">
                                      <p:cBhvr>
                                        <p:cTn id="10" dur="500" fill="hold">
                                          <p:stCondLst>
                                            <p:cond delay="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384300"/>
          </a:xfrm>
        </p:spPr>
        <p:txBody>
          <a:bodyPr/>
          <a:lstStyle/>
          <a:p>
            <a:pPr>
              <a:defRPr/>
            </a:pPr>
            <a:r>
              <a:rPr lang="en-US" sz="3200" b="1" dirty="0"/>
              <a:t>Lesson 6 </a:t>
            </a:r>
            <a:r>
              <a:rPr lang="en-US" sz="3200" dirty="0"/>
              <a:t>- </a:t>
            </a:r>
            <a:r>
              <a:rPr lang="en-US" sz="4000" dirty="0"/>
              <a:t>First steps to new growth</a:t>
            </a:r>
            <a:endParaRPr lang="en-US" dirty="0"/>
          </a:p>
        </p:txBody>
      </p:sp>
      <p:sp>
        <p:nvSpPr>
          <p:cNvPr id="3" name="Content Placeholder 2"/>
          <p:cNvSpPr>
            <a:spLocks noGrp="1"/>
          </p:cNvSpPr>
          <p:nvPr>
            <p:ph idx="1"/>
          </p:nvPr>
        </p:nvSpPr>
        <p:spPr>
          <a:xfrm>
            <a:off x="1981200" y="1600200"/>
            <a:ext cx="8229600" cy="4419600"/>
          </a:xfrm>
        </p:spPr>
        <p:txBody>
          <a:bodyPr/>
          <a:lstStyle/>
          <a:p>
            <a:pPr marL="0" indent="0">
              <a:buNone/>
              <a:defRPr/>
            </a:pPr>
            <a:r>
              <a:rPr lang="en-US" sz="2800" b="1" dirty="0"/>
              <a:t>Key Biblical Truth: </a:t>
            </a:r>
          </a:p>
          <a:p>
            <a:pPr marL="0" indent="0">
              <a:buNone/>
              <a:defRPr/>
            </a:pPr>
            <a:r>
              <a:rPr lang="en-US" sz="2800" dirty="0"/>
              <a:t>I need to learn new ways of responding which I can use in situations where my former personal rights are being violated. </a:t>
            </a:r>
          </a:p>
          <a:p>
            <a:pPr marL="0" indent="0">
              <a:buNone/>
              <a:defRPr/>
            </a:pPr>
            <a:r>
              <a:rPr lang="en-US" sz="2800" b="1" dirty="0"/>
              <a:t>Key Verse: </a:t>
            </a:r>
          </a:p>
          <a:p>
            <a:pPr marL="0" indent="0">
              <a:buNone/>
              <a:defRPr/>
            </a:pPr>
            <a:r>
              <a:rPr lang="en-US" sz="2800" dirty="0"/>
              <a:t>James 1:19 New Living Translation </a:t>
            </a:r>
          </a:p>
          <a:p>
            <a:pPr marL="0" indent="0">
              <a:buNone/>
              <a:defRPr/>
            </a:pPr>
            <a:r>
              <a:rPr lang="en-US" sz="2800" dirty="0"/>
              <a:t>Understand this, my dear brothers and sisters: You must all be quick to listen, slow to speak, and slow to get angry. </a:t>
            </a:r>
          </a:p>
          <a:p>
            <a:pPr>
              <a:defRPr/>
            </a:pP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C19B2AA3-8E38-4AC4-9580-51E97467488B}" type="slidenum">
              <a:rPr lang="en-US" smtClean="0"/>
              <a:pPr>
                <a:defRPr/>
              </a:pPr>
              <a:t>48</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b="1" dirty="0">
                <a:effectLst>
                  <a:outerShdw blurRad="127000" dist="190500" dir="2700000" algn="tl">
                    <a:srgbClr val="000000"/>
                  </a:outerShdw>
                </a:effectLst>
              </a:rPr>
              <a:t>First steps to new growth</a:t>
            </a:r>
          </a:p>
        </p:txBody>
      </p:sp>
      <p:sp>
        <p:nvSpPr>
          <p:cNvPr id="8"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Text Placeholder 5"/>
          <p:cNvSpPr>
            <a:spLocks noGrp="1"/>
          </p:cNvSpPr>
          <p:nvPr>
            <p:ph type="body" sz="half" idx="2"/>
          </p:nvPr>
        </p:nvSpPr>
        <p:spPr>
          <a:xfrm>
            <a:off x="6096000" y="2286000"/>
            <a:ext cx="4038600" cy="3962400"/>
          </a:xfrm>
        </p:spPr>
        <p:txBody>
          <a:bodyPr/>
          <a:lstStyle/>
          <a:p>
            <a:pPr marL="0" indent="0" algn="ctr">
              <a:buNone/>
            </a:pPr>
            <a:r>
              <a:rPr lang="en-US" sz="4800" b="1" dirty="0">
                <a:effectLst>
                  <a:outerShdw blurRad="127000" dist="190500" dir="2700000" algn="tl">
                    <a:srgbClr val="000000"/>
                  </a:outerShdw>
                </a:effectLst>
              </a:rPr>
              <a:t>How have personal rights fed anger in my life?</a:t>
            </a:r>
          </a:p>
        </p:txBody>
      </p:sp>
      <p:pic>
        <p:nvPicPr>
          <p:cNvPr id="125956" name="Picture 4" descr="https://s-media-cache-ak0.pinimg.com/originals/ea/cd/ba/eacdba287cf61d531225d6ec5f6e6ded.gif"/>
          <p:cNvPicPr>
            <a:picLocks noChangeAspect="1" noChangeArrowheads="1" noCrop="1"/>
          </p:cNvPicPr>
          <p:nvPr/>
        </p:nvPicPr>
        <p:blipFill>
          <a:blip r:embed="rId3" cstate="print"/>
          <a:srcRect/>
          <a:stretch>
            <a:fillRect/>
          </a:stretch>
        </p:blipFill>
        <p:spPr bwMode="auto">
          <a:xfrm>
            <a:off x="1828800" y="2743201"/>
            <a:ext cx="4267200" cy="2981325"/>
          </a:xfrm>
          <a:prstGeom prst="rect">
            <a:avLst/>
          </a:prstGeom>
          <a:noFill/>
        </p:spPr>
      </p:pic>
      <p:sp>
        <p:nvSpPr>
          <p:cNvPr id="3" name="Date Placeholder 2"/>
          <p:cNvSpPr>
            <a:spLocks noGrp="1"/>
          </p:cNvSpPr>
          <p:nvPr>
            <p:ph type="dt" sz="half" idx="10"/>
          </p:nvPr>
        </p:nvSpPr>
        <p:spPr/>
        <p:txBody>
          <a:bodyPr/>
          <a:lstStyle/>
          <a:p>
            <a:pPr>
              <a:defRPr/>
            </a:pPr>
            <a:r>
              <a:rPr lang="en-US" smtClean="0"/>
              <a:t>3-2018</a:t>
            </a:r>
            <a:endParaRPr lang="en-US" dirty="0"/>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AE249A90-ED3A-48F9-BCF4-C3FF887F782C}" type="slidenum">
              <a:rPr lang="en-US" smtClean="0"/>
              <a:pPr>
                <a:defRPr/>
              </a:pPr>
              <a:t>49</a:t>
            </a:fld>
            <a:endParaRPr lang="en-US"/>
          </a:p>
        </p:txBody>
      </p:sp>
    </p:spTree>
    <p:extLst>
      <p:ext uri="{BB962C8B-B14F-4D97-AF65-F5344CB8AC3E}">
        <p14:creationId xmlns:p14="http://schemas.microsoft.com/office/powerpoint/2010/main" val="2256453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9800" y="463550"/>
            <a:ext cx="770255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C0C66426-6268-4BFC-9861-30DBC008DC24}" type="slidenum">
              <a:rPr lang="en-US" smtClean="0"/>
              <a:pPr>
                <a:defRPr/>
              </a:pPr>
              <a:t>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deco-cretesupply.com/sites/default/files/imagecache/product_full/caution-tape2.gif"/>
          <p:cNvPicPr>
            <a:picLocks noChangeAspect="1" noChangeArrowheads="1"/>
          </p:cNvPicPr>
          <p:nvPr/>
        </p:nvPicPr>
        <p:blipFill>
          <a:blip r:embed="rId3" cstate="print"/>
          <a:srcRect/>
          <a:stretch>
            <a:fillRect/>
          </a:stretch>
        </p:blipFill>
        <p:spPr bwMode="auto">
          <a:xfrm>
            <a:off x="1524000" y="5181600"/>
            <a:ext cx="9144000" cy="1676400"/>
          </a:xfrm>
          <a:prstGeom prst="rect">
            <a:avLst/>
          </a:prstGeom>
          <a:noFill/>
        </p:spPr>
      </p:pic>
      <p:sp>
        <p:nvSpPr>
          <p:cNvPr id="23554" name="Rectangle 2"/>
          <p:cNvSpPr>
            <a:spLocks noGrp="1" noChangeArrowheads="1"/>
          </p:cNvSpPr>
          <p:nvPr>
            <p:ph type="title"/>
          </p:nvPr>
        </p:nvSpPr>
        <p:spPr>
          <a:xfrm>
            <a:off x="1524000" y="381000"/>
            <a:ext cx="9144000" cy="2057400"/>
          </a:xfrm>
        </p:spPr>
        <p:txBody>
          <a:bodyPr vert="horz" wrap="square" lIns="0" tIns="0" rIns="0" bIns="0" numCol="1" anchor="ctr" anchorCtr="0" compatLnSpc="1">
            <a:prstTxWarp prst="textNoShape">
              <a:avLst/>
            </a:prstTxWarp>
          </a:bodyPr>
          <a:lstStyle/>
          <a:p>
            <a:pPr algn="ctr">
              <a:defRPr/>
            </a:pPr>
            <a:r>
              <a:rPr lang="en-US" sz="4200" b="1" dirty="0">
                <a:effectLst>
                  <a:outerShdw blurRad="127000" dist="190500" dir="2700000" algn="tl">
                    <a:srgbClr val="000000"/>
                  </a:outerShdw>
                </a:effectLst>
              </a:rPr>
              <a:t>Prepare for problems with this new decision to give your personal rights to God</a:t>
            </a:r>
            <a:endParaRPr lang="en-US" dirty="0"/>
          </a:p>
        </p:txBody>
      </p:sp>
      <p:sp>
        <p:nvSpPr>
          <p:cNvPr id="23555" name="Rectangle 3"/>
          <p:cNvSpPr>
            <a:spLocks noGrp="1" noChangeArrowheads="1"/>
          </p:cNvSpPr>
          <p:nvPr>
            <p:ph type="body" idx="1"/>
          </p:nvPr>
        </p:nvSpPr>
        <p:spPr>
          <a:xfrm>
            <a:off x="1524000" y="2667000"/>
            <a:ext cx="9144000" cy="2819400"/>
          </a:xfrm>
        </p:spPr>
        <p:txBody>
          <a:bodyPr/>
          <a:lstStyle/>
          <a:p>
            <a:pPr marL="393700" lvl="1" indent="-214313" eaLnBrk="1" hangingPunct="1">
              <a:defRPr/>
            </a:pPr>
            <a:r>
              <a:rPr lang="en-US" sz="3200" dirty="0">
                <a:effectLst>
                  <a:outerShdw blurRad="127000" dist="190500" dir="2700000" algn="tl">
                    <a:srgbClr val="000000"/>
                  </a:outerShdw>
                </a:effectLst>
              </a:rPr>
              <a:t>Win the battle with fear</a:t>
            </a:r>
          </a:p>
          <a:p>
            <a:pPr marL="393700" lvl="1" indent="-214313" eaLnBrk="1" hangingPunct="1">
              <a:defRPr/>
            </a:pPr>
            <a:r>
              <a:rPr lang="en-US" sz="3200" dirty="0">
                <a:effectLst>
                  <a:outerShdw blurRad="127000" dist="190500" dir="2700000" algn="tl">
                    <a:srgbClr val="000000"/>
                  </a:outerShdw>
                </a:effectLst>
              </a:rPr>
              <a:t>Don’t condemn yourself every time you fail</a:t>
            </a:r>
          </a:p>
          <a:p>
            <a:pPr marL="393700" lvl="1" indent="-214313" eaLnBrk="1" hangingPunct="1">
              <a:defRPr/>
            </a:pPr>
            <a:r>
              <a:rPr lang="en-US" sz="3200" dirty="0">
                <a:effectLst>
                  <a:outerShdw blurRad="127000" dist="190500" dir="2700000" algn="tl">
                    <a:srgbClr val="000000"/>
                  </a:outerShdw>
                </a:effectLst>
              </a:rPr>
              <a:t>You will still feel anger</a:t>
            </a:r>
          </a:p>
          <a:p>
            <a:pPr marL="393700" lvl="1" indent="-214313" eaLnBrk="1" hangingPunct="1">
              <a:defRPr/>
            </a:pPr>
            <a:r>
              <a:rPr lang="en-US" sz="3200" dirty="0">
                <a:effectLst>
                  <a:outerShdw blurRad="127000" dist="190500" dir="2700000" algn="tl">
                    <a:srgbClr val="000000"/>
                  </a:outerShdw>
                </a:effectLst>
              </a:rPr>
              <a:t>You will see others with their anger problem</a:t>
            </a:r>
          </a:p>
          <a:p>
            <a:pPr marL="393700" lvl="1" indent="-214313" eaLnBrk="1" hangingPunct="1">
              <a:defRPr/>
            </a:pPr>
            <a:r>
              <a:rPr lang="en-US" sz="3200" dirty="0">
                <a:effectLst>
                  <a:outerShdw blurRad="127000" dist="190500" dir="2700000" algn="tl">
                    <a:srgbClr val="000000"/>
                  </a:outerShdw>
                </a:effectLst>
              </a:rPr>
              <a:t>Don’t “over-spiritualize” your anger</a:t>
            </a:r>
          </a:p>
        </p:txBody>
      </p:sp>
      <p:sp>
        <p:nvSpPr>
          <p:cNvPr id="7"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iteenchallenge.org09/2012</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50</a:t>
            </a:fld>
            <a:endParaRPr lang="en-US"/>
          </a:p>
        </p:txBody>
      </p:sp>
    </p:spTree>
    <p:extLst>
      <p:ext uri="{BB962C8B-B14F-4D97-AF65-F5344CB8AC3E}">
        <p14:creationId xmlns:p14="http://schemas.microsoft.com/office/powerpoint/2010/main" val="1705815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smtClean="0"/>
              <a:t>How can I use my anger in a way that pleases God?</a:t>
            </a:r>
            <a:endParaRPr lang="en-US" dirty="0"/>
          </a:p>
        </p:txBody>
      </p:sp>
      <p:sp>
        <p:nvSpPr>
          <p:cNvPr id="23555" name="Rectangle 3"/>
          <p:cNvSpPr>
            <a:spLocks noGrp="1" noChangeArrowheads="1"/>
          </p:cNvSpPr>
          <p:nvPr>
            <p:ph type="body" idx="1"/>
          </p:nvPr>
        </p:nvSpPr>
        <p:spPr>
          <a:xfrm>
            <a:off x="1905000" y="1828800"/>
            <a:ext cx="8229600" cy="4876800"/>
          </a:xfrm>
        </p:spPr>
        <p:txBody>
          <a:bodyPr/>
          <a:lstStyle/>
          <a:p>
            <a:pPr eaLnBrk="1" hangingPunct="1">
              <a:defRPr/>
            </a:pPr>
            <a:r>
              <a:rPr lang="en-US" dirty="0" smtClean="0"/>
              <a:t>Prepare for problems with this new decision to give your personal rights to God</a:t>
            </a:r>
          </a:p>
          <a:p>
            <a:pPr lvl="1" eaLnBrk="1" hangingPunct="1">
              <a:defRPr/>
            </a:pPr>
            <a:r>
              <a:rPr lang="en-US" dirty="0" smtClean="0"/>
              <a:t>Win the battle with fear</a:t>
            </a:r>
          </a:p>
          <a:p>
            <a:pPr lvl="1" eaLnBrk="1" hangingPunct="1">
              <a:defRPr/>
            </a:pPr>
            <a:r>
              <a:rPr lang="en-US" dirty="0" smtClean="0"/>
              <a:t>Don’t condemn yourself every time you fail</a:t>
            </a:r>
          </a:p>
          <a:p>
            <a:pPr lvl="1" eaLnBrk="1" hangingPunct="1">
              <a:defRPr/>
            </a:pPr>
            <a:r>
              <a:rPr lang="en-US" dirty="0" smtClean="0"/>
              <a:t>You will still feel anger</a:t>
            </a:r>
          </a:p>
          <a:p>
            <a:pPr lvl="1" eaLnBrk="1" hangingPunct="1">
              <a:defRPr/>
            </a:pPr>
            <a:r>
              <a:rPr lang="en-US" dirty="0" smtClean="0"/>
              <a:t>You will see others with their anger problem</a:t>
            </a:r>
          </a:p>
          <a:p>
            <a:pPr lvl="1" eaLnBrk="1" hangingPunct="1">
              <a:defRPr/>
            </a:pPr>
            <a:r>
              <a:rPr lang="en-US" dirty="0" smtClean="0"/>
              <a:t>Don’t “over-spiritualize” your anger</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180AB2B2-771A-4E9E-A630-479B3279475A}" type="slidenum">
              <a:rPr lang="en-US" smtClean="0"/>
              <a:pPr>
                <a:defRPr/>
              </a:pPr>
              <a:t>51</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dirty="0"/>
              <a:t>First steps to new growth</a:t>
            </a:r>
            <a:br>
              <a:rPr lang="en-US" sz="4000" dirty="0"/>
            </a:br>
            <a:endParaRPr lang="en-US" sz="4000" dirty="0"/>
          </a:p>
        </p:txBody>
      </p:sp>
      <p:sp>
        <p:nvSpPr>
          <p:cNvPr id="24580" name="Rectangle 4"/>
          <p:cNvSpPr>
            <a:spLocks noGrp="1" noChangeArrowheads="1"/>
          </p:cNvSpPr>
          <p:nvPr>
            <p:ph type="body" sz="half" idx="1"/>
          </p:nvPr>
        </p:nvSpPr>
        <p:spPr/>
        <p:txBody>
          <a:bodyPr/>
          <a:lstStyle/>
          <a:p>
            <a:pPr marL="971550" lvl="1" indent="-514350" eaLnBrk="1" hangingPunct="1">
              <a:buFont typeface="+mj-lt"/>
              <a:buAutoNum type="arabicParenR"/>
              <a:defRPr/>
            </a:pPr>
            <a:r>
              <a:rPr lang="en-US" sz="2800" dirty="0"/>
              <a:t>Fill your mind with God’s truth on anger</a:t>
            </a:r>
          </a:p>
          <a:p>
            <a:pPr marL="971550" lvl="1" indent="-514350" eaLnBrk="1" hangingPunct="1">
              <a:buFont typeface="+mj-lt"/>
              <a:buAutoNum type="arabicParenR"/>
              <a:defRPr/>
            </a:pPr>
            <a:r>
              <a:rPr lang="en-US" sz="2800" dirty="0"/>
              <a:t>Daily commitment to lay down your personal rights</a:t>
            </a:r>
          </a:p>
          <a:p>
            <a:pPr marL="971550" lvl="1" indent="-514350" eaLnBrk="1" hangingPunct="1">
              <a:buFont typeface="+mj-lt"/>
              <a:buAutoNum type="arabicParenR"/>
              <a:defRPr/>
            </a:pPr>
            <a:r>
              <a:rPr lang="en-US" sz="2800" dirty="0"/>
              <a:t>Decide to stop allowing anger to control you</a:t>
            </a:r>
          </a:p>
          <a:p>
            <a:pPr eaLnBrk="1" hangingPunct="1">
              <a:defRPr/>
            </a:pPr>
            <a:endParaRPr lang="en-US" dirty="0" smtClean="0"/>
          </a:p>
        </p:txBody>
      </p:sp>
      <p:pic>
        <p:nvPicPr>
          <p:cNvPr id="28676" name="Picture 10" descr="http://2.bp.blogspot.com/_r1e2CD2fgIw/TKSAIILfNoI/AAAAAAAAA1M/qkZ1mUtgzvE/s1600/ist2_4817114-first-step-of-care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7500" y="2438401"/>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60E75AE6-2726-4326-90C9-3E54A46D6208}" type="slidenum">
              <a:rPr lang="en-US" smtClean="0"/>
              <a:pPr>
                <a:defRPr/>
              </a:pPr>
              <a:t>52</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sz="4000" dirty="0"/>
              <a:t>First steps to new growth</a:t>
            </a:r>
            <a:br>
              <a:rPr lang="en-US" sz="4000" dirty="0"/>
            </a:br>
            <a:endParaRPr lang="en-US" sz="4000" dirty="0"/>
          </a:p>
        </p:txBody>
      </p:sp>
      <p:sp>
        <p:nvSpPr>
          <p:cNvPr id="27652" name="Rectangle 4"/>
          <p:cNvSpPr>
            <a:spLocks noGrp="1" noChangeArrowheads="1"/>
          </p:cNvSpPr>
          <p:nvPr>
            <p:ph type="body" sz="half" idx="2"/>
          </p:nvPr>
        </p:nvSpPr>
        <p:spPr>
          <a:xfrm>
            <a:off x="5410200" y="1219200"/>
            <a:ext cx="4724400" cy="4800600"/>
          </a:xfrm>
        </p:spPr>
        <p:txBody>
          <a:bodyPr/>
          <a:lstStyle/>
          <a:p>
            <a:pPr marL="457200" lvl="1" indent="0" eaLnBrk="1" hangingPunct="1">
              <a:buNone/>
              <a:defRPr/>
            </a:pPr>
            <a:r>
              <a:rPr lang="en-US" sz="3200" b="1" dirty="0"/>
              <a:t>4) Set as your goal to be slow to become angry</a:t>
            </a:r>
          </a:p>
          <a:p>
            <a:pPr marL="742950" indent="-742950" eaLnBrk="1" hangingPunct="1">
              <a:lnSpc>
                <a:spcPct val="90000"/>
              </a:lnSpc>
              <a:buFontTx/>
              <a:buAutoNum type="alphaLcPeriod"/>
              <a:defRPr/>
            </a:pPr>
            <a:r>
              <a:rPr lang="en-US" dirty="0" smtClean="0"/>
              <a:t>Everyone </a:t>
            </a:r>
            <a:r>
              <a:rPr lang="en-US" dirty="0"/>
              <a:t>should be quick to </a:t>
            </a:r>
            <a:r>
              <a:rPr lang="en-US" dirty="0" smtClean="0"/>
              <a:t>listen</a:t>
            </a:r>
          </a:p>
          <a:p>
            <a:pPr marL="742950" indent="-742950" eaLnBrk="1" hangingPunct="1">
              <a:lnSpc>
                <a:spcPct val="90000"/>
              </a:lnSpc>
              <a:buFontTx/>
              <a:buAutoNum type="alphaLcPeriod"/>
              <a:defRPr/>
            </a:pPr>
            <a:r>
              <a:rPr lang="en-US" dirty="0" smtClean="0"/>
              <a:t>Everyone </a:t>
            </a:r>
            <a:r>
              <a:rPr lang="en-US" dirty="0"/>
              <a:t>should be slow to </a:t>
            </a:r>
            <a:r>
              <a:rPr lang="en-US" dirty="0" smtClean="0"/>
              <a:t>speak</a:t>
            </a:r>
          </a:p>
          <a:p>
            <a:pPr marL="742950" indent="-742950" eaLnBrk="1" hangingPunct="1">
              <a:lnSpc>
                <a:spcPct val="90000"/>
              </a:lnSpc>
              <a:buFontTx/>
              <a:buAutoNum type="alphaLcPeriod"/>
              <a:defRPr/>
            </a:pPr>
            <a:r>
              <a:rPr lang="en-US" dirty="0"/>
              <a:t>Everyone should be slow to become angry</a:t>
            </a:r>
            <a:endParaRPr lang="en-US" dirty="0" smtClean="0"/>
          </a:p>
        </p:txBody>
      </p:sp>
      <p:pic>
        <p:nvPicPr>
          <p:cNvPr id="29700" name="Picture 5" descr="Silhouettes Shaking Hands"/>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143000" y="1899327"/>
            <a:ext cx="3657600" cy="3322320"/>
          </a:xfrm>
          <a:noFill/>
          <a:effectLst>
            <a:glow rad="482600">
              <a:schemeClr val="tx2">
                <a:alpha val="40000"/>
              </a:schemeClr>
            </a:glo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a:xfrm>
            <a:off x="619593" y="6245225"/>
            <a:ext cx="2844800" cy="476250"/>
          </a:xfrm>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F880DE71-BE59-43C8-B79F-B3B238A686A0}" type="slidenum">
              <a:rPr lang="en-US" smtClean="0"/>
              <a:pPr>
                <a:defRPr/>
              </a:pPr>
              <a:t>53</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5. Develop new skills for responding to situations where you used anger in the past</a:t>
            </a:r>
          </a:p>
        </p:txBody>
      </p:sp>
      <p:sp>
        <p:nvSpPr>
          <p:cNvPr id="3" name="Content Placeholder 2"/>
          <p:cNvSpPr>
            <a:spLocks noGrp="1"/>
          </p:cNvSpPr>
          <p:nvPr>
            <p:ph idx="1"/>
          </p:nvPr>
        </p:nvSpPr>
        <p:spPr/>
        <p:txBody>
          <a:bodyPr/>
          <a:lstStyle/>
          <a:p>
            <a:pPr marL="0" indent="0">
              <a:buNone/>
              <a:defRPr/>
            </a:pPr>
            <a:r>
              <a:rPr lang="en-US" dirty="0" smtClean="0"/>
              <a:t>You need to develop a whole new way of living when it comes to anger in your life.</a:t>
            </a:r>
          </a:p>
          <a:p>
            <a:pPr marL="0" indent="0">
              <a:buNone/>
              <a:defRPr/>
            </a:pPr>
            <a:r>
              <a:rPr lang="en-US" sz="2800" dirty="0"/>
              <a:t>1. New thought responses</a:t>
            </a:r>
          </a:p>
          <a:p>
            <a:pPr marL="0" indent="0">
              <a:buNone/>
              <a:defRPr/>
            </a:pPr>
            <a:r>
              <a:rPr lang="en-US" sz="2800" dirty="0"/>
              <a:t>2. New emotional responses</a:t>
            </a:r>
          </a:p>
          <a:p>
            <a:pPr marL="0" indent="0">
              <a:buNone/>
              <a:defRPr/>
            </a:pPr>
            <a:r>
              <a:rPr lang="en-US" sz="2800" dirty="0"/>
              <a:t>3. New action responses</a:t>
            </a:r>
          </a:p>
          <a:p>
            <a:pPr marL="0" indent="0">
              <a:buNone/>
              <a:defRPr/>
            </a:pPr>
            <a:r>
              <a:rPr lang="en-US" sz="2800" dirty="0"/>
              <a:t>4. New speaking responses</a:t>
            </a:r>
          </a:p>
          <a:p>
            <a:pPr marL="0" indent="0">
              <a:buNone/>
              <a:defRPr/>
            </a:pPr>
            <a:r>
              <a:rPr lang="en-US" sz="2800" dirty="0"/>
              <a:t>5. New looks—not the anger look of “I could kill you!” but a different look.</a:t>
            </a:r>
          </a:p>
          <a:p>
            <a:pPr>
              <a:defRPr/>
            </a:pP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2C4FDE8D-5EAE-481A-9F82-9F8190103291}" type="slidenum">
              <a:rPr lang="en-US" smtClean="0"/>
              <a:pPr>
                <a:defRPr/>
              </a:pPr>
              <a:t>54</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1200" y="292100"/>
            <a:ext cx="8229600" cy="9271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algn="ctr" eaLnBrk="1" hangingPunct="1">
              <a:defRPr/>
            </a:pPr>
            <a:r>
              <a:rPr lang="en-US" sz="4200" b="1" kern="0" dirty="0">
                <a:solidFill>
                  <a:schemeClr val="tx2"/>
                </a:solidFill>
                <a:effectLst>
                  <a:outerShdw blurRad="127000" dist="190500" dir="2700000" algn="tl">
                    <a:srgbClr val="000000"/>
                  </a:outerShdw>
                </a:effectLst>
                <a:latin typeface="+mj-lt"/>
                <a:ea typeface="+mj-ea"/>
                <a:cs typeface="+mj-cs"/>
              </a:rPr>
              <a:t>First steps to new growth</a:t>
            </a:r>
            <a:endParaRPr lang="en-US" sz="4000" kern="0" dirty="0">
              <a:solidFill>
                <a:schemeClr val="tx2"/>
              </a:solidFill>
              <a:effectLst>
                <a:outerShdw blurRad="38100" dist="38100" dir="2700000" algn="tl">
                  <a:srgbClr val="000000"/>
                </a:outerShdw>
              </a:effectLst>
              <a:latin typeface="+mj-lt"/>
              <a:ea typeface="+mj-ea"/>
              <a:cs typeface="+mj-cs"/>
            </a:endParaRPr>
          </a:p>
        </p:txBody>
      </p:sp>
      <p:sp>
        <p:nvSpPr>
          <p:cNvPr id="8" name="TextBox 7"/>
          <p:cNvSpPr txBox="1"/>
          <p:nvPr/>
        </p:nvSpPr>
        <p:spPr>
          <a:xfrm>
            <a:off x="1524000" y="1981201"/>
            <a:ext cx="9144000" cy="3170099"/>
          </a:xfrm>
          <a:prstGeom prst="rect">
            <a:avLst/>
          </a:prstGeom>
          <a:noFill/>
        </p:spPr>
        <p:txBody>
          <a:bodyPr wrap="square" rtlCol="0">
            <a:spAutoFit/>
          </a:bodyPr>
          <a:lstStyle/>
          <a:p>
            <a:pPr algn="ctr"/>
            <a:r>
              <a:rPr lang="en-US" sz="4000" dirty="0">
                <a:effectLst>
                  <a:outerShdw blurRad="127000" dist="190500" dir="2700000" algn="ctr" rotWithShape="0">
                    <a:srgbClr val="000000"/>
                  </a:outerShdw>
                </a:effectLst>
              </a:rPr>
              <a:t>It takes lots of hard work to develop new response patterns</a:t>
            </a:r>
          </a:p>
          <a:p>
            <a:pPr algn="ctr"/>
            <a:endParaRPr lang="en-US" sz="4000" dirty="0">
              <a:effectLst>
                <a:outerShdw blurRad="127000" dist="190500" dir="2700000" algn="ctr" rotWithShape="0">
                  <a:srgbClr val="000000"/>
                </a:outerShdw>
              </a:effectLst>
            </a:endParaRPr>
          </a:p>
          <a:p>
            <a:pPr algn="ctr"/>
            <a:r>
              <a:rPr lang="en-US" sz="4000" dirty="0">
                <a:effectLst>
                  <a:outerShdw blurRad="127000" dist="190500" dir="2700000" algn="ctr" rotWithShape="0">
                    <a:srgbClr val="000000"/>
                  </a:outerShdw>
                </a:effectLst>
              </a:rPr>
              <a:t>See every life situation as a part of God’s plan for your day.</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55</a:t>
            </a:fld>
            <a:endParaRPr lang="en-US"/>
          </a:p>
        </p:txBody>
      </p:sp>
    </p:spTree>
    <p:extLst>
      <p:ext uri="{BB962C8B-B14F-4D97-AF65-F5344CB8AC3E}">
        <p14:creationId xmlns:p14="http://schemas.microsoft.com/office/powerpoint/2010/main" val="1391782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457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838200" y="1524001"/>
            <a:ext cx="9829800" cy="2677656"/>
          </a:xfrm>
          <a:prstGeom prst="rect">
            <a:avLst/>
          </a:prstGeom>
          <a:noFill/>
        </p:spPr>
        <p:txBody>
          <a:bodyPr wrap="square" rtlCol="0">
            <a:spAutoFit/>
          </a:bodyPr>
          <a:lstStyle/>
          <a:p>
            <a:pPr marL="520700" indent="-520700">
              <a:buFont typeface="Arial" panose="020B0604020202020204" pitchFamily="34" charset="0"/>
              <a:buChar char="•"/>
            </a:pPr>
            <a:r>
              <a:rPr lang="en-US" sz="2800" dirty="0">
                <a:effectLst>
                  <a:outerShdw blurRad="127000" dist="190500" dir="2700000" algn="ctr" rotWithShape="0">
                    <a:srgbClr val="000000"/>
                  </a:outerShdw>
                </a:effectLst>
              </a:rPr>
              <a:t>Pick one type of situation where you are likely to encounter a problem that will be easy to react with anger.</a:t>
            </a:r>
          </a:p>
          <a:p>
            <a:pPr marL="520700" indent="-520700">
              <a:buFont typeface="Arial" panose="020B0604020202020204" pitchFamily="34" charset="0"/>
              <a:buChar char="•"/>
            </a:pPr>
            <a:r>
              <a:rPr lang="en-US" sz="2800" dirty="0">
                <a:effectLst>
                  <a:outerShdw blurRad="127000" dist="190500" dir="2700000" algn="ctr" rotWithShape="0">
                    <a:srgbClr val="000000"/>
                  </a:outerShdw>
                </a:effectLst>
              </a:rPr>
              <a:t>Set a goal to respond in a </a:t>
            </a:r>
            <a:r>
              <a:rPr lang="en-US" sz="2800" i="1" dirty="0">
                <a:effectLst>
                  <a:outerShdw blurRad="127000" dist="190500" dir="2700000" algn="ctr" rotWithShape="0">
                    <a:srgbClr val="000000"/>
                  </a:outerShdw>
                </a:effectLst>
              </a:rPr>
              <a:t>new</a:t>
            </a:r>
            <a:r>
              <a:rPr lang="en-US" sz="2800" dirty="0">
                <a:effectLst>
                  <a:outerShdw blurRad="127000" dist="190500" dir="2700000" algn="ctr" rotWithShape="0">
                    <a:srgbClr val="000000"/>
                  </a:outerShdw>
                </a:effectLst>
              </a:rPr>
              <a:t> way to that situation</a:t>
            </a:r>
          </a:p>
          <a:p>
            <a:pPr marL="520700" indent="-520700">
              <a:buFont typeface="Arial" panose="020B0604020202020204" pitchFamily="34" charset="0"/>
              <a:buChar char="•"/>
            </a:pPr>
            <a:r>
              <a:rPr lang="en-US" sz="2800" dirty="0">
                <a:effectLst>
                  <a:outerShdw blurRad="127000" dist="190500" dir="2700000" algn="ctr" rotWithShape="0">
                    <a:srgbClr val="000000"/>
                  </a:outerShdw>
                </a:effectLst>
              </a:rPr>
              <a:t>Pair off with each other and pray for each other, ask God to help you use these new response patterns when tempted.</a:t>
            </a: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1076" name="Picture 4" descr="http://a.fastcompany.net/multisite_files/fastcompany/imagecache/1280/poster/2016/02/3056390-poster-p-1-the-ultimate-guide-to-goal-setting-for-people-who-never-set-goal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90950" y="4632544"/>
            <a:ext cx="4610100" cy="182880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56</a:t>
            </a:fld>
            <a:endParaRPr lang="en-US"/>
          </a:p>
        </p:txBody>
      </p:sp>
    </p:spTree>
    <p:extLst>
      <p:ext uri="{BB962C8B-B14F-4D97-AF65-F5344CB8AC3E}">
        <p14:creationId xmlns:p14="http://schemas.microsoft.com/office/powerpoint/2010/main" val="2336645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Lesson 7</a:t>
            </a:r>
            <a:r>
              <a:rPr lang="en-US" sz="3600" dirty="0"/>
              <a:t> - New ways of responding to situations where anger was used in the past</a:t>
            </a:r>
            <a:endParaRPr lang="en-US" dirty="0"/>
          </a:p>
        </p:txBody>
      </p:sp>
      <p:sp>
        <p:nvSpPr>
          <p:cNvPr id="3" name="Content Placeholder 2"/>
          <p:cNvSpPr>
            <a:spLocks noGrp="1"/>
          </p:cNvSpPr>
          <p:nvPr>
            <p:ph idx="1"/>
          </p:nvPr>
        </p:nvSpPr>
        <p:spPr/>
        <p:txBody>
          <a:bodyPr/>
          <a:lstStyle/>
          <a:p>
            <a:pPr marL="0" indent="0">
              <a:buNone/>
              <a:defRPr/>
            </a:pPr>
            <a:r>
              <a:rPr lang="en-US" sz="2400" b="1" dirty="0"/>
              <a:t>Key Biblical Truth: </a:t>
            </a:r>
          </a:p>
          <a:p>
            <a:pPr marL="0" indent="0">
              <a:buNone/>
              <a:defRPr/>
            </a:pPr>
            <a:r>
              <a:rPr lang="en-US" sz="2400" dirty="0"/>
              <a:t>I need to learn new ways of responding which I can use in situations where my former personal rights are being violated. </a:t>
            </a:r>
          </a:p>
          <a:p>
            <a:pPr marL="0" indent="0">
              <a:buNone/>
              <a:defRPr/>
            </a:pPr>
            <a:r>
              <a:rPr lang="en-US" sz="2400" b="1" dirty="0"/>
              <a:t>Key Verse: </a:t>
            </a:r>
          </a:p>
          <a:p>
            <a:pPr marL="0" indent="0">
              <a:buNone/>
              <a:defRPr/>
            </a:pPr>
            <a:r>
              <a:rPr lang="en-US" sz="2400" dirty="0"/>
              <a:t>Colossians 3:8 &amp; 10 New Living Translation </a:t>
            </a:r>
          </a:p>
          <a:p>
            <a:pPr marL="0" indent="0">
              <a:buNone/>
              <a:defRPr/>
            </a:pPr>
            <a:r>
              <a:rPr lang="en-US" sz="2400" dirty="0"/>
              <a:t>8 But now is the time to get rid of anger, rage, malicious behavior, slander, and dirty language. 10 Put on your new nature, and be renewed as you learn to know your Creator and become like him.</a:t>
            </a:r>
          </a:p>
          <a:p>
            <a:pPr>
              <a:defRPr/>
            </a:pPr>
            <a:endParaRPr lang="en-US" sz="2400"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1C9D840-EB83-4750-A32C-4065A402F9E8}" type="slidenum">
              <a:rPr lang="en-US" smtClean="0"/>
              <a:pPr>
                <a:defRPr/>
              </a:pPr>
              <a:t>57</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6" name="Text Placeholder 5"/>
          <p:cNvSpPr>
            <a:spLocks noGrp="1"/>
          </p:cNvSpPr>
          <p:nvPr>
            <p:ph type="body" sz="half" idx="2"/>
          </p:nvPr>
        </p:nvSpPr>
        <p:spPr>
          <a:xfrm>
            <a:off x="6477000" y="2438400"/>
            <a:ext cx="4191000" cy="3810000"/>
          </a:xfrm>
        </p:spPr>
        <p:txBody>
          <a:bodyPr/>
          <a:lstStyle/>
          <a:p>
            <a:pPr marL="0" indent="0" algn="ctr">
              <a:buNone/>
            </a:pPr>
            <a:r>
              <a:rPr lang="en-US" sz="3800" b="1" dirty="0">
                <a:effectLst>
                  <a:outerShdw blurRad="127000" dist="190500" dir="2700000" algn="tl">
                    <a:srgbClr val="000000"/>
                  </a:outerShdw>
                </a:effectLst>
              </a:rPr>
              <a:t>Examples of an opportunity to respond in a new way instead of getting angry</a:t>
            </a:r>
          </a:p>
        </p:txBody>
      </p:sp>
      <p:sp>
        <p:nvSpPr>
          <p:cNvPr id="9" name="Title 1"/>
          <p:cNvSpPr>
            <a:spLocks noGrp="1"/>
          </p:cNvSpPr>
          <p:nvPr>
            <p:ph type="title"/>
          </p:nvPr>
        </p:nvSpPr>
        <p:spPr>
          <a:xfrm>
            <a:off x="1524000" y="292100"/>
            <a:ext cx="9144000" cy="1384300"/>
          </a:xfrm>
        </p:spPr>
        <p:txBody>
          <a:bodyPr/>
          <a:lstStyle/>
          <a:p>
            <a:pPr algn="ctr">
              <a:defRPr/>
            </a:pPr>
            <a:r>
              <a:rPr lang="en-US" sz="4200" b="1" dirty="0">
                <a:effectLst>
                  <a:outerShdw blurRad="127000" dist="190500" dir="2700000" algn="tl">
                    <a:srgbClr val="000000"/>
                  </a:outerShdw>
                </a:effectLst>
              </a:rPr>
              <a:t>New ways of responding to situations where anger was used in the past</a:t>
            </a:r>
          </a:p>
        </p:txBody>
      </p:sp>
      <p:pic>
        <p:nvPicPr>
          <p:cNvPr id="134146" name="Picture 2" descr="http://vignette3.wikia.nocookie.net/badboysfranchise/images/c/c4/Bad_boys_woosa.gif/revision/latest?cb=20140313221100"/>
          <p:cNvPicPr>
            <a:picLocks noChangeAspect="1" noChangeArrowheads="1" noCrop="1"/>
          </p:cNvPicPr>
          <p:nvPr/>
        </p:nvPicPr>
        <p:blipFill>
          <a:blip r:embed="rId3" cstate="print"/>
          <a:srcRect/>
          <a:stretch>
            <a:fillRect/>
          </a:stretch>
        </p:blipFill>
        <p:spPr bwMode="auto">
          <a:xfrm>
            <a:off x="1752601" y="2590800"/>
            <a:ext cx="4712369" cy="358140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58</a:t>
            </a:fld>
            <a:endParaRPr lang="en-US"/>
          </a:p>
        </p:txBody>
      </p:sp>
    </p:spTree>
    <p:extLst>
      <p:ext uri="{BB962C8B-B14F-4D97-AF65-F5344CB8AC3E}">
        <p14:creationId xmlns:p14="http://schemas.microsoft.com/office/powerpoint/2010/main" val="423714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dirty="0"/>
              <a:t>First steps to new growth</a:t>
            </a:r>
            <a:br>
              <a:rPr lang="en-US" sz="4000" dirty="0"/>
            </a:br>
            <a:r>
              <a:rPr lang="en-US" sz="4000" dirty="0"/>
              <a:t>			</a:t>
            </a:r>
            <a:r>
              <a:rPr lang="en-US" sz="3600" dirty="0"/>
              <a:t>(review)</a:t>
            </a:r>
          </a:p>
        </p:txBody>
      </p:sp>
      <p:sp>
        <p:nvSpPr>
          <p:cNvPr id="24580" name="Rectangle 4"/>
          <p:cNvSpPr>
            <a:spLocks noGrp="1" noChangeArrowheads="1"/>
          </p:cNvSpPr>
          <p:nvPr>
            <p:ph type="body" sz="half" idx="1"/>
          </p:nvPr>
        </p:nvSpPr>
        <p:spPr/>
        <p:txBody>
          <a:bodyPr/>
          <a:lstStyle/>
          <a:p>
            <a:pPr marL="971550" lvl="1" indent="-514350" eaLnBrk="1" hangingPunct="1">
              <a:buFont typeface="+mj-lt"/>
              <a:buAutoNum type="arabicParenR"/>
              <a:defRPr/>
            </a:pPr>
            <a:r>
              <a:rPr lang="en-US" sz="2800" dirty="0"/>
              <a:t>Fill your mind with God’s truth on anger</a:t>
            </a:r>
          </a:p>
          <a:p>
            <a:pPr marL="971550" lvl="1" indent="-514350" eaLnBrk="1" hangingPunct="1">
              <a:buFont typeface="+mj-lt"/>
              <a:buAutoNum type="arabicParenR"/>
              <a:defRPr/>
            </a:pPr>
            <a:r>
              <a:rPr lang="en-US" sz="2800" dirty="0"/>
              <a:t>Daily commitment to lay down your personal rights</a:t>
            </a:r>
          </a:p>
          <a:p>
            <a:pPr marL="971550" lvl="1" indent="-514350" eaLnBrk="1" hangingPunct="1">
              <a:buFont typeface="+mj-lt"/>
              <a:buAutoNum type="arabicParenR"/>
              <a:defRPr/>
            </a:pPr>
            <a:r>
              <a:rPr lang="en-US" sz="2800" dirty="0"/>
              <a:t>Decide to stop allowing anger to control you</a:t>
            </a:r>
          </a:p>
          <a:p>
            <a:pPr eaLnBrk="1" hangingPunct="1">
              <a:defRPr/>
            </a:pPr>
            <a:endParaRPr lang="en-US" dirty="0" smtClean="0"/>
          </a:p>
        </p:txBody>
      </p:sp>
      <p:pic>
        <p:nvPicPr>
          <p:cNvPr id="32772" name="Picture 10" descr="http://2.bp.blogspot.com/_r1e2CD2fgIw/TKSAIILfNoI/AAAAAAAAA1M/qkZ1mUtgzvE/s1600/ist2_4817114-first-step-of-care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7500" y="2438401"/>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71BDEA2E-3A22-49BE-B1EA-F8D8439F0576}" type="slidenum">
              <a:rPr lang="en-US" smtClean="0"/>
              <a:pPr>
                <a:defRPr/>
              </a:pPr>
              <a:t>59</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How have I used anger in my life?</a:t>
            </a:r>
          </a:p>
        </p:txBody>
      </p:sp>
      <p:sp>
        <p:nvSpPr>
          <p:cNvPr id="10245" name="Rectangle 5"/>
          <p:cNvSpPr>
            <a:spLocks noGrp="1" noChangeArrowheads="1"/>
          </p:cNvSpPr>
          <p:nvPr>
            <p:ph type="body" sz="half" idx="2"/>
          </p:nvPr>
        </p:nvSpPr>
        <p:spPr>
          <a:xfrm>
            <a:off x="6096000" y="1600200"/>
            <a:ext cx="4038600" cy="4419600"/>
          </a:xfrm>
        </p:spPr>
        <p:txBody>
          <a:bodyPr/>
          <a:lstStyle/>
          <a:p>
            <a:pPr eaLnBrk="1" hangingPunct="1">
              <a:lnSpc>
                <a:spcPct val="90000"/>
              </a:lnSpc>
              <a:defRPr/>
            </a:pPr>
            <a:r>
              <a:rPr lang="en-US" sz="2800" dirty="0"/>
              <a:t>What does anger look like in my life? </a:t>
            </a:r>
          </a:p>
          <a:p>
            <a:pPr lvl="1" eaLnBrk="1" hangingPunct="1">
              <a:lnSpc>
                <a:spcPct val="90000"/>
              </a:lnSpc>
              <a:defRPr/>
            </a:pPr>
            <a:r>
              <a:rPr lang="en-US" sz="2400" dirty="0"/>
              <a:t>Angry words</a:t>
            </a:r>
          </a:p>
          <a:p>
            <a:pPr lvl="1">
              <a:defRPr/>
            </a:pPr>
            <a:r>
              <a:rPr lang="en-US" sz="2400" dirty="0"/>
              <a:t>The look</a:t>
            </a:r>
          </a:p>
          <a:p>
            <a:pPr lvl="1" eaLnBrk="1" hangingPunct="1">
              <a:lnSpc>
                <a:spcPct val="90000"/>
              </a:lnSpc>
              <a:defRPr/>
            </a:pPr>
            <a:r>
              <a:rPr lang="en-US" sz="2400" dirty="0"/>
              <a:t>Let’s fight!</a:t>
            </a:r>
          </a:p>
          <a:p>
            <a:pPr lvl="1" eaLnBrk="1" hangingPunct="1">
              <a:lnSpc>
                <a:spcPct val="90000"/>
              </a:lnSpc>
              <a:defRPr/>
            </a:pPr>
            <a:r>
              <a:rPr lang="en-US" sz="2400" dirty="0"/>
              <a:t>Scream</a:t>
            </a:r>
          </a:p>
          <a:p>
            <a:pPr lvl="1" eaLnBrk="1" hangingPunct="1">
              <a:lnSpc>
                <a:spcPct val="90000"/>
              </a:lnSpc>
              <a:defRPr/>
            </a:pPr>
            <a:r>
              <a:rPr lang="en-US" sz="2400" dirty="0"/>
              <a:t>Revenge</a:t>
            </a:r>
          </a:p>
          <a:p>
            <a:pPr lvl="1" eaLnBrk="1" hangingPunct="1">
              <a:lnSpc>
                <a:spcPct val="90000"/>
              </a:lnSpc>
              <a:defRPr/>
            </a:pPr>
            <a:r>
              <a:rPr lang="en-US" sz="2400" dirty="0"/>
              <a:t>Silence</a:t>
            </a:r>
          </a:p>
          <a:p>
            <a:pPr lvl="1" eaLnBrk="1" hangingPunct="1">
              <a:lnSpc>
                <a:spcPct val="90000"/>
              </a:lnSpc>
              <a:defRPr/>
            </a:pPr>
            <a:r>
              <a:rPr lang="en-US" sz="2400" dirty="0"/>
              <a:t>Hold</a:t>
            </a:r>
            <a:r>
              <a:rPr lang="en-US" sz="2400" b="1" dirty="0"/>
              <a:t> </a:t>
            </a:r>
            <a:r>
              <a:rPr lang="en-US" sz="2400" dirty="0"/>
              <a:t>it</a:t>
            </a:r>
            <a:r>
              <a:rPr lang="en-US" sz="2400" b="1" dirty="0"/>
              <a:t> </a:t>
            </a:r>
            <a:r>
              <a:rPr lang="en-US" sz="2400" dirty="0"/>
              <a:t>in</a:t>
            </a:r>
          </a:p>
          <a:p>
            <a:pPr lvl="1" eaLnBrk="1" hangingPunct="1">
              <a:lnSpc>
                <a:spcPct val="90000"/>
              </a:lnSpc>
              <a:defRPr/>
            </a:pPr>
            <a:r>
              <a:rPr lang="en-US" sz="2400" dirty="0"/>
              <a:t>Turning anger toward yourself</a:t>
            </a:r>
          </a:p>
          <a:p>
            <a:pPr lvl="1" eaLnBrk="1" hangingPunct="1">
              <a:lnSpc>
                <a:spcPct val="90000"/>
              </a:lnSpc>
              <a:defRPr/>
            </a:pPr>
            <a:r>
              <a:rPr lang="en-US" sz="2400" dirty="0"/>
              <a:t>Humor—sarcasm</a:t>
            </a:r>
            <a:r>
              <a:rPr lang="en-US" sz="2400" b="1" dirty="0"/>
              <a:t> </a:t>
            </a:r>
          </a:p>
          <a:p>
            <a:pPr lvl="1" eaLnBrk="1" hangingPunct="1">
              <a:lnSpc>
                <a:spcPct val="90000"/>
              </a:lnSpc>
              <a:defRPr/>
            </a:pPr>
            <a:endParaRPr lang="en-US" sz="2400" dirty="0"/>
          </a:p>
        </p:txBody>
      </p:sp>
      <p:sp>
        <p:nvSpPr>
          <p:cNvPr id="6148" name="AutoShape 9" descr="ange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9" name="AutoShape 11" descr="ange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50" name="Picture 12" descr="Anger - 1"/>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2406650" y="1905000"/>
            <a:ext cx="3187700" cy="4114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68D5ED5D-648F-40F5-90C8-891819CD8E41}" type="slidenum">
              <a:rPr lang="en-US" smtClean="0"/>
              <a:pPr>
                <a:defRPr/>
              </a:pPr>
              <a:t>6</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sz="4000" dirty="0"/>
              <a:t>First steps to new growth</a:t>
            </a:r>
            <a:br>
              <a:rPr lang="en-US" sz="4000" dirty="0"/>
            </a:br>
            <a:r>
              <a:rPr lang="en-US" sz="3600" dirty="0"/>
              <a:t>(review)</a:t>
            </a:r>
          </a:p>
        </p:txBody>
      </p:sp>
      <p:sp>
        <p:nvSpPr>
          <p:cNvPr id="27652" name="Rectangle 4"/>
          <p:cNvSpPr>
            <a:spLocks noGrp="1" noChangeArrowheads="1"/>
          </p:cNvSpPr>
          <p:nvPr>
            <p:ph type="body" sz="half" idx="2"/>
          </p:nvPr>
        </p:nvSpPr>
        <p:spPr>
          <a:xfrm>
            <a:off x="5410200" y="1905000"/>
            <a:ext cx="4724400" cy="4114800"/>
          </a:xfrm>
        </p:spPr>
        <p:txBody>
          <a:bodyPr/>
          <a:lstStyle/>
          <a:p>
            <a:pPr marL="457200" lvl="1" indent="0" eaLnBrk="1" hangingPunct="1">
              <a:buNone/>
              <a:defRPr/>
            </a:pPr>
            <a:r>
              <a:rPr lang="en-US" sz="3200" dirty="0"/>
              <a:t>4) Set as your goal to be slow to become angry</a:t>
            </a:r>
          </a:p>
          <a:p>
            <a:pPr marL="457200" lvl="1" indent="0" eaLnBrk="1" hangingPunct="1">
              <a:buNone/>
              <a:defRPr/>
            </a:pPr>
            <a:r>
              <a:rPr lang="en-US" sz="3200" dirty="0"/>
              <a:t>5) Develop new skills for responding to situations where you used anger in the past</a:t>
            </a:r>
          </a:p>
          <a:p>
            <a:pPr marL="457200" lvl="1" indent="0" eaLnBrk="1" hangingPunct="1">
              <a:buNone/>
              <a:defRPr/>
            </a:pPr>
            <a:endParaRPr lang="en-US" sz="3200" dirty="0"/>
          </a:p>
        </p:txBody>
      </p:sp>
      <p:pic>
        <p:nvPicPr>
          <p:cNvPr id="33796" name="Picture 5" descr="Silhouettes Shaking Hands"/>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143000" y="2058988"/>
            <a:ext cx="3810000" cy="3460750"/>
          </a:xfrm>
          <a:noFill/>
          <a:effectLst>
            <a:glow rad="571500">
              <a:schemeClr val="tx2">
                <a:alpha val="40000"/>
              </a:schemeClr>
            </a:glo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5F03A2E0-E6A2-4937-8BE4-4E95F206FAF5}" type="slidenum">
              <a:rPr lang="en-US" smtClean="0"/>
              <a:pPr>
                <a:defRPr/>
              </a:pPr>
              <a:t>60</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sz="4000" dirty="0"/>
              <a:t>First steps to new growth</a:t>
            </a:r>
            <a:br>
              <a:rPr lang="en-US" sz="4000" dirty="0"/>
            </a:br>
            <a:endParaRPr lang="en-US" sz="4000" dirty="0"/>
          </a:p>
        </p:txBody>
      </p:sp>
      <p:sp>
        <p:nvSpPr>
          <p:cNvPr id="27652" name="Rectangle 4"/>
          <p:cNvSpPr>
            <a:spLocks noGrp="1" noChangeArrowheads="1"/>
          </p:cNvSpPr>
          <p:nvPr>
            <p:ph type="body" sz="half" idx="2"/>
          </p:nvPr>
        </p:nvSpPr>
        <p:spPr>
          <a:xfrm>
            <a:off x="5029200" y="1447800"/>
            <a:ext cx="6019800" cy="4572000"/>
          </a:xfrm>
        </p:spPr>
        <p:txBody>
          <a:bodyPr/>
          <a:lstStyle/>
          <a:p>
            <a:pPr marL="914400" lvl="1" indent="-457200" eaLnBrk="1" hangingPunct="1">
              <a:buFont typeface="+mj-lt"/>
              <a:buAutoNum type="arabicParenR" startAt="6"/>
              <a:defRPr/>
            </a:pPr>
            <a:r>
              <a:rPr lang="en-US" sz="3200" dirty="0"/>
              <a:t>Develop new patterns of responding to conflict</a:t>
            </a:r>
          </a:p>
          <a:p>
            <a:pPr marL="914400" lvl="1" indent="-457200" eaLnBrk="1" hangingPunct="1">
              <a:buFont typeface="+mj-lt"/>
              <a:buAutoNum type="arabicParenR" startAt="6"/>
              <a:defRPr/>
            </a:pPr>
            <a:r>
              <a:rPr lang="en-US" sz="3200" dirty="0"/>
              <a:t>Celebrate small victories</a:t>
            </a:r>
          </a:p>
          <a:p>
            <a:pPr marL="914400" lvl="1" indent="-457200" eaLnBrk="1" hangingPunct="1">
              <a:buFont typeface="+mj-lt"/>
              <a:buAutoNum type="arabicParenR" startAt="6"/>
              <a:defRPr/>
            </a:pPr>
            <a:r>
              <a:rPr lang="en-US" sz="3200" dirty="0"/>
              <a:t>Use anger as your “alarm clock”</a:t>
            </a:r>
          </a:p>
          <a:p>
            <a:pPr marL="914400" lvl="1" indent="-457200" eaLnBrk="1" hangingPunct="1">
              <a:buFont typeface="+mj-lt"/>
              <a:buAutoNum type="arabicParenR" startAt="6"/>
              <a:defRPr/>
            </a:pPr>
            <a:r>
              <a:rPr lang="en-US" sz="3200" dirty="0"/>
              <a:t>Choose new rules for living your life</a:t>
            </a:r>
          </a:p>
          <a:p>
            <a:pPr marL="533400" indent="-533400" eaLnBrk="1" hangingPunct="1">
              <a:lnSpc>
                <a:spcPct val="90000"/>
              </a:lnSpc>
              <a:buNone/>
              <a:defRPr/>
            </a:pPr>
            <a:endParaRPr lang="en-US" sz="2800" dirty="0"/>
          </a:p>
        </p:txBody>
      </p:sp>
      <p:pic>
        <p:nvPicPr>
          <p:cNvPr id="34820" name="Picture 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362869" y="1901825"/>
            <a:ext cx="2913063" cy="3275012"/>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2A1D3414-C633-482F-B724-B73A4FF05B13}" type="slidenum">
              <a:rPr lang="en-US" smtClean="0"/>
              <a:pPr>
                <a:defRPr/>
              </a:pPr>
              <a:t>61</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4572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2000" y="1752601"/>
            <a:ext cx="6934200" cy="4185761"/>
          </a:xfrm>
          <a:prstGeom prst="rect">
            <a:avLst/>
          </a:prstGeom>
          <a:noFill/>
        </p:spPr>
        <p:txBody>
          <a:bodyPr wrap="square" rtlCol="0">
            <a:spAutoFit/>
          </a:bodyPr>
          <a:lstStyle/>
          <a:p>
            <a:pPr marL="571500" indent="-571500">
              <a:buFont typeface="Arial" panose="020B0604020202020204" pitchFamily="34" charset="0"/>
              <a:buChar char="•"/>
            </a:pPr>
            <a:r>
              <a:rPr lang="en-US" sz="3800" dirty="0">
                <a:effectLst>
                  <a:outerShdw blurRad="127000" dist="190500" dir="2700000" algn="ctr" rotWithShape="0">
                    <a:srgbClr val="000000"/>
                  </a:outerShdw>
                </a:effectLst>
              </a:rPr>
              <a:t>Pick one type of situation where you are likely to encounter a problem that will be easy to react with anger. </a:t>
            </a:r>
          </a:p>
          <a:p>
            <a:pPr marL="571500" indent="-571500">
              <a:buFont typeface="Arial" panose="020B0604020202020204" pitchFamily="34" charset="0"/>
              <a:buChar char="•"/>
            </a:pPr>
            <a:r>
              <a:rPr lang="en-US" sz="3800" dirty="0">
                <a:effectLst>
                  <a:outerShdw blurRad="127000" dist="190500" dir="2700000" algn="ctr" rotWithShape="0">
                    <a:srgbClr val="000000"/>
                  </a:outerShdw>
                </a:effectLst>
              </a:rPr>
              <a:t>Set a goal to respond in a new way to that situation.</a:t>
            </a:r>
          </a:p>
        </p:txBody>
      </p:sp>
      <p:pic>
        <p:nvPicPr>
          <p:cNvPr id="142338" name="Picture 2" descr="http://ec.l.thumbs.canstockphoto.com/canstock13456422.jpg"/>
          <p:cNvPicPr>
            <a:picLocks noChangeAspect="1" noChangeArrowheads="1"/>
          </p:cNvPicPr>
          <p:nvPr/>
        </p:nvPicPr>
        <p:blipFill>
          <a:blip r:embed="rId3" cstate="print"/>
          <a:srcRect/>
          <a:stretch>
            <a:fillRect/>
          </a:stretch>
        </p:blipFill>
        <p:spPr bwMode="auto">
          <a:xfrm>
            <a:off x="8077200" y="1888212"/>
            <a:ext cx="3200400" cy="409575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62</a:t>
            </a:fld>
            <a:endParaRPr lang="en-US"/>
          </a:p>
        </p:txBody>
      </p:sp>
    </p:spTree>
    <p:extLst>
      <p:ext uri="{BB962C8B-B14F-4D97-AF65-F5344CB8AC3E}">
        <p14:creationId xmlns:p14="http://schemas.microsoft.com/office/powerpoint/2010/main" val="1103070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Lesson 8</a:t>
            </a:r>
            <a:r>
              <a:rPr lang="en-US" sz="3200" dirty="0"/>
              <a:t> - </a:t>
            </a:r>
            <a:r>
              <a:rPr lang="en-US" sz="4000" dirty="0"/>
              <a:t>Three major growth areas for dealing with anger</a:t>
            </a:r>
          </a:p>
        </p:txBody>
      </p:sp>
      <p:sp>
        <p:nvSpPr>
          <p:cNvPr id="3" name="Content Placeholder 2"/>
          <p:cNvSpPr>
            <a:spLocks noGrp="1"/>
          </p:cNvSpPr>
          <p:nvPr>
            <p:ph idx="1"/>
          </p:nvPr>
        </p:nvSpPr>
        <p:spPr/>
        <p:txBody>
          <a:bodyPr/>
          <a:lstStyle/>
          <a:p>
            <a:pPr marL="0" indent="0">
              <a:buNone/>
              <a:defRPr/>
            </a:pPr>
            <a:r>
              <a:rPr lang="en-US" sz="2400" b="1" dirty="0"/>
              <a:t>Key Biblical Truth: </a:t>
            </a:r>
          </a:p>
          <a:p>
            <a:pPr marL="0" indent="0">
              <a:buNone/>
              <a:defRPr/>
            </a:pPr>
            <a:r>
              <a:rPr lang="en-US" sz="2400" dirty="0"/>
              <a:t>I need to develop positive inward qualities to use when responding to situations where my former personal rights are being violated. </a:t>
            </a:r>
          </a:p>
          <a:p>
            <a:pPr marL="0" indent="0">
              <a:buNone/>
              <a:defRPr/>
            </a:pPr>
            <a:r>
              <a:rPr lang="en-US" sz="2400" b="1" dirty="0"/>
              <a:t>Key Verse: </a:t>
            </a:r>
          </a:p>
          <a:p>
            <a:pPr marL="0" indent="0">
              <a:buNone/>
              <a:defRPr/>
            </a:pPr>
            <a:r>
              <a:rPr lang="en-US" sz="2400" dirty="0"/>
              <a:t>Ephesians 4:31-32 New Living Translation </a:t>
            </a:r>
          </a:p>
          <a:p>
            <a:pPr marL="0" indent="0">
              <a:buNone/>
              <a:defRPr/>
            </a:pPr>
            <a:r>
              <a:rPr lang="en-US" sz="2400" dirty="0"/>
              <a:t>Get rid of all bitterness, rage, anger, harsh words, and slander, as well as all types of evil behavior. 32 Instead, be kind to each other, tenderhearted, forgiving one another, just as God through Christ has forgiven you. </a:t>
            </a:r>
          </a:p>
          <a:p>
            <a:pPr marL="0" indent="0">
              <a:buNone/>
              <a:defRPr/>
            </a:pPr>
            <a:endParaRPr lang="en-US" sz="2400"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A6C7A88-D2EE-46E7-9FBF-65732E02FC5A}" type="slidenum">
              <a:rPr lang="en-US" smtClean="0"/>
              <a:pPr>
                <a:defRPr/>
              </a:pPr>
              <a:t>63</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92100"/>
            <a:ext cx="8229600" cy="1384300"/>
          </a:xfrm>
        </p:spPr>
        <p:txBody>
          <a:bodyPr/>
          <a:lstStyle/>
          <a:p>
            <a:pPr algn="ctr">
              <a:defRPr/>
            </a:pPr>
            <a:r>
              <a:rPr lang="en-US" sz="4200" dirty="0">
                <a:effectLst>
                  <a:outerShdw blurRad="127000" dist="190500" dir="2700000" algn="tl">
                    <a:srgbClr val="000000"/>
                  </a:outerShdw>
                </a:effectLst>
              </a:rPr>
              <a:t>Three major growth areas for dealing with anger</a:t>
            </a:r>
          </a:p>
        </p:txBody>
      </p:sp>
      <p:sp>
        <p:nvSpPr>
          <p:cNvPr id="8" name="TextBox 7"/>
          <p:cNvSpPr txBox="1"/>
          <p:nvPr/>
        </p:nvSpPr>
        <p:spPr>
          <a:xfrm>
            <a:off x="1981200" y="4426566"/>
            <a:ext cx="8153400" cy="1846659"/>
          </a:xfrm>
          <a:prstGeom prst="rect">
            <a:avLst/>
          </a:prstGeom>
          <a:noFill/>
        </p:spPr>
        <p:txBody>
          <a:bodyPr wrap="square" rtlCol="0">
            <a:spAutoFit/>
          </a:bodyPr>
          <a:lstStyle/>
          <a:p>
            <a:pPr algn="ctr"/>
            <a:r>
              <a:rPr lang="en-US" sz="3800" dirty="0">
                <a:effectLst>
                  <a:outerShdw blurRad="127000" dist="190500" dir="2700000" algn="ctr" rotWithShape="0">
                    <a:srgbClr val="000000"/>
                  </a:outerShdw>
                </a:effectLst>
              </a:rPr>
              <a:t>Share an example of how you responded to a situation using a </a:t>
            </a:r>
            <a:r>
              <a:rPr lang="en-US" sz="3800" i="1" dirty="0">
                <a:effectLst>
                  <a:outerShdw blurRad="127000" dist="190500" dir="2700000" algn="ctr" rotWithShape="0">
                    <a:srgbClr val="000000"/>
                  </a:outerShdw>
                </a:effectLst>
              </a:rPr>
              <a:t>new</a:t>
            </a:r>
            <a:r>
              <a:rPr lang="en-US" sz="3800" dirty="0">
                <a:effectLst>
                  <a:outerShdw blurRad="127000" dist="190500" dir="2700000" algn="ctr" rotWithShape="0">
                    <a:srgbClr val="000000"/>
                  </a:outerShdw>
                </a:effectLst>
              </a:rPr>
              <a:t> response pattern instead of anger.</a:t>
            </a:r>
          </a:p>
        </p:txBody>
      </p:sp>
      <p:pic>
        <p:nvPicPr>
          <p:cNvPr id="143362" name="Picture 2" descr="http://media.giphy.com/media/Bd0c3Zp8itb7G/giphy.gif"/>
          <p:cNvPicPr>
            <a:picLocks noChangeAspect="1" noChangeArrowheads="1" noCrop="1"/>
          </p:cNvPicPr>
          <p:nvPr/>
        </p:nvPicPr>
        <p:blipFill>
          <a:blip r:embed="rId3" cstate="print"/>
          <a:srcRect/>
          <a:stretch>
            <a:fillRect/>
          </a:stretch>
        </p:blipFill>
        <p:spPr bwMode="auto">
          <a:xfrm>
            <a:off x="3113314" y="1908483"/>
            <a:ext cx="5715000" cy="2286000"/>
          </a:xfrm>
          <a:prstGeom prst="rect">
            <a:avLst/>
          </a:prstGeom>
          <a:noFill/>
        </p:spPr>
      </p:pic>
      <p:sp>
        <p:nvSpPr>
          <p:cNvPr id="10"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64</a:t>
            </a:fld>
            <a:endParaRPr lang="en-US"/>
          </a:p>
        </p:txBody>
      </p:sp>
    </p:spTree>
    <p:extLst>
      <p:ext uri="{BB962C8B-B14F-4D97-AF65-F5344CB8AC3E}">
        <p14:creationId xmlns:p14="http://schemas.microsoft.com/office/powerpoint/2010/main" val="1185902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05000" y="304800"/>
            <a:ext cx="8229600" cy="1384300"/>
          </a:xfrm>
        </p:spPr>
        <p:txBody>
          <a:bodyPr/>
          <a:lstStyle/>
          <a:p>
            <a:pPr algn="ctr" eaLnBrk="1" hangingPunct="1">
              <a:defRPr/>
            </a:pPr>
            <a:r>
              <a:rPr lang="en-US" dirty="0"/>
              <a:t>Develop positive character qualities in your </a:t>
            </a:r>
            <a:r>
              <a:rPr lang="en-US" dirty="0" smtClean="0"/>
              <a:t>life</a:t>
            </a:r>
          </a:p>
        </p:txBody>
      </p:sp>
      <p:pic>
        <p:nvPicPr>
          <p:cNvPr id="36867" name="Picture 6" descr="http://www.lahc.edu/studentservices/aso/thumbs_up_bciy.jp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191000" y="2438400"/>
            <a:ext cx="4038600" cy="32258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03CE2609-3752-4A97-8A71-828D59CE623D}" type="slidenum">
              <a:rPr lang="en-US" smtClean="0"/>
              <a:pPr>
                <a:defRPr/>
              </a:pPr>
              <a:t>65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defRPr/>
            </a:pPr>
            <a:r>
              <a:rPr lang="en-US" sz="3600" dirty="0"/>
              <a:t>Learn the difference between personal responsibilities and personal rights</a:t>
            </a:r>
            <a:r>
              <a:rPr lang="en-US" sz="4000" dirty="0"/>
              <a:t/>
            </a:r>
            <a:br>
              <a:rPr lang="en-US" sz="4000" dirty="0"/>
            </a:br>
            <a:endParaRPr lang="en-US" sz="4000" dirty="0"/>
          </a:p>
        </p:txBody>
      </p:sp>
      <p:sp>
        <p:nvSpPr>
          <p:cNvPr id="29700" name="Rectangle 4"/>
          <p:cNvSpPr>
            <a:spLocks noGrp="1" noChangeArrowheads="1"/>
          </p:cNvSpPr>
          <p:nvPr>
            <p:ph type="body" sz="half" idx="2"/>
          </p:nvPr>
        </p:nvSpPr>
        <p:spPr>
          <a:xfrm>
            <a:off x="2286000" y="1905000"/>
            <a:ext cx="7924800" cy="4495800"/>
          </a:xfrm>
        </p:spPr>
        <p:txBody>
          <a:bodyPr/>
          <a:lstStyle/>
          <a:p>
            <a:pPr marL="933450" lvl="1" indent="-533400" eaLnBrk="1" hangingPunct="1">
              <a:lnSpc>
                <a:spcPct val="90000"/>
              </a:lnSpc>
              <a:buFont typeface="Arial" pitchFamily="34" charset="0"/>
              <a:buChar char="•"/>
              <a:defRPr/>
            </a:pPr>
            <a:endParaRPr lang="en-US" sz="2400" dirty="0"/>
          </a:p>
          <a:p>
            <a:pPr marL="533400" indent="-533400" eaLnBrk="1" hangingPunct="1">
              <a:lnSpc>
                <a:spcPct val="90000"/>
              </a:lnSpc>
              <a:buNone/>
              <a:defRPr/>
            </a:pPr>
            <a:endParaRPr lang="en-US" sz="2800" dirty="0"/>
          </a:p>
        </p:txBody>
      </p:sp>
      <p:sp>
        <p:nvSpPr>
          <p:cNvPr id="5" name="Content Placeholder 4"/>
          <p:cNvSpPr>
            <a:spLocks noGrp="1"/>
          </p:cNvSpPr>
          <p:nvPr>
            <p:ph sz="half" idx="1"/>
          </p:nvPr>
        </p:nvSpPr>
        <p:spPr>
          <a:xfrm>
            <a:off x="1981200" y="1752600"/>
            <a:ext cx="8153400" cy="3733800"/>
          </a:xfrm>
        </p:spPr>
        <p:txBody>
          <a:bodyPr/>
          <a:lstStyle/>
          <a:p>
            <a:pPr lvl="1">
              <a:defRPr/>
            </a:pPr>
            <a:r>
              <a:rPr lang="en-US" dirty="0" smtClean="0"/>
              <a:t>What is a personal responsibility?</a:t>
            </a:r>
          </a:p>
          <a:p>
            <a:pPr lvl="1">
              <a:defRPr/>
            </a:pPr>
            <a:r>
              <a:rPr lang="en-US" dirty="0" smtClean="0"/>
              <a:t>Do I have the right to protect myself and others from danger and abuse?</a:t>
            </a:r>
          </a:p>
          <a:p>
            <a:pPr lvl="1">
              <a:defRPr/>
            </a:pPr>
            <a:endParaRPr lang="en-US" dirty="0"/>
          </a:p>
        </p:txBody>
      </p:sp>
      <p:pic>
        <p:nvPicPr>
          <p:cNvPr id="37893" name="Picture 8" descr="http://www.mccrma.org/dotnetnuke/Portals/0/Images/LSS-Guy%20Behind%20Shield_5553257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36195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1738DFEB-4712-4059-B8E3-681DC9973DD9}" type="slidenum">
              <a:rPr lang="en-US" smtClean="0"/>
              <a:pPr>
                <a:defRPr/>
              </a:pPr>
              <a:t>66</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sz="4000" dirty="0"/>
              <a:t>Develop boundaries</a:t>
            </a:r>
            <a:br>
              <a:rPr lang="en-US" sz="4000" dirty="0"/>
            </a:br>
            <a:endParaRPr lang="en-US" sz="4000" dirty="0"/>
          </a:p>
        </p:txBody>
      </p:sp>
      <p:pic>
        <p:nvPicPr>
          <p:cNvPr id="28676" name="Picture 5"/>
          <p:cNvPicPr>
            <a:picLocks noGrp="1" noChangeAspect="1" noChangeArrowheads="1"/>
          </p:cNvPicPr>
          <p:nvPr>
            <p:ph sz="half" idx="1"/>
          </p:nvPr>
        </p:nvPicPr>
        <p:blipFill>
          <a:blip r:embed="rId2"/>
          <a:stretch>
            <a:fillRect/>
          </a:stretch>
        </p:blipFill>
        <p:spPr>
          <a:xfrm>
            <a:off x="1295400" y="1905000"/>
            <a:ext cx="5257800" cy="3487738"/>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8916" name="TextBox 1"/>
          <p:cNvSpPr txBox="1">
            <a:spLocks noChangeArrowheads="1"/>
          </p:cNvSpPr>
          <p:nvPr/>
        </p:nvSpPr>
        <p:spPr bwMode="auto">
          <a:xfrm>
            <a:off x="7543800" y="1905000"/>
            <a:ext cx="3657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800" dirty="0"/>
              <a:t>Personal rights are rules that I make which I want you to obey. </a:t>
            </a:r>
          </a:p>
          <a:p>
            <a:r>
              <a:rPr lang="en-US" sz="2800" dirty="0"/>
              <a:t>Boundaries are rules that I make for myself to obey. </a:t>
            </a:r>
          </a:p>
        </p:txBody>
      </p:sp>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dirty="0"/>
              <a:t>iteenchallenge.org</a:t>
            </a:r>
          </a:p>
        </p:txBody>
      </p:sp>
      <p:sp>
        <p:nvSpPr>
          <p:cNvPr id="5" name="Slide Number Placeholder 4"/>
          <p:cNvSpPr>
            <a:spLocks noGrp="1"/>
          </p:cNvSpPr>
          <p:nvPr>
            <p:ph type="sldNum" sz="quarter" idx="12"/>
          </p:nvPr>
        </p:nvSpPr>
        <p:spPr/>
        <p:txBody>
          <a:bodyPr/>
          <a:lstStyle/>
          <a:p>
            <a:pPr>
              <a:defRPr/>
            </a:pPr>
            <a:fld id="{C35CA654-60C9-4A6F-B193-54AB3F5ED149}" type="slidenum">
              <a:rPr lang="en-US" smtClean="0"/>
              <a:pPr>
                <a:defRPr/>
              </a:pPr>
              <a:t>67</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457200"/>
            <a:ext cx="9144000" cy="861774"/>
          </a:xfrm>
          <a:prstGeom prst="rect">
            <a:avLst/>
          </a:prstGeom>
          <a:noFill/>
        </p:spPr>
        <p:txBody>
          <a:bodyPr wrap="square" rtlCol="0">
            <a:spAutoFit/>
          </a:bodyPr>
          <a:lstStyle/>
          <a:p>
            <a:pPr algn="ctr"/>
            <a:r>
              <a:rPr lang="en-US" sz="5000" dirty="0">
                <a:effectLst>
                  <a:outerShdw blurRad="127000" dist="254000" dir="2700000" algn="tl">
                    <a:srgbClr val="000000"/>
                  </a:outerShdw>
                </a:effectLst>
              </a:rPr>
              <a:t>Personal Application</a:t>
            </a:r>
          </a:p>
        </p:txBody>
      </p:sp>
      <p:sp>
        <p:nvSpPr>
          <p:cNvPr id="131074" name="AutoShape 2" descr="Image result for two people setting goals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752600" y="1447801"/>
            <a:ext cx="8915400" cy="769441"/>
          </a:xfrm>
          <a:prstGeom prst="rect">
            <a:avLst/>
          </a:prstGeom>
          <a:noFill/>
        </p:spPr>
        <p:txBody>
          <a:bodyPr wrap="square" rtlCol="0">
            <a:spAutoFit/>
          </a:bodyPr>
          <a:lstStyle/>
          <a:p>
            <a:pPr marL="341313" indent="-341313" algn="ctr"/>
            <a:r>
              <a:rPr lang="en-US" sz="4400" dirty="0">
                <a:effectLst>
                  <a:outerShdw blurRad="127000" dist="190500" dir="2700000" algn="ctr" rotWithShape="0">
                    <a:srgbClr val="000000"/>
                  </a:outerShdw>
                </a:effectLst>
                <a:latin typeface="Stencil Export" pitchFamily="34" charset="0"/>
              </a:rPr>
              <a:t>CHOOSE ONE</a:t>
            </a:r>
          </a:p>
        </p:txBody>
      </p:sp>
      <p:sp>
        <p:nvSpPr>
          <p:cNvPr id="9" name="TextBox 8"/>
          <p:cNvSpPr txBox="1"/>
          <p:nvPr/>
        </p:nvSpPr>
        <p:spPr>
          <a:xfrm>
            <a:off x="2362200" y="2514600"/>
            <a:ext cx="7162800" cy="2339102"/>
          </a:xfrm>
          <a:prstGeom prst="rect">
            <a:avLst/>
          </a:prstGeom>
          <a:noFill/>
          <a:ln w="111125">
            <a:solidFill>
              <a:schemeClr val="tx1"/>
            </a:solidFill>
          </a:ln>
        </p:spPr>
        <p:txBody>
          <a:bodyPr wrap="square" tIns="91440" bIns="91440" rtlCol="0">
            <a:spAutoFit/>
          </a:bodyPr>
          <a:lstStyle/>
          <a:p>
            <a:pPr marL="742950" indent="-742950">
              <a:buFont typeface="+mj-lt"/>
              <a:buAutoNum type="arabicPeriod"/>
            </a:pPr>
            <a:r>
              <a:rPr lang="en-US" sz="2800" dirty="0">
                <a:effectLst>
                  <a:outerShdw blurRad="127000" dist="190500" dir="2700000" algn="ctr" rotWithShape="0">
                    <a:srgbClr val="000000"/>
                  </a:outerShdw>
                </a:effectLst>
              </a:rPr>
              <a:t>Develop positive character qualities in your life.</a:t>
            </a:r>
          </a:p>
          <a:p>
            <a:pPr marL="742950" indent="-742950">
              <a:buFont typeface="+mj-lt"/>
              <a:buAutoNum type="arabicPeriod"/>
            </a:pPr>
            <a:r>
              <a:rPr lang="en-US" sz="2800" dirty="0">
                <a:effectLst>
                  <a:outerShdw blurRad="127000" dist="190500" dir="2700000" algn="ctr" rotWithShape="0">
                    <a:srgbClr val="000000"/>
                  </a:outerShdw>
                </a:effectLst>
              </a:rPr>
              <a:t>Learn the difference between personal responsibilities and personal rights</a:t>
            </a:r>
          </a:p>
          <a:p>
            <a:pPr marL="742950" indent="-742950">
              <a:buFont typeface="+mj-lt"/>
              <a:buAutoNum type="arabicPeriod"/>
            </a:pPr>
            <a:r>
              <a:rPr lang="en-US" sz="2800" dirty="0">
                <a:effectLst>
                  <a:outerShdw blurRad="127000" dist="190500" dir="2700000" algn="ctr" rotWithShape="0">
                    <a:srgbClr val="000000"/>
                  </a:outerShdw>
                </a:effectLst>
              </a:rPr>
              <a:t>Develop boundaries in  your life</a:t>
            </a:r>
          </a:p>
        </p:txBody>
      </p:sp>
      <p:sp>
        <p:nvSpPr>
          <p:cNvPr id="10" name="TextBox 9"/>
          <p:cNvSpPr txBox="1"/>
          <p:nvPr/>
        </p:nvSpPr>
        <p:spPr>
          <a:xfrm>
            <a:off x="1524000" y="5105401"/>
            <a:ext cx="9144000" cy="1384995"/>
          </a:xfrm>
          <a:prstGeom prst="rect">
            <a:avLst/>
          </a:prstGeom>
          <a:noFill/>
        </p:spPr>
        <p:txBody>
          <a:bodyPr wrap="square" rtlCol="0">
            <a:spAutoFit/>
          </a:bodyPr>
          <a:lstStyle/>
          <a:p>
            <a:pPr algn="ctr"/>
            <a:r>
              <a:rPr lang="en-US" sz="2800" dirty="0">
                <a:effectLst>
                  <a:outerShdw blurRad="127000" dist="190500" dir="2700000" algn="ctr" rotWithShape="0">
                    <a:srgbClr val="000000"/>
                  </a:outerShdw>
                </a:effectLst>
              </a:rPr>
              <a:t>Set a goal to begin to take steps in applying this in your life as it relates to situations where you are likely to react with anger.</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68</a:t>
            </a:fld>
            <a:endParaRPr lang="en-US"/>
          </a:p>
        </p:txBody>
      </p:sp>
    </p:spTree>
    <p:extLst>
      <p:ext uri="{BB962C8B-B14F-4D97-AF65-F5344CB8AC3E}">
        <p14:creationId xmlns:p14="http://schemas.microsoft.com/office/powerpoint/2010/main" val="3413368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from="(-#ppt_w/2)" to="(#ppt_x)" calcmode="lin" valueType="num">
                                      <p:cBhvr>
                                        <p:cTn id="13" dur="600" fill="hold">
                                          <p:stCondLst>
                                            <p:cond delay="0"/>
                                          </p:stCondLst>
                                        </p:cTn>
                                        <p:tgtEl>
                                          <p:spTgt spid="9"/>
                                        </p:tgtEl>
                                        <p:attrNameLst>
                                          <p:attrName>ppt_x</p:attrName>
                                        </p:attrNameLst>
                                      </p:cBhvr>
                                    </p:anim>
                                    <p:anim from="0" to="-1.0" calcmode="lin" valueType="num">
                                      <p:cBhvr>
                                        <p:cTn id="14" dur="200" decel="50000" autoRev="1" fill="hold">
                                          <p:stCondLst>
                                            <p:cond delay="600"/>
                                          </p:stCondLst>
                                        </p:cTn>
                                        <p:tgtEl>
                                          <p:spTgt spid="9"/>
                                        </p:tgtEl>
                                        <p:attrNameLst>
                                          <p:attrName>xshear</p:attrName>
                                        </p:attrNameLst>
                                      </p:cBhvr>
                                    </p:anim>
                                    <p:animScale>
                                      <p:cBhvr>
                                        <p:cTn id="15" dur="200" decel="100000" autoRev="1" fill="hold">
                                          <p:stCondLst>
                                            <p:cond delay="600"/>
                                          </p:stCondLst>
                                        </p:cTn>
                                        <p:tgtEl>
                                          <p:spTgt spid="9"/>
                                        </p:tgtEl>
                                      </p:cBhvr>
                                      <p:from x="100000" y="100000"/>
                                      <p:to x="80000" y="100000"/>
                                    </p:animScale>
                                    <p:anim by="(#ppt_h/3+#ppt_w*0.1)" calcmode="lin" valueType="num">
                                      <p:cBhvr additive="sum">
                                        <p:cTn id="16" dur="200" decel="100000" autoRev="1" fill="hold">
                                          <p:stCondLst>
                                            <p:cond delay="600"/>
                                          </p:stCondLst>
                                        </p:cTn>
                                        <p:tgtEl>
                                          <p:spTgt spid="9"/>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dissolv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Lesson 9</a:t>
            </a:r>
            <a:r>
              <a:rPr lang="en-US" sz="2800" dirty="0"/>
              <a:t> - </a:t>
            </a:r>
            <a:r>
              <a:rPr lang="en-US" sz="3600" dirty="0"/>
              <a:t>How can I use my anger in a way that pleases God?</a:t>
            </a:r>
          </a:p>
        </p:txBody>
      </p:sp>
      <p:sp>
        <p:nvSpPr>
          <p:cNvPr id="3" name="Content Placeholder 2"/>
          <p:cNvSpPr>
            <a:spLocks noGrp="1"/>
          </p:cNvSpPr>
          <p:nvPr>
            <p:ph idx="1"/>
          </p:nvPr>
        </p:nvSpPr>
        <p:spPr/>
        <p:txBody>
          <a:bodyPr/>
          <a:lstStyle/>
          <a:p>
            <a:pPr marL="0" indent="0">
              <a:buNone/>
              <a:defRPr/>
            </a:pPr>
            <a:r>
              <a:rPr lang="en-US" b="1" dirty="0" smtClean="0"/>
              <a:t>Key Biblical Truth: </a:t>
            </a:r>
          </a:p>
          <a:p>
            <a:pPr marL="0" indent="0">
              <a:buNone/>
              <a:defRPr/>
            </a:pPr>
            <a:r>
              <a:rPr lang="en-US" dirty="0" smtClean="0"/>
              <a:t>I need to be careful to express my anger only in ways that will please God. </a:t>
            </a:r>
          </a:p>
          <a:p>
            <a:pPr marL="0" indent="0">
              <a:buNone/>
              <a:defRPr/>
            </a:pPr>
            <a:r>
              <a:rPr lang="en-US" b="1" dirty="0" smtClean="0"/>
              <a:t>Key Verse: </a:t>
            </a:r>
          </a:p>
          <a:p>
            <a:pPr marL="0" indent="0">
              <a:buNone/>
              <a:defRPr/>
            </a:pPr>
            <a:r>
              <a:rPr lang="en-US" dirty="0" smtClean="0"/>
              <a:t>Colossians 3:17 New Living Translation </a:t>
            </a:r>
          </a:p>
          <a:p>
            <a:pPr marL="0" indent="0">
              <a:buNone/>
              <a:defRPr/>
            </a:pPr>
            <a:r>
              <a:rPr lang="en-US" dirty="0" smtClean="0"/>
              <a:t>And whatever you do or say, do it as a representative of the Lord Jesus, giving thanks through him to God the Father. </a:t>
            </a:r>
          </a:p>
          <a:p>
            <a:pPr marL="0" indent="0">
              <a:buNone/>
              <a:defRPr/>
            </a:pP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61C978E0-AC2B-49CF-BB12-DBD38D0AC269}" type="slidenum">
              <a:rPr lang="en-US" smtClean="0"/>
              <a:pPr>
                <a:defRPr/>
              </a:pPr>
              <a:t>69</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en-US" dirty="0"/>
              <a:t>What gives anger so much power in my life? </a:t>
            </a:r>
            <a:endParaRPr lang="en-US" dirty="0" smtClean="0"/>
          </a:p>
        </p:txBody>
      </p:sp>
      <p:sp>
        <p:nvSpPr>
          <p:cNvPr id="15366" name="Rectangle 6"/>
          <p:cNvSpPr>
            <a:spLocks noGrp="1" noChangeArrowheads="1"/>
          </p:cNvSpPr>
          <p:nvPr>
            <p:ph type="body" sz="half" idx="2"/>
          </p:nvPr>
        </p:nvSpPr>
        <p:spPr/>
        <p:txBody>
          <a:bodyPr/>
          <a:lstStyle/>
          <a:p>
            <a:pPr lvl="1" eaLnBrk="1" hangingPunct="1">
              <a:defRPr/>
            </a:pPr>
            <a:r>
              <a:rPr lang="en-US" sz="2400" dirty="0"/>
              <a:t>Fear</a:t>
            </a:r>
          </a:p>
          <a:p>
            <a:pPr lvl="1" eaLnBrk="1" hangingPunct="1">
              <a:defRPr/>
            </a:pPr>
            <a:r>
              <a:rPr lang="en-US" sz="2400" dirty="0"/>
              <a:t>Hurt</a:t>
            </a:r>
          </a:p>
          <a:p>
            <a:pPr lvl="1" eaLnBrk="1" hangingPunct="1">
              <a:defRPr/>
            </a:pPr>
            <a:r>
              <a:rPr lang="en-US" sz="2400" dirty="0"/>
              <a:t>Frustration</a:t>
            </a:r>
          </a:p>
          <a:p>
            <a:pPr lvl="1" eaLnBrk="1" hangingPunct="1">
              <a:defRPr/>
            </a:pPr>
            <a:r>
              <a:rPr lang="en-US" sz="2400" dirty="0"/>
              <a:t>Is anger a bully in your life?</a:t>
            </a:r>
          </a:p>
        </p:txBody>
      </p:sp>
      <p:pic>
        <p:nvPicPr>
          <p:cNvPr id="7172" name="Picture 7" descr="Angry Toon"/>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057400" y="2152650"/>
            <a:ext cx="3886200" cy="361950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F74209ED-65DB-4571-9DC6-D7E1799E004D}" type="slidenum">
              <a:rPr lang="en-US" smtClean="0"/>
              <a:pPr>
                <a:defRPr/>
              </a:pPr>
              <a:t>7</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92100"/>
            <a:ext cx="8229600" cy="1384300"/>
          </a:xfrm>
        </p:spPr>
        <p:txBody>
          <a:bodyPr/>
          <a:lstStyle/>
          <a:p>
            <a:pPr algn="ctr">
              <a:defRPr/>
            </a:pPr>
            <a:r>
              <a:rPr lang="en-US" sz="4200" dirty="0">
                <a:effectLst>
                  <a:outerShdw blurRad="127000" dist="190500" dir="2700000" algn="tl">
                    <a:srgbClr val="000000"/>
                  </a:outerShdw>
                </a:effectLst>
              </a:rPr>
              <a:t>How can I use my anger in a way that pleases God?</a:t>
            </a:r>
          </a:p>
        </p:txBody>
      </p:sp>
      <p:sp>
        <p:nvSpPr>
          <p:cNvPr id="10"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pic>
        <p:nvPicPr>
          <p:cNvPr id="145410" name="Picture 2" descr="https://33.media.tumblr.com/80b6f899f0ab1c773598b6aa358a5896/tumblr_na68mv09bB1sfvh8co1_500.gif"/>
          <p:cNvPicPr>
            <a:picLocks noChangeAspect="1" noChangeArrowheads="1" noCrop="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3200400" y="3124201"/>
            <a:ext cx="5867400" cy="3428999"/>
          </a:xfrm>
          <a:prstGeom prst="rect">
            <a:avLst/>
          </a:prstGeom>
          <a:noFill/>
        </p:spPr>
      </p:pic>
      <p:sp>
        <p:nvSpPr>
          <p:cNvPr id="9" name="TextBox 8"/>
          <p:cNvSpPr txBox="1"/>
          <p:nvPr/>
        </p:nvSpPr>
        <p:spPr>
          <a:xfrm>
            <a:off x="1524000" y="2057400"/>
            <a:ext cx="9144000" cy="677108"/>
          </a:xfrm>
          <a:prstGeom prst="rect">
            <a:avLst/>
          </a:prstGeom>
          <a:noFill/>
        </p:spPr>
        <p:txBody>
          <a:bodyPr wrap="square" rtlCol="0">
            <a:spAutoFit/>
          </a:bodyPr>
          <a:lstStyle/>
          <a:p>
            <a:pPr algn="ctr"/>
            <a:r>
              <a:rPr lang="en-US" sz="3800" b="1" dirty="0">
                <a:effectLst>
                  <a:outerShdw blurRad="127000" dist="190500" dir="2700000" algn="ctr" rotWithShape="0">
                    <a:srgbClr val="000000"/>
                  </a:outerShdw>
                </a:effectLst>
              </a:rPr>
              <a:t>The right way to use anger</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70</a:t>
            </a:fld>
            <a:endParaRPr lang="en-US"/>
          </a:p>
        </p:txBody>
      </p:sp>
    </p:spTree>
    <p:extLst>
      <p:ext uri="{BB962C8B-B14F-4D97-AF65-F5344CB8AC3E}">
        <p14:creationId xmlns:p14="http://schemas.microsoft.com/office/powerpoint/2010/main" val="1401132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defRPr/>
            </a:pPr>
            <a:r>
              <a:rPr lang="en-US" sz="4000" dirty="0"/>
              <a:t>Use your anger in a way that pleases God</a:t>
            </a:r>
          </a:p>
        </p:txBody>
      </p:sp>
      <p:sp>
        <p:nvSpPr>
          <p:cNvPr id="5" name="Content Placeholder 4"/>
          <p:cNvSpPr>
            <a:spLocks noGrp="1"/>
          </p:cNvSpPr>
          <p:nvPr>
            <p:ph type="body" sz="half" idx="2"/>
          </p:nvPr>
        </p:nvSpPr>
        <p:spPr>
          <a:xfrm>
            <a:off x="2209800" y="1905000"/>
            <a:ext cx="8001000" cy="3200400"/>
          </a:xfrm>
        </p:spPr>
        <p:txBody>
          <a:bodyPr/>
          <a:lstStyle/>
          <a:p>
            <a:pPr lvl="1">
              <a:defRPr/>
            </a:pPr>
            <a:r>
              <a:rPr lang="en-US" dirty="0" smtClean="0"/>
              <a:t>Learn how to </a:t>
            </a:r>
            <a:r>
              <a:rPr lang="en-US" u="sng" dirty="0" smtClean="0">
                <a:solidFill>
                  <a:srgbClr val="FFC000"/>
                </a:solidFill>
              </a:rPr>
              <a:t>respond</a:t>
            </a:r>
            <a:r>
              <a:rPr lang="en-US" dirty="0" smtClean="0"/>
              <a:t> with anger instead of </a:t>
            </a:r>
            <a:r>
              <a:rPr lang="en-US" u="sng" dirty="0" smtClean="0">
                <a:solidFill>
                  <a:srgbClr val="FFC000"/>
                </a:solidFill>
              </a:rPr>
              <a:t>reacting</a:t>
            </a:r>
            <a:r>
              <a:rPr lang="en-US" dirty="0" smtClean="0"/>
              <a:t> with anger</a:t>
            </a:r>
          </a:p>
          <a:p>
            <a:pPr lvl="1">
              <a:defRPr/>
            </a:pPr>
            <a:r>
              <a:rPr lang="en-US" dirty="0" smtClean="0"/>
              <a:t>When you do become angry, don’t hold grudges</a:t>
            </a:r>
          </a:p>
          <a:p>
            <a:pPr lvl="1">
              <a:defRPr/>
            </a:pPr>
            <a:r>
              <a:rPr lang="en-US" dirty="0" smtClean="0"/>
              <a:t>Channel your anger into something positive</a:t>
            </a:r>
          </a:p>
          <a:p>
            <a:pPr lvl="1">
              <a:defRPr/>
            </a:pPr>
            <a:r>
              <a:rPr lang="en-US" dirty="0" smtClean="0"/>
              <a:t>Bring God into your stressful situations</a:t>
            </a:r>
          </a:p>
          <a:p>
            <a:pPr lvl="1">
              <a:defRPr/>
            </a:pPr>
            <a:r>
              <a:rPr lang="en-US" dirty="0" smtClean="0"/>
              <a:t>Become a peace-maker for others who are angry</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9812F381-9F57-48A9-B6EA-844D011ED196}" type="slidenum">
              <a:rPr lang="en-US" smtClean="0"/>
              <a:pPr>
                <a:defRPr/>
              </a:pPr>
              <a:t>71</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God may give some of your personal rights back to you—but now they are privileges</a:t>
            </a:r>
            <a:endParaRPr lang="en-US" b="1" dirty="0"/>
          </a:p>
        </p:txBody>
      </p:sp>
      <p:sp>
        <p:nvSpPr>
          <p:cNvPr id="3" name="Content Placeholder 2"/>
          <p:cNvSpPr>
            <a:spLocks noGrp="1"/>
          </p:cNvSpPr>
          <p:nvPr>
            <p:ph idx="1"/>
          </p:nvPr>
        </p:nvSpPr>
        <p:spPr>
          <a:xfrm>
            <a:off x="914400" y="2362200"/>
            <a:ext cx="5257800" cy="3581400"/>
          </a:xfrm>
        </p:spPr>
        <p:txBody>
          <a:bodyPr/>
          <a:lstStyle/>
          <a:p>
            <a:pPr marL="0" indent="0">
              <a:buNone/>
              <a:defRPr/>
            </a:pPr>
            <a:r>
              <a:rPr lang="en-US" sz="2800" dirty="0"/>
              <a:t>A privilege is a gift, a surprise, something you do not deserve or expect, something you cannot demand, an honor, something special.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0400" y="2219325"/>
            <a:ext cx="3867150" cy="386715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quarter"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17A906B2-A8AC-4BB6-8A2C-B2976711E3B3}" type="slidenum">
              <a:rPr lang="en-US" smtClean="0"/>
              <a:pPr>
                <a:defRPr/>
              </a:pPr>
              <a:t>72</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92100"/>
            <a:ext cx="8229600" cy="1384300"/>
          </a:xfrm>
        </p:spPr>
        <p:txBody>
          <a:bodyPr/>
          <a:lstStyle/>
          <a:p>
            <a:pPr algn="ctr">
              <a:defRPr/>
            </a:pPr>
            <a:r>
              <a:rPr lang="en-US" sz="4200" b="1" dirty="0">
                <a:effectLst>
                  <a:outerShdw blurRad="127000" dist="190500" dir="2700000" algn="tl">
                    <a:srgbClr val="000000"/>
                  </a:outerShdw>
                </a:effectLst>
              </a:rPr>
              <a:t>How can I use my anger in a way that pleases God?</a:t>
            </a:r>
          </a:p>
        </p:txBody>
      </p:sp>
      <p:sp>
        <p:nvSpPr>
          <p:cNvPr id="8" name="TextBox 7"/>
          <p:cNvSpPr txBox="1"/>
          <p:nvPr/>
        </p:nvSpPr>
        <p:spPr>
          <a:xfrm>
            <a:off x="1828800" y="2133600"/>
            <a:ext cx="8458200" cy="4493538"/>
          </a:xfrm>
          <a:prstGeom prst="rect">
            <a:avLst/>
          </a:prstGeom>
          <a:noFill/>
        </p:spPr>
        <p:txBody>
          <a:bodyPr wrap="square" rtlCol="0">
            <a:spAutoFit/>
          </a:bodyPr>
          <a:lstStyle/>
          <a:p>
            <a:pPr marL="514350" indent="-514350">
              <a:buFont typeface="+mj-lt"/>
              <a:buAutoNum type="arabicPeriod"/>
            </a:pPr>
            <a:r>
              <a:rPr lang="en-US" sz="3200" dirty="0">
                <a:effectLst>
                  <a:outerShdw blurRad="127000" dist="190500" dir="2700000" algn="ctr" rotWithShape="0">
                    <a:srgbClr val="000000"/>
                  </a:outerShdw>
                </a:effectLst>
              </a:rPr>
              <a:t>Pick one of the six issues discussed. Set a goal to respond in a new way using that truth in each situation.</a:t>
            </a:r>
          </a:p>
          <a:p>
            <a:pPr marL="514350" indent="-514350">
              <a:buFont typeface="+mj-lt"/>
              <a:buAutoNum type="arabicPeriod"/>
            </a:pPr>
            <a:endParaRPr lang="en-US" sz="3000" dirty="0">
              <a:effectLst>
                <a:outerShdw blurRad="127000" dist="190500" dir="2700000" algn="ctr" rotWithShape="0">
                  <a:srgbClr val="000000"/>
                </a:outerShdw>
              </a:effectLst>
            </a:endParaRPr>
          </a:p>
          <a:p>
            <a:pPr marL="514350" indent="-514350">
              <a:buFont typeface="+mj-lt"/>
              <a:buAutoNum type="arabicPeriod"/>
            </a:pPr>
            <a:r>
              <a:rPr lang="en-US" sz="3200" dirty="0">
                <a:effectLst>
                  <a:outerShdw blurRad="127000" dist="190500" dir="2700000" algn="ctr" rotWithShape="0">
                    <a:srgbClr val="000000"/>
                  </a:outerShdw>
                </a:effectLst>
              </a:rPr>
              <a:t>Continue to use anger as an alarm clock in your daily activities; an alert to the prospect that you may still be holding on to a personal right that you need to give to God.</a:t>
            </a:r>
          </a:p>
        </p:txBody>
      </p:sp>
      <p:sp>
        <p:nvSpPr>
          <p:cNvPr id="9" name="Footer Placeholder 2"/>
          <p:cNvSpPr txBox="1">
            <a:spLocks/>
          </p:cNvSpPr>
          <p:nvPr/>
        </p:nvSpPr>
        <p:spPr bwMode="auto">
          <a:xfrm>
            <a:off x="8839200" y="6553200"/>
            <a:ext cx="1828800" cy="304800"/>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gn="r" eaLnBrk="1" hangingPunct="1">
              <a:defRPr/>
            </a:pPr>
            <a:r>
              <a:rPr lang="en-US" sz="1000" dirty="0">
                <a:effectLst>
                  <a:outerShdw blurRad="38100" dist="38100" dir="2700000" algn="tl">
                    <a:srgbClr val="000000"/>
                  </a:outerShdw>
                </a:effectLst>
                <a:latin typeface="Arial" charset="0"/>
              </a:rPr>
              <a:t>iteenchallenge.org02/2016</a:t>
            </a:r>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7D8428DC-BE01-42D5-ACF1-770042B100D4}" type="slidenum">
              <a:rPr lang="en-US" smtClean="0"/>
              <a:pPr>
                <a:defRPr/>
              </a:pPr>
              <a:t>73</a:t>
            </a:fld>
            <a:endParaRPr lang="en-US"/>
          </a:p>
        </p:txBody>
      </p:sp>
    </p:spTree>
    <p:extLst>
      <p:ext uri="{BB962C8B-B14F-4D97-AF65-F5344CB8AC3E}">
        <p14:creationId xmlns:p14="http://schemas.microsoft.com/office/powerpoint/2010/main" val="126032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defRPr/>
            </a:pPr>
            <a:r>
              <a:rPr lang="en-US" dirty="0" smtClean="0"/>
              <a:t>Anger and Personal Rights</a:t>
            </a:r>
          </a:p>
        </p:txBody>
      </p:sp>
      <p:sp>
        <p:nvSpPr>
          <p:cNvPr id="32771" name="Rectangle 3"/>
          <p:cNvSpPr>
            <a:spLocks noGrp="1" noChangeArrowheads="1"/>
          </p:cNvSpPr>
          <p:nvPr>
            <p:ph type="subTitle" idx="1"/>
          </p:nvPr>
        </p:nvSpPr>
        <p:spPr/>
        <p:txBody>
          <a:bodyPr/>
          <a:lstStyle/>
          <a:p>
            <a:pPr eaLnBrk="1" hangingPunct="1">
              <a:defRPr/>
            </a:pPr>
            <a:r>
              <a:rPr lang="en-US" dirty="0" smtClean="0"/>
              <a:t>Verses</a:t>
            </a:r>
          </a:p>
        </p:txBody>
      </p:sp>
      <p:sp>
        <p:nvSpPr>
          <p:cNvPr id="2" name="Date Placeholder 1"/>
          <p:cNvSpPr>
            <a:spLocks noGrp="1"/>
          </p:cNvSpPr>
          <p:nvPr>
            <p:ph type="dt" sz="quarter" idx="12"/>
          </p:nvPr>
        </p:nvSpPr>
        <p:spPr/>
        <p:txBody>
          <a:bodyPr/>
          <a:lstStyle/>
          <a:p>
            <a:pPr>
              <a:defRPr/>
            </a:pPr>
            <a:r>
              <a:rPr lang="en-US" smtClean="0"/>
              <a:t>3-2018</a:t>
            </a:r>
            <a:endParaRPr lang="en-US"/>
          </a:p>
        </p:txBody>
      </p:sp>
      <p:sp>
        <p:nvSpPr>
          <p:cNvPr id="3" name="Footer Placeholder 2"/>
          <p:cNvSpPr>
            <a:spLocks noGrp="1"/>
          </p:cNvSpPr>
          <p:nvPr>
            <p:ph type="ftr" sz="quarter" idx="10"/>
          </p:nvPr>
        </p:nvSpPr>
        <p:spPr/>
        <p:txBody>
          <a:bodyPr/>
          <a:lstStyle/>
          <a:p>
            <a:pPr>
              <a:defRPr/>
            </a:pPr>
            <a:r>
              <a:rPr lang="en-US"/>
              <a:t>iteenchallenge.org</a:t>
            </a:r>
          </a:p>
        </p:txBody>
      </p:sp>
      <p:sp>
        <p:nvSpPr>
          <p:cNvPr id="4" name="Slide Number Placeholder 3"/>
          <p:cNvSpPr>
            <a:spLocks noGrp="1"/>
          </p:cNvSpPr>
          <p:nvPr>
            <p:ph type="sldNum" sz="quarter" idx="11"/>
          </p:nvPr>
        </p:nvSpPr>
        <p:spPr/>
        <p:txBody>
          <a:bodyPr/>
          <a:lstStyle/>
          <a:p>
            <a:pPr>
              <a:defRPr/>
            </a:pPr>
            <a:fld id="{9F2EFC96-C981-4676-83E9-0A034CBD8A59}" type="slidenum">
              <a:rPr lang="en-US" smtClean="0"/>
              <a:pPr>
                <a:defRPr/>
              </a:pPr>
              <a:t>74</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Ephesians 4:26-27 NIV</a:t>
            </a:r>
            <a:endParaRPr lang="en-US" dirty="0"/>
          </a:p>
        </p:txBody>
      </p:sp>
      <p:sp>
        <p:nvSpPr>
          <p:cNvPr id="3" name="Content Placeholder 2"/>
          <p:cNvSpPr>
            <a:spLocks noGrp="1"/>
          </p:cNvSpPr>
          <p:nvPr>
            <p:ph idx="1"/>
          </p:nvPr>
        </p:nvSpPr>
        <p:spPr/>
        <p:txBody>
          <a:bodyPr/>
          <a:lstStyle/>
          <a:p>
            <a:pPr>
              <a:defRPr/>
            </a:pPr>
            <a:r>
              <a:rPr lang="en-US" dirty="0" smtClean="0"/>
              <a:t>26 "In your anger do not sin" : Do not let the sun go down while you are still angry, 27 and do not give the devil a foothold. </a:t>
            </a: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06833E58-15F7-4B84-A23F-1413CA242F4B}" type="slidenum">
              <a:rPr lang="en-US" smtClean="0"/>
              <a:pPr>
                <a:defRPr/>
              </a:pPr>
              <a:t>75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James 1:19-20 NIV</a:t>
            </a:r>
            <a:endParaRPr lang="en-US" dirty="0"/>
          </a:p>
        </p:txBody>
      </p:sp>
      <p:sp>
        <p:nvSpPr>
          <p:cNvPr id="3" name="Content Placeholder 2"/>
          <p:cNvSpPr>
            <a:spLocks noGrp="1"/>
          </p:cNvSpPr>
          <p:nvPr>
            <p:ph idx="1"/>
          </p:nvPr>
        </p:nvSpPr>
        <p:spPr/>
        <p:txBody>
          <a:bodyPr/>
          <a:lstStyle/>
          <a:p>
            <a:pPr marL="0" indent="0">
              <a:buNone/>
              <a:defRPr/>
            </a:pPr>
            <a:r>
              <a:rPr lang="en-US" dirty="0" smtClean="0"/>
              <a:t>19 My dear brothers, take note of this: Everyone should be quick to listen, slow to speak and slow to become angry, 20 for man's anger does not bring about the righteous life that God desires. </a:t>
            </a: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7B1BF513-83EC-4E46-A9E6-CE9BEACAA8B8}" type="slidenum">
              <a:rPr lang="en-US" smtClean="0"/>
              <a:pPr>
                <a:defRPr/>
              </a:pPr>
              <a:t>76</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Proverbs 15:1 NIV</a:t>
            </a:r>
            <a:endParaRPr lang="en-US" dirty="0"/>
          </a:p>
        </p:txBody>
      </p:sp>
      <p:sp>
        <p:nvSpPr>
          <p:cNvPr id="3" name="Content Placeholder 2"/>
          <p:cNvSpPr>
            <a:spLocks noGrp="1"/>
          </p:cNvSpPr>
          <p:nvPr>
            <p:ph idx="1"/>
          </p:nvPr>
        </p:nvSpPr>
        <p:spPr/>
        <p:txBody>
          <a:bodyPr/>
          <a:lstStyle/>
          <a:p>
            <a:pPr marL="0" indent="0">
              <a:buNone/>
              <a:defRPr/>
            </a:pPr>
            <a:r>
              <a:rPr lang="en-US" dirty="0" smtClean="0"/>
              <a:t>A gentle answer turns away wrath, but a harsh word stirs up anger.</a:t>
            </a:r>
          </a:p>
          <a:p>
            <a:pPr>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6CD943B4-FD44-4190-AE62-372FC07F9E9E}" type="slidenum">
              <a:rPr lang="en-US" smtClean="0"/>
              <a:pPr>
                <a:defRPr/>
              </a:pPr>
              <a:t>77</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Mark 3:1-5</a:t>
            </a:r>
          </a:p>
        </p:txBody>
      </p:sp>
      <p:sp>
        <p:nvSpPr>
          <p:cNvPr id="33795" name="Rectangle 3"/>
          <p:cNvSpPr>
            <a:spLocks noGrp="1" noChangeArrowheads="1"/>
          </p:cNvSpPr>
          <p:nvPr>
            <p:ph type="body" idx="1"/>
          </p:nvPr>
        </p:nvSpPr>
        <p:spPr/>
        <p:txBody>
          <a:bodyPr/>
          <a:lstStyle/>
          <a:p>
            <a:pPr eaLnBrk="1" hangingPunct="1">
              <a:buFontTx/>
              <a:buNone/>
              <a:defRPr/>
            </a:pPr>
            <a:r>
              <a:rPr lang="en-US" sz="2800">
                <a:effectLst/>
              </a:rPr>
              <a:t>   Jesus went into the synagogue again and noticed a man with a deformed hand. </a:t>
            </a:r>
            <a:r>
              <a:rPr lang="en-US" sz="1800">
                <a:effectLst/>
              </a:rPr>
              <a:t>2</a:t>
            </a:r>
            <a:r>
              <a:rPr lang="en-US" sz="2800">
                <a:effectLst/>
              </a:rPr>
              <a:t> Since it was the Sabbath, Jesus’ enemies watched him closely. Would he heal the man’s hand on the Sabbath? If he did, they planned to condemn him. </a:t>
            </a:r>
            <a:r>
              <a:rPr lang="en-US" sz="1800">
                <a:effectLst/>
              </a:rPr>
              <a:t>3</a:t>
            </a:r>
            <a:r>
              <a:rPr lang="en-US" sz="2800">
                <a:effectLst/>
              </a:rPr>
              <a:t> Jesus said to the man, “Come and stand in front of everyone.” </a:t>
            </a:r>
            <a:endParaRPr lang="en-US" sz="2800"/>
          </a:p>
          <a:p>
            <a:pPr eaLnBrk="1" hangingPunct="1">
              <a:buFontTx/>
              <a:buNone/>
              <a:defRPr/>
            </a:pPr>
            <a:endParaRPr lang="en-US" sz="2800"/>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C81F3B1-016C-44E1-A5D1-50BE1870D6DE}" type="slidenum">
              <a:rPr lang="en-US" smtClean="0"/>
              <a:pPr>
                <a:defRPr/>
              </a:pPr>
              <a:t>78</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Mark 3:1-5</a:t>
            </a:r>
          </a:p>
        </p:txBody>
      </p:sp>
      <p:sp>
        <p:nvSpPr>
          <p:cNvPr id="34819" name="Rectangle 3"/>
          <p:cNvSpPr>
            <a:spLocks noGrp="1" noChangeArrowheads="1"/>
          </p:cNvSpPr>
          <p:nvPr>
            <p:ph type="body" idx="1"/>
          </p:nvPr>
        </p:nvSpPr>
        <p:spPr>
          <a:xfrm>
            <a:off x="1981200" y="1600200"/>
            <a:ext cx="8229600" cy="4114800"/>
          </a:xfrm>
        </p:spPr>
        <p:txBody>
          <a:bodyPr/>
          <a:lstStyle/>
          <a:p>
            <a:pPr eaLnBrk="1" hangingPunct="1">
              <a:buFontTx/>
              <a:buNone/>
              <a:defRPr/>
            </a:pPr>
            <a:r>
              <a:rPr lang="en-US" sz="2800">
                <a:effectLst/>
              </a:rPr>
              <a:t>   </a:t>
            </a:r>
            <a:r>
              <a:rPr lang="en-US" sz="1800">
                <a:effectLst/>
              </a:rPr>
              <a:t>4 </a:t>
            </a:r>
            <a:r>
              <a:rPr lang="en-US" sz="2800">
                <a:effectLst/>
              </a:rPr>
              <a:t>Then he turned to his critics and asked, “Is it legal to do good deeds on the Sabbath, or is it a day for doing harm? Is this a day to save life or to destroy it?” But they wouldn’t answer him. </a:t>
            </a:r>
            <a:r>
              <a:rPr lang="en-US" sz="1800">
                <a:effectLst/>
              </a:rPr>
              <a:t>5</a:t>
            </a:r>
            <a:r>
              <a:rPr lang="en-US" sz="2800">
                <a:effectLst/>
              </a:rPr>
              <a:t> He looked around at them angrily, because he was deeply disturbed by their hard hearts. Then he said to the man, “Reach out your hand.” The man reached out his hand, and it became normal again! </a:t>
            </a:r>
            <a:r>
              <a:rPr lang="en-US" sz="1800">
                <a:effectLst/>
              </a:rPr>
              <a:t>6</a:t>
            </a:r>
            <a:r>
              <a:rPr lang="en-US" sz="2800">
                <a:effectLst/>
              </a:rPr>
              <a:t> At once the Pharisees went away and met with the supporters of Herod to discuss plans for killing Jesus.</a:t>
            </a:r>
            <a:endParaRPr lang="en-US" sz="2800"/>
          </a:p>
        </p:txBody>
      </p:sp>
      <p:pic>
        <p:nvPicPr>
          <p:cNvPr id="48132"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1CBB3B9-EB5A-4E3C-961C-CE252E98AF95}" type="slidenum">
              <a:rPr lang="en-US" smtClean="0"/>
              <a:pPr>
                <a:defRPr/>
              </a:pPr>
              <a:t>79</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981200" y="457200"/>
            <a:ext cx="8229600" cy="1219200"/>
          </a:xfrm>
        </p:spPr>
        <p:txBody>
          <a:bodyPr/>
          <a:lstStyle/>
          <a:p>
            <a:pPr eaLnBrk="1" hangingPunct="1">
              <a:defRPr/>
            </a:pPr>
            <a:r>
              <a:rPr lang="en-US" dirty="0"/>
              <a:t>How did anger come to have such a place in my life? </a:t>
            </a:r>
            <a:endParaRPr lang="en-US" dirty="0" smtClean="0"/>
          </a:p>
        </p:txBody>
      </p:sp>
      <p:sp>
        <p:nvSpPr>
          <p:cNvPr id="15366" name="Rectangle 6"/>
          <p:cNvSpPr>
            <a:spLocks noGrp="1" noChangeArrowheads="1"/>
          </p:cNvSpPr>
          <p:nvPr>
            <p:ph type="body" sz="half" idx="2"/>
          </p:nvPr>
        </p:nvSpPr>
        <p:spPr/>
        <p:txBody>
          <a:bodyPr/>
          <a:lstStyle/>
          <a:p>
            <a:pPr lvl="1" eaLnBrk="1" hangingPunct="1">
              <a:defRPr/>
            </a:pPr>
            <a:r>
              <a:rPr lang="en-US" sz="2000" dirty="0"/>
              <a:t>You learned how to use your anger</a:t>
            </a:r>
          </a:p>
          <a:p>
            <a:pPr lvl="1" eaLnBrk="1" hangingPunct="1">
              <a:defRPr/>
            </a:pPr>
            <a:r>
              <a:rPr lang="en-US" sz="2000" dirty="0"/>
              <a:t>You must take responsibility for your anger</a:t>
            </a:r>
          </a:p>
          <a:p>
            <a:pPr lvl="1" eaLnBrk="1" hangingPunct="1">
              <a:defRPr/>
            </a:pPr>
            <a:r>
              <a:rPr lang="en-US" sz="2000" dirty="0"/>
              <a:t>Anger can become addictive</a:t>
            </a:r>
          </a:p>
        </p:txBody>
      </p:sp>
      <p:pic>
        <p:nvPicPr>
          <p:cNvPr id="8196" name="Picture 2" descr="http://sardonicsalad.com/wp-content/uploads/2011/07/angrybirdshrunk2.jp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676401" y="2438400"/>
            <a:ext cx="4784725" cy="3105150"/>
          </a:xfr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759D3205-2789-4B13-B3CD-B078CCD5CD1F}" type="slidenum">
              <a:rPr lang="en-US" smtClean="0"/>
              <a:pPr>
                <a:defRPr/>
              </a:pPr>
              <a:t>8</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Mark 12:30</a:t>
            </a:r>
          </a:p>
        </p:txBody>
      </p:sp>
      <p:sp>
        <p:nvSpPr>
          <p:cNvPr id="36867" name="Rectangle 3"/>
          <p:cNvSpPr>
            <a:spLocks noGrp="1" noChangeArrowheads="1"/>
          </p:cNvSpPr>
          <p:nvPr>
            <p:ph type="body" idx="1"/>
          </p:nvPr>
        </p:nvSpPr>
        <p:spPr/>
        <p:txBody>
          <a:bodyPr/>
          <a:lstStyle/>
          <a:p>
            <a:pPr eaLnBrk="1" hangingPunct="1">
              <a:lnSpc>
                <a:spcPct val="90000"/>
              </a:lnSpc>
              <a:buFontTx/>
              <a:buNone/>
              <a:defRPr/>
            </a:pPr>
            <a:r>
              <a:rPr lang="en-US" sz="2800">
                <a:effectLst/>
              </a:rPr>
              <a:t>   Jesus replied, “The most important commandment is this: ‘Hear, O Israel! The Lord our God is the one and only Lord. </a:t>
            </a:r>
            <a:r>
              <a:rPr lang="en-US" sz="1800">
                <a:effectLst/>
              </a:rPr>
              <a:t>30</a:t>
            </a:r>
            <a:r>
              <a:rPr lang="en-US" sz="2800">
                <a:effectLst/>
              </a:rPr>
              <a:t> And you must love the Lord your God with all your heart, all your soul, all your mind, and all your strength.’ </a:t>
            </a:r>
            <a:r>
              <a:rPr lang="en-US" sz="1800">
                <a:effectLst/>
              </a:rPr>
              <a:t>31</a:t>
            </a:r>
            <a:r>
              <a:rPr lang="en-US" sz="2800">
                <a:effectLst/>
              </a:rPr>
              <a:t> The second is equally important: ‘Love your neighbor as yourself.’ No other commandment is greater than these.”</a:t>
            </a:r>
            <a:endParaRPr lang="en-US" sz="2800"/>
          </a:p>
        </p:txBody>
      </p:sp>
      <p:pic>
        <p:nvPicPr>
          <p:cNvPr id="49156"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8088206-3F1B-4F8D-9A98-3F854894AE2C}" type="slidenum">
              <a:rPr lang="en-US" smtClean="0"/>
              <a:pPr>
                <a:defRPr/>
              </a:pPr>
              <a:t>80</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t>1 Corinthians 6:19-20</a:t>
            </a:r>
          </a:p>
        </p:txBody>
      </p:sp>
      <p:sp>
        <p:nvSpPr>
          <p:cNvPr id="37891" name="Rectangle 3"/>
          <p:cNvSpPr>
            <a:spLocks noGrp="1" noChangeArrowheads="1"/>
          </p:cNvSpPr>
          <p:nvPr>
            <p:ph type="body" idx="1"/>
          </p:nvPr>
        </p:nvSpPr>
        <p:spPr/>
        <p:txBody>
          <a:bodyPr/>
          <a:lstStyle/>
          <a:p>
            <a:pPr eaLnBrk="1" hangingPunct="1">
              <a:lnSpc>
                <a:spcPct val="90000"/>
              </a:lnSpc>
              <a:buFontTx/>
              <a:buNone/>
              <a:defRPr/>
            </a:pPr>
            <a:r>
              <a:rPr lang="en-US" sz="2800">
                <a:effectLst/>
              </a:rPr>
              <a:t>   Or don’t you know that your body is the temple of the Holy Spirit, who lives in you and was given to you by God? You do not belong to yourself, </a:t>
            </a:r>
            <a:r>
              <a:rPr lang="en-US" sz="1800">
                <a:effectLst/>
              </a:rPr>
              <a:t>20</a:t>
            </a:r>
            <a:r>
              <a:rPr lang="en-US" sz="2800">
                <a:effectLst/>
              </a:rPr>
              <a:t> for God bought you with a high price. So you must honor God with your body.</a:t>
            </a:r>
            <a:endParaRPr lang="en-US" sz="2800"/>
          </a:p>
        </p:txBody>
      </p:sp>
      <p:pic>
        <p:nvPicPr>
          <p:cNvPr id="50180"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88C53F3-9F50-4EE3-A693-87BCA891F608}" type="slidenum">
              <a:rPr lang="en-US" smtClean="0"/>
              <a:pPr>
                <a:defRPr/>
              </a:pPr>
              <a:t>81</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Matthew 11:28-30</a:t>
            </a:r>
          </a:p>
        </p:txBody>
      </p:sp>
      <p:sp>
        <p:nvSpPr>
          <p:cNvPr id="38915" name="Rectangle 3"/>
          <p:cNvSpPr>
            <a:spLocks noGrp="1" noChangeArrowheads="1"/>
          </p:cNvSpPr>
          <p:nvPr>
            <p:ph type="body" idx="1"/>
          </p:nvPr>
        </p:nvSpPr>
        <p:spPr/>
        <p:txBody>
          <a:bodyPr/>
          <a:lstStyle/>
          <a:p>
            <a:pPr eaLnBrk="1" hangingPunct="1">
              <a:lnSpc>
                <a:spcPct val="90000"/>
              </a:lnSpc>
              <a:buFontTx/>
              <a:buNone/>
              <a:defRPr/>
            </a:pPr>
            <a:r>
              <a:rPr lang="en-US" sz="2800">
                <a:effectLst/>
              </a:rPr>
              <a:t>   Then Jesus said, “Come to me, all of you who are weary and carry heavy burdens, and I will give you rest. </a:t>
            </a:r>
            <a:r>
              <a:rPr lang="en-US" sz="1800">
                <a:effectLst/>
              </a:rPr>
              <a:t>29</a:t>
            </a:r>
            <a:r>
              <a:rPr lang="en-US" sz="2800">
                <a:effectLst/>
              </a:rPr>
              <a:t> Take my yoke upon you. Let me teach you, because I am humble and gentle, and you will find rest for your souls. </a:t>
            </a:r>
            <a:r>
              <a:rPr lang="en-US" sz="1800">
                <a:effectLst/>
              </a:rPr>
              <a:t>30</a:t>
            </a:r>
            <a:r>
              <a:rPr lang="en-US" sz="2800">
                <a:effectLst/>
              </a:rPr>
              <a:t> For my yoke fits perfectly, and the burden I give you is light.”</a:t>
            </a:r>
            <a:endParaRPr lang="en-US" sz="2800"/>
          </a:p>
        </p:txBody>
      </p:sp>
      <p:pic>
        <p:nvPicPr>
          <p:cNvPr id="51204"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5D6AFA79-B84E-4861-8E7A-0B74252212F7}" type="slidenum">
              <a:rPr lang="en-US" smtClean="0"/>
              <a:pPr>
                <a:defRPr/>
              </a:pPr>
              <a:t>82</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Matthew 16:24-26</a:t>
            </a:r>
          </a:p>
        </p:txBody>
      </p:sp>
      <p:sp>
        <p:nvSpPr>
          <p:cNvPr id="39939" name="Rectangle 3"/>
          <p:cNvSpPr>
            <a:spLocks noGrp="1" noChangeArrowheads="1"/>
          </p:cNvSpPr>
          <p:nvPr>
            <p:ph type="body" idx="1"/>
          </p:nvPr>
        </p:nvSpPr>
        <p:spPr/>
        <p:txBody>
          <a:bodyPr/>
          <a:lstStyle/>
          <a:p>
            <a:pPr eaLnBrk="1" hangingPunct="1">
              <a:lnSpc>
                <a:spcPct val="90000"/>
              </a:lnSpc>
              <a:buFontTx/>
              <a:buNone/>
              <a:defRPr/>
            </a:pPr>
            <a:r>
              <a:rPr lang="en-US" sz="2800">
                <a:effectLst/>
              </a:rPr>
              <a:t>   Then Jesus said to the disciples, “If any of you wants to be my follower, you must put aside your selfish ambition, shoulder your cross, and follow me. 25 If you try to keep your life for yourself, you will lose it. But if you give up your life for me, you will find true life. 26 And how do you benefit if you gain the whole world but lose your own soul in the process? Is anything worth more than your soul?</a:t>
            </a:r>
            <a:endParaRPr lang="en-US" sz="2800"/>
          </a:p>
        </p:txBody>
      </p:sp>
      <p:pic>
        <p:nvPicPr>
          <p:cNvPr id="52228" name="Picture 4" descr="so00934_[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29601" y="152400"/>
            <a:ext cx="182721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8BA5CC4F-FF96-429F-8A82-B43D35E94DC5}" type="slidenum">
              <a:rPr lang="en-US" smtClean="0"/>
              <a:pPr>
                <a:defRPr/>
              </a:pPr>
              <a:t>83</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66" y="259777"/>
            <a:ext cx="10972800" cy="1384300"/>
          </a:xfrm>
        </p:spPr>
        <p:txBody>
          <a:bodyPr/>
          <a:lstStyle/>
          <a:p>
            <a:r>
              <a:rPr lang="en-US" sz="6000" dirty="0">
                <a:solidFill>
                  <a:schemeClr val="tx1"/>
                </a:solidFill>
              </a:rPr>
              <a:t>Anger and Personal Rights</a:t>
            </a:r>
          </a:p>
        </p:txBody>
      </p:sp>
      <p:sp>
        <p:nvSpPr>
          <p:cNvPr id="3" name="Content Placeholder 2"/>
          <p:cNvSpPr>
            <a:spLocks noGrp="1"/>
          </p:cNvSpPr>
          <p:nvPr>
            <p:ph idx="1"/>
          </p:nvPr>
        </p:nvSpPr>
        <p:spPr>
          <a:xfrm>
            <a:off x="990600" y="1524000"/>
            <a:ext cx="8915400" cy="4953000"/>
          </a:xfrm>
        </p:spPr>
        <p:txBody>
          <a:bodyPr/>
          <a:lstStyle/>
          <a:p>
            <a:r>
              <a:rPr lang="en-US" dirty="0" smtClean="0"/>
              <a:t>5</a:t>
            </a:r>
            <a:r>
              <a:rPr lang="en-US" baseline="30000" dirty="0" smtClean="0"/>
              <a:t>th</a:t>
            </a:r>
            <a:r>
              <a:rPr lang="en-US" dirty="0" smtClean="0"/>
              <a:t> edition</a:t>
            </a:r>
            <a:br>
              <a:rPr lang="en-US" dirty="0" smtClean="0"/>
            </a:br>
            <a:r>
              <a:rPr lang="en-US" dirty="0" smtClean="0"/>
              <a:t>	By Dave Batty</a:t>
            </a:r>
            <a:br>
              <a:rPr lang="en-US" dirty="0" smtClean="0"/>
            </a:br>
            <a:r>
              <a:rPr lang="en-US" sz="2000" dirty="0"/>
              <a:t>This PowerPoint is designed to be used with the </a:t>
            </a:r>
          </a:p>
          <a:p>
            <a:r>
              <a:rPr lang="en-US" sz="2000" dirty="0"/>
              <a:t>Group Studies for New Christians Course, </a:t>
            </a:r>
          </a:p>
          <a:p>
            <a:r>
              <a:rPr lang="en-US" sz="2000" i="1" dirty="0"/>
              <a:t>Anger and Personal Rights</a:t>
            </a:r>
            <a:r>
              <a:rPr lang="en-US" sz="2000" dirty="0" smtClean="0"/>
              <a:t>, </a:t>
            </a:r>
            <a:r>
              <a:rPr lang="en-US" sz="2000" dirty="0"/>
              <a:t>by Dave Batty.</a:t>
            </a:r>
          </a:p>
          <a:p>
            <a:r>
              <a:rPr lang="en-US" sz="2000" b="1" dirty="0"/>
              <a:t>Other Materials available include:</a:t>
            </a:r>
          </a:p>
          <a:p>
            <a:r>
              <a:rPr lang="en-US" sz="2000" dirty="0"/>
              <a:t>Teacher's Manual</a:t>
            </a:r>
          </a:p>
          <a:p>
            <a:r>
              <a:rPr lang="en-US" sz="2000" dirty="0"/>
              <a:t>Student Manual</a:t>
            </a:r>
          </a:p>
          <a:p>
            <a:r>
              <a:rPr lang="en-US" sz="2000" dirty="0"/>
              <a:t>Study Guide			</a:t>
            </a:r>
          </a:p>
          <a:p>
            <a:r>
              <a:rPr lang="en-US" sz="2000" dirty="0"/>
              <a:t>Exam</a:t>
            </a:r>
          </a:p>
          <a:p>
            <a:r>
              <a:rPr lang="en-US" sz="2000" dirty="0"/>
              <a:t>Course Certificate</a:t>
            </a:r>
            <a:endParaRPr lang="en-US" dirty="0" smtClean="0"/>
          </a:p>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55589" y="1540848"/>
            <a:ext cx="2389238" cy="307305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26866" y="5036403"/>
            <a:ext cx="4717961" cy="830997"/>
          </a:xfrm>
          <a:prstGeom prst="rect">
            <a:avLst/>
          </a:prstGeom>
          <a:solidFill>
            <a:schemeClr val="tx1">
              <a:lumMod val="50000"/>
            </a:schemeClr>
          </a:solidFill>
          <a:ln>
            <a:solidFill>
              <a:schemeClr val="tx1">
                <a:alpha val="0"/>
              </a:schemeClr>
            </a:solidFill>
          </a:ln>
        </p:spPr>
        <p:txBody>
          <a:bodyPr wrap="square" rtlCol="0">
            <a:spAutoFit/>
          </a:bodyPr>
          <a:lstStyle/>
          <a:p>
            <a:r>
              <a:rPr lang="en-US" dirty="0"/>
              <a:t>For Information on obtaining these materials see iteenchallenge.org</a:t>
            </a:r>
          </a:p>
        </p:txBody>
      </p:sp>
      <p:sp>
        <p:nvSpPr>
          <p:cNvPr id="7" name="Rectangle 6"/>
          <p:cNvSpPr/>
          <p:nvPr/>
        </p:nvSpPr>
        <p:spPr bwMode="auto">
          <a:xfrm>
            <a:off x="6226866" y="5036403"/>
            <a:ext cx="4717961" cy="830997"/>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p>
        </p:txBody>
      </p:sp>
      <p:sp>
        <p:nvSpPr>
          <p:cNvPr id="8" name="Date Placeholder 7"/>
          <p:cNvSpPr>
            <a:spLocks noGrp="1"/>
          </p:cNvSpPr>
          <p:nvPr>
            <p:ph type="dt" sz="half" idx="10"/>
          </p:nvPr>
        </p:nvSpPr>
        <p:spPr/>
        <p:txBody>
          <a:bodyPr/>
          <a:lstStyle/>
          <a:p>
            <a:pPr>
              <a:defRPr/>
            </a:pPr>
            <a:r>
              <a:rPr lang="en-US" smtClean="0"/>
              <a:t>3-2018</a:t>
            </a:r>
            <a:endParaRPr lang="en-US" dirty="0"/>
          </a:p>
        </p:txBody>
      </p:sp>
      <p:sp>
        <p:nvSpPr>
          <p:cNvPr id="9" name="Slide Number Placeholder 8"/>
          <p:cNvSpPr>
            <a:spLocks noGrp="1"/>
          </p:cNvSpPr>
          <p:nvPr>
            <p:ph type="sldNum" sz="quarter" idx="12"/>
          </p:nvPr>
        </p:nvSpPr>
        <p:spPr/>
        <p:txBody>
          <a:bodyPr/>
          <a:lstStyle/>
          <a:p>
            <a:pPr>
              <a:defRPr/>
            </a:pPr>
            <a:fld id="{7D8428DC-BE01-42D5-ACF1-770042B100D4}" type="slidenum">
              <a:rPr lang="en-US" smtClean="0"/>
              <a:pPr>
                <a:defRPr/>
              </a:pPr>
              <a:t>84</a:t>
            </a:fld>
            <a:endParaRPr lang="en-US"/>
          </a:p>
        </p:txBody>
      </p:sp>
    </p:spTree>
    <p:extLst>
      <p:ext uri="{BB962C8B-B14F-4D97-AF65-F5344CB8AC3E}">
        <p14:creationId xmlns:p14="http://schemas.microsoft.com/office/powerpoint/2010/main" val="1608316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09600"/>
            <a:ext cx="7772400" cy="990600"/>
          </a:xfrm>
        </p:spPr>
        <p:txBody>
          <a:bodyPr/>
          <a:lstStyle/>
          <a:p>
            <a:pPr eaLnBrk="1" hangingPunct="1">
              <a:defRPr/>
            </a:pPr>
            <a:r>
              <a:rPr lang="en-US" b="1" dirty="0" smtClean="0"/>
              <a:t>Anger and Personal Rights</a:t>
            </a:r>
          </a:p>
        </p:txBody>
      </p:sp>
      <p:sp>
        <p:nvSpPr>
          <p:cNvPr id="2051" name="Rectangle 3"/>
          <p:cNvSpPr>
            <a:spLocks noGrp="1" noChangeArrowheads="1"/>
          </p:cNvSpPr>
          <p:nvPr>
            <p:ph type="subTitle" idx="1"/>
          </p:nvPr>
        </p:nvSpPr>
        <p:spPr>
          <a:xfrm>
            <a:off x="1905000" y="4953000"/>
            <a:ext cx="8610600" cy="1676400"/>
          </a:xfrm>
        </p:spPr>
        <p:txBody>
          <a:bodyPr/>
          <a:lstStyle/>
          <a:p>
            <a:pPr eaLnBrk="1" hangingPunct="1">
              <a:defRPr/>
            </a:pPr>
            <a:r>
              <a:rPr lang="en-US" sz="1400" dirty="0"/>
              <a:t>Developed by TC Farm London Ontario Canada </a:t>
            </a:r>
          </a:p>
          <a:p>
            <a:pPr eaLnBrk="1" hangingPunct="1">
              <a:defRPr/>
            </a:pPr>
            <a:r>
              <a:rPr lang="en-US" sz="2000" dirty="0"/>
              <a:t>Edited by Global Teen Challenge</a:t>
            </a:r>
          </a:p>
          <a:p>
            <a:pPr eaLnBrk="1" hangingPunct="1">
              <a:defRPr/>
            </a:pPr>
            <a:r>
              <a:rPr lang="en-US" sz="2000" dirty="0"/>
              <a:t>Anger and Personal Rights 5</a:t>
            </a:r>
            <a:r>
              <a:rPr lang="en-US" sz="2000" baseline="30000" dirty="0"/>
              <a:t>th</a:t>
            </a:r>
            <a:r>
              <a:rPr lang="en-US" sz="2000" dirty="0"/>
              <a:t> Edition</a:t>
            </a:r>
          </a:p>
          <a:p>
            <a:pPr eaLnBrk="1" hangingPunct="1">
              <a:defRPr/>
            </a:pPr>
            <a:endParaRPr lang="en-US" sz="2000" dirty="0"/>
          </a:p>
          <a:p>
            <a:pPr eaLnBrk="1" hangingPunct="1">
              <a:defRPr/>
            </a:pPr>
            <a:endParaRPr lang="en-US" dirty="0" smtClean="0"/>
          </a:p>
        </p:txBody>
      </p:sp>
      <p:pic>
        <p:nvPicPr>
          <p:cNvPr id="2" name="Picture 1"/>
          <p:cNvPicPr>
            <a:picLocks noChangeAspect="1"/>
          </p:cNvPicPr>
          <p:nvPr/>
        </p:nvPicPr>
        <p:blipFill>
          <a:blip r:embed="rId2">
            <a:extLst/>
          </a:blip>
          <a:stretch>
            <a:fillRect/>
          </a:stretch>
        </p:blipFill>
        <p:spPr>
          <a:xfrm>
            <a:off x="3657601" y="1676401"/>
            <a:ext cx="4719637" cy="2853047"/>
          </a:xfrm>
          <a:prstGeom prst="rect">
            <a:avLst/>
          </a:prstGeom>
          <a:ln>
            <a:noFill/>
          </a:ln>
          <a:effectLst>
            <a:softEdge rad="112500"/>
          </a:effectLst>
        </p:spPr>
      </p:pic>
      <p:sp>
        <p:nvSpPr>
          <p:cNvPr id="3" name="Date Placeholder 2"/>
          <p:cNvSpPr>
            <a:spLocks noGrp="1"/>
          </p:cNvSpPr>
          <p:nvPr>
            <p:ph type="dt" sz="quarter" idx="12"/>
          </p:nvPr>
        </p:nvSpPr>
        <p:spPr/>
        <p:txBody>
          <a:bodyPr/>
          <a:lstStyle/>
          <a:p>
            <a:pPr>
              <a:defRPr/>
            </a:pPr>
            <a:r>
              <a:rPr lang="en-US" smtClean="0"/>
              <a:t>3-2018</a:t>
            </a:r>
            <a:endParaRPr lang="en-US"/>
          </a:p>
        </p:txBody>
      </p:sp>
      <p:sp>
        <p:nvSpPr>
          <p:cNvPr id="4" name="Footer Placeholder 3"/>
          <p:cNvSpPr>
            <a:spLocks noGrp="1"/>
          </p:cNvSpPr>
          <p:nvPr>
            <p:ph type="ftr" sz="quarter" idx="10"/>
          </p:nvPr>
        </p:nvSpPr>
        <p:spPr/>
        <p:txBody>
          <a:bodyPr/>
          <a:lstStyle/>
          <a:p>
            <a:pPr>
              <a:defRPr/>
            </a:pPr>
            <a:r>
              <a:rPr lang="en-US"/>
              <a:t>iteenchallenge.org</a:t>
            </a:r>
          </a:p>
        </p:txBody>
      </p:sp>
      <p:sp>
        <p:nvSpPr>
          <p:cNvPr id="5" name="Slide Number Placeholder 4"/>
          <p:cNvSpPr>
            <a:spLocks noGrp="1"/>
          </p:cNvSpPr>
          <p:nvPr>
            <p:ph type="sldNum" sz="quarter" idx="11"/>
          </p:nvPr>
        </p:nvSpPr>
        <p:spPr/>
        <p:txBody>
          <a:bodyPr/>
          <a:lstStyle/>
          <a:p>
            <a:pPr>
              <a:defRPr/>
            </a:pPr>
            <a:fld id="{B289585F-1596-46BC-901C-C5205BE1BFA9}" type="slidenum">
              <a:rPr lang="en-US" smtClean="0"/>
              <a:pPr>
                <a:defRPr/>
              </a:pPr>
              <a:t>85</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8839200" y="6553200"/>
            <a:ext cx="1828800" cy="304800"/>
          </a:xfrm>
        </p:spPr>
        <p:txBody>
          <a:bodyPr/>
          <a:lstStyle/>
          <a:p>
            <a:pPr>
              <a:defRPr/>
            </a:pPr>
            <a:r>
              <a:rPr lang="en-US" sz="1000" smtClean="0"/>
              <a:t>iteenchallenge.org</a:t>
            </a:r>
            <a:endParaRPr lang="en-US" sz="1000" dirty="0"/>
          </a:p>
        </p:txBody>
      </p:sp>
      <p:sp>
        <p:nvSpPr>
          <p:cNvPr id="7" name="TextBox 6"/>
          <p:cNvSpPr txBox="1"/>
          <p:nvPr/>
        </p:nvSpPr>
        <p:spPr>
          <a:xfrm>
            <a:off x="1524000" y="685800"/>
            <a:ext cx="9144000" cy="861774"/>
          </a:xfrm>
          <a:prstGeom prst="rect">
            <a:avLst/>
          </a:prstGeom>
          <a:noFill/>
        </p:spPr>
        <p:txBody>
          <a:bodyPr wrap="square" rtlCol="0">
            <a:spAutoFit/>
          </a:bodyPr>
          <a:lstStyle/>
          <a:p>
            <a:pPr algn="ctr"/>
            <a:r>
              <a:rPr lang="en-US" sz="5000" b="1" dirty="0">
                <a:effectLst>
                  <a:outerShdw blurRad="127000" dist="254000" dir="2700000" algn="tl">
                    <a:srgbClr val="000000"/>
                  </a:outerShdw>
                </a:effectLst>
              </a:rPr>
              <a:t>Personal Application</a:t>
            </a:r>
            <a:endParaRPr lang="en-US" sz="5000" dirty="0">
              <a:effectLst>
                <a:outerShdw blurRad="127000" dist="254000" dir="2700000" algn="tl">
                  <a:srgbClr val="000000"/>
                </a:outerShdw>
              </a:effectLst>
            </a:endParaRPr>
          </a:p>
        </p:txBody>
      </p:sp>
      <p:sp>
        <p:nvSpPr>
          <p:cNvPr id="5" name="TextBox 4"/>
          <p:cNvSpPr txBox="1"/>
          <p:nvPr/>
        </p:nvSpPr>
        <p:spPr>
          <a:xfrm>
            <a:off x="2133600" y="1981200"/>
            <a:ext cx="8686800" cy="3924151"/>
          </a:xfrm>
          <a:prstGeom prst="rect">
            <a:avLst/>
          </a:prstGeom>
          <a:noFill/>
        </p:spPr>
        <p:txBody>
          <a:bodyPr wrap="square" rtlCol="0">
            <a:spAutoFit/>
          </a:bodyPr>
          <a:lstStyle/>
          <a:p>
            <a:pPr marL="520700" indent="-520700">
              <a:buFont typeface="Wingdings" pitchFamily="2" charset="2"/>
              <a:buChar char="q"/>
            </a:pPr>
            <a:r>
              <a:rPr lang="en-US" sz="3400" dirty="0">
                <a:effectLst>
                  <a:outerShdw blurRad="127000" dist="190500" dir="2700000" algn="ctr" rotWithShape="0">
                    <a:srgbClr val="000000"/>
                  </a:outerShdw>
                </a:effectLst>
              </a:rPr>
              <a:t>Write down how anger has been a   destructive power in your life.</a:t>
            </a:r>
          </a:p>
          <a:p>
            <a:pPr marL="1030288" lvl="1" indent="-573088">
              <a:spcBef>
                <a:spcPts val="1000"/>
              </a:spcBef>
              <a:buFont typeface="Wingdings" pitchFamily="2" charset="2"/>
              <a:buChar char="q"/>
            </a:pPr>
            <a:r>
              <a:rPr lang="en-US" sz="3000" dirty="0">
                <a:effectLst>
                  <a:outerShdw blurRad="127000" dist="190500" dir="2700000" algn="ctr" rotWithShape="0">
                    <a:srgbClr val="000000"/>
                  </a:outerShdw>
                </a:effectLst>
              </a:rPr>
              <a:t>What damage has anger brought into your life or the lives of your loved ones?</a:t>
            </a:r>
          </a:p>
          <a:p>
            <a:pPr marL="573088" indent="-573088">
              <a:spcBef>
                <a:spcPts val="2000"/>
              </a:spcBef>
              <a:buFont typeface="Wingdings" pitchFamily="2" charset="2"/>
              <a:buChar char="q"/>
            </a:pPr>
            <a:r>
              <a:rPr lang="en-US" sz="3400" dirty="0">
                <a:effectLst>
                  <a:outerShdw blurRad="127000" dist="190500" dir="2700000" algn="ctr" rotWithShape="0">
                    <a:srgbClr val="000000"/>
                  </a:outerShdw>
                </a:effectLst>
              </a:rPr>
              <a:t>Pray asking for God’s help to begin to change the way we use our anger.</a:t>
            </a:r>
          </a:p>
          <a:p>
            <a:pPr lvl="1">
              <a:buFont typeface="Wingdings" pitchFamily="2" charset="2"/>
              <a:buChar char="q"/>
            </a:pPr>
            <a:endParaRPr lang="en-US" sz="2800" dirty="0"/>
          </a:p>
        </p:txBody>
      </p:sp>
      <p:sp>
        <p:nvSpPr>
          <p:cNvPr id="2" name="Date Placeholder 1"/>
          <p:cNvSpPr>
            <a:spLocks noGrp="1"/>
          </p:cNvSpPr>
          <p:nvPr>
            <p:ph type="dt" sz="half" idx="10"/>
          </p:nvPr>
        </p:nvSpPr>
        <p:spPr/>
        <p:txBody>
          <a:bodyPr/>
          <a:lstStyle/>
          <a:p>
            <a:pPr>
              <a:defRPr/>
            </a:pPr>
            <a:r>
              <a:rPr lang="en-US" smtClean="0"/>
              <a:t>3-2018</a:t>
            </a:r>
            <a:endParaRPr lang="en-US" dirty="0"/>
          </a:p>
        </p:txBody>
      </p:sp>
      <p:sp>
        <p:nvSpPr>
          <p:cNvPr id="3" name="Slide Number Placeholder 2"/>
          <p:cNvSpPr>
            <a:spLocks noGrp="1"/>
          </p:cNvSpPr>
          <p:nvPr>
            <p:ph type="sldNum" sz="quarter" idx="12"/>
          </p:nvPr>
        </p:nvSpPr>
        <p:spPr/>
        <p:txBody>
          <a:bodyPr/>
          <a:lstStyle/>
          <a:p>
            <a:pPr>
              <a:defRPr/>
            </a:pPr>
            <a:fld id="{84A92070-A201-4A70-A126-DCC579828823}" type="slidenum">
              <a:rPr lang="en-US" smtClean="0"/>
              <a:pPr>
                <a:defRPr/>
              </a:pPr>
              <a:t>9</a:t>
            </a:fld>
            <a:endParaRPr lang="en-US"/>
          </a:p>
        </p:txBody>
      </p:sp>
    </p:spTree>
    <p:extLst>
      <p:ext uri="{BB962C8B-B14F-4D97-AF65-F5344CB8AC3E}">
        <p14:creationId xmlns:p14="http://schemas.microsoft.com/office/powerpoint/2010/main" val="1370437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153e348964ae1dea3ade4e647d01483738e7"/>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748</TotalTime>
  <Words>4096</Words>
  <Application>Microsoft Office PowerPoint</Application>
  <PresentationFormat>Widescreen</PresentationFormat>
  <Paragraphs>708</Paragraphs>
  <Slides>85</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Arial Black</vt:lpstr>
      <vt:lpstr>Baskerville Old Face</vt:lpstr>
      <vt:lpstr>Bradley Hand ITC</vt:lpstr>
      <vt:lpstr>Calibri</vt:lpstr>
      <vt:lpstr>Poor Richard</vt:lpstr>
      <vt:lpstr>Stencil Export</vt:lpstr>
      <vt:lpstr>Tahoma</vt:lpstr>
      <vt:lpstr>Times New Roman</vt:lpstr>
      <vt:lpstr>TimesNewRoman</vt:lpstr>
      <vt:lpstr>Wingdings</vt:lpstr>
      <vt:lpstr>Ocean</vt:lpstr>
      <vt:lpstr>Anger and Personal Rights</vt:lpstr>
      <vt:lpstr>Anger and Personal Rights</vt:lpstr>
      <vt:lpstr>Anger and Personal Rights Assignment list</vt:lpstr>
      <vt:lpstr>Lesson 1 - How have I used anger in my life?</vt:lpstr>
      <vt:lpstr>PowerPoint Presentation</vt:lpstr>
      <vt:lpstr>How have I used anger in my life?</vt:lpstr>
      <vt:lpstr>What gives anger so much power in my life? </vt:lpstr>
      <vt:lpstr>How did anger come to have such a place in my life? </vt:lpstr>
      <vt:lpstr>PowerPoint Presentation</vt:lpstr>
      <vt:lpstr>PowerPoint Presentation</vt:lpstr>
      <vt:lpstr>PowerPoint Presentation</vt:lpstr>
      <vt:lpstr>Lesson 2 - How do I break the destructive power of anger in my life?</vt:lpstr>
      <vt:lpstr>PowerPoint Presentation</vt:lpstr>
      <vt:lpstr>PowerPoint Presentation</vt:lpstr>
      <vt:lpstr>How do I break the destructive power of anger in my life?</vt:lpstr>
      <vt:lpstr>How do I break the destructive power of anger in my life?</vt:lpstr>
      <vt:lpstr>Anger is like a weed</vt:lpstr>
      <vt:lpstr>How do my personal rights connect to my anger?</vt:lpstr>
      <vt:lpstr>Examples of Personal Rights</vt:lpstr>
      <vt:lpstr>Why should I give my personal rights to God?</vt:lpstr>
      <vt:lpstr>PowerPoint Presentation</vt:lpstr>
      <vt:lpstr>PowerPoint Presentation</vt:lpstr>
      <vt:lpstr>Lesson 3 - A closer look at giving my personal rights to God</vt:lpstr>
      <vt:lpstr>PowerPoint Presentation</vt:lpstr>
      <vt:lpstr>What happens if I do not give my personal rights to God? </vt:lpstr>
      <vt:lpstr>What will happen when I give my personal rights to God?</vt:lpstr>
      <vt:lpstr>What will happen when I give my personal rights to God?</vt:lpstr>
      <vt:lpstr>GROWING THROUGH FAILURE</vt:lpstr>
      <vt:lpstr>What are the benefits of giving my personal rights to God?</vt:lpstr>
      <vt:lpstr>What else besides personal rights feeds my anger problem?</vt:lpstr>
      <vt:lpstr>PowerPoint Presentation</vt:lpstr>
      <vt:lpstr>Lesson 4 - What does God say about anger?</vt:lpstr>
      <vt:lpstr>What does God say about anger?</vt:lpstr>
      <vt:lpstr>What does God say about anger?</vt:lpstr>
      <vt:lpstr>Jesus and anger Mark 3:1-6</vt:lpstr>
      <vt:lpstr>What makes God angry?</vt:lpstr>
      <vt:lpstr>PowerPoint Presentation</vt:lpstr>
      <vt:lpstr>Lesson 5 - How people in the Bible used their anger</vt:lpstr>
      <vt:lpstr>How people in the Bible used their anger</vt:lpstr>
      <vt:lpstr>How people in the Bible used anger </vt:lpstr>
      <vt:lpstr>How people in the Bible used anger </vt:lpstr>
      <vt:lpstr>How people in the Bible used anger </vt:lpstr>
      <vt:lpstr>How people in the Bible used anger </vt:lpstr>
      <vt:lpstr>How people in the Bible used anger </vt:lpstr>
      <vt:lpstr>PowerPoint Presentation</vt:lpstr>
      <vt:lpstr>PowerPoint Presentation</vt:lpstr>
      <vt:lpstr>Lesson 6  First Steps to New Growth</vt:lpstr>
      <vt:lpstr>Lesson 6 - First steps to new growth</vt:lpstr>
      <vt:lpstr>First steps to new growth</vt:lpstr>
      <vt:lpstr>Prepare for problems with this new decision to give your personal rights to God</vt:lpstr>
      <vt:lpstr>How can I use my anger in a way that pleases God?</vt:lpstr>
      <vt:lpstr>First steps to new growth </vt:lpstr>
      <vt:lpstr>First steps to new growth </vt:lpstr>
      <vt:lpstr>5. Develop new skills for responding to situations where you used anger in the past</vt:lpstr>
      <vt:lpstr>PowerPoint Presentation</vt:lpstr>
      <vt:lpstr>PowerPoint Presentation</vt:lpstr>
      <vt:lpstr>Lesson 7 - New ways of responding to situations where anger was used in the past</vt:lpstr>
      <vt:lpstr>New ways of responding to situations where anger was used in the past</vt:lpstr>
      <vt:lpstr>First steps to new growth    (review)</vt:lpstr>
      <vt:lpstr>First steps to new growth (review)</vt:lpstr>
      <vt:lpstr>First steps to new growth </vt:lpstr>
      <vt:lpstr>PowerPoint Presentation</vt:lpstr>
      <vt:lpstr>Lesson 8 - Three major growth areas for dealing with anger</vt:lpstr>
      <vt:lpstr>Three major growth areas for dealing with anger</vt:lpstr>
      <vt:lpstr>Develop positive character qualities in your life</vt:lpstr>
      <vt:lpstr>Learn the difference between personal responsibilities and personal rights </vt:lpstr>
      <vt:lpstr>Develop boundaries </vt:lpstr>
      <vt:lpstr>PowerPoint Presentation</vt:lpstr>
      <vt:lpstr>Lesson 9 - How can I use my anger in a way that pleases God?</vt:lpstr>
      <vt:lpstr>How can I use my anger in a way that pleases God?</vt:lpstr>
      <vt:lpstr>Use your anger in a way that pleases God</vt:lpstr>
      <vt:lpstr>God may give some of your personal rights back to you—but now they are privileges</vt:lpstr>
      <vt:lpstr>How can I use my anger in a way that pleases God?</vt:lpstr>
      <vt:lpstr>Anger and Personal Rights</vt:lpstr>
      <vt:lpstr>Ephesians 4:26-27 NIV</vt:lpstr>
      <vt:lpstr>James 1:19-20 NIV</vt:lpstr>
      <vt:lpstr>Proverbs 15:1 NIV</vt:lpstr>
      <vt:lpstr>Mark 3:1-5</vt:lpstr>
      <vt:lpstr>Mark 3:1-5</vt:lpstr>
      <vt:lpstr>Mark 12:30</vt:lpstr>
      <vt:lpstr>1 Corinthians 6:19-20</vt:lpstr>
      <vt:lpstr>Matthew 11:28-30</vt:lpstr>
      <vt:lpstr>Matthew 16:24-26</vt:lpstr>
      <vt:lpstr>Anger and Personal Rights</vt:lpstr>
      <vt:lpstr>Anger and Personal Rights</vt:lpstr>
    </vt:vector>
  </TitlesOfParts>
  <Company>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 and Personal Rights</dc:title>
  <dc:creator>Gregg Fischer</dc:creator>
  <cp:lastModifiedBy>Gregg Fischer</cp:lastModifiedBy>
  <cp:revision>82</cp:revision>
  <dcterms:created xsi:type="dcterms:W3CDTF">2002-10-07T20:22:21Z</dcterms:created>
  <dcterms:modified xsi:type="dcterms:W3CDTF">2018-03-01T20:50:49Z</dcterms:modified>
</cp:coreProperties>
</file>