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0A71A-ACC3-4D68-9D27-4EEA7C5F00C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2B806-8ADF-491E-8E1D-A58E8211D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F5505-7885-4C9E-A78B-BE9367E2E3F1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BB98E-EE27-44A3-9E12-A7103E4CA9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AEC65-9835-4524-BEA8-579D63C7FC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Advisory Board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Dave Batty</a:t>
            </a:r>
            <a:endParaRPr lang="en-US" dirty="0"/>
          </a:p>
        </p:txBody>
      </p:sp>
      <p:pic>
        <p:nvPicPr>
          <p:cNvPr id="4" name="Picture 3" descr="GTC logo gold on gold 72 dpi.bmp"/>
          <p:cNvPicPr>
            <a:picLocks noChangeAspect="1"/>
          </p:cNvPicPr>
          <p:nvPr/>
        </p:nvPicPr>
        <p:blipFill>
          <a:blip r:embed="rId2" cstate="print"/>
          <a:srcRect b="10020"/>
          <a:stretch>
            <a:fillRect/>
          </a:stretch>
        </p:blipFill>
        <p:spPr>
          <a:xfrm>
            <a:off x="0" y="0"/>
            <a:ext cx="3658433" cy="18288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5791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www.iTeenChallenge.org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spcAft>
                <a:spcPts val="2000"/>
              </a:spcAft>
              <a:buSzPct val="100000"/>
              <a:buFont typeface="+mj-lt"/>
              <a:buAutoNum type="alphaUcPeriod"/>
            </a:pPr>
            <a:r>
              <a:rPr lang="en-US" dirty="0" smtClean="0"/>
              <a:t>Prepare an agenda  (Sample)</a:t>
            </a:r>
            <a:br>
              <a:rPr lang="en-US" dirty="0" smtClean="0"/>
            </a:br>
            <a:r>
              <a:rPr lang="en-US" dirty="0" smtClean="0"/>
              <a:t>--Start with a TC student/graduate testimony</a:t>
            </a:r>
          </a:p>
          <a:p>
            <a:pPr marL="624078" indent="-514350">
              <a:spcAft>
                <a:spcPts val="2000"/>
              </a:spcAft>
              <a:buSzPct val="100000"/>
              <a:buFont typeface="+mj-lt"/>
              <a:buAutoNum type="alphaUcPeriod"/>
            </a:pPr>
            <a:r>
              <a:rPr lang="en-US" dirty="0" smtClean="0"/>
              <a:t>What kinds of issues are relevant to your board members?</a:t>
            </a:r>
          </a:p>
          <a:p>
            <a:pPr marL="624078" indent="-514350">
              <a:spcAft>
                <a:spcPts val="2000"/>
              </a:spcAft>
              <a:buSzPct val="100000"/>
              <a:buFont typeface="+mj-lt"/>
              <a:buAutoNum type="alphaUcPeriod"/>
            </a:pPr>
            <a:r>
              <a:rPr lang="en-US" dirty="0" smtClean="0"/>
              <a:t>The board is the keeper of the vision for your TC</a:t>
            </a:r>
          </a:p>
          <a:p>
            <a:pPr>
              <a:buNone/>
            </a:pPr>
            <a:r>
              <a:rPr lang="en-US" dirty="0" smtClean="0"/>
              <a:t>	Don’t confuse vision with ambition. Ambition is my agenda—vision is alignment with God’s agenda.</a:t>
            </a:r>
          </a:p>
          <a:p>
            <a:pPr algn="r">
              <a:buNone/>
            </a:pPr>
            <a:r>
              <a:rPr lang="en-US" dirty="0" smtClean="0"/>
              <a:t>Doug Wever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	Key issues in leading an 	effective board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pPr marL="624078" indent="-514350">
              <a:spcAft>
                <a:spcPts val="2000"/>
              </a:spcAft>
              <a:buSzPct val="100000"/>
              <a:buFont typeface="+mj-lt"/>
              <a:buAutoNum type="alphaUcPeriod" startAt="4"/>
            </a:pPr>
            <a:r>
              <a:rPr lang="en-US" dirty="0" smtClean="0"/>
              <a:t>Policy board vs. daily operational board</a:t>
            </a:r>
          </a:p>
          <a:p>
            <a:pPr marL="624078" indent="-514350">
              <a:spcAft>
                <a:spcPts val="2000"/>
              </a:spcAft>
              <a:buSzPct val="100000"/>
              <a:buFont typeface="+mj-lt"/>
              <a:buAutoNum type="alphaUcPeriod" startAt="4"/>
            </a:pPr>
            <a:r>
              <a:rPr lang="en-US" dirty="0" smtClean="0"/>
              <a:t>Preparing a succession plan—in case of an emergency change in leadership</a:t>
            </a:r>
          </a:p>
          <a:p>
            <a:pPr marL="624078" indent="-514350">
              <a:spcAft>
                <a:spcPts val="2000"/>
              </a:spcAft>
              <a:buSzPct val="100000"/>
              <a:buFont typeface="+mj-lt"/>
              <a:buAutoNum type="alphaUcPeriod" startAt="4"/>
            </a:pPr>
            <a:r>
              <a:rPr lang="en-US" dirty="0" smtClean="0"/>
              <a:t>Strategic planning for your TC ministry</a:t>
            </a:r>
          </a:p>
          <a:p>
            <a:pPr marL="624078" indent="-514350">
              <a:spcAft>
                <a:spcPts val="2000"/>
              </a:spcAft>
              <a:buSzPct val="100000"/>
              <a:buFont typeface="+mj-lt"/>
              <a:buAutoNum type="alphaUcPeriod" startAt="4"/>
            </a:pPr>
            <a:r>
              <a:rPr lang="en-US" dirty="0" smtClean="0"/>
              <a:t>Dealing with problem personalities –page 20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	Key issues in leading an 	effective board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500"/>
              </a:spcAft>
            </a:pPr>
            <a:r>
              <a:rPr lang="en-US" dirty="0" smtClean="0"/>
              <a:t>Ties back to why your board exists</a:t>
            </a:r>
          </a:p>
          <a:p>
            <a:pPr>
              <a:spcAft>
                <a:spcPts val="1500"/>
              </a:spcAft>
            </a:pPr>
            <a:r>
              <a:rPr lang="en-US" dirty="0" smtClean="0"/>
              <a:t>Committees need to be goal driven</a:t>
            </a:r>
          </a:p>
          <a:p>
            <a:r>
              <a:rPr lang="en-US" dirty="0" smtClean="0"/>
              <a:t>Committees need to have a specific focus and time line</a:t>
            </a:r>
          </a:p>
          <a:p>
            <a:pPr lvl="1"/>
            <a:r>
              <a:rPr lang="en-US" dirty="0" smtClean="0"/>
              <a:t>Committees for special events</a:t>
            </a:r>
          </a:p>
          <a:p>
            <a:pPr lvl="1"/>
            <a:r>
              <a:rPr lang="en-US" dirty="0" smtClean="0"/>
              <a:t>Committees for capital campaign</a:t>
            </a:r>
          </a:p>
          <a:p>
            <a:pPr lvl="1"/>
            <a:r>
              <a:rPr lang="en-US" dirty="0" smtClean="0"/>
              <a:t>Committees to help with funding issues</a:t>
            </a:r>
          </a:p>
          <a:p>
            <a:pPr lvl="2"/>
            <a:r>
              <a:rPr lang="en-US" dirty="0" smtClean="0"/>
              <a:t>Australia—Endowment for TC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	Working committees of the 	board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a written record of all policies and procedures approved.</a:t>
            </a:r>
          </a:p>
          <a:p>
            <a:pPr lvl="1"/>
            <a:r>
              <a:rPr lang="en-US" dirty="0" smtClean="0"/>
              <a:t>Talking to the press</a:t>
            </a:r>
          </a:p>
          <a:p>
            <a:pPr lvl="1"/>
            <a:r>
              <a:rPr lang="en-US" dirty="0" smtClean="0"/>
              <a:t>Relationship with governing board of directors</a:t>
            </a:r>
          </a:p>
          <a:p>
            <a:pPr lvl="1"/>
            <a:r>
              <a:rPr lang="en-US" dirty="0" smtClean="0"/>
              <a:t>Relationship with TC staff</a:t>
            </a:r>
          </a:p>
          <a:p>
            <a:pPr lvl="1">
              <a:spcAft>
                <a:spcPts val="1500"/>
              </a:spcAft>
            </a:pPr>
            <a:r>
              <a:rPr lang="en-US" dirty="0" smtClean="0"/>
              <a:t>Conflicts of interest policy</a:t>
            </a:r>
          </a:p>
          <a:p>
            <a:pPr>
              <a:spcAft>
                <a:spcPts val="1500"/>
              </a:spcAft>
            </a:pPr>
            <a:r>
              <a:rPr lang="en-US" dirty="0" smtClean="0"/>
              <a:t>Include job descriptions of board members</a:t>
            </a:r>
          </a:p>
          <a:p>
            <a:pPr>
              <a:spcAft>
                <a:spcPts val="1500"/>
              </a:spcAft>
            </a:pPr>
            <a:r>
              <a:rPr lang="en-US" dirty="0" smtClean="0"/>
              <a:t>Include committees and responsibilities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	Create a board policy manual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Questions for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Contact us</a:t>
            </a:r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www.Globaltc.org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4800" dirty="0" smtClean="0"/>
              <a:t>www.iTeenChallenge.org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 descr="GTC logo gold on gold 72 dpi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5567" y="4419600"/>
            <a:ext cx="3658433" cy="20324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696200" cy="4178491"/>
          </a:xfrm>
        </p:spPr>
        <p:txBody>
          <a:bodyPr/>
          <a:lstStyle/>
          <a:p>
            <a:r>
              <a:rPr lang="en-US" dirty="0" smtClean="0"/>
              <a:t>Ron Brown following Dennis Griffith in S. Cal.</a:t>
            </a:r>
          </a:p>
          <a:p>
            <a:endParaRPr lang="en-US" dirty="0" smtClean="0"/>
          </a:p>
          <a:p>
            <a:r>
              <a:rPr lang="en-US" dirty="0" smtClean="0"/>
              <a:t>How does the past activity of your advisory board correspond to the immediate needs and goals of your ministry?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1.	What have you inherited when you became director?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956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A.	What is its charter?    What is its purpose?</a:t>
            </a:r>
          </a:p>
          <a:p>
            <a:pPr>
              <a:spcAft>
                <a:spcPts val="2000"/>
              </a:spcAft>
              <a:buNone/>
            </a:pPr>
            <a:r>
              <a:rPr lang="en-US" dirty="0" smtClean="0"/>
              <a:t>		Proverbs 15:22 </a:t>
            </a:r>
            <a:r>
              <a:rPr lang="en-US" sz="2000" i="1" dirty="0" smtClean="0"/>
              <a:t>New Living Translation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Plans go wrong for lack of advice;</a:t>
            </a:r>
            <a:br>
              <a:rPr lang="en-US" dirty="0" smtClean="0"/>
            </a:br>
            <a:r>
              <a:rPr lang="en-US" dirty="0" smtClean="0"/>
              <a:t>      many advisers bring success</a:t>
            </a:r>
          </a:p>
          <a:p>
            <a:pPr>
              <a:buNone/>
            </a:pPr>
            <a:r>
              <a:rPr lang="en-US" dirty="0" smtClean="0"/>
              <a:t>B.	Difference between a </a:t>
            </a:r>
            <a:br>
              <a:rPr lang="en-US" dirty="0" smtClean="0"/>
            </a:br>
            <a:r>
              <a:rPr lang="en-US" dirty="0" smtClean="0"/>
              <a:t>	governing Board of Directors and </a:t>
            </a:r>
            <a:br>
              <a:rPr lang="en-US" dirty="0" smtClean="0"/>
            </a:br>
            <a:r>
              <a:rPr lang="en-US" dirty="0" smtClean="0"/>
              <a:t>	an Advisory Board</a:t>
            </a:r>
          </a:p>
          <a:p>
            <a:pPr>
              <a:buNone/>
            </a:pPr>
            <a:r>
              <a:rPr lang="en-US" dirty="0" smtClean="0"/>
              <a:t>		1.	Legal responsibilities</a:t>
            </a:r>
          </a:p>
          <a:p>
            <a:pPr>
              <a:spcAft>
                <a:spcPts val="2000"/>
              </a:spcAft>
              <a:buNone/>
            </a:pPr>
            <a:r>
              <a:rPr lang="en-US" dirty="0" smtClean="0"/>
              <a:t>		2.	Ministry responsibilities</a:t>
            </a:r>
          </a:p>
          <a:p>
            <a:pPr>
              <a:buNone/>
            </a:pPr>
            <a:r>
              <a:rPr lang="en-US" dirty="0" smtClean="0"/>
              <a:t>C.	Constitution and bylaws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2.	Why does this board exist?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000"/>
              </a:spcAft>
              <a:buNone/>
            </a:pPr>
            <a:r>
              <a:rPr lang="en-US" dirty="0" smtClean="0"/>
              <a:t>	An Advisory Board is a body of proven and gifted leaders who would agree to serve a regional vision.</a:t>
            </a:r>
          </a:p>
          <a:p>
            <a:pPr>
              <a:buNone/>
            </a:pPr>
            <a:r>
              <a:rPr lang="en-US" dirty="0" smtClean="0"/>
              <a:t>	Their </a:t>
            </a:r>
            <a:r>
              <a:rPr lang="en-US" dirty="0" smtClean="0">
                <a:solidFill>
                  <a:srgbClr val="FF0000"/>
                </a:solidFill>
              </a:rPr>
              <a:t>ministry task </a:t>
            </a:r>
            <a:r>
              <a:rPr lang="en-US" dirty="0" smtClean="0"/>
              <a:t>under the authority of TC is </a:t>
            </a:r>
            <a:r>
              <a:rPr lang="en-US" dirty="0" smtClean="0">
                <a:solidFill>
                  <a:srgbClr val="FF0000"/>
                </a:solidFill>
              </a:rPr>
              <a:t>first</a:t>
            </a:r>
            <a:r>
              <a:rPr lang="en-US" dirty="0" smtClean="0"/>
              <a:t>, to assist TC in </a:t>
            </a:r>
            <a:r>
              <a:rPr lang="en-US" u="sng" dirty="0" smtClean="0"/>
              <a:t>focusing long term vision</a:t>
            </a:r>
            <a:r>
              <a:rPr lang="en-US" dirty="0" smtClean="0"/>
              <a:t>; and </a:t>
            </a:r>
            <a:r>
              <a:rPr lang="en-US" dirty="0" smtClean="0">
                <a:solidFill>
                  <a:srgbClr val="FF0000"/>
                </a:solidFill>
              </a:rPr>
              <a:t>second</a:t>
            </a:r>
            <a:r>
              <a:rPr lang="en-US" dirty="0" smtClean="0"/>
              <a:t>, to have a </a:t>
            </a:r>
            <a:r>
              <a:rPr lang="en-US" u="sng" dirty="0" smtClean="0"/>
              <a:t>long term strategy for resourcing</a:t>
            </a:r>
            <a:r>
              <a:rPr lang="en-US" dirty="0" smtClean="0"/>
              <a:t> that vision.</a:t>
            </a:r>
            <a:r>
              <a:rPr lang="en-US" i="1" dirty="0" smtClean="0"/>
              <a:t> </a:t>
            </a:r>
            <a:endParaRPr lang="en-US" dirty="0" smtClean="0"/>
          </a:p>
          <a:p>
            <a:pPr algn="r">
              <a:buNone/>
            </a:pPr>
            <a:r>
              <a:rPr lang="en-US" i="1" dirty="0" smtClean="0"/>
              <a:t>Doug Wever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SzPct val="100000"/>
              <a:buFont typeface="+mj-lt"/>
              <a:buAutoNum type="alphaUcPeriod"/>
            </a:pPr>
            <a:r>
              <a:rPr lang="en-US" dirty="0" smtClean="0"/>
              <a:t>Define the process—get it in writing</a:t>
            </a:r>
          </a:p>
          <a:p>
            <a:pPr>
              <a:buNone/>
            </a:pPr>
            <a:r>
              <a:rPr lang="en-US" dirty="0" smtClean="0"/>
              <a:t>	1.	Nominating process</a:t>
            </a:r>
          </a:p>
          <a:p>
            <a:pPr marL="1401318" lvl="3" indent="-514350">
              <a:buFont typeface="Wingdings" pitchFamily="2" charset="2"/>
              <a:buChar char="ü"/>
            </a:pPr>
            <a:r>
              <a:rPr lang="en-US" dirty="0" smtClean="0"/>
              <a:t>Candidate names submitted</a:t>
            </a:r>
          </a:p>
          <a:p>
            <a:pPr marL="1401318" lvl="3" indent="-514350">
              <a:buFont typeface="Wingdings" pitchFamily="2" charset="2"/>
              <a:buChar char="ü"/>
            </a:pPr>
            <a:r>
              <a:rPr lang="en-US" dirty="0" smtClean="0"/>
              <a:t>Letter of invitation (Sample)</a:t>
            </a:r>
          </a:p>
          <a:p>
            <a:pPr marL="1401318" lvl="3" indent="-514350">
              <a:buFont typeface="Wingdings" pitchFamily="2" charset="2"/>
              <a:buChar char="ü"/>
            </a:pPr>
            <a:r>
              <a:rPr lang="en-US" dirty="0" smtClean="0"/>
              <a:t>Interview candidates</a:t>
            </a:r>
          </a:p>
          <a:p>
            <a:pPr>
              <a:buNone/>
            </a:pPr>
            <a:r>
              <a:rPr lang="en-US" dirty="0" smtClean="0"/>
              <a:t>	2.	Election of new members process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SzPct val="100000"/>
              <a:buFont typeface="+mj-lt"/>
              <a:buAutoNum type="alphaUcPeriod" startAt="2"/>
            </a:pPr>
            <a:r>
              <a:rPr lang="en-US" dirty="0" smtClean="0"/>
              <a:t>Work the selection process diligently</a:t>
            </a:r>
          </a:p>
          <a:p>
            <a:pPr>
              <a:buNone/>
            </a:pPr>
            <a:r>
              <a:rPr lang="en-US" dirty="0" smtClean="0"/>
              <a:t>	1.	Nominating committee</a:t>
            </a:r>
          </a:p>
          <a:p>
            <a:pPr>
              <a:buNone/>
            </a:pPr>
            <a:r>
              <a:rPr lang="en-US" dirty="0" smtClean="0"/>
              <a:t>	2.	New member orientation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	Process of selecting new board</a:t>
            </a:r>
            <a:br>
              <a:rPr lang="en-US" dirty="0" smtClean="0"/>
            </a:br>
            <a:r>
              <a:rPr lang="en-US" dirty="0" smtClean="0"/>
              <a:t>	members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r>
              <a:rPr lang="en-US" dirty="0" smtClean="0"/>
              <a:t>Sample</a:t>
            </a:r>
          </a:p>
          <a:p>
            <a:r>
              <a:rPr lang="en-US" dirty="0" smtClean="0"/>
              <a:t>Job descriptions tie back to what is the purpose of this board.</a:t>
            </a:r>
          </a:p>
          <a:p>
            <a:pPr lvl="1"/>
            <a:r>
              <a:rPr lang="en-US" dirty="0" smtClean="0"/>
              <a:t>Some Advisory Boards never meet as a group</a:t>
            </a:r>
          </a:p>
          <a:p>
            <a:pPr lvl="1">
              <a:spcAft>
                <a:spcPts val="1500"/>
              </a:spcAft>
            </a:pPr>
            <a:r>
              <a:rPr lang="en-US" dirty="0" smtClean="0"/>
              <a:t>Some meet monthly</a:t>
            </a:r>
          </a:p>
          <a:p>
            <a:pPr>
              <a:spcAft>
                <a:spcPts val="1500"/>
              </a:spcAft>
            </a:pPr>
            <a:r>
              <a:rPr lang="en-US" dirty="0" smtClean="0"/>
              <a:t>Advisory Board members need to embrace their job descriptions</a:t>
            </a:r>
          </a:p>
          <a:p>
            <a:r>
              <a:rPr lang="en-US" dirty="0" smtClean="0"/>
              <a:t>Term limits?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	Board member job descriptions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r>
              <a:rPr lang="en-US" dirty="0" smtClean="0"/>
              <a:t>Sample</a:t>
            </a:r>
          </a:p>
          <a:p>
            <a:pPr>
              <a:spcAft>
                <a:spcPts val="1500"/>
              </a:spcAft>
            </a:pPr>
            <a:r>
              <a:rPr lang="en-US" dirty="0" smtClean="0"/>
              <a:t>Have a written document that is signed annually.</a:t>
            </a:r>
          </a:p>
          <a:p>
            <a:pPr>
              <a:spcAft>
                <a:spcPts val="1500"/>
              </a:spcAft>
            </a:pPr>
            <a:r>
              <a:rPr lang="en-US" dirty="0" smtClean="0"/>
              <a:t>Track their commitments</a:t>
            </a:r>
          </a:p>
          <a:p>
            <a:pPr>
              <a:spcAft>
                <a:spcPts val="1500"/>
              </a:spcAft>
            </a:pPr>
            <a:r>
              <a:rPr lang="en-US" dirty="0" smtClean="0"/>
              <a:t>Thank them for fulfilling their commitments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	Board member annual personal 	covenant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spcAft>
                <a:spcPts val="600"/>
              </a:spcAft>
              <a:buSzPct val="100000"/>
              <a:buFont typeface="+mj-lt"/>
              <a:buAutoNum type="alphaUcPeriod"/>
            </a:pPr>
            <a:r>
              <a:rPr lang="en-US" dirty="0" smtClean="0"/>
              <a:t>Will you use Robert’s Rules of Order for your meetings?</a:t>
            </a:r>
          </a:p>
          <a:p>
            <a:pPr marL="624078" indent="-514350">
              <a:spcAft>
                <a:spcPts val="600"/>
              </a:spcAft>
              <a:buSzPct val="100000"/>
              <a:buFont typeface="+mj-lt"/>
              <a:buAutoNum type="alphaUcPeriod"/>
            </a:pPr>
            <a:r>
              <a:rPr lang="en-US" dirty="0" smtClean="0"/>
              <a:t>If not, what will you use as a procedure and a process for your meetings?</a:t>
            </a:r>
          </a:p>
          <a:p>
            <a:pPr marL="624078" indent="-514350">
              <a:buSzPct val="100000"/>
              <a:buFont typeface="+mj-lt"/>
              <a:buAutoNum type="alphaUcPeriod"/>
            </a:pPr>
            <a:r>
              <a:rPr lang="en-US" dirty="0" smtClean="0"/>
              <a:t>Constitution and bylaws</a:t>
            </a:r>
          </a:p>
          <a:p>
            <a:pPr marL="880110" lvl="1" indent="-514350">
              <a:spcAft>
                <a:spcPts val="600"/>
              </a:spcAft>
              <a:buSzPct val="100000"/>
              <a:buNone/>
            </a:pPr>
            <a:r>
              <a:rPr lang="en-US" dirty="0" smtClean="0"/>
              <a:t>	--Making changes in these documents</a:t>
            </a:r>
          </a:p>
          <a:p>
            <a:pPr marL="624078" indent="-514350">
              <a:spcAft>
                <a:spcPts val="600"/>
              </a:spcAft>
              <a:buSzPct val="100000"/>
              <a:buFont typeface="+mj-lt"/>
              <a:buAutoNum type="alphaUcPeriod"/>
            </a:pPr>
            <a:r>
              <a:rPr lang="en-US" dirty="0" smtClean="0"/>
              <a:t>Number of meetings per year</a:t>
            </a:r>
          </a:p>
          <a:p>
            <a:pPr marL="624078" indent="-514350">
              <a:spcAft>
                <a:spcPts val="600"/>
              </a:spcAft>
              <a:buSzPct val="100000"/>
              <a:buFont typeface="+mj-lt"/>
              <a:buAutoNum type="alphaUcPeriod"/>
            </a:pPr>
            <a:r>
              <a:rPr lang="en-US" dirty="0" smtClean="0"/>
              <a:t>Required attendance?</a:t>
            </a:r>
          </a:p>
          <a:p>
            <a:pPr marL="624078" indent="-514350">
              <a:buSzPct val="100000"/>
              <a:buFont typeface="+mj-lt"/>
              <a:buAutoNum type="alphaUcPeriod"/>
            </a:pPr>
            <a:r>
              <a:rPr lang="en-US" dirty="0" smtClean="0"/>
              <a:t>Term limits for members?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	Board governance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spcAft>
                <a:spcPts val="1500"/>
              </a:spcAft>
              <a:buSzPct val="100000"/>
              <a:buFont typeface="+mj-lt"/>
              <a:buAutoNum type="alphaUcPeriod" startAt="7"/>
            </a:pPr>
            <a:r>
              <a:rPr lang="en-US" dirty="0" smtClean="0"/>
              <a:t>Methods of voting on resolutions</a:t>
            </a:r>
          </a:p>
          <a:p>
            <a:pPr marL="624078" indent="-514350">
              <a:spcAft>
                <a:spcPts val="1500"/>
              </a:spcAft>
              <a:buSzPct val="100000"/>
              <a:buFont typeface="+mj-lt"/>
              <a:buAutoNum type="alphaUcPeriod" startAt="7"/>
            </a:pPr>
            <a:r>
              <a:rPr lang="en-US" dirty="0" smtClean="0"/>
              <a:t>Keeping minutes</a:t>
            </a:r>
          </a:p>
          <a:p>
            <a:pPr marL="624078" indent="-514350">
              <a:spcAft>
                <a:spcPts val="1500"/>
              </a:spcAft>
              <a:buSzPct val="100000"/>
              <a:buFont typeface="+mj-lt"/>
              <a:buAutoNum type="alphaUcPeriod" startAt="7"/>
            </a:pPr>
            <a:r>
              <a:rPr lang="en-US" dirty="0" smtClean="0"/>
              <a:t>Meeting without the TC Director present</a:t>
            </a:r>
          </a:p>
          <a:p>
            <a:pPr marL="624078" indent="-514350">
              <a:spcAft>
                <a:spcPts val="1500"/>
              </a:spcAft>
              <a:buSzPct val="100000"/>
              <a:buFont typeface="+mj-lt"/>
              <a:buAutoNum type="alphaUcPeriod" startAt="7"/>
            </a:pPr>
            <a:r>
              <a:rPr lang="en-US" dirty="0" smtClean="0"/>
              <a:t>Annual review of the CEO/Director</a:t>
            </a:r>
          </a:p>
          <a:p>
            <a:pPr marL="624078" indent="-514350">
              <a:spcAft>
                <a:spcPts val="1500"/>
              </a:spcAft>
              <a:buSzPct val="100000"/>
              <a:buFont typeface="+mj-lt"/>
              <a:buAutoNum type="alphaUcPeriod" startAt="7"/>
            </a:pPr>
            <a:r>
              <a:rPr lang="en-US" dirty="0" smtClean="0"/>
              <a:t>Annual review of the Advisory </a:t>
            </a:r>
            <a:r>
              <a:rPr lang="en-US" dirty="0" err="1" smtClean="0"/>
              <a:t>Bd</a:t>
            </a:r>
            <a:r>
              <a:rPr lang="en-US" dirty="0" smtClean="0"/>
              <a:t> members by chairman of the </a:t>
            </a:r>
            <a:r>
              <a:rPr lang="en-US" dirty="0" smtClean="0"/>
              <a:t>Advisory Board</a:t>
            </a:r>
            <a:endParaRPr lang="en-US" dirty="0" smtClean="0"/>
          </a:p>
          <a:p>
            <a:pPr marL="624078" indent="-514350">
              <a:spcAft>
                <a:spcPts val="1500"/>
              </a:spcAft>
              <a:buSzPct val="100000"/>
              <a:buFont typeface="+mj-lt"/>
              <a:buAutoNum type="alphaUcPeriod" startAt="7"/>
            </a:pPr>
            <a:r>
              <a:rPr lang="en-US" dirty="0" smtClean="0"/>
              <a:t>Starting and ending your meetings on time</a:t>
            </a:r>
          </a:p>
          <a:p>
            <a:pPr marL="624078" indent="-514350">
              <a:spcAft>
                <a:spcPts val="1500"/>
              </a:spcAft>
              <a:buSzPct val="100000"/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	Board governance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2445</TotalTime>
  <Words>361</Words>
  <Application>Microsoft Office PowerPoint</Application>
  <PresentationFormat>On-screen Show (4:3)</PresentationFormat>
  <Paragraphs>135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Advisory Board Development</vt:lpstr>
      <vt:lpstr>1. What have you inherited when you became director?</vt:lpstr>
      <vt:lpstr>2. Why does this board exist?</vt:lpstr>
      <vt:lpstr>Slide 4</vt:lpstr>
      <vt:lpstr>3. Process of selecting new board  members</vt:lpstr>
      <vt:lpstr>4. Board member job descriptions</vt:lpstr>
      <vt:lpstr>5. Board member annual personal  covenant</vt:lpstr>
      <vt:lpstr>6. Board governance</vt:lpstr>
      <vt:lpstr>6. Board governance</vt:lpstr>
      <vt:lpstr>7.  Key issues in leading an  effective board meeting</vt:lpstr>
      <vt:lpstr>7.  Key issues in leading an  effective board meeting</vt:lpstr>
      <vt:lpstr>8. Working committees of the  board</vt:lpstr>
      <vt:lpstr>9. Create a board policy manual</vt:lpstr>
      <vt:lpstr>Questions for Discussion</vt:lpstr>
      <vt:lpstr>Slide 15</vt:lpstr>
    </vt:vector>
  </TitlesOfParts>
  <Company>Global Teen Challenge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 Board Development</dc:title>
  <dc:creator>Dave</dc:creator>
  <cp:lastModifiedBy>dave.batty</cp:lastModifiedBy>
  <cp:revision>31</cp:revision>
  <dcterms:created xsi:type="dcterms:W3CDTF">2010-10-09T15:10:01Z</dcterms:created>
  <dcterms:modified xsi:type="dcterms:W3CDTF">2011-11-28T16:56:14Z</dcterms:modified>
</cp:coreProperties>
</file>