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60" r:id="rId7"/>
    <p:sldId id="270" r:id="rId8"/>
    <p:sldId id="269" r:id="rId9"/>
    <p:sldId id="268" r:id="rId10"/>
    <p:sldId id="267" r:id="rId11"/>
    <p:sldId id="261" r:id="rId12"/>
    <p:sldId id="262" r:id="rId13"/>
    <p:sldId id="263" r:id="rId14"/>
    <p:sldId id="265" r:id="rId15"/>
    <p:sldId id="264" r:id="rId16"/>
    <p:sldId id="26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4" d="100"/>
          <a:sy n="84" d="100"/>
        </p:scale>
        <p:origin x="-106" y="-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DC567-1959-4B84-932D-15003EFEE10F}" type="datetimeFigureOut">
              <a:rPr lang="en-US" smtClean="0"/>
              <a:t>7/16/2010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C4789-27CE-4D73-B583-EFF8A0D7E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7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0549"/>
            <a:ext cx="9144000" cy="2576684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081809"/>
            <a:ext cx="8229600" cy="1625346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169790"/>
            <a:ext cx="5105400" cy="9144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42950"/>
            <a:ext cx="7772400" cy="1021842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64508"/>
            <a:ext cx="7772400" cy="1132284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725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850"/>
            <a:ext cx="4038600" cy="31203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9850"/>
            <a:ext cx="4038600" cy="31203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725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4126"/>
            <a:ext cx="4040188" cy="37719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84126"/>
            <a:ext cx="4041775" cy="37719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00250"/>
            <a:ext cx="4040188" cy="2743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00250"/>
            <a:ext cx="4041775" cy="27432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5725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580"/>
            <a:ext cx="8229600" cy="6858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850392"/>
            <a:ext cx="2590800" cy="38862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850104"/>
            <a:ext cx="5257800" cy="3893346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485900"/>
            <a:ext cx="3429000" cy="391716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800100"/>
            <a:ext cx="4572000" cy="3429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1907382"/>
            <a:ext cx="3429000" cy="6858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4767263"/>
            <a:ext cx="533400" cy="273844"/>
          </a:xfrm>
        </p:spPr>
        <p:txBody>
          <a:bodyPr/>
          <a:lstStyle/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857174"/>
            <a:ext cx="9144000" cy="4172029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005850"/>
            <a:ext cx="9144000" cy="3360319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1143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34728"/>
            <a:ext cx="8229600" cy="30861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1981200" cy="273844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4767263"/>
            <a:ext cx="2895600" cy="273844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Addiction Basics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767263"/>
            <a:ext cx="533400" cy="273844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460337-05D4-4374-91EC-60620DCAEF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2920" y="742950"/>
            <a:ext cx="8229600" cy="1625346"/>
          </a:xfrm>
        </p:spPr>
        <p:txBody>
          <a:bodyPr/>
          <a:lstStyle/>
          <a:p>
            <a:r>
              <a:rPr lang="en-US" dirty="0" smtClean="0"/>
              <a:t>Addiction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 Dave Batty</a:t>
            </a:r>
            <a:endParaRPr lang="en-US" sz="2800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423349"/>
            <a:ext cx="3505200" cy="195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429000" y="3028950"/>
            <a:ext cx="518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Teen Challenge Staff Training Course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T507.02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iTeenChallenge.org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525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Four stages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34728"/>
            <a:ext cx="7467600" cy="3508772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Experimentation</a:t>
            </a:r>
          </a:p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Social Use</a:t>
            </a:r>
          </a:p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Harmful Abuse (Daily Preoccupation)</a:t>
            </a:r>
          </a:p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Uses to feel normal</a:t>
            </a:r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	Addiction is death on the 	installment plan</a:t>
            </a:r>
            <a:endParaRPr lang="en-US" dirty="0"/>
          </a:p>
        </p:txBody>
      </p:sp>
      <p:pic>
        <p:nvPicPr>
          <p:cNvPr id="3" name="Picture 2" descr="grave B&amp;W-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3955" y="1773554"/>
            <a:ext cx="4831645" cy="316321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6.	What is the process of </a:t>
            </a:r>
            <a:br>
              <a:rPr lang="en-US" dirty="0" smtClean="0"/>
            </a:br>
            <a:r>
              <a:rPr lang="en-US" dirty="0" smtClean="0"/>
              <a:t>	real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7850"/>
            <a:ext cx="1752600" cy="10287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addict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885950"/>
            <a:ext cx="2895600" cy="1066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     ex-addict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81600" y="1885950"/>
            <a:ext cx="3810000" cy="9906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     non-addict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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3219450"/>
            <a:ext cx="8229600" cy="12573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change involves transformation of your whole life, not just to get off drugs.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14859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7.	What are the keys to 	overcoming addiction?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728"/>
            <a:ext cx="8229600" cy="3299222"/>
          </a:xfrm>
        </p:spPr>
        <p:txBody>
          <a:bodyPr>
            <a:normAutofit/>
          </a:bodyPr>
          <a:lstStyle/>
          <a:p>
            <a:pPr marL="742950" lvl="1" indent="-7429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Relationship</a:t>
            </a:r>
            <a:r>
              <a:rPr lang="en-US" sz="3800" dirty="0" smtClean="0"/>
              <a:t> with Jesus</a:t>
            </a:r>
          </a:p>
          <a:p>
            <a:pPr marL="742950" lvl="1" indent="-7429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Renewing</a:t>
            </a:r>
            <a:r>
              <a:rPr lang="en-US" sz="3800" dirty="0" smtClean="0"/>
              <a:t> your mind</a:t>
            </a:r>
          </a:p>
          <a:p>
            <a:pPr marL="742950" lvl="1" indent="-7429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800" dirty="0" smtClean="0"/>
              <a:t>“Put off” </a:t>
            </a: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old</a:t>
            </a:r>
            <a:r>
              <a:rPr lang="en-US" sz="3800" dirty="0" smtClean="0"/>
              <a:t> way of living and </a:t>
            </a:r>
            <a:br>
              <a:rPr lang="en-US" sz="3800" dirty="0" smtClean="0"/>
            </a:br>
            <a:r>
              <a:rPr lang="en-US" sz="3800" dirty="0" smtClean="0"/>
              <a:t>“put on” </a:t>
            </a: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en-US" sz="3800" dirty="0" smtClean="0"/>
              <a:t> way of living</a:t>
            </a: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14859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7.	What are the keys to 	overcoming addiction?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5728"/>
            <a:ext cx="8229600" cy="2308622"/>
          </a:xfrm>
        </p:spPr>
        <p:txBody>
          <a:bodyPr>
            <a:normAutofit/>
          </a:bodyPr>
          <a:lstStyle/>
          <a:p>
            <a:pPr marL="742950" lvl="1" indent="-742950">
              <a:buClr>
                <a:schemeClr val="accent1"/>
              </a:buClr>
              <a:buSzPct val="70000"/>
              <a:buFont typeface="+mj-lt"/>
              <a:buAutoNum type="alphaUcPeriod" startAt="4"/>
            </a:pP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God</a:t>
            </a:r>
            <a:r>
              <a:rPr lang="en-US" sz="3800" dirty="0" smtClean="0"/>
              <a:t> </a:t>
            </a: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dependency</a:t>
            </a:r>
            <a:r>
              <a:rPr lang="en-US" sz="3800" dirty="0" smtClean="0"/>
              <a:t> is the process of increasingly turning to </a:t>
            </a:r>
            <a:r>
              <a:rPr lang="en-US" sz="3800" u="sng" dirty="0" smtClean="0">
                <a:solidFill>
                  <a:schemeClr val="tx2">
                    <a:lumMod val="50000"/>
                  </a:schemeClr>
                </a:solidFill>
              </a:rPr>
              <a:t>God</a:t>
            </a:r>
            <a:r>
              <a:rPr lang="en-US" sz="3800" dirty="0" smtClean="0"/>
              <a:t> to meet life’s needs.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8.	Questions for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3467100"/>
          </a:xfrm>
        </p:spPr>
        <p:txBody>
          <a:bodyPr/>
          <a:lstStyle/>
          <a:p>
            <a:pPr algn="ctr"/>
            <a:r>
              <a:rPr lang="en-US" dirty="0" smtClean="0"/>
              <a:t>www.Globaltc.org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www.iTeenChallenge.org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1.	Teen Challenge history on 	dealing with addictions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2834878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en-US" sz="3200" dirty="0" smtClean="0"/>
              <a:t>Drug treatment 50 years ago when TC started—not much hope for a cure</a:t>
            </a:r>
          </a:p>
          <a:p>
            <a:pPr marL="320040" lvl="1" indent="-320040"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200" dirty="0" smtClean="0"/>
              <a:t>Faith-based solution not widely accepted by treatment professionals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	Definition of addiction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7600"/>
          </a:xfrm>
        </p:spPr>
        <p:txBody>
          <a:bodyPr>
            <a:normAutofit/>
          </a:bodyPr>
          <a:lstStyle/>
          <a:p>
            <a:pPr marL="320040" lvl="1" indent="-320040">
              <a:lnSpc>
                <a:spcPct val="110000"/>
              </a:lnSpc>
              <a:spcAft>
                <a:spcPts val="1500"/>
              </a:spcAft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</a:rPr>
              <a:t>Chemical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</a:rPr>
              <a:t>dependency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smtClean="0"/>
              <a:t>(addiction) is the process of increasingly turning to </a:t>
            </a: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</a:rPr>
              <a:t>chemical</a:t>
            </a:r>
            <a:r>
              <a:rPr lang="en-US" sz="3200" u="sng" dirty="0" smtClean="0"/>
              <a:t> </a:t>
            </a: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</a:rPr>
              <a:t>use</a:t>
            </a:r>
            <a:r>
              <a:rPr lang="en-US" sz="3200" dirty="0" smtClean="0"/>
              <a:t> to meet life’s needs.</a:t>
            </a:r>
            <a:br>
              <a:rPr lang="en-US" sz="3200" dirty="0" smtClean="0"/>
            </a:br>
            <a:r>
              <a:rPr lang="en-US" sz="3200" dirty="0" smtClean="0"/>
              <a:t>					 </a:t>
            </a:r>
            <a:r>
              <a:rPr lang="en-US" sz="2400" dirty="0" smtClean="0"/>
              <a:t>–Jeffrey </a:t>
            </a:r>
            <a:r>
              <a:rPr lang="en-US" sz="2400" dirty="0" err="1" smtClean="0"/>
              <a:t>VanVonderan</a:t>
            </a:r>
            <a:endParaRPr lang="en-US" sz="2400" dirty="0" smtClean="0"/>
          </a:p>
          <a:p>
            <a:pPr marL="320040" lvl="1" indent="-320040"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en-US" sz="3200" dirty="0" smtClean="0"/>
              <a:t>“I will not be mastered by anything.”  </a:t>
            </a:r>
            <a:br>
              <a:rPr lang="en-US" sz="3200" dirty="0" smtClean="0"/>
            </a:br>
            <a:r>
              <a:rPr lang="en-US" sz="3200" dirty="0" smtClean="0"/>
              <a:t>					</a:t>
            </a:r>
            <a:r>
              <a:rPr lang="en-US" sz="2400" dirty="0" smtClean="0"/>
              <a:t>1 Corinthians 6:12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3.	Life-controlling problems, not just drug addiction, cause </a:t>
            </a:r>
            <a:r>
              <a:rPr lang="en-US" u="sng" dirty="0" smtClean="0">
                <a:solidFill>
                  <a:schemeClr val="tx2">
                    <a:lumMod val="50000"/>
                  </a:schemeClr>
                </a:solidFill>
              </a:rPr>
              <a:t>damage</a:t>
            </a:r>
            <a:endParaRPr lang="en-US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728"/>
            <a:ext cx="8229600" cy="3508772"/>
          </a:xfrm>
        </p:spPr>
        <p:txBody>
          <a:bodyPr/>
          <a:lstStyle/>
          <a:p>
            <a:pPr marL="514350" lvl="1" indent="-5143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False beliefs/delusion/denial</a:t>
            </a:r>
          </a:p>
          <a:p>
            <a:pPr marL="514350" lvl="1" indent="-5143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Parallel addictions</a:t>
            </a:r>
          </a:p>
          <a:p>
            <a:pPr marL="514350" lvl="1" indent="-5143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Symptoms </a:t>
            </a:r>
            <a:r>
              <a:rPr lang="en-US" sz="3200" dirty="0" err="1" smtClean="0"/>
              <a:t>vs</a:t>
            </a:r>
            <a:r>
              <a:rPr lang="en-US" sz="3200" dirty="0" smtClean="0"/>
              <a:t> root problems</a:t>
            </a:r>
          </a:p>
          <a:p>
            <a:pPr marL="514350" lvl="1" indent="-514350">
              <a:spcAft>
                <a:spcPts val="10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</a:rPr>
              <a:t>Deep</a:t>
            </a:r>
            <a:r>
              <a:rPr lang="en-US" sz="3200" dirty="0" smtClean="0"/>
              <a:t> </a:t>
            </a:r>
            <a:r>
              <a:rPr lang="en-US" sz="3200" u="sng" dirty="0" smtClean="0">
                <a:solidFill>
                  <a:schemeClr val="tx2">
                    <a:lumMod val="50000"/>
                  </a:schemeClr>
                </a:solidFill>
              </a:rPr>
              <a:t>damage</a:t>
            </a:r>
            <a:r>
              <a:rPr lang="en-US" sz="3200" dirty="0" smtClean="0"/>
              <a:t> from abuse and neglect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95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>
                    <a:lumMod val="90000"/>
                  </a:schemeClr>
                </a:solidFill>
              </a:rPr>
              <a:t>How does one get caught in an </a:t>
            </a:r>
            <a:r>
              <a:rPr lang="en-US" sz="3600" dirty="0" smtClean="0">
                <a:solidFill>
                  <a:schemeClr val="tx2">
                    <a:lumMod val="90000"/>
                  </a:schemeClr>
                </a:solidFill>
              </a:rPr>
              <a:t>addiction</a:t>
            </a: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</a:rPr>
              <a:t>?</a:t>
            </a:r>
            <a:endParaRPr lang="en-US" sz="4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24580" name="Picture 4" descr="Painter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76350"/>
            <a:ext cx="4921541" cy="3886200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525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Four stages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4728"/>
            <a:ext cx="7772400" cy="784622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/>
            </a:pPr>
            <a:r>
              <a:rPr lang="en-US" sz="3200" dirty="0" smtClean="0"/>
              <a:t>Experimentation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8003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34861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41719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2266950"/>
            <a:ext cx="2133600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High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Normal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Low</a:t>
            </a:r>
            <a:endParaRPr lang="en-US" sz="3200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438400" y="30289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628900" y="30670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525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Four stages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4728"/>
            <a:ext cx="7772400" cy="860822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 startAt="2"/>
            </a:pPr>
            <a:r>
              <a:rPr lang="en-US" sz="3200" dirty="0" smtClean="0"/>
              <a:t>Social Use</a:t>
            </a:r>
          </a:p>
          <a:p>
            <a:pPr>
              <a:buNone/>
            </a:pPr>
            <a:endParaRPr lang="en-US" sz="32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8003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34861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41719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53200" y="2266950"/>
            <a:ext cx="2133600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High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Normal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Low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2438400" y="30289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628900" y="30670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4038600" y="3028951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4229100" y="3067051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419600" y="30289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4610100" y="30670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525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Four stages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4728"/>
            <a:ext cx="7772400" cy="860822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 startAt="3"/>
            </a:pPr>
            <a:r>
              <a:rPr lang="en-US" sz="3200" dirty="0" smtClean="0"/>
              <a:t>Harmful Abuse (Daily Preoccupation)</a:t>
            </a:r>
          </a:p>
          <a:p>
            <a:endParaRPr lang="en-US" sz="32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8003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34861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41719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53200" y="2266950"/>
            <a:ext cx="2133600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High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Normal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Low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1371600" y="30289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1562100" y="30670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1752600" y="30289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1943100" y="30670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133600" y="31051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2324100" y="31432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514600" y="31813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2705100" y="32194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2895600" y="32575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V="1">
            <a:off x="3086100" y="32956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52799" y="3409950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3543299" y="3448050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525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4.	Four stages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4728"/>
            <a:ext cx="7772400" cy="708422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spcAft>
                <a:spcPts val="1500"/>
              </a:spcAft>
              <a:buClr>
                <a:schemeClr val="accent1"/>
              </a:buClr>
              <a:buSzPct val="70000"/>
              <a:buFont typeface="+mj-lt"/>
              <a:buAutoNum type="alphaUcPeriod" startAt="4"/>
            </a:pPr>
            <a:r>
              <a:rPr lang="en-US" sz="3200" dirty="0" smtClean="0"/>
              <a:t>Uses to feel normal</a:t>
            </a:r>
          </a:p>
          <a:p>
            <a:endParaRPr lang="en-US" sz="32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8003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14400" y="34861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4171950"/>
            <a:ext cx="5486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53200" y="2266950"/>
            <a:ext cx="2133600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High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Normal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Low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2438400" y="3714749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2628900" y="3752849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819400" y="3714749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3009900" y="3752849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200400" y="3714751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390900" y="3752851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581399" y="3867149"/>
            <a:ext cx="6858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V="1">
            <a:off x="3771899" y="3905249"/>
            <a:ext cx="685800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12/2009     T507.02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0337-05D4-4374-91EC-60620DCAEF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Addiction Basics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156</TotalTime>
  <Words>255</Words>
  <Application>Microsoft Office PowerPoint</Application>
  <PresentationFormat>On-screen Show (16:9)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Deluxe</vt:lpstr>
      <vt:lpstr>Addiction Basics</vt:lpstr>
      <vt:lpstr>1. Teen Challenge history on  dealing with addictions</vt:lpstr>
      <vt:lpstr>2. Definition of addiction </vt:lpstr>
      <vt:lpstr>3. Life-controlling problems, not just drug addiction, cause damage</vt:lpstr>
      <vt:lpstr>How does one get caught in an addiction?</vt:lpstr>
      <vt:lpstr>4. Four stages of addiction</vt:lpstr>
      <vt:lpstr>4. Four stages of addiction</vt:lpstr>
      <vt:lpstr>4. Four stages of addiction</vt:lpstr>
      <vt:lpstr>4. Four stages of addiction</vt:lpstr>
      <vt:lpstr>4. Four stages of addiction</vt:lpstr>
      <vt:lpstr>5. Addiction is death on the  installment plan</vt:lpstr>
      <vt:lpstr>6. What is the process of   real change?</vt:lpstr>
      <vt:lpstr>7. What are the keys to  overcoming addiction?</vt:lpstr>
      <vt:lpstr>7. What are the keys to  overcoming addiction?</vt:lpstr>
      <vt:lpstr>8. Questions for discussion</vt:lpstr>
      <vt:lpstr>www.Globaltc.org  www.iTeenChallenge.org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 Basics</dc:title>
  <dc:creator>Gregg Fischer</dc:creator>
  <cp:lastModifiedBy>Gregg</cp:lastModifiedBy>
  <cp:revision>17</cp:revision>
  <dcterms:created xsi:type="dcterms:W3CDTF">2009-06-30T20:14:21Z</dcterms:created>
  <dcterms:modified xsi:type="dcterms:W3CDTF">2010-07-16T14:56:01Z</dcterms:modified>
</cp:coreProperties>
</file>