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346" r:id="rId2"/>
    <p:sldId id="348" r:id="rId3"/>
    <p:sldId id="349" r:id="rId4"/>
    <p:sldId id="430" r:id="rId5"/>
    <p:sldId id="350" r:id="rId6"/>
    <p:sldId id="375" r:id="rId7"/>
    <p:sldId id="258" r:id="rId8"/>
    <p:sldId id="351" r:id="rId9"/>
    <p:sldId id="353" r:id="rId10"/>
    <p:sldId id="354" r:id="rId11"/>
    <p:sldId id="355" r:id="rId12"/>
    <p:sldId id="356" r:id="rId13"/>
    <p:sldId id="357" r:id="rId14"/>
    <p:sldId id="339" r:id="rId15"/>
    <p:sldId id="363" r:id="rId16"/>
    <p:sldId id="364" r:id="rId17"/>
    <p:sldId id="358" r:id="rId18"/>
    <p:sldId id="359" r:id="rId19"/>
    <p:sldId id="360" r:id="rId20"/>
    <p:sldId id="361" r:id="rId21"/>
    <p:sldId id="366" r:id="rId22"/>
    <p:sldId id="367" r:id="rId23"/>
    <p:sldId id="368" r:id="rId24"/>
    <p:sldId id="369" r:id="rId25"/>
    <p:sldId id="370" r:id="rId26"/>
    <p:sldId id="371" r:id="rId27"/>
    <p:sldId id="362" r:id="rId28"/>
    <p:sldId id="318" r:id="rId29"/>
    <p:sldId id="284" r:id="rId30"/>
    <p:sldId id="285" r:id="rId31"/>
    <p:sldId id="286" r:id="rId32"/>
    <p:sldId id="289" r:id="rId33"/>
    <p:sldId id="292" r:id="rId34"/>
    <p:sldId id="293" r:id="rId35"/>
    <p:sldId id="294" r:id="rId36"/>
    <p:sldId id="340" r:id="rId37"/>
    <p:sldId id="312" r:id="rId38"/>
    <p:sldId id="372" r:id="rId39"/>
    <p:sldId id="373" r:id="rId40"/>
    <p:sldId id="376" r:id="rId41"/>
    <p:sldId id="377" r:id="rId42"/>
    <p:sldId id="378" r:id="rId43"/>
    <p:sldId id="379" r:id="rId44"/>
    <p:sldId id="380" r:id="rId45"/>
    <p:sldId id="381" r:id="rId46"/>
    <p:sldId id="382" r:id="rId47"/>
    <p:sldId id="383" r:id="rId48"/>
    <p:sldId id="390" r:id="rId49"/>
    <p:sldId id="431" r:id="rId50"/>
    <p:sldId id="298" r:id="rId51"/>
    <p:sldId id="300" r:id="rId52"/>
    <p:sldId id="302" r:id="rId53"/>
    <p:sldId id="313" r:id="rId54"/>
    <p:sldId id="314" r:id="rId55"/>
    <p:sldId id="315" r:id="rId56"/>
    <p:sldId id="316" r:id="rId57"/>
    <p:sldId id="328" r:id="rId58"/>
    <p:sldId id="384" r:id="rId59"/>
    <p:sldId id="386" r:id="rId60"/>
    <p:sldId id="321" r:id="rId61"/>
    <p:sldId id="385" r:id="rId62"/>
    <p:sldId id="387" r:id="rId63"/>
    <p:sldId id="388" r:id="rId64"/>
    <p:sldId id="389" r:id="rId65"/>
    <p:sldId id="330" r:id="rId66"/>
    <p:sldId id="329" r:id="rId67"/>
    <p:sldId id="332" r:id="rId68"/>
    <p:sldId id="344" r:id="rId69"/>
    <p:sldId id="345" r:id="rId70"/>
    <p:sldId id="335" r:id="rId71"/>
    <p:sldId id="336" r:id="rId72"/>
    <p:sldId id="395" r:id="rId73"/>
    <p:sldId id="396" r:id="rId74"/>
    <p:sldId id="397" r:id="rId75"/>
    <p:sldId id="398" r:id="rId76"/>
    <p:sldId id="319" r:id="rId77"/>
    <p:sldId id="399" r:id="rId78"/>
    <p:sldId id="432" r:id="rId79"/>
    <p:sldId id="400" r:id="rId80"/>
    <p:sldId id="401" r:id="rId81"/>
    <p:sldId id="402" r:id="rId82"/>
    <p:sldId id="403" r:id="rId83"/>
    <p:sldId id="325" r:id="rId84"/>
    <p:sldId id="427" r:id="rId85"/>
    <p:sldId id="391" r:id="rId86"/>
    <p:sldId id="428" r:id="rId87"/>
    <p:sldId id="407" r:id="rId88"/>
    <p:sldId id="426" r:id="rId89"/>
    <p:sldId id="410" r:id="rId90"/>
    <p:sldId id="412" r:id="rId91"/>
    <p:sldId id="414" r:id="rId92"/>
    <p:sldId id="429" r:id="rId93"/>
    <p:sldId id="419" r:id="rId94"/>
    <p:sldId id="420" r:id="rId95"/>
    <p:sldId id="421" r:id="rId96"/>
    <p:sldId id="422" r:id="rId97"/>
    <p:sldId id="423" r:id="rId98"/>
    <p:sldId id="415" r:id="rId99"/>
    <p:sldId id="425" r:id="rId100"/>
    <p:sldId id="392" r:id="rId101"/>
    <p:sldId id="343" r:id="rId10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4D4D4D"/>
    <a:srgbClr val="777777"/>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18" autoAdjust="0"/>
  </p:normalViewPr>
  <p:slideViewPr>
    <p:cSldViewPr>
      <p:cViewPr varScale="1">
        <p:scale>
          <a:sx n="77" d="100"/>
          <a:sy n="77" d="100"/>
        </p:scale>
        <p:origin x="883" y="4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74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F7BB006-582D-4A1A-A8B0-25AEB2AC38BA}" type="datetimeFigureOut">
              <a:rPr lang="en-US"/>
              <a:pPr>
                <a:defRPr/>
              </a:pPr>
              <a:t>3/1/2018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1DFB431-F17D-450F-8DC1-3F41EDD37B2B}" type="slidenum">
              <a:rPr lang="en-US"/>
              <a:pPr>
                <a:defRPr/>
              </a:pPr>
              <a:t>‹#›</a:t>
            </a:fld>
            <a:endParaRPr lang="en-US"/>
          </a:p>
        </p:txBody>
      </p:sp>
    </p:spTree>
    <p:extLst>
      <p:ext uri="{BB962C8B-B14F-4D97-AF65-F5344CB8AC3E}">
        <p14:creationId xmlns:p14="http://schemas.microsoft.com/office/powerpoint/2010/main" val="40465646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Bible2.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9855200" y="2819400"/>
            <a:ext cx="2336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7"/>
          <p:cNvCxnSpPr>
            <a:cxnSpLocks noChangeShapeType="1"/>
          </p:cNvCxnSpPr>
          <p:nvPr userDrawn="1"/>
        </p:nvCxnSpPr>
        <p:spPr bwMode="auto">
          <a:xfrm rot="5400000">
            <a:off x="9131301" y="3542772"/>
            <a:ext cx="1447800" cy="4233"/>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074" name="Rectangle 2"/>
          <p:cNvSpPr>
            <a:spLocks noGrp="1" noChangeArrowheads="1"/>
          </p:cNvSpPr>
          <p:nvPr>
            <p:ph type="ctrTitle"/>
          </p:nvPr>
        </p:nvSpPr>
        <p:spPr>
          <a:xfrm>
            <a:off x="0" y="2895600"/>
            <a:ext cx="9855200" cy="8382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0" y="3733800"/>
            <a:ext cx="9855200" cy="609600"/>
          </a:xfrm>
        </p:spPr>
        <p:txBody>
          <a:bodyPr/>
          <a:lstStyle>
            <a:lvl1pPr marL="0" indent="0" algn="ctr">
              <a:buFontTx/>
              <a:buNone/>
              <a:defRPr sz="2400" b="0"/>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r>
              <a:rPr lang="en-US" smtClean="0"/>
              <a:t>1-2018      </a:t>
            </a:r>
            <a:endParaRPr lang="en-US"/>
          </a:p>
        </p:txBody>
      </p:sp>
      <p:sp>
        <p:nvSpPr>
          <p:cNvPr id="7" name="Rectangle 5"/>
          <p:cNvSpPr>
            <a:spLocks noGrp="1" noChangeArrowheads="1"/>
          </p:cNvSpPr>
          <p:nvPr>
            <p:ph type="ftr" sz="quarter" idx="11"/>
          </p:nvPr>
        </p:nvSpPr>
        <p:spPr/>
        <p:txBody>
          <a:bodyPr/>
          <a:lstStyle>
            <a:lvl1pPr>
              <a:defRPr/>
            </a:lvl1pPr>
          </a:lstStyle>
          <a:p>
            <a:pPr>
              <a:defRPr/>
            </a:pPr>
            <a:r>
              <a:rPr lang="en-US" smtClean="0"/>
              <a:t>iteenchallenge.org</a:t>
            </a:r>
            <a:endParaRPr lang="en-US"/>
          </a:p>
        </p:txBody>
      </p:sp>
      <p:sp>
        <p:nvSpPr>
          <p:cNvPr id="8" name="Rectangle 6"/>
          <p:cNvSpPr>
            <a:spLocks noGrp="1" noChangeArrowheads="1"/>
          </p:cNvSpPr>
          <p:nvPr>
            <p:ph type="sldNum" sz="quarter" idx="12"/>
          </p:nvPr>
        </p:nvSpPr>
        <p:spPr/>
        <p:txBody>
          <a:bodyPr/>
          <a:lstStyle>
            <a:lvl1pPr>
              <a:defRPr/>
            </a:lvl1pPr>
          </a:lstStyle>
          <a:p>
            <a:pPr>
              <a:defRPr/>
            </a:pPr>
            <a:fld id="{FA337893-BDBA-4EC4-8B4B-A5D2915862BD}" type="slidenum">
              <a:rPr lang="en-US"/>
              <a:pPr>
                <a:defRPr/>
              </a:pPr>
              <a:t>‹#›</a:t>
            </a:fld>
            <a:endParaRPr lang="en-US"/>
          </a:p>
        </p:txBody>
      </p:sp>
    </p:spTree>
    <p:extLst>
      <p:ext uri="{BB962C8B-B14F-4D97-AF65-F5344CB8AC3E}">
        <p14:creationId xmlns:p14="http://schemas.microsoft.com/office/powerpoint/2010/main" val="117599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1-2018      </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D7D2F9-1DF8-4416-A95A-176FB752DA0B}" type="slidenum">
              <a:rPr lang="en-US"/>
              <a:pPr>
                <a:defRPr/>
              </a:pPr>
              <a:t>‹#›</a:t>
            </a:fld>
            <a:endParaRPr lang="en-US"/>
          </a:p>
        </p:txBody>
      </p:sp>
    </p:spTree>
    <p:extLst>
      <p:ext uri="{BB962C8B-B14F-4D97-AF65-F5344CB8AC3E}">
        <p14:creationId xmlns:p14="http://schemas.microsoft.com/office/powerpoint/2010/main" val="104302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
            <a:ext cx="27432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
            <a:ext cx="80264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1-2018      </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0E6DE3-3489-4166-8408-E8E5FEC7244B}" type="slidenum">
              <a:rPr lang="en-US"/>
              <a:pPr>
                <a:defRPr/>
              </a:pPr>
              <a:t>‹#›</a:t>
            </a:fld>
            <a:endParaRPr lang="en-US"/>
          </a:p>
        </p:txBody>
      </p:sp>
    </p:spTree>
    <p:extLst>
      <p:ext uri="{BB962C8B-B14F-4D97-AF65-F5344CB8AC3E}">
        <p14:creationId xmlns:p14="http://schemas.microsoft.com/office/powerpoint/2010/main" val="83674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1-2018      </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785AE1-3548-4322-B69C-06DA4670E95E}" type="slidenum">
              <a:rPr lang="en-US"/>
              <a:pPr>
                <a:defRPr/>
              </a:pPr>
              <a:t>‹#›</a:t>
            </a:fld>
            <a:endParaRPr lang="en-US"/>
          </a:p>
        </p:txBody>
      </p:sp>
    </p:spTree>
    <p:extLst>
      <p:ext uri="{BB962C8B-B14F-4D97-AF65-F5344CB8AC3E}">
        <p14:creationId xmlns:p14="http://schemas.microsoft.com/office/powerpoint/2010/main" val="241905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1-2018      </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A8D84C-5AC4-4214-80B0-4C060E27BA3E}" type="slidenum">
              <a:rPr lang="en-US"/>
              <a:pPr>
                <a:defRPr/>
              </a:pPr>
              <a:t>‹#›</a:t>
            </a:fld>
            <a:endParaRPr lang="en-US"/>
          </a:p>
        </p:txBody>
      </p:sp>
    </p:spTree>
    <p:extLst>
      <p:ext uri="{BB962C8B-B14F-4D97-AF65-F5344CB8AC3E}">
        <p14:creationId xmlns:p14="http://schemas.microsoft.com/office/powerpoint/2010/main" val="142666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33600" y="914401"/>
            <a:ext cx="46228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59600" y="914401"/>
            <a:ext cx="46228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1-2018      </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22E085-FFAF-4245-BB43-76643CF0B9AC}" type="slidenum">
              <a:rPr lang="en-US"/>
              <a:pPr>
                <a:defRPr/>
              </a:pPr>
              <a:t>‹#›</a:t>
            </a:fld>
            <a:endParaRPr lang="en-US"/>
          </a:p>
        </p:txBody>
      </p:sp>
    </p:spTree>
    <p:extLst>
      <p:ext uri="{BB962C8B-B14F-4D97-AF65-F5344CB8AC3E}">
        <p14:creationId xmlns:p14="http://schemas.microsoft.com/office/powerpoint/2010/main" val="14055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1-2018      </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09A9CC9-FB7B-48F7-B6BD-4ABF1A2047C7}" type="slidenum">
              <a:rPr lang="en-US"/>
              <a:pPr>
                <a:defRPr/>
              </a:pPr>
              <a:t>‹#›</a:t>
            </a:fld>
            <a:endParaRPr lang="en-US"/>
          </a:p>
        </p:txBody>
      </p:sp>
    </p:spTree>
    <p:extLst>
      <p:ext uri="{BB962C8B-B14F-4D97-AF65-F5344CB8AC3E}">
        <p14:creationId xmlns:p14="http://schemas.microsoft.com/office/powerpoint/2010/main" val="269539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1-2018      </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4FAB6A-B5AE-458A-AA3F-F7866BE30D47}" type="slidenum">
              <a:rPr lang="en-US"/>
              <a:pPr>
                <a:defRPr/>
              </a:pPr>
              <a:t>‹#›</a:t>
            </a:fld>
            <a:endParaRPr lang="en-US"/>
          </a:p>
        </p:txBody>
      </p:sp>
    </p:spTree>
    <p:extLst>
      <p:ext uri="{BB962C8B-B14F-4D97-AF65-F5344CB8AC3E}">
        <p14:creationId xmlns:p14="http://schemas.microsoft.com/office/powerpoint/2010/main" val="401964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1-2018      </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DDBB365-4FD7-47D6-AE5D-7DC93FA1C1EC}" type="slidenum">
              <a:rPr lang="en-US"/>
              <a:pPr>
                <a:defRPr/>
              </a:pPr>
              <a:t>‹#›</a:t>
            </a:fld>
            <a:endParaRPr lang="en-US"/>
          </a:p>
        </p:txBody>
      </p:sp>
    </p:spTree>
    <p:extLst>
      <p:ext uri="{BB962C8B-B14F-4D97-AF65-F5344CB8AC3E}">
        <p14:creationId xmlns:p14="http://schemas.microsoft.com/office/powerpoint/2010/main" val="394720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1-2018      </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B3E1E5-D01A-4E8F-AE12-2C4C75CF9424}" type="slidenum">
              <a:rPr lang="en-US"/>
              <a:pPr>
                <a:defRPr/>
              </a:pPr>
              <a:t>‹#›</a:t>
            </a:fld>
            <a:endParaRPr lang="en-US"/>
          </a:p>
        </p:txBody>
      </p:sp>
    </p:spTree>
    <p:extLst>
      <p:ext uri="{BB962C8B-B14F-4D97-AF65-F5344CB8AC3E}">
        <p14:creationId xmlns:p14="http://schemas.microsoft.com/office/powerpoint/2010/main" val="17557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1-2018      </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99A0A6-9656-41B7-AEF8-762C2FA1F788}" type="slidenum">
              <a:rPr lang="en-US"/>
              <a:pPr>
                <a:defRPr/>
              </a:pPr>
              <a:t>‹#›</a:t>
            </a:fld>
            <a:endParaRPr lang="en-US"/>
          </a:p>
        </p:txBody>
      </p:sp>
    </p:spTree>
    <p:extLst>
      <p:ext uri="{BB962C8B-B14F-4D97-AF65-F5344CB8AC3E}">
        <p14:creationId xmlns:p14="http://schemas.microsoft.com/office/powerpoint/2010/main" val="413198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0"/>
            <a:ext cx="10972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133600" y="914401"/>
            <a:ext cx="9448800"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5341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r>
              <a:rPr lang="en-US" smtClean="0"/>
              <a:t>1-2018      </a:t>
            </a:r>
            <a:endParaRPr lang="en-US"/>
          </a:p>
        </p:txBody>
      </p:sp>
      <p:sp>
        <p:nvSpPr>
          <p:cNvPr id="1029" name="Rectangle 5"/>
          <p:cNvSpPr>
            <a:spLocks noGrp="1" noChangeArrowheads="1"/>
          </p:cNvSpPr>
          <p:nvPr>
            <p:ph type="ftr" sz="quarter" idx="3"/>
          </p:nvPr>
        </p:nvSpPr>
        <p:spPr bwMode="auto">
          <a:xfrm>
            <a:off x="4165600" y="6534150"/>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r>
              <a:rPr lang="en-US" smtClean="0"/>
              <a:t>iteenchallenge.org</a:t>
            </a:r>
            <a:endParaRPr lang="en-US"/>
          </a:p>
        </p:txBody>
      </p:sp>
      <p:sp>
        <p:nvSpPr>
          <p:cNvPr id="1030" name="Rectangle 6"/>
          <p:cNvSpPr>
            <a:spLocks noGrp="1" noChangeArrowheads="1"/>
          </p:cNvSpPr>
          <p:nvPr>
            <p:ph type="sldNum" sz="quarter" idx="4"/>
          </p:nvPr>
        </p:nvSpPr>
        <p:spPr bwMode="auto">
          <a:xfrm>
            <a:off x="8737600" y="653415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2D4DFAA3-377E-4288-A872-A77B7027F40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entury Gothic" pitchFamily="34" charset="0"/>
        </a:defRPr>
      </a:lvl2pPr>
      <a:lvl3pPr algn="ctr" rtl="0" eaLnBrk="0" fontAlgn="base" hangingPunct="0">
        <a:spcBef>
          <a:spcPct val="0"/>
        </a:spcBef>
        <a:spcAft>
          <a:spcPct val="0"/>
        </a:spcAft>
        <a:defRPr sz="4400">
          <a:solidFill>
            <a:schemeClr val="tx2"/>
          </a:solidFill>
          <a:latin typeface="Century Gothic" pitchFamily="34" charset="0"/>
        </a:defRPr>
      </a:lvl3pPr>
      <a:lvl4pPr algn="ctr" rtl="0" eaLnBrk="0" fontAlgn="base" hangingPunct="0">
        <a:spcBef>
          <a:spcPct val="0"/>
        </a:spcBef>
        <a:spcAft>
          <a:spcPct val="0"/>
        </a:spcAft>
        <a:defRPr sz="4400">
          <a:solidFill>
            <a:schemeClr val="tx2"/>
          </a:solidFill>
          <a:latin typeface="Century Gothic" pitchFamily="34" charset="0"/>
        </a:defRPr>
      </a:lvl4pPr>
      <a:lvl5pPr algn="ctr" rtl="0" eaLnBrk="0" fontAlgn="base" hangingPunct="0">
        <a:spcBef>
          <a:spcPct val="0"/>
        </a:spcBef>
        <a:spcAft>
          <a:spcPct val="0"/>
        </a:spcAft>
        <a:defRPr sz="4400">
          <a:solidFill>
            <a:schemeClr val="tx2"/>
          </a:solidFill>
          <a:latin typeface="Century Gothic" pitchFamily="34" charset="0"/>
        </a:defRPr>
      </a:lvl5pPr>
      <a:lvl6pPr marL="457200" algn="ctr" rtl="0" fontAlgn="base">
        <a:spcBef>
          <a:spcPct val="0"/>
        </a:spcBef>
        <a:spcAft>
          <a:spcPct val="0"/>
        </a:spcAft>
        <a:defRPr sz="4400">
          <a:solidFill>
            <a:schemeClr val="tx2"/>
          </a:solidFill>
          <a:latin typeface="Century Gothic" pitchFamily="34" charset="0"/>
        </a:defRPr>
      </a:lvl6pPr>
      <a:lvl7pPr marL="914400" algn="ctr" rtl="0" fontAlgn="base">
        <a:spcBef>
          <a:spcPct val="0"/>
        </a:spcBef>
        <a:spcAft>
          <a:spcPct val="0"/>
        </a:spcAft>
        <a:defRPr sz="4400">
          <a:solidFill>
            <a:schemeClr val="tx2"/>
          </a:solidFill>
          <a:latin typeface="Century Gothic" pitchFamily="34" charset="0"/>
        </a:defRPr>
      </a:lvl7pPr>
      <a:lvl8pPr marL="1371600" algn="ctr" rtl="0" fontAlgn="base">
        <a:spcBef>
          <a:spcPct val="0"/>
        </a:spcBef>
        <a:spcAft>
          <a:spcPct val="0"/>
        </a:spcAft>
        <a:defRPr sz="4400">
          <a:solidFill>
            <a:schemeClr val="tx2"/>
          </a:solidFill>
          <a:latin typeface="Century Gothic" pitchFamily="34" charset="0"/>
        </a:defRPr>
      </a:lvl8pPr>
      <a:lvl9pPr marL="1828800" algn="ctr" rtl="0" fontAlgn="base">
        <a:spcBef>
          <a:spcPct val="0"/>
        </a:spcBef>
        <a:spcAft>
          <a:spcPct val="0"/>
        </a:spcAft>
        <a:defRPr sz="44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har char="o"/>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o"/>
        <a:defRPr sz="2800" b="1">
          <a:solidFill>
            <a:schemeClr val="tx1"/>
          </a:solidFill>
          <a:latin typeface="+mn-lt"/>
        </a:defRPr>
      </a:lvl2pPr>
      <a:lvl3pPr marL="1143000" indent="-228600" algn="l" rtl="0" eaLnBrk="0" fontAlgn="base" hangingPunct="0">
        <a:spcBef>
          <a:spcPct val="20000"/>
        </a:spcBef>
        <a:spcAft>
          <a:spcPct val="0"/>
        </a:spcAft>
        <a:buChar char="o"/>
        <a:defRPr sz="2400" b="1">
          <a:solidFill>
            <a:schemeClr val="tx1"/>
          </a:solidFill>
          <a:latin typeface="+mn-lt"/>
        </a:defRPr>
      </a:lvl3pPr>
      <a:lvl4pPr marL="1600200" indent="-228600" algn="l" rtl="0" eaLnBrk="0" fontAlgn="base" hangingPunct="0">
        <a:spcBef>
          <a:spcPct val="20000"/>
        </a:spcBef>
        <a:spcAft>
          <a:spcPct val="0"/>
        </a:spcAft>
        <a:buChar char="o"/>
        <a:defRPr sz="2000" b="1">
          <a:solidFill>
            <a:schemeClr val="tx1"/>
          </a:solidFill>
          <a:latin typeface="+mn-lt"/>
        </a:defRPr>
      </a:lvl4pPr>
      <a:lvl5pPr marL="2057400" indent="-228600" algn="l" rtl="0" eaLnBrk="0" fontAlgn="base" hangingPunct="0">
        <a:spcBef>
          <a:spcPct val="20000"/>
        </a:spcBef>
        <a:spcAft>
          <a:spcPct val="0"/>
        </a:spcAft>
        <a:buChar char="o"/>
        <a:defRPr sz="2000" b="1">
          <a:solidFill>
            <a:schemeClr val="tx1"/>
          </a:solidFill>
          <a:latin typeface="+mn-lt"/>
        </a:defRPr>
      </a:lvl5pPr>
      <a:lvl6pPr marL="2514600" indent="-228600" algn="l" rtl="0" fontAlgn="base">
        <a:spcBef>
          <a:spcPct val="20000"/>
        </a:spcBef>
        <a:spcAft>
          <a:spcPct val="0"/>
        </a:spcAft>
        <a:buChar char="o"/>
        <a:defRPr sz="2000" b="1">
          <a:solidFill>
            <a:schemeClr val="tx1"/>
          </a:solidFill>
          <a:latin typeface="+mn-lt"/>
        </a:defRPr>
      </a:lvl6pPr>
      <a:lvl7pPr marL="2971800" indent="-228600" algn="l" rtl="0" fontAlgn="base">
        <a:spcBef>
          <a:spcPct val="20000"/>
        </a:spcBef>
        <a:spcAft>
          <a:spcPct val="0"/>
        </a:spcAft>
        <a:buChar char="o"/>
        <a:defRPr sz="2000" b="1">
          <a:solidFill>
            <a:schemeClr val="tx1"/>
          </a:solidFill>
          <a:latin typeface="+mn-lt"/>
        </a:defRPr>
      </a:lvl7pPr>
      <a:lvl8pPr marL="3429000" indent="-228600" algn="l" rtl="0" fontAlgn="base">
        <a:spcBef>
          <a:spcPct val="20000"/>
        </a:spcBef>
        <a:spcAft>
          <a:spcPct val="0"/>
        </a:spcAft>
        <a:buChar char="o"/>
        <a:defRPr sz="2000" b="1">
          <a:solidFill>
            <a:schemeClr val="tx1"/>
          </a:solidFill>
          <a:latin typeface="+mn-lt"/>
        </a:defRPr>
      </a:lvl8pPr>
      <a:lvl9pPr marL="3886200" indent="-228600" algn="l" rtl="0" fontAlgn="base">
        <a:spcBef>
          <a:spcPct val="20000"/>
        </a:spcBef>
        <a:spcAft>
          <a:spcPct val="0"/>
        </a:spcAft>
        <a:buChar char="o"/>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bibleevidences.com/medical-evidence/"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0" y="2971800"/>
            <a:ext cx="7391400" cy="838200"/>
          </a:xfrm>
        </p:spPr>
        <p:txBody>
          <a:bodyPr/>
          <a:lstStyle/>
          <a:p>
            <a:pPr eaLnBrk="1" hangingPunct="1"/>
            <a:r>
              <a:rPr lang="en-US" altLang="en-US" smtClean="0"/>
              <a:t>A Quick Look at the Bible</a:t>
            </a:r>
          </a:p>
        </p:txBody>
      </p:sp>
      <p:sp>
        <p:nvSpPr>
          <p:cNvPr id="3075" name="Rectangle 3"/>
          <p:cNvSpPr>
            <a:spLocks noGrp="1" noChangeArrowheads="1"/>
          </p:cNvSpPr>
          <p:nvPr>
            <p:ph type="subTitle" idx="1"/>
          </p:nvPr>
        </p:nvSpPr>
        <p:spPr/>
        <p:txBody>
          <a:bodyPr/>
          <a:lstStyle/>
          <a:p>
            <a:pPr eaLnBrk="1" hangingPunct="1"/>
            <a:r>
              <a:rPr lang="en-US" altLang="en-US" smtClean="0"/>
              <a:t>Introducing the Word of God</a:t>
            </a:r>
          </a:p>
        </p:txBody>
      </p:sp>
      <p:sp>
        <p:nvSpPr>
          <p:cNvPr id="307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dirty="0">
              <a:latin typeface="Arial" charset="0"/>
            </a:endParaRPr>
          </a:p>
        </p:txBody>
      </p:sp>
      <p:sp>
        <p:nvSpPr>
          <p:cNvPr id="307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dirty="0">
              <a:latin typeface="Arial"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52600" y="4191000"/>
            <a:ext cx="4572000" cy="2116274"/>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4200" y="4570276"/>
            <a:ext cx="2544703" cy="1538287"/>
          </a:xfrm>
          <a:prstGeom prst="rect">
            <a:avLst/>
          </a:prstGeom>
        </p:spPr>
      </p:pic>
    </p:spTree>
    <p:extLst>
      <p:ext uri="{BB962C8B-B14F-4D97-AF65-F5344CB8AC3E}">
        <p14:creationId xmlns:p14="http://schemas.microsoft.com/office/powerpoint/2010/main" val="26924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8839200" cy="1121664"/>
          </a:xfrm>
        </p:spPr>
        <p:txBody>
          <a:bodyPr/>
          <a:lstStyle/>
          <a:p>
            <a:r>
              <a:rPr lang="en-US" b="1" dirty="0" smtClean="0"/>
              <a:t>A.	Basic facts about the Bible</a:t>
            </a:r>
            <a:r>
              <a:rPr lang="en-US" dirty="0" smtClean="0"/>
              <a:t/>
            </a:r>
            <a:br>
              <a:rPr lang="en-US" dirty="0" smtClean="0"/>
            </a:br>
            <a:endParaRPr lang="en-US" dirty="0"/>
          </a:p>
        </p:txBody>
      </p:sp>
      <p:sp>
        <p:nvSpPr>
          <p:cNvPr id="3" name="Content Placeholder 2"/>
          <p:cNvSpPr>
            <a:spLocks noGrp="1"/>
          </p:cNvSpPr>
          <p:nvPr>
            <p:ph idx="1"/>
          </p:nvPr>
        </p:nvSpPr>
        <p:spPr>
          <a:xfrm>
            <a:off x="1295400" y="838200"/>
            <a:ext cx="6096000" cy="5211763"/>
          </a:xfrm>
        </p:spPr>
        <p:txBody>
          <a:bodyPr/>
          <a:lstStyle/>
          <a:p>
            <a:pPr>
              <a:buNone/>
            </a:pPr>
            <a:r>
              <a:rPr lang="en-US" sz="3600" b="1" dirty="0"/>
              <a:t>1</a:t>
            </a:r>
            <a:r>
              <a:rPr lang="en-US" sz="3600" b="1" dirty="0" smtClean="0"/>
              <a:t>. How </a:t>
            </a:r>
            <a:r>
              <a:rPr lang="en-US" sz="3600" b="1" dirty="0"/>
              <a:t>many books are in the Bible?</a:t>
            </a:r>
            <a:endParaRPr lang="en-US" sz="3600" dirty="0"/>
          </a:p>
          <a:p>
            <a:pPr marL="0" indent="0">
              <a:buNone/>
            </a:pPr>
            <a:endParaRPr lang="en-US" sz="3200" dirty="0" smtClean="0"/>
          </a:p>
          <a:p>
            <a:pPr marL="0" indent="0">
              <a:buNone/>
            </a:pPr>
            <a:r>
              <a:rPr lang="en-US" sz="3200" dirty="0" smtClean="0"/>
              <a:t>Books </a:t>
            </a:r>
            <a:r>
              <a:rPr lang="en-US" sz="3200" dirty="0"/>
              <a:t>in the Old </a:t>
            </a:r>
            <a:r>
              <a:rPr lang="en-US" sz="3200" dirty="0" smtClean="0"/>
              <a:t>Testament? </a:t>
            </a:r>
          </a:p>
          <a:p>
            <a:pPr marL="0" indent="0">
              <a:buNone/>
            </a:pPr>
            <a:r>
              <a:rPr lang="en-US" dirty="0" smtClean="0"/>
              <a:t>B</a:t>
            </a:r>
            <a:r>
              <a:rPr lang="en-US" sz="3200" dirty="0" smtClean="0"/>
              <a:t>ooks </a:t>
            </a:r>
            <a:r>
              <a:rPr lang="en-US" sz="3200" dirty="0"/>
              <a:t>in the New </a:t>
            </a:r>
            <a:r>
              <a:rPr lang="en-US" sz="3200" dirty="0" smtClean="0"/>
              <a:t>Testament?    </a:t>
            </a:r>
          </a:p>
          <a:p>
            <a:pPr marL="0" indent="0">
              <a:buNone/>
            </a:pPr>
            <a:r>
              <a:rPr lang="en-US" dirty="0" smtClean="0"/>
              <a:t>B</a:t>
            </a:r>
            <a:r>
              <a:rPr lang="en-US" sz="3200" dirty="0" smtClean="0"/>
              <a:t>ooks </a:t>
            </a:r>
            <a:r>
              <a:rPr lang="en-US" sz="3200" dirty="0"/>
              <a:t>in the whole </a:t>
            </a:r>
            <a:r>
              <a:rPr lang="en-US" sz="3200" dirty="0" smtClean="0"/>
              <a:t>Bible?	      </a:t>
            </a:r>
          </a:p>
          <a:p>
            <a:pPr>
              <a:buNone/>
            </a:pPr>
            <a:r>
              <a:rPr lang="en-US" b="1" dirty="0" smtClean="0"/>
              <a:t> </a:t>
            </a:r>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7" name="TextBox 6"/>
          <p:cNvSpPr txBox="1"/>
          <p:nvPr/>
        </p:nvSpPr>
        <p:spPr>
          <a:xfrm>
            <a:off x="7467600" y="990600"/>
            <a:ext cx="4114800" cy="3416320"/>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r>
              <a:rPr lang="en-US" sz="3600" b="1" dirty="0" smtClean="0"/>
              <a:t>39</a:t>
            </a:r>
          </a:p>
          <a:p>
            <a:r>
              <a:rPr lang="en-US" sz="3600" b="1" dirty="0" smtClean="0"/>
              <a:t>27</a:t>
            </a:r>
          </a:p>
          <a:p>
            <a:r>
              <a:rPr lang="en-US" sz="3600" b="1" dirty="0" smtClean="0"/>
              <a:t>66</a:t>
            </a:r>
            <a:endParaRPr lang="en-US" sz="3600" b="1" dirty="0"/>
          </a:p>
        </p:txBody>
      </p:sp>
    </p:spTree>
    <p:extLst>
      <p:ext uri="{BB962C8B-B14F-4D97-AF65-F5344CB8AC3E}">
        <p14:creationId xmlns:p14="http://schemas.microsoft.com/office/powerpoint/2010/main" val="293994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animEffect transition="in" filter="fade">
                                      <p:cBhvr>
                                        <p:cTn id="13" dur="500"/>
                                        <p:tgtEl>
                                          <p:spTgt spid="7">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7" end="7"/>
                                            </p:txEl>
                                          </p:spTgt>
                                        </p:tgtEl>
                                        <p:attrNameLst>
                                          <p:attrName>style.visibility</p:attrName>
                                        </p:attrNameLst>
                                      </p:cBhvr>
                                      <p:to>
                                        <p:strVal val="visible"/>
                                      </p:to>
                                    </p:set>
                                    <p:animEffect transition="in" filter="fade">
                                      <p:cBhvr>
                                        <p:cTn id="24" dur="500"/>
                                        <p:tgtEl>
                                          <p:spTgt spid="7">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500"/>
                                        <p:tgtEl>
                                          <p:spTgt spid="7">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5400" b="1" dirty="0" smtClean="0"/>
              <a:t>A Quick Look at the Bible</a:t>
            </a:r>
            <a:endParaRPr lang="en-US" sz="5400" b="1" dirty="0"/>
          </a:p>
        </p:txBody>
      </p:sp>
      <p:sp>
        <p:nvSpPr>
          <p:cNvPr id="3" name="Content Placeholder 2"/>
          <p:cNvSpPr>
            <a:spLocks noGrp="1"/>
          </p:cNvSpPr>
          <p:nvPr>
            <p:ph idx="1"/>
          </p:nvPr>
        </p:nvSpPr>
        <p:spPr>
          <a:xfrm>
            <a:off x="533400" y="838200"/>
            <a:ext cx="9936163" cy="5638800"/>
          </a:xfrm>
        </p:spPr>
        <p:txBody>
          <a:bodyPr/>
          <a:lstStyle/>
          <a:p>
            <a:pPr eaLnBrk="1" hangingPunct="1">
              <a:buNone/>
            </a:pPr>
            <a:r>
              <a:rPr lang="en-US" altLang="en-US" dirty="0" smtClean="0">
                <a:solidFill>
                  <a:schemeClr val="tx2">
                    <a:lumMod val="10000"/>
                  </a:schemeClr>
                </a:solidFill>
              </a:rPr>
              <a:t>5</a:t>
            </a:r>
            <a:r>
              <a:rPr lang="en-US" altLang="en-US" baseline="30000" dirty="0" smtClean="0">
                <a:solidFill>
                  <a:schemeClr val="tx2">
                    <a:lumMod val="10000"/>
                  </a:schemeClr>
                </a:solidFill>
              </a:rPr>
              <a:t>th</a:t>
            </a:r>
            <a:r>
              <a:rPr lang="en-US" altLang="en-US" dirty="0" smtClean="0">
                <a:solidFill>
                  <a:schemeClr val="tx2">
                    <a:lumMod val="10000"/>
                  </a:schemeClr>
                </a:solidFill>
              </a:rPr>
              <a:t> edition </a:t>
            </a:r>
          </a:p>
          <a:p>
            <a:pPr eaLnBrk="1" hangingPunct="1">
              <a:buNone/>
            </a:pPr>
            <a:r>
              <a:rPr lang="en-US" altLang="en-US" dirty="0" smtClean="0">
                <a:solidFill>
                  <a:schemeClr val="tx2">
                    <a:lumMod val="10000"/>
                  </a:schemeClr>
                </a:solidFill>
              </a:rPr>
              <a:t>	</a:t>
            </a:r>
            <a:r>
              <a:rPr lang="en-US" altLang="en-US" sz="2400" dirty="0" smtClean="0">
                <a:solidFill>
                  <a:schemeClr val="tx2">
                    <a:lumMod val="10000"/>
                  </a:schemeClr>
                </a:solidFill>
              </a:rPr>
              <a:t>By David Batty</a:t>
            </a:r>
          </a:p>
          <a:p>
            <a:pPr eaLnBrk="1" hangingPunct="1">
              <a:buNone/>
            </a:pPr>
            <a:r>
              <a:rPr lang="en-US" altLang="en-US" sz="2000" dirty="0">
                <a:solidFill>
                  <a:schemeClr val="tx2">
                    <a:lumMod val="10000"/>
                  </a:schemeClr>
                </a:solidFill>
              </a:rPr>
              <a:t>This PowerPoint is designed to be used with the </a:t>
            </a:r>
          </a:p>
          <a:p>
            <a:pPr eaLnBrk="1" hangingPunct="1">
              <a:buClr>
                <a:srgbClr val="92D050"/>
              </a:buClr>
              <a:buFont typeface="Arial" pitchFamily="34" charset="0"/>
              <a:buChar char="•"/>
            </a:pPr>
            <a:r>
              <a:rPr lang="en-US" altLang="en-US" sz="2000" dirty="0">
                <a:solidFill>
                  <a:schemeClr val="tx2">
                    <a:lumMod val="10000"/>
                  </a:schemeClr>
                </a:solidFill>
              </a:rPr>
              <a:t>Group Studies for New Christians Course, </a:t>
            </a:r>
          </a:p>
          <a:p>
            <a:pPr eaLnBrk="1" hangingPunct="1">
              <a:buClr>
                <a:srgbClr val="92D050"/>
              </a:buClr>
              <a:buNone/>
            </a:pPr>
            <a:r>
              <a:rPr lang="en-US" altLang="en-US" sz="2000" dirty="0">
                <a:solidFill>
                  <a:schemeClr val="tx2">
                    <a:lumMod val="10000"/>
                  </a:schemeClr>
                </a:solidFill>
              </a:rPr>
              <a:t>	</a:t>
            </a:r>
            <a:r>
              <a:rPr lang="en-US" altLang="en-US" sz="2000" i="1" dirty="0">
                <a:solidFill>
                  <a:schemeClr val="tx2">
                    <a:lumMod val="10000"/>
                  </a:schemeClr>
                </a:solidFill>
              </a:rPr>
              <a:t>A Quick Look at the Bible</a:t>
            </a:r>
            <a:r>
              <a:rPr lang="en-US" altLang="en-US" sz="2000" dirty="0" smtClean="0">
                <a:solidFill>
                  <a:schemeClr val="tx2">
                    <a:lumMod val="10000"/>
                  </a:schemeClr>
                </a:solidFill>
              </a:rPr>
              <a:t>, </a:t>
            </a:r>
            <a:r>
              <a:rPr lang="en-US" altLang="en-US" sz="2000" dirty="0">
                <a:solidFill>
                  <a:schemeClr val="tx2">
                    <a:lumMod val="10000"/>
                  </a:schemeClr>
                </a:solidFill>
              </a:rPr>
              <a:t>by David Batty</a:t>
            </a:r>
          </a:p>
          <a:p>
            <a:pPr eaLnBrk="1" hangingPunct="1">
              <a:buClr>
                <a:srgbClr val="92D050"/>
              </a:buClr>
              <a:buFont typeface="Arial" pitchFamily="34" charset="0"/>
              <a:buChar char="•"/>
            </a:pPr>
            <a:r>
              <a:rPr lang="en-US" altLang="en-US" sz="2000" b="1" dirty="0">
                <a:solidFill>
                  <a:schemeClr val="tx2">
                    <a:lumMod val="10000"/>
                  </a:schemeClr>
                </a:solidFill>
              </a:rPr>
              <a:t>Other materials available include:</a:t>
            </a:r>
          </a:p>
          <a:p>
            <a:pPr eaLnBrk="1" hangingPunct="1">
              <a:buClr>
                <a:srgbClr val="92D050"/>
              </a:buClr>
              <a:buFont typeface="Arial" pitchFamily="34" charset="0"/>
              <a:buChar char="•"/>
            </a:pPr>
            <a:r>
              <a:rPr lang="en-US" altLang="en-US" sz="2000" dirty="0">
                <a:solidFill>
                  <a:schemeClr val="tx2">
                    <a:lumMod val="10000"/>
                  </a:schemeClr>
                </a:solidFill>
              </a:rPr>
              <a:t>Teacher’s Manual</a:t>
            </a:r>
          </a:p>
          <a:p>
            <a:pPr eaLnBrk="1" hangingPunct="1">
              <a:buClr>
                <a:srgbClr val="92D050"/>
              </a:buClr>
              <a:buFont typeface="Arial" pitchFamily="34" charset="0"/>
              <a:buChar char="•"/>
            </a:pPr>
            <a:r>
              <a:rPr lang="en-US" altLang="en-US" sz="2000" dirty="0">
                <a:solidFill>
                  <a:schemeClr val="tx2">
                    <a:lumMod val="10000"/>
                  </a:schemeClr>
                </a:solidFill>
              </a:rPr>
              <a:t>Student Manual</a:t>
            </a:r>
          </a:p>
          <a:p>
            <a:pPr eaLnBrk="1" hangingPunct="1">
              <a:buClr>
                <a:srgbClr val="92D050"/>
              </a:buClr>
              <a:buFont typeface="Arial" pitchFamily="34" charset="0"/>
              <a:buChar char="•"/>
            </a:pPr>
            <a:r>
              <a:rPr lang="en-US" altLang="en-US" sz="2000" dirty="0">
                <a:solidFill>
                  <a:schemeClr val="tx2">
                    <a:lumMod val="10000"/>
                  </a:schemeClr>
                </a:solidFill>
              </a:rPr>
              <a:t>Study </a:t>
            </a:r>
            <a:r>
              <a:rPr lang="en-US" altLang="en-US" sz="2000" dirty="0" smtClean="0">
                <a:solidFill>
                  <a:schemeClr val="tx2">
                    <a:lumMod val="10000"/>
                  </a:schemeClr>
                </a:solidFill>
              </a:rPr>
              <a:t>Guide</a:t>
            </a:r>
          </a:p>
          <a:p>
            <a:pPr eaLnBrk="1" hangingPunct="1">
              <a:buClr>
                <a:srgbClr val="92D050"/>
              </a:buClr>
              <a:buFont typeface="Arial" pitchFamily="34" charset="0"/>
              <a:buChar char="•"/>
            </a:pPr>
            <a:r>
              <a:rPr lang="en-US" altLang="en-US" sz="2000" dirty="0" smtClean="0">
                <a:solidFill>
                  <a:schemeClr val="tx2">
                    <a:lumMod val="10000"/>
                  </a:schemeClr>
                </a:solidFill>
              </a:rPr>
              <a:t>Know Your Bible (Supplementary reading)</a:t>
            </a:r>
            <a:endParaRPr lang="en-US" altLang="en-US" sz="2000" dirty="0">
              <a:solidFill>
                <a:schemeClr val="tx2">
                  <a:lumMod val="10000"/>
                </a:schemeClr>
              </a:solidFill>
            </a:endParaRPr>
          </a:p>
          <a:p>
            <a:pPr eaLnBrk="1" hangingPunct="1">
              <a:buClr>
                <a:srgbClr val="92D050"/>
              </a:buClr>
              <a:buFont typeface="Arial" pitchFamily="34" charset="0"/>
              <a:buChar char="•"/>
            </a:pPr>
            <a:r>
              <a:rPr lang="en-US" altLang="en-US" sz="2000" dirty="0">
                <a:solidFill>
                  <a:schemeClr val="tx2">
                    <a:lumMod val="10000"/>
                  </a:schemeClr>
                </a:solidFill>
              </a:rPr>
              <a:t>Exam</a:t>
            </a:r>
          </a:p>
          <a:p>
            <a:pPr eaLnBrk="1" hangingPunct="1">
              <a:buClr>
                <a:srgbClr val="92D050"/>
              </a:buClr>
              <a:buFont typeface="Arial" pitchFamily="34" charset="0"/>
              <a:buChar char="•"/>
            </a:pPr>
            <a:r>
              <a:rPr lang="en-US" altLang="en-US" sz="2000" dirty="0">
                <a:solidFill>
                  <a:schemeClr val="tx2">
                    <a:lumMod val="10000"/>
                  </a:schemeClr>
                </a:solidFill>
              </a:rPr>
              <a:t>Course Certificate</a:t>
            </a:r>
          </a:p>
          <a:p>
            <a:pPr eaLnBrk="1" hangingPunct="1">
              <a:buNone/>
            </a:pPr>
            <a:endParaRPr lang="en-US" altLang="en-US" dirty="0" smtClean="0"/>
          </a:p>
          <a:p>
            <a:pPr>
              <a:buNone/>
            </a:pP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12710" y="1447800"/>
            <a:ext cx="2620952" cy="342179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950040" y="5257801"/>
            <a:ext cx="4717961" cy="646331"/>
          </a:xfrm>
          <a:prstGeom prst="rect">
            <a:avLst/>
          </a:prstGeom>
          <a:solidFill>
            <a:schemeClr val="tx1"/>
          </a:solidFill>
          <a:ln>
            <a:solidFill>
              <a:schemeClr val="tx1">
                <a:alpha val="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686B5D"/>
                </a:solidFill>
                <a:effectLst/>
                <a:uLnTx/>
                <a:uFillTx/>
                <a:latin typeface="Century Gothic" pitchFamily="34" charset="0"/>
                <a:ea typeface="+mn-ea"/>
                <a:cs typeface="+mn-cs"/>
              </a:rPr>
              <a:t>For Information on obtaining these materials see iteenchallenge.org</a:t>
            </a:r>
          </a:p>
        </p:txBody>
      </p:sp>
      <p:sp>
        <p:nvSpPr>
          <p:cNvPr id="6" name="TextBox 5"/>
          <p:cNvSpPr txBox="1"/>
          <p:nvPr/>
        </p:nvSpPr>
        <p:spPr>
          <a:xfrm>
            <a:off x="8839200" y="6477001"/>
            <a:ext cx="1600200" cy="23083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entury Gothic" pitchFamily="34" charset="0"/>
                <a:ea typeface="+mn-ea"/>
                <a:cs typeface="+mn-cs"/>
              </a:rPr>
              <a:t>Iteenchallenge.org </a:t>
            </a:r>
            <a:r>
              <a:rPr kumimoji="0" lang="en-US" sz="900" b="0" i="0" u="none" strike="noStrike" kern="1200" cap="none" spc="0" normalizeH="0" baseline="0" noProof="0" dirty="0" smtClean="0">
                <a:ln>
                  <a:noFill/>
                </a:ln>
                <a:solidFill>
                  <a:srgbClr val="FFFFFF"/>
                </a:solidFill>
                <a:effectLst/>
                <a:uLnTx/>
                <a:uFillTx/>
                <a:latin typeface="Century Gothic" pitchFamily="34" charset="0"/>
                <a:ea typeface="+mn-ea"/>
                <a:cs typeface="+mn-cs"/>
              </a:rPr>
              <a:t>01/2018</a:t>
            </a:r>
            <a:endParaRPr kumimoji="0" lang="en-US" sz="900" b="0"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7" name="Date Placeholder 6"/>
          <p:cNvSpPr>
            <a:spLocks noGrp="1"/>
          </p:cNvSpPr>
          <p:nvPr>
            <p:ph type="dt" sz="half" idx="10"/>
          </p:nvPr>
        </p:nvSpPr>
        <p:spPr/>
        <p:txBody>
          <a:bodyPr/>
          <a:lstStyle/>
          <a:p>
            <a:pPr>
              <a:defRPr/>
            </a:pPr>
            <a:r>
              <a:rPr lang="en-US" smtClean="0"/>
              <a:t>1-2018      </a:t>
            </a:r>
            <a:endParaRPr lang="en-US"/>
          </a:p>
        </p:txBody>
      </p:sp>
      <p:sp>
        <p:nvSpPr>
          <p:cNvPr id="8" name="Footer Placeholder 7"/>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20079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t>Contact Info</a:t>
            </a:r>
          </a:p>
        </p:txBody>
      </p:sp>
      <p:sp>
        <p:nvSpPr>
          <p:cNvPr id="52227"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522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91400" y="1143000"/>
            <a:ext cx="3296297" cy="1992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2362200" y="3200400"/>
            <a:ext cx="7467600" cy="2677656"/>
          </a:xfrm>
          <a:prstGeom prst="rect">
            <a:avLst/>
          </a:prstGeom>
          <a:noFill/>
        </p:spPr>
        <p:txBody>
          <a:bodyPr>
            <a:spAutoFit/>
          </a:bodyPr>
          <a:lstStyle/>
          <a:p>
            <a:pPr>
              <a:defRPr/>
            </a:pPr>
            <a:r>
              <a:rPr lang="en-US" sz="2400" b="1" dirty="0">
                <a:effectLst>
                  <a:outerShdw blurRad="38100" dist="38100" dir="2700000" algn="tl">
                    <a:srgbClr val="000000">
                      <a:alpha val="43137"/>
                    </a:srgbClr>
                  </a:outerShdw>
                </a:effectLst>
              </a:rPr>
              <a:t>Global Teen Challenge</a:t>
            </a:r>
          </a:p>
          <a:p>
            <a:pPr>
              <a:defRPr/>
            </a:pPr>
            <a:endParaRPr lang="en-US" sz="2400" b="1" dirty="0">
              <a:effectLst>
                <a:outerShdw blurRad="38100" dist="38100" dir="2700000" algn="tl">
                  <a:srgbClr val="000000">
                    <a:alpha val="43137"/>
                  </a:srgbClr>
                </a:outerShdw>
              </a:effectLst>
            </a:endParaRPr>
          </a:p>
          <a:p>
            <a:pPr>
              <a:defRPr/>
            </a:pPr>
            <a:r>
              <a:rPr lang="en-US" sz="2400" b="1" dirty="0">
                <a:effectLst>
                  <a:outerShdw blurRad="38100" dist="38100" dir="2700000" algn="tl">
                    <a:srgbClr val="000000">
                      <a:alpha val="43137"/>
                    </a:srgbClr>
                  </a:outerShdw>
                </a:effectLst>
              </a:rPr>
              <a:t>globaltc.org</a:t>
            </a:r>
          </a:p>
          <a:p>
            <a:pPr>
              <a:defRPr/>
            </a:pPr>
            <a:endParaRPr lang="en-US" sz="2400" b="1" dirty="0">
              <a:effectLst>
                <a:outerShdw blurRad="38100" dist="38100" dir="2700000" algn="tl">
                  <a:srgbClr val="000000">
                    <a:alpha val="43137"/>
                  </a:srgbClr>
                </a:outerShdw>
              </a:effectLst>
            </a:endParaRPr>
          </a:p>
          <a:p>
            <a:pPr>
              <a:defRPr/>
            </a:pPr>
            <a:r>
              <a:rPr lang="en-US" sz="2400" b="1" dirty="0" smtClean="0">
                <a:effectLst>
                  <a:outerShdw blurRad="38100" dist="38100" dir="2700000" algn="tl">
                    <a:srgbClr val="000000">
                      <a:alpha val="43137"/>
                    </a:srgbClr>
                  </a:outerShdw>
                </a:effectLst>
              </a:rPr>
              <a:t>iteenchallenge.org </a:t>
            </a:r>
          </a:p>
          <a:p>
            <a:pPr>
              <a:defRPr/>
            </a:pPr>
            <a:endParaRPr lang="en-US" sz="2400" b="1" dirty="0">
              <a:effectLst>
                <a:outerShdw blurRad="38100" dist="38100" dir="2700000" algn="tl">
                  <a:srgbClr val="000000">
                    <a:alpha val="43137"/>
                  </a:srgbClr>
                </a:outerShdw>
              </a:effectLst>
            </a:endParaRPr>
          </a:p>
          <a:p>
            <a:pPr>
              <a:defRPr/>
            </a:pPr>
            <a:r>
              <a:rPr lang="en-US" sz="2400" b="1" dirty="0" smtClean="0">
                <a:effectLst>
                  <a:outerShdw blurRad="38100" dist="38100" dir="2700000" algn="tl">
                    <a:srgbClr val="000000">
                      <a:alpha val="43137"/>
                    </a:srgbClr>
                  </a:outerShdw>
                </a:effectLst>
              </a:rPr>
              <a:t>gtc@globaltc.org  </a:t>
            </a:r>
            <a:endParaRPr lang="en-US" sz="2400" b="1"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838200"/>
            <a:ext cx="5461674" cy="25259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8610600" cy="1121664"/>
          </a:xfrm>
        </p:spPr>
        <p:txBody>
          <a:bodyPr/>
          <a:lstStyle/>
          <a:p>
            <a:r>
              <a:rPr lang="en-US" b="1" dirty="0" smtClean="0"/>
              <a:t>A.	Basic facts about the Bible</a:t>
            </a:r>
            <a:r>
              <a:rPr lang="en-US" dirty="0" smtClean="0"/>
              <a:t/>
            </a:r>
            <a:br>
              <a:rPr lang="en-US" dirty="0" smtClean="0"/>
            </a:br>
            <a:endParaRPr lang="en-US" dirty="0"/>
          </a:p>
        </p:txBody>
      </p:sp>
      <p:sp>
        <p:nvSpPr>
          <p:cNvPr id="3" name="Content Placeholder 2"/>
          <p:cNvSpPr>
            <a:spLocks noGrp="1"/>
          </p:cNvSpPr>
          <p:nvPr>
            <p:ph idx="1"/>
          </p:nvPr>
        </p:nvSpPr>
        <p:spPr>
          <a:xfrm>
            <a:off x="2133600" y="914401"/>
            <a:ext cx="9753600" cy="5211763"/>
          </a:xfrm>
        </p:spPr>
        <p:txBody>
          <a:bodyPr/>
          <a:lstStyle/>
          <a:p>
            <a:pPr>
              <a:buNone/>
            </a:pPr>
            <a:r>
              <a:rPr lang="en-US" sz="3600" b="1" dirty="0" smtClean="0"/>
              <a:t>2. How </a:t>
            </a:r>
            <a:r>
              <a:rPr lang="en-US" sz="3600" b="1" dirty="0"/>
              <a:t>many people wrote the </a:t>
            </a:r>
            <a:r>
              <a:rPr lang="en-US" sz="3600" b="1" dirty="0" smtClean="0"/>
              <a:t>66 </a:t>
            </a:r>
            <a:r>
              <a:rPr lang="en-US" sz="3600" b="1" dirty="0"/>
              <a:t>books in the Bible?</a:t>
            </a:r>
            <a:endParaRPr lang="en-US" sz="3600" dirty="0"/>
          </a:p>
          <a:p>
            <a:pPr marL="0" indent="0">
              <a:buNone/>
            </a:pPr>
            <a:endParaRPr lang="en-US" sz="3200" dirty="0" smtClean="0"/>
          </a:p>
          <a:p>
            <a:pPr marL="0" indent="0">
              <a:buNone/>
            </a:pPr>
            <a:r>
              <a:rPr lang="en-US" sz="3200" dirty="0" smtClean="0"/>
              <a:t>About </a:t>
            </a:r>
            <a:r>
              <a:rPr lang="en-US" sz="3200" dirty="0"/>
              <a:t>40 people wrote the books of the Bible.</a:t>
            </a:r>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160751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067800" cy="1045464"/>
          </a:xfrm>
        </p:spPr>
        <p:txBody>
          <a:bodyPr/>
          <a:lstStyle/>
          <a:p>
            <a:r>
              <a:rPr lang="en-US" b="1" dirty="0" smtClean="0"/>
              <a:t>A.	Basic facts about the Bible</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sz="3600" b="1" dirty="0" smtClean="0"/>
              <a:t>3. How </a:t>
            </a:r>
            <a:r>
              <a:rPr lang="en-US" sz="3600" b="1" dirty="0"/>
              <a:t>long did it take to write the Bible?</a:t>
            </a:r>
            <a:endParaRPr lang="en-US" sz="3600" dirty="0"/>
          </a:p>
          <a:p>
            <a:pPr marL="0" indent="0">
              <a:buNone/>
            </a:pPr>
            <a:endParaRPr lang="en-US" sz="3200" dirty="0" smtClean="0"/>
          </a:p>
          <a:p>
            <a:pPr marL="0" indent="0">
              <a:buNone/>
            </a:pPr>
            <a:r>
              <a:rPr lang="en-US" sz="3200" dirty="0" smtClean="0"/>
              <a:t>The </a:t>
            </a:r>
            <a:r>
              <a:rPr lang="en-US" sz="3200" dirty="0"/>
              <a:t>Bible was written over a period of about 1500 years.</a:t>
            </a:r>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422522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8610600" cy="1045464"/>
          </a:xfrm>
        </p:spPr>
        <p:txBody>
          <a:bodyPr/>
          <a:lstStyle/>
          <a:p>
            <a:r>
              <a:rPr lang="en-US" b="1" dirty="0" smtClean="0"/>
              <a:t>A.	Basic facts about the Bible</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marL="811530" indent="-742950">
              <a:buAutoNum type="arabicPeriod" startAt="4"/>
            </a:pPr>
            <a:r>
              <a:rPr lang="en-US" sz="3600" b="1" dirty="0"/>
              <a:t>In what languages was the Bible originally written</a:t>
            </a:r>
            <a:r>
              <a:rPr lang="en-US" sz="3600" b="1" dirty="0" smtClean="0"/>
              <a:t>?</a:t>
            </a:r>
          </a:p>
          <a:p>
            <a:pPr marL="68580" indent="0">
              <a:buNone/>
            </a:pPr>
            <a:endParaRPr lang="en-US" sz="3600" dirty="0"/>
          </a:p>
          <a:p>
            <a:pPr marL="0" indent="0">
              <a:buNone/>
            </a:pPr>
            <a:r>
              <a:rPr lang="en-US" sz="3200" dirty="0"/>
              <a:t>The Old Testament was written in </a:t>
            </a:r>
            <a:r>
              <a:rPr lang="en-US" sz="3200" u="sng" dirty="0"/>
              <a:t>Hebrew</a:t>
            </a:r>
            <a:r>
              <a:rPr lang="en-US" sz="3200" dirty="0"/>
              <a:t>.  </a:t>
            </a:r>
            <a:endParaRPr lang="en-US" sz="3200" dirty="0" smtClean="0"/>
          </a:p>
          <a:p>
            <a:pPr marL="0" indent="0">
              <a:buNone/>
            </a:pPr>
            <a:r>
              <a:rPr lang="en-US" sz="2400" dirty="0" smtClean="0"/>
              <a:t>A few parts </a:t>
            </a:r>
            <a:r>
              <a:rPr lang="en-US" sz="2400" dirty="0"/>
              <a:t>of the Old Testament were written in Aramaic.</a:t>
            </a:r>
          </a:p>
          <a:p>
            <a:pPr marL="0" indent="0">
              <a:buNone/>
            </a:pPr>
            <a:endParaRPr lang="en-US" sz="3200" dirty="0" smtClean="0"/>
          </a:p>
          <a:p>
            <a:pPr marL="0" indent="0">
              <a:buNone/>
            </a:pPr>
            <a:r>
              <a:rPr lang="en-US" sz="3200" dirty="0" smtClean="0"/>
              <a:t>The </a:t>
            </a:r>
            <a:r>
              <a:rPr lang="en-US" sz="3200" dirty="0"/>
              <a:t>New Testament was written in </a:t>
            </a:r>
            <a:r>
              <a:rPr lang="en-US" sz="3200" u="sng" dirty="0"/>
              <a:t>Gree</a:t>
            </a:r>
            <a:r>
              <a:rPr lang="en-US" u="sng" dirty="0" smtClean="0"/>
              <a:t>k</a:t>
            </a:r>
            <a:r>
              <a:rPr lang="en-US" dirty="0" smtClean="0"/>
              <a:t>.</a:t>
            </a:r>
          </a:p>
          <a:p>
            <a:pPr>
              <a:buNone/>
            </a:pPr>
            <a:endParaRPr lang="en-US" dirty="0"/>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216993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Hebrew</a:t>
            </a:r>
          </a:p>
        </p:txBody>
      </p:sp>
      <p:sp>
        <p:nvSpPr>
          <p:cNvPr id="7171" name="Rectangle 3"/>
          <p:cNvSpPr>
            <a:spLocks noGrp="1" noChangeArrowheads="1"/>
          </p:cNvSpPr>
          <p:nvPr>
            <p:ph type="body" idx="1"/>
          </p:nvPr>
        </p:nvSpPr>
        <p:spPr/>
        <p:txBody>
          <a:bodyPr/>
          <a:lstStyle/>
          <a:p>
            <a:pPr eaLnBrk="1" hangingPunct="1"/>
            <a:endParaRPr lang="en-US" altLang="en-US" smtClean="0"/>
          </a:p>
        </p:txBody>
      </p:sp>
      <p:pic>
        <p:nvPicPr>
          <p:cNvPr id="7172" name="Picture 4" descr="Shem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62200" y="838200"/>
            <a:ext cx="7315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2476500" y="3282732"/>
            <a:ext cx="70866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2400" b="0" dirty="0">
                <a:solidFill>
                  <a:srgbClr val="1C1C1C"/>
                </a:solidFill>
              </a:rPr>
              <a:t>English Equivalent- All caps, consonants only, no spaces between words</a:t>
            </a:r>
          </a:p>
          <a:p>
            <a:pPr>
              <a:spcBef>
                <a:spcPct val="0"/>
              </a:spcBef>
              <a:buFontTx/>
              <a:buNone/>
            </a:pPr>
            <a:endParaRPr lang="en-US" altLang="en-US" sz="2400" b="0" dirty="0">
              <a:solidFill>
                <a:srgbClr val="1C1C1C"/>
              </a:solidFill>
            </a:endParaRPr>
          </a:p>
          <a:p>
            <a:pPr>
              <a:spcBef>
                <a:spcPct val="0"/>
              </a:spcBef>
              <a:buFontTx/>
              <a:buNone/>
            </a:pPr>
            <a:r>
              <a:rPr lang="en-US" altLang="en-US" sz="4400" b="0" dirty="0">
                <a:solidFill>
                  <a:srgbClr val="1C1C1C"/>
                </a:solidFill>
              </a:rPr>
              <a:t>HRSRLTHLRDRGDTHLRDSN</a:t>
            </a:r>
          </a:p>
          <a:p>
            <a:pPr>
              <a:spcBef>
                <a:spcPct val="0"/>
              </a:spcBef>
              <a:buFontTx/>
              <a:buNone/>
            </a:pPr>
            <a:r>
              <a:rPr lang="en-US" altLang="en-US" sz="1800" b="0" dirty="0">
                <a:solidFill>
                  <a:srgbClr val="1C1C1C"/>
                </a:solidFill>
              </a:rPr>
              <a:t>Hear, O Israel:   The     LORD    our   God,   the    LORD  is  one. “Deut. 6:4 NIV “</a:t>
            </a:r>
          </a:p>
          <a:p>
            <a:pPr>
              <a:spcBef>
                <a:spcPct val="0"/>
              </a:spcBef>
              <a:buFontTx/>
              <a:buNone/>
            </a:pPr>
            <a:endParaRPr lang="en-US" altLang="en-US" sz="4400" b="0" dirty="0">
              <a:solidFill>
                <a:srgbClr val="1C1C1C"/>
              </a:solidFill>
            </a:endParaRPr>
          </a:p>
        </p:txBody>
      </p:sp>
      <p:sp>
        <p:nvSpPr>
          <p:cNvPr id="717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717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
        <p:nvSpPr>
          <p:cNvPr id="2" name="TextBox 1"/>
          <p:cNvSpPr txBox="1"/>
          <p:nvPr/>
        </p:nvSpPr>
        <p:spPr>
          <a:xfrm>
            <a:off x="2514600" y="2371290"/>
            <a:ext cx="6629400" cy="646331"/>
          </a:xfrm>
          <a:prstGeom prst="rect">
            <a:avLst/>
          </a:prstGeom>
          <a:noFill/>
        </p:spPr>
        <p:txBody>
          <a:bodyPr wrap="square" rtlCol="0">
            <a:spAutoFit/>
          </a:bodyPr>
          <a:lstStyle/>
          <a:p>
            <a:r>
              <a:rPr lang="en-US" dirty="0" smtClean="0">
                <a:solidFill>
                  <a:srgbClr val="1C1C1C"/>
                </a:solidFill>
              </a:rPr>
              <a:t>Hebrew was many times was written with all capital letters, all consonants with no spaces between words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fade">
                                      <p:cBhvr>
                                        <p:cTn id="7" dur="1000"/>
                                        <p:tgtEl>
                                          <p:spTgt spid="1024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5">
                                            <p:txEl>
                                              <p:pRg st="2" end="2"/>
                                            </p:txEl>
                                          </p:spTgt>
                                        </p:tgtEl>
                                        <p:attrNameLst>
                                          <p:attrName>style.visibility</p:attrName>
                                        </p:attrNameLst>
                                      </p:cBhvr>
                                      <p:to>
                                        <p:strVal val="visible"/>
                                      </p:to>
                                    </p:set>
                                    <p:animEffect transition="in" filter="fade">
                                      <p:cBhvr>
                                        <p:cTn id="10" dur="1000"/>
                                        <p:tgtEl>
                                          <p:spTgt spid="1024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0245">
                                            <p:txEl>
                                              <p:pRg st="3" end="3"/>
                                            </p:txEl>
                                          </p:spTgt>
                                        </p:tgtEl>
                                        <p:attrNameLst>
                                          <p:attrName>style.visibility</p:attrName>
                                        </p:attrNameLst>
                                      </p:cBhvr>
                                      <p:to>
                                        <p:strVal val="visible"/>
                                      </p:to>
                                    </p:set>
                                    <p:animEffect transition="in" filter="fade">
                                      <p:cBhvr>
                                        <p:cTn id="15" dur="1000"/>
                                        <p:tgtEl>
                                          <p:spTgt spid="102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Greek</a:t>
            </a:r>
          </a:p>
        </p:txBody>
      </p:sp>
      <p:sp>
        <p:nvSpPr>
          <p:cNvPr id="8195" name="Rectangle 3"/>
          <p:cNvSpPr>
            <a:spLocks noGrp="1" noChangeArrowheads="1"/>
          </p:cNvSpPr>
          <p:nvPr>
            <p:ph type="body" idx="1"/>
          </p:nvPr>
        </p:nvSpPr>
        <p:spPr>
          <a:xfrm>
            <a:off x="2133600" y="914401"/>
            <a:ext cx="8077200" cy="5211763"/>
          </a:xfrm>
        </p:spPr>
        <p:txBody>
          <a:bodyPr/>
          <a:lstStyle/>
          <a:p>
            <a:pPr eaLnBrk="1" hangingPunct="1"/>
            <a:endParaRPr lang="en-US" altLang="en-US" smtClean="0"/>
          </a:p>
        </p:txBody>
      </p:sp>
      <p:pic>
        <p:nvPicPr>
          <p:cNvPr id="8196" name="Picture 5" descr="Jn 3-16 Gree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0" y="838200"/>
            <a:ext cx="8153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FFFFFF"/>
                </a:solidFill>
                <a:effectLst/>
                <a:uLnTx/>
                <a:uFillTx/>
                <a:latin typeface="Arial" charset="0"/>
                <a:ea typeface="+mn-ea"/>
                <a:cs typeface="+mn-cs"/>
              </a:rPr>
              <a:t>1-2018      </a:t>
            </a:r>
            <a:endParaRPr kumimoji="0" lang="en-US" alt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819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FFFFFF"/>
                </a:solidFill>
                <a:effectLst/>
                <a:uLnTx/>
                <a:uFillTx/>
                <a:latin typeface="Arial" charset="0"/>
                <a:ea typeface="+mn-ea"/>
                <a:cs typeface="+mn-cs"/>
              </a:rPr>
              <a:t>iteenchallenge.org</a:t>
            </a:r>
            <a:endParaRPr kumimoji="0" lang="en-US" altLang="en-US" sz="1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21059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Greek Interlinear</a:t>
            </a:r>
          </a:p>
        </p:txBody>
      </p:sp>
      <p:sp>
        <p:nvSpPr>
          <p:cNvPr id="9219" name="Rectangle 3"/>
          <p:cNvSpPr>
            <a:spLocks noGrp="1" noChangeArrowheads="1"/>
          </p:cNvSpPr>
          <p:nvPr>
            <p:ph type="body" idx="1"/>
          </p:nvPr>
        </p:nvSpPr>
        <p:spPr>
          <a:xfrm>
            <a:off x="1752600" y="914401"/>
            <a:ext cx="8458200" cy="5211763"/>
          </a:xfrm>
        </p:spPr>
        <p:txBody>
          <a:bodyPr/>
          <a:lstStyle/>
          <a:p>
            <a:pPr eaLnBrk="1" hangingPunct="1"/>
            <a:endParaRPr lang="en-US" altLang="en-US" smtClean="0"/>
          </a:p>
        </p:txBody>
      </p:sp>
      <p:pic>
        <p:nvPicPr>
          <p:cNvPr id="9220" name="Picture 4" descr="Greek interlinea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7620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FFFFFF"/>
                </a:solidFill>
                <a:effectLst/>
                <a:uLnTx/>
                <a:uFillTx/>
                <a:latin typeface="Arial" charset="0"/>
                <a:ea typeface="+mn-ea"/>
                <a:cs typeface="+mn-cs"/>
              </a:rPr>
              <a:t>1-2018      </a:t>
            </a:r>
            <a:endParaRPr kumimoji="0" lang="en-US" alt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922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FFFFFF"/>
                </a:solidFill>
                <a:effectLst/>
                <a:uLnTx/>
                <a:uFillTx/>
                <a:latin typeface="Arial" charset="0"/>
                <a:ea typeface="+mn-ea"/>
                <a:cs typeface="+mn-cs"/>
              </a:rPr>
              <a:t>iteenchallenge.org</a:t>
            </a:r>
            <a:endParaRPr kumimoji="0" lang="en-US" altLang="en-US" sz="1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423246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772400" cy="1121664"/>
          </a:xfrm>
        </p:spPr>
        <p:txBody>
          <a:bodyPr/>
          <a:lstStyle/>
          <a:p>
            <a:r>
              <a:rPr lang="en-US" b="1" dirty="0" smtClean="0"/>
              <a:t>B.	The unity of the Bible</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endParaRPr lang="en-US" sz="3200" dirty="0" smtClean="0"/>
          </a:p>
          <a:p>
            <a:pPr marL="0" indent="0">
              <a:buNone/>
            </a:pPr>
            <a:r>
              <a:rPr lang="en-US" sz="3200" dirty="0" smtClean="0"/>
              <a:t>One </a:t>
            </a:r>
            <a:r>
              <a:rPr lang="en-US" sz="3200" dirty="0"/>
              <a:t>of the amazing things about the Bible is how all 66 books fit together–the material all “hangs together.” </a:t>
            </a:r>
          </a:p>
          <a:p>
            <a:pPr marL="0" indent="0">
              <a:buNone/>
            </a:pPr>
            <a:endParaRPr lang="en-US" dirty="0" smtClean="0"/>
          </a:p>
          <a:p>
            <a:pPr marL="0" indent="0">
              <a:buNone/>
            </a:pPr>
            <a:r>
              <a:rPr lang="en-US" sz="3200" dirty="0" smtClean="0"/>
              <a:t>The </a:t>
            </a:r>
            <a:r>
              <a:rPr lang="en-US" sz="3200" dirty="0"/>
              <a:t>unity of the Bible can best be explained by looking at the author–God. </a:t>
            </a:r>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286590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0210800" cy="1121664"/>
          </a:xfrm>
        </p:spPr>
        <p:txBody>
          <a:bodyPr/>
          <a:lstStyle/>
          <a:p>
            <a:r>
              <a:rPr lang="en-US" b="1" dirty="0" smtClean="0"/>
              <a:t>C.	Getting the whole picture </a:t>
            </a:r>
            <a:r>
              <a:rPr lang="en-US" sz="3600" b="1" dirty="0" smtClean="0">
                <a:solidFill>
                  <a:srgbClr val="1C1C1C"/>
                </a:solidFill>
              </a:rPr>
              <a:t>(progressive revelation)</a:t>
            </a:r>
            <a:r>
              <a:rPr lang="en-US" sz="3600" dirty="0" smtClean="0">
                <a:solidFill>
                  <a:srgbClr val="1C1C1C"/>
                </a:solidFill>
              </a:rPr>
              <a:t/>
            </a:r>
            <a:br>
              <a:rPr lang="en-US" sz="3600" dirty="0" smtClean="0">
                <a:solidFill>
                  <a:srgbClr val="1C1C1C"/>
                </a:solidFill>
              </a:rPr>
            </a:br>
            <a:endParaRPr lang="en-US" sz="3600" dirty="0">
              <a:solidFill>
                <a:srgbClr val="1C1C1C"/>
              </a:solidFill>
            </a:endParaRPr>
          </a:p>
        </p:txBody>
      </p:sp>
      <p:sp>
        <p:nvSpPr>
          <p:cNvPr id="3" name="Content Placeholder 2"/>
          <p:cNvSpPr>
            <a:spLocks noGrp="1"/>
          </p:cNvSpPr>
          <p:nvPr>
            <p:ph idx="1"/>
          </p:nvPr>
        </p:nvSpPr>
        <p:spPr>
          <a:xfrm>
            <a:off x="1981200" y="1578864"/>
            <a:ext cx="9448800" cy="5211763"/>
          </a:xfrm>
        </p:spPr>
        <p:txBody>
          <a:bodyPr/>
          <a:lstStyle/>
          <a:p>
            <a:pPr marL="0" indent="0">
              <a:buNone/>
            </a:pPr>
            <a:r>
              <a:rPr lang="en-US" sz="3200" dirty="0"/>
              <a:t>If you want to get a proper understanding of what the Bible teaches, you need to get the whole picture. </a:t>
            </a:r>
          </a:p>
          <a:p>
            <a:pPr marL="0" indent="0">
              <a:buNone/>
            </a:pPr>
            <a:endParaRPr lang="en-US" sz="3200" dirty="0" smtClean="0"/>
          </a:p>
          <a:p>
            <a:pPr marL="0" indent="0">
              <a:buNone/>
            </a:pPr>
            <a:r>
              <a:rPr lang="en-US" sz="3200" dirty="0" smtClean="0"/>
              <a:t>We </a:t>
            </a:r>
            <a:r>
              <a:rPr lang="en-US" sz="3200" dirty="0"/>
              <a:t>must be careful to find out all the Bible says about a particular subject before making our final conclusions.  It is important to see each book, each chapter, and each verse in relation to the whole Bible.</a:t>
            </a:r>
          </a:p>
          <a:p>
            <a:endParaRPr lang="en-US" dirty="0"/>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13808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12192000" cy="1121664"/>
          </a:xfrm>
        </p:spPr>
        <p:txBody>
          <a:bodyPr/>
          <a:lstStyle/>
          <a:p>
            <a:r>
              <a:rPr lang="en-US" b="1" dirty="0" smtClean="0"/>
              <a:t>D. 	How does Christ fit into the whole Bible?</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a:buFont typeface="Wingdings" pitchFamily="2" charset="2"/>
              <a:buChar char="v"/>
            </a:pPr>
            <a:r>
              <a:rPr lang="en-US" sz="3200" dirty="0"/>
              <a:t>Jesus Christ is the main person in the Bible.</a:t>
            </a:r>
          </a:p>
          <a:p>
            <a:pPr>
              <a:buFont typeface="Wingdings" pitchFamily="2" charset="2"/>
              <a:buChar char="v"/>
            </a:pPr>
            <a:r>
              <a:rPr lang="en-US" sz="3200" dirty="0"/>
              <a:t>The Old Testament looks forward to the coming of Jesus. </a:t>
            </a:r>
          </a:p>
          <a:p>
            <a:pPr>
              <a:buFont typeface="Wingdings" pitchFamily="2" charset="2"/>
              <a:buChar char="v"/>
            </a:pPr>
            <a:r>
              <a:rPr lang="en-US" sz="3200" dirty="0"/>
              <a:t>The New Testament books were all written after Jesus returned to heaven. </a:t>
            </a:r>
          </a:p>
          <a:p>
            <a:pPr>
              <a:buFont typeface="Wingdings" pitchFamily="2" charset="2"/>
              <a:buChar char="v"/>
            </a:pPr>
            <a:r>
              <a:rPr lang="en-US" sz="3200" dirty="0"/>
              <a:t>The New Testament tells of the time Jesus spent here on earth.  It also tells us how to prepare for the second coming of Christ.</a:t>
            </a:r>
          </a:p>
          <a:p>
            <a:pPr>
              <a:buFont typeface="Wingdings" pitchFamily="2" charset="2"/>
              <a:buChar char="v"/>
            </a:pPr>
            <a:endParaRPr lang="en-US" sz="3200" dirty="0"/>
          </a:p>
          <a:p>
            <a:endParaRPr lang="en-US" sz="3200" dirty="0"/>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386108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5400" b="1" dirty="0" smtClean="0"/>
              <a:t>A Quick Look at the Bible</a:t>
            </a:r>
            <a:endParaRPr lang="en-US" sz="5400" b="1" dirty="0"/>
          </a:p>
        </p:txBody>
      </p:sp>
      <p:sp>
        <p:nvSpPr>
          <p:cNvPr id="3" name="Content Placeholder 2"/>
          <p:cNvSpPr>
            <a:spLocks noGrp="1"/>
          </p:cNvSpPr>
          <p:nvPr>
            <p:ph idx="1"/>
          </p:nvPr>
        </p:nvSpPr>
        <p:spPr>
          <a:xfrm>
            <a:off x="533400" y="838200"/>
            <a:ext cx="9936163" cy="5638800"/>
          </a:xfrm>
        </p:spPr>
        <p:txBody>
          <a:bodyPr/>
          <a:lstStyle/>
          <a:p>
            <a:pPr eaLnBrk="1" hangingPunct="1">
              <a:buNone/>
            </a:pPr>
            <a:r>
              <a:rPr lang="en-US" altLang="en-US" dirty="0" smtClean="0">
                <a:solidFill>
                  <a:schemeClr val="tx2">
                    <a:lumMod val="10000"/>
                  </a:schemeClr>
                </a:solidFill>
              </a:rPr>
              <a:t>5</a:t>
            </a:r>
            <a:r>
              <a:rPr lang="en-US" altLang="en-US" baseline="30000" dirty="0" smtClean="0">
                <a:solidFill>
                  <a:schemeClr val="tx2">
                    <a:lumMod val="10000"/>
                  </a:schemeClr>
                </a:solidFill>
              </a:rPr>
              <a:t>th</a:t>
            </a:r>
            <a:r>
              <a:rPr lang="en-US" altLang="en-US" dirty="0" smtClean="0">
                <a:solidFill>
                  <a:schemeClr val="tx2">
                    <a:lumMod val="10000"/>
                  </a:schemeClr>
                </a:solidFill>
              </a:rPr>
              <a:t> edition </a:t>
            </a:r>
          </a:p>
          <a:p>
            <a:pPr eaLnBrk="1" hangingPunct="1">
              <a:buNone/>
            </a:pPr>
            <a:r>
              <a:rPr lang="en-US" altLang="en-US" dirty="0" smtClean="0">
                <a:solidFill>
                  <a:schemeClr val="tx2">
                    <a:lumMod val="10000"/>
                  </a:schemeClr>
                </a:solidFill>
              </a:rPr>
              <a:t>	</a:t>
            </a:r>
            <a:r>
              <a:rPr lang="en-US" altLang="en-US" sz="2400" dirty="0" smtClean="0">
                <a:solidFill>
                  <a:schemeClr val="tx2">
                    <a:lumMod val="10000"/>
                  </a:schemeClr>
                </a:solidFill>
              </a:rPr>
              <a:t>By David Batty</a:t>
            </a:r>
          </a:p>
          <a:p>
            <a:pPr eaLnBrk="1" hangingPunct="1">
              <a:buNone/>
            </a:pPr>
            <a:r>
              <a:rPr lang="en-US" altLang="en-US" sz="2000" dirty="0">
                <a:solidFill>
                  <a:schemeClr val="tx2">
                    <a:lumMod val="10000"/>
                  </a:schemeClr>
                </a:solidFill>
              </a:rPr>
              <a:t>This PowerPoint is designed to be used with the </a:t>
            </a:r>
          </a:p>
          <a:p>
            <a:pPr eaLnBrk="1" hangingPunct="1">
              <a:buClr>
                <a:srgbClr val="92D050"/>
              </a:buClr>
              <a:buFont typeface="Arial" pitchFamily="34" charset="0"/>
              <a:buChar char="•"/>
            </a:pPr>
            <a:r>
              <a:rPr lang="en-US" altLang="en-US" sz="2000" dirty="0">
                <a:solidFill>
                  <a:schemeClr val="tx2">
                    <a:lumMod val="10000"/>
                  </a:schemeClr>
                </a:solidFill>
              </a:rPr>
              <a:t>Group Studies for New Christians Course, </a:t>
            </a:r>
          </a:p>
          <a:p>
            <a:pPr eaLnBrk="1" hangingPunct="1">
              <a:buClr>
                <a:srgbClr val="92D050"/>
              </a:buClr>
              <a:buNone/>
            </a:pPr>
            <a:r>
              <a:rPr lang="en-US" altLang="en-US" sz="2000" dirty="0">
                <a:solidFill>
                  <a:schemeClr val="tx2">
                    <a:lumMod val="10000"/>
                  </a:schemeClr>
                </a:solidFill>
              </a:rPr>
              <a:t>	</a:t>
            </a:r>
            <a:r>
              <a:rPr lang="en-US" altLang="en-US" sz="2000" i="1" dirty="0">
                <a:solidFill>
                  <a:schemeClr val="tx2">
                    <a:lumMod val="10000"/>
                  </a:schemeClr>
                </a:solidFill>
              </a:rPr>
              <a:t>A Quick Look at the Bible</a:t>
            </a:r>
            <a:r>
              <a:rPr lang="en-US" altLang="en-US" sz="2000" dirty="0" smtClean="0">
                <a:solidFill>
                  <a:schemeClr val="tx2">
                    <a:lumMod val="10000"/>
                  </a:schemeClr>
                </a:solidFill>
              </a:rPr>
              <a:t>, </a:t>
            </a:r>
            <a:r>
              <a:rPr lang="en-US" altLang="en-US" sz="2000" dirty="0">
                <a:solidFill>
                  <a:schemeClr val="tx2">
                    <a:lumMod val="10000"/>
                  </a:schemeClr>
                </a:solidFill>
              </a:rPr>
              <a:t>by David Batty</a:t>
            </a:r>
          </a:p>
          <a:p>
            <a:pPr eaLnBrk="1" hangingPunct="1">
              <a:buClr>
                <a:srgbClr val="92D050"/>
              </a:buClr>
              <a:buFont typeface="Arial" pitchFamily="34" charset="0"/>
              <a:buChar char="•"/>
            </a:pPr>
            <a:r>
              <a:rPr lang="en-US" altLang="en-US" sz="2000" b="1" dirty="0">
                <a:solidFill>
                  <a:schemeClr val="tx2">
                    <a:lumMod val="10000"/>
                  </a:schemeClr>
                </a:solidFill>
              </a:rPr>
              <a:t>Other materials available include:</a:t>
            </a:r>
          </a:p>
          <a:p>
            <a:pPr eaLnBrk="1" hangingPunct="1">
              <a:buClr>
                <a:srgbClr val="92D050"/>
              </a:buClr>
              <a:buFont typeface="Arial" pitchFamily="34" charset="0"/>
              <a:buChar char="•"/>
            </a:pPr>
            <a:r>
              <a:rPr lang="en-US" altLang="en-US" sz="2000" dirty="0">
                <a:solidFill>
                  <a:schemeClr val="tx2">
                    <a:lumMod val="10000"/>
                  </a:schemeClr>
                </a:solidFill>
              </a:rPr>
              <a:t>Teacher’s Manual</a:t>
            </a:r>
          </a:p>
          <a:p>
            <a:pPr eaLnBrk="1" hangingPunct="1">
              <a:buClr>
                <a:srgbClr val="92D050"/>
              </a:buClr>
              <a:buFont typeface="Arial" pitchFamily="34" charset="0"/>
              <a:buChar char="•"/>
            </a:pPr>
            <a:r>
              <a:rPr lang="en-US" altLang="en-US" sz="2000" dirty="0">
                <a:solidFill>
                  <a:schemeClr val="tx2">
                    <a:lumMod val="10000"/>
                  </a:schemeClr>
                </a:solidFill>
              </a:rPr>
              <a:t>Student Manual</a:t>
            </a:r>
          </a:p>
          <a:p>
            <a:pPr eaLnBrk="1" hangingPunct="1">
              <a:buClr>
                <a:srgbClr val="92D050"/>
              </a:buClr>
              <a:buFont typeface="Arial" pitchFamily="34" charset="0"/>
              <a:buChar char="•"/>
            </a:pPr>
            <a:r>
              <a:rPr lang="en-US" altLang="en-US" sz="2000" dirty="0">
                <a:solidFill>
                  <a:schemeClr val="tx2">
                    <a:lumMod val="10000"/>
                  </a:schemeClr>
                </a:solidFill>
              </a:rPr>
              <a:t>Study </a:t>
            </a:r>
            <a:r>
              <a:rPr lang="en-US" altLang="en-US" sz="2000" dirty="0" smtClean="0">
                <a:solidFill>
                  <a:schemeClr val="tx2">
                    <a:lumMod val="10000"/>
                  </a:schemeClr>
                </a:solidFill>
              </a:rPr>
              <a:t>Guide</a:t>
            </a:r>
          </a:p>
          <a:p>
            <a:pPr eaLnBrk="1" hangingPunct="1">
              <a:buClr>
                <a:srgbClr val="92D050"/>
              </a:buClr>
              <a:buFont typeface="Arial" pitchFamily="34" charset="0"/>
              <a:buChar char="•"/>
            </a:pPr>
            <a:r>
              <a:rPr lang="en-US" altLang="en-US" sz="2000" dirty="0" smtClean="0">
                <a:solidFill>
                  <a:schemeClr val="tx2">
                    <a:lumMod val="10000"/>
                  </a:schemeClr>
                </a:solidFill>
              </a:rPr>
              <a:t>Know Your Bible (Supplementary reading)</a:t>
            </a:r>
            <a:endParaRPr lang="en-US" altLang="en-US" sz="2000" dirty="0">
              <a:solidFill>
                <a:schemeClr val="tx2">
                  <a:lumMod val="10000"/>
                </a:schemeClr>
              </a:solidFill>
            </a:endParaRPr>
          </a:p>
          <a:p>
            <a:pPr eaLnBrk="1" hangingPunct="1">
              <a:buClr>
                <a:srgbClr val="92D050"/>
              </a:buClr>
              <a:buFont typeface="Arial" pitchFamily="34" charset="0"/>
              <a:buChar char="•"/>
            </a:pPr>
            <a:r>
              <a:rPr lang="en-US" altLang="en-US" sz="2000" dirty="0">
                <a:solidFill>
                  <a:schemeClr val="tx2">
                    <a:lumMod val="10000"/>
                  </a:schemeClr>
                </a:solidFill>
              </a:rPr>
              <a:t>Exam</a:t>
            </a:r>
          </a:p>
          <a:p>
            <a:pPr eaLnBrk="1" hangingPunct="1">
              <a:buClr>
                <a:srgbClr val="92D050"/>
              </a:buClr>
              <a:buFont typeface="Arial" pitchFamily="34" charset="0"/>
              <a:buChar char="•"/>
            </a:pPr>
            <a:r>
              <a:rPr lang="en-US" altLang="en-US" sz="2000" dirty="0">
                <a:solidFill>
                  <a:schemeClr val="tx2">
                    <a:lumMod val="10000"/>
                  </a:schemeClr>
                </a:solidFill>
              </a:rPr>
              <a:t>Course Certificate</a:t>
            </a:r>
          </a:p>
          <a:p>
            <a:pPr eaLnBrk="1" hangingPunct="1">
              <a:buNone/>
            </a:pPr>
            <a:endParaRPr lang="en-US" altLang="en-US" dirty="0" smtClean="0"/>
          </a:p>
          <a:p>
            <a:pPr>
              <a:buNone/>
            </a:pPr>
            <a:endParaRPr lang="en-US"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12710" y="1447800"/>
            <a:ext cx="2620952" cy="342179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950040" y="5257801"/>
            <a:ext cx="4717961" cy="646331"/>
          </a:xfrm>
          <a:prstGeom prst="rect">
            <a:avLst/>
          </a:prstGeom>
          <a:solidFill>
            <a:schemeClr val="tx1"/>
          </a:solidFill>
          <a:ln>
            <a:solidFill>
              <a:schemeClr val="tx1">
                <a:alpha val="0"/>
              </a:schemeClr>
            </a:solidFill>
          </a:ln>
        </p:spPr>
        <p:txBody>
          <a:bodyPr wrap="square" rtlCol="0">
            <a:spAutoFit/>
          </a:bodyPr>
          <a:lstStyle/>
          <a:p>
            <a:r>
              <a:rPr lang="en-US" dirty="0">
                <a:solidFill>
                  <a:schemeClr val="bg1"/>
                </a:solidFill>
              </a:rPr>
              <a:t>For Information on obtaining these materials see iteenchallenge.org</a:t>
            </a:r>
          </a:p>
        </p:txBody>
      </p:sp>
      <p:sp>
        <p:nvSpPr>
          <p:cNvPr id="6" name="TextBox 5"/>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
        <p:nvSpPr>
          <p:cNvPr id="7" name="Date Placeholder 6"/>
          <p:cNvSpPr>
            <a:spLocks noGrp="1"/>
          </p:cNvSpPr>
          <p:nvPr>
            <p:ph type="dt" sz="half" idx="10"/>
          </p:nvPr>
        </p:nvSpPr>
        <p:spPr/>
        <p:txBody>
          <a:bodyPr/>
          <a:lstStyle/>
          <a:p>
            <a:pPr>
              <a:defRPr/>
            </a:pPr>
            <a:r>
              <a:rPr lang="en-US" smtClean="0"/>
              <a:t>1-2018      </a:t>
            </a:r>
            <a:endParaRPr lang="en-US"/>
          </a:p>
        </p:txBody>
      </p:sp>
      <p:sp>
        <p:nvSpPr>
          <p:cNvPr id="8" name="Footer Placeholder 7"/>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251557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9144000" cy="1121664"/>
          </a:xfrm>
        </p:spPr>
        <p:txBody>
          <a:bodyPr/>
          <a:lstStyle/>
          <a:p>
            <a:r>
              <a:rPr lang="en-US" b="1" dirty="0" smtClean="0"/>
              <a:t>E. How the years are numbered</a:t>
            </a:r>
            <a:br>
              <a:rPr lang="en-US" b="1" dirty="0" smtClean="0"/>
            </a:br>
            <a:endParaRPr lang="en-US" dirty="0"/>
          </a:p>
        </p:txBody>
      </p:sp>
      <p:sp>
        <p:nvSpPr>
          <p:cNvPr id="3" name="Content Placeholder 2"/>
          <p:cNvSpPr>
            <a:spLocks noGrp="1"/>
          </p:cNvSpPr>
          <p:nvPr>
            <p:ph idx="1"/>
          </p:nvPr>
        </p:nvSpPr>
        <p:spPr/>
        <p:txBody>
          <a:bodyPr>
            <a:normAutofit/>
          </a:bodyPr>
          <a:lstStyle/>
          <a:p>
            <a:pPr>
              <a:buFont typeface="Wingdings" pitchFamily="2" charset="2"/>
              <a:buChar char="v"/>
            </a:pPr>
            <a:r>
              <a:rPr lang="en-US" sz="3200" dirty="0"/>
              <a:t>When the Bible was being written the people did not number their years the same way we do today.</a:t>
            </a:r>
          </a:p>
          <a:p>
            <a:pPr>
              <a:buFont typeface="Wingdings" pitchFamily="2" charset="2"/>
              <a:buChar char="v"/>
            </a:pPr>
            <a:r>
              <a:rPr lang="en-US" sz="3200" dirty="0"/>
              <a:t>Many countries counted their years beginning with the rule of a new king. </a:t>
            </a:r>
          </a:p>
          <a:p>
            <a:pPr>
              <a:buFont typeface="Wingdings" pitchFamily="2" charset="2"/>
              <a:buChar char="v"/>
            </a:pPr>
            <a:r>
              <a:rPr lang="en-US" sz="3200" dirty="0"/>
              <a:t>Another method was to number the years beginning with some major event</a:t>
            </a:r>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192400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000"/>
              <a:t>How Years are Numbered Today</a:t>
            </a:r>
          </a:p>
        </p:txBody>
      </p:sp>
      <p:sp>
        <p:nvSpPr>
          <p:cNvPr id="18435" name="Rectangle 3"/>
          <p:cNvSpPr>
            <a:spLocks noGrp="1" noChangeArrowheads="1"/>
          </p:cNvSpPr>
          <p:nvPr>
            <p:ph type="body" idx="1"/>
          </p:nvPr>
        </p:nvSpPr>
        <p:spPr/>
        <p:txBody>
          <a:bodyPr/>
          <a:lstStyle/>
          <a:p>
            <a:pPr eaLnBrk="1" hangingPunct="1">
              <a:buFontTx/>
              <a:buNone/>
            </a:pPr>
            <a:r>
              <a:rPr lang="en-US" smtClean="0"/>
              <a:t>B.C. means ?</a:t>
            </a:r>
          </a:p>
        </p:txBody>
      </p:sp>
      <p:sp>
        <p:nvSpPr>
          <p:cNvPr id="2" name="Date Placeholder 1"/>
          <p:cNvSpPr>
            <a:spLocks noGrp="1"/>
          </p:cNvSpPr>
          <p:nvPr>
            <p:ph type="dt" sz="half" idx="10"/>
          </p:nvPr>
        </p:nvSpPr>
        <p:spPr/>
        <p:txBody>
          <a:bodyPr/>
          <a:lstStyle/>
          <a:p>
            <a:pPr>
              <a:defRPr/>
            </a:pPr>
            <a:r>
              <a:rPr lang="en-US" smtClean="0"/>
              <a:t>1-2018      </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309216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4000"/>
              <a:t>How Years are Numbered Today</a:t>
            </a:r>
          </a:p>
        </p:txBody>
      </p:sp>
      <p:sp>
        <p:nvSpPr>
          <p:cNvPr id="19459" name="Rectangle 3"/>
          <p:cNvSpPr>
            <a:spLocks noGrp="1" noChangeArrowheads="1"/>
          </p:cNvSpPr>
          <p:nvPr>
            <p:ph type="body" idx="1"/>
          </p:nvPr>
        </p:nvSpPr>
        <p:spPr/>
        <p:txBody>
          <a:bodyPr/>
          <a:lstStyle/>
          <a:p>
            <a:pPr eaLnBrk="1" hangingPunct="1">
              <a:buFontTx/>
              <a:buNone/>
            </a:pPr>
            <a:r>
              <a:rPr lang="en-US" smtClean="0"/>
              <a:t>B.C. Before Christ</a:t>
            </a:r>
          </a:p>
        </p:txBody>
      </p:sp>
      <p:sp>
        <p:nvSpPr>
          <p:cNvPr id="2" name="Date Placeholder 1"/>
          <p:cNvSpPr>
            <a:spLocks noGrp="1"/>
          </p:cNvSpPr>
          <p:nvPr>
            <p:ph type="dt" sz="half" idx="10"/>
          </p:nvPr>
        </p:nvSpPr>
        <p:spPr/>
        <p:txBody>
          <a:bodyPr/>
          <a:lstStyle/>
          <a:p>
            <a:pPr>
              <a:defRPr/>
            </a:pPr>
            <a:r>
              <a:rPr lang="en-US" smtClean="0"/>
              <a:t>1-2018      </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281452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4000"/>
              <a:t>How Years are Numbered Today</a:t>
            </a:r>
          </a:p>
        </p:txBody>
      </p:sp>
      <p:sp>
        <p:nvSpPr>
          <p:cNvPr id="20483" name="Rectangle 3"/>
          <p:cNvSpPr>
            <a:spLocks noGrp="1" noChangeArrowheads="1"/>
          </p:cNvSpPr>
          <p:nvPr>
            <p:ph type="body" idx="1"/>
          </p:nvPr>
        </p:nvSpPr>
        <p:spPr/>
        <p:txBody>
          <a:bodyPr/>
          <a:lstStyle/>
          <a:p>
            <a:pPr eaLnBrk="1" hangingPunct="1">
              <a:buFontTx/>
              <a:buNone/>
            </a:pPr>
            <a:r>
              <a:rPr lang="en-US" dirty="0" smtClean="0"/>
              <a:t>B.C. Before Christ</a:t>
            </a:r>
          </a:p>
          <a:p>
            <a:pPr eaLnBrk="1" hangingPunct="1">
              <a:buFontTx/>
              <a:buNone/>
            </a:pPr>
            <a:endParaRPr lang="en-US" dirty="0" smtClean="0"/>
          </a:p>
          <a:p>
            <a:pPr eaLnBrk="1" hangingPunct="1">
              <a:buFontTx/>
              <a:buNone/>
            </a:pPr>
            <a:endParaRPr lang="en-US" dirty="0" smtClean="0"/>
          </a:p>
          <a:p>
            <a:pPr eaLnBrk="1" hangingPunct="1">
              <a:buFontTx/>
              <a:buNone/>
            </a:pPr>
            <a:r>
              <a:rPr lang="en-US" dirty="0" smtClean="0"/>
              <a:t>A.D. means?</a:t>
            </a:r>
          </a:p>
        </p:txBody>
      </p:sp>
      <p:sp>
        <p:nvSpPr>
          <p:cNvPr id="2" name="Date Placeholder 1"/>
          <p:cNvSpPr>
            <a:spLocks noGrp="1"/>
          </p:cNvSpPr>
          <p:nvPr>
            <p:ph type="dt" sz="half" idx="10"/>
          </p:nvPr>
        </p:nvSpPr>
        <p:spPr/>
        <p:txBody>
          <a:bodyPr/>
          <a:lstStyle/>
          <a:p>
            <a:pPr>
              <a:defRPr/>
            </a:pPr>
            <a:r>
              <a:rPr lang="en-US" smtClean="0"/>
              <a:t>1-2018      </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68744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a:t>How Years are Numbered Today</a:t>
            </a:r>
          </a:p>
        </p:txBody>
      </p:sp>
      <p:sp>
        <p:nvSpPr>
          <p:cNvPr id="21507" name="Rectangle 3"/>
          <p:cNvSpPr>
            <a:spLocks noGrp="1" noChangeArrowheads="1"/>
          </p:cNvSpPr>
          <p:nvPr>
            <p:ph type="body" idx="1"/>
          </p:nvPr>
        </p:nvSpPr>
        <p:spPr/>
        <p:txBody>
          <a:bodyPr/>
          <a:lstStyle/>
          <a:p>
            <a:pPr eaLnBrk="1" hangingPunct="1">
              <a:buFontTx/>
              <a:buNone/>
            </a:pPr>
            <a:r>
              <a:rPr lang="en-US" dirty="0" smtClean="0"/>
              <a:t>B.C. Before Christ</a:t>
            </a:r>
          </a:p>
          <a:p>
            <a:pPr eaLnBrk="1" hangingPunct="1">
              <a:buFontTx/>
              <a:buNone/>
            </a:pPr>
            <a:endParaRPr lang="en-US" dirty="0" smtClean="0"/>
          </a:p>
          <a:p>
            <a:pPr eaLnBrk="1" hangingPunct="1">
              <a:buFontTx/>
              <a:buNone/>
            </a:pPr>
            <a:endParaRPr lang="en-US" dirty="0" smtClean="0"/>
          </a:p>
          <a:p>
            <a:pPr eaLnBrk="1" hangingPunct="1">
              <a:buFontTx/>
              <a:buNone/>
            </a:pPr>
            <a:r>
              <a:rPr lang="en-US" dirty="0" smtClean="0"/>
              <a:t>A.D. Anno Domini</a:t>
            </a:r>
          </a:p>
        </p:txBody>
      </p:sp>
      <p:sp>
        <p:nvSpPr>
          <p:cNvPr id="2" name="Date Placeholder 1"/>
          <p:cNvSpPr>
            <a:spLocks noGrp="1"/>
          </p:cNvSpPr>
          <p:nvPr>
            <p:ph type="dt" sz="half" idx="10"/>
          </p:nvPr>
        </p:nvSpPr>
        <p:spPr/>
        <p:txBody>
          <a:bodyPr/>
          <a:lstStyle/>
          <a:p>
            <a:pPr>
              <a:defRPr/>
            </a:pPr>
            <a:r>
              <a:rPr lang="en-US" smtClean="0"/>
              <a:t>1-2018      </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210076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4000"/>
              <a:t>How Years are Numbered Today</a:t>
            </a:r>
          </a:p>
        </p:txBody>
      </p:sp>
      <p:sp>
        <p:nvSpPr>
          <p:cNvPr id="22531" name="Rectangle 3"/>
          <p:cNvSpPr>
            <a:spLocks noGrp="1" noChangeArrowheads="1"/>
          </p:cNvSpPr>
          <p:nvPr>
            <p:ph type="body" idx="1"/>
          </p:nvPr>
        </p:nvSpPr>
        <p:spPr/>
        <p:txBody>
          <a:bodyPr/>
          <a:lstStyle/>
          <a:p>
            <a:pPr eaLnBrk="1" hangingPunct="1">
              <a:buFontTx/>
              <a:buNone/>
            </a:pPr>
            <a:r>
              <a:rPr lang="en-US" dirty="0" smtClean="0"/>
              <a:t>B.C. Before Christ</a:t>
            </a:r>
          </a:p>
          <a:p>
            <a:pPr eaLnBrk="1" hangingPunct="1">
              <a:buFontTx/>
              <a:buNone/>
            </a:pPr>
            <a:endParaRPr lang="en-US" dirty="0" smtClean="0"/>
          </a:p>
          <a:p>
            <a:pPr eaLnBrk="1" hangingPunct="1">
              <a:buFontTx/>
              <a:buNone/>
            </a:pPr>
            <a:endParaRPr lang="en-US" dirty="0" smtClean="0"/>
          </a:p>
          <a:p>
            <a:pPr eaLnBrk="1" hangingPunct="1">
              <a:buFontTx/>
              <a:buNone/>
            </a:pPr>
            <a:r>
              <a:rPr lang="en-US" dirty="0" smtClean="0"/>
              <a:t>A.D. Anno Domini </a:t>
            </a:r>
          </a:p>
          <a:p>
            <a:pPr eaLnBrk="1" hangingPunct="1">
              <a:buFontTx/>
              <a:buNone/>
            </a:pPr>
            <a:r>
              <a:rPr lang="en-US" dirty="0" smtClean="0"/>
              <a:t>Latin for “The Year of our Lord”</a:t>
            </a:r>
          </a:p>
        </p:txBody>
      </p:sp>
      <p:sp>
        <p:nvSpPr>
          <p:cNvPr id="2" name="Date Placeholder 1"/>
          <p:cNvSpPr>
            <a:spLocks noGrp="1"/>
          </p:cNvSpPr>
          <p:nvPr>
            <p:ph type="dt" sz="half" idx="10"/>
          </p:nvPr>
        </p:nvSpPr>
        <p:spPr/>
        <p:txBody>
          <a:bodyPr/>
          <a:lstStyle/>
          <a:p>
            <a:pPr>
              <a:defRPr/>
            </a:pPr>
            <a:r>
              <a:rPr lang="en-US" smtClean="0"/>
              <a:t>1-2018      </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251077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4000"/>
              <a:t>How Years are Numbered Today</a:t>
            </a:r>
          </a:p>
        </p:txBody>
      </p:sp>
      <p:sp>
        <p:nvSpPr>
          <p:cNvPr id="23555" name="Rectangle 3"/>
          <p:cNvSpPr>
            <a:spLocks noGrp="1" noChangeArrowheads="1"/>
          </p:cNvSpPr>
          <p:nvPr>
            <p:ph type="body" idx="1"/>
          </p:nvPr>
        </p:nvSpPr>
        <p:spPr/>
        <p:txBody>
          <a:bodyPr/>
          <a:lstStyle/>
          <a:p>
            <a:pPr eaLnBrk="1" hangingPunct="1">
              <a:buFontTx/>
              <a:buNone/>
            </a:pPr>
            <a:r>
              <a:rPr lang="en-US" dirty="0" smtClean="0"/>
              <a:t>B.C. Before Christ</a:t>
            </a:r>
          </a:p>
          <a:p>
            <a:pPr eaLnBrk="1" hangingPunct="1">
              <a:buFontTx/>
              <a:buNone/>
            </a:pPr>
            <a:r>
              <a:rPr lang="en-US" dirty="0" smtClean="0"/>
              <a:t>BCE Before Common Era</a:t>
            </a:r>
          </a:p>
          <a:p>
            <a:pPr eaLnBrk="1" hangingPunct="1">
              <a:buFontTx/>
              <a:buNone/>
            </a:pPr>
            <a:endParaRPr lang="en-US" dirty="0" smtClean="0"/>
          </a:p>
          <a:p>
            <a:pPr eaLnBrk="1" hangingPunct="1">
              <a:buFontTx/>
              <a:buNone/>
            </a:pPr>
            <a:r>
              <a:rPr lang="en-US" dirty="0" smtClean="0"/>
              <a:t>A.D. Anno Domini </a:t>
            </a:r>
          </a:p>
          <a:p>
            <a:pPr eaLnBrk="1" hangingPunct="1">
              <a:buFontTx/>
              <a:buNone/>
            </a:pPr>
            <a:r>
              <a:rPr lang="en-US" dirty="0" smtClean="0"/>
              <a:t>“The Year of our Lord”</a:t>
            </a:r>
          </a:p>
          <a:p>
            <a:pPr eaLnBrk="1" hangingPunct="1">
              <a:buFontTx/>
              <a:buNone/>
            </a:pPr>
            <a:r>
              <a:rPr lang="en-US" dirty="0" smtClean="0"/>
              <a:t>CE Common Era</a:t>
            </a:r>
          </a:p>
        </p:txBody>
      </p:sp>
      <p:sp>
        <p:nvSpPr>
          <p:cNvPr id="2" name="Date Placeholder 1"/>
          <p:cNvSpPr>
            <a:spLocks noGrp="1"/>
          </p:cNvSpPr>
          <p:nvPr>
            <p:ph type="dt" sz="half" idx="10"/>
          </p:nvPr>
        </p:nvSpPr>
        <p:spPr/>
        <p:txBody>
          <a:bodyPr/>
          <a:lstStyle/>
          <a:p>
            <a:pPr>
              <a:defRPr/>
            </a:pPr>
            <a:r>
              <a:rPr lang="en-US" smtClean="0"/>
              <a:t>1-2018      </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190304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43000" y="1066800"/>
            <a:ext cx="10058400" cy="4876800"/>
          </a:xfrm>
        </p:spPr>
        <p:txBody>
          <a:bodyPr>
            <a:normAutofit fontScale="92500" lnSpcReduction="20000"/>
          </a:bodyPr>
          <a:lstStyle/>
          <a:p>
            <a:r>
              <a:rPr lang="en-US" sz="3500" b="0" dirty="0"/>
              <a:t>Reflect on the following questions:</a:t>
            </a:r>
          </a:p>
          <a:p>
            <a:endParaRPr lang="en-US" sz="3200" b="0" dirty="0"/>
          </a:p>
          <a:p>
            <a:pPr>
              <a:buFont typeface="Wingdings" pitchFamily="2" charset="2"/>
              <a:buChar char="v"/>
            </a:pPr>
            <a:r>
              <a:rPr lang="en-US" sz="3500" b="0" dirty="0"/>
              <a:t>Why did God give us the Bible?</a:t>
            </a:r>
          </a:p>
          <a:p>
            <a:pPr>
              <a:buFont typeface="Wingdings" pitchFamily="2" charset="2"/>
              <a:buChar char="v"/>
            </a:pPr>
            <a:r>
              <a:rPr lang="en-US" sz="3500" b="0" dirty="0"/>
              <a:t>Why do I want to have the Bible?</a:t>
            </a:r>
          </a:p>
          <a:p>
            <a:pPr>
              <a:buFont typeface="Wingdings" pitchFamily="2" charset="2"/>
              <a:buChar char="v"/>
            </a:pPr>
            <a:r>
              <a:rPr lang="en-US" sz="3500" b="0" dirty="0"/>
              <a:t>How do I plan to use the Bible in my life?</a:t>
            </a:r>
          </a:p>
          <a:p>
            <a:pPr>
              <a:buFont typeface="Wingdings" pitchFamily="2" charset="2"/>
              <a:buChar char="v"/>
            </a:pPr>
            <a:r>
              <a:rPr lang="en-US" sz="3500" b="0" dirty="0"/>
              <a:t>How will I respond to the teachings in the    Bible?</a:t>
            </a:r>
          </a:p>
          <a:p>
            <a:r>
              <a:rPr lang="en-US" sz="3200" dirty="0"/>
              <a:t> </a:t>
            </a:r>
          </a:p>
          <a:p>
            <a:endParaRPr lang="en-US" sz="3200" dirty="0"/>
          </a:p>
          <a:p>
            <a:r>
              <a:rPr lang="en-US" sz="3200" dirty="0"/>
              <a:t> </a:t>
            </a:r>
          </a:p>
        </p:txBody>
      </p:sp>
      <p:sp>
        <p:nvSpPr>
          <p:cNvPr id="3" name="Title 2"/>
          <p:cNvSpPr>
            <a:spLocks noGrp="1"/>
          </p:cNvSpPr>
          <p:nvPr>
            <p:ph type="title"/>
          </p:nvPr>
        </p:nvSpPr>
        <p:spPr>
          <a:xfrm>
            <a:off x="1676400" y="-4916"/>
            <a:ext cx="10363200" cy="5768976"/>
          </a:xfrm>
        </p:spPr>
        <p:txBody>
          <a:bodyPr/>
          <a:lstStyle/>
          <a:p>
            <a:r>
              <a:rPr lang="en-US" sz="5400" b="0" dirty="0"/>
              <a:t>Personal Application…</a:t>
            </a:r>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13816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smtClean="0"/>
              <a:t>Bonus information</a:t>
            </a:r>
          </a:p>
        </p:txBody>
      </p:sp>
      <p:sp>
        <p:nvSpPr>
          <p:cNvPr id="90115" name="Rectangle 3"/>
          <p:cNvSpPr>
            <a:spLocks noGrp="1" noChangeArrowheads="1"/>
          </p:cNvSpPr>
          <p:nvPr>
            <p:ph type="body" idx="1"/>
          </p:nvPr>
        </p:nvSpPr>
        <p:spPr/>
        <p:txBody>
          <a:bodyPr/>
          <a:lstStyle/>
          <a:p>
            <a:pPr eaLnBrk="1" hangingPunct="1">
              <a:buFont typeface="Wingdings" pitchFamily="2" charset="2"/>
              <a:buChar char="§"/>
            </a:pPr>
            <a:r>
              <a:rPr lang="en-US" altLang="en-US" sz="4000"/>
              <a:t>Old Testament</a:t>
            </a:r>
          </a:p>
          <a:p>
            <a:pPr eaLnBrk="1" hangingPunct="1">
              <a:buFont typeface="Wingdings" pitchFamily="2" charset="2"/>
              <a:buChar char="§"/>
            </a:pPr>
            <a:r>
              <a:rPr lang="en-US" altLang="en-US" sz="4000"/>
              <a:t>Hebrew</a:t>
            </a:r>
          </a:p>
          <a:p>
            <a:pPr eaLnBrk="1" hangingPunct="1">
              <a:buFont typeface="Wingdings" pitchFamily="2" charset="2"/>
              <a:buChar char="§"/>
            </a:pPr>
            <a:endParaRPr lang="en-US" altLang="en-US" sz="4000"/>
          </a:p>
          <a:p>
            <a:pPr eaLnBrk="1" hangingPunct="1">
              <a:buFont typeface="Wingdings" pitchFamily="2" charset="2"/>
              <a:buChar char="§"/>
            </a:pPr>
            <a:r>
              <a:rPr lang="en-US" altLang="en-US" sz="4000"/>
              <a:t>New Testament</a:t>
            </a:r>
          </a:p>
          <a:p>
            <a:pPr eaLnBrk="1" hangingPunct="1">
              <a:buFont typeface="Wingdings" pitchFamily="2" charset="2"/>
              <a:buChar char="§"/>
            </a:pPr>
            <a:r>
              <a:rPr lang="en-US" altLang="en-US" sz="4000"/>
              <a:t>Greek</a:t>
            </a:r>
          </a:p>
          <a:p>
            <a:pPr eaLnBrk="1" hangingPunct="1">
              <a:buFont typeface="Wingdings" pitchFamily="2" charset="2"/>
              <a:buChar char="§"/>
            </a:pPr>
            <a:endParaRPr lang="en-US" altLang="en-US" sz="4000"/>
          </a:p>
        </p:txBody>
      </p:sp>
      <p:sp>
        <p:nvSpPr>
          <p:cNvPr id="614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614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box(in)">
                                      <p:cBhvr>
                                        <p:cTn id="7" dur="500"/>
                                        <p:tgtEl>
                                          <p:spTgt spid="90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box(in)">
                                      <p:cBhvr>
                                        <p:cTn id="12" dur="500"/>
                                        <p:tgtEl>
                                          <p:spTgt spid="90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90115">
                                            <p:txEl>
                                              <p:pRg st="3" end="3"/>
                                            </p:txEl>
                                          </p:spTgt>
                                        </p:tgtEl>
                                        <p:attrNameLst>
                                          <p:attrName>style.visibility</p:attrName>
                                        </p:attrNameLst>
                                      </p:cBhvr>
                                      <p:to>
                                        <p:strVal val="visible"/>
                                      </p:to>
                                    </p:set>
                                    <p:animEffect transition="in" filter="box(in)">
                                      <p:cBhvr>
                                        <p:cTn id="17" dur="500"/>
                                        <p:tgtEl>
                                          <p:spTgt spid="901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90115">
                                            <p:txEl>
                                              <p:pRg st="4" end="4"/>
                                            </p:txEl>
                                          </p:spTgt>
                                        </p:tgtEl>
                                        <p:attrNameLst>
                                          <p:attrName>style.visibility</p:attrName>
                                        </p:attrNameLst>
                                      </p:cBhvr>
                                      <p:to>
                                        <p:strVal val="visible"/>
                                      </p:to>
                                    </p:set>
                                    <p:animEffect transition="in" filter="box(in)">
                                      <p:cBhvr>
                                        <p:cTn id="22" dur="500"/>
                                        <p:tgtEl>
                                          <p:spTgt spid="901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3200"/>
              <a:t>History’s Effect on Bible Languages</a:t>
            </a:r>
          </a:p>
        </p:txBody>
      </p:sp>
      <p:sp>
        <p:nvSpPr>
          <p:cNvPr id="14339" name="Rectangle 3"/>
          <p:cNvSpPr>
            <a:spLocks noGrp="1" noChangeArrowheads="1"/>
          </p:cNvSpPr>
          <p:nvPr>
            <p:ph type="body" idx="1"/>
          </p:nvPr>
        </p:nvSpPr>
        <p:spPr/>
        <p:txBody>
          <a:bodyPr/>
          <a:lstStyle/>
          <a:p>
            <a:pPr eaLnBrk="1" hangingPunct="1">
              <a:lnSpc>
                <a:spcPct val="90000"/>
              </a:lnSpc>
              <a:buFontTx/>
              <a:buNone/>
            </a:pPr>
            <a:r>
              <a:rPr lang="en-US" altLang="en-US" u="sng" smtClean="0"/>
              <a:t>Hebrew</a:t>
            </a:r>
            <a:r>
              <a:rPr lang="en-US" altLang="en-US" smtClean="0"/>
              <a:t>-  was the ancient language of the Patriarchs-</a:t>
            </a:r>
          </a:p>
          <a:p>
            <a:pPr eaLnBrk="1" hangingPunct="1">
              <a:lnSpc>
                <a:spcPct val="90000"/>
              </a:lnSpc>
              <a:buFontTx/>
              <a:buNone/>
            </a:pPr>
            <a:r>
              <a:rPr lang="en-US" altLang="en-US" smtClean="0"/>
              <a:t>Abraham, Isaac &amp; Jacob</a:t>
            </a:r>
          </a:p>
          <a:p>
            <a:pPr eaLnBrk="1" hangingPunct="1">
              <a:lnSpc>
                <a:spcPct val="90000"/>
              </a:lnSpc>
              <a:buFontTx/>
              <a:buNone/>
            </a:pPr>
            <a:r>
              <a:rPr lang="en-US" altLang="en-US" smtClean="0"/>
              <a:t>Moses</a:t>
            </a:r>
          </a:p>
          <a:p>
            <a:pPr eaLnBrk="1" hangingPunct="1">
              <a:lnSpc>
                <a:spcPct val="90000"/>
              </a:lnSpc>
              <a:buFontTx/>
              <a:buNone/>
            </a:pPr>
            <a:r>
              <a:rPr lang="en-US" altLang="en-US" u="sng" smtClean="0"/>
              <a:t>Aramaic</a:t>
            </a:r>
            <a:r>
              <a:rPr lang="en-US" altLang="en-US" smtClean="0"/>
              <a:t>  Persian Rule</a:t>
            </a:r>
          </a:p>
          <a:p>
            <a:pPr eaLnBrk="1" hangingPunct="1">
              <a:lnSpc>
                <a:spcPct val="90000"/>
              </a:lnSpc>
              <a:buFontTx/>
              <a:buNone/>
            </a:pPr>
            <a:r>
              <a:rPr lang="en-US" altLang="en-US" smtClean="0"/>
              <a:t>In 538 BC the Jews were taken into captivity into Persia. Upon their return to Israel the common language in Israel became Aramaic</a:t>
            </a:r>
          </a:p>
          <a:p>
            <a:pPr eaLnBrk="1" hangingPunct="1">
              <a:lnSpc>
                <a:spcPct val="90000"/>
              </a:lnSpc>
              <a:buFontTx/>
              <a:buNone/>
            </a:pPr>
            <a:endParaRPr lang="en-US" altLang="en-US" smtClean="0"/>
          </a:p>
        </p:txBody>
      </p:sp>
      <p:sp>
        <p:nvSpPr>
          <p:cNvPr id="1024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1024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animEffect transition="in" filter="fade">
                                      <p:cBhvr>
                                        <p:cTn id="7" dur="1000"/>
                                        <p:tgtEl>
                                          <p:spTgt spid="14339">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9">
                                            <p:txEl>
                                              <p:pRg st="4" end="4"/>
                                            </p:txEl>
                                          </p:spTgt>
                                        </p:tgtEl>
                                        <p:attrNameLst>
                                          <p:attrName>style.visibility</p:attrName>
                                        </p:attrNameLst>
                                      </p:cBhvr>
                                      <p:to>
                                        <p:strVal val="visible"/>
                                      </p:to>
                                    </p:set>
                                    <p:animEffect transition="in" filter="fade">
                                      <p:cBhvr>
                                        <p:cTn id="10" dur="10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5400" b="1" dirty="0" smtClean="0"/>
              <a:t>A Quick Look at the Bible</a:t>
            </a:r>
            <a:endParaRPr lang="en-US" sz="5400" b="1" dirty="0"/>
          </a:p>
        </p:txBody>
      </p:sp>
      <p:sp>
        <p:nvSpPr>
          <p:cNvPr id="3" name="Content Placeholder 2"/>
          <p:cNvSpPr>
            <a:spLocks noGrp="1"/>
          </p:cNvSpPr>
          <p:nvPr>
            <p:ph idx="1"/>
          </p:nvPr>
        </p:nvSpPr>
        <p:spPr>
          <a:xfrm>
            <a:off x="533400" y="838200"/>
            <a:ext cx="9936163" cy="5638800"/>
          </a:xfrm>
        </p:spPr>
        <p:txBody>
          <a:bodyPr/>
          <a:lstStyle/>
          <a:p>
            <a:pPr eaLnBrk="1" hangingPunct="1">
              <a:buNone/>
            </a:pPr>
            <a:endParaRPr lang="en-US" altLang="en-US" dirty="0" smtClean="0"/>
          </a:p>
          <a:p>
            <a:pPr>
              <a:buNone/>
            </a:pPr>
            <a:endParaRPr lang="en-US" dirty="0"/>
          </a:p>
        </p:txBody>
      </p:sp>
      <p:sp>
        <p:nvSpPr>
          <p:cNvPr id="6" name="TextBox 5"/>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
        <p:nvSpPr>
          <p:cNvPr id="7" name="TextBox 6"/>
          <p:cNvSpPr txBox="1"/>
          <p:nvPr/>
        </p:nvSpPr>
        <p:spPr>
          <a:xfrm>
            <a:off x="762000" y="990600"/>
            <a:ext cx="11277600" cy="3200876"/>
          </a:xfrm>
          <a:prstGeom prst="rect">
            <a:avLst/>
          </a:prstGeom>
          <a:noFill/>
        </p:spPr>
        <p:txBody>
          <a:bodyPr wrap="square" rtlCol="0">
            <a:spAutoFit/>
          </a:bodyPr>
          <a:lstStyle/>
          <a:p>
            <a:r>
              <a:rPr lang="en-US" sz="2000" b="1" dirty="0">
                <a:solidFill>
                  <a:srgbClr val="1C1C1C"/>
                </a:solidFill>
              </a:rPr>
              <a:t>Quizzes:           See Chapter 4, Student Manual</a:t>
            </a:r>
          </a:p>
          <a:p>
            <a:r>
              <a:rPr lang="en-US" sz="2000" b="1" dirty="0">
                <a:solidFill>
                  <a:srgbClr val="1C1C1C"/>
                </a:solidFill>
              </a:rPr>
              <a:t>             </a:t>
            </a:r>
          </a:p>
          <a:p>
            <a:r>
              <a:rPr lang="en-US" b="1" dirty="0">
                <a:solidFill>
                  <a:srgbClr val="1C1C1C"/>
                </a:solidFill>
              </a:rPr>
              <a:t>Division Name &amp; Book Names to Memorize      </a:t>
            </a:r>
            <a:r>
              <a:rPr lang="en-US" b="1" dirty="0" smtClean="0">
                <a:solidFill>
                  <a:srgbClr val="1C1C1C"/>
                </a:solidFill>
              </a:rPr>
              <a:t>              To </a:t>
            </a:r>
            <a:r>
              <a:rPr lang="en-US" b="1" dirty="0">
                <a:solidFill>
                  <a:srgbClr val="1C1C1C"/>
                </a:solidFill>
              </a:rPr>
              <a:t>be done with:  </a:t>
            </a:r>
          </a:p>
          <a:p>
            <a:r>
              <a:rPr lang="en-US" dirty="0">
                <a:solidFill>
                  <a:srgbClr val="1C1C1C"/>
                </a:solidFill>
              </a:rPr>
              <a:t>1.       	</a:t>
            </a:r>
            <a:r>
              <a:rPr lang="en-US" dirty="0" smtClean="0">
                <a:solidFill>
                  <a:srgbClr val="1C1C1C"/>
                </a:solidFill>
              </a:rPr>
              <a:t>Gospels and Church History			Lesson 1</a:t>
            </a:r>
            <a:endParaRPr lang="en-US" dirty="0">
              <a:solidFill>
                <a:srgbClr val="1C1C1C"/>
              </a:solidFill>
            </a:endParaRPr>
          </a:p>
          <a:p>
            <a:r>
              <a:rPr lang="en-US" dirty="0">
                <a:solidFill>
                  <a:srgbClr val="1C1C1C"/>
                </a:solidFill>
              </a:rPr>
              <a:t>	</a:t>
            </a:r>
          </a:p>
          <a:p>
            <a:r>
              <a:rPr lang="en-US" dirty="0" smtClean="0">
                <a:solidFill>
                  <a:srgbClr val="1C1C1C"/>
                </a:solidFill>
              </a:rPr>
              <a:t>2.</a:t>
            </a:r>
            <a:r>
              <a:rPr lang="en-US" dirty="0">
                <a:solidFill>
                  <a:srgbClr val="1C1C1C"/>
                </a:solidFill>
              </a:rPr>
              <a:t>	Letters by Paul				      	Lesson </a:t>
            </a:r>
            <a:r>
              <a:rPr lang="en-US" dirty="0" smtClean="0">
                <a:solidFill>
                  <a:srgbClr val="1C1C1C"/>
                </a:solidFill>
              </a:rPr>
              <a:t>2</a:t>
            </a:r>
            <a:endParaRPr lang="en-US" dirty="0">
              <a:solidFill>
                <a:srgbClr val="1C1C1C"/>
              </a:solidFill>
            </a:endParaRPr>
          </a:p>
          <a:p>
            <a:r>
              <a:rPr lang="en-US" dirty="0">
                <a:solidFill>
                  <a:srgbClr val="1C1C1C"/>
                </a:solidFill>
              </a:rPr>
              <a:t>	</a:t>
            </a:r>
          </a:p>
          <a:p>
            <a:r>
              <a:rPr lang="en-US" dirty="0" smtClean="0">
                <a:solidFill>
                  <a:srgbClr val="1C1C1C"/>
                </a:solidFill>
              </a:rPr>
              <a:t>3.</a:t>
            </a:r>
            <a:r>
              <a:rPr lang="en-US" dirty="0">
                <a:solidFill>
                  <a:srgbClr val="1C1C1C"/>
                </a:solidFill>
              </a:rPr>
              <a:t>	General </a:t>
            </a:r>
            <a:r>
              <a:rPr lang="en-US" dirty="0" smtClean="0">
                <a:solidFill>
                  <a:srgbClr val="1C1C1C"/>
                </a:solidFill>
              </a:rPr>
              <a:t>Letters and Book </a:t>
            </a:r>
            <a:r>
              <a:rPr lang="en-US" dirty="0">
                <a:solidFill>
                  <a:srgbClr val="1C1C1C"/>
                </a:solidFill>
              </a:rPr>
              <a:t>of Prophecy		</a:t>
            </a:r>
            <a:r>
              <a:rPr lang="en-US" dirty="0" smtClean="0">
                <a:solidFill>
                  <a:srgbClr val="1C1C1C"/>
                </a:solidFill>
              </a:rPr>
              <a:t>Lesson 3 </a:t>
            </a:r>
            <a:endParaRPr lang="en-US" dirty="0">
              <a:solidFill>
                <a:srgbClr val="1C1C1C"/>
              </a:solidFill>
            </a:endParaRPr>
          </a:p>
          <a:p>
            <a:endParaRPr lang="en-US" dirty="0">
              <a:solidFill>
                <a:srgbClr val="1C1C1C"/>
              </a:solidFill>
            </a:endParaRPr>
          </a:p>
          <a:p>
            <a:endParaRPr lang="en-US" dirty="0">
              <a:solidFill>
                <a:srgbClr val="1C1C1C"/>
              </a:solidFill>
            </a:endParaRPr>
          </a:p>
          <a:p>
            <a:r>
              <a:rPr lang="en-US" dirty="0">
                <a:solidFill>
                  <a:srgbClr val="1C1C1C"/>
                </a:solidFill>
              </a:rPr>
              <a:t>						</a:t>
            </a:r>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122722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3200"/>
              <a:t>History’s Effect on Bible Languages</a:t>
            </a:r>
          </a:p>
        </p:txBody>
      </p:sp>
      <p:sp>
        <p:nvSpPr>
          <p:cNvPr id="11267" name="Rectangle 3"/>
          <p:cNvSpPr>
            <a:spLocks noGrp="1" noChangeArrowheads="1"/>
          </p:cNvSpPr>
          <p:nvPr>
            <p:ph type="body" idx="1"/>
          </p:nvPr>
        </p:nvSpPr>
        <p:spPr>
          <a:xfrm>
            <a:off x="2590800" y="838201"/>
            <a:ext cx="7086600" cy="5211763"/>
          </a:xfrm>
        </p:spPr>
        <p:txBody>
          <a:bodyPr/>
          <a:lstStyle/>
          <a:p>
            <a:pPr eaLnBrk="1" hangingPunct="1">
              <a:buFontTx/>
              <a:buNone/>
            </a:pPr>
            <a:r>
              <a:rPr lang="en-US" altLang="en-US" u="sng" smtClean="0"/>
              <a:t>Greek </a:t>
            </a:r>
            <a:r>
              <a:rPr lang="en-US" altLang="en-US" smtClean="0"/>
              <a:t> In 333 BC Alexander the Great conquered the then known world. To unify his empire the Hellenistic (Greek) culture was imposed on all subjects.</a:t>
            </a:r>
          </a:p>
          <a:p>
            <a:pPr eaLnBrk="1" hangingPunct="1">
              <a:buFontTx/>
              <a:buNone/>
            </a:pPr>
            <a:r>
              <a:rPr lang="en-US" altLang="en-US" smtClean="0"/>
              <a:t>The Greek language became the main language for commerce and culture.</a:t>
            </a:r>
            <a:endParaRPr lang="en-US" altLang="en-US" u="sng" smtClean="0"/>
          </a:p>
        </p:txBody>
      </p:sp>
      <p:sp>
        <p:nvSpPr>
          <p:cNvPr id="1126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1126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3200"/>
              <a:t>History’s Effect on Bible Languages</a:t>
            </a:r>
          </a:p>
        </p:txBody>
      </p:sp>
      <p:sp>
        <p:nvSpPr>
          <p:cNvPr id="12291" name="Rectangle 3"/>
          <p:cNvSpPr>
            <a:spLocks noGrp="1" noChangeArrowheads="1"/>
          </p:cNvSpPr>
          <p:nvPr>
            <p:ph type="body" idx="1"/>
          </p:nvPr>
        </p:nvSpPr>
        <p:spPr>
          <a:xfrm>
            <a:off x="2590800" y="838201"/>
            <a:ext cx="7086600" cy="5211763"/>
          </a:xfrm>
        </p:spPr>
        <p:txBody>
          <a:bodyPr/>
          <a:lstStyle/>
          <a:p>
            <a:pPr eaLnBrk="1" hangingPunct="1">
              <a:buFontTx/>
              <a:buNone/>
            </a:pPr>
            <a:r>
              <a:rPr lang="en-US" altLang="en-US" u="sng" smtClean="0"/>
              <a:t>Latin-</a:t>
            </a:r>
            <a:r>
              <a:rPr lang="en-US" altLang="en-US" smtClean="0"/>
              <a:t> In 63 BC the Roman general Pompey conquers Jerusalem.</a:t>
            </a:r>
          </a:p>
          <a:p>
            <a:pPr eaLnBrk="1" hangingPunct="1">
              <a:buFontTx/>
              <a:buNone/>
            </a:pPr>
            <a:r>
              <a:rPr lang="en-US" altLang="en-US" smtClean="0"/>
              <a:t>Judea is now ruled by the Roman government. The language of Rome is Latin.</a:t>
            </a:r>
            <a:endParaRPr lang="en-US" altLang="en-US" u="sng" smtClean="0"/>
          </a:p>
        </p:txBody>
      </p:sp>
      <p:sp>
        <p:nvSpPr>
          <p:cNvPr id="1229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1229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3200"/>
              <a:t>History’s Effect on Bible Languages</a:t>
            </a:r>
          </a:p>
        </p:txBody>
      </p:sp>
      <p:sp>
        <p:nvSpPr>
          <p:cNvPr id="19459" name="Rectangle 3"/>
          <p:cNvSpPr>
            <a:spLocks noGrp="1" noChangeArrowheads="1"/>
          </p:cNvSpPr>
          <p:nvPr>
            <p:ph type="body" idx="1"/>
          </p:nvPr>
        </p:nvSpPr>
        <p:spPr>
          <a:xfrm>
            <a:off x="2590800" y="838201"/>
            <a:ext cx="7086600" cy="5211763"/>
          </a:xfrm>
        </p:spPr>
        <p:txBody>
          <a:bodyPr/>
          <a:lstStyle/>
          <a:p>
            <a:pPr marL="609600" indent="-609600" eaLnBrk="1" hangingPunct="1">
              <a:lnSpc>
                <a:spcPct val="90000"/>
              </a:lnSpc>
              <a:buNone/>
            </a:pPr>
            <a:r>
              <a:rPr lang="en-US" altLang="en-US" smtClean="0"/>
              <a:t>At the time of Christ, three languages were used in Israel.</a:t>
            </a:r>
          </a:p>
          <a:p>
            <a:pPr marL="609600" indent="-609600" eaLnBrk="1" hangingPunct="1">
              <a:lnSpc>
                <a:spcPct val="90000"/>
              </a:lnSpc>
              <a:buFontTx/>
              <a:buAutoNum type="arabicParenR"/>
            </a:pPr>
            <a:r>
              <a:rPr lang="en-US" altLang="en-US" smtClean="0"/>
              <a:t>Aramaic- the every day language of the people, including Jesus.</a:t>
            </a:r>
          </a:p>
          <a:p>
            <a:pPr marL="609600" indent="-609600" eaLnBrk="1" hangingPunct="1">
              <a:lnSpc>
                <a:spcPct val="90000"/>
              </a:lnSpc>
              <a:buFontTx/>
              <a:buAutoNum type="arabicParenR"/>
            </a:pPr>
            <a:r>
              <a:rPr lang="en-US" altLang="en-US" smtClean="0"/>
              <a:t>Greek- the language used most widely in commerce and trade.</a:t>
            </a:r>
          </a:p>
          <a:p>
            <a:pPr marL="609600" indent="-609600" eaLnBrk="1" hangingPunct="1">
              <a:lnSpc>
                <a:spcPct val="90000"/>
              </a:lnSpc>
              <a:buFontTx/>
              <a:buAutoNum type="arabicParenR"/>
            </a:pPr>
            <a:r>
              <a:rPr lang="en-US" altLang="en-US" smtClean="0"/>
              <a:t>Latin- the language of the Romans</a:t>
            </a:r>
          </a:p>
          <a:p>
            <a:pPr marL="609600" indent="-609600" eaLnBrk="1" hangingPunct="1">
              <a:lnSpc>
                <a:spcPct val="90000"/>
              </a:lnSpc>
              <a:buNone/>
            </a:pPr>
            <a:endParaRPr lang="en-US" altLang="en-US" smtClean="0"/>
          </a:p>
        </p:txBody>
      </p:sp>
      <p:sp>
        <p:nvSpPr>
          <p:cNvPr id="1331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1331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Effect transition="in" filter="fade">
                                      <p:cBhvr>
                                        <p:cTn id="7" dur="1000"/>
                                        <p:tgtEl>
                                          <p:spTgt spid="1945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459">
                                            <p:txEl>
                                              <p:pRg st="3" end="3"/>
                                            </p:txEl>
                                          </p:spTgt>
                                        </p:tgtEl>
                                        <p:attrNameLst>
                                          <p:attrName>style.visibility</p:attrName>
                                        </p:attrNameLst>
                                      </p:cBhvr>
                                      <p:to>
                                        <p:strVal val="visible"/>
                                      </p:to>
                                    </p:set>
                                    <p:animEffect transition="in" filter="fade">
                                      <p:cBhvr>
                                        <p:cTn id="12" dur="10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3200"/>
              <a:t>History’s Effect on Bible Languages</a:t>
            </a:r>
          </a:p>
        </p:txBody>
      </p:sp>
      <p:sp>
        <p:nvSpPr>
          <p:cNvPr id="22531" name="Rectangle 3"/>
          <p:cNvSpPr>
            <a:spLocks noGrp="1" noChangeArrowheads="1"/>
          </p:cNvSpPr>
          <p:nvPr>
            <p:ph type="body" idx="1"/>
          </p:nvPr>
        </p:nvSpPr>
        <p:spPr>
          <a:xfrm>
            <a:off x="1828800" y="838201"/>
            <a:ext cx="8839200" cy="5211763"/>
          </a:xfrm>
        </p:spPr>
        <p:txBody>
          <a:bodyPr/>
          <a:lstStyle/>
          <a:p>
            <a:pPr marL="609600" indent="-609600" eaLnBrk="1" hangingPunct="1">
              <a:buNone/>
            </a:pPr>
            <a:r>
              <a:rPr lang="en-US" altLang="en-US" smtClean="0"/>
              <a:t>In John 19:19 Pontius Pilate orders an inscription be placed over the head of Jesus on the cross. It is to be written in Aramaic, Greek and Latin.</a:t>
            </a:r>
          </a:p>
          <a:p>
            <a:pPr marL="609600" indent="-609600" eaLnBrk="1" hangingPunct="1">
              <a:buNone/>
            </a:pPr>
            <a:r>
              <a:rPr lang="en-US" altLang="en-US" smtClean="0"/>
              <a:t>The common depiction of this in artwork is INRI. This is from the Latin- </a:t>
            </a:r>
          </a:p>
          <a:p>
            <a:pPr marL="609600" indent="-609600" eaLnBrk="1" hangingPunct="1">
              <a:buNone/>
            </a:pPr>
            <a:r>
              <a:rPr lang="en-US" altLang="en-US" smtClean="0"/>
              <a:t>     “Iesvs Nazarenvs Rex Ivdaeorvm”</a:t>
            </a:r>
          </a:p>
          <a:p>
            <a:pPr marL="609600" indent="-609600" eaLnBrk="1" hangingPunct="1">
              <a:buNone/>
            </a:pPr>
            <a:r>
              <a:rPr lang="en-US" altLang="en-US" smtClean="0"/>
              <a:t>     Jesus of Nazereth, king of the Jews</a:t>
            </a:r>
          </a:p>
          <a:p>
            <a:pPr marL="609600" indent="-609600" eaLnBrk="1" hangingPunct="1">
              <a:buNone/>
            </a:pPr>
            <a:endParaRPr lang="en-US" altLang="en-US" smtClean="0"/>
          </a:p>
        </p:txBody>
      </p:sp>
      <p:sp>
        <p:nvSpPr>
          <p:cNvPr id="1434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1434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fade">
                                      <p:cBhvr>
                                        <p:cTn id="7" dur="1000"/>
                                        <p:tgtEl>
                                          <p:spTgt spid="2253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531">
                                            <p:txEl>
                                              <p:pRg st="2" end="2"/>
                                            </p:txEl>
                                          </p:spTgt>
                                        </p:tgtEl>
                                        <p:attrNameLst>
                                          <p:attrName>style.visibility</p:attrName>
                                        </p:attrNameLst>
                                      </p:cBhvr>
                                      <p:to>
                                        <p:strVal val="visible"/>
                                      </p:to>
                                    </p:set>
                                    <p:animEffect transition="in" filter="fade">
                                      <p:cBhvr>
                                        <p:cTn id="10" dur="1000"/>
                                        <p:tgtEl>
                                          <p:spTgt spid="22531">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animEffect transition="in" filter="fade">
                                      <p:cBhvr>
                                        <p:cTn id="15" dur="10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3200"/>
              <a:t>History’s Effect on Bible Languages</a:t>
            </a:r>
          </a:p>
        </p:txBody>
      </p:sp>
      <p:sp>
        <p:nvSpPr>
          <p:cNvPr id="15363" name="Rectangle 3"/>
          <p:cNvSpPr>
            <a:spLocks noGrp="1" noChangeArrowheads="1"/>
          </p:cNvSpPr>
          <p:nvPr>
            <p:ph type="body" idx="1"/>
          </p:nvPr>
        </p:nvSpPr>
        <p:spPr>
          <a:xfrm>
            <a:off x="1828800" y="838201"/>
            <a:ext cx="8839200" cy="5211763"/>
          </a:xfrm>
        </p:spPr>
        <p:txBody>
          <a:bodyPr/>
          <a:lstStyle/>
          <a:p>
            <a:pPr marL="609600" indent="-609600" eaLnBrk="1" hangingPunct="1">
              <a:lnSpc>
                <a:spcPct val="90000"/>
              </a:lnSpc>
              <a:buNone/>
            </a:pPr>
            <a:r>
              <a:rPr lang="en-US" altLang="en-US" smtClean="0"/>
              <a:t>Latin- though not an original Bible language was used extensively in the Christian Church for nearly 2,000 years.</a:t>
            </a:r>
          </a:p>
          <a:p>
            <a:pPr marL="609600" indent="-609600" eaLnBrk="1" hangingPunct="1">
              <a:lnSpc>
                <a:spcPct val="90000"/>
              </a:lnSpc>
              <a:buNone/>
            </a:pPr>
            <a:r>
              <a:rPr lang="en-US" altLang="en-US" smtClean="0"/>
              <a:t>In 70 AD Jerusalem was destroyed by the Romans. The leadership of the church moved from Jerusalem to Rome. Thus the extensive use of Latin. The Roman Catholic Church continues to use Latin as it’s official language even today. Latin fell from common use in the 9</a:t>
            </a:r>
            <a:r>
              <a:rPr lang="en-US" altLang="en-US" baseline="30000" smtClean="0"/>
              <a:t>th</a:t>
            </a:r>
            <a:r>
              <a:rPr lang="en-US" altLang="en-US" smtClean="0"/>
              <a:t> century AD.</a:t>
            </a:r>
          </a:p>
        </p:txBody>
      </p:sp>
      <p:sp>
        <p:nvSpPr>
          <p:cNvPr id="1536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1536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a:t>
            </a:r>
          </a:p>
        </p:txBody>
      </p:sp>
      <p:sp>
        <p:nvSpPr>
          <p:cNvPr id="16387" name="Rectangle 3"/>
          <p:cNvSpPr>
            <a:spLocks noGrp="1" noChangeArrowheads="1"/>
          </p:cNvSpPr>
          <p:nvPr>
            <p:ph type="body" idx="1"/>
          </p:nvPr>
        </p:nvSpPr>
        <p:spPr>
          <a:xfrm>
            <a:off x="1905000" y="914401"/>
            <a:ext cx="8305800" cy="5211763"/>
          </a:xfrm>
        </p:spPr>
        <p:txBody>
          <a:bodyPr/>
          <a:lstStyle/>
          <a:p>
            <a:pPr eaLnBrk="1" hangingPunct="1">
              <a:buFontTx/>
              <a:buNone/>
            </a:pPr>
            <a:r>
              <a:rPr lang="en-US" altLang="en-US" smtClean="0"/>
              <a:t>   PATER noster, qui es in caelis, sanctificetur nomen tuum. Adveniat regnum tuum. Fiat voluntas tua, sicut in caelo et in terra. Panem nostrum quotidianum da nobis hodie, et dimitte nobis debita nostra sicut et nos dimittimus debitoribus nostris. Et ne nos inducas in tentationem, sed libera nos a malo. Amen. </a:t>
            </a:r>
          </a:p>
        </p:txBody>
      </p:sp>
      <p:sp>
        <p:nvSpPr>
          <p:cNvPr id="1638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1638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The Lord’s Prayer in Latin</a:t>
            </a:r>
          </a:p>
        </p:txBody>
      </p:sp>
      <p:sp>
        <p:nvSpPr>
          <p:cNvPr id="17411" name="Rectangle 3"/>
          <p:cNvSpPr>
            <a:spLocks noGrp="1" noChangeArrowheads="1"/>
          </p:cNvSpPr>
          <p:nvPr>
            <p:ph type="body" idx="1"/>
          </p:nvPr>
        </p:nvSpPr>
        <p:spPr>
          <a:xfrm>
            <a:off x="1905000" y="914401"/>
            <a:ext cx="8305800" cy="5211763"/>
          </a:xfrm>
        </p:spPr>
        <p:txBody>
          <a:bodyPr/>
          <a:lstStyle/>
          <a:p>
            <a:pPr eaLnBrk="1" hangingPunct="1">
              <a:buFontTx/>
              <a:buNone/>
            </a:pPr>
            <a:r>
              <a:rPr lang="en-US" altLang="en-US" smtClean="0"/>
              <a:t>   PATER noster, qui es in caelis, sanctificetur nomen tuum. Adveniat regnum tuum. Fiat voluntas tua, sicut in caelo et in terra. Panem nostrum quotidianum da nobis hodie, et dimitte nobis debita nostra sicut et nos dimittimus debitoribus nostris. Et ne nos inducas in tentationem, sed libera nos a malo. Amen. </a:t>
            </a:r>
          </a:p>
        </p:txBody>
      </p:sp>
      <p:sp>
        <p:nvSpPr>
          <p:cNvPr id="1741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1741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1524000" y="2971800"/>
            <a:ext cx="7391400" cy="838200"/>
          </a:xfrm>
        </p:spPr>
        <p:txBody>
          <a:bodyPr/>
          <a:lstStyle/>
          <a:p>
            <a:pPr eaLnBrk="1" hangingPunct="1"/>
            <a:r>
              <a:rPr lang="en-US" altLang="en-US" smtClean="0"/>
              <a:t>A Quick Look at the Bible</a:t>
            </a:r>
          </a:p>
        </p:txBody>
      </p:sp>
      <p:sp>
        <p:nvSpPr>
          <p:cNvPr id="24579" name="Rectangle 3"/>
          <p:cNvSpPr>
            <a:spLocks noGrp="1" noChangeArrowheads="1"/>
          </p:cNvSpPr>
          <p:nvPr>
            <p:ph type="subTitle" idx="1"/>
          </p:nvPr>
        </p:nvSpPr>
        <p:spPr/>
        <p:txBody>
          <a:bodyPr/>
          <a:lstStyle/>
          <a:p>
            <a:pPr eaLnBrk="1" hangingPunct="1"/>
            <a:r>
              <a:rPr lang="en-US" altLang="en-US" smtClean="0"/>
              <a:t>Introducing the Word of God</a:t>
            </a:r>
          </a:p>
        </p:txBody>
      </p:sp>
      <p:sp>
        <p:nvSpPr>
          <p:cNvPr id="33796" name="Text Box 4"/>
          <p:cNvSpPr txBox="1">
            <a:spLocks noChangeArrowheads="1"/>
          </p:cNvSpPr>
          <p:nvPr/>
        </p:nvSpPr>
        <p:spPr bwMode="auto">
          <a:xfrm rot="10800000" flipV="1">
            <a:off x="1978026" y="4368711"/>
            <a:ext cx="83867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50000"/>
              </a:spcBef>
              <a:buFontTx/>
              <a:buNone/>
            </a:pPr>
            <a:r>
              <a:rPr lang="en-US" altLang="en-US" sz="3600" b="0" dirty="0" smtClean="0"/>
              <a:t>Chapter </a:t>
            </a:r>
            <a:r>
              <a:rPr lang="en-US" altLang="en-US" sz="3600" b="0" dirty="0"/>
              <a:t>2  How was the Bible written?</a:t>
            </a:r>
          </a:p>
        </p:txBody>
      </p:sp>
      <p:sp>
        <p:nvSpPr>
          <p:cNvPr id="2458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2458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1524000" y="2971800"/>
            <a:ext cx="7391400" cy="838200"/>
          </a:xfrm>
        </p:spPr>
        <p:txBody>
          <a:bodyPr/>
          <a:lstStyle/>
          <a:p>
            <a:pPr eaLnBrk="1" hangingPunct="1"/>
            <a:r>
              <a:rPr lang="en-US" altLang="en-US" smtClean="0"/>
              <a:t>A Quick Look at the Bible</a:t>
            </a:r>
          </a:p>
        </p:txBody>
      </p:sp>
      <p:sp>
        <p:nvSpPr>
          <p:cNvPr id="24579" name="Rectangle 3"/>
          <p:cNvSpPr>
            <a:spLocks noGrp="1" noChangeArrowheads="1"/>
          </p:cNvSpPr>
          <p:nvPr>
            <p:ph type="subTitle" idx="1"/>
          </p:nvPr>
        </p:nvSpPr>
        <p:spPr/>
        <p:txBody>
          <a:bodyPr/>
          <a:lstStyle/>
          <a:p>
            <a:pPr eaLnBrk="1" hangingPunct="1"/>
            <a:r>
              <a:rPr lang="en-US" altLang="en-US" smtClean="0"/>
              <a:t>Introducing the Word of God</a:t>
            </a:r>
          </a:p>
        </p:txBody>
      </p:sp>
      <p:sp>
        <p:nvSpPr>
          <p:cNvPr id="33796" name="Text Box 4"/>
          <p:cNvSpPr txBox="1">
            <a:spLocks noChangeArrowheads="1"/>
          </p:cNvSpPr>
          <p:nvPr/>
        </p:nvSpPr>
        <p:spPr bwMode="auto">
          <a:xfrm rot="10800000" flipV="1">
            <a:off x="1978026" y="4645710"/>
            <a:ext cx="8386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50000"/>
              </a:spcBef>
              <a:buFontTx/>
              <a:buNone/>
            </a:pPr>
            <a:r>
              <a:rPr lang="en-US" altLang="en-US" sz="3600" b="0" dirty="0" smtClean="0"/>
              <a:t>Lesson </a:t>
            </a:r>
            <a:r>
              <a:rPr lang="en-US" altLang="en-US" sz="3600" b="0" dirty="0"/>
              <a:t>2  The Bible is Inspired</a:t>
            </a:r>
          </a:p>
        </p:txBody>
      </p:sp>
      <p:sp>
        <p:nvSpPr>
          <p:cNvPr id="2458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2458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extLst>
      <p:ext uri="{BB962C8B-B14F-4D97-AF65-F5344CB8AC3E}">
        <p14:creationId xmlns:p14="http://schemas.microsoft.com/office/powerpoint/2010/main" val="284034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Lesson 2</a:t>
            </a:r>
            <a:endParaRPr lang="en-US" sz="5400" b="1" dirty="0"/>
          </a:p>
        </p:txBody>
      </p:sp>
      <p:sp>
        <p:nvSpPr>
          <p:cNvPr id="3" name="Content Placeholder 2"/>
          <p:cNvSpPr>
            <a:spLocks noGrp="1"/>
          </p:cNvSpPr>
          <p:nvPr>
            <p:ph idx="1"/>
          </p:nvPr>
        </p:nvSpPr>
        <p:spPr>
          <a:xfrm>
            <a:off x="533400" y="838200"/>
            <a:ext cx="9936163" cy="5638800"/>
          </a:xfrm>
        </p:spPr>
        <p:txBody>
          <a:bodyPr/>
          <a:lstStyle/>
          <a:p>
            <a:pPr eaLnBrk="1" hangingPunct="1">
              <a:buNone/>
            </a:pPr>
            <a:endParaRPr lang="en-US" altLang="en-US" dirty="0" smtClean="0"/>
          </a:p>
          <a:p>
            <a:pPr>
              <a:buNone/>
            </a:pPr>
            <a:endParaRPr lang="en-US" dirty="0"/>
          </a:p>
        </p:txBody>
      </p:sp>
      <p:sp>
        <p:nvSpPr>
          <p:cNvPr id="6" name="TextBox 5"/>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
        <p:nvSpPr>
          <p:cNvPr id="4" name="TextBox 3"/>
          <p:cNvSpPr txBox="1"/>
          <p:nvPr/>
        </p:nvSpPr>
        <p:spPr>
          <a:xfrm>
            <a:off x="1981200" y="990600"/>
            <a:ext cx="9906000" cy="5232202"/>
          </a:xfrm>
          <a:prstGeom prst="rect">
            <a:avLst/>
          </a:prstGeom>
          <a:noFill/>
        </p:spPr>
        <p:txBody>
          <a:bodyPr wrap="square" rtlCol="0">
            <a:spAutoFit/>
          </a:bodyPr>
          <a:lstStyle/>
          <a:p>
            <a:r>
              <a:rPr lang="en-US" altLang="en-US" sz="4400" kern="0" dirty="0">
                <a:solidFill>
                  <a:srgbClr val="1C1C1C"/>
                </a:solidFill>
                <a:latin typeface="Century Gothic"/>
                <a:ea typeface="+mj-ea"/>
                <a:cs typeface="+mj-cs"/>
              </a:rPr>
              <a:t>Key Biblical </a:t>
            </a:r>
            <a:r>
              <a:rPr lang="en-US" altLang="en-US" sz="4400" kern="0" dirty="0" smtClean="0">
                <a:solidFill>
                  <a:srgbClr val="1C1C1C"/>
                </a:solidFill>
                <a:latin typeface="Century Gothic"/>
                <a:ea typeface="+mj-ea"/>
                <a:cs typeface="+mj-cs"/>
              </a:rPr>
              <a:t>Truth</a:t>
            </a:r>
          </a:p>
          <a:p>
            <a:r>
              <a:rPr lang="en-US" sz="2400" dirty="0">
                <a:solidFill>
                  <a:srgbClr val="1C1C1C"/>
                </a:solidFill>
              </a:rPr>
              <a:t>Because the Bible is inspired  by God, I need to use the Bible today the way God tells me to.</a:t>
            </a:r>
          </a:p>
          <a:p>
            <a:endParaRPr lang="en-US" dirty="0">
              <a:solidFill>
                <a:srgbClr val="1C1C1C"/>
              </a:solidFill>
            </a:endParaRPr>
          </a:p>
          <a:p>
            <a:r>
              <a:rPr lang="en-US" sz="4400" dirty="0" smtClean="0">
                <a:solidFill>
                  <a:srgbClr val="1C1C1C"/>
                </a:solidFill>
              </a:rPr>
              <a:t>Key Verse</a:t>
            </a:r>
          </a:p>
          <a:p>
            <a:endParaRPr lang="en-US" dirty="0">
              <a:solidFill>
                <a:srgbClr val="1C1C1C"/>
              </a:solidFill>
            </a:endParaRPr>
          </a:p>
          <a:p>
            <a:r>
              <a:rPr lang="en-US" sz="2400" dirty="0">
                <a:solidFill>
                  <a:srgbClr val="1C1C1C"/>
                </a:solidFill>
              </a:rPr>
              <a:t>2 Timothy 3:16 All scripture is inspired by God and is useful for teaching the faith and correcting error, for re-setting the direction of a man's life and training him in good living. </a:t>
            </a:r>
          </a:p>
          <a:p>
            <a:endParaRPr lang="en-US" dirty="0"/>
          </a:p>
          <a:p>
            <a:endParaRPr lang="en-US" dirty="0" smtClean="0"/>
          </a:p>
          <a:p>
            <a:endParaRPr lang="en-US" dirty="0"/>
          </a:p>
          <a:p>
            <a:endParaRPr lang="en-US" dirty="0" smtClean="0"/>
          </a:p>
          <a:p>
            <a:endParaRPr lang="en-US" dirty="0"/>
          </a:p>
        </p:txBody>
      </p:sp>
      <p:sp>
        <p:nvSpPr>
          <p:cNvPr id="5" name="Date Placeholder 4"/>
          <p:cNvSpPr>
            <a:spLocks noGrp="1"/>
          </p:cNvSpPr>
          <p:nvPr>
            <p:ph type="dt" sz="half" idx="10"/>
          </p:nvPr>
        </p:nvSpPr>
        <p:spPr/>
        <p:txBody>
          <a:bodyPr/>
          <a:lstStyle/>
          <a:p>
            <a:pPr>
              <a:defRPr/>
            </a:pPr>
            <a:r>
              <a:rPr lang="en-US" smtClean="0"/>
              <a:t>1-2018      </a:t>
            </a:r>
            <a:endParaRPr lang="en-US"/>
          </a:p>
        </p:txBody>
      </p:sp>
      <p:sp>
        <p:nvSpPr>
          <p:cNvPr id="7" name="Footer Placeholder 6"/>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340897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5400" b="1" dirty="0" smtClean="0"/>
              <a:t>A Quick Look at the Bible</a:t>
            </a:r>
            <a:endParaRPr lang="en-US" sz="5400" b="1" dirty="0"/>
          </a:p>
        </p:txBody>
      </p:sp>
      <p:sp>
        <p:nvSpPr>
          <p:cNvPr id="3" name="Content Placeholder 2"/>
          <p:cNvSpPr>
            <a:spLocks noGrp="1"/>
          </p:cNvSpPr>
          <p:nvPr>
            <p:ph idx="1"/>
          </p:nvPr>
        </p:nvSpPr>
        <p:spPr>
          <a:xfrm>
            <a:off x="533400" y="838200"/>
            <a:ext cx="9936163" cy="5638800"/>
          </a:xfrm>
        </p:spPr>
        <p:txBody>
          <a:bodyPr/>
          <a:lstStyle/>
          <a:p>
            <a:pPr eaLnBrk="1" hangingPunct="1">
              <a:buNone/>
            </a:pPr>
            <a:endParaRPr lang="en-US" altLang="en-US" dirty="0" smtClean="0"/>
          </a:p>
          <a:p>
            <a:pPr>
              <a:buNone/>
            </a:pPr>
            <a:endParaRPr lang="en-US" dirty="0"/>
          </a:p>
        </p:txBody>
      </p:sp>
      <p:sp>
        <p:nvSpPr>
          <p:cNvPr id="6" name="TextBox 5"/>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
        <p:nvSpPr>
          <p:cNvPr id="7" name="TextBox 6"/>
          <p:cNvSpPr txBox="1"/>
          <p:nvPr/>
        </p:nvSpPr>
        <p:spPr>
          <a:xfrm>
            <a:off x="762000" y="990600"/>
            <a:ext cx="11277600" cy="5139869"/>
          </a:xfrm>
          <a:prstGeom prst="rect">
            <a:avLst/>
          </a:prstGeom>
          <a:noFill/>
        </p:spPr>
        <p:txBody>
          <a:bodyPr wrap="square" rtlCol="0">
            <a:spAutoFit/>
          </a:bodyPr>
          <a:lstStyle/>
          <a:p>
            <a:r>
              <a:rPr lang="en-US" sz="2000" b="1" dirty="0" smtClean="0">
                <a:solidFill>
                  <a:srgbClr val="1C1C1C"/>
                </a:solidFill>
              </a:rPr>
              <a:t>Optional Quizzes for both OT &amp; NT:           </a:t>
            </a:r>
            <a:r>
              <a:rPr lang="en-US" sz="2000" b="1" dirty="0">
                <a:solidFill>
                  <a:srgbClr val="1C1C1C"/>
                </a:solidFill>
              </a:rPr>
              <a:t>See Chapter 4, Student Manual</a:t>
            </a:r>
          </a:p>
          <a:p>
            <a:r>
              <a:rPr lang="en-US" sz="2000" b="1" dirty="0">
                <a:solidFill>
                  <a:srgbClr val="1C1C1C"/>
                </a:solidFill>
              </a:rPr>
              <a:t>             </a:t>
            </a:r>
          </a:p>
          <a:p>
            <a:r>
              <a:rPr lang="en-US" b="1" dirty="0">
                <a:solidFill>
                  <a:srgbClr val="1C1C1C"/>
                </a:solidFill>
              </a:rPr>
              <a:t>Division Name &amp; Book Names to Memorize      </a:t>
            </a:r>
            <a:r>
              <a:rPr lang="en-US" b="1" dirty="0" smtClean="0">
                <a:solidFill>
                  <a:srgbClr val="1C1C1C"/>
                </a:solidFill>
              </a:rPr>
              <a:t>              To </a:t>
            </a:r>
            <a:r>
              <a:rPr lang="en-US" b="1" dirty="0">
                <a:solidFill>
                  <a:srgbClr val="1C1C1C"/>
                </a:solidFill>
              </a:rPr>
              <a:t>be done with:  </a:t>
            </a:r>
          </a:p>
          <a:p>
            <a:r>
              <a:rPr lang="en-US" dirty="0">
                <a:solidFill>
                  <a:srgbClr val="1C1C1C"/>
                </a:solidFill>
              </a:rPr>
              <a:t>1.       	Books of Moses                                      	    	Lesson 1 </a:t>
            </a:r>
          </a:p>
          <a:p>
            <a:r>
              <a:rPr lang="en-US" dirty="0">
                <a:solidFill>
                  <a:srgbClr val="1C1C1C"/>
                </a:solidFill>
              </a:rPr>
              <a:t>	Books of History	</a:t>
            </a:r>
          </a:p>
          <a:p>
            <a:endParaRPr lang="en-US" dirty="0">
              <a:solidFill>
                <a:srgbClr val="1C1C1C"/>
              </a:solidFill>
            </a:endParaRPr>
          </a:p>
          <a:p>
            <a:r>
              <a:rPr lang="en-US" dirty="0">
                <a:solidFill>
                  <a:srgbClr val="1C1C1C"/>
                </a:solidFill>
              </a:rPr>
              <a:t>2.	Books of Poetry				      	Lesson 2</a:t>
            </a:r>
          </a:p>
          <a:p>
            <a:r>
              <a:rPr lang="en-US" dirty="0">
                <a:solidFill>
                  <a:srgbClr val="1C1C1C"/>
                </a:solidFill>
              </a:rPr>
              <a:t>	Major Prophets</a:t>
            </a:r>
          </a:p>
          <a:p>
            <a:endParaRPr lang="en-US" dirty="0">
              <a:solidFill>
                <a:srgbClr val="1C1C1C"/>
              </a:solidFill>
            </a:endParaRPr>
          </a:p>
          <a:p>
            <a:r>
              <a:rPr lang="en-US" dirty="0">
                <a:solidFill>
                  <a:srgbClr val="1C1C1C"/>
                </a:solidFill>
              </a:rPr>
              <a:t>3.	Minor Prophets				      	Lesson 3</a:t>
            </a:r>
          </a:p>
          <a:p>
            <a:r>
              <a:rPr lang="en-US" dirty="0">
                <a:solidFill>
                  <a:srgbClr val="1C1C1C"/>
                </a:solidFill>
              </a:rPr>
              <a:t>	Gospels</a:t>
            </a:r>
          </a:p>
          <a:p>
            <a:r>
              <a:rPr lang="en-US" dirty="0">
                <a:solidFill>
                  <a:srgbClr val="1C1C1C"/>
                </a:solidFill>
              </a:rPr>
              <a:t>	Church History</a:t>
            </a:r>
          </a:p>
          <a:p>
            <a:endParaRPr lang="en-US" dirty="0">
              <a:solidFill>
                <a:srgbClr val="1C1C1C"/>
              </a:solidFill>
            </a:endParaRPr>
          </a:p>
          <a:p>
            <a:r>
              <a:rPr lang="en-US" dirty="0">
                <a:solidFill>
                  <a:srgbClr val="1C1C1C"/>
                </a:solidFill>
              </a:rPr>
              <a:t>4.	Letters by Paul				     	Lesson 4 </a:t>
            </a:r>
          </a:p>
          <a:p>
            <a:endParaRPr lang="en-US" dirty="0">
              <a:solidFill>
                <a:srgbClr val="1C1C1C"/>
              </a:solidFill>
            </a:endParaRPr>
          </a:p>
          <a:p>
            <a:endParaRPr lang="en-US" dirty="0">
              <a:solidFill>
                <a:srgbClr val="1C1C1C"/>
              </a:solidFill>
            </a:endParaRPr>
          </a:p>
          <a:p>
            <a:r>
              <a:rPr lang="en-US" dirty="0">
                <a:solidFill>
                  <a:srgbClr val="1C1C1C"/>
                </a:solidFill>
              </a:rPr>
              <a:t>5.	General Letters					Lesson 5</a:t>
            </a:r>
          </a:p>
          <a:p>
            <a:r>
              <a:rPr lang="en-US" dirty="0">
                <a:solidFill>
                  <a:srgbClr val="1C1C1C"/>
                </a:solidFill>
              </a:rPr>
              <a:t>	Book of Prophecy						</a:t>
            </a:r>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318680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9753600" cy="990600"/>
          </a:xfrm>
        </p:spPr>
        <p:txBody>
          <a:bodyPr/>
          <a:lstStyle/>
          <a:p>
            <a:r>
              <a:rPr lang="en-US" b="1" dirty="0" smtClean="0"/>
              <a:t>A. Inspiration–What does it mean?</a:t>
            </a:r>
            <a:r>
              <a:rPr lang="en-US" dirty="0" smtClean="0"/>
              <a:t/>
            </a:r>
            <a:br>
              <a:rPr lang="en-US" dirty="0" smtClean="0"/>
            </a:br>
            <a:endParaRPr lang="en-US" dirty="0"/>
          </a:p>
        </p:txBody>
      </p:sp>
      <p:sp>
        <p:nvSpPr>
          <p:cNvPr id="3" name="Content Placeholder 2"/>
          <p:cNvSpPr>
            <a:spLocks noGrp="1"/>
          </p:cNvSpPr>
          <p:nvPr>
            <p:ph idx="1"/>
          </p:nvPr>
        </p:nvSpPr>
        <p:spPr>
          <a:xfrm>
            <a:off x="1676400" y="1447800"/>
            <a:ext cx="9525000" cy="4922040"/>
          </a:xfrm>
        </p:spPr>
        <p:txBody>
          <a:bodyPr>
            <a:normAutofit fontScale="25000" lnSpcReduction="20000"/>
          </a:bodyPr>
          <a:lstStyle/>
          <a:p>
            <a:pPr>
              <a:buNone/>
            </a:pPr>
            <a:r>
              <a:rPr lang="en-US" sz="12800" dirty="0"/>
              <a:t>Inspire </a:t>
            </a:r>
            <a:r>
              <a:rPr lang="en-US" sz="12800" i="1" dirty="0"/>
              <a:t>(Webster’s Intermediate Dictionary)</a:t>
            </a:r>
          </a:p>
          <a:p>
            <a:pPr>
              <a:buNone/>
            </a:pPr>
            <a:endParaRPr lang="en-US" sz="5100" i="1" dirty="0"/>
          </a:p>
          <a:p>
            <a:pPr>
              <a:buNone/>
            </a:pPr>
            <a:r>
              <a:rPr lang="en-US" sz="9600" dirty="0"/>
              <a:t>(1) to move, guide, or communicate by divine or supernatural influence &lt;prophets inspired by God&gt; &lt;thoughts inspired by God&gt;  </a:t>
            </a:r>
          </a:p>
          <a:p>
            <a:pPr>
              <a:buNone/>
            </a:pPr>
            <a:r>
              <a:rPr lang="en-US" sz="9600" dirty="0"/>
              <a:t>(2a) to exert an animating, enlivening, or exalting influence on &lt;inspired by his mother&gt;  </a:t>
            </a:r>
          </a:p>
          <a:p>
            <a:pPr>
              <a:buNone/>
            </a:pPr>
            <a:r>
              <a:rPr lang="en-US" sz="9600" dirty="0"/>
              <a:t>(2b) affect &lt;a childhood that inspired him with a desire for education&gt;  </a:t>
            </a:r>
          </a:p>
          <a:p>
            <a:pPr>
              <a:buNone/>
            </a:pPr>
            <a:r>
              <a:rPr lang="en-US" sz="9600" dirty="0"/>
              <a:t>(2c) to infuse or introduce into the mind:  arouse  &lt;inspires confidence in his followers&gt;.Give several illustrations of how we use this word in our normal conversations today.  </a:t>
            </a:r>
            <a:endParaRPr lang="en-US" sz="7000" dirty="0"/>
          </a:p>
          <a:p>
            <a:pPr>
              <a:buNone/>
            </a:pPr>
            <a:endParaRPr lang="en-US" dirty="0" smtClean="0"/>
          </a:p>
          <a:p>
            <a:pPr>
              <a:buNone/>
            </a:pPr>
            <a:r>
              <a:rPr lang="en-US" b="1" dirty="0" smtClean="0"/>
              <a:t> </a:t>
            </a:r>
            <a:endParaRPr lang="en-US" dirty="0" smtClean="0"/>
          </a:p>
          <a:p>
            <a:pPr>
              <a:buNone/>
            </a:pPr>
            <a:endParaRPr lang="en-US" dirty="0"/>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328449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371600"/>
            <a:ext cx="7772400" cy="4267200"/>
          </a:xfrm>
        </p:spPr>
        <p:txBody>
          <a:bodyPr/>
          <a:lstStyle/>
          <a:p>
            <a:r>
              <a:rPr lang="en-US" b="1" dirty="0" smtClean="0">
                <a:solidFill>
                  <a:schemeClr val="tx1"/>
                </a:solidFill>
              </a:rPr>
              <a:t>2 Timothy 3:16  King James Version </a:t>
            </a:r>
            <a:r>
              <a:rPr lang="en-US" dirty="0" smtClean="0">
                <a:solidFill>
                  <a:schemeClr val="tx1"/>
                </a:solidFill>
              </a:rPr>
              <a:t/>
            </a:r>
            <a:br>
              <a:rPr lang="en-US" dirty="0" smtClean="0">
                <a:solidFill>
                  <a:schemeClr val="tx1"/>
                </a:solidFill>
              </a:rPr>
            </a:br>
            <a:r>
              <a:rPr lang="en-US" b="1" dirty="0" smtClean="0">
                <a:solidFill>
                  <a:schemeClr val="tx1"/>
                </a:solidFill>
              </a:rPr>
              <a:t>“All scripture is given by inspiration of God... ”</a:t>
            </a:r>
            <a:r>
              <a:rPr lang="en-US" sz="4800" b="1" dirty="0">
                <a:solidFill>
                  <a:schemeClr val="tx1"/>
                </a:solidFill>
              </a:rPr>
              <a:t/>
            </a:r>
            <a:br>
              <a:rPr lang="en-US" sz="4800" b="1" dirty="0">
                <a:solidFill>
                  <a:schemeClr val="tx1"/>
                </a:solidFill>
              </a:rPr>
            </a:br>
            <a:r>
              <a:rPr lang="en-US" dirty="0">
                <a:solidFill>
                  <a:schemeClr val="tx1"/>
                </a:solidFill>
              </a:rPr>
              <a:t/>
            </a:r>
            <a:br>
              <a:rPr lang="en-US" dirty="0">
                <a:solidFill>
                  <a:schemeClr val="tx1"/>
                </a:solidFill>
              </a:rPr>
            </a:br>
            <a:endParaRPr lang="en-US" dirty="0">
              <a:solidFill>
                <a:schemeClr val="tx1"/>
              </a:solidFill>
            </a:endParaRPr>
          </a:p>
        </p:txBody>
      </p:sp>
      <p:sp>
        <p:nvSpPr>
          <p:cNvPr id="3" name="Content Placeholder 2"/>
          <p:cNvSpPr>
            <a:spLocks noGrp="1"/>
          </p:cNvSpPr>
          <p:nvPr>
            <p:ph idx="1"/>
          </p:nvPr>
        </p:nvSpPr>
        <p:spPr>
          <a:xfrm>
            <a:off x="2438400" y="2133600"/>
            <a:ext cx="7772400" cy="4221960"/>
          </a:xfrm>
        </p:spPr>
        <p:txBody>
          <a:bodyPr>
            <a:normAutofit/>
          </a:bodyPr>
          <a:lstStyle/>
          <a:p>
            <a:pPr>
              <a:buNone/>
            </a:pPr>
            <a:endParaRPr lang="en-US" dirty="0"/>
          </a:p>
          <a:p>
            <a:pPr>
              <a:buNone/>
            </a:pPr>
            <a:endParaRPr lang="en-US" dirty="0"/>
          </a:p>
          <a:p>
            <a:pPr>
              <a:buNone/>
            </a:pPr>
            <a:endParaRPr lang="en-US" dirty="0"/>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61083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10896600" cy="1121664"/>
          </a:xfrm>
        </p:spPr>
        <p:txBody>
          <a:bodyPr/>
          <a:lstStyle/>
          <a:p>
            <a:r>
              <a:rPr lang="en-US" dirty="0" smtClean="0">
                <a:solidFill>
                  <a:schemeClr val="tx1"/>
                </a:solidFill>
              </a:rPr>
              <a:t>This verse shows us that “inspired by God” means:</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1219200" y="2333490"/>
            <a:ext cx="9144000" cy="4297363"/>
          </a:xfrm>
        </p:spPr>
        <p:txBody>
          <a:bodyPr/>
          <a:lstStyle/>
          <a:p>
            <a:pPr>
              <a:buNone/>
            </a:pPr>
            <a:r>
              <a:rPr lang="en-US" dirty="0" smtClean="0"/>
              <a:t>1.	God gave us the Bible.</a:t>
            </a:r>
          </a:p>
          <a:p>
            <a:pPr>
              <a:buNone/>
            </a:pPr>
            <a:r>
              <a:rPr lang="en-US" dirty="0" smtClean="0"/>
              <a:t>2.	The scriptures are “God-breathed,” and “made alive by Him.”  They are not just dead words in a book.  When you take God’s Word, and put it to practice in your life, it works!  God’s Word comes to life and God begins to change your life!</a:t>
            </a:r>
          </a:p>
          <a:p>
            <a:endParaRPr lang="en-US" dirty="0"/>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2445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8400"/>
            <a:ext cx="10896600" cy="1197864"/>
          </a:xfrm>
        </p:spPr>
        <p:txBody>
          <a:bodyPr/>
          <a:lstStyle/>
          <a:p>
            <a:pPr algn="l"/>
            <a:r>
              <a:rPr lang="en-US" sz="3200" b="1" dirty="0">
                <a:solidFill>
                  <a:schemeClr val="tx1"/>
                </a:solidFill>
              </a:rPr>
              <a:t>2 Peter 1:20-21 New International Version</a:t>
            </a:r>
            <a:r>
              <a:rPr lang="en-US" sz="3200" dirty="0">
                <a:solidFill>
                  <a:schemeClr val="tx1"/>
                </a:solidFill>
              </a:rPr>
              <a:t/>
            </a:r>
            <a:br>
              <a:rPr lang="en-US" sz="3200" dirty="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20</a:t>
            </a:r>
            <a:r>
              <a:rPr lang="en-US" sz="3200" b="1" dirty="0" smtClean="0">
                <a:solidFill>
                  <a:schemeClr val="tx1"/>
                </a:solidFill>
              </a:rPr>
              <a:t>Above </a:t>
            </a:r>
            <a:r>
              <a:rPr lang="en-US" sz="3200" b="1" dirty="0">
                <a:solidFill>
                  <a:schemeClr val="tx1"/>
                </a:solidFill>
              </a:rPr>
              <a:t>all, you must understand that no prophecy of Scripture came about by the prophet’s own interpretation. </a:t>
            </a:r>
            <a:r>
              <a:rPr lang="en-US" sz="3200" dirty="0" smtClean="0">
                <a:solidFill>
                  <a:schemeClr val="tx1"/>
                </a:solidFill>
              </a:rPr>
              <a:t>21</a:t>
            </a:r>
            <a:r>
              <a:rPr lang="en-US" sz="3200" b="1" dirty="0" smtClean="0">
                <a:solidFill>
                  <a:schemeClr val="tx1"/>
                </a:solidFill>
              </a:rPr>
              <a:t>For </a:t>
            </a:r>
            <a:r>
              <a:rPr lang="en-US" sz="3200" b="1" dirty="0">
                <a:solidFill>
                  <a:schemeClr val="tx1"/>
                </a:solidFill>
              </a:rPr>
              <a:t>prophecy never had its origin in the will of man, but men spoke from God as they were carried along by the Holy Spirit. </a:t>
            </a:r>
            <a:r>
              <a:rPr lang="en-US" sz="3600" b="1" dirty="0">
                <a:solidFill>
                  <a:schemeClr val="tx1"/>
                </a:solidFill>
              </a:rPr>
              <a:t/>
            </a:r>
            <a:br>
              <a:rPr lang="en-US" sz="3600" b="1" dirty="0">
                <a:solidFill>
                  <a:schemeClr val="tx1"/>
                </a:solidFill>
              </a:rPr>
            </a:br>
            <a:r>
              <a:rPr lang="en-US" sz="3600" dirty="0">
                <a:solidFill>
                  <a:schemeClr val="tx1"/>
                </a:solidFill>
              </a:rPr>
              <a:t/>
            </a:r>
            <a:br>
              <a:rPr lang="en-US" sz="3600" dirty="0">
                <a:solidFill>
                  <a:schemeClr val="tx1"/>
                </a:solidFill>
              </a:rPr>
            </a:br>
            <a:endParaRPr lang="en-US" sz="3600" dirty="0">
              <a:solidFill>
                <a:schemeClr val="tx1"/>
              </a:solidFill>
            </a:endParaRPr>
          </a:p>
        </p:txBody>
      </p:sp>
      <p:sp>
        <p:nvSpPr>
          <p:cNvPr id="3" name="Date Placeholder 2"/>
          <p:cNvSpPr>
            <a:spLocks noGrp="1"/>
          </p:cNvSpPr>
          <p:nvPr>
            <p:ph type="dt" sz="half" idx="10"/>
          </p:nvPr>
        </p:nvSpPr>
        <p:spPr/>
        <p:txBody>
          <a:bodyPr/>
          <a:lstStyle/>
          <a:p>
            <a:pPr>
              <a:defRPr/>
            </a:pPr>
            <a:r>
              <a:rPr lang="en-US" smtClean="0"/>
              <a:t>1-2018      </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361843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905000"/>
            <a:ext cx="8991600" cy="1121664"/>
          </a:xfrm>
        </p:spPr>
        <p:txBody>
          <a:bodyPr/>
          <a:lstStyle/>
          <a:p>
            <a:r>
              <a:rPr lang="en-US" sz="3600" dirty="0"/>
              <a:t> </a:t>
            </a:r>
            <a:r>
              <a:rPr lang="en-US" sz="3600" dirty="0">
                <a:solidFill>
                  <a:schemeClr val="tx1"/>
                </a:solidFill>
              </a:rPr>
              <a:t>2 Peter 1:20-21 tells us two more things which help us to understand the meaning of the words, “the Bible is inspired by God.”</a:t>
            </a:r>
            <a:br>
              <a:rPr lang="en-US" sz="3600" dirty="0">
                <a:solidFill>
                  <a:schemeClr val="tx1"/>
                </a:solidFill>
              </a:rPr>
            </a:br>
            <a:endParaRPr lang="en-US" sz="3600" dirty="0">
              <a:solidFill>
                <a:schemeClr val="tx1"/>
              </a:solidFill>
            </a:endParaRPr>
          </a:p>
        </p:txBody>
      </p:sp>
      <p:sp>
        <p:nvSpPr>
          <p:cNvPr id="3" name="Content Placeholder 2"/>
          <p:cNvSpPr>
            <a:spLocks noGrp="1"/>
          </p:cNvSpPr>
          <p:nvPr>
            <p:ph idx="1"/>
          </p:nvPr>
        </p:nvSpPr>
        <p:spPr>
          <a:xfrm>
            <a:off x="2362200" y="3581400"/>
            <a:ext cx="8991600" cy="3078960"/>
          </a:xfrm>
        </p:spPr>
        <p:txBody>
          <a:bodyPr/>
          <a:lstStyle/>
          <a:p>
            <a:pPr>
              <a:buNone/>
            </a:pPr>
            <a:r>
              <a:rPr lang="en-US" dirty="0" smtClean="0"/>
              <a:t>3.	No part of the Bible was made up by man.</a:t>
            </a:r>
          </a:p>
          <a:p>
            <a:pPr>
              <a:buNone/>
            </a:pPr>
            <a:r>
              <a:rPr lang="en-US" dirty="0" smtClean="0"/>
              <a:t>4.	These writers spoke (and wrote down) what the Holy Spirit told them.</a:t>
            </a:r>
            <a:endParaRPr lang="en-US" dirty="0"/>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182033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10134600" cy="1045464"/>
          </a:xfrm>
        </p:spPr>
        <p:txBody>
          <a:bodyPr/>
          <a:lstStyle/>
          <a:p>
            <a:r>
              <a:rPr lang="en-US" b="1" dirty="0" smtClean="0">
                <a:solidFill>
                  <a:schemeClr val="tx1"/>
                </a:solidFill>
              </a:rPr>
              <a:t>A. Inspiration–What does it mean?</a:t>
            </a:r>
            <a:endParaRPr lang="en-US" dirty="0">
              <a:solidFill>
                <a:schemeClr val="tx1"/>
              </a:solidFill>
            </a:endParaRPr>
          </a:p>
        </p:txBody>
      </p:sp>
      <p:sp>
        <p:nvSpPr>
          <p:cNvPr id="3" name="Content Placeholder 2"/>
          <p:cNvSpPr>
            <a:spLocks noGrp="1"/>
          </p:cNvSpPr>
          <p:nvPr>
            <p:ph idx="1"/>
          </p:nvPr>
        </p:nvSpPr>
        <p:spPr>
          <a:xfrm>
            <a:off x="762000" y="1905000"/>
            <a:ext cx="10134600" cy="5211763"/>
          </a:xfrm>
        </p:spPr>
        <p:txBody>
          <a:bodyPr/>
          <a:lstStyle/>
          <a:p>
            <a:pPr>
              <a:buNone/>
            </a:pPr>
            <a:r>
              <a:rPr lang="en-US" dirty="0" smtClean="0"/>
              <a:t>When we say that “the Bible is inspired by God,” we mean:</a:t>
            </a:r>
          </a:p>
          <a:p>
            <a:pPr>
              <a:buNone/>
            </a:pPr>
            <a:r>
              <a:rPr lang="en-US" b="1" u="sng" dirty="0" smtClean="0"/>
              <a:t>The Holy Spirit guided the thoughts of the writers so they wrote what God wanted them to write.</a:t>
            </a:r>
          </a:p>
          <a:p>
            <a:pPr>
              <a:buNone/>
            </a:pPr>
            <a:endParaRPr lang="en-US" u="sng" dirty="0" smtClean="0"/>
          </a:p>
          <a:p>
            <a:r>
              <a:rPr lang="en-US" dirty="0" smtClean="0"/>
              <a:t>It is important to understand that all the Bible is inspired by God.  </a:t>
            </a:r>
          </a:p>
          <a:p>
            <a:endParaRPr lang="en-US" dirty="0"/>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212130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242" y="1219200"/>
            <a:ext cx="8953500" cy="914400"/>
          </a:xfrm>
        </p:spPr>
        <p:txBody>
          <a:bodyPr/>
          <a:lstStyle/>
          <a:p>
            <a:r>
              <a:rPr lang="en-US" sz="3600" b="1" dirty="0">
                <a:solidFill>
                  <a:schemeClr val="tx1"/>
                </a:solidFill>
              </a:rPr>
              <a:t>B. </a:t>
            </a:r>
            <a:r>
              <a:rPr lang="en-US" sz="3600" b="1" dirty="0" smtClean="0">
                <a:solidFill>
                  <a:schemeClr val="tx1"/>
                </a:solidFill>
              </a:rPr>
              <a:t>How did God </a:t>
            </a:r>
            <a:r>
              <a:rPr lang="en-US" sz="3600" b="1" dirty="0">
                <a:solidFill>
                  <a:schemeClr val="tx1"/>
                </a:solidFill>
              </a:rPr>
              <a:t>inspire the people to write the </a:t>
            </a:r>
            <a:r>
              <a:rPr lang="en-US" sz="3600" b="1" dirty="0" smtClean="0">
                <a:solidFill>
                  <a:schemeClr val="tx1"/>
                </a:solidFill>
              </a:rPr>
              <a:t>books </a:t>
            </a:r>
            <a:r>
              <a:rPr lang="en-US" sz="3600" b="1" dirty="0">
                <a:solidFill>
                  <a:schemeClr val="tx1"/>
                </a:solidFill>
              </a:rPr>
              <a:t>of the Bible?</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1407242" y="2286000"/>
            <a:ext cx="9525000" cy="4069560"/>
          </a:xfrm>
        </p:spPr>
        <p:txBody>
          <a:bodyPr/>
          <a:lstStyle/>
          <a:p>
            <a:pPr marL="582930" indent="-514350">
              <a:buAutoNum type="arabicPeriod"/>
            </a:pPr>
            <a:r>
              <a:rPr lang="en-US" b="1" dirty="0" smtClean="0"/>
              <a:t>God did not tell them the exact words to write down (in most cases)</a:t>
            </a:r>
          </a:p>
          <a:p>
            <a:pPr marL="582930" indent="-514350">
              <a:buFont typeface="Wingdings"/>
              <a:buAutoNum type="arabicPeriod"/>
            </a:pPr>
            <a:r>
              <a:rPr lang="en-US" b="1" dirty="0" smtClean="0"/>
              <a:t>God did not move their hands mechanically</a:t>
            </a:r>
          </a:p>
          <a:p>
            <a:pPr marL="582930" indent="-514350">
              <a:buFont typeface="Wingdings"/>
              <a:buAutoNum type="arabicPeriod"/>
            </a:pPr>
            <a:r>
              <a:rPr lang="en-US" b="1" dirty="0" smtClean="0"/>
              <a:t>The Holy Spirit gave them thoughts which the writers expressed in their own ways</a:t>
            </a:r>
            <a:endParaRPr lang="en-US" dirty="0" smtClean="0"/>
          </a:p>
          <a:p>
            <a:pPr marL="582930" indent="-514350">
              <a:buNone/>
            </a:pPr>
            <a:endParaRPr lang="en-US" dirty="0" smtClean="0"/>
          </a:p>
          <a:p>
            <a:pPr marL="582930" indent="-514350">
              <a:buAutoNum type="arabicPeriod"/>
            </a:pPr>
            <a:endParaRPr lang="en-US" dirty="0" smtClean="0"/>
          </a:p>
          <a:p>
            <a:pPr>
              <a:buNone/>
            </a:pPr>
            <a:endParaRPr lang="en-US" dirty="0"/>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384424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219200"/>
            <a:ext cx="10058400" cy="1121664"/>
          </a:xfrm>
        </p:spPr>
        <p:txBody>
          <a:bodyPr/>
          <a:lstStyle/>
          <a:p>
            <a:r>
              <a:rPr lang="en-US" b="1" dirty="0" smtClean="0">
                <a:solidFill>
                  <a:schemeClr val="tx1"/>
                </a:solidFill>
              </a:rPr>
              <a:t>C. How the Bible has been passed down to us</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1905000" y="2590800"/>
            <a:ext cx="9067800" cy="4068763"/>
          </a:xfrm>
        </p:spPr>
        <p:txBody>
          <a:bodyPr/>
          <a:lstStyle/>
          <a:p>
            <a:pPr marL="582930" indent="-514350">
              <a:buFont typeface="+mj-lt"/>
              <a:buAutoNum type="arabicPeriod"/>
            </a:pPr>
            <a:r>
              <a:rPr lang="en-US" b="1" dirty="0" smtClean="0"/>
              <a:t>How were the books first written?</a:t>
            </a:r>
          </a:p>
          <a:p>
            <a:pPr marL="582930" indent="-514350">
              <a:buFont typeface="+mj-lt"/>
              <a:buAutoNum type="arabicPeriod"/>
            </a:pPr>
            <a:r>
              <a:rPr lang="en-US" b="1" dirty="0" smtClean="0"/>
              <a:t>How were the books of the Bible copied?</a:t>
            </a:r>
            <a:endParaRPr lang="en-US" dirty="0" smtClean="0"/>
          </a:p>
          <a:p>
            <a:pPr marL="582930" indent="-514350">
              <a:buFont typeface="+mj-lt"/>
              <a:buAutoNum type="arabicPeriod"/>
            </a:pPr>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55640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219200"/>
            <a:ext cx="10058400" cy="1121664"/>
          </a:xfrm>
        </p:spPr>
        <p:txBody>
          <a:bodyPr/>
          <a:lstStyle/>
          <a:p>
            <a:r>
              <a:rPr lang="en-US" b="1" dirty="0" smtClean="0">
                <a:solidFill>
                  <a:schemeClr val="tx1"/>
                </a:solidFill>
              </a:rPr>
              <a:t>C. How the Bible has been passed down to us</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609600" y="2133600"/>
            <a:ext cx="11277600" cy="4068763"/>
          </a:xfrm>
        </p:spPr>
        <p:txBody>
          <a:bodyPr/>
          <a:lstStyle/>
          <a:p>
            <a:pPr marL="68580" indent="0">
              <a:buNone/>
            </a:pPr>
            <a:r>
              <a:rPr lang="en-US" b="0" dirty="0" smtClean="0"/>
              <a:t>In </a:t>
            </a:r>
            <a:r>
              <a:rPr lang="en-US" b="0" dirty="0"/>
              <a:t>order to see the uniqueness of the Scripture in its reliability, one needs to examine the extreme care in which the copyists transcribed the O.T. </a:t>
            </a:r>
            <a:r>
              <a:rPr lang="en-US" b="0" dirty="0" smtClean="0"/>
              <a:t>Manuscripts.</a:t>
            </a:r>
            <a:endParaRPr lang="en-US" b="0" dirty="0"/>
          </a:p>
          <a:p>
            <a:pPr marL="582930" indent="-514350">
              <a:buFont typeface="+mj-lt"/>
              <a:buAutoNum type="arabicPeriod"/>
            </a:pPr>
            <a:r>
              <a:rPr lang="en-US" b="0" dirty="0"/>
              <a:t>THE TALMUDISTS (A.D.100-500)</a:t>
            </a:r>
          </a:p>
          <a:p>
            <a:pPr marL="582930" indent="-514350">
              <a:buFont typeface="+mj-lt"/>
              <a:buAutoNum type="arabicPeriod"/>
            </a:pPr>
            <a:r>
              <a:rPr lang="en-US" b="0" dirty="0"/>
              <a:t>During this period a great deal of time was spent in cataloging Hebrew civil and canonical law. The Talmudists had quite an intricate system for transcribing synagogue scrolls.</a:t>
            </a:r>
          </a:p>
          <a:p>
            <a:pPr marL="582930" indent="-514350">
              <a:buFont typeface="+mj-lt"/>
              <a:buAutoNum type="arabicPeriod"/>
            </a:pPr>
            <a:endParaRPr lang="en-US" dirty="0"/>
          </a:p>
          <a:p>
            <a:pPr marL="582930" indent="-514350">
              <a:buFont typeface="+mj-lt"/>
              <a:buAutoNum type="arabicPeriod"/>
            </a:pPr>
            <a:r>
              <a:rPr lang="en-US" dirty="0"/>
              <a:t>Samuel Davidson describes some of the disciplines of the Talmudists in regard to the Scriptures. These minute regulations... are as follows:</a:t>
            </a:r>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328061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for Copying Scripture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371600" y="1143000"/>
            <a:ext cx="9448800" cy="4724400"/>
          </a:xfrm>
        </p:spPr>
      </p:pic>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43243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5400" b="1" dirty="0" smtClean="0"/>
              <a:t>A Quick Look at the Bible</a:t>
            </a:r>
            <a:endParaRPr lang="en-US" sz="5400" b="1" dirty="0"/>
          </a:p>
        </p:txBody>
      </p:sp>
      <p:sp>
        <p:nvSpPr>
          <p:cNvPr id="3" name="Content Placeholder 2"/>
          <p:cNvSpPr>
            <a:spLocks noGrp="1"/>
          </p:cNvSpPr>
          <p:nvPr>
            <p:ph idx="1"/>
          </p:nvPr>
        </p:nvSpPr>
        <p:spPr>
          <a:xfrm>
            <a:off x="533400" y="838200"/>
            <a:ext cx="9936163" cy="5638800"/>
          </a:xfrm>
        </p:spPr>
        <p:txBody>
          <a:bodyPr/>
          <a:lstStyle/>
          <a:p>
            <a:pPr eaLnBrk="1" hangingPunct="1">
              <a:buNone/>
            </a:pPr>
            <a:endParaRPr lang="en-US" altLang="en-US" dirty="0" smtClean="0"/>
          </a:p>
          <a:p>
            <a:pPr>
              <a:buNone/>
            </a:pPr>
            <a:endParaRPr lang="en-US" dirty="0"/>
          </a:p>
        </p:txBody>
      </p:sp>
      <p:sp>
        <p:nvSpPr>
          <p:cNvPr id="6" name="TextBox 5"/>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
        <p:nvSpPr>
          <p:cNvPr id="7" name="TextBox 6"/>
          <p:cNvSpPr txBox="1"/>
          <p:nvPr/>
        </p:nvSpPr>
        <p:spPr>
          <a:xfrm>
            <a:off x="1905000" y="841512"/>
            <a:ext cx="11277600" cy="4893647"/>
          </a:xfrm>
          <a:prstGeom prst="rect">
            <a:avLst/>
          </a:prstGeom>
          <a:noFill/>
        </p:spPr>
        <p:txBody>
          <a:bodyPr wrap="square" rtlCol="0">
            <a:spAutoFit/>
          </a:bodyPr>
          <a:lstStyle/>
          <a:p>
            <a:r>
              <a:rPr lang="en-US" sz="3200" b="1" dirty="0">
                <a:solidFill>
                  <a:srgbClr val="1C1C1C"/>
                </a:solidFill>
              </a:rPr>
              <a:t>Projects:</a:t>
            </a:r>
          </a:p>
          <a:p>
            <a:r>
              <a:rPr lang="en-US" sz="2000" b="1" dirty="0">
                <a:solidFill>
                  <a:srgbClr val="1C1C1C"/>
                </a:solidFill>
              </a:rPr>
              <a:t>Project #    </a:t>
            </a:r>
            <a:r>
              <a:rPr lang="en-US" sz="2000" b="1" dirty="0" smtClean="0">
                <a:solidFill>
                  <a:srgbClr val="1C1C1C"/>
                </a:solidFill>
              </a:rPr>
              <a:t>           To </a:t>
            </a:r>
            <a:r>
              <a:rPr lang="en-US" sz="2000" b="1" dirty="0">
                <a:solidFill>
                  <a:srgbClr val="1C1C1C"/>
                </a:solidFill>
              </a:rPr>
              <a:t>be done before or with</a:t>
            </a:r>
          </a:p>
          <a:p>
            <a:r>
              <a:rPr lang="en-US" sz="2000" dirty="0">
                <a:solidFill>
                  <a:srgbClr val="1C1C1C"/>
                </a:solidFill>
              </a:rPr>
              <a:t>1.      			Lesson 1        </a:t>
            </a:r>
          </a:p>
          <a:p>
            <a:r>
              <a:rPr lang="en-US" sz="2000" dirty="0">
                <a:solidFill>
                  <a:srgbClr val="1C1C1C"/>
                </a:solidFill>
              </a:rPr>
              <a:t>2.       		</a:t>
            </a:r>
            <a:r>
              <a:rPr lang="en-US" sz="2000" dirty="0" smtClean="0">
                <a:solidFill>
                  <a:srgbClr val="1C1C1C"/>
                </a:solidFill>
              </a:rPr>
              <a:t>	Lesson </a:t>
            </a:r>
            <a:r>
              <a:rPr lang="en-US" sz="2000" dirty="0">
                <a:solidFill>
                  <a:srgbClr val="1C1C1C"/>
                </a:solidFill>
              </a:rPr>
              <a:t>2          </a:t>
            </a:r>
          </a:p>
          <a:p>
            <a:r>
              <a:rPr lang="en-US" sz="2000" dirty="0">
                <a:solidFill>
                  <a:srgbClr val="1C1C1C"/>
                </a:solidFill>
              </a:rPr>
              <a:t>3.       		</a:t>
            </a:r>
            <a:r>
              <a:rPr lang="en-US" sz="2000" dirty="0" smtClean="0">
                <a:solidFill>
                  <a:srgbClr val="1C1C1C"/>
                </a:solidFill>
              </a:rPr>
              <a:t>	Lesson </a:t>
            </a:r>
            <a:r>
              <a:rPr lang="en-US" sz="2000" dirty="0">
                <a:solidFill>
                  <a:srgbClr val="1C1C1C"/>
                </a:solidFill>
              </a:rPr>
              <a:t>2 (Extra Credit)</a:t>
            </a:r>
          </a:p>
          <a:p>
            <a:r>
              <a:rPr lang="en-US" sz="2000" dirty="0">
                <a:solidFill>
                  <a:srgbClr val="1C1C1C"/>
                </a:solidFill>
              </a:rPr>
              <a:t>4.     			Lesson 3 (Extra credit)</a:t>
            </a:r>
          </a:p>
          <a:p>
            <a:r>
              <a:rPr lang="en-US" sz="2000" dirty="0">
                <a:solidFill>
                  <a:srgbClr val="1C1C1C"/>
                </a:solidFill>
              </a:rPr>
              <a:t>5.   			Lesson 3 </a:t>
            </a:r>
          </a:p>
          <a:p>
            <a:r>
              <a:rPr lang="en-US" sz="2000" dirty="0">
                <a:solidFill>
                  <a:srgbClr val="1C1C1C"/>
                </a:solidFill>
              </a:rPr>
              <a:t>6.      			Lesson 4</a:t>
            </a:r>
          </a:p>
          <a:p>
            <a:r>
              <a:rPr lang="en-US" sz="2000" dirty="0">
                <a:solidFill>
                  <a:srgbClr val="1C1C1C"/>
                </a:solidFill>
              </a:rPr>
              <a:t>7.      			Lesson 4(Extra credit)</a:t>
            </a:r>
          </a:p>
          <a:p>
            <a:r>
              <a:rPr lang="en-US" sz="2000" dirty="0">
                <a:solidFill>
                  <a:srgbClr val="1C1C1C"/>
                </a:solidFill>
              </a:rPr>
              <a:t>8.    			Lesson 5</a:t>
            </a:r>
          </a:p>
          <a:p>
            <a:r>
              <a:rPr lang="en-US" sz="2000" b="1" dirty="0">
                <a:solidFill>
                  <a:srgbClr val="1C1C1C"/>
                </a:solidFill>
              </a:rPr>
              <a:t>Extra Reading from </a:t>
            </a:r>
            <a:r>
              <a:rPr lang="en-US" sz="2000" b="1" dirty="0" smtClean="0">
                <a:solidFill>
                  <a:srgbClr val="1C1C1C"/>
                </a:solidFill>
              </a:rPr>
              <a:t>Know </a:t>
            </a:r>
            <a:r>
              <a:rPr lang="en-US" sz="2000" b="1" dirty="0">
                <a:solidFill>
                  <a:srgbClr val="1C1C1C"/>
                </a:solidFill>
              </a:rPr>
              <a:t>Your Bible    </a:t>
            </a:r>
          </a:p>
          <a:p>
            <a:r>
              <a:rPr lang="en-US" sz="2000" dirty="0">
                <a:solidFill>
                  <a:srgbClr val="1C1C1C"/>
                </a:solidFill>
              </a:rPr>
              <a:t>Pages 1,  4 – 7	</a:t>
            </a:r>
            <a:r>
              <a:rPr lang="en-US" sz="2000" dirty="0" smtClean="0">
                <a:solidFill>
                  <a:srgbClr val="1C1C1C"/>
                </a:solidFill>
              </a:rPr>
              <a:t>	Lesson </a:t>
            </a:r>
            <a:r>
              <a:rPr lang="en-US" sz="2000" dirty="0">
                <a:solidFill>
                  <a:srgbClr val="1C1C1C"/>
                </a:solidFill>
              </a:rPr>
              <a:t>1</a:t>
            </a:r>
          </a:p>
          <a:p>
            <a:r>
              <a:rPr lang="en-US" sz="2000" dirty="0">
                <a:solidFill>
                  <a:srgbClr val="1C1C1C"/>
                </a:solidFill>
              </a:rPr>
              <a:t>Pages 8 – 11	</a:t>
            </a:r>
            <a:r>
              <a:rPr lang="en-US" sz="2000" dirty="0" smtClean="0">
                <a:solidFill>
                  <a:srgbClr val="1C1C1C"/>
                </a:solidFill>
              </a:rPr>
              <a:t>	Lesson </a:t>
            </a:r>
            <a:r>
              <a:rPr lang="en-US" sz="2000" dirty="0">
                <a:solidFill>
                  <a:srgbClr val="1C1C1C"/>
                </a:solidFill>
              </a:rPr>
              <a:t>2</a:t>
            </a:r>
          </a:p>
          <a:p>
            <a:endParaRPr lang="en-US" sz="2000" b="1" dirty="0" smtClean="0">
              <a:solidFill>
                <a:srgbClr val="1C1C1C"/>
              </a:solidFill>
            </a:endParaRPr>
          </a:p>
          <a:p>
            <a:r>
              <a:rPr lang="en-US" sz="2000" b="1" dirty="0" smtClean="0">
                <a:solidFill>
                  <a:srgbClr val="1C1C1C"/>
                </a:solidFill>
              </a:rPr>
              <a:t>Test </a:t>
            </a:r>
            <a:r>
              <a:rPr lang="en-US" sz="2000" b="1" dirty="0">
                <a:solidFill>
                  <a:srgbClr val="1C1C1C"/>
                </a:solidFill>
              </a:rPr>
              <a:t>Date:         </a:t>
            </a:r>
            <a:r>
              <a:rPr lang="en-US" sz="2000" b="1" dirty="0" smtClean="0">
                <a:solidFill>
                  <a:srgbClr val="1C1C1C"/>
                </a:solidFill>
              </a:rPr>
              <a:t>		Lesson </a:t>
            </a:r>
            <a:r>
              <a:rPr lang="en-US" sz="2000" b="1" dirty="0">
                <a:solidFill>
                  <a:srgbClr val="1C1C1C"/>
                </a:solidFill>
              </a:rPr>
              <a:t>5 </a:t>
            </a:r>
            <a:r>
              <a:rPr lang="en-US" dirty="0">
                <a:solidFill>
                  <a:srgbClr val="1C1C1C"/>
                </a:solidFill>
              </a:rPr>
              <a:t>	</a:t>
            </a:r>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105899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Rules for Copying Scripture</a:t>
            </a:r>
          </a:p>
        </p:txBody>
      </p:sp>
      <p:sp>
        <p:nvSpPr>
          <p:cNvPr id="39939" name="Rectangle 3"/>
          <p:cNvSpPr>
            <a:spLocks noGrp="1" noChangeArrowheads="1"/>
          </p:cNvSpPr>
          <p:nvPr>
            <p:ph type="body" idx="1"/>
          </p:nvPr>
        </p:nvSpPr>
        <p:spPr/>
        <p:txBody>
          <a:bodyPr/>
          <a:lstStyle/>
          <a:p>
            <a:pPr marL="609600" indent="-609600" eaLnBrk="1" hangingPunct="1">
              <a:buFontTx/>
              <a:buAutoNum type="arabicParenR"/>
            </a:pPr>
            <a:r>
              <a:rPr lang="en-US" altLang="en-US" smtClean="0"/>
              <a:t>A synagogue roll must be written on the skins of clean animals,</a:t>
            </a:r>
          </a:p>
          <a:p>
            <a:pPr marL="609600" indent="-609600" eaLnBrk="1" hangingPunct="1">
              <a:buFontTx/>
              <a:buAutoNum type="arabicParenR"/>
            </a:pPr>
            <a:r>
              <a:rPr lang="en-US" altLang="en-US" smtClean="0"/>
              <a:t>Prepared for use by a Jew</a:t>
            </a:r>
          </a:p>
          <a:p>
            <a:pPr marL="609600" indent="-609600" eaLnBrk="1" hangingPunct="1">
              <a:buFontTx/>
              <a:buAutoNum type="arabicParenR"/>
            </a:pPr>
            <a:r>
              <a:rPr lang="en-US" altLang="en-US" smtClean="0"/>
              <a:t>Must be fastened together with strings from clean animals</a:t>
            </a:r>
          </a:p>
          <a:p>
            <a:pPr marL="609600" indent="-609600" eaLnBrk="1" hangingPunct="1">
              <a:buFontTx/>
              <a:buAutoNum type="arabicParenR"/>
            </a:pPr>
            <a:r>
              <a:rPr lang="en-US" altLang="en-US" smtClean="0"/>
              <a:t>Every skin must contain a certain number of columns, equal through the entire codex,</a:t>
            </a:r>
          </a:p>
          <a:p>
            <a:pPr marL="609600" indent="-609600" eaLnBrk="1" hangingPunct="1">
              <a:buFontTx/>
              <a:buAutoNum type="arabicParenR"/>
            </a:pPr>
            <a:endParaRPr lang="en-US" altLang="en-US" smtClean="0"/>
          </a:p>
        </p:txBody>
      </p:sp>
      <p:sp>
        <p:nvSpPr>
          <p:cNvPr id="2765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2765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animEffect transition="in" filter="fade">
                                      <p:cBhvr>
                                        <p:cTn id="7" dur="1000"/>
                                        <p:tgtEl>
                                          <p:spTgt spid="39939">
                                            <p:txEl>
                                              <p:pRg st="1" end="1"/>
                                            </p:txEl>
                                          </p:spTgt>
                                        </p:tgtEl>
                                      </p:cBhvr>
                                    </p:animEffect>
                                    <p:anim calcmode="lin" valueType="num">
                                      <p:cBhvr>
                                        <p:cTn id="8" dur="10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99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9939">
                                            <p:txEl>
                                              <p:pRg st="2" end="2"/>
                                            </p:txEl>
                                          </p:spTgt>
                                        </p:tgtEl>
                                        <p:attrNameLst>
                                          <p:attrName>style.visibility</p:attrName>
                                        </p:attrNameLst>
                                      </p:cBhvr>
                                      <p:to>
                                        <p:strVal val="visible"/>
                                      </p:to>
                                    </p:set>
                                    <p:animEffect transition="in" filter="fade">
                                      <p:cBhvr>
                                        <p:cTn id="14" dur="1000"/>
                                        <p:tgtEl>
                                          <p:spTgt spid="39939">
                                            <p:txEl>
                                              <p:pRg st="2" end="2"/>
                                            </p:txEl>
                                          </p:spTgt>
                                        </p:tgtEl>
                                      </p:cBhvr>
                                    </p:animEffect>
                                    <p:anim calcmode="lin" valueType="num">
                                      <p:cBhvr>
                                        <p:cTn id="15"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99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9939">
                                            <p:txEl>
                                              <p:pRg st="3" end="3"/>
                                            </p:txEl>
                                          </p:spTgt>
                                        </p:tgtEl>
                                        <p:attrNameLst>
                                          <p:attrName>style.visibility</p:attrName>
                                        </p:attrNameLst>
                                      </p:cBhvr>
                                      <p:to>
                                        <p:strVal val="visible"/>
                                      </p:to>
                                    </p:set>
                                    <p:animEffect transition="in" filter="fade">
                                      <p:cBhvr>
                                        <p:cTn id="21" dur="1000"/>
                                        <p:tgtEl>
                                          <p:spTgt spid="39939">
                                            <p:txEl>
                                              <p:pRg st="3" end="3"/>
                                            </p:txEl>
                                          </p:spTgt>
                                        </p:tgtEl>
                                      </p:cBhvr>
                                    </p:animEffect>
                                    <p:anim calcmode="lin" valueType="num">
                                      <p:cBhvr>
                                        <p:cTn id="22" dur="10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993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t>Rules for Copying Scripture</a:t>
            </a:r>
          </a:p>
        </p:txBody>
      </p:sp>
      <p:sp>
        <p:nvSpPr>
          <p:cNvPr id="41987" name="Rectangle 3"/>
          <p:cNvSpPr>
            <a:spLocks noGrp="1" noChangeArrowheads="1"/>
          </p:cNvSpPr>
          <p:nvPr>
            <p:ph type="body" idx="1"/>
          </p:nvPr>
        </p:nvSpPr>
        <p:spPr/>
        <p:txBody>
          <a:bodyPr/>
          <a:lstStyle/>
          <a:p>
            <a:pPr marL="609600" indent="-609600" eaLnBrk="1" hangingPunct="1">
              <a:buNone/>
            </a:pPr>
            <a:r>
              <a:rPr lang="en-US" altLang="en-US" smtClean="0"/>
              <a:t>5) The length of each column must not extend over less than 48 or more than 60 lines. And the breadth must consist of 30 letters.</a:t>
            </a:r>
          </a:p>
          <a:p>
            <a:pPr marL="609600" indent="-609600" eaLnBrk="1" hangingPunct="1">
              <a:buNone/>
            </a:pPr>
            <a:r>
              <a:rPr lang="en-US" altLang="en-US" smtClean="0"/>
              <a:t>6)The whole copy must be first lined; and if three words be written without a line it is worthless.</a:t>
            </a:r>
          </a:p>
          <a:p>
            <a:pPr marL="609600" indent="-609600" eaLnBrk="1" hangingPunct="1">
              <a:buNone/>
            </a:pPr>
            <a:endParaRPr lang="en-US" altLang="en-US" smtClean="0"/>
          </a:p>
        </p:txBody>
      </p:sp>
      <p:sp>
        <p:nvSpPr>
          <p:cNvPr id="2867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2867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fade">
                                      <p:cBhvr>
                                        <p:cTn id="7" dur="1000"/>
                                        <p:tgtEl>
                                          <p:spTgt spid="41987">
                                            <p:txEl>
                                              <p:pRg st="1" end="1"/>
                                            </p:txEl>
                                          </p:spTgt>
                                        </p:tgtEl>
                                      </p:cBhvr>
                                    </p:animEffect>
                                    <p:anim calcmode="lin" valueType="num">
                                      <p:cBhvr>
                                        <p:cTn id="8"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198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Rules for Copying Scripture</a:t>
            </a:r>
          </a:p>
        </p:txBody>
      </p:sp>
      <p:sp>
        <p:nvSpPr>
          <p:cNvPr id="44035" name="Rectangle 3"/>
          <p:cNvSpPr>
            <a:spLocks noGrp="1" noChangeArrowheads="1"/>
          </p:cNvSpPr>
          <p:nvPr>
            <p:ph type="body" idx="1"/>
          </p:nvPr>
        </p:nvSpPr>
        <p:spPr/>
        <p:txBody>
          <a:bodyPr/>
          <a:lstStyle/>
          <a:p>
            <a:pPr marL="609600" indent="-609600" eaLnBrk="1" hangingPunct="1">
              <a:buNone/>
            </a:pPr>
            <a:r>
              <a:rPr lang="en-US" altLang="en-US" smtClean="0"/>
              <a:t>7)The ink should be black, not red, green, nor any other color and prepared according to a definite recipe.</a:t>
            </a:r>
          </a:p>
          <a:p>
            <a:pPr marL="609600" indent="-609600" eaLnBrk="1" hangingPunct="1">
              <a:buNone/>
            </a:pPr>
            <a:r>
              <a:rPr lang="en-US" altLang="en-US" smtClean="0"/>
              <a:t>8)An authentic copy must be the exemplar, from which the transcriber ought not in the least deviate.</a:t>
            </a:r>
          </a:p>
          <a:p>
            <a:pPr marL="609600" indent="-609600" eaLnBrk="1" hangingPunct="1">
              <a:buNone/>
            </a:pPr>
            <a:endParaRPr lang="en-US" altLang="en-US" smtClean="0"/>
          </a:p>
        </p:txBody>
      </p:sp>
      <p:sp>
        <p:nvSpPr>
          <p:cNvPr id="2970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2970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animEffect transition="in" filter="fade">
                                      <p:cBhvr>
                                        <p:cTn id="7" dur="1000"/>
                                        <p:tgtEl>
                                          <p:spTgt spid="44035">
                                            <p:txEl>
                                              <p:pRg st="1" end="1"/>
                                            </p:txEl>
                                          </p:spTgt>
                                        </p:tgtEl>
                                      </p:cBhvr>
                                    </p:animEffect>
                                    <p:anim calcmode="lin" valueType="num">
                                      <p:cBhvr>
                                        <p:cTn id="8" dur="10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40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Rules for Copying Scripture</a:t>
            </a:r>
          </a:p>
        </p:txBody>
      </p:sp>
      <p:sp>
        <p:nvSpPr>
          <p:cNvPr id="30723" name="Rectangle 3"/>
          <p:cNvSpPr>
            <a:spLocks noGrp="1" noChangeArrowheads="1"/>
          </p:cNvSpPr>
          <p:nvPr>
            <p:ph type="body" idx="1"/>
          </p:nvPr>
        </p:nvSpPr>
        <p:spPr/>
        <p:txBody>
          <a:bodyPr/>
          <a:lstStyle/>
          <a:p>
            <a:pPr marL="609600" indent="-609600" eaLnBrk="1" hangingPunct="1">
              <a:buNone/>
            </a:pPr>
            <a:r>
              <a:rPr lang="en-US" altLang="en-US" smtClean="0"/>
              <a:t>9) No word or letter, not even a yod, must be written from memory, the scribe not having looked at the codex before him…</a:t>
            </a:r>
          </a:p>
          <a:p>
            <a:pPr marL="609600" indent="-609600" eaLnBrk="1" hangingPunct="1">
              <a:buNone/>
            </a:pPr>
            <a:endParaRPr lang="en-US" altLang="en-US" smtClean="0"/>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9400" y="3429001"/>
            <a:ext cx="30480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3072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Rules for Copying Scripture</a:t>
            </a:r>
          </a:p>
        </p:txBody>
      </p:sp>
      <p:sp>
        <p:nvSpPr>
          <p:cNvPr id="31747" name="Rectangle 3"/>
          <p:cNvSpPr>
            <a:spLocks noGrp="1" noChangeArrowheads="1"/>
          </p:cNvSpPr>
          <p:nvPr>
            <p:ph type="body" idx="1"/>
          </p:nvPr>
        </p:nvSpPr>
        <p:spPr>
          <a:xfrm>
            <a:off x="2133600" y="914401"/>
            <a:ext cx="8686800" cy="5211763"/>
          </a:xfrm>
        </p:spPr>
        <p:txBody>
          <a:bodyPr/>
          <a:lstStyle/>
          <a:p>
            <a:pPr marL="609600" indent="-609600" eaLnBrk="1" hangingPunct="1">
              <a:buNone/>
            </a:pPr>
            <a:r>
              <a:rPr lang="en-US" altLang="en-US" sz="2800" dirty="0"/>
              <a:t>10) Between every consonant</a:t>
            </a:r>
            <a:br>
              <a:rPr lang="en-US" altLang="en-US" sz="2800" dirty="0"/>
            </a:br>
            <a:r>
              <a:rPr lang="en-US" altLang="en-US" sz="2800" dirty="0"/>
              <a:t>the space of a hair or thread must intervene; between every</a:t>
            </a:r>
            <a:br>
              <a:rPr lang="en-US" altLang="en-US" sz="2800" dirty="0"/>
            </a:br>
            <a:r>
              <a:rPr lang="en-US" altLang="en-US" sz="2800" dirty="0"/>
              <a:t>word, the breadth of a narrow consonant; </a:t>
            </a:r>
          </a:p>
          <a:p>
            <a:pPr marL="609600" indent="-609600" eaLnBrk="1" hangingPunct="1">
              <a:buNone/>
            </a:pPr>
            <a:r>
              <a:rPr lang="en-US" altLang="en-US" sz="2800" dirty="0"/>
              <a:t>11) between every new</a:t>
            </a:r>
            <a:br>
              <a:rPr lang="en-US" altLang="en-US" sz="2800" dirty="0"/>
            </a:br>
            <a:r>
              <a:rPr lang="en-US" altLang="en-US" sz="2800" dirty="0"/>
              <a:t>section, the breadth of nine consonants; </a:t>
            </a:r>
          </a:p>
          <a:p>
            <a:pPr marL="609600" indent="-609600" eaLnBrk="1" hangingPunct="1">
              <a:buNone/>
            </a:pPr>
            <a:r>
              <a:rPr lang="en-US" altLang="en-US" sz="2800" dirty="0"/>
              <a:t>12) between every book, three lines. </a:t>
            </a:r>
          </a:p>
          <a:p>
            <a:pPr marL="609600" indent="-609600" eaLnBrk="1" hangingPunct="1">
              <a:buNone/>
            </a:pPr>
            <a:r>
              <a:rPr lang="en-US" altLang="en-US" sz="2800" dirty="0"/>
              <a:t>13) The fifth book of Moses must terminate exactly with a line, but the rest need not do so. </a:t>
            </a:r>
          </a:p>
          <a:p>
            <a:pPr marL="609600" indent="-609600" eaLnBrk="1" hangingPunct="1">
              <a:buNone/>
            </a:pPr>
            <a:endParaRPr lang="en-US" altLang="en-US" sz="2800" dirty="0"/>
          </a:p>
        </p:txBody>
      </p:sp>
      <p:sp>
        <p:nvSpPr>
          <p:cNvPr id="3174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3174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Rules for Copying Scripture</a:t>
            </a:r>
          </a:p>
        </p:txBody>
      </p:sp>
      <p:sp>
        <p:nvSpPr>
          <p:cNvPr id="32771" name="Rectangle 3"/>
          <p:cNvSpPr>
            <a:spLocks noGrp="1" noChangeArrowheads="1"/>
          </p:cNvSpPr>
          <p:nvPr>
            <p:ph type="body" idx="1"/>
          </p:nvPr>
        </p:nvSpPr>
        <p:spPr>
          <a:xfrm>
            <a:off x="2133600" y="914401"/>
            <a:ext cx="8077200" cy="5211763"/>
          </a:xfrm>
        </p:spPr>
        <p:txBody>
          <a:bodyPr/>
          <a:lstStyle/>
          <a:p>
            <a:pPr marL="609600" indent="-609600" eaLnBrk="1" hangingPunct="1">
              <a:buNone/>
            </a:pPr>
            <a:r>
              <a:rPr lang="en-US" altLang="en-US" smtClean="0"/>
              <a:t>14) Besides this, the</a:t>
            </a:r>
            <a:br>
              <a:rPr lang="en-US" altLang="en-US" smtClean="0"/>
            </a:br>
            <a:r>
              <a:rPr lang="en-US" altLang="en-US" smtClean="0"/>
              <a:t>copyist must sit in full Jewish dress,</a:t>
            </a:r>
          </a:p>
          <a:p>
            <a:pPr marL="609600" indent="-609600" eaLnBrk="1" hangingPunct="1">
              <a:buNone/>
            </a:pPr>
            <a:r>
              <a:rPr lang="en-US" altLang="en-US" smtClean="0"/>
              <a:t>15) wash his whole body, </a:t>
            </a:r>
          </a:p>
          <a:p>
            <a:pPr marL="609600" indent="-609600" eaLnBrk="1" hangingPunct="1">
              <a:buNone/>
            </a:pPr>
            <a:r>
              <a:rPr lang="en-US" altLang="en-US" smtClean="0"/>
              <a:t>16) Not begin to write the name of God with a pen newly dipped in ink,</a:t>
            </a:r>
            <a:br>
              <a:rPr lang="en-US" altLang="en-US" smtClean="0"/>
            </a:br>
            <a:endParaRPr lang="en-US" altLang="en-US" smtClean="0"/>
          </a:p>
          <a:p>
            <a:pPr marL="609600" indent="-609600" eaLnBrk="1" hangingPunct="1">
              <a:buNone/>
            </a:pPr>
            <a:r>
              <a:rPr lang="en-US" altLang="en-US" smtClean="0"/>
              <a:t>17)and should a king address him while writing that name he</a:t>
            </a:r>
            <a:br>
              <a:rPr lang="en-US" altLang="en-US" smtClean="0"/>
            </a:br>
            <a:r>
              <a:rPr lang="en-US" altLang="en-US" smtClean="0"/>
              <a:t>must take no notice of him…. </a:t>
            </a:r>
          </a:p>
        </p:txBody>
      </p:sp>
      <p:sp>
        <p:nvSpPr>
          <p:cNvPr id="3277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3277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dirty="0" smtClean="0"/>
              <a:t>Rules for Copying Scripture</a:t>
            </a:r>
          </a:p>
        </p:txBody>
      </p:sp>
      <p:sp>
        <p:nvSpPr>
          <p:cNvPr id="33795" name="Rectangle 3"/>
          <p:cNvSpPr>
            <a:spLocks noGrp="1" noChangeArrowheads="1"/>
          </p:cNvSpPr>
          <p:nvPr>
            <p:ph type="body" idx="1"/>
          </p:nvPr>
        </p:nvSpPr>
        <p:spPr>
          <a:xfrm>
            <a:off x="2133600" y="914401"/>
            <a:ext cx="8763000" cy="5211763"/>
          </a:xfrm>
        </p:spPr>
        <p:txBody>
          <a:bodyPr/>
          <a:lstStyle/>
          <a:p>
            <a:pPr marL="609600" indent="-609600" eaLnBrk="1" hangingPunct="1">
              <a:buNone/>
            </a:pPr>
            <a:r>
              <a:rPr lang="en-US" altLang="en-US" dirty="0" smtClean="0"/>
              <a:t>In addition…The rolls in which these</a:t>
            </a:r>
            <a:br>
              <a:rPr lang="en-US" altLang="en-US" dirty="0" smtClean="0"/>
            </a:br>
            <a:r>
              <a:rPr lang="en-US" altLang="en-US" dirty="0" smtClean="0"/>
              <a:t>regulations are not observed are condemned to be buried in the</a:t>
            </a:r>
            <a:br>
              <a:rPr lang="en-US" altLang="en-US" dirty="0" smtClean="0"/>
            </a:br>
            <a:r>
              <a:rPr lang="en-US" altLang="en-US" dirty="0" smtClean="0"/>
              <a:t>ground or burned; or they are banished to the schools, to be used as reading books.</a:t>
            </a:r>
          </a:p>
          <a:p>
            <a:pPr marL="609600" indent="-609600" eaLnBrk="1" hangingPunct="1">
              <a:buNone/>
            </a:pPr>
            <a:endParaRPr lang="en-US" altLang="en-US" dirty="0" smtClean="0"/>
          </a:p>
          <a:p>
            <a:pPr marL="609600" indent="-609600" eaLnBrk="1" hangingPunct="1">
              <a:buNone/>
            </a:pPr>
            <a:r>
              <a:rPr lang="en-US" altLang="en-US" sz="1400" dirty="0"/>
              <a:t>From Sir Frederic Kenyon, Our Bible and the Ancient Manuscripts (Harper and Brothers,</a:t>
            </a:r>
          </a:p>
          <a:p>
            <a:pPr marL="609600" indent="-609600" eaLnBrk="1" hangingPunct="1">
              <a:buNone/>
            </a:pPr>
            <a:r>
              <a:rPr lang="en-US" altLang="en-US" sz="1400" dirty="0"/>
              <a:t> New York, 1958) pp. 78-79.</a:t>
            </a:r>
            <a:br>
              <a:rPr lang="en-US" altLang="en-US" sz="1400" dirty="0"/>
            </a:br>
            <a:r>
              <a:rPr lang="en-US" altLang="en-US" dirty="0" smtClean="0"/>
              <a:t/>
            </a:r>
            <a:br>
              <a:rPr lang="en-US" altLang="en-US" dirty="0" smtClean="0"/>
            </a:br>
            <a:endParaRPr lang="en-US" altLang="en-US" dirty="0" smtClean="0"/>
          </a:p>
        </p:txBody>
      </p:sp>
      <p:sp>
        <p:nvSpPr>
          <p:cNvPr id="3379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3379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Codex Vaticanus </a:t>
            </a:r>
          </a:p>
        </p:txBody>
      </p:sp>
      <p:sp>
        <p:nvSpPr>
          <p:cNvPr id="34819" name="Rectangle 3"/>
          <p:cNvSpPr>
            <a:spLocks noGrp="1" noChangeArrowheads="1"/>
          </p:cNvSpPr>
          <p:nvPr>
            <p:ph type="body" idx="1"/>
          </p:nvPr>
        </p:nvSpPr>
        <p:spPr>
          <a:xfrm>
            <a:off x="4267200" y="914401"/>
            <a:ext cx="3810000" cy="5211763"/>
          </a:xfrm>
        </p:spPr>
        <p:txBody>
          <a:bodyPr/>
          <a:lstStyle/>
          <a:p>
            <a:pPr eaLnBrk="1" hangingPunct="1"/>
            <a:endParaRPr lang="en-US" altLang="en-US" smtClean="0"/>
          </a:p>
        </p:txBody>
      </p:sp>
      <p:pic>
        <p:nvPicPr>
          <p:cNvPr id="34820" name="Picture 4" descr="Codex vaticanus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9889" y="838200"/>
            <a:ext cx="4002087"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4"/>
          <p:cNvSpPr txBox="1">
            <a:spLocks noChangeArrowheads="1"/>
          </p:cNvSpPr>
          <p:nvPr/>
        </p:nvSpPr>
        <p:spPr bwMode="auto">
          <a:xfrm>
            <a:off x="1714500" y="6324600"/>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800" b="0"/>
              <a:t>One of the oldest and most valuable extant manuscripts of the Greek Bible. </a:t>
            </a:r>
          </a:p>
        </p:txBody>
      </p:sp>
      <p:sp>
        <p:nvSpPr>
          <p:cNvPr id="3482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3482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66800" y="865137"/>
            <a:ext cx="10058400" cy="4876800"/>
          </a:xfrm>
        </p:spPr>
        <p:txBody>
          <a:bodyPr>
            <a:normAutofit/>
          </a:bodyPr>
          <a:lstStyle/>
          <a:p>
            <a:pPr>
              <a:buFont typeface="Wingdings" pitchFamily="2" charset="2"/>
              <a:buChar char="v"/>
            </a:pPr>
            <a:r>
              <a:rPr lang="en-US" sz="3200" dirty="0"/>
              <a:t>  Make a commitment to trust the Bible and accept it as God’s Word, not just the good ideas of the Jewish people who wrote it.  </a:t>
            </a:r>
            <a:endParaRPr lang="en-US" sz="3200" dirty="0" smtClean="0"/>
          </a:p>
          <a:p>
            <a:pPr>
              <a:buFont typeface="Wingdings" pitchFamily="2" charset="2"/>
              <a:buChar char="v"/>
            </a:pPr>
            <a:endParaRPr lang="en-US" sz="3200" dirty="0"/>
          </a:p>
          <a:p>
            <a:pPr>
              <a:buFont typeface="Wingdings" pitchFamily="2" charset="2"/>
              <a:buChar char="v"/>
            </a:pPr>
            <a:r>
              <a:rPr lang="en-US" sz="3200" dirty="0"/>
              <a:t>Look for practical ways to begin using the Bible teachings in their lives each day.</a:t>
            </a:r>
          </a:p>
          <a:p>
            <a:endParaRPr lang="en-US" sz="3200" dirty="0"/>
          </a:p>
          <a:p>
            <a:r>
              <a:rPr lang="en-US" sz="3200" dirty="0"/>
              <a:t> </a:t>
            </a:r>
          </a:p>
        </p:txBody>
      </p:sp>
      <p:sp>
        <p:nvSpPr>
          <p:cNvPr id="3" name="Title 2"/>
          <p:cNvSpPr>
            <a:spLocks noGrp="1"/>
          </p:cNvSpPr>
          <p:nvPr>
            <p:ph type="title"/>
          </p:nvPr>
        </p:nvSpPr>
        <p:spPr>
          <a:xfrm>
            <a:off x="1676400" y="-4916"/>
            <a:ext cx="10363200" cy="5768976"/>
          </a:xfrm>
        </p:spPr>
        <p:txBody>
          <a:bodyPr/>
          <a:lstStyle/>
          <a:p>
            <a:r>
              <a:rPr lang="en-US" sz="5400" b="0" dirty="0" smtClean="0"/>
              <a:t>Personal </a:t>
            </a:r>
            <a:r>
              <a:rPr lang="en-US" sz="5400" b="0" dirty="0"/>
              <a:t>Application…</a:t>
            </a:r>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250394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1524000" y="2971800"/>
            <a:ext cx="7391400" cy="838200"/>
          </a:xfrm>
        </p:spPr>
        <p:txBody>
          <a:bodyPr/>
          <a:lstStyle/>
          <a:p>
            <a:pPr eaLnBrk="1" hangingPunct="1"/>
            <a:r>
              <a:rPr lang="en-US" altLang="en-US" smtClean="0"/>
              <a:t>A Quick Look at the Bible</a:t>
            </a:r>
          </a:p>
        </p:txBody>
      </p:sp>
      <p:sp>
        <p:nvSpPr>
          <p:cNvPr id="24579" name="Rectangle 3"/>
          <p:cNvSpPr>
            <a:spLocks noGrp="1" noChangeArrowheads="1"/>
          </p:cNvSpPr>
          <p:nvPr>
            <p:ph type="subTitle" idx="1"/>
          </p:nvPr>
        </p:nvSpPr>
        <p:spPr/>
        <p:txBody>
          <a:bodyPr/>
          <a:lstStyle/>
          <a:p>
            <a:pPr eaLnBrk="1" hangingPunct="1"/>
            <a:r>
              <a:rPr lang="en-US" altLang="en-US" smtClean="0"/>
              <a:t>Introducing the Word of God</a:t>
            </a:r>
          </a:p>
        </p:txBody>
      </p:sp>
      <p:sp>
        <p:nvSpPr>
          <p:cNvPr id="33796" name="Text Box 4"/>
          <p:cNvSpPr txBox="1">
            <a:spLocks noChangeArrowheads="1"/>
          </p:cNvSpPr>
          <p:nvPr/>
        </p:nvSpPr>
        <p:spPr bwMode="auto">
          <a:xfrm rot="10800000" flipV="1">
            <a:off x="1978026" y="4368711"/>
            <a:ext cx="83867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smtClean="0">
                <a:ln>
                  <a:noFill/>
                </a:ln>
                <a:solidFill>
                  <a:srgbClr val="FFFFFF"/>
                </a:solidFill>
                <a:effectLst/>
                <a:uLnTx/>
                <a:uFillTx/>
                <a:latin typeface="Century Gothic" pitchFamily="34" charset="0"/>
                <a:ea typeface="+mn-ea"/>
                <a:cs typeface="+mn-cs"/>
              </a:rPr>
              <a:t>Chapter 3  </a:t>
            </a:r>
            <a:r>
              <a:rPr kumimoji="0" lang="en-US" altLang="en-US" sz="3600" b="0" i="0" u="none" strike="noStrike" kern="1200" cap="none" spc="0" normalizeH="0" baseline="0" noProof="0" dirty="0">
                <a:ln>
                  <a:noFill/>
                </a:ln>
                <a:solidFill>
                  <a:srgbClr val="FFFFFF"/>
                </a:solidFill>
                <a:effectLst/>
                <a:uLnTx/>
                <a:uFillTx/>
                <a:latin typeface="Century Gothic" pitchFamily="34" charset="0"/>
                <a:ea typeface="+mn-ea"/>
                <a:cs typeface="+mn-cs"/>
              </a:rPr>
              <a:t>How </a:t>
            </a:r>
            <a:r>
              <a:rPr kumimoji="0" lang="en-US" altLang="en-US" sz="3600" b="0" i="0" u="none" strike="noStrike" kern="1200" cap="none" spc="0" normalizeH="0" baseline="0" noProof="0" dirty="0" smtClean="0">
                <a:ln>
                  <a:noFill/>
                </a:ln>
                <a:solidFill>
                  <a:srgbClr val="FFFFFF"/>
                </a:solidFill>
                <a:effectLst/>
                <a:uLnTx/>
                <a:uFillTx/>
                <a:latin typeface="Century Gothic" pitchFamily="34" charset="0"/>
                <a:ea typeface="+mn-ea"/>
                <a:cs typeface="+mn-cs"/>
              </a:rPr>
              <a:t>can I know the Bible is accurate (true)?</a:t>
            </a:r>
            <a:endParaRPr kumimoji="0" lang="en-US" altLang="en-US" sz="3600" b="0"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2458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FFFFFF"/>
                </a:solidFill>
                <a:effectLst/>
                <a:uLnTx/>
                <a:uFillTx/>
                <a:latin typeface="Arial" charset="0"/>
                <a:ea typeface="+mn-ea"/>
                <a:cs typeface="+mn-cs"/>
              </a:rPr>
              <a:t>1-2018      </a:t>
            </a:r>
            <a:endParaRPr kumimoji="0" lang="en-US" alt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458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FFFFFF"/>
                </a:solidFill>
                <a:effectLst/>
                <a:uLnTx/>
                <a:uFillTx/>
                <a:latin typeface="Arial" charset="0"/>
                <a:ea typeface="+mn-ea"/>
                <a:cs typeface="+mn-cs"/>
              </a:rPr>
              <a:t>iteenchallenge.org</a:t>
            </a:r>
            <a:endParaRPr kumimoji="0" lang="en-US" altLang="en-US" sz="1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42144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0" y="2971800"/>
            <a:ext cx="7391400" cy="838200"/>
          </a:xfrm>
        </p:spPr>
        <p:txBody>
          <a:bodyPr/>
          <a:lstStyle/>
          <a:p>
            <a:pPr eaLnBrk="1" hangingPunct="1"/>
            <a:r>
              <a:rPr lang="en-US" altLang="en-US" dirty="0" smtClean="0"/>
              <a:t>A Quick Look at the Bible</a:t>
            </a:r>
          </a:p>
        </p:txBody>
      </p:sp>
      <p:sp>
        <p:nvSpPr>
          <p:cNvPr id="3075" name="Rectangle 3"/>
          <p:cNvSpPr>
            <a:spLocks noGrp="1" noChangeArrowheads="1"/>
          </p:cNvSpPr>
          <p:nvPr>
            <p:ph type="subTitle" idx="1"/>
          </p:nvPr>
        </p:nvSpPr>
        <p:spPr/>
        <p:txBody>
          <a:bodyPr/>
          <a:lstStyle/>
          <a:p>
            <a:pPr eaLnBrk="1" hangingPunct="1"/>
            <a:r>
              <a:rPr lang="en-US" altLang="en-US" smtClean="0"/>
              <a:t>Introducing the Word of God</a:t>
            </a:r>
          </a:p>
        </p:txBody>
      </p:sp>
      <p:sp>
        <p:nvSpPr>
          <p:cNvPr id="4100" name="Text Box 4"/>
          <p:cNvSpPr txBox="1">
            <a:spLocks noChangeArrowheads="1"/>
          </p:cNvSpPr>
          <p:nvPr/>
        </p:nvSpPr>
        <p:spPr bwMode="auto">
          <a:xfrm rot="10800000" flipV="1">
            <a:off x="1979614" y="4368711"/>
            <a:ext cx="83851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50000"/>
              </a:spcBef>
              <a:buFontTx/>
              <a:buNone/>
            </a:pPr>
            <a:r>
              <a:rPr lang="en-US" altLang="en-US" sz="3600" b="0" dirty="0" smtClean="0"/>
              <a:t>Chapter 1 </a:t>
            </a:r>
            <a:br>
              <a:rPr lang="en-US" altLang="en-US" sz="3600" b="0" dirty="0" smtClean="0"/>
            </a:br>
            <a:r>
              <a:rPr lang="en-US" altLang="en-US" sz="3600" b="0" dirty="0" smtClean="0"/>
              <a:t>General </a:t>
            </a:r>
            <a:r>
              <a:rPr lang="en-US" altLang="en-US" sz="3600" b="0" dirty="0"/>
              <a:t>Information About the Bible.</a:t>
            </a:r>
          </a:p>
        </p:txBody>
      </p:sp>
      <p:sp>
        <p:nvSpPr>
          <p:cNvPr id="307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307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extLst>
      <p:ext uri="{BB962C8B-B14F-4D97-AF65-F5344CB8AC3E}">
        <p14:creationId xmlns:p14="http://schemas.microsoft.com/office/powerpoint/2010/main" val="24960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1524000" y="2971800"/>
            <a:ext cx="7391400" cy="838200"/>
          </a:xfrm>
        </p:spPr>
        <p:txBody>
          <a:bodyPr/>
          <a:lstStyle/>
          <a:p>
            <a:pPr eaLnBrk="1" hangingPunct="1"/>
            <a:r>
              <a:rPr lang="en-US" altLang="en-US" smtClean="0"/>
              <a:t>A Quick Look at the Bible</a:t>
            </a:r>
          </a:p>
        </p:txBody>
      </p:sp>
      <p:sp>
        <p:nvSpPr>
          <p:cNvPr id="36867" name="Rectangle 3"/>
          <p:cNvSpPr>
            <a:spLocks noGrp="1" noChangeArrowheads="1"/>
          </p:cNvSpPr>
          <p:nvPr>
            <p:ph type="subTitle" idx="1"/>
          </p:nvPr>
        </p:nvSpPr>
        <p:spPr/>
        <p:txBody>
          <a:bodyPr/>
          <a:lstStyle/>
          <a:p>
            <a:pPr eaLnBrk="1" hangingPunct="1"/>
            <a:r>
              <a:rPr lang="en-US" altLang="en-US" smtClean="0"/>
              <a:t>Introducing the Word of God</a:t>
            </a:r>
          </a:p>
        </p:txBody>
      </p:sp>
      <p:sp>
        <p:nvSpPr>
          <p:cNvPr id="52228" name="Text Box 4"/>
          <p:cNvSpPr txBox="1">
            <a:spLocks noChangeArrowheads="1"/>
          </p:cNvSpPr>
          <p:nvPr/>
        </p:nvSpPr>
        <p:spPr bwMode="auto">
          <a:xfrm>
            <a:off x="2032000" y="4572000"/>
            <a:ext cx="830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50000"/>
              </a:spcBef>
              <a:buFontTx/>
              <a:buNone/>
            </a:pPr>
            <a:r>
              <a:rPr lang="en-US" altLang="en-US" sz="4000" b="0" dirty="0"/>
              <a:t>Lesson 3   Is the Bible Accurate?</a:t>
            </a:r>
          </a:p>
        </p:txBody>
      </p:sp>
      <p:sp>
        <p:nvSpPr>
          <p:cNvPr id="3686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3687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Lesson 3</a:t>
            </a:r>
            <a:endParaRPr lang="en-US" sz="5400" b="1" dirty="0"/>
          </a:p>
        </p:txBody>
      </p:sp>
      <p:sp>
        <p:nvSpPr>
          <p:cNvPr id="3" name="Content Placeholder 2"/>
          <p:cNvSpPr>
            <a:spLocks noGrp="1"/>
          </p:cNvSpPr>
          <p:nvPr>
            <p:ph idx="1"/>
          </p:nvPr>
        </p:nvSpPr>
        <p:spPr>
          <a:xfrm>
            <a:off x="533400" y="838200"/>
            <a:ext cx="9936163" cy="5638800"/>
          </a:xfrm>
        </p:spPr>
        <p:txBody>
          <a:bodyPr/>
          <a:lstStyle/>
          <a:p>
            <a:pPr eaLnBrk="1" hangingPunct="1">
              <a:buNone/>
            </a:pPr>
            <a:endParaRPr lang="en-US" altLang="en-US" dirty="0" smtClean="0"/>
          </a:p>
          <a:p>
            <a:pPr>
              <a:buNone/>
            </a:pPr>
            <a:endParaRPr lang="en-US" dirty="0"/>
          </a:p>
        </p:txBody>
      </p:sp>
      <p:sp>
        <p:nvSpPr>
          <p:cNvPr id="6" name="TextBox 5"/>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
        <p:nvSpPr>
          <p:cNvPr id="4" name="TextBox 3"/>
          <p:cNvSpPr txBox="1"/>
          <p:nvPr/>
        </p:nvSpPr>
        <p:spPr>
          <a:xfrm>
            <a:off x="1981200" y="990600"/>
            <a:ext cx="9906000" cy="4862870"/>
          </a:xfrm>
          <a:prstGeom prst="rect">
            <a:avLst/>
          </a:prstGeom>
          <a:noFill/>
        </p:spPr>
        <p:txBody>
          <a:bodyPr wrap="square" rtlCol="0">
            <a:spAutoFit/>
          </a:bodyPr>
          <a:lstStyle/>
          <a:p>
            <a:r>
              <a:rPr lang="en-US" altLang="en-US" sz="4400" kern="0" dirty="0">
                <a:solidFill>
                  <a:srgbClr val="1C1C1C"/>
                </a:solidFill>
                <a:latin typeface="Century Gothic"/>
                <a:ea typeface="+mj-ea"/>
                <a:cs typeface="+mj-cs"/>
              </a:rPr>
              <a:t>Key Biblical </a:t>
            </a:r>
            <a:r>
              <a:rPr lang="en-US" altLang="en-US" sz="4400" kern="0" dirty="0" smtClean="0">
                <a:solidFill>
                  <a:srgbClr val="1C1C1C"/>
                </a:solidFill>
                <a:latin typeface="Century Gothic"/>
                <a:ea typeface="+mj-ea"/>
                <a:cs typeface="+mj-cs"/>
              </a:rPr>
              <a:t>Truth</a:t>
            </a:r>
          </a:p>
          <a:p>
            <a:r>
              <a:rPr lang="en-US" sz="2400" dirty="0">
                <a:solidFill>
                  <a:srgbClr val="1C1C1C"/>
                </a:solidFill>
              </a:rPr>
              <a:t>I need to prove in my own daily life that the teachings of the Bible are true. </a:t>
            </a:r>
          </a:p>
          <a:p>
            <a:endParaRPr lang="en-US" dirty="0">
              <a:solidFill>
                <a:srgbClr val="1C1C1C"/>
              </a:solidFill>
            </a:endParaRPr>
          </a:p>
          <a:p>
            <a:r>
              <a:rPr lang="en-US" sz="4400" dirty="0" smtClean="0">
                <a:solidFill>
                  <a:srgbClr val="1C1C1C"/>
                </a:solidFill>
              </a:rPr>
              <a:t>Key Verse</a:t>
            </a:r>
          </a:p>
          <a:p>
            <a:endParaRPr lang="en-US" dirty="0">
              <a:solidFill>
                <a:srgbClr val="1C1C1C"/>
              </a:solidFill>
            </a:endParaRPr>
          </a:p>
          <a:p>
            <a:r>
              <a:rPr lang="en-US" sz="2400" dirty="0">
                <a:solidFill>
                  <a:srgbClr val="1C1C1C"/>
                </a:solidFill>
              </a:rPr>
              <a:t>And be sure to put into practice what you hear. The more you do this, the more you will understand what I tell you. Mark 4:24 TLB</a:t>
            </a:r>
          </a:p>
          <a:p>
            <a:endParaRPr lang="en-US" dirty="0"/>
          </a:p>
          <a:p>
            <a:endParaRPr lang="en-US" dirty="0" smtClean="0"/>
          </a:p>
          <a:p>
            <a:endParaRPr lang="en-US" dirty="0"/>
          </a:p>
          <a:p>
            <a:endParaRPr lang="en-US" dirty="0" smtClean="0"/>
          </a:p>
          <a:p>
            <a:endParaRPr lang="en-US" dirty="0"/>
          </a:p>
        </p:txBody>
      </p:sp>
      <p:sp>
        <p:nvSpPr>
          <p:cNvPr id="5" name="Date Placeholder 4"/>
          <p:cNvSpPr>
            <a:spLocks noGrp="1"/>
          </p:cNvSpPr>
          <p:nvPr>
            <p:ph type="dt" sz="half" idx="10"/>
          </p:nvPr>
        </p:nvSpPr>
        <p:spPr/>
        <p:txBody>
          <a:bodyPr/>
          <a:lstStyle/>
          <a:p>
            <a:pPr>
              <a:defRPr/>
            </a:pPr>
            <a:r>
              <a:rPr lang="en-US" smtClean="0"/>
              <a:t>1-2018      </a:t>
            </a:r>
            <a:endParaRPr lang="en-US"/>
          </a:p>
        </p:txBody>
      </p:sp>
      <p:sp>
        <p:nvSpPr>
          <p:cNvPr id="7" name="Footer Placeholder 6"/>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59430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143000"/>
            <a:ext cx="11125200" cy="1121664"/>
          </a:xfrm>
        </p:spPr>
        <p:txBody>
          <a:bodyPr/>
          <a:lstStyle/>
          <a:p>
            <a:r>
              <a:rPr lang="en-US" dirty="0" smtClean="0">
                <a:solidFill>
                  <a:schemeClr val="tx1"/>
                </a:solidFill>
              </a:rPr>
              <a:t>A.	All prophecies have been true and correct</a:t>
            </a:r>
            <a:r>
              <a:rPr lang="en-US" dirty="0" smtClean="0"/>
              <a:t/>
            </a:r>
            <a:br>
              <a:rPr lang="en-US" dirty="0" smtClean="0"/>
            </a:br>
            <a:endParaRPr lang="en-US" dirty="0"/>
          </a:p>
        </p:txBody>
      </p:sp>
      <p:sp>
        <p:nvSpPr>
          <p:cNvPr id="5" name="Content Placeholder 4"/>
          <p:cNvSpPr>
            <a:spLocks noGrp="1"/>
          </p:cNvSpPr>
          <p:nvPr>
            <p:ph idx="1"/>
          </p:nvPr>
        </p:nvSpPr>
        <p:spPr>
          <a:xfrm>
            <a:off x="2133600" y="2133600"/>
            <a:ext cx="9067800" cy="4450560"/>
          </a:xfrm>
        </p:spPr>
        <p:txBody>
          <a:bodyPr/>
          <a:lstStyle/>
          <a:p>
            <a:pPr>
              <a:buNone/>
            </a:pPr>
            <a:r>
              <a:rPr lang="en-US" dirty="0"/>
              <a:t>The word “prophecy” has two common definitions.</a:t>
            </a:r>
          </a:p>
          <a:p>
            <a:pPr>
              <a:buNone/>
            </a:pPr>
            <a:r>
              <a:rPr lang="en-US" dirty="0" smtClean="0"/>
              <a:t>(1)A message from God spoken by a Christian.</a:t>
            </a:r>
          </a:p>
          <a:p>
            <a:pPr>
              <a:buNone/>
            </a:pPr>
            <a:r>
              <a:rPr lang="en-US" dirty="0" smtClean="0"/>
              <a:t>(2)A prediction–A message from God telling what will happen in the future.</a:t>
            </a:r>
          </a:p>
          <a:p>
            <a:pPr>
              <a:buNone/>
            </a:pPr>
            <a:endParaRPr lang="en-US" dirty="0"/>
          </a:p>
        </p:txBody>
      </p:sp>
      <p:sp>
        <p:nvSpPr>
          <p:cNvPr id="2" name="Date Placeholder 1"/>
          <p:cNvSpPr>
            <a:spLocks noGrp="1"/>
          </p:cNvSpPr>
          <p:nvPr>
            <p:ph type="dt" sz="half" idx="10"/>
          </p:nvPr>
        </p:nvSpPr>
        <p:spPr/>
        <p:txBody>
          <a:bodyPr/>
          <a:lstStyle/>
          <a:p>
            <a:pPr>
              <a:defRPr/>
            </a:pPr>
            <a:r>
              <a:rPr lang="en-US" smtClean="0"/>
              <a:t>1-2018      </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207505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9753600" cy="1121664"/>
          </a:xfrm>
        </p:spPr>
        <p:txBody>
          <a:bodyPr/>
          <a:lstStyle/>
          <a:p>
            <a:r>
              <a:rPr lang="en-US" dirty="0" smtClean="0">
                <a:solidFill>
                  <a:schemeClr val="tx1"/>
                </a:solidFill>
              </a:rPr>
              <a:t>B.	The Bible says it is God’s Word</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2438400" y="1905000"/>
            <a:ext cx="8534400" cy="4450560"/>
          </a:xfrm>
        </p:spPr>
        <p:txBody>
          <a:bodyPr>
            <a:normAutofit/>
          </a:bodyPr>
          <a:lstStyle/>
          <a:p>
            <a:pPr>
              <a:buFont typeface="Wingdings" pitchFamily="2" charset="2"/>
              <a:buChar char="v"/>
            </a:pPr>
            <a:r>
              <a:rPr lang="en-US" dirty="0" smtClean="0"/>
              <a:t>The people who wrote the Bible clearly speak out and say it is God’s Word.</a:t>
            </a:r>
          </a:p>
          <a:p>
            <a:pPr>
              <a:buFont typeface="Wingdings" pitchFamily="2" charset="2"/>
              <a:buChar char="v"/>
            </a:pPr>
            <a:r>
              <a:rPr lang="en-US" dirty="0" smtClean="0"/>
              <a:t>God guided them and told them what to write.</a:t>
            </a:r>
          </a:p>
          <a:p>
            <a:pPr>
              <a:buFont typeface="Wingdings" pitchFamily="2" charset="2"/>
              <a:buChar char="v"/>
            </a:pPr>
            <a:r>
              <a:rPr lang="en-US" dirty="0" smtClean="0"/>
              <a:t>The writers give credit to God for what they write.</a:t>
            </a:r>
          </a:p>
          <a:p>
            <a:endParaRPr lang="en-US" dirty="0"/>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329863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10820400" cy="1121664"/>
          </a:xfrm>
        </p:spPr>
        <p:txBody>
          <a:bodyPr/>
          <a:lstStyle/>
          <a:p>
            <a:r>
              <a:rPr lang="en-US" dirty="0" smtClean="0">
                <a:solidFill>
                  <a:schemeClr val="tx1"/>
                </a:solidFill>
              </a:rPr>
              <a:t>C.	Jesus said the Bible is God’s Word</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2209800" y="1905001"/>
            <a:ext cx="9448800" cy="5211763"/>
          </a:xfrm>
        </p:spPr>
        <p:txBody>
          <a:bodyPr/>
          <a:lstStyle/>
          <a:p>
            <a:pPr>
              <a:buFont typeface="Wingdings" pitchFamily="2" charset="2"/>
              <a:buChar char="v"/>
            </a:pPr>
            <a:r>
              <a:rPr lang="en-US" dirty="0" smtClean="0"/>
              <a:t>Several times in His life Jesus clearly states that the Bible is true, that it is the Word of God.</a:t>
            </a:r>
          </a:p>
          <a:p>
            <a:pPr>
              <a:buFont typeface="Wingdings" pitchFamily="2" charset="2"/>
              <a:buChar char="v"/>
            </a:pPr>
            <a:r>
              <a:rPr lang="en-US" dirty="0" smtClean="0"/>
              <a:t>Jesus showed His firm belief in the Bible by daily applying its teachings to all areas of His life.</a:t>
            </a:r>
          </a:p>
          <a:p>
            <a:pPr>
              <a:buNone/>
            </a:pPr>
            <a:endParaRPr lang="en-US" dirty="0"/>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121457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Prophecies are accurate</a:t>
            </a:r>
          </a:p>
        </p:txBody>
      </p:sp>
      <p:sp>
        <p:nvSpPr>
          <p:cNvPr id="103427" name="Rectangle 3"/>
          <p:cNvSpPr>
            <a:spLocks noGrp="1" noChangeArrowheads="1"/>
          </p:cNvSpPr>
          <p:nvPr>
            <p:ph type="body" idx="1"/>
          </p:nvPr>
        </p:nvSpPr>
        <p:spPr>
          <a:xfrm>
            <a:off x="1752600" y="914401"/>
            <a:ext cx="9296400" cy="5211763"/>
          </a:xfrm>
        </p:spPr>
        <p:txBody>
          <a:bodyPr/>
          <a:lstStyle/>
          <a:p>
            <a:pPr eaLnBrk="1" hangingPunct="1"/>
            <a:r>
              <a:rPr lang="en-US" altLang="en-US" dirty="0" smtClean="0"/>
              <a:t>Alfred </a:t>
            </a:r>
            <a:r>
              <a:rPr lang="en-US" altLang="en-US" dirty="0" err="1" smtClean="0"/>
              <a:t>Edersheim</a:t>
            </a:r>
            <a:r>
              <a:rPr lang="en-US" altLang="en-US" dirty="0" smtClean="0"/>
              <a:t> in studying  the Bible, found 456 specific prophecies related to the life of Christ.</a:t>
            </a:r>
          </a:p>
          <a:p>
            <a:pPr eaLnBrk="1" hangingPunct="1"/>
            <a:r>
              <a:rPr lang="en-US" altLang="en-US" dirty="0" smtClean="0"/>
              <a:t>What is the chance that these prophecies can be fulfilled in the life of just one person?</a:t>
            </a:r>
          </a:p>
          <a:p>
            <a:pPr eaLnBrk="1" hangingPunct="1"/>
            <a:r>
              <a:rPr lang="en-US" altLang="en-US" dirty="0" smtClean="0"/>
              <a:t>Prof. Peter Stoner calculated the probability of just eight of these prophecies coming true in one person.</a:t>
            </a:r>
          </a:p>
          <a:p>
            <a:pPr eaLnBrk="1" hangingPunct="1"/>
            <a:endParaRPr lang="en-US" altLang="en-US" dirty="0" smtClean="0"/>
          </a:p>
        </p:txBody>
      </p:sp>
      <p:sp>
        <p:nvSpPr>
          <p:cNvPr id="3994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3994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Effect transition="in" filter="checkerboard(across)">
                                      <p:cBhvr>
                                        <p:cTn id="7" dur="500"/>
                                        <p:tgtEl>
                                          <p:spTgt spid="103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3427">
                                            <p:txEl>
                                              <p:pRg st="1" end="1"/>
                                            </p:txEl>
                                          </p:spTgt>
                                        </p:tgtEl>
                                        <p:attrNameLst>
                                          <p:attrName>style.visibility</p:attrName>
                                        </p:attrNameLst>
                                      </p:cBhvr>
                                      <p:to>
                                        <p:strVal val="visible"/>
                                      </p:to>
                                    </p:set>
                                    <p:animEffect transition="in" filter="box(in)">
                                      <p:cBhvr>
                                        <p:cTn id="12" dur="500"/>
                                        <p:tgtEl>
                                          <p:spTgt spid="1034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03427">
                                            <p:txEl>
                                              <p:pRg st="2" end="2"/>
                                            </p:txEl>
                                          </p:spTgt>
                                        </p:tgtEl>
                                        <p:attrNameLst>
                                          <p:attrName>style.visibility</p:attrName>
                                        </p:attrNameLst>
                                      </p:cBhvr>
                                      <p:to>
                                        <p:strVal val="visible"/>
                                      </p:to>
                                    </p:set>
                                    <p:animEffect transition="in" filter="box(in)">
                                      <p:cBhvr>
                                        <p:cTn id="17" dur="500"/>
                                        <p:tgtEl>
                                          <p:spTgt spid="1034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Probability of 8 prophecies</a:t>
            </a:r>
          </a:p>
        </p:txBody>
      </p:sp>
      <p:sp>
        <p:nvSpPr>
          <p:cNvPr id="40963" name="Rectangle 3"/>
          <p:cNvSpPr>
            <a:spLocks noGrp="1" noChangeArrowheads="1"/>
          </p:cNvSpPr>
          <p:nvPr>
            <p:ph type="body" idx="1"/>
          </p:nvPr>
        </p:nvSpPr>
        <p:spPr>
          <a:xfrm>
            <a:off x="1524000" y="914401"/>
            <a:ext cx="9144000" cy="5211763"/>
          </a:xfrm>
        </p:spPr>
        <p:txBody>
          <a:bodyPr/>
          <a:lstStyle/>
          <a:p>
            <a:pPr eaLnBrk="1" hangingPunct="1"/>
            <a:r>
              <a:rPr lang="en-US" altLang="en-US" smtClean="0"/>
              <a:t>In the book, </a:t>
            </a:r>
            <a:r>
              <a:rPr lang="en-US" altLang="en-US" i="1" smtClean="0"/>
              <a:t>Science Speaks</a:t>
            </a:r>
            <a:r>
              <a:rPr lang="en-US" altLang="en-US" smtClean="0"/>
              <a:t>, mathematician and scientist, Peter Stoner, applies the rules of probability to these prophecies. The chances of just eight of these 456 prophecies being fulfilled are one in</a:t>
            </a:r>
            <a:r>
              <a:rPr lang="en-US" altLang="en-US" i="1" smtClean="0"/>
              <a:t> 10 to the 17th power</a:t>
            </a:r>
            <a:r>
              <a:rPr lang="en-US" altLang="en-US" smtClean="0"/>
              <a:t> - that's 1 in 100,000,000,000,000,000! In the book, Professor Stoner, illustrates: </a:t>
            </a:r>
            <a:br>
              <a:rPr lang="en-US" altLang="en-US" smtClean="0"/>
            </a:br>
            <a:r>
              <a:rPr lang="en-US" altLang="en-US" smtClean="0"/>
              <a:t/>
            </a:r>
            <a:br>
              <a:rPr lang="en-US" altLang="en-US" smtClean="0"/>
            </a:br>
            <a:endParaRPr lang="en-US" altLang="en-US" smtClean="0"/>
          </a:p>
        </p:txBody>
      </p:sp>
      <p:sp>
        <p:nvSpPr>
          <p:cNvPr id="4096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4096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Probability of 8 prophecies</a:t>
            </a:r>
          </a:p>
        </p:txBody>
      </p:sp>
      <p:sp>
        <p:nvSpPr>
          <p:cNvPr id="41987" name="Rectangle 3"/>
          <p:cNvSpPr>
            <a:spLocks noGrp="1" noChangeArrowheads="1"/>
          </p:cNvSpPr>
          <p:nvPr>
            <p:ph type="body" idx="1"/>
          </p:nvPr>
        </p:nvSpPr>
        <p:spPr>
          <a:xfrm>
            <a:off x="1524000" y="990600"/>
            <a:ext cx="9144000" cy="5715000"/>
          </a:xfrm>
        </p:spPr>
        <p:txBody>
          <a:bodyPr/>
          <a:lstStyle/>
          <a:p>
            <a:pPr eaLnBrk="1" hangingPunct="1"/>
            <a:r>
              <a:rPr lang="en-US" altLang="en-US" sz="2800" dirty="0"/>
              <a:t>Let us try to visualize this chance. . . Suppose that we take 10 to the 17th power silver dollars and lay them on the face of Texas. They will cover all of the state two feet deep. </a:t>
            </a:r>
          </a:p>
          <a:p>
            <a:pPr lvl="4" eaLnBrk="1" hangingPunct="1"/>
            <a:endParaRPr lang="en-US" altLang="en-US" sz="1800" dirty="0"/>
          </a:p>
        </p:txBody>
      </p:sp>
      <p:sp>
        <p:nvSpPr>
          <p:cNvPr id="4198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4198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pic>
        <p:nvPicPr>
          <p:cNvPr id="41990"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36700" y="2706689"/>
            <a:ext cx="3581400"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8800" y="4397375"/>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00900" y="4410075"/>
            <a:ext cx="15621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8800" y="2751138"/>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2743200"/>
            <a:ext cx="1582738"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58200" y="3895725"/>
            <a:ext cx="17526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7"/>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00401" y="3895726"/>
            <a:ext cx="133667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qual 8"/>
          <p:cNvSpPr/>
          <p:nvPr/>
        </p:nvSpPr>
        <p:spPr bwMode="auto">
          <a:xfrm>
            <a:off x="5181600" y="4062414"/>
            <a:ext cx="457200" cy="528637"/>
          </a:xfrm>
          <a:prstGeom prst="mathEqual">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0" name="TextBox 9"/>
          <p:cNvSpPr txBox="1">
            <a:spLocks noChangeArrowheads="1"/>
          </p:cNvSpPr>
          <p:nvPr/>
        </p:nvSpPr>
        <p:spPr bwMode="auto">
          <a:xfrm>
            <a:off x="8915400" y="4062413"/>
            <a:ext cx="762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r>
              <a:rPr lang="en-US" altLang="en-US"/>
              <a:t> </a:t>
            </a:r>
            <a:r>
              <a:rPr lang="en-US" altLang="en-US" sz="2800"/>
              <a:t>1/2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42" presetClass="entr" presetSubtype="0" fill="hold"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Probability of 8 prophecies</a:t>
            </a:r>
          </a:p>
        </p:txBody>
      </p:sp>
      <p:sp>
        <p:nvSpPr>
          <p:cNvPr id="43011" name="Rectangle 3"/>
          <p:cNvSpPr>
            <a:spLocks noGrp="1" noChangeArrowheads="1"/>
          </p:cNvSpPr>
          <p:nvPr>
            <p:ph type="body" idx="1"/>
          </p:nvPr>
        </p:nvSpPr>
        <p:spPr>
          <a:xfrm>
            <a:off x="1524000" y="914400"/>
            <a:ext cx="10058400" cy="5715000"/>
          </a:xfrm>
        </p:spPr>
        <p:txBody>
          <a:bodyPr/>
          <a:lstStyle/>
          <a:p>
            <a:pPr eaLnBrk="1" hangingPunct="1"/>
            <a:r>
              <a:rPr lang="en-US" altLang="en-US" sz="2800" dirty="0"/>
              <a:t>Now mark one of these silver dollars and stir the whole mass thoroughly. . . Blindfold a man and tell him. . . he must pick up one silver dollar . . . What chance would he have of getting the right one? Just the same chance that the prophets would have had of writing these eight prophecies and having them all come true in any one man. (Science Speaks, pp. 106 - 107) </a:t>
            </a:r>
            <a:endParaRPr lang="en-US" altLang="en-US" sz="1800" dirty="0"/>
          </a:p>
        </p:txBody>
      </p:sp>
      <p:sp>
        <p:nvSpPr>
          <p:cNvPr id="4301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4301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Probability of 8 prophecies</a:t>
            </a:r>
          </a:p>
        </p:txBody>
      </p:sp>
      <p:sp>
        <p:nvSpPr>
          <p:cNvPr id="44035" name="Rectangle 3"/>
          <p:cNvSpPr>
            <a:spLocks noGrp="1" noChangeArrowheads="1"/>
          </p:cNvSpPr>
          <p:nvPr>
            <p:ph type="body" idx="1"/>
          </p:nvPr>
        </p:nvSpPr>
        <p:spPr>
          <a:xfrm>
            <a:off x="1524000" y="990600"/>
            <a:ext cx="9144000" cy="5715000"/>
          </a:xfrm>
        </p:spPr>
        <p:txBody>
          <a:bodyPr/>
          <a:lstStyle/>
          <a:p>
            <a:pPr lvl="4" eaLnBrk="1" hangingPunct="1"/>
            <a:endParaRPr lang="en-US" altLang="en-US" sz="1800"/>
          </a:p>
        </p:txBody>
      </p:sp>
      <p:sp>
        <p:nvSpPr>
          <p:cNvPr id="4403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4403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pic>
        <p:nvPicPr>
          <p:cNvPr id="44038"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276600" y="1143000"/>
            <a:ext cx="53975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8800" y="26289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0" y="2971800"/>
            <a:ext cx="7391400" cy="838200"/>
          </a:xfrm>
        </p:spPr>
        <p:txBody>
          <a:bodyPr/>
          <a:lstStyle/>
          <a:p>
            <a:pPr eaLnBrk="1" hangingPunct="1"/>
            <a:r>
              <a:rPr lang="en-US" altLang="en-US" dirty="0" smtClean="0"/>
              <a:t>A Quick Look at the Bible</a:t>
            </a:r>
          </a:p>
        </p:txBody>
      </p:sp>
      <p:sp>
        <p:nvSpPr>
          <p:cNvPr id="3075" name="Rectangle 3"/>
          <p:cNvSpPr>
            <a:spLocks noGrp="1" noChangeArrowheads="1"/>
          </p:cNvSpPr>
          <p:nvPr>
            <p:ph type="subTitle" idx="1"/>
          </p:nvPr>
        </p:nvSpPr>
        <p:spPr/>
        <p:txBody>
          <a:bodyPr/>
          <a:lstStyle/>
          <a:p>
            <a:pPr eaLnBrk="1" hangingPunct="1"/>
            <a:r>
              <a:rPr lang="en-US" altLang="en-US" smtClean="0"/>
              <a:t>Introducing the Word of God</a:t>
            </a:r>
          </a:p>
        </p:txBody>
      </p:sp>
      <p:sp>
        <p:nvSpPr>
          <p:cNvPr id="4100" name="Text Box 4"/>
          <p:cNvSpPr txBox="1">
            <a:spLocks noChangeArrowheads="1"/>
          </p:cNvSpPr>
          <p:nvPr/>
        </p:nvSpPr>
        <p:spPr bwMode="auto">
          <a:xfrm rot="10800000" flipV="1">
            <a:off x="1979614" y="4648200"/>
            <a:ext cx="8385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50000"/>
              </a:spcBef>
              <a:buFontTx/>
              <a:buNone/>
            </a:pPr>
            <a:r>
              <a:rPr lang="en-US" altLang="en-US" sz="3600" b="0"/>
              <a:t>Lesson 1  Why we have the Bible</a:t>
            </a:r>
          </a:p>
        </p:txBody>
      </p:sp>
      <p:sp>
        <p:nvSpPr>
          <p:cNvPr id="307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307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Probability of 48 prophecies</a:t>
            </a:r>
          </a:p>
        </p:txBody>
      </p:sp>
      <p:sp>
        <p:nvSpPr>
          <p:cNvPr id="45059" name="Rectangle 3"/>
          <p:cNvSpPr>
            <a:spLocks noGrp="1" noChangeArrowheads="1"/>
          </p:cNvSpPr>
          <p:nvPr>
            <p:ph type="body" idx="1"/>
          </p:nvPr>
        </p:nvSpPr>
        <p:spPr>
          <a:xfrm>
            <a:off x="1371600" y="1550573"/>
            <a:ext cx="9906000" cy="5211763"/>
          </a:xfrm>
        </p:spPr>
        <p:txBody>
          <a:bodyPr/>
          <a:lstStyle/>
          <a:p>
            <a:pPr eaLnBrk="1" hangingPunct="1"/>
            <a:r>
              <a:rPr lang="en-US" altLang="en-US" b="0" dirty="0" smtClean="0"/>
              <a:t>Professor Stoner, </a:t>
            </a:r>
            <a:r>
              <a:rPr lang="en-US" altLang="en-US" b="0" i="1" dirty="0" smtClean="0"/>
              <a:t>then</a:t>
            </a:r>
            <a:r>
              <a:rPr lang="en-US" altLang="en-US" b="0" dirty="0" smtClean="0"/>
              <a:t> took 48 of these 456 fulfilled prophecies. The chances of 48 being fulfilled are</a:t>
            </a:r>
            <a:r>
              <a:rPr lang="en-US" altLang="en-US" b="0" i="1" dirty="0" smtClean="0"/>
              <a:t> 1 in 10 to the 157 power</a:t>
            </a:r>
            <a:r>
              <a:rPr lang="en-US" altLang="en-US" b="0" dirty="0" smtClean="0"/>
              <a:t> - that's 1 in 10 with 157 zeros!</a:t>
            </a:r>
          </a:p>
          <a:p>
            <a:pPr eaLnBrk="1" hangingPunct="1"/>
            <a:endParaRPr lang="en-US" altLang="en-US" dirty="0" smtClean="0"/>
          </a:p>
        </p:txBody>
      </p:sp>
      <p:sp>
        <p:nvSpPr>
          <p:cNvPr id="4506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4506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Probability of 48 prophecies</a:t>
            </a:r>
          </a:p>
        </p:txBody>
      </p:sp>
      <p:sp>
        <p:nvSpPr>
          <p:cNvPr id="46083" name="Rectangle 3"/>
          <p:cNvSpPr>
            <a:spLocks noGrp="1" noChangeArrowheads="1"/>
          </p:cNvSpPr>
          <p:nvPr>
            <p:ph type="body" idx="1"/>
          </p:nvPr>
        </p:nvSpPr>
        <p:spPr>
          <a:xfrm>
            <a:off x="1524000" y="914400"/>
            <a:ext cx="9144000" cy="5715000"/>
          </a:xfrm>
        </p:spPr>
        <p:txBody>
          <a:bodyPr/>
          <a:lstStyle/>
          <a:p>
            <a:pPr eaLnBrk="1" hangingPunct="1">
              <a:lnSpc>
                <a:spcPct val="80000"/>
              </a:lnSpc>
            </a:pPr>
            <a:r>
              <a:rPr lang="en-US" altLang="en-US" sz="2000" dirty="0"/>
              <a:t>Let us try to visualize it. . . The electron is about as small an object as we know of. It is so small that it will take 2.5 x 10 to the 15th power of them laid side by side to make a line, single file, one inch long. If we were going to count the electrons in this line one inch long, and counted 250 each minute, and if we counted day and night, it would take us 19,000,000 years to count just the one-inch line of electrons. . . With this introduction, let us go back to our chance of 1 in 10 to the 157th power. . . Let us make a solid ball of electrons, extending in all directions from the earth to the distance of six billion light-years (the distance that light will travel at 186,000 miles a second in 6,000,000,000 years). Have we used up our 10 to the 157th power electrons? No, we have made such a small hole in the mass that we cannot see it. Now, one of these electrons was marked and thoroughly stirred into the whole mass; blindfold your man and ask him to find the marked electron. (The electron, in fact, is so small that it cannot be seen with a powerful microscope.) To the extent, then, that we know this blindfolded man cannot pick out the marked electron, we know that the Bible is inspired. (</a:t>
            </a:r>
            <a:r>
              <a:rPr lang="en-US" altLang="en-US" sz="2000" i="1" dirty="0"/>
              <a:t>Science Speaks</a:t>
            </a:r>
            <a:r>
              <a:rPr lang="en-US" altLang="en-US" sz="2000" dirty="0"/>
              <a:t>, pp 109 - 111)</a:t>
            </a:r>
            <a:br>
              <a:rPr lang="en-US" altLang="en-US" sz="2000" dirty="0"/>
            </a:br>
            <a:endParaRPr lang="en-US" altLang="en-US" sz="2000" dirty="0"/>
          </a:p>
        </p:txBody>
      </p:sp>
      <p:sp>
        <p:nvSpPr>
          <p:cNvPr id="4608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4608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10515600" cy="1121664"/>
          </a:xfrm>
        </p:spPr>
        <p:txBody>
          <a:bodyPr/>
          <a:lstStyle/>
          <a:p>
            <a:r>
              <a:rPr lang="en-US" b="1" dirty="0" smtClean="0"/>
              <a:t>C.	Jesus said the Bible is God’s Word</a:t>
            </a:r>
            <a:r>
              <a:rPr lang="en-US" dirty="0" smtClean="0"/>
              <a:t/>
            </a:r>
            <a:br>
              <a:rPr lang="en-US" dirty="0" smtClean="0"/>
            </a:br>
            <a:endParaRPr lang="en-US" dirty="0"/>
          </a:p>
        </p:txBody>
      </p:sp>
      <p:sp>
        <p:nvSpPr>
          <p:cNvPr id="3" name="Content Placeholder 2"/>
          <p:cNvSpPr>
            <a:spLocks noGrp="1"/>
          </p:cNvSpPr>
          <p:nvPr>
            <p:ph idx="1"/>
          </p:nvPr>
        </p:nvSpPr>
        <p:spPr>
          <a:xfrm>
            <a:off x="1371600" y="1524000"/>
            <a:ext cx="10210800" cy="5211763"/>
          </a:xfrm>
        </p:spPr>
        <p:txBody>
          <a:bodyPr/>
          <a:lstStyle/>
          <a:p>
            <a:pPr>
              <a:buFont typeface="Wingdings" pitchFamily="2" charset="2"/>
              <a:buChar char="v"/>
            </a:pPr>
            <a:r>
              <a:rPr lang="en-US" b="0" dirty="0" smtClean="0"/>
              <a:t>If the Bible is not the Word of God, and if the Bible is not true, then Jesus lied in John 17:17.</a:t>
            </a:r>
          </a:p>
          <a:p>
            <a:pPr>
              <a:buFont typeface="Wingdings" pitchFamily="2" charset="2"/>
              <a:buChar char="v"/>
            </a:pPr>
            <a:r>
              <a:rPr lang="en-US" b="0" dirty="0" smtClean="0"/>
              <a:t>  If Jesus lied, that means He sinned.</a:t>
            </a:r>
          </a:p>
          <a:p>
            <a:pPr>
              <a:buFont typeface="Wingdings" pitchFamily="2" charset="2"/>
              <a:buChar char="v"/>
            </a:pPr>
            <a:r>
              <a:rPr lang="en-US" b="0" dirty="0" smtClean="0"/>
              <a:t>  If Jesus sinned, then His death on the cross cannot in any way pay the penalty for our sins.</a:t>
            </a:r>
          </a:p>
          <a:p>
            <a:pPr>
              <a:buNone/>
            </a:pPr>
            <a:endParaRPr lang="en-US" dirty="0"/>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101307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10439400" cy="1121664"/>
          </a:xfrm>
        </p:spPr>
        <p:txBody>
          <a:bodyPr/>
          <a:lstStyle/>
          <a:p>
            <a:r>
              <a:rPr lang="en-US" b="1" dirty="0" smtClean="0"/>
              <a:t>C.	Jesus said the Bible is God’s Word</a:t>
            </a:r>
            <a:endParaRPr lang="en-US" b="1" dirty="0"/>
          </a:p>
        </p:txBody>
      </p:sp>
      <p:sp>
        <p:nvSpPr>
          <p:cNvPr id="3" name="Content Placeholder 2"/>
          <p:cNvSpPr>
            <a:spLocks noGrp="1"/>
          </p:cNvSpPr>
          <p:nvPr>
            <p:ph idx="1"/>
          </p:nvPr>
        </p:nvSpPr>
        <p:spPr>
          <a:xfrm>
            <a:off x="1600200" y="1295400"/>
            <a:ext cx="9448800" cy="5211763"/>
          </a:xfrm>
        </p:spPr>
        <p:txBody>
          <a:bodyPr/>
          <a:lstStyle/>
          <a:p>
            <a:pPr>
              <a:buFont typeface="Wingdings" pitchFamily="2" charset="2"/>
              <a:buChar char="v"/>
            </a:pPr>
            <a:r>
              <a:rPr lang="en-US" dirty="0" smtClean="0"/>
              <a:t> </a:t>
            </a:r>
            <a:r>
              <a:rPr lang="en-US" b="0" dirty="0" smtClean="0"/>
              <a:t>Read these scriptures and see what they say about the life of Jesus.</a:t>
            </a:r>
          </a:p>
          <a:p>
            <a:pPr>
              <a:buNone/>
            </a:pPr>
            <a:r>
              <a:rPr lang="en-US" b="0" dirty="0" smtClean="0"/>
              <a:t>Hebrews 4:15</a:t>
            </a:r>
          </a:p>
          <a:p>
            <a:pPr>
              <a:buNone/>
            </a:pPr>
            <a:r>
              <a:rPr lang="en-US" b="0" dirty="0" smtClean="0"/>
              <a:t>Hebrews 5:8-9</a:t>
            </a:r>
          </a:p>
          <a:p>
            <a:pPr>
              <a:buNone/>
            </a:pPr>
            <a:r>
              <a:rPr lang="en-US" b="0" dirty="0" smtClean="0"/>
              <a:t>1 Peter 3:18</a:t>
            </a:r>
          </a:p>
          <a:p>
            <a:pPr>
              <a:buNone/>
            </a:pPr>
            <a:endParaRPr lang="en-US" dirty="0"/>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42329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344400" cy="1121664"/>
          </a:xfrm>
        </p:spPr>
        <p:txBody>
          <a:bodyPr/>
          <a:lstStyle/>
          <a:p>
            <a:r>
              <a:rPr lang="en-US" b="1" dirty="0" smtClean="0"/>
              <a:t>D.	There are no contradictions in the Bible</a:t>
            </a:r>
            <a:r>
              <a:rPr lang="en-US" dirty="0" smtClean="0"/>
              <a:t/>
            </a:r>
            <a:br>
              <a:rPr lang="en-US" dirty="0" smtClean="0"/>
            </a:br>
            <a:endParaRPr lang="en-US" dirty="0"/>
          </a:p>
        </p:txBody>
      </p:sp>
      <p:sp>
        <p:nvSpPr>
          <p:cNvPr id="3" name="Content Placeholder 2"/>
          <p:cNvSpPr>
            <a:spLocks noGrp="1"/>
          </p:cNvSpPr>
          <p:nvPr>
            <p:ph idx="1"/>
          </p:nvPr>
        </p:nvSpPr>
        <p:spPr>
          <a:xfrm>
            <a:off x="1066800" y="914401"/>
            <a:ext cx="10515600" cy="5211763"/>
          </a:xfrm>
        </p:spPr>
        <p:txBody>
          <a:bodyPr/>
          <a:lstStyle/>
          <a:p>
            <a:pPr>
              <a:buNone/>
            </a:pPr>
            <a:r>
              <a:rPr lang="en-US" b="0" dirty="0"/>
              <a:t>What is a contradiction?</a:t>
            </a:r>
          </a:p>
          <a:p>
            <a:pPr>
              <a:buFont typeface="Wingdings" pitchFamily="2" charset="2"/>
              <a:buChar char="v"/>
            </a:pPr>
            <a:r>
              <a:rPr lang="en-US" b="0" dirty="0" smtClean="0"/>
              <a:t>It is when two different statements both claim to be true, but yet they are completely opposite each other.</a:t>
            </a:r>
          </a:p>
          <a:p>
            <a:pPr>
              <a:buFont typeface="Wingdings" pitchFamily="2" charset="2"/>
              <a:buChar char="v"/>
            </a:pPr>
            <a:r>
              <a:rPr lang="en-US" b="0" dirty="0" smtClean="0"/>
              <a:t>The Bible does not contradict itself.  It does not say in one place that something is true, and then say in another place that the opposite thing is true.</a:t>
            </a:r>
            <a:endParaRPr lang="en-US" b="0" dirty="0"/>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38474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12496800" cy="1121664"/>
          </a:xfrm>
        </p:spPr>
        <p:txBody>
          <a:bodyPr/>
          <a:lstStyle/>
          <a:p>
            <a:r>
              <a:rPr lang="en-US" b="1" dirty="0" smtClean="0"/>
              <a:t>E.	Archaeology proves the Bible is accurate</a:t>
            </a:r>
            <a:r>
              <a:rPr lang="en-US" dirty="0" smtClean="0"/>
              <a:t/>
            </a:r>
            <a:br>
              <a:rPr lang="en-US" dirty="0" smtClean="0"/>
            </a:br>
            <a:endParaRPr lang="en-US" dirty="0"/>
          </a:p>
        </p:txBody>
      </p:sp>
      <p:sp>
        <p:nvSpPr>
          <p:cNvPr id="3" name="Content Placeholder 2"/>
          <p:cNvSpPr>
            <a:spLocks noGrp="1"/>
          </p:cNvSpPr>
          <p:nvPr>
            <p:ph idx="1"/>
          </p:nvPr>
        </p:nvSpPr>
        <p:spPr>
          <a:xfrm>
            <a:off x="762000" y="914400"/>
            <a:ext cx="10668000" cy="5211763"/>
          </a:xfrm>
        </p:spPr>
        <p:txBody>
          <a:bodyPr/>
          <a:lstStyle/>
          <a:p>
            <a:pPr marL="582930" indent="-514350">
              <a:buFont typeface="+mj-lt"/>
              <a:buAutoNum type="arabicPeriod"/>
            </a:pPr>
            <a:r>
              <a:rPr lang="en-US" b="0" dirty="0" smtClean="0"/>
              <a:t>Archaeologists have spent many years digging up and studying old cities that existed when the Bible was written.</a:t>
            </a:r>
          </a:p>
          <a:p>
            <a:pPr marL="68580" indent="0">
              <a:buNone/>
            </a:pPr>
            <a:endParaRPr lang="en-US" sz="2800" b="0" dirty="0" smtClean="0"/>
          </a:p>
          <a:p>
            <a:pPr marL="68580" indent="0">
              <a:buNone/>
            </a:pPr>
            <a:r>
              <a:rPr lang="en-US" sz="2800" b="0" dirty="0" smtClean="0">
                <a:solidFill>
                  <a:srgbClr val="1C1C1C"/>
                </a:solidFill>
              </a:rPr>
              <a:t>The </a:t>
            </a:r>
            <a:r>
              <a:rPr lang="en-US" sz="2800" b="0" dirty="0">
                <a:solidFill>
                  <a:srgbClr val="1C1C1C"/>
                </a:solidFill>
              </a:rPr>
              <a:t>noted Jewish archaeologist Nelson </a:t>
            </a:r>
            <a:r>
              <a:rPr lang="en-US" sz="2800" b="0" dirty="0" err="1">
                <a:solidFill>
                  <a:srgbClr val="1C1C1C"/>
                </a:solidFill>
              </a:rPr>
              <a:t>Glueck</a:t>
            </a:r>
            <a:r>
              <a:rPr lang="en-US" sz="2800" b="0" dirty="0">
                <a:solidFill>
                  <a:srgbClr val="1C1C1C"/>
                </a:solidFill>
              </a:rPr>
              <a:t> summed it up very well</a:t>
            </a:r>
            <a:r>
              <a:rPr lang="en-US" sz="2800" b="0" dirty="0" smtClean="0">
                <a:solidFill>
                  <a:srgbClr val="1C1C1C"/>
                </a:solidFill>
              </a:rPr>
              <a:t>: </a:t>
            </a:r>
            <a:endParaRPr lang="en-US" sz="2800" b="0" dirty="0">
              <a:solidFill>
                <a:srgbClr val="1C1C1C"/>
              </a:solidFill>
            </a:endParaRPr>
          </a:p>
          <a:p>
            <a:pPr marL="68580" indent="0">
              <a:buNone/>
            </a:pPr>
            <a:r>
              <a:rPr lang="en-US" sz="2400" b="0" dirty="0" smtClean="0">
                <a:solidFill>
                  <a:srgbClr val="1C1C1C"/>
                </a:solidFill>
              </a:rPr>
              <a:t>“It </a:t>
            </a:r>
            <a:r>
              <a:rPr lang="en-US" sz="2400" b="0" dirty="0">
                <a:solidFill>
                  <a:srgbClr val="1C1C1C"/>
                </a:solidFill>
              </a:rPr>
              <a:t>may be stated categorically that no archeological discovery has ever controverted a single biblical reference. Scores of archeological findings have been made which confirm in clear outline or in exact detail historical statements in the Bible.” </a:t>
            </a:r>
            <a:r>
              <a:rPr lang="en-US" sz="2400" b="0" dirty="0" smtClean="0">
                <a:solidFill>
                  <a:srgbClr val="1C1C1C"/>
                </a:solidFill>
              </a:rPr>
              <a:t/>
            </a:r>
            <a:br>
              <a:rPr lang="en-US" sz="2400" b="0" dirty="0" smtClean="0">
                <a:solidFill>
                  <a:srgbClr val="1C1C1C"/>
                </a:solidFill>
              </a:rPr>
            </a:br>
            <a:r>
              <a:rPr lang="en-US" sz="1800" b="0" dirty="0" smtClean="0">
                <a:solidFill>
                  <a:srgbClr val="1C1C1C"/>
                </a:solidFill>
              </a:rPr>
              <a:t>Nelson </a:t>
            </a:r>
            <a:r>
              <a:rPr lang="en-US" sz="1800" b="0" dirty="0" err="1">
                <a:solidFill>
                  <a:srgbClr val="1C1C1C"/>
                </a:solidFill>
              </a:rPr>
              <a:t>Glueck</a:t>
            </a:r>
            <a:r>
              <a:rPr lang="en-US" sz="1800" b="0" dirty="0">
                <a:solidFill>
                  <a:srgbClr val="1C1C1C"/>
                </a:solidFill>
              </a:rPr>
              <a:t>, Rivers in the Desert, 1960, </a:t>
            </a:r>
            <a:r>
              <a:rPr lang="en-US" sz="1800" b="0" dirty="0" err="1">
                <a:solidFill>
                  <a:srgbClr val="1C1C1C"/>
                </a:solidFill>
              </a:rPr>
              <a:t>pg</a:t>
            </a:r>
            <a:r>
              <a:rPr lang="en-US" sz="1800" b="0" dirty="0">
                <a:solidFill>
                  <a:srgbClr val="1C1C1C"/>
                </a:solidFill>
              </a:rPr>
              <a:t> 31</a:t>
            </a:r>
            <a:endParaRPr lang="en-US" sz="1800" b="0" dirty="0" smtClean="0">
              <a:solidFill>
                <a:srgbClr val="1C1C1C"/>
              </a:solidFill>
            </a:endParaRPr>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219350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42900" y="208756"/>
            <a:ext cx="12877800" cy="838200"/>
          </a:xfrm>
        </p:spPr>
        <p:txBody>
          <a:bodyPr/>
          <a:lstStyle/>
          <a:p>
            <a:pPr eaLnBrk="1" hangingPunct="1"/>
            <a:r>
              <a:rPr lang="en-US" dirty="0" smtClean="0">
                <a:solidFill>
                  <a:srgbClr val="D1D1CB"/>
                </a:solidFill>
              </a:rPr>
              <a:t>E. Archaeology </a:t>
            </a:r>
            <a:r>
              <a:rPr lang="en-US" dirty="0">
                <a:solidFill>
                  <a:srgbClr val="D1D1CB"/>
                </a:solidFill>
              </a:rPr>
              <a:t>proves the Bible is accurate</a:t>
            </a:r>
            <a:br>
              <a:rPr lang="en-US" dirty="0">
                <a:solidFill>
                  <a:srgbClr val="D1D1CB"/>
                </a:solidFill>
              </a:rPr>
            </a:br>
            <a:endParaRPr lang="en-US" altLang="en-US" dirty="0" smtClean="0"/>
          </a:p>
        </p:txBody>
      </p:sp>
      <p:sp>
        <p:nvSpPr>
          <p:cNvPr id="35843" name="Rectangle 3"/>
          <p:cNvSpPr>
            <a:spLocks noGrp="1" noChangeArrowheads="1"/>
          </p:cNvSpPr>
          <p:nvPr>
            <p:ph type="body" idx="1"/>
          </p:nvPr>
        </p:nvSpPr>
        <p:spPr>
          <a:xfrm>
            <a:off x="152400" y="1037431"/>
            <a:ext cx="11277600" cy="5287964"/>
          </a:xfrm>
        </p:spPr>
        <p:txBody>
          <a:bodyPr/>
          <a:lstStyle/>
          <a:p>
            <a:pPr algn="ctr" eaLnBrk="1" hangingPunct="1">
              <a:buFontTx/>
              <a:buNone/>
            </a:pPr>
            <a:r>
              <a:rPr lang="en-US" altLang="en-US" dirty="0"/>
              <a:t>2. The Dead Sea Scrolls prove the Bible is accurate.</a:t>
            </a:r>
          </a:p>
          <a:p>
            <a:pPr algn="ctr" eaLnBrk="1" hangingPunct="1">
              <a:buFontTx/>
              <a:buNone/>
            </a:pPr>
            <a:endParaRPr lang="en-US" altLang="en-US" dirty="0" smtClean="0"/>
          </a:p>
          <a:p>
            <a:pPr algn="ctr" eaLnBrk="1" hangingPunct="1">
              <a:buFontTx/>
              <a:buNone/>
            </a:pPr>
            <a:r>
              <a:rPr lang="en-US" altLang="en-US" dirty="0" smtClean="0"/>
              <a:t>1,000 years older than any previous manuscripts</a:t>
            </a:r>
          </a:p>
        </p:txBody>
      </p:sp>
      <p:pic>
        <p:nvPicPr>
          <p:cNvPr id="35844" name="Picture 4" descr="Dead Sea Scroll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66900" y="3308351"/>
            <a:ext cx="84582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3584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3258800" cy="1121664"/>
          </a:xfrm>
        </p:spPr>
        <p:txBody>
          <a:bodyPr/>
          <a:lstStyle/>
          <a:p>
            <a:r>
              <a:rPr lang="en-US" b="1" dirty="0"/>
              <a:t>F.	</a:t>
            </a:r>
            <a:r>
              <a:rPr lang="en-US" sz="3600" b="1" dirty="0"/>
              <a:t>Medical Practices in the Bible Prove it is Accurate</a:t>
            </a:r>
            <a:r>
              <a:rPr lang="en-US" sz="3600" dirty="0" smtClean="0"/>
              <a:t/>
            </a:r>
            <a:br>
              <a:rPr lang="en-US" sz="3600" dirty="0" smtClean="0"/>
            </a:br>
            <a:endParaRPr lang="en-US" sz="3600" dirty="0"/>
          </a:p>
        </p:txBody>
      </p:sp>
      <p:sp>
        <p:nvSpPr>
          <p:cNvPr id="3" name="Content Placeholder 2"/>
          <p:cNvSpPr>
            <a:spLocks noGrp="1"/>
          </p:cNvSpPr>
          <p:nvPr>
            <p:ph idx="1"/>
          </p:nvPr>
        </p:nvSpPr>
        <p:spPr>
          <a:xfrm>
            <a:off x="914400" y="914401"/>
            <a:ext cx="11049000" cy="5211763"/>
          </a:xfrm>
        </p:spPr>
        <p:txBody>
          <a:bodyPr/>
          <a:lstStyle/>
          <a:p>
            <a:pPr>
              <a:buFont typeface="Wingdings" pitchFamily="2" charset="2"/>
              <a:buChar char="v"/>
            </a:pPr>
            <a:r>
              <a:rPr lang="en-US" dirty="0" smtClean="0"/>
              <a:t>The medical instructions in the Bible have been proven (some only recently) to be completely accurate according to present day medical knowledge.</a:t>
            </a:r>
          </a:p>
          <a:p>
            <a:pPr marL="0" indent="0">
              <a:buNone/>
            </a:pPr>
            <a:r>
              <a:rPr lang="en-US" u="sng" dirty="0" smtClean="0"/>
              <a:t>Additional Information</a:t>
            </a:r>
          </a:p>
          <a:p>
            <a:pPr>
              <a:buFont typeface="Wingdings" pitchFamily="2" charset="2"/>
              <a:buChar char="v"/>
            </a:pPr>
            <a:r>
              <a:rPr lang="en-US" dirty="0"/>
              <a:t>Sanitary Practices   Numbers 19:3-22, Lev. 11:1-47; 15:1-33, </a:t>
            </a:r>
            <a:r>
              <a:rPr lang="en-US" dirty="0" err="1"/>
              <a:t>Deut</a:t>
            </a:r>
            <a:r>
              <a:rPr lang="en-US" dirty="0"/>
              <a:t> 23:12).</a:t>
            </a:r>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131882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3258800" cy="1121664"/>
          </a:xfrm>
        </p:spPr>
        <p:txBody>
          <a:bodyPr/>
          <a:lstStyle/>
          <a:p>
            <a:r>
              <a:rPr lang="en-US" b="1" dirty="0"/>
              <a:t>F.	</a:t>
            </a:r>
            <a:r>
              <a:rPr lang="en-US" sz="3600" b="1" dirty="0"/>
              <a:t>Medical Practices in the Bible Prove it is Accurate</a:t>
            </a:r>
            <a:r>
              <a:rPr lang="en-US" sz="3600" dirty="0" smtClean="0"/>
              <a:t/>
            </a:r>
            <a:br>
              <a:rPr lang="en-US" sz="3600" dirty="0" smtClean="0"/>
            </a:br>
            <a:endParaRPr lang="en-US" sz="3600" dirty="0"/>
          </a:p>
        </p:txBody>
      </p:sp>
      <p:sp>
        <p:nvSpPr>
          <p:cNvPr id="3" name="Content Placeholder 2"/>
          <p:cNvSpPr>
            <a:spLocks noGrp="1"/>
          </p:cNvSpPr>
          <p:nvPr>
            <p:ph idx="1"/>
          </p:nvPr>
        </p:nvSpPr>
        <p:spPr>
          <a:xfrm>
            <a:off x="228600" y="838200"/>
            <a:ext cx="11811000" cy="5211763"/>
          </a:xfrm>
        </p:spPr>
        <p:txBody>
          <a:bodyPr/>
          <a:lstStyle/>
          <a:p>
            <a:pPr>
              <a:buFont typeface="Wingdings" pitchFamily="2" charset="2"/>
              <a:buChar char="v"/>
            </a:pPr>
            <a:r>
              <a:rPr lang="en-US" sz="1800" b="0" dirty="0" smtClean="0"/>
              <a:t>The </a:t>
            </a:r>
            <a:r>
              <a:rPr lang="en-US" sz="1800" b="0" dirty="0"/>
              <a:t>Israelites were instructed to wash themselves and their clothes in running water if they had a bodily discharge, if they came in contact with another person’s discharge, or if they had touched a dead human or animal carcass. They were also instructed to wash any uncovered vessels that were in the vicinity of a dead body, and if a dead carcass touched a vessel it was to be destroyed. Items recovered during war were also to be purified through either fire or running water. In addition, the Israelites were instructed to bury their human waste outside of camp, and to burn the waste of their </a:t>
            </a:r>
            <a:r>
              <a:rPr lang="en-US" sz="1800" b="0" dirty="0" smtClean="0"/>
              <a:t>animals</a:t>
            </a:r>
            <a:r>
              <a:rPr lang="en-US" sz="1800" b="0" dirty="0"/>
              <a:t>. These sanitary practices without question saved countless lives in the Israelite camps by protecting them against infection caused by unseen germs. Meanwhile, their Egyptian peers were dying by the thousands due to “remedies” that almost always consisted of some amount of human or animal </a:t>
            </a:r>
            <a:r>
              <a:rPr lang="en-US" sz="1800" b="0" dirty="0" smtClean="0"/>
              <a:t>dung.</a:t>
            </a:r>
          </a:p>
          <a:p>
            <a:pPr>
              <a:buFont typeface="Wingdings" pitchFamily="2" charset="2"/>
              <a:buChar char="v"/>
            </a:pPr>
            <a:r>
              <a:rPr lang="en-US" sz="1800" b="0" dirty="0"/>
              <a:t>For centuries doctors denied the possibility that disease could be transmitted by invisible agents. However, in the late 19th century Louis Pasteur demonstrated in his Germ Theory of Disease that most infectious diseases were caused by microorganisms originating from outside the body. This new understanding of germs and their means of transmission led to improved sanitary standards that resulted in an enormous drop in the mortality rate. Yet these core principles of sanitation were being practiced by the Israelites thousands of years earlier</a:t>
            </a:r>
            <a:r>
              <a:rPr lang="en-US" sz="1800" b="0" dirty="0" smtClean="0"/>
              <a:t>.</a:t>
            </a:r>
          </a:p>
          <a:p>
            <a:pPr marL="0" indent="0">
              <a:buNone/>
            </a:pPr>
            <a:r>
              <a:rPr lang="en-US" sz="1800" b="0" dirty="0" smtClean="0"/>
              <a:t>Source: </a:t>
            </a:r>
            <a:r>
              <a:rPr lang="en-US" sz="1800" b="0" dirty="0" smtClean="0">
                <a:solidFill>
                  <a:srgbClr val="0070C0"/>
                </a:solidFill>
                <a:hlinkClick r:id="rId2"/>
              </a:rPr>
              <a:t>https://bibleevidences.com/medical-evidence/</a:t>
            </a:r>
            <a:endParaRPr lang="en-US" sz="1800" b="0" dirty="0">
              <a:solidFill>
                <a:srgbClr val="0070C0"/>
              </a:solidFill>
            </a:endParaRPr>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1519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 y="1143000"/>
            <a:ext cx="12192000" cy="1197864"/>
          </a:xfrm>
        </p:spPr>
        <p:txBody>
          <a:bodyPr/>
          <a:lstStyle/>
          <a:p>
            <a:r>
              <a:rPr lang="en-US" b="1" dirty="0" smtClean="0">
                <a:solidFill>
                  <a:schemeClr val="bg1">
                    <a:lumMod val="50000"/>
                  </a:schemeClr>
                </a:solidFill>
              </a:rPr>
              <a:t>G.	Prove to yourself that the Bible is true by testing its teachings in your own life</a:t>
            </a:r>
            <a:r>
              <a:rPr lang="en-US" dirty="0" smtClean="0"/>
              <a:t/>
            </a:r>
            <a:br>
              <a:rPr lang="en-US" dirty="0" smtClean="0"/>
            </a:br>
            <a:endParaRPr lang="en-US" dirty="0"/>
          </a:p>
        </p:txBody>
      </p:sp>
      <p:sp>
        <p:nvSpPr>
          <p:cNvPr id="3" name="Content Placeholder 2"/>
          <p:cNvSpPr>
            <a:spLocks noGrp="1"/>
          </p:cNvSpPr>
          <p:nvPr>
            <p:ph idx="1"/>
          </p:nvPr>
        </p:nvSpPr>
        <p:spPr>
          <a:xfrm>
            <a:off x="833284" y="2331032"/>
            <a:ext cx="10515600" cy="3840960"/>
          </a:xfrm>
        </p:spPr>
        <p:txBody>
          <a:bodyPr/>
          <a:lstStyle/>
          <a:p>
            <a:pPr>
              <a:buFont typeface="Wingdings" pitchFamily="2" charset="2"/>
              <a:buChar char="v"/>
            </a:pPr>
            <a:r>
              <a:rPr lang="en-US" dirty="0" smtClean="0"/>
              <a:t>If the teachings of the Bible are true, then as you begin to practice them in </a:t>
            </a:r>
            <a:r>
              <a:rPr lang="en-US" b="0" dirty="0" smtClean="0"/>
              <a:t>your daily life, changes will begin to take place. </a:t>
            </a:r>
          </a:p>
          <a:p>
            <a:pPr>
              <a:buFont typeface="Wingdings" pitchFamily="2" charset="2"/>
              <a:buChar char="v"/>
            </a:pPr>
            <a:r>
              <a:rPr lang="en-US" b="0" dirty="0" smtClean="0"/>
              <a:t> If the teachings of the Bible </a:t>
            </a:r>
            <a:r>
              <a:rPr lang="en-US" dirty="0" smtClean="0"/>
              <a:t>are not true, then nothing will happen in your life when you begin to apply them.</a:t>
            </a:r>
          </a:p>
          <a:p>
            <a:endParaRPr lang="en-US" dirty="0"/>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410920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5400" b="1" dirty="0" smtClean="0"/>
              <a:t>Lesson 1</a:t>
            </a:r>
            <a:endParaRPr lang="en-US" sz="5400" b="1" dirty="0"/>
          </a:p>
        </p:txBody>
      </p:sp>
      <p:sp>
        <p:nvSpPr>
          <p:cNvPr id="3" name="Content Placeholder 2"/>
          <p:cNvSpPr>
            <a:spLocks noGrp="1"/>
          </p:cNvSpPr>
          <p:nvPr>
            <p:ph idx="1"/>
          </p:nvPr>
        </p:nvSpPr>
        <p:spPr>
          <a:xfrm>
            <a:off x="533400" y="838200"/>
            <a:ext cx="9936163" cy="5638800"/>
          </a:xfrm>
        </p:spPr>
        <p:txBody>
          <a:bodyPr/>
          <a:lstStyle/>
          <a:p>
            <a:pPr eaLnBrk="1" hangingPunct="1">
              <a:buNone/>
            </a:pPr>
            <a:endParaRPr lang="en-US" altLang="en-US" dirty="0" smtClean="0"/>
          </a:p>
          <a:p>
            <a:pPr>
              <a:buNone/>
            </a:pPr>
            <a:endParaRPr lang="en-US" dirty="0"/>
          </a:p>
        </p:txBody>
      </p:sp>
      <p:sp>
        <p:nvSpPr>
          <p:cNvPr id="6" name="TextBox 5"/>
          <p:cNvSpPr txBox="1"/>
          <p:nvPr/>
        </p:nvSpPr>
        <p:spPr>
          <a:xfrm>
            <a:off x="8839200" y="6477001"/>
            <a:ext cx="1600200" cy="230833"/>
          </a:xfrm>
          <a:prstGeom prst="rect">
            <a:avLst/>
          </a:prstGeom>
          <a:noFill/>
        </p:spPr>
        <p:txBody>
          <a:bodyPr wrap="square" rtlCol="0">
            <a:spAutoFit/>
          </a:bodyPr>
          <a:lstStyle/>
          <a:p>
            <a:r>
              <a:rPr lang="en-US" sz="900" dirty="0"/>
              <a:t>Iteenchallenge.org </a:t>
            </a:r>
            <a:r>
              <a:rPr lang="en-US" sz="900" dirty="0" smtClean="0"/>
              <a:t>01/2018</a:t>
            </a:r>
            <a:endParaRPr lang="en-US" sz="900" dirty="0"/>
          </a:p>
        </p:txBody>
      </p:sp>
      <p:sp>
        <p:nvSpPr>
          <p:cNvPr id="4" name="TextBox 3"/>
          <p:cNvSpPr txBox="1"/>
          <p:nvPr/>
        </p:nvSpPr>
        <p:spPr>
          <a:xfrm>
            <a:off x="1981200" y="990600"/>
            <a:ext cx="9906000" cy="5509200"/>
          </a:xfrm>
          <a:prstGeom prst="rect">
            <a:avLst/>
          </a:prstGeom>
          <a:noFill/>
        </p:spPr>
        <p:txBody>
          <a:bodyPr wrap="square" rtlCol="0">
            <a:spAutoFit/>
          </a:bodyPr>
          <a:lstStyle/>
          <a:p>
            <a:r>
              <a:rPr lang="en-US" altLang="en-US" sz="4400" kern="0" dirty="0">
                <a:solidFill>
                  <a:srgbClr val="1C1C1C"/>
                </a:solidFill>
                <a:latin typeface="Century Gothic"/>
                <a:ea typeface="+mj-ea"/>
                <a:cs typeface="+mj-cs"/>
              </a:rPr>
              <a:t>Key Biblical </a:t>
            </a:r>
            <a:r>
              <a:rPr lang="en-US" altLang="en-US" sz="4400" kern="0" dirty="0" smtClean="0">
                <a:solidFill>
                  <a:srgbClr val="1C1C1C"/>
                </a:solidFill>
                <a:latin typeface="Century Gothic"/>
                <a:ea typeface="+mj-ea"/>
                <a:cs typeface="+mj-cs"/>
              </a:rPr>
              <a:t>Truth</a:t>
            </a:r>
          </a:p>
          <a:p>
            <a:r>
              <a:rPr lang="en-US" sz="2400" dirty="0">
                <a:solidFill>
                  <a:srgbClr val="1C1C1C"/>
                </a:solidFill>
              </a:rPr>
              <a:t>I need to have a clear understanding of why we have the Bible</a:t>
            </a:r>
            <a:r>
              <a:rPr lang="en-US" sz="2400" dirty="0" smtClean="0">
                <a:solidFill>
                  <a:srgbClr val="1C1C1C"/>
                </a:solidFill>
              </a:rPr>
              <a:t>.</a:t>
            </a:r>
          </a:p>
          <a:p>
            <a:endParaRPr lang="en-US" dirty="0">
              <a:solidFill>
                <a:srgbClr val="1C1C1C"/>
              </a:solidFill>
            </a:endParaRPr>
          </a:p>
          <a:p>
            <a:endParaRPr lang="en-US" dirty="0">
              <a:solidFill>
                <a:srgbClr val="1C1C1C"/>
              </a:solidFill>
            </a:endParaRPr>
          </a:p>
          <a:p>
            <a:r>
              <a:rPr lang="en-US" sz="4400" dirty="0" smtClean="0">
                <a:solidFill>
                  <a:srgbClr val="1C1C1C"/>
                </a:solidFill>
              </a:rPr>
              <a:t>Key Verse</a:t>
            </a:r>
          </a:p>
          <a:p>
            <a:endParaRPr lang="en-US" dirty="0">
              <a:solidFill>
                <a:srgbClr val="1C1C1C"/>
              </a:solidFill>
            </a:endParaRPr>
          </a:p>
          <a:p>
            <a:r>
              <a:rPr lang="en-US" sz="2400" dirty="0">
                <a:solidFill>
                  <a:srgbClr val="1C1C1C"/>
                </a:solidFill>
              </a:rPr>
              <a:t>As new babies, you should want to drink the pure milk which is God’s Word so you will grow up and be saved from the penalty of sin. </a:t>
            </a:r>
          </a:p>
          <a:p>
            <a:r>
              <a:rPr lang="en-US" sz="2400" dirty="0">
                <a:solidFill>
                  <a:srgbClr val="1C1C1C"/>
                </a:solidFill>
              </a:rPr>
              <a:t>1 Peter 2:2 NLB</a:t>
            </a:r>
          </a:p>
          <a:p>
            <a:endParaRPr lang="en-US" dirty="0"/>
          </a:p>
          <a:p>
            <a:endParaRPr lang="en-US" dirty="0" smtClean="0"/>
          </a:p>
          <a:p>
            <a:endParaRPr lang="en-US" dirty="0"/>
          </a:p>
          <a:p>
            <a:endParaRPr lang="en-US" dirty="0" smtClean="0"/>
          </a:p>
          <a:p>
            <a:endParaRPr lang="en-US" dirty="0"/>
          </a:p>
        </p:txBody>
      </p:sp>
      <p:sp>
        <p:nvSpPr>
          <p:cNvPr id="5" name="Date Placeholder 4"/>
          <p:cNvSpPr>
            <a:spLocks noGrp="1"/>
          </p:cNvSpPr>
          <p:nvPr>
            <p:ph type="dt" sz="half" idx="10"/>
          </p:nvPr>
        </p:nvSpPr>
        <p:spPr/>
        <p:txBody>
          <a:bodyPr/>
          <a:lstStyle/>
          <a:p>
            <a:pPr>
              <a:defRPr/>
            </a:pPr>
            <a:r>
              <a:rPr lang="en-US" smtClean="0"/>
              <a:t>1-2018      </a:t>
            </a:r>
            <a:endParaRPr lang="en-US"/>
          </a:p>
        </p:txBody>
      </p:sp>
      <p:sp>
        <p:nvSpPr>
          <p:cNvPr id="7" name="Footer Placeholder 6"/>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190406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95400" y="1325204"/>
            <a:ext cx="9122898" cy="5029200"/>
          </a:xfrm>
        </p:spPr>
        <p:txBody>
          <a:bodyPr>
            <a:normAutofit lnSpcReduction="10000"/>
          </a:bodyPr>
          <a:lstStyle/>
          <a:p>
            <a:r>
              <a:rPr lang="en-US" sz="2800" dirty="0"/>
              <a:t>How should the accuracy of the Bible affect my life today?  Here are three thoughts that can be a response to this question:</a:t>
            </a:r>
          </a:p>
          <a:p>
            <a:pPr marL="512064" indent="-457200">
              <a:buFont typeface="+mj-lt"/>
              <a:buAutoNum type="arabicPeriod"/>
            </a:pPr>
            <a:r>
              <a:rPr lang="en-US" sz="2800" dirty="0"/>
              <a:t>I can trust the Bible and believe that it really is God’s Word.</a:t>
            </a:r>
          </a:p>
          <a:p>
            <a:pPr marL="512064" indent="-457200">
              <a:buFont typeface="+mj-lt"/>
              <a:buAutoNum type="arabicPeriod"/>
            </a:pPr>
            <a:r>
              <a:rPr lang="en-US" sz="2800" dirty="0"/>
              <a:t>I can trust that what the Bible says today is the same as what God told the men who first wrote the Bible.</a:t>
            </a:r>
          </a:p>
          <a:p>
            <a:pPr marL="512064" indent="-457200">
              <a:buFont typeface="+mj-lt"/>
              <a:buAutoNum type="arabicPeriod" startAt="3"/>
            </a:pPr>
            <a:r>
              <a:rPr lang="en-US" sz="2800" dirty="0"/>
              <a:t>I need to be careful to accurately use the teachings of the Bible in my life today.</a:t>
            </a:r>
          </a:p>
          <a:p>
            <a:r>
              <a:rPr lang="en-US" dirty="0" smtClean="0"/>
              <a:t> </a:t>
            </a:r>
          </a:p>
          <a:p>
            <a:r>
              <a:rPr lang="en-US" dirty="0" smtClean="0"/>
              <a:t> </a:t>
            </a:r>
          </a:p>
        </p:txBody>
      </p:sp>
      <p:sp>
        <p:nvSpPr>
          <p:cNvPr id="3" name="Title 2"/>
          <p:cNvSpPr>
            <a:spLocks noGrp="1"/>
          </p:cNvSpPr>
          <p:nvPr>
            <p:ph type="title"/>
          </p:nvPr>
        </p:nvSpPr>
        <p:spPr>
          <a:xfrm>
            <a:off x="1828800" y="0"/>
            <a:ext cx="10363200" cy="1362075"/>
          </a:xfrm>
        </p:spPr>
        <p:txBody>
          <a:bodyPr/>
          <a:lstStyle/>
          <a:p>
            <a:r>
              <a:rPr lang="en-US" sz="5400" dirty="0"/>
              <a:t>Personal Application…</a:t>
            </a:r>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178279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30902" y="1828800"/>
            <a:ext cx="9122898" cy="4648200"/>
          </a:xfrm>
        </p:spPr>
        <p:txBody>
          <a:bodyPr>
            <a:normAutofit lnSpcReduction="10000"/>
          </a:bodyPr>
          <a:lstStyle/>
          <a:p>
            <a:pPr marL="512064" indent="-457200">
              <a:buFont typeface="+mj-lt"/>
              <a:buAutoNum type="arabicPeriod"/>
            </a:pPr>
            <a:r>
              <a:rPr lang="en-US" sz="2800" dirty="0"/>
              <a:t>List stress situations</a:t>
            </a:r>
            <a:br>
              <a:rPr lang="en-US" sz="2800" dirty="0"/>
            </a:br>
            <a:r>
              <a:rPr lang="en-US" sz="2800" dirty="0"/>
              <a:t>—situations where I find it easy to get uptight, frustrated, angry, irritated, discouraged, or when I feel under pressure.</a:t>
            </a:r>
          </a:p>
          <a:p>
            <a:pPr marL="512064" indent="-457200">
              <a:buFont typeface="+mj-lt"/>
              <a:buAutoNum type="arabicPeriod"/>
            </a:pPr>
            <a:r>
              <a:rPr lang="en-US" sz="2800" dirty="0"/>
              <a:t>Ask God this question:</a:t>
            </a:r>
            <a:br>
              <a:rPr lang="en-US" sz="2800" dirty="0"/>
            </a:br>
            <a:r>
              <a:rPr lang="en-US" sz="2800" dirty="0"/>
              <a:t>—“God, what are you trying to teach me to do today?”</a:t>
            </a:r>
          </a:p>
          <a:p>
            <a:pPr marL="512064" indent="-457200">
              <a:buFont typeface="+mj-lt"/>
              <a:buAutoNum type="arabicPeriod"/>
            </a:pPr>
            <a:r>
              <a:rPr lang="en-US" sz="2800" dirty="0"/>
              <a:t>Find one area in my daily life where I want to grow</a:t>
            </a:r>
            <a:br>
              <a:rPr lang="en-US" sz="2800" dirty="0"/>
            </a:br>
            <a:r>
              <a:rPr lang="en-US" sz="2800" dirty="0"/>
              <a:t>—use 1 Corinthians 13:4-8 to identify possible areas where I need to grow.</a:t>
            </a:r>
          </a:p>
          <a:p>
            <a:pPr marL="512064" indent="-457200">
              <a:buFont typeface="+mj-lt"/>
              <a:buAutoNum type="arabicPeriod"/>
            </a:pPr>
            <a:endParaRPr lang="en-US" sz="2800" dirty="0"/>
          </a:p>
        </p:txBody>
      </p:sp>
      <p:sp>
        <p:nvSpPr>
          <p:cNvPr id="3" name="Title 2"/>
          <p:cNvSpPr>
            <a:spLocks noGrp="1"/>
          </p:cNvSpPr>
          <p:nvPr>
            <p:ph type="title"/>
          </p:nvPr>
        </p:nvSpPr>
        <p:spPr>
          <a:xfrm>
            <a:off x="457200" y="24581"/>
            <a:ext cx="11201400" cy="1060704"/>
          </a:xfrm>
        </p:spPr>
        <p:txBody>
          <a:bodyPr/>
          <a:lstStyle/>
          <a:p>
            <a:r>
              <a:rPr lang="en-US" sz="4800" dirty="0"/>
              <a:t>Life-to-Life Learning Bible Study </a:t>
            </a:r>
            <a:r>
              <a:rPr lang="en-US" sz="4800" dirty="0">
                <a:solidFill>
                  <a:schemeClr val="bg1">
                    <a:lumMod val="50000"/>
                  </a:schemeClr>
                </a:solidFill>
              </a:rPr>
              <a:t>Pattern</a:t>
            </a:r>
            <a:r>
              <a:rPr lang="en-US" dirty="0"/>
              <a:t/>
            </a:r>
            <a:br>
              <a:rPr lang="en-US" dirty="0"/>
            </a:br>
            <a:endParaRPr lang="en-US" dirty="0"/>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356772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09800" y="1905000"/>
            <a:ext cx="9753600" cy="4648200"/>
          </a:xfrm>
        </p:spPr>
        <p:txBody>
          <a:bodyPr>
            <a:normAutofit/>
          </a:bodyPr>
          <a:lstStyle/>
          <a:p>
            <a:pPr marL="512064" indent="-457200">
              <a:buFont typeface="+mj-lt"/>
              <a:buAutoNum type="arabicPeriod" startAt="4"/>
            </a:pPr>
            <a:r>
              <a:rPr lang="en-US" sz="2800" dirty="0"/>
              <a:t>Relate this to my Bible study</a:t>
            </a:r>
            <a:br>
              <a:rPr lang="en-US" sz="2800" dirty="0"/>
            </a:br>
            <a:r>
              <a:rPr lang="en-US" sz="2800" dirty="0"/>
              <a:t>—what does the Bible have to say about this area of my life where I want to grow?</a:t>
            </a:r>
          </a:p>
          <a:p>
            <a:pPr marL="512064" indent="-457200">
              <a:buFont typeface="+mj-lt"/>
              <a:buAutoNum type="arabicPeriod" startAt="4"/>
            </a:pPr>
            <a:r>
              <a:rPr lang="en-US" sz="2800" dirty="0"/>
              <a:t>List things I can finish today</a:t>
            </a:r>
            <a:br>
              <a:rPr lang="en-US" sz="2800" dirty="0"/>
            </a:br>
            <a:r>
              <a:rPr lang="en-US" sz="2800" dirty="0"/>
              <a:t>—in other words, set goals</a:t>
            </a:r>
            <a:br>
              <a:rPr lang="en-US" sz="2800" dirty="0"/>
            </a:br>
            <a:r>
              <a:rPr lang="en-US" sz="2800" dirty="0"/>
              <a:t>—choose one goal and do it today</a:t>
            </a:r>
          </a:p>
          <a:p>
            <a:pPr marL="512064" indent="-457200">
              <a:buFont typeface="+mj-lt"/>
              <a:buAutoNum type="arabicPeriod" startAt="6"/>
            </a:pPr>
            <a:r>
              <a:rPr lang="en-US" sz="2800" dirty="0"/>
              <a:t>Evaluate the results</a:t>
            </a:r>
            <a:br>
              <a:rPr lang="en-US" sz="2800" dirty="0"/>
            </a:br>
            <a:r>
              <a:rPr lang="en-US" sz="2800" dirty="0"/>
              <a:t>—later the same day or the next day, review what happened when you tried to reach the goal you set.</a:t>
            </a:r>
          </a:p>
          <a:p>
            <a:r>
              <a:rPr lang="en-US" sz="2800" dirty="0"/>
              <a:t> </a:t>
            </a:r>
          </a:p>
          <a:p>
            <a:pPr marL="512064" indent="-457200"/>
            <a:endParaRPr lang="en-US" dirty="0"/>
          </a:p>
        </p:txBody>
      </p:sp>
      <p:sp>
        <p:nvSpPr>
          <p:cNvPr id="3" name="Title 2"/>
          <p:cNvSpPr>
            <a:spLocks noGrp="1"/>
          </p:cNvSpPr>
          <p:nvPr>
            <p:ph type="title"/>
          </p:nvPr>
        </p:nvSpPr>
        <p:spPr>
          <a:xfrm>
            <a:off x="533400" y="0"/>
            <a:ext cx="10366248" cy="1082040"/>
          </a:xfrm>
        </p:spPr>
        <p:txBody>
          <a:bodyPr/>
          <a:lstStyle/>
          <a:p>
            <a:r>
              <a:rPr lang="en-US" sz="4800" dirty="0"/>
              <a:t>Life-to-Life Learning Bible Study </a:t>
            </a:r>
            <a:r>
              <a:rPr lang="en-US" sz="4800" dirty="0">
                <a:solidFill>
                  <a:schemeClr val="bg1">
                    <a:lumMod val="50000"/>
                  </a:schemeClr>
                </a:solidFill>
              </a:rPr>
              <a:t>Pattern</a:t>
            </a:r>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429247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1524000" y="2971800"/>
            <a:ext cx="7391400" cy="838200"/>
          </a:xfrm>
        </p:spPr>
        <p:txBody>
          <a:bodyPr/>
          <a:lstStyle/>
          <a:p>
            <a:pPr eaLnBrk="1" hangingPunct="1"/>
            <a:r>
              <a:rPr lang="en-US" altLang="en-US" smtClean="0"/>
              <a:t>A Quick Look at the Bible</a:t>
            </a:r>
          </a:p>
        </p:txBody>
      </p:sp>
      <p:sp>
        <p:nvSpPr>
          <p:cNvPr id="47107" name="Rectangle 3"/>
          <p:cNvSpPr>
            <a:spLocks noGrp="1" noChangeArrowheads="1"/>
          </p:cNvSpPr>
          <p:nvPr>
            <p:ph type="subTitle" idx="1"/>
          </p:nvPr>
        </p:nvSpPr>
        <p:spPr/>
        <p:txBody>
          <a:bodyPr/>
          <a:lstStyle/>
          <a:p>
            <a:pPr eaLnBrk="1" hangingPunct="1"/>
            <a:r>
              <a:rPr lang="en-US" altLang="en-US" smtClean="0"/>
              <a:t>Introducing the Word of God</a:t>
            </a:r>
          </a:p>
        </p:txBody>
      </p:sp>
      <p:sp>
        <p:nvSpPr>
          <p:cNvPr id="61444" name="Text Box 4"/>
          <p:cNvSpPr txBox="1">
            <a:spLocks noChangeArrowheads="1"/>
          </p:cNvSpPr>
          <p:nvPr/>
        </p:nvSpPr>
        <p:spPr bwMode="auto">
          <a:xfrm>
            <a:off x="1524000" y="4724400"/>
            <a:ext cx="891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50000"/>
              </a:spcBef>
              <a:buFontTx/>
              <a:buNone/>
            </a:pPr>
            <a:r>
              <a:rPr lang="en-US" altLang="en-US" sz="2800"/>
              <a:t>   </a:t>
            </a:r>
            <a:r>
              <a:rPr lang="en-US" altLang="en-US" sz="3600" b="0"/>
              <a:t>Lesson 4    Old and New Testament 			       Overview</a:t>
            </a:r>
          </a:p>
        </p:txBody>
      </p:sp>
      <p:sp>
        <p:nvSpPr>
          <p:cNvPr id="4710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1-2018      </a:t>
            </a:r>
            <a:endParaRPr lang="en-US" altLang="en-US" sz="1400" b="0">
              <a:latin typeface="Arial" charset="0"/>
            </a:endParaRPr>
          </a:p>
        </p:txBody>
      </p:sp>
      <p:sp>
        <p:nvSpPr>
          <p:cNvPr id="4711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a:spcBef>
                <a:spcPct val="0"/>
              </a:spcBef>
              <a:buFontTx/>
              <a:buNone/>
            </a:pPr>
            <a:r>
              <a:rPr lang="en-US" altLang="en-US" sz="1400" b="0" smtClean="0">
                <a:latin typeface="Arial" charset="0"/>
              </a:rPr>
              <a:t>iteenchallenge.org</a:t>
            </a:r>
            <a:endParaRPr lang="en-US" altLang="en-US" sz="1400" b="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1524000" y="2971800"/>
            <a:ext cx="7391400" cy="838200"/>
          </a:xfrm>
        </p:spPr>
        <p:txBody>
          <a:bodyPr/>
          <a:lstStyle/>
          <a:p>
            <a:pPr eaLnBrk="1" hangingPunct="1"/>
            <a:r>
              <a:rPr lang="en-US" altLang="en-US" smtClean="0"/>
              <a:t>A Quick Look at the Bible</a:t>
            </a:r>
          </a:p>
        </p:txBody>
      </p:sp>
      <p:sp>
        <p:nvSpPr>
          <p:cNvPr id="24579" name="Rectangle 3"/>
          <p:cNvSpPr>
            <a:spLocks noGrp="1" noChangeArrowheads="1"/>
          </p:cNvSpPr>
          <p:nvPr>
            <p:ph type="subTitle" idx="1"/>
          </p:nvPr>
        </p:nvSpPr>
        <p:spPr/>
        <p:txBody>
          <a:bodyPr/>
          <a:lstStyle/>
          <a:p>
            <a:pPr eaLnBrk="1" hangingPunct="1"/>
            <a:r>
              <a:rPr lang="en-US" altLang="en-US" smtClean="0"/>
              <a:t>Introducing the Word of God</a:t>
            </a:r>
          </a:p>
        </p:txBody>
      </p:sp>
      <p:sp>
        <p:nvSpPr>
          <p:cNvPr id="33796" name="Text Box 4"/>
          <p:cNvSpPr txBox="1">
            <a:spLocks noChangeArrowheads="1"/>
          </p:cNvSpPr>
          <p:nvPr/>
        </p:nvSpPr>
        <p:spPr bwMode="auto">
          <a:xfrm rot="10800000" flipV="1">
            <a:off x="1978026" y="4368711"/>
            <a:ext cx="83867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lvl="0">
              <a:spcBef>
                <a:spcPct val="50000"/>
              </a:spcBef>
              <a:buNone/>
              <a:defRPr/>
            </a:pPr>
            <a:r>
              <a:rPr kumimoji="0" lang="en-US" altLang="en-US" sz="3600" b="0" i="0" u="none" strike="noStrike" kern="1200" cap="none" spc="0" normalizeH="0" baseline="0" noProof="0" dirty="0" smtClean="0">
                <a:ln>
                  <a:noFill/>
                </a:ln>
                <a:solidFill>
                  <a:srgbClr val="FFFFFF"/>
                </a:solidFill>
                <a:effectLst/>
                <a:uLnTx/>
                <a:uFillTx/>
                <a:latin typeface="Century Gothic" pitchFamily="34" charset="0"/>
                <a:ea typeface="+mn-ea"/>
                <a:cs typeface="+mn-cs"/>
              </a:rPr>
              <a:t>Chapter 4  </a:t>
            </a:r>
            <a:r>
              <a:rPr lang="en-US" sz="3600" b="0" dirty="0" smtClean="0"/>
              <a:t>A </a:t>
            </a:r>
            <a:r>
              <a:rPr lang="en-US" sz="3600" b="0" dirty="0"/>
              <a:t>quick look at the </a:t>
            </a:r>
            <a:br>
              <a:rPr lang="en-US" sz="3600" b="0" dirty="0"/>
            </a:br>
            <a:r>
              <a:rPr lang="en-US" sz="3600" b="0" dirty="0"/>
              <a:t>Old Testament</a:t>
            </a:r>
            <a:endParaRPr kumimoji="0" lang="en-US" altLang="en-US" sz="3600" b="0" i="0" u="none" strike="noStrike" kern="1200" cap="none" spc="0" normalizeH="0" baseline="0" noProof="0" dirty="0">
              <a:ln>
                <a:noFill/>
              </a:ln>
              <a:solidFill>
                <a:srgbClr val="FFFFFF"/>
              </a:solidFill>
              <a:effectLst/>
              <a:uLnTx/>
              <a:uFillTx/>
            </a:endParaRPr>
          </a:p>
        </p:txBody>
      </p:sp>
      <p:sp>
        <p:nvSpPr>
          <p:cNvPr id="2458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FFFFFF"/>
                </a:solidFill>
                <a:effectLst/>
                <a:uLnTx/>
                <a:uFillTx/>
                <a:latin typeface="Arial" charset="0"/>
                <a:ea typeface="+mn-ea"/>
                <a:cs typeface="+mn-cs"/>
              </a:rPr>
              <a:t>1-2018      </a:t>
            </a:r>
            <a:endParaRPr kumimoji="0" lang="en-US" alt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458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FFFFFF"/>
                </a:solidFill>
                <a:effectLst/>
                <a:uLnTx/>
                <a:uFillTx/>
                <a:latin typeface="Arial" charset="0"/>
                <a:ea typeface="+mn-ea"/>
                <a:cs typeface="+mn-cs"/>
              </a:rPr>
              <a:t>iteenchallenge.org</a:t>
            </a:r>
            <a:endParaRPr kumimoji="0" lang="en-US" altLang="en-US" sz="1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52644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Lesson 4</a:t>
            </a:r>
            <a:endParaRPr lang="en-US" sz="5400" b="1" dirty="0"/>
          </a:p>
        </p:txBody>
      </p:sp>
      <p:sp>
        <p:nvSpPr>
          <p:cNvPr id="3" name="Content Placeholder 2"/>
          <p:cNvSpPr>
            <a:spLocks noGrp="1"/>
          </p:cNvSpPr>
          <p:nvPr>
            <p:ph idx="1"/>
          </p:nvPr>
        </p:nvSpPr>
        <p:spPr>
          <a:xfrm>
            <a:off x="533400" y="838200"/>
            <a:ext cx="9936163" cy="5638800"/>
          </a:xfrm>
        </p:spPr>
        <p:txBody>
          <a:bodyPr/>
          <a:lstStyle/>
          <a:p>
            <a:pPr eaLnBrk="1" hangingPunct="1">
              <a:buNone/>
            </a:pPr>
            <a:endParaRPr lang="en-US" altLang="en-US" dirty="0" smtClean="0"/>
          </a:p>
          <a:p>
            <a:pPr>
              <a:buNone/>
            </a:pPr>
            <a:endParaRPr lang="en-US" dirty="0"/>
          </a:p>
        </p:txBody>
      </p:sp>
      <p:sp>
        <p:nvSpPr>
          <p:cNvPr id="6" name="TextBox 5"/>
          <p:cNvSpPr txBox="1"/>
          <p:nvPr/>
        </p:nvSpPr>
        <p:spPr>
          <a:xfrm>
            <a:off x="8839200" y="6477001"/>
            <a:ext cx="1600200" cy="23083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entury Gothic" pitchFamily="34" charset="0"/>
                <a:ea typeface="+mn-ea"/>
                <a:cs typeface="+mn-cs"/>
              </a:rPr>
              <a:t>Iteenchallenge.org </a:t>
            </a:r>
            <a:r>
              <a:rPr kumimoji="0" lang="en-US" sz="900" b="0" i="0" u="none" strike="noStrike" kern="1200" cap="none" spc="0" normalizeH="0" baseline="0" noProof="0" dirty="0" smtClean="0">
                <a:ln>
                  <a:noFill/>
                </a:ln>
                <a:solidFill>
                  <a:srgbClr val="FFFFFF"/>
                </a:solidFill>
                <a:effectLst/>
                <a:uLnTx/>
                <a:uFillTx/>
                <a:latin typeface="Century Gothic" pitchFamily="34" charset="0"/>
                <a:ea typeface="+mn-ea"/>
                <a:cs typeface="+mn-cs"/>
              </a:rPr>
              <a:t>01/2018</a:t>
            </a:r>
            <a:endParaRPr kumimoji="0" lang="en-US" sz="900" b="0"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4" name="TextBox 3"/>
          <p:cNvSpPr txBox="1"/>
          <p:nvPr/>
        </p:nvSpPr>
        <p:spPr>
          <a:xfrm>
            <a:off x="1981200" y="990600"/>
            <a:ext cx="9906000" cy="483209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1C1C1C"/>
                </a:solidFill>
                <a:effectLst/>
                <a:uLnTx/>
                <a:uFillTx/>
                <a:latin typeface="Century Gothic"/>
                <a:ea typeface="+mn-ea"/>
                <a:cs typeface="+mn-cs"/>
              </a:rPr>
              <a:t>Key Biblical </a:t>
            </a:r>
            <a:r>
              <a:rPr kumimoji="0" lang="en-US" altLang="en-US" sz="4400" b="0" i="0" u="none" strike="noStrike" kern="0" cap="none" spc="0" normalizeH="0" baseline="0" noProof="0" dirty="0" smtClean="0">
                <a:ln>
                  <a:noFill/>
                </a:ln>
                <a:solidFill>
                  <a:srgbClr val="1C1C1C"/>
                </a:solidFill>
                <a:effectLst/>
                <a:uLnTx/>
                <a:uFillTx/>
                <a:latin typeface="Century Gothic"/>
                <a:ea typeface="+mn-ea"/>
                <a:cs typeface="+mn-cs"/>
              </a:rPr>
              <a:t>Truth</a:t>
            </a:r>
          </a:p>
          <a:p>
            <a:pPr eaLnBrk="1" hangingPunct="1">
              <a:buFontTx/>
              <a:buNone/>
            </a:pPr>
            <a:r>
              <a:rPr lang="en-US" altLang="en-US" sz="2800" dirty="0">
                <a:solidFill>
                  <a:schemeClr val="tx2">
                    <a:lumMod val="10000"/>
                  </a:schemeClr>
                </a:solidFill>
              </a:rPr>
              <a:t>I need to use the Bible in all my daily experiences.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1C1C1C"/>
              </a:solidFill>
              <a:effectLst/>
              <a:uLnTx/>
              <a:uFillTx/>
              <a:latin typeface="Century Gothic"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rgbClr val="1C1C1C"/>
                </a:solidFill>
                <a:effectLst/>
                <a:uLnTx/>
                <a:uFillTx/>
                <a:latin typeface="Century Gothic" pitchFamily="34" charset="0"/>
                <a:ea typeface="+mn-ea"/>
                <a:cs typeface="+mn-cs"/>
              </a:rPr>
              <a:t>Key Verse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1C1C1C"/>
              </a:solidFill>
              <a:effectLst/>
              <a:uLnTx/>
              <a:uFillTx/>
              <a:latin typeface="Century Gothic" pitchFamily="34" charset="0"/>
              <a:ea typeface="+mn-ea"/>
              <a:cs typeface="+mn-cs"/>
            </a:endParaRPr>
          </a:p>
          <a:p>
            <a:pPr eaLnBrk="1" hangingPunct="1">
              <a:buFontTx/>
              <a:buNone/>
            </a:pPr>
            <a:r>
              <a:rPr lang="en-US" altLang="en-US" sz="2800" dirty="0">
                <a:solidFill>
                  <a:schemeClr val="tx2">
                    <a:lumMod val="10000"/>
                  </a:schemeClr>
                </a:solidFill>
              </a:rPr>
              <a:t>The scriptures are the comprehensive equipment of the man of God, and fit him fully for all branches of his work. 2 Timothy 3:17 Phillips 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Century Gothic"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srgbClr val="FFFFFF"/>
              </a:solidFill>
              <a:effectLst/>
              <a:uLnTx/>
              <a:uFillTx/>
              <a:latin typeface="Century Gothic"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5" name="Date Placeholder 4"/>
          <p:cNvSpPr>
            <a:spLocks noGrp="1"/>
          </p:cNvSpPr>
          <p:nvPr>
            <p:ph type="dt" sz="half" idx="10"/>
          </p:nvPr>
        </p:nvSpPr>
        <p:spPr/>
        <p:txBody>
          <a:bodyPr/>
          <a:lstStyle/>
          <a:p>
            <a:pPr>
              <a:defRPr/>
            </a:pPr>
            <a:r>
              <a:rPr lang="en-US" smtClean="0"/>
              <a:t>1-2018      </a:t>
            </a:r>
            <a:endParaRPr lang="en-US"/>
          </a:p>
        </p:txBody>
      </p:sp>
      <p:sp>
        <p:nvSpPr>
          <p:cNvPr id="7" name="Footer Placeholder 6"/>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394099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1-2018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914400" y="0"/>
            <a:ext cx="10029414" cy="6725538"/>
          </a:xfrm>
        </p:spPr>
      </p:pic>
      <p:sp>
        <p:nvSpPr>
          <p:cNvPr id="7" name="Footer Placeholder 6"/>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190785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28600"/>
            <a:ext cx="12877800" cy="1121664"/>
          </a:xfrm>
        </p:spPr>
        <p:txBody>
          <a:bodyPr/>
          <a:lstStyle/>
          <a:p>
            <a:r>
              <a:rPr lang="en-US" sz="4800" b="1" dirty="0"/>
              <a:t>A Quick Look at </a:t>
            </a:r>
            <a:r>
              <a:rPr lang="en-US" sz="4800" b="1" dirty="0" smtClean="0"/>
              <a:t>the Old </a:t>
            </a:r>
            <a:r>
              <a:rPr lang="en-US" sz="4800" b="1" dirty="0"/>
              <a:t>Testament</a:t>
            </a:r>
            <a:r>
              <a:rPr lang="en-US" dirty="0" smtClean="0"/>
              <a:t/>
            </a:r>
            <a:br>
              <a:rPr lang="en-US" dirty="0" smtClean="0"/>
            </a:br>
            <a:endParaRPr lang="en-US" dirty="0"/>
          </a:p>
        </p:txBody>
      </p:sp>
      <p:sp>
        <p:nvSpPr>
          <p:cNvPr id="3" name="Content Placeholder 2"/>
          <p:cNvSpPr>
            <a:spLocks noGrp="1"/>
          </p:cNvSpPr>
          <p:nvPr>
            <p:ph idx="1"/>
          </p:nvPr>
        </p:nvSpPr>
        <p:spPr>
          <a:xfrm>
            <a:off x="838200" y="1066800"/>
            <a:ext cx="10248900" cy="4450560"/>
          </a:xfrm>
        </p:spPr>
        <p:txBody>
          <a:bodyPr/>
          <a:lstStyle/>
          <a:p>
            <a:pPr>
              <a:buFont typeface="Wingdings" pitchFamily="2" charset="2"/>
              <a:buChar char="v"/>
            </a:pPr>
            <a:r>
              <a:rPr lang="en-US" b="0" dirty="0" smtClean="0"/>
              <a:t>The Bible is divided into two sections called testaments.  A testament is a pact, treaty, or covenant.</a:t>
            </a:r>
          </a:p>
          <a:p>
            <a:pPr>
              <a:buFont typeface="Wingdings" pitchFamily="2" charset="2"/>
              <a:buChar char="v"/>
            </a:pPr>
            <a:r>
              <a:rPr lang="en-US" b="0" dirty="0"/>
              <a:t>The Old Testament was given to the Jews.</a:t>
            </a:r>
          </a:p>
          <a:p>
            <a:pPr>
              <a:buFont typeface="Wingdings" pitchFamily="2" charset="2"/>
              <a:buChar char="v"/>
            </a:pPr>
            <a:r>
              <a:rPr lang="en-US" b="0" dirty="0"/>
              <a:t>It covers time from the creation of the world to about 400 years before the birth of Jesus.</a:t>
            </a:r>
          </a:p>
          <a:p>
            <a:pPr>
              <a:buFont typeface="Wingdings" pitchFamily="2" charset="2"/>
              <a:buChar char="v"/>
            </a:pPr>
            <a:r>
              <a:rPr lang="en-US" b="0" dirty="0"/>
              <a:t>It tells of God’s relationship with people before Jesus came. </a:t>
            </a:r>
          </a:p>
          <a:p>
            <a:pPr>
              <a:buFont typeface="Wingdings" pitchFamily="2" charset="2"/>
              <a:buChar char="v"/>
            </a:pPr>
            <a:endParaRPr lang="en-US" b="0" dirty="0" smtClean="0"/>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140499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28600"/>
            <a:ext cx="12877800" cy="1121664"/>
          </a:xfrm>
        </p:spPr>
        <p:txBody>
          <a:bodyPr/>
          <a:lstStyle/>
          <a:p>
            <a:r>
              <a:rPr lang="en-US" sz="4800" b="1" dirty="0"/>
              <a:t>A Quick Look at </a:t>
            </a:r>
            <a:r>
              <a:rPr lang="en-US" sz="4800" b="1" dirty="0" smtClean="0"/>
              <a:t>the Old </a:t>
            </a:r>
            <a:r>
              <a:rPr lang="en-US" sz="4800" b="1" dirty="0"/>
              <a:t>Testament</a:t>
            </a:r>
            <a:r>
              <a:rPr lang="en-US" dirty="0" smtClean="0"/>
              <a:t/>
            </a:r>
            <a:br>
              <a:rPr lang="en-US" dirty="0" smtClean="0"/>
            </a:br>
            <a:endParaRPr lang="en-US" dirty="0"/>
          </a:p>
        </p:txBody>
      </p:sp>
      <p:sp>
        <p:nvSpPr>
          <p:cNvPr id="3" name="Content Placeholder 2"/>
          <p:cNvSpPr>
            <a:spLocks noGrp="1"/>
          </p:cNvSpPr>
          <p:nvPr>
            <p:ph idx="1"/>
          </p:nvPr>
        </p:nvSpPr>
        <p:spPr>
          <a:xfrm>
            <a:off x="838200" y="1066800"/>
            <a:ext cx="10248900" cy="4450560"/>
          </a:xfrm>
        </p:spPr>
        <p:txBody>
          <a:bodyPr/>
          <a:lstStyle/>
          <a:p>
            <a:pPr>
              <a:buFont typeface="Wingdings" pitchFamily="2" charset="2"/>
              <a:buChar char="v"/>
            </a:pPr>
            <a:r>
              <a:rPr lang="en-US" b="0" dirty="0"/>
              <a:t>Three-fourths of the Bible is the Old Testament. </a:t>
            </a:r>
          </a:p>
          <a:p>
            <a:pPr>
              <a:buFont typeface="Wingdings" pitchFamily="2" charset="2"/>
              <a:buChar char="v"/>
            </a:pPr>
            <a:r>
              <a:rPr lang="en-US" b="0" dirty="0"/>
              <a:t>It was originally written in the Hebrew language.</a:t>
            </a:r>
          </a:p>
          <a:p>
            <a:pPr>
              <a:buFont typeface="Wingdings" pitchFamily="2" charset="2"/>
              <a:buChar char="v"/>
            </a:pPr>
            <a:r>
              <a:rPr lang="en-US" b="0" dirty="0"/>
              <a:t>A few parts of the Old Testament were written in the Aramaic language.</a:t>
            </a:r>
          </a:p>
          <a:p>
            <a:pPr>
              <a:buFont typeface="Wingdings" pitchFamily="2" charset="2"/>
              <a:buChar char="v"/>
            </a:pPr>
            <a:endParaRPr lang="en-US" b="0" dirty="0" smtClean="0"/>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56288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439400" cy="1197864"/>
          </a:xfrm>
        </p:spPr>
        <p:txBody>
          <a:bodyPr/>
          <a:lstStyle/>
          <a:p>
            <a:r>
              <a:rPr lang="en-US" sz="4800" b="1" dirty="0"/>
              <a:t>Five Divisions in the Old Testament</a:t>
            </a:r>
            <a:r>
              <a:rPr lang="en-US" dirty="0" smtClean="0"/>
              <a:t/>
            </a:r>
            <a:br>
              <a:rPr lang="en-US" dirty="0" smtClean="0"/>
            </a:br>
            <a:r>
              <a:rPr lang="en-US" dirty="0" smtClean="0"/>
              <a:t> </a:t>
            </a:r>
            <a:br>
              <a:rPr lang="en-US" dirty="0" smtClean="0"/>
            </a:br>
            <a:endParaRPr lang="en-US" dirty="0"/>
          </a:p>
        </p:txBody>
      </p:sp>
      <p:sp>
        <p:nvSpPr>
          <p:cNvPr id="3" name="Content Placeholder 2"/>
          <p:cNvSpPr>
            <a:spLocks noGrp="1"/>
          </p:cNvSpPr>
          <p:nvPr>
            <p:ph idx="1"/>
          </p:nvPr>
        </p:nvSpPr>
        <p:spPr>
          <a:xfrm>
            <a:off x="762000" y="914401"/>
            <a:ext cx="3962400" cy="5211763"/>
          </a:xfrm>
        </p:spPr>
        <p:txBody>
          <a:bodyPr/>
          <a:lstStyle/>
          <a:p>
            <a:pPr>
              <a:buNone/>
            </a:pPr>
            <a:r>
              <a:rPr lang="en-US" sz="3600" dirty="0">
                <a:solidFill>
                  <a:schemeClr val="accent6">
                    <a:lumMod val="75000"/>
                  </a:schemeClr>
                </a:solidFill>
              </a:rPr>
              <a:t>Books of Moses</a:t>
            </a:r>
          </a:p>
          <a:p>
            <a:pPr>
              <a:buNone/>
            </a:pPr>
            <a:r>
              <a:rPr lang="en-US" dirty="0" smtClean="0"/>
              <a:t>Genesis</a:t>
            </a:r>
            <a:endParaRPr lang="en-US" b="1" dirty="0" smtClean="0"/>
          </a:p>
          <a:p>
            <a:pPr>
              <a:buNone/>
            </a:pPr>
            <a:r>
              <a:rPr lang="en-US" dirty="0" smtClean="0"/>
              <a:t>Exodus</a:t>
            </a:r>
          </a:p>
          <a:p>
            <a:pPr>
              <a:buNone/>
            </a:pPr>
            <a:r>
              <a:rPr lang="en-US" dirty="0" smtClean="0"/>
              <a:t>Leviticus</a:t>
            </a:r>
          </a:p>
          <a:p>
            <a:pPr>
              <a:buNone/>
            </a:pPr>
            <a:r>
              <a:rPr lang="en-US" dirty="0" smtClean="0"/>
              <a:t>Numbers</a:t>
            </a:r>
          </a:p>
          <a:p>
            <a:pPr>
              <a:buNone/>
            </a:pPr>
            <a:r>
              <a:rPr lang="en-US" dirty="0" smtClean="0"/>
              <a:t>Deuteronomy</a:t>
            </a:r>
            <a:endParaRPr lang="en-US" dirty="0"/>
          </a:p>
        </p:txBody>
      </p:sp>
      <p:sp>
        <p:nvSpPr>
          <p:cNvPr id="4" name="TextBox 3"/>
          <p:cNvSpPr txBox="1"/>
          <p:nvPr/>
        </p:nvSpPr>
        <p:spPr>
          <a:xfrm>
            <a:off x="5562600" y="981125"/>
            <a:ext cx="5791200" cy="3600986"/>
          </a:xfrm>
          <a:prstGeom prst="rect">
            <a:avLst/>
          </a:prstGeom>
          <a:noFill/>
        </p:spPr>
        <p:txBody>
          <a:bodyPr wrap="square" rtlCol="0">
            <a:spAutoFit/>
          </a:bodyPr>
          <a:lstStyle/>
          <a:p>
            <a:pPr>
              <a:buNone/>
            </a:pPr>
            <a:r>
              <a:rPr lang="en-US" sz="3600" b="1" dirty="0">
                <a:solidFill>
                  <a:schemeClr val="accent6">
                    <a:lumMod val="75000"/>
                  </a:schemeClr>
                </a:solidFill>
              </a:rPr>
              <a:t>Books of History</a:t>
            </a:r>
          </a:p>
          <a:p>
            <a:pPr>
              <a:buNone/>
            </a:pPr>
            <a:r>
              <a:rPr lang="en-US" sz="3200" b="1" dirty="0"/>
              <a:t>Joshua		</a:t>
            </a:r>
            <a:r>
              <a:rPr lang="en-US" sz="3200" b="1" dirty="0" smtClean="0"/>
              <a:t> 2 </a:t>
            </a:r>
            <a:r>
              <a:rPr lang="en-US" sz="3200" b="1" dirty="0"/>
              <a:t>Kings</a:t>
            </a:r>
          </a:p>
          <a:p>
            <a:pPr>
              <a:buNone/>
            </a:pPr>
            <a:r>
              <a:rPr lang="en-US" sz="3200" b="1" dirty="0"/>
              <a:t>Judges		</a:t>
            </a:r>
            <a:r>
              <a:rPr lang="en-US" sz="3200" b="1" dirty="0" smtClean="0"/>
              <a:t> 1 Chronicles</a:t>
            </a:r>
            <a:endParaRPr lang="en-US" sz="3200" b="1" dirty="0"/>
          </a:p>
          <a:p>
            <a:pPr>
              <a:buNone/>
            </a:pPr>
            <a:r>
              <a:rPr lang="fr-CA" sz="3200" b="1" dirty="0"/>
              <a:t>Ruth                 </a:t>
            </a:r>
            <a:r>
              <a:rPr lang="fr-CA" sz="3200" b="1" dirty="0" smtClean="0"/>
              <a:t> 2 </a:t>
            </a:r>
            <a:r>
              <a:rPr lang="fr-CA" sz="3200" b="1" dirty="0" err="1"/>
              <a:t>Chronicles</a:t>
            </a:r>
            <a:r>
              <a:rPr lang="fr-CA" sz="3200" b="1" dirty="0"/>
              <a:t> 	</a:t>
            </a:r>
            <a:endParaRPr lang="en-US" sz="3200" b="1" dirty="0"/>
          </a:p>
          <a:p>
            <a:pPr>
              <a:buNone/>
            </a:pPr>
            <a:r>
              <a:rPr lang="fr-CA" sz="3200" b="1" dirty="0"/>
              <a:t>1 Samuel	         </a:t>
            </a:r>
            <a:r>
              <a:rPr lang="fr-CA" sz="3200" b="1" dirty="0" smtClean="0"/>
              <a:t>Ezra</a:t>
            </a:r>
            <a:endParaRPr lang="en-US" sz="3200" b="1" dirty="0"/>
          </a:p>
          <a:p>
            <a:pPr>
              <a:buNone/>
            </a:pPr>
            <a:r>
              <a:rPr lang="fr-CA" sz="3200" b="1" dirty="0"/>
              <a:t>2 Samuel	         </a:t>
            </a:r>
            <a:r>
              <a:rPr lang="fr-CA" sz="3200" b="1" dirty="0" err="1" smtClean="0"/>
              <a:t>Nehemiah</a:t>
            </a:r>
            <a:r>
              <a:rPr lang="fr-CA" sz="3200" b="1" dirty="0" smtClean="0"/>
              <a:t>     1</a:t>
            </a:r>
            <a:r>
              <a:rPr lang="en-US" sz="3200" b="1" dirty="0" smtClean="0"/>
              <a:t> Kings		 Esther</a:t>
            </a:r>
            <a:endParaRPr lang="en-US" sz="3200" b="1" dirty="0"/>
          </a:p>
        </p:txBody>
      </p:sp>
      <p:sp>
        <p:nvSpPr>
          <p:cNvPr id="5" name="Date Placeholder 4"/>
          <p:cNvSpPr>
            <a:spLocks noGrp="1"/>
          </p:cNvSpPr>
          <p:nvPr>
            <p:ph type="dt" sz="half" idx="10"/>
          </p:nvPr>
        </p:nvSpPr>
        <p:spPr/>
        <p:txBody>
          <a:bodyPr/>
          <a:lstStyle/>
          <a:p>
            <a:pPr>
              <a:defRPr/>
            </a:pPr>
            <a:r>
              <a:rPr lang="en-US" smtClean="0"/>
              <a:t>1-2018      </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224551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Lesson Warmup</a:t>
            </a:r>
            <a:endParaRPr lang="en-US" sz="4400" dirty="0"/>
          </a:p>
        </p:txBody>
      </p:sp>
      <p:sp>
        <p:nvSpPr>
          <p:cNvPr id="3" name="Content Placeholder 2"/>
          <p:cNvSpPr>
            <a:spLocks noGrp="1"/>
          </p:cNvSpPr>
          <p:nvPr>
            <p:ph idx="1"/>
          </p:nvPr>
        </p:nvSpPr>
        <p:spPr>
          <a:xfrm>
            <a:off x="1143000" y="914401"/>
            <a:ext cx="10439400" cy="5211763"/>
          </a:xfrm>
        </p:spPr>
        <p:txBody>
          <a:bodyPr>
            <a:normAutofit fontScale="70000" lnSpcReduction="20000"/>
          </a:bodyPr>
          <a:lstStyle/>
          <a:p>
            <a:pPr>
              <a:buFont typeface="Wingdings" pitchFamily="2" charset="2"/>
              <a:buChar char="v"/>
            </a:pPr>
            <a:r>
              <a:rPr lang="en-US" sz="5800" b="0" dirty="0">
                <a:solidFill>
                  <a:srgbClr val="1C1C1C"/>
                </a:solidFill>
              </a:rPr>
              <a:t>“If you were God, and wanted to have a </a:t>
            </a:r>
            <a:r>
              <a:rPr lang="en-US" sz="5800" b="0" dirty="0" smtClean="0">
                <a:solidFill>
                  <a:srgbClr val="1C1C1C"/>
                </a:solidFill>
              </a:rPr>
              <a:t>book </a:t>
            </a:r>
            <a:r>
              <a:rPr lang="en-US" sz="5800" b="0" dirty="0">
                <a:solidFill>
                  <a:srgbClr val="1C1C1C"/>
                </a:solidFill>
              </a:rPr>
              <a:t>written for people on this earth, what do you think would be the most important thing to put in this book?”</a:t>
            </a:r>
          </a:p>
          <a:p>
            <a:pPr>
              <a:buNone/>
            </a:pPr>
            <a:r>
              <a:rPr lang="en-US" sz="5800" b="0" dirty="0">
                <a:solidFill>
                  <a:srgbClr val="1C1C1C"/>
                </a:solidFill>
              </a:rPr>
              <a:t> </a:t>
            </a:r>
          </a:p>
          <a:p>
            <a:pPr>
              <a:buFont typeface="Wingdings" pitchFamily="2" charset="2"/>
              <a:buChar char="v"/>
            </a:pPr>
            <a:r>
              <a:rPr lang="en-US" sz="5800" b="0" dirty="0" smtClean="0">
                <a:solidFill>
                  <a:srgbClr val="1C1C1C"/>
                </a:solidFill>
              </a:rPr>
              <a:t>What </a:t>
            </a:r>
            <a:r>
              <a:rPr lang="en-US" sz="5800" b="0" dirty="0">
                <a:solidFill>
                  <a:srgbClr val="1C1C1C"/>
                </a:solidFill>
              </a:rPr>
              <a:t>childhood experiences do you remember about the </a:t>
            </a:r>
            <a:r>
              <a:rPr lang="en-US" sz="5800" b="0" dirty="0" smtClean="0">
                <a:solidFill>
                  <a:srgbClr val="1C1C1C"/>
                </a:solidFill>
              </a:rPr>
              <a:t>Bible?</a:t>
            </a:r>
            <a:endParaRPr lang="en-US" sz="5800" b="0" dirty="0">
              <a:solidFill>
                <a:srgbClr val="1C1C1C"/>
              </a:solidFill>
            </a:endParaRPr>
          </a:p>
          <a:p>
            <a:pPr>
              <a:buNone/>
            </a:pPr>
            <a:r>
              <a:rPr lang="en-US" sz="5800" dirty="0"/>
              <a:t> </a:t>
            </a:r>
          </a:p>
          <a:p>
            <a:pPr>
              <a:buNone/>
            </a:pPr>
            <a:endParaRPr lang="en-US" dirty="0"/>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381205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1582400" cy="1197864"/>
          </a:xfrm>
        </p:spPr>
        <p:txBody>
          <a:bodyPr/>
          <a:lstStyle/>
          <a:p>
            <a:r>
              <a:rPr lang="en-US" sz="4800" b="1" dirty="0"/>
              <a:t>Five Divisions in the Old Testament</a:t>
            </a:r>
            <a:r>
              <a:rPr lang="en-US" dirty="0" smtClean="0"/>
              <a:t/>
            </a:r>
            <a:br>
              <a:rPr lang="en-US" dirty="0" smtClean="0"/>
            </a:br>
            <a:r>
              <a:rPr lang="en-US" dirty="0" smtClean="0"/>
              <a:t> </a:t>
            </a:r>
            <a:br>
              <a:rPr lang="en-US" dirty="0" smtClean="0"/>
            </a:br>
            <a:endParaRPr lang="en-US" dirty="0"/>
          </a:p>
        </p:txBody>
      </p:sp>
      <p:sp>
        <p:nvSpPr>
          <p:cNvPr id="3" name="Content Placeholder 2"/>
          <p:cNvSpPr>
            <a:spLocks noGrp="1"/>
          </p:cNvSpPr>
          <p:nvPr>
            <p:ph idx="1"/>
          </p:nvPr>
        </p:nvSpPr>
        <p:spPr>
          <a:xfrm>
            <a:off x="838200" y="990600"/>
            <a:ext cx="3581400" cy="5211763"/>
          </a:xfrm>
        </p:spPr>
        <p:txBody>
          <a:bodyPr/>
          <a:lstStyle/>
          <a:p>
            <a:pPr>
              <a:buNone/>
            </a:pPr>
            <a:r>
              <a:rPr lang="en-US" sz="3600" dirty="0">
                <a:solidFill>
                  <a:schemeClr val="accent6">
                    <a:lumMod val="75000"/>
                  </a:schemeClr>
                </a:solidFill>
              </a:rPr>
              <a:t>Books of Poetry</a:t>
            </a:r>
          </a:p>
          <a:p>
            <a:pPr>
              <a:buNone/>
            </a:pPr>
            <a:r>
              <a:rPr lang="en-US" dirty="0"/>
              <a:t>Job</a:t>
            </a:r>
          </a:p>
          <a:p>
            <a:pPr>
              <a:buNone/>
            </a:pPr>
            <a:r>
              <a:rPr lang="en-US" dirty="0"/>
              <a:t>Psalms</a:t>
            </a:r>
          </a:p>
          <a:p>
            <a:pPr>
              <a:buNone/>
            </a:pPr>
            <a:r>
              <a:rPr lang="en-US" dirty="0"/>
              <a:t>Proverbs</a:t>
            </a:r>
          </a:p>
          <a:p>
            <a:pPr>
              <a:buNone/>
            </a:pPr>
            <a:r>
              <a:rPr lang="en-US" dirty="0"/>
              <a:t>Ecclesiastes</a:t>
            </a:r>
          </a:p>
          <a:p>
            <a:pPr>
              <a:buNone/>
            </a:pPr>
            <a:r>
              <a:rPr lang="en-US" dirty="0"/>
              <a:t>Song of Solomon</a:t>
            </a:r>
            <a:endParaRPr lang="en-US" dirty="0">
              <a:solidFill>
                <a:schemeClr val="accent6">
                  <a:lumMod val="75000"/>
                </a:schemeClr>
              </a:solidFill>
            </a:endParaRPr>
          </a:p>
          <a:p>
            <a:pPr>
              <a:buNone/>
            </a:pPr>
            <a:endParaRPr lang="en-US" sz="2800" dirty="0">
              <a:solidFill>
                <a:schemeClr val="accent6">
                  <a:lumMod val="75000"/>
                </a:schemeClr>
              </a:solidFill>
            </a:endParaRPr>
          </a:p>
          <a:p>
            <a:pPr>
              <a:buNone/>
            </a:pPr>
            <a:endParaRPr lang="en-US" b="1" dirty="0" smtClean="0"/>
          </a:p>
        </p:txBody>
      </p:sp>
      <p:sp>
        <p:nvSpPr>
          <p:cNvPr id="4" name="TextBox 3"/>
          <p:cNvSpPr txBox="1"/>
          <p:nvPr/>
        </p:nvSpPr>
        <p:spPr>
          <a:xfrm>
            <a:off x="5715000" y="1056132"/>
            <a:ext cx="5715000" cy="3600986"/>
          </a:xfrm>
          <a:prstGeom prst="rect">
            <a:avLst/>
          </a:prstGeom>
          <a:noFill/>
        </p:spPr>
        <p:txBody>
          <a:bodyPr wrap="square" rtlCol="0">
            <a:spAutoFit/>
          </a:bodyPr>
          <a:lstStyle/>
          <a:p>
            <a:pPr marL="342900" lvl="0" indent="-342900">
              <a:spcBef>
                <a:spcPct val="20000"/>
              </a:spcBef>
            </a:pPr>
            <a:r>
              <a:rPr lang="en-US" sz="3600" b="1" kern="0">
                <a:solidFill>
                  <a:srgbClr val="738F98">
                    <a:lumMod val="75000"/>
                  </a:srgbClr>
                </a:solidFill>
                <a:latin typeface="Century Gothic"/>
              </a:rPr>
              <a:t>Major Prophets </a:t>
            </a:r>
          </a:p>
          <a:p>
            <a:pPr marL="342900" lvl="0" indent="-342900">
              <a:spcBef>
                <a:spcPct val="20000"/>
              </a:spcBef>
            </a:pPr>
            <a:r>
              <a:rPr lang="en-US" sz="3200" b="1" kern="0">
                <a:solidFill>
                  <a:srgbClr val="FFFFFF"/>
                </a:solidFill>
                <a:latin typeface="Century Gothic"/>
              </a:rPr>
              <a:t>Isaiah</a:t>
            </a:r>
          </a:p>
          <a:p>
            <a:pPr marL="342900" lvl="0" indent="-342900">
              <a:spcBef>
                <a:spcPct val="20000"/>
              </a:spcBef>
            </a:pPr>
            <a:r>
              <a:rPr lang="en-US" sz="3200" b="1" kern="0">
                <a:solidFill>
                  <a:srgbClr val="FFFFFF"/>
                </a:solidFill>
                <a:latin typeface="Century Gothic"/>
              </a:rPr>
              <a:t>Jeremiah</a:t>
            </a:r>
          </a:p>
          <a:p>
            <a:pPr marL="342900" lvl="0" indent="-342900">
              <a:spcBef>
                <a:spcPct val="20000"/>
              </a:spcBef>
            </a:pPr>
            <a:r>
              <a:rPr lang="fr-CA" sz="3200" b="1" kern="0">
                <a:solidFill>
                  <a:srgbClr val="FFFFFF"/>
                </a:solidFill>
                <a:latin typeface="Century Gothic"/>
              </a:rPr>
              <a:t>Lamentations</a:t>
            </a:r>
          </a:p>
          <a:p>
            <a:pPr marL="342900" lvl="0" indent="-342900">
              <a:spcBef>
                <a:spcPct val="20000"/>
              </a:spcBef>
            </a:pPr>
            <a:r>
              <a:rPr lang="fr-CA" sz="3200" b="1" kern="0">
                <a:solidFill>
                  <a:srgbClr val="FFFFFF"/>
                </a:solidFill>
                <a:latin typeface="Century Gothic"/>
              </a:rPr>
              <a:t>Ezekiel</a:t>
            </a:r>
            <a:endParaRPr lang="en-US" sz="3200" b="1" kern="0">
              <a:solidFill>
                <a:srgbClr val="FFFFFF"/>
              </a:solidFill>
              <a:latin typeface="Century Gothic"/>
            </a:endParaRPr>
          </a:p>
          <a:p>
            <a:pPr marL="342900" lvl="0" indent="-342900">
              <a:spcBef>
                <a:spcPct val="20000"/>
              </a:spcBef>
            </a:pPr>
            <a:r>
              <a:rPr lang="fr-CA" sz="3200" b="1" kern="0">
                <a:solidFill>
                  <a:srgbClr val="FFFFFF"/>
                </a:solidFill>
                <a:latin typeface="Century Gothic"/>
              </a:rPr>
              <a:t>Daniel</a:t>
            </a:r>
            <a:endParaRPr lang="en-US" sz="3200" b="1" kern="0" dirty="0">
              <a:solidFill>
                <a:srgbClr val="FFFFFF"/>
              </a:solidFill>
              <a:latin typeface="Century Gothic"/>
            </a:endParaRPr>
          </a:p>
        </p:txBody>
      </p:sp>
      <p:sp>
        <p:nvSpPr>
          <p:cNvPr id="5" name="Date Placeholder 4"/>
          <p:cNvSpPr>
            <a:spLocks noGrp="1"/>
          </p:cNvSpPr>
          <p:nvPr>
            <p:ph type="dt" sz="half" idx="10"/>
          </p:nvPr>
        </p:nvSpPr>
        <p:spPr/>
        <p:txBody>
          <a:bodyPr/>
          <a:lstStyle/>
          <a:p>
            <a:pPr>
              <a:defRPr/>
            </a:pPr>
            <a:r>
              <a:rPr lang="en-US" smtClean="0"/>
              <a:t>1-2018      </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285058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963400" cy="1197864"/>
          </a:xfrm>
        </p:spPr>
        <p:txBody>
          <a:bodyPr/>
          <a:lstStyle/>
          <a:p>
            <a:r>
              <a:rPr lang="en-US" sz="4800" b="1" dirty="0" smtClean="0"/>
              <a:t>Five Divisions in the Old Testament</a:t>
            </a:r>
            <a:endParaRPr lang="en-US" dirty="0"/>
          </a:p>
        </p:txBody>
      </p:sp>
      <p:sp>
        <p:nvSpPr>
          <p:cNvPr id="6" name="TextBox 5"/>
          <p:cNvSpPr txBox="1"/>
          <p:nvPr/>
        </p:nvSpPr>
        <p:spPr>
          <a:xfrm>
            <a:off x="1447800" y="1045464"/>
            <a:ext cx="7772400" cy="4093428"/>
          </a:xfrm>
          <a:prstGeom prst="rect">
            <a:avLst/>
          </a:prstGeom>
          <a:noFill/>
        </p:spPr>
        <p:txBody>
          <a:bodyPr wrap="square" rtlCol="0">
            <a:spAutoFit/>
          </a:bodyPr>
          <a:lstStyle/>
          <a:p>
            <a:pPr>
              <a:buNone/>
            </a:pPr>
            <a:r>
              <a:rPr lang="en-US" sz="3600" b="1" dirty="0">
                <a:solidFill>
                  <a:schemeClr val="accent6">
                    <a:lumMod val="75000"/>
                  </a:schemeClr>
                </a:solidFill>
              </a:rPr>
              <a:t>Minor Prophets </a:t>
            </a:r>
          </a:p>
          <a:p>
            <a:pPr>
              <a:buNone/>
            </a:pPr>
            <a:r>
              <a:rPr lang="en-US" sz="3200" b="1" dirty="0"/>
              <a:t>Hosea                          Habakkuk</a:t>
            </a:r>
          </a:p>
          <a:p>
            <a:pPr>
              <a:buNone/>
            </a:pPr>
            <a:r>
              <a:rPr lang="en-US" sz="3200" b="1" dirty="0"/>
              <a:t>Joel                              </a:t>
            </a:r>
            <a:r>
              <a:rPr lang="en-US" sz="3200" b="1" dirty="0" smtClean="0"/>
              <a:t>Zephaniah</a:t>
            </a:r>
            <a:endParaRPr lang="en-US" sz="3200" b="1" dirty="0"/>
          </a:p>
          <a:p>
            <a:pPr>
              <a:buNone/>
            </a:pPr>
            <a:r>
              <a:rPr lang="en-US" sz="3200" b="1" dirty="0"/>
              <a:t>Amos                           Haggai</a:t>
            </a:r>
          </a:p>
          <a:p>
            <a:pPr>
              <a:buNone/>
            </a:pPr>
            <a:r>
              <a:rPr lang="en-US" sz="3200" b="1" dirty="0"/>
              <a:t>Obadiah                     Zechariah</a:t>
            </a:r>
          </a:p>
          <a:p>
            <a:pPr>
              <a:buNone/>
            </a:pPr>
            <a:r>
              <a:rPr lang="en-US" sz="3200" b="1" dirty="0"/>
              <a:t>Jonah                          </a:t>
            </a:r>
            <a:r>
              <a:rPr lang="en-US" sz="3200" b="1" dirty="0" smtClean="0"/>
              <a:t>Malachi</a:t>
            </a:r>
            <a:endParaRPr lang="en-US" sz="3200" b="1" dirty="0"/>
          </a:p>
          <a:p>
            <a:pPr>
              <a:buNone/>
            </a:pPr>
            <a:r>
              <a:rPr lang="en-US" sz="3200" b="1" dirty="0"/>
              <a:t>Micah</a:t>
            </a:r>
          </a:p>
          <a:p>
            <a:pPr>
              <a:buNone/>
            </a:pPr>
            <a:r>
              <a:rPr lang="en-US" sz="3200" b="1" dirty="0"/>
              <a:t>Nahum</a:t>
            </a:r>
          </a:p>
        </p:txBody>
      </p:sp>
      <p:sp>
        <p:nvSpPr>
          <p:cNvPr id="7" name="Date Placeholder 6"/>
          <p:cNvSpPr>
            <a:spLocks noGrp="1"/>
          </p:cNvSpPr>
          <p:nvPr>
            <p:ph type="dt" sz="half" idx="10"/>
          </p:nvPr>
        </p:nvSpPr>
        <p:spPr/>
        <p:txBody>
          <a:bodyPr/>
          <a:lstStyle/>
          <a:p>
            <a:pPr>
              <a:defRPr/>
            </a:pPr>
            <a:r>
              <a:rPr lang="en-US" smtClean="0"/>
              <a:t>1-2018      </a:t>
            </a:r>
            <a:endParaRPr lang="en-US"/>
          </a:p>
        </p:txBody>
      </p:sp>
      <p:sp>
        <p:nvSpPr>
          <p:cNvPr id="8" name="Footer Placeholder 7"/>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90849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1524000" y="2971800"/>
            <a:ext cx="7391400" cy="838200"/>
          </a:xfrm>
        </p:spPr>
        <p:txBody>
          <a:bodyPr/>
          <a:lstStyle/>
          <a:p>
            <a:pPr eaLnBrk="1" hangingPunct="1"/>
            <a:r>
              <a:rPr lang="en-US" altLang="en-US" smtClean="0"/>
              <a:t>A Quick Look at the Bible</a:t>
            </a:r>
          </a:p>
        </p:txBody>
      </p:sp>
      <p:sp>
        <p:nvSpPr>
          <p:cNvPr id="24579" name="Rectangle 3"/>
          <p:cNvSpPr>
            <a:spLocks noGrp="1" noChangeArrowheads="1"/>
          </p:cNvSpPr>
          <p:nvPr>
            <p:ph type="subTitle" idx="1"/>
          </p:nvPr>
        </p:nvSpPr>
        <p:spPr/>
        <p:txBody>
          <a:bodyPr/>
          <a:lstStyle/>
          <a:p>
            <a:pPr eaLnBrk="1" hangingPunct="1"/>
            <a:r>
              <a:rPr lang="en-US" altLang="en-US" smtClean="0"/>
              <a:t>Introducing the Word of God</a:t>
            </a:r>
          </a:p>
        </p:txBody>
      </p:sp>
      <p:sp>
        <p:nvSpPr>
          <p:cNvPr id="33796" name="Text Box 4"/>
          <p:cNvSpPr txBox="1">
            <a:spLocks noChangeArrowheads="1"/>
          </p:cNvSpPr>
          <p:nvPr/>
        </p:nvSpPr>
        <p:spPr bwMode="auto">
          <a:xfrm rot="10800000" flipV="1">
            <a:off x="1978026" y="4368711"/>
            <a:ext cx="83867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smtClean="0">
                <a:ln>
                  <a:noFill/>
                </a:ln>
                <a:solidFill>
                  <a:srgbClr val="FFFFFF"/>
                </a:solidFill>
                <a:effectLst/>
                <a:uLnTx/>
                <a:uFillTx/>
                <a:latin typeface="Century Gothic" pitchFamily="34" charset="0"/>
                <a:ea typeface="+mn-ea"/>
                <a:cs typeface="+mn-cs"/>
              </a:rPr>
              <a:t>Chapter 5  </a:t>
            </a:r>
            <a:r>
              <a:rPr kumimoji="0" lang="en-US" sz="3600" b="0" i="0" u="none" strike="noStrike" kern="1200" cap="none" spc="0" normalizeH="0" baseline="0" noProof="0" dirty="0" smtClean="0">
                <a:ln>
                  <a:noFill/>
                </a:ln>
                <a:solidFill>
                  <a:srgbClr val="FFFFFF"/>
                </a:solidFill>
                <a:effectLst/>
                <a:uLnTx/>
                <a:uFillTx/>
                <a:latin typeface="Century Gothic" pitchFamily="34" charset="0"/>
                <a:ea typeface="+mn-ea"/>
                <a:cs typeface="+mn-cs"/>
              </a:rPr>
              <a:t>A </a:t>
            </a:r>
            <a:r>
              <a:rPr lang="en-US" sz="3600" b="0" dirty="0">
                <a:solidFill>
                  <a:srgbClr val="FFFFFF"/>
                </a:solidFill>
              </a:rPr>
              <a:t>Q</a:t>
            </a:r>
            <a:r>
              <a:rPr kumimoji="0" lang="en-US" sz="3600" b="0" i="0" u="none" strike="noStrike" kern="1200" cap="none" spc="0" normalizeH="0" baseline="0" noProof="0" dirty="0" err="1" smtClean="0">
                <a:ln>
                  <a:noFill/>
                </a:ln>
                <a:solidFill>
                  <a:srgbClr val="FFFFFF"/>
                </a:solidFill>
                <a:effectLst/>
                <a:uLnTx/>
                <a:uFillTx/>
                <a:latin typeface="Century Gothic" pitchFamily="34" charset="0"/>
                <a:ea typeface="+mn-ea"/>
                <a:cs typeface="+mn-cs"/>
              </a:rPr>
              <a:t>uick</a:t>
            </a:r>
            <a:r>
              <a:rPr kumimoji="0" lang="en-US" sz="3600" b="0" i="0" u="none" strike="noStrike" kern="1200" cap="none" spc="0" normalizeH="0" baseline="0" noProof="0" dirty="0" smtClean="0">
                <a:ln>
                  <a:noFill/>
                </a:ln>
                <a:solidFill>
                  <a:srgbClr val="FFFFFF"/>
                </a:solidFill>
                <a:effectLst/>
                <a:uLnTx/>
                <a:uFillTx/>
                <a:latin typeface="Century Gothic" pitchFamily="34" charset="0"/>
                <a:ea typeface="+mn-ea"/>
                <a:cs typeface="+mn-cs"/>
              </a:rPr>
              <a:t> </a:t>
            </a:r>
            <a:r>
              <a:rPr kumimoji="0" lang="en-US" sz="3600" b="0" i="0" u="none" strike="noStrike" kern="1200" cap="none" spc="0" normalizeH="0" baseline="0" noProof="0" dirty="0">
                <a:ln>
                  <a:noFill/>
                </a:ln>
                <a:solidFill>
                  <a:srgbClr val="FFFFFF"/>
                </a:solidFill>
                <a:effectLst/>
                <a:uLnTx/>
                <a:uFillTx/>
                <a:latin typeface="Century Gothic" pitchFamily="34" charset="0"/>
                <a:ea typeface="+mn-ea"/>
                <a:cs typeface="+mn-cs"/>
              </a:rPr>
              <a:t>look at the </a:t>
            </a:r>
            <a:br>
              <a:rPr kumimoji="0" lang="en-US" sz="3600" b="0" i="0" u="none" strike="noStrike" kern="1200" cap="none" spc="0" normalizeH="0" baseline="0" noProof="0" dirty="0">
                <a:ln>
                  <a:noFill/>
                </a:ln>
                <a:solidFill>
                  <a:srgbClr val="FFFFFF"/>
                </a:solidFill>
                <a:effectLst/>
                <a:uLnTx/>
                <a:uFillTx/>
                <a:latin typeface="Century Gothic" pitchFamily="34" charset="0"/>
                <a:ea typeface="+mn-ea"/>
                <a:cs typeface="+mn-cs"/>
              </a:rPr>
            </a:br>
            <a:r>
              <a:rPr kumimoji="0" lang="en-US" sz="3600" b="0" i="0" u="none" strike="noStrike" kern="1200" cap="none" spc="0" normalizeH="0" baseline="0" noProof="0" dirty="0" smtClean="0">
                <a:ln>
                  <a:noFill/>
                </a:ln>
                <a:solidFill>
                  <a:srgbClr val="FFFFFF"/>
                </a:solidFill>
                <a:effectLst/>
                <a:uLnTx/>
                <a:uFillTx/>
                <a:latin typeface="Century Gothic" pitchFamily="34" charset="0"/>
                <a:ea typeface="+mn-ea"/>
                <a:cs typeface="+mn-cs"/>
              </a:rPr>
              <a:t>New </a:t>
            </a:r>
            <a:r>
              <a:rPr kumimoji="0" lang="en-US" sz="3600" b="0" i="0" u="none" strike="noStrike" kern="1200" cap="none" spc="0" normalizeH="0" baseline="0" noProof="0" dirty="0">
                <a:ln>
                  <a:noFill/>
                </a:ln>
                <a:solidFill>
                  <a:srgbClr val="FFFFFF"/>
                </a:solidFill>
                <a:effectLst/>
                <a:uLnTx/>
                <a:uFillTx/>
                <a:latin typeface="Century Gothic" pitchFamily="34" charset="0"/>
                <a:ea typeface="+mn-ea"/>
                <a:cs typeface="+mn-cs"/>
              </a:rPr>
              <a:t>Testament</a:t>
            </a:r>
            <a:endParaRPr kumimoji="0" lang="en-US" altLang="en-US" sz="3600" b="0" i="0" u="none" strike="noStrike" kern="1200" cap="none" spc="0" normalizeH="0" baseline="0" noProof="0" dirty="0">
              <a:ln>
                <a:noFill/>
              </a:ln>
              <a:solidFill>
                <a:srgbClr val="FFFFFF"/>
              </a:solidFill>
              <a:effectLst/>
              <a:uLnTx/>
              <a:uFillTx/>
              <a:latin typeface="Century Gothic" pitchFamily="34" charset="0"/>
              <a:ea typeface="+mn-ea"/>
              <a:cs typeface="+mn-cs"/>
            </a:endParaRPr>
          </a:p>
        </p:txBody>
      </p:sp>
      <p:sp>
        <p:nvSpPr>
          <p:cNvPr id="2458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FFFFFF"/>
                </a:solidFill>
                <a:effectLst/>
                <a:uLnTx/>
                <a:uFillTx/>
                <a:latin typeface="Arial" charset="0"/>
                <a:ea typeface="+mn-ea"/>
                <a:cs typeface="+mn-cs"/>
              </a:rPr>
              <a:t>1-2018      </a:t>
            </a:r>
            <a:endParaRPr kumimoji="0" lang="en-US" altLang="en-US" sz="1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458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o"/>
              <a:defRPr sz="3200" b="1">
                <a:solidFill>
                  <a:schemeClr val="tx1"/>
                </a:solidFill>
                <a:latin typeface="Century Gothic" pitchFamily="34" charset="0"/>
              </a:defRPr>
            </a:lvl1pPr>
            <a:lvl2pPr marL="742950" indent="-285750">
              <a:spcBef>
                <a:spcPct val="20000"/>
              </a:spcBef>
              <a:buChar char="o"/>
              <a:defRPr sz="2800" b="1">
                <a:solidFill>
                  <a:schemeClr val="tx1"/>
                </a:solidFill>
                <a:latin typeface="Century Gothic" pitchFamily="34" charset="0"/>
              </a:defRPr>
            </a:lvl2pPr>
            <a:lvl3pPr marL="1143000" indent="-228600">
              <a:spcBef>
                <a:spcPct val="20000"/>
              </a:spcBef>
              <a:buChar char="o"/>
              <a:defRPr sz="2400" b="1">
                <a:solidFill>
                  <a:schemeClr val="tx1"/>
                </a:solidFill>
                <a:latin typeface="Century Gothic" pitchFamily="34" charset="0"/>
              </a:defRPr>
            </a:lvl3pPr>
            <a:lvl4pPr marL="1600200" indent="-228600">
              <a:spcBef>
                <a:spcPct val="20000"/>
              </a:spcBef>
              <a:buChar char="o"/>
              <a:defRPr sz="2000" b="1">
                <a:solidFill>
                  <a:schemeClr val="tx1"/>
                </a:solidFill>
                <a:latin typeface="Century Gothic" pitchFamily="34" charset="0"/>
              </a:defRPr>
            </a:lvl4pPr>
            <a:lvl5pPr marL="2057400" indent="-228600">
              <a:spcBef>
                <a:spcPct val="20000"/>
              </a:spcBef>
              <a:buChar char="o"/>
              <a:defRPr sz="2000" b="1">
                <a:solidFill>
                  <a:schemeClr val="tx1"/>
                </a:solidFill>
                <a:latin typeface="Century Gothic" pitchFamily="34" charset="0"/>
              </a:defRPr>
            </a:lvl5pPr>
            <a:lvl6pPr marL="2514600" indent="-228600" eaLnBrk="0" fontAlgn="base" hangingPunct="0">
              <a:spcBef>
                <a:spcPct val="20000"/>
              </a:spcBef>
              <a:spcAft>
                <a:spcPct val="0"/>
              </a:spcAft>
              <a:buChar char="o"/>
              <a:defRPr sz="2000" b="1">
                <a:solidFill>
                  <a:schemeClr val="tx1"/>
                </a:solidFill>
                <a:latin typeface="Century Gothic" pitchFamily="34" charset="0"/>
              </a:defRPr>
            </a:lvl6pPr>
            <a:lvl7pPr marL="2971800" indent="-228600" eaLnBrk="0" fontAlgn="base" hangingPunct="0">
              <a:spcBef>
                <a:spcPct val="20000"/>
              </a:spcBef>
              <a:spcAft>
                <a:spcPct val="0"/>
              </a:spcAft>
              <a:buChar char="o"/>
              <a:defRPr sz="2000" b="1">
                <a:solidFill>
                  <a:schemeClr val="tx1"/>
                </a:solidFill>
                <a:latin typeface="Century Gothic" pitchFamily="34" charset="0"/>
              </a:defRPr>
            </a:lvl7pPr>
            <a:lvl8pPr marL="3429000" indent="-228600" eaLnBrk="0" fontAlgn="base" hangingPunct="0">
              <a:spcBef>
                <a:spcPct val="20000"/>
              </a:spcBef>
              <a:spcAft>
                <a:spcPct val="0"/>
              </a:spcAft>
              <a:buChar char="o"/>
              <a:defRPr sz="2000" b="1">
                <a:solidFill>
                  <a:schemeClr val="tx1"/>
                </a:solidFill>
                <a:latin typeface="Century Gothic" pitchFamily="34" charset="0"/>
              </a:defRPr>
            </a:lvl8pPr>
            <a:lvl9pPr marL="3886200" indent="-228600" eaLnBrk="0" fontAlgn="base" hangingPunct="0">
              <a:spcBef>
                <a:spcPct val="20000"/>
              </a:spcBef>
              <a:spcAft>
                <a:spcPct val="0"/>
              </a:spcAft>
              <a:buChar char="o"/>
              <a:defRPr sz="2000" b="1">
                <a:solidFill>
                  <a:schemeClr val="tx1"/>
                </a:solidFill>
                <a:latin typeface="Century Gothic"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FFFFFF"/>
                </a:solidFill>
                <a:effectLst/>
                <a:uLnTx/>
                <a:uFillTx/>
                <a:latin typeface="Arial" charset="0"/>
                <a:ea typeface="+mn-ea"/>
                <a:cs typeface="+mn-cs"/>
              </a:rPr>
              <a:t>iteenchallenge.org</a:t>
            </a:r>
            <a:endParaRPr kumimoji="0" lang="en-US" altLang="en-US" sz="1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4800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12192000" cy="1121664"/>
          </a:xfrm>
        </p:spPr>
        <p:txBody>
          <a:bodyPr/>
          <a:lstStyle/>
          <a:p>
            <a:r>
              <a:rPr lang="en-US" sz="4800" b="1" dirty="0"/>
              <a:t>A Quick Look at </a:t>
            </a:r>
            <a:r>
              <a:rPr lang="en-US" sz="4800" b="1" dirty="0" smtClean="0"/>
              <a:t>the New </a:t>
            </a:r>
            <a:r>
              <a:rPr lang="en-US" sz="4800" b="1" dirty="0"/>
              <a:t>Testament</a:t>
            </a:r>
            <a:r>
              <a:rPr lang="en-US" dirty="0" smtClean="0"/>
              <a:t/>
            </a:r>
            <a:br>
              <a:rPr lang="en-US" dirty="0" smtClean="0"/>
            </a:br>
            <a:endParaRPr lang="en-US" dirty="0"/>
          </a:p>
        </p:txBody>
      </p:sp>
      <p:sp>
        <p:nvSpPr>
          <p:cNvPr id="5" name="Content Placeholder 4"/>
          <p:cNvSpPr>
            <a:spLocks noGrp="1"/>
          </p:cNvSpPr>
          <p:nvPr>
            <p:ph idx="1"/>
          </p:nvPr>
        </p:nvSpPr>
        <p:spPr>
          <a:xfrm>
            <a:off x="1143000" y="914401"/>
            <a:ext cx="10439400" cy="5211763"/>
          </a:xfrm>
        </p:spPr>
        <p:txBody>
          <a:bodyPr>
            <a:normAutofit/>
          </a:bodyPr>
          <a:lstStyle/>
          <a:p>
            <a:pPr>
              <a:buFont typeface="Wingdings" pitchFamily="2" charset="2"/>
              <a:buChar char="v"/>
            </a:pPr>
            <a:r>
              <a:rPr lang="en-US" sz="2800" b="0" dirty="0"/>
              <a:t>The twenty-seven books of the New Testament tell about the life of Jesus and what happened after He went back to heaven.</a:t>
            </a:r>
          </a:p>
          <a:p>
            <a:pPr>
              <a:buFont typeface="Wingdings" pitchFamily="2" charset="2"/>
              <a:buChar char="v"/>
            </a:pPr>
            <a:r>
              <a:rPr lang="en-US" sz="2800" b="0" dirty="0"/>
              <a:t> Many of the books tell about the ministry of Jesus’ disciples and Paul.</a:t>
            </a:r>
          </a:p>
          <a:p>
            <a:pPr>
              <a:buFont typeface="Wingdings" pitchFamily="2" charset="2"/>
              <a:buChar char="v"/>
            </a:pPr>
            <a:endParaRPr lang="en-US" sz="2800" dirty="0"/>
          </a:p>
        </p:txBody>
      </p:sp>
      <p:sp>
        <p:nvSpPr>
          <p:cNvPr id="2" name="Date Placeholder 1"/>
          <p:cNvSpPr>
            <a:spLocks noGrp="1"/>
          </p:cNvSpPr>
          <p:nvPr>
            <p:ph type="dt" sz="half" idx="10"/>
          </p:nvPr>
        </p:nvSpPr>
        <p:spPr/>
        <p:txBody>
          <a:bodyPr/>
          <a:lstStyle/>
          <a:p>
            <a:pPr>
              <a:defRPr/>
            </a:pPr>
            <a:r>
              <a:rPr lang="en-US" smtClean="0"/>
              <a:t>1-2018      </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400267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591800" cy="1121664"/>
          </a:xfrm>
        </p:spPr>
        <p:txBody>
          <a:bodyPr/>
          <a:lstStyle/>
          <a:p>
            <a:r>
              <a:rPr lang="en-US" sz="4800" b="1" dirty="0"/>
              <a:t>Five Divisions in the New Testament</a:t>
            </a:r>
            <a:endParaRPr lang="en-US" sz="4800" dirty="0"/>
          </a:p>
        </p:txBody>
      </p:sp>
      <p:sp>
        <p:nvSpPr>
          <p:cNvPr id="3" name="Content Placeholder 2"/>
          <p:cNvSpPr>
            <a:spLocks noGrp="1"/>
          </p:cNvSpPr>
          <p:nvPr>
            <p:ph idx="1"/>
          </p:nvPr>
        </p:nvSpPr>
        <p:spPr>
          <a:xfrm>
            <a:off x="2133600" y="1143000"/>
            <a:ext cx="7772400" cy="4922040"/>
          </a:xfrm>
        </p:spPr>
        <p:txBody>
          <a:bodyPr>
            <a:normAutofit fontScale="92500" lnSpcReduction="20000"/>
          </a:bodyPr>
          <a:lstStyle/>
          <a:p>
            <a:pPr>
              <a:buNone/>
            </a:pPr>
            <a:r>
              <a:rPr lang="en-US" sz="3600" dirty="0">
                <a:solidFill>
                  <a:schemeClr val="accent6">
                    <a:lumMod val="75000"/>
                  </a:schemeClr>
                </a:solidFill>
              </a:rPr>
              <a:t>Gospels</a:t>
            </a:r>
          </a:p>
          <a:p>
            <a:pPr>
              <a:buNone/>
            </a:pPr>
            <a:r>
              <a:rPr lang="en-US" dirty="0"/>
              <a:t>Matthew</a:t>
            </a:r>
          </a:p>
          <a:p>
            <a:pPr>
              <a:buNone/>
            </a:pPr>
            <a:r>
              <a:rPr lang="en-US" dirty="0"/>
              <a:t>Mark</a:t>
            </a:r>
          </a:p>
          <a:p>
            <a:pPr>
              <a:buNone/>
            </a:pPr>
            <a:r>
              <a:rPr lang="en-US" dirty="0"/>
              <a:t>Luke</a:t>
            </a:r>
          </a:p>
          <a:p>
            <a:pPr>
              <a:buNone/>
            </a:pPr>
            <a:r>
              <a:rPr lang="en-US" dirty="0"/>
              <a:t>John</a:t>
            </a:r>
          </a:p>
          <a:p>
            <a:pPr>
              <a:buNone/>
            </a:pPr>
            <a:endParaRPr lang="en-US" dirty="0"/>
          </a:p>
          <a:p>
            <a:pPr>
              <a:buNone/>
            </a:pPr>
            <a:r>
              <a:rPr lang="en-US" sz="3600" dirty="0">
                <a:solidFill>
                  <a:schemeClr val="accent6">
                    <a:lumMod val="75000"/>
                  </a:schemeClr>
                </a:solidFill>
              </a:rPr>
              <a:t>Church History</a:t>
            </a:r>
          </a:p>
          <a:p>
            <a:pPr>
              <a:buNone/>
            </a:pPr>
            <a:r>
              <a:rPr lang="en-US" dirty="0"/>
              <a:t>The </a:t>
            </a:r>
            <a:r>
              <a:rPr lang="en-US" u="sng" dirty="0"/>
              <a:t>Acts</a:t>
            </a:r>
            <a:r>
              <a:rPr lang="en-US" dirty="0"/>
              <a:t> of the Apostles</a:t>
            </a:r>
          </a:p>
          <a:p>
            <a:pPr>
              <a:buNone/>
            </a:pPr>
            <a:endParaRPr lang="en-US" b="1" dirty="0" smtClean="0"/>
          </a:p>
          <a:p>
            <a:pPr>
              <a:buNone/>
            </a:pPr>
            <a:r>
              <a:rPr lang="en-US" sz="3600" dirty="0"/>
              <a:t> </a:t>
            </a:r>
          </a:p>
          <a:p>
            <a:pPr>
              <a:buNone/>
            </a:pPr>
            <a:endParaRPr lang="en-US" dirty="0"/>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341754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11125200" cy="1197864"/>
          </a:xfrm>
        </p:spPr>
        <p:txBody>
          <a:bodyPr/>
          <a:lstStyle/>
          <a:p>
            <a:r>
              <a:rPr lang="en-US" sz="4800" b="1" dirty="0"/>
              <a:t>Five Divisions in the New Testament</a:t>
            </a:r>
            <a:endParaRPr lang="en-US" sz="4800" dirty="0"/>
          </a:p>
        </p:txBody>
      </p:sp>
      <p:sp>
        <p:nvSpPr>
          <p:cNvPr id="3" name="Content Placeholder 2"/>
          <p:cNvSpPr>
            <a:spLocks noGrp="1"/>
          </p:cNvSpPr>
          <p:nvPr>
            <p:ph idx="1"/>
          </p:nvPr>
        </p:nvSpPr>
        <p:spPr>
          <a:xfrm>
            <a:off x="1066800" y="1143000"/>
            <a:ext cx="9220200" cy="4572000"/>
          </a:xfrm>
        </p:spPr>
        <p:txBody>
          <a:bodyPr>
            <a:normAutofit lnSpcReduction="10000"/>
          </a:bodyPr>
          <a:lstStyle/>
          <a:p>
            <a:pPr>
              <a:buNone/>
            </a:pPr>
            <a:r>
              <a:rPr lang="en-US" sz="3300" dirty="0">
                <a:solidFill>
                  <a:schemeClr val="accent6">
                    <a:lumMod val="75000"/>
                  </a:schemeClr>
                </a:solidFill>
              </a:rPr>
              <a:t>Letters by Paul</a:t>
            </a:r>
          </a:p>
          <a:p>
            <a:pPr>
              <a:buNone/>
            </a:pPr>
            <a:r>
              <a:rPr lang="en-US" dirty="0" smtClean="0"/>
              <a:t>Romans                                  1 Thessalonians</a:t>
            </a:r>
          </a:p>
          <a:p>
            <a:pPr>
              <a:buNone/>
            </a:pPr>
            <a:r>
              <a:rPr lang="en-US" dirty="0" smtClean="0"/>
              <a:t>1 Corinthians                          2 Thessalonians</a:t>
            </a:r>
          </a:p>
          <a:p>
            <a:pPr>
              <a:buNone/>
            </a:pPr>
            <a:r>
              <a:rPr lang="en-US" dirty="0" smtClean="0"/>
              <a:t>2 Corinthians                          1 Timothy</a:t>
            </a:r>
          </a:p>
          <a:p>
            <a:pPr>
              <a:buNone/>
            </a:pPr>
            <a:r>
              <a:rPr lang="en-US" dirty="0" smtClean="0"/>
              <a:t>Galatians                                2 Timothy</a:t>
            </a:r>
          </a:p>
          <a:p>
            <a:pPr>
              <a:buNone/>
            </a:pPr>
            <a:r>
              <a:rPr lang="en-US" dirty="0" smtClean="0"/>
              <a:t>Ephesians                                Titus</a:t>
            </a:r>
          </a:p>
          <a:p>
            <a:pPr>
              <a:buNone/>
            </a:pPr>
            <a:r>
              <a:rPr lang="en-US" dirty="0" smtClean="0"/>
              <a:t>Philippians                               Philemon</a:t>
            </a:r>
          </a:p>
          <a:p>
            <a:pPr>
              <a:buNone/>
            </a:pPr>
            <a:r>
              <a:rPr lang="en-US" dirty="0" smtClean="0"/>
              <a:t>Colossians</a:t>
            </a:r>
          </a:p>
          <a:p>
            <a:pPr>
              <a:buNone/>
            </a:pPr>
            <a:endParaRPr lang="en-US" dirty="0" smtClean="0"/>
          </a:p>
          <a:p>
            <a:pPr>
              <a:buNone/>
            </a:pPr>
            <a:endParaRPr lang="en-US" dirty="0"/>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350340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3432"/>
            <a:ext cx="10515600" cy="1197864"/>
          </a:xfrm>
        </p:spPr>
        <p:txBody>
          <a:bodyPr/>
          <a:lstStyle/>
          <a:p>
            <a:r>
              <a:rPr lang="en-US" sz="4800" b="1" dirty="0"/>
              <a:t>Five Divisions in the New Testament</a:t>
            </a:r>
            <a:endParaRPr lang="en-US" sz="4800" dirty="0"/>
          </a:p>
        </p:txBody>
      </p:sp>
      <p:sp>
        <p:nvSpPr>
          <p:cNvPr id="3" name="Content Placeholder 2"/>
          <p:cNvSpPr>
            <a:spLocks noGrp="1"/>
          </p:cNvSpPr>
          <p:nvPr>
            <p:ph idx="1"/>
          </p:nvPr>
        </p:nvSpPr>
        <p:spPr>
          <a:xfrm>
            <a:off x="2057400" y="974432"/>
            <a:ext cx="9067800" cy="5029200"/>
          </a:xfrm>
        </p:spPr>
        <p:txBody>
          <a:bodyPr>
            <a:normAutofit fontScale="92500"/>
          </a:bodyPr>
          <a:lstStyle/>
          <a:p>
            <a:pPr>
              <a:buNone/>
            </a:pPr>
            <a:r>
              <a:rPr lang="en-US" sz="3600" dirty="0">
                <a:solidFill>
                  <a:schemeClr val="accent6">
                    <a:lumMod val="75000"/>
                  </a:schemeClr>
                </a:solidFill>
              </a:rPr>
              <a:t>General Letters                Book of Prophecy</a:t>
            </a:r>
            <a:endParaRPr lang="en-US" dirty="0"/>
          </a:p>
          <a:p>
            <a:pPr>
              <a:buNone/>
            </a:pPr>
            <a:r>
              <a:rPr lang="en-US" dirty="0" smtClean="0"/>
              <a:t>Hebrews                                    Revelation</a:t>
            </a:r>
          </a:p>
          <a:p>
            <a:pPr>
              <a:buNone/>
            </a:pPr>
            <a:r>
              <a:rPr lang="en-US" dirty="0" smtClean="0"/>
              <a:t>James</a:t>
            </a:r>
          </a:p>
          <a:p>
            <a:pPr>
              <a:buNone/>
            </a:pPr>
            <a:r>
              <a:rPr lang="en-US" dirty="0" smtClean="0"/>
              <a:t>1 Peter</a:t>
            </a:r>
          </a:p>
          <a:p>
            <a:pPr>
              <a:buNone/>
            </a:pPr>
            <a:r>
              <a:rPr lang="en-US" dirty="0" smtClean="0"/>
              <a:t>2 Peter</a:t>
            </a:r>
          </a:p>
          <a:p>
            <a:pPr>
              <a:buNone/>
            </a:pPr>
            <a:r>
              <a:rPr lang="en-US" dirty="0" smtClean="0"/>
              <a:t>1 John</a:t>
            </a:r>
          </a:p>
          <a:p>
            <a:pPr>
              <a:buNone/>
            </a:pPr>
            <a:r>
              <a:rPr lang="en-US" dirty="0" smtClean="0"/>
              <a:t>2 John</a:t>
            </a:r>
          </a:p>
          <a:p>
            <a:pPr>
              <a:buNone/>
            </a:pPr>
            <a:r>
              <a:rPr lang="en-US" dirty="0" smtClean="0"/>
              <a:t>3John</a:t>
            </a:r>
          </a:p>
          <a:p>
            <a:pPr>
              <a:buNone/>
            </a:pPr>
            <a:r>
              <a:rPr lang="en-US" dirty="0" smtClean="0"/>
              <a:t>Jude</a:t>
            </a:r>
          </a:p>
          <a:p>
            <a:pPr>
              <a:buNone/>
            </a:pPr>
            <a:endParaRPr lang="en-US" dirty="0"/>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368535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47020"/>
            <a:ext cx="10439400" cy="1197864"/>
          </a:xfrm>
        </p:spPr>
        <p:txBody>
          <a:bodyPr/>
          <a:lstStyle/>
          <a:p>
            <a:r>
              <a:rPr lang="en-US" sz="4800" dirty="0"/>
              <a:t>The Role of Prophecy in the Bible</a:t>
            </a:r>
          </a:p>
        </p:txBody>
      </p:sp>
      <p:sp>
        <p:nvSpPr>
          <p:cNvPr id="4" name="Content Placeholder 3"/>
          <p:cNvSpPr>
            <a:spLocks noGrp="1"/>
          </p:cNvSpPr>
          <p:nvPr>
            <p:ph idx="1"/>
          </p:nvPr>
        </p:nvSpPr>
        <p:spPr>
          <a:xfrm>
            <a:off x="1143000" y="914401"/>
            <a:ext cx="10439400" cy="5211763"/>
          </a:xfrm>
        </p:spPr>
        <p:txBody>
          <a:bodyPr/>
          <a:lstStyle/>
          <a:p>
            <a:pPr>
              <a:buNone/>
            </a:pPr>
            <a:r>
              <a:rPr lang="en-US" dirty="0">
                <a:solidFill>
                  <a:schemeClr val="accent6">
                    <a:lumMod val="75000"/>
                  </a:schemeClr>
                </a:solidFill>
              </a:rPr>
              <a:t>God put prophecy in the Bible for these reasons:</a:t>
            </a:r>
          </a:p>
          <a:p>
            <a:pPr marL="582930" indent="-514350">
              <a:buFont typeface="+mj-lt"/>
              <a:buAutoNum type="arabicPeriod"/>
            </a:pPr>
            <a:r>
              <a:rPr lang="en-US" dirty="0" smtClean="0"/>
              <a:t>To demonstrate the accuracy of the Bible.</a:t>
            </a:r>
          </a:p>
          <a:p>
            <a:pPr marL="582930" indent="-514350">
              <a:buFont typeface="+mj-lt"/>
              <a:buAutoNum type="arabicPeriod"/>
            </a:pPr>
            <a:r>
              <a:rPr lang="en-US" dirty="0" smtClean="0"/>
              <a:t>To give Christians hope in the future.  </a:t>
            </a:r>
            <a:br>
              <a:rPr lang="en-US" dirty="0" smtClean="0"/>
            </a:br>
            <a:r>
              <a:rPr lang="en-US" dirty="0" smtClean="0"/>
              <a:t>Romans 15:4</a:t>
            </a:r>
          </a:p>
          <a:p>
            <a:pPr marL="582930" indent="-514350">
              <a:buFont typeface="+mj-lt"/>
              <a:buAutoNum type="arabicPeriod"/>
            </a:pPr>
            <a:r>
              <a:rPr lang="en-US" dirty="0"/>
              <a:t>To motivate people to draw closer to God.</a:t>
            </a:r>
          </a:p>
          <a:p>
            <a:pPr marL="582930" indent="-514350">
              <a:buFont typeface="+mj-lt"/>
              <a:buAutoNum type="arabicPeriod"/>
            </a:pPr>
            <a:r>
              <a:rPr lang="en-US" dirty="0"/>
              <a:t>It is not to be used to predict the future. </a:t>
            </a:r>
            <a:endParaRPr lang="en-US" dirty="0" smtClean="0"/>
          </a:p>
          <a:p>
            <a:pPr marL="68580" indent="0">
              <a:buNone/>
            </a:pPr>
            <a:endParaRPr lang="en-US" dirty="0"/>
          </a:p>
        </p:txBody>
      </p:sp>
      <p:sp>
        <p:nvSpPr>
          <p:cNvPr id="2" name="Date Placeholder 1"/>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192648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902" y="0"/>
            <a:ext cx="8253750" cy="984504"/>
          </a:xfrm>
        </p:spPr>
        <p:txBody>
          <a:bodyPr/>
          <a:lstStyle/>
          <a:p>
            <a:r>
              <a:rPr lang="en-US" sz="4800" dirty="0"/>
              <a:t>Personal Application… </a:t>
            </a:r>
          </a:p>
        </p:txBody>
      </p:sp>
      <p:sp>
        <p:nvSpPr>
          <p:cNvPr id="4" name="TextBox 3"/>
          <p:cNvSpPr txBox="1"/>
          <p:nvPr/>
        </p:nvSpPr>
        <p:spPr>
          <a:xfrm>
            <a:off x="1447800" y="1371600"/>
            <a:ext cx="8915400" cy="3539430"/>
          </a:xfrm>
          <a:prstGeom prst="rect">
            <a:avLst/>
          </a:prstGeom>
          <a:noFill/>
        </p:spPr>
        <p:txBody>
          <a:bodyPr wrap="square" rtlCol="0">
            <a:spAutoFit/>
          </a:bodyPr>
          <a:lstStyle/>
          <a:p>
            <a:r>
              <a:rPr lang="en-US" sz="2800" dirty="0"/>
              <a:t>Use </a:t>
            </a:r>
            <a:r>
              <a:rPr lang="en-US" sz="2800" dirty="0" smtClean="0"/>
              <a:t>the </a:t>
            </a:r>
            <a:r>
              <a:rPr lang="en-US" sz="2800" dirty="0"/>
              <a:t>Key Biblical Truth from this lesson as a reminder of the need each of us have to carefully use God’s Word as a guide in our daily living. </a:t>
            </a:r>
            <a:endParaRPr lang="en-US" sz="2800" dirty="0" smtClean="0"/>
          </a:p>
          <a:p>
            <a:endParaRPr lang="en-US" sz="2800" dirty="0"/>
          </a:p>
          <a:p>
            <a:r>
              <a:rPr lang="en-US" sz="2800" dirty="0" smtClean="0"/>
              <a:t>Key Biblical Truth: I </a:t>
            </a:r>
            <a:r>
              <a:rPr lang="en-US" sz="2800" dirty="0"/>
              <a:t>need to use the Bible in all my daily experiences. </a:t>
            </a:r>
          </a:p>
          <a:p>
            <a:endParaRPr lang="en-US" sz="2800" dirty="0"/>
          </a:p>
          <a:p>
            <a:endParaRPr lang="en-US" sz="2800" dirty="0"/>
          </a:p>
        </p:txBody>
      </p:sp>
      <p:sp>
        <p:nvSpPr>
          <p:cNvPr id="5" name="Date Placeholder 4"/>
          <p:cNvSpPr>
            <a:spLocks noGrp="1"/>
          </p:cNvSpPr>
          <p:nvPr>
            <p:ph type="dt" sz="half" idx="10"/>
          </p:nvPr>
        </p:nvSpPr>
        <p:spPr/>
        <p:txBody>
          <a:bodyPr/>
          <a:lstStyle/>
          <a:p>
            <a:pPr>
              <a:defRPr/>
            </a:pPr>
            <a:r>
              <a:rPr lang="en-US" smtClean="0"/>
              <a:t>1-2018      </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4627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981200" y="-1143000"/>
            <a:ext cx="8766048" cy="5049128"/>
          </a:xfrm>
        </p:spPr>
        <p:txBody>
          <a:bodyPr/>
          <a:lstStyle/>
          <a:p>
            <a:pPr>
              <a:buFont typeface="Wingdings" pitchFamily="2" charset="2"/>
              <a:buChar char="v"/>
            </a:pPr>
            <a:r>
              <a:rPr lang="en-US" sz="3200" dirty="0"/>
              <a:t>The Bible is filled with encouragement, direction, and warnings.  If we will respect it and obey it, we will find our relationship with God will grow deeper.  </a:t>
            </a:r>
          </a:p>
          <a:p>
            <a:endParaRPr lang="en-US" dirty="0"/>
          </a:p>
        </p:txBody>
      </p:sp>
      <p:sp>
        <p:nvSpPr>
          <p:cNvPr id="3" name="Title 2"/>
          <p:cNvSpPr>
            <a:spLocks noGrp="1"/>
          </p:cNvSpPr>
          <p:nvPr>
            <p:ph type="title"/>
          </p:nvPr>
        </p:nvSpPr>
        <p:spPr>
          <a:xfrm>
            <a:off x="2590800" y="0"/>
            <a:ext cx="8156448" cy="984504"/>
          </a:xfrm>
        </p:spPr>
        <p:txBody>
          <a:bodyPr/>
          <a:lstStyle/>
          <a:p>
            <a:r>
              <a:rPr lang="en-US" sz="4800" dirty="0"/>
              <a:t>In Conclusion…</a:t>
            </a:r>
          </a:p>
        </p:txBody>
      </p:sp>
      <p:sp>
        <p:nvSpPr>
          <p:cNvPr id="4" name="Date Placeholder 3"/>
          <p:cNvSpPr>
            <a:spLocks noGrp="1"/>
          </p:cNvSpPr>
          <p:nvPr>
            <p:ph type="dt" sz="half" idx="10"/>
          </p:nvPr>
        </p:nvSpPr>
        <p:spPr/>
        <p:txBody>
          <a:bodyPr/>
          <a:lstStyle/>
          <a:p>
            <a:pPr>
              <a:defRPr/>
            </a:pPr>
            <a:r>
              <a:rPr lang="en-US" smtClean="0"/>
              <a:t>1-2018      </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Tree>
    <p:extLst>
      <p:ext uri="{BB962C8B-B14F-4D97-AF65-F5344CB8AC3E}">
        <p14:creationId xmlns:p14="http://schemas.microsoft.com/office/powerpoint/2010/main" val="80034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eashell visions design template">
  <a:themeElements>
    <a:clrScheme name="Seashell visions design template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fontScheme name="Seashell vision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Seashell vision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ashell vision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ashell vision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ashell vision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ashell vision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ashell vision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ashell vision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ashell vision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ashell visions design template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ashell visions design templat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ashell visions design templat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ashell visions design template 12">
        <a:dk1>
          <a:srgbClr val="336699"/>
        </a:dk1>
        <a:lt1>
          <a:srgbClr val="EAEAEA"/>
        </a:lt1>
        <a:dk2>
          <a:srgbClr val="000000"/>
        </a:dk2>
        <a:lt2>
          <a:srgbClr val="E3EBF1"/>
        </a:lt2>
        <a:accent1>
          <a:srgbClr val="003399"/>
        </a:accent1>
        <a:accent2>
          <a:srgbClr val="468A4B"/>
        </a:accent2>
        <a:accent3>
          <a:srgbClr val="AAAAAA"/>
        </a:accent3>
        <a:accent4>
          <a:srgbClr val="C8C8C8"/>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Seashell visions design template</Template>
  <TotalTime>4068</TotalTime>
  <Words>4209</Words>
  <Application>Microsoft Office PowerPoint</Application>
  <PresentationFormat>Widescreen</PresentationFormat>
  <Paragraphs>737</Paragraphs>
  <Slides>101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101</vt:i4>
      </vt:variant>
    </vt:vector>
  </HeadingPairs>
  <TitlesOfParts>
    <vt:vector size="106" baseType="lpstr">
      <vt:lpstr>Arial</vt:lpstr>
      <vt:lpstr>Calibri</vt:lpstr>
      <vt:lpstr>Century Gothic</vt:lpstr>
      <vt:lpstr>Wingdings</vt:lpstr>
      <vt:lpstr>Seashell visions design template</vt:lpstr>
      <vt:lpstr>A Quick Look at the Bible</vt:lpstr>
      <vt:lpstr>A Quick Look at the Bible</vt:lpstr>
      <vt:lpstr>A Quick Look at the Bible</vt:lpstr>
      <vt:lpstr>A Quick Look at the Bible</vt:lpstr>
      <vt:lpstr>A Quick Look at the Bible</vt:lpstr>
      <vt:lpstr>A Quick Look at the Bible</vt:lpstr>
      <vt:lpstr>A Quick Look at the Bible</vt:lpstr>
      <vt:lpstr>Lesson 1</vt:lpstr>
      <vt:lpstr>Lesson Warmup</vt:lpstr>
      <vt:lpstr>A. Basic facts about the Bible </vt:lpstr>
      <vt:lpstr>A. Basic facts about the Bible </vt:lpstr>
      <vt:lpstr>A. Basic facts about the Bible </vt:lpstr>
      <vt:lpstr>A. Basic facts about the Bible </vt:lpstr>
      <vt:lpstr>Hebrew</vt:lpstr>
      <vt:lpstr>Greek</vt:lpstr>
      <vt:lpstr>Greek Interlinear</vt:lpstr>
      <vt:lpstr>B. The unity of the Bible </vt:lpstr>
      <vt:lpstr>C. Getting the whole picture (progressive revelation) </vt:lpstr>
      <vt:lpstr>D.  How does Christ fit into the whole Bible? </vt:lpstr>
      <vt:lpstr>E. How the years are numbered </vt:lpstr>
      <vt:lpstr>How Years are Numbered Today</vt:lpstr>
      <vt:lpstr>How Years are Numbered Today</vt:lpstr>
      <vt:lpstr>How Years are Numbered Today</vt:lpstr>
      <vt:lpstr>How Years are Numbered Today</vt:lpstr>
      <vt:lpstr>How Years are Numbered Today</vt:lpstr>
      <vt:lpstr>How Years are Numbered Today</vt:lpstr>
      <vt:lpstr>Personal Application…</vt:lpstr>
      <vt:lpstr>Bonus information</vt:lpstr>
      <vt:lpstr>History’s Effect on Bible Languages</vt:lpstr>
      <vt:lpstr>History’s Effect on Bible Languages</vt:lpstr>
      <vt:lpstr>History’s Effect on Bible Languages</vt:lpstr>
      <vt:lpstr>History’s Effect on Bible Languages</vt:lpstr>
      <vt:lpstr>History’s Effect on Bible Languages</vt:lpstr>
      <vt:lpstr>History’s Effect on Bible Languages</vt:lpstr>
      <vt:lpstr>??????????????????</vt:lpstr>
      <vt:lpstr>The Lord’s Prayer in Latin</vt:lpstr>
      <vt:lpstr>A Quick Look at the Bible</vt:lpstr>
      <vt:lpstr>A Quick Look at the Bible</vt:lpstr>
      <vt:lpstr>Lesson 2</vt:lpstr>
      <vt:lpstr>A. Inspiration–What does it mean? </vt:lpstr>
      <vt:lpstr>2 Timothy 3:16  King James Version  “All scripture is given by inspiration of God... ”  </vt:lpstr>
      <vt:lpstr>This verse shows us that “inspired by God” means: </vt:lpstr>
      <vt:lpstr>2 Peter 1:20-21 New International Version  20Above all, you must understand that no prophecy of Scripture came about by the prophet’s own interpretation. 21For prophecy never had its origin in the will of man, but men spoke from God as they were carried along by the Holy Spirit.   </vt:lpstr>
      <vt:lpstr> 2 Peter 1:20-21 tells us two more things which help us to understand the meaning of the words, “the Bible is inspired by God.” </vt:lpstr>
      <vt:lpstr>A. Inspiration–What does it mean?</vt:lpstr>
      <vt:lpstr>B. How did God inspire the people to write the books of the Bible? </vt:lpstr>
      <vt:lpstr>C. How the Bible has been passed down to us </vt:lpstr>
      <vt:lpstr>C. How the Bible has been passed down to us </vt:lpstr>
      <vt:lpstr>Rules for Copying Scripture</vt:lpstr>
      <vt:lpstr>Rules for Copying Scripture</vt:lpstr>
      <vt:lpstr>Rules for Copying Scripture</vt:lpstr>
      <vt:lpstr>Rules for Copying Scripture</vt:lpstr>
      <vt:lpstr>Rules for Copying Scripture</vt:lpstr>
      <vt:lpstr>Rules for Copying Scripture</vt:lpstr>
      <vt:lpstr>Rules for Copying Scripture</vt:lpstr>
      <vt:lpstr>Rules for Copying Scripture</vt:lpstr>
      <vt:lpstr>Codex Vaticanus </vt:lpstr>
      <vt:lpstr>Personal Application…</vt:lpstr>
      <vt:lpstr>A Quick Look at the Bible</vt:lpstr>
      <vt:lpstr>A Quick Look at the Bible</vt:lpstr>
      <vt:lpstr>Lesson 3</vt:lpstr>
      <vt:lpstr>A. All prophecies have been true and correct </vt:lpstr>
      <vt:lpstr>B. The Bible says it is God’s Word </vt:lpstr>
      <vt:lpstr>C. Jesus said the Bible is God’s Word </vt:lpstr>
      <vt:lpstr>Prophecies are accurate</vt:lpstr>
      <vt:lpstr>Probability of 8 prophecies</vt:lpstr>
      <vt:lpstr>Probability of 8 prophecies</vt:lpstr>
      <vt:lpstr>Probability of 8 prophecies</vt:lpstr>
      <vt:lpstr>Probability of 8 prophecies</vt:lpstr>
      <vt:lpstr>Probability of 48 prophecies</vt:lpstr>
      <vt:lpstr>Probability of 48 prophecies</vt:lpstr>
      <vt:lpstr>C. Jesus said the Bible is God’s Word </vt:lpstr>
      <vt:lpstr>C. Jesus said the Bible is God’s Word</vt:lpstr>
      <vt:lpstr>D. There are no contradictions in the Bible </vt:lpstr>
      <vt:lpstr>E. Archaeology proves the Bible is accurate </vt:lpstr>
      <vt:lpstr>E. Archaeology proves the Bible is accurate </vt:lpstr>
      <vt:lpstr>F. Medical Practices in the Bible Prove it is Accurate </vt:lpstr>
      <vt:lpstr>F. Medical Practices in the Bible Prove it is Accurate </vt:lpstr>
      <vt:lpstr>G. Prove to yourself that the Bible is true by testing its teachings in your own life </vt:lpstr>
      <vt:lpstr>Personal Application…</vt:lpstr>
      <vt:lpstr>Life-to-Life Learning Bible Study Pattern </vt:lpstr>
      <vt:lpstr>Life-to-Life Learning Bible Study Pattern</vt:lpstr>
      <vt:lpstr>A Quick Look at the Bible</vt:lpstr>
      <vt:lpstr>A Quick Look at the Bible</vt:lpstr>
      <vt:lpstr>Lesson 4</vt:lpstr>
      <vt:lpstr>PowerPoint Presentation</vt:lpstr>
      <vt:lpstr>A Quick Look at the Old Testament </vt:lpstr>
      <vt:lpstr>A Quick Look at the Old Testament </vt:lpstr>
      <vt:lpstr>Five Divisions in the Old Testament   </vt:lpstr>
      <vt:lpstr>Five Divisions in the Old Testament   </vt:lpstr>
      <vt:lpstr>Five Divisions in the Old Testament</vt:lpstr>
      <vt:lpstr>A Quick Look at the Bible</vt:lpstr>
      <vt:lpstr>A Quick Look at the New Testament </vt:lpstr>
      <vt:lpstr>Five Divisions in the New Testament</vt:lpstr>
      <vt:lpstr>Five Divisions in the New Testament</vt:lpstr>
      <vt:lpstr>Five Divisions in the New Testament</vt:lpstr>
      <vt:lpstr>The Role of Prophecy in the Bible</vt:lpstr>
      <vt:lpstr>Personal Application… </vt:lpstr>
      <vt:lpstr>In Conclusion…</vt:lpstr>
      <vt:lpstr>A Quick Look at the Bible</vt:lpstr>
      <vt:lpstr>Contact Info</vt:lpstr>
    </vt:vector>
  </TitlesOfParts>
  <Company>Greater Piedmont Teen Challenge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Quick Look at the Bible</dc:title>
  <dc:creator>Teen Challenge</dc:creator>
  <cp:lastModifiedBy>Gregg Fischer</cp:lastModifiedBy>
  <cp:revision>70</cp:revision>
  <cp:lastPrinted>1601-01-01T00:00:00Z</cp:lastPrinted>
  <dcterms:created xsi:type="dcterms:W3CDTF">2006-03-30T14:10:04Z</dcterms:created>
  <dcterms:modified xsi:type="dcterms:W3CDTF">2018-03-01T20:14:40Z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TC010902871033</vt:lpwstr>
  </property>
</Properties>
</file>