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1" r:id="rId3"/>
    <p:sldId id="271" r:id="rId4"/>
    <p:sldId id="320" r:id="rId5"/>
    <p:sldId id="311" r:id="rId6"/>
    <p:sldId id="321" r:id="rId7"/>
    <p:sldId id="312" r:id="rId8"/>
    <p:sldId id="322" r:id="rId9"/>
    <p:sldId id="292" r:id="rId10"/>
    <p:sldId id="323" r:id="rId11"/>
    <p:sldId id="324" r:id="rId12"/>
    <p:sldId id="293" r:id="rId13"/>
    <p:sldId id="325" r:id="rId14"/>
    <p:sldId id="295" r:id="rId15"/>
    <p:sldId id="326" r:id="rId16"/>
    <p:sldId id="313" r:id="rId17"/>
    <p:sldId id="314" r:id="rId18"/>
    <p:sldId id="327" r:id="rId19"/>
    <p:sldId id="316" r:id="rId20"/>
    <p:sldId id="328" r:id="rId21"/>
    <p:sldId id="317" r:id="rId22"/>
    <p:sldId id="318" r:id="rId23"/>
    <p:sldId id="319" r:id="rId24"/>
    <p:sldId id="332" r:id="rId25"/>
    <p:sldId id="330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50" d="100"/>
          <a:sy n="50" d="100"/>
        </p:scale>
        <p:origin x="-10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9F99C4-D1C6-4E3A-B6D8-36D9CC5E9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E13A81-FEC8-4CD1-9756-889B3BC21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30C8078D-8329-4D0B-BE44-053F707A420F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1C5C4D1-111C-4E15-84BB-986BB53D1DC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91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DFABAE7-D1F6-47DA-ABDE-2C440ED49BA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1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5D35741-B17B-4B0F-880A-51EC318233D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0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C6E7286-D56D-4225-895B-D0412B6E4EF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26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B443572-AAF5-4B62-BDB6-D96B99EA1E4F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6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378519C-3E0F-41B6-B05B-3FF3BD47483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7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EDF236B-7CB2-42C9-A27A-51ACD796736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5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F40C567-A431-4521-8D11-DF2EB56A73E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4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A6E19B4-C84E-4B89-BC50-1D64BD5EDEC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49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DABD442-F4D5-45E3-8A20-69D623F4840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44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EBB93345-08A0-4F66-B730-CB105DC2CB78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14641E-6CCE-4E69-8332-3CE15E36A5AC}" type="slidenum">
              <a:rPr lang="en-US"/>
              <a:pPr lvl="1">
                <a:defRPr/>
              </a:pPr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3813" y="728700"/>
            <a:ext cx="7772400" cy="2196629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Counseling in the </a:t>
            </a:r>
            <a:br>
              <a:rPr lang="en-US" sz="6000" dirty="0" smtClean="0"/>
            </a:br>
            <a:r>
              <a:rPr lang="en-US" sz="6000" dirty="0" smtClean="0"/>
              <a:t>PSNC Classes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320988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en-US" altLang="en-US" sz="3200" dirty="0" smtClean="0">
                <a:latin typeface="Arial" charset="0"/>
              </a:rPr>
              <a:t>By Dave Batty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76622"/>
            <a:ext cx="3164082" cy="19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D773F0-978C-4687-9E41-548BD7484186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88925"/>
            <a:ext cx="8335962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C.	How should you interact with 	the student in the classroom?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382415"/>
            <a:ext cx="7512323" cy="399891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Ask questions that allow </a:t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them to </a:t>
            </a:r>
            <a:r>
              <a:rPr lang="en-US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up.</a:t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Listen carefully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362038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D773F0-978C-4687-9E41-548BD7484186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88925"/>
            <a:ext cx="8335962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C.	How should you interact with 	the student in the classroom?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2274403"/>
            <a:ext cx="4968552" cy="399891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Speak softly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—allow limited noise in the classroom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conversation turns to very private issues, you may need to go outside the classroom.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5461"/>
          <a:stretch/>
        </p:blipFill>
        <p:spPr>
          <a:xfrm>
            <a:off x="6223249" y="3032956"/>
            <a:ext cx="28184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6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B58D39B-AFA8-4BA8-ABAB-DEB33A8F1175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296652"/>
            <a:ext cx="8462962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D.	What am I attempting to 	accomplish in the counseling?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1224086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want to point them to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as their real Source of help.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38040"/>
            <a:ext cx="4446828" cy="33351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B58D39B-AFA8-4BA8-ABAB-DEB33A8F1175}" type="slidenum">
              <a:rPr lang="en-US"/>
              <a:pPr lvl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296652"/>
            <a:ext cx="8462962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D.	What am I attempting to 	accomplish in the counseling?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940" y="2420938"/>
            <a:ext cx="7484504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push for them to give you the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answers.” 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Help them move toward personal application of God’s truths.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12032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1A49B39-581B-4DCF-8B22-E2A7C79C8350}" type="slidenum">
              <a:rPr lang="en-US"/>
              <a:pPr lvl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892479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Documenting your counseling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err="1" smtClean="0"/>
              <a:t>PSNC</a:t>
            </a:r>
            <a:r>
              <a:rPr lang="en-US" dirty="0" smtClean="0"/>
              <a:t> classes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12877"/>
            <a:ext cx="7772400" cy="1692188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these conversations may be very brief, but if done carefully, you can have a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impact in a short time.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4005064"/>
            <a:ext cx="3803915" cy="2852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1A49B39-581B-4DCF-8B22-E2A7C79C8350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892479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Documenting your counseling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err="1" smtClean="0"/>
              <a:t>PSNC</a:t>
            </a:r>
            <a:r>
              <a:rPr lang="en-US" dirty="0" smtClean="0"/>
              <a:t> classes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12877"/>
            <a:ext cx="7772400" cy="19082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Either make a note on the Daily Checklist for Teachers, or write a separate note to follow up on after class is done.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7020780" cy="66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C6CE123-69DC-4910-9F81-7DEDA2B44CA7}" type="slidenum">
              <a:rPr lang="en-US"/>
              <a:pPr lvl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76964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Documenting your counseling in the </a:t>
            </a:r>
            <a:r>
              <a:rPr lang="en-US" dirty="0" err="1" smtClean="0"/>
              <a:t>PSNC</a:t>
            </a:r>
            <a:r>
              <a:rPr lang="en-US" dirty="0" smtClean="0"/>
              <a:t> classes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Even if the issue is not related to the major theme of what they are studying, make a note if a significant issue surfaces in your conversations.  </a:t>
            </a: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Put these notes in that student’s PSNC class file, and it can be used when you prepare your next contract for that student.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43218D1-0841-41C7-824D-41FC0CD022F1}" type="slidenum">
              <a:rPr lang="en-US"/>
              <a:pPr lvl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12876"/>
            <a:ext cx="7772400" cy="2376264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student has another staff assigned as his counselor, you may find it helpful to pass on to that counselor some of these issues that surface in the PSNC classes.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76964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Documenting your counseling in the </a:t>
            </a:r>
            <a:r>
              <a:rPr lang="en-US" dirty="0" err="1" smtClean="0"/>
              <a:t>PSNC</a:t>
            </a:r>
            <a:r>
              <a:rPr lang="en-US" dirty="0" smtClean="0"/>
              <a:t> classes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/>
          <a:stretch/>
        </p:blipFill>
        <p:spPr>
          <a:xfrm>
            <a:off x="4338592" y="4365104"/>
            <a:ext cx="3989318" cy="2492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43218D1-0841-41C7-824D-41FC0CD022F1}" type="slidenum">
              <a:rPr lang="en-US"/>
              <a:pPr lvl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2232198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going over the student’s papers that have come to you for grading, you may find other issues that need to be addressed.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76964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Documenting your counseling in the </a:t>
            </a:r>
            <a:r>
              <a:rPr lang="en-US" dirty="0" err="1" smtClean="0"/>
              <a:t>PSNC</a:t>
            </a:r>
            <a:r>
              <a:rPr lang="en-US" dirty="0" smtClean="0"/>
              <a:t> classes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r="7084"/>
          <a:stretch/>
        </p:blipFill>
        <p:spPr>
          <a:xfrm>
            <a:off x="4211960" y="4361294"/>
            <a:ext cx="3492252" cy="24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80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B97DAB8-89BF-47C8-A97C-74DE0100E04B}" type="slidenum">
              <a:rPr lang="en-US"/>
              <a:pPr lvl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Elements of effective 	counseling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2420938"/>
            <a:ext cx="7772400" cy="252023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Teaches them to depend on God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Breaks through </a:t>
            </a:r>
            <a:r>
              <a:rPr lang="en-US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delusion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Helps people see themselves accurately.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450912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Conversations with great value</a:t>
            </a:r>
            <a:r>
              <a:rPr lang="en-US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" y="1981200"/>
            <a:ext cx="730377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57006EE-EAF2-4F1C-8AAE-BB88874791B6}" type="slidenum">
              <a:rPr lang="en-US" smtClean="0"/>
              <a:pPr lvl="1">
                <a:defRPr/>
              </a:pPr>
              <a:t>2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4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B97DAB8-89BF-47C8-A97C-74DE0100E04B}" type="slidenum">
              <a:rPr lang="en-US"/>
              <a:pPr lvl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Elements of effective 	counseling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1872158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3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Identifies problems and hurts from the past that are still affecting them today.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8" y="3933056"/>
            <a:ext cx="272994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3913844-95CD-433B-91E6-7083E79E47C0}" type="slidenum">
              <a:rPr lang="en-US"/>
              <a:pPr lvl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Elements of effective 	counseling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Helps the person take responsibility for own responses—past, present &amp; future.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Helps the person discover God’s resolution to past hurts and problems.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5D5DF27-8321-4ACF-8B07-912280520E0F}" type="slidenum">
              <a:rPr lang="en-US"/>
              <a:pPr lvl="1"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F.	</a:t>
            </a:r>
            <a:r>
              <a:rPr lang="en-US" smtClean="0"/>
              <a:t>Elements of effective 	counseling 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6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Counselor does </a:t>
            </a:r>
            <a:r>
              <a:rPr lang="en-US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make decisions for the person.</a:t>
            </a:r>
          </a:p>
          <a:p>
            <a:pPr marL="609600" indent="-609600" eaLnBrk="1" hangingPunct="1">
              <a:buFont typeface="Wingdings" pitchFamily="2" charset="2"/>
              <a:buAutoNum type="arabicPeriod" startAt="6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Involves person in community of healing—the body of Christ.</a:t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James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5:16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For Further Study</a:t>
            </a:r>
            <a:endParaRPr lang="en-US" dirty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D0C9FCF-1702-40E6-B53D-1080D300F28D}" type="slidenum">
              <a:rPr lang="en-US" smtClean="0"/>
              <a:pPr lvl="1">
                <a:defRPr/>
              </a:pPr>
              <a:t>23</a:t>
            </a:fld>
            <a:endParaRPr lang="en-US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81175"/>
            <a:ext cx="2905100" cy="433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Conversations with great value</a:t>
            </a:r>
            <a:r>
              <a:rPr lang="en-US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" y="1981200"/>
            <a:ext cx="730377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57006EE-EAF2-4F1C-8AAE-BB88874791B6}" type="slidenum">
              <a:rPr lang="en-US" smtClean="0"/>
              <a:pPr lvl="1">
                <a:defRPr/>
              </a:pPr>
              <a:t>24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1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#9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5D35741-B17B-4B0F-880A-51EC318233DD}" type="slidenum">
              <a:rPr lang="en-US" smtClean="0"/>
              <a:pPr lvl="1">
                <a:defRPr/>
              </a:pPr>
              <a:t>25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2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7796213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706-576-6555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 smtClean="0"/>
              <a:t>09-2017</a:t>
            </a:r>
            <a:endParaRPr kumimoji="0" lang="en-US" altLang="en-US" sz="140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52C5AAA4-63B8-4BD7-B2D9-43B66151F35A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kumimoji="0" lang="en-US" altLang="en-US" sz="140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 smtClean="0"/>
              <a:t>PSNC #9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31984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5CDDB60-4D8F-4CA7-BCDD-ADB347B05431}" type="slidenum">
              <a:rPr lang="en-US"/>
              <a:pPr lvl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62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	The role of the teacher in 	the PSNC classroom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722626"/>
            <a:ext cx="7772400" cy="2054746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interaction with the students in the PSNC classes provides an opportunity to counsel them.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902584"/>
            <a:ext cx="3331365" cy="24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5CDDB60-4D8F-4CA7-BCDD-ADB347B05431}" type="slidenum">
              <a:rPr lang="en-US"/>
              <a:pPr lvl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24644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A.	The role of the teacher in 	the PSNC classroom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4932412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teacher is not just “baby-sitting” watching the students as they do their work.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2516898"/>
            <a:ext cx="2951820" cy="39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3FCADFB-A21B-4A96-ADCC-6C4CE8D1E0DA}" type="slidenum">
              <a:rPr lang="en-US"/>
              <a:pPr lvl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32656"/>
            <a:ext cx="835342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B.	When does counseling take 	place in the PSNC classroom?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2420938"/>
            <a:ext cx="5436468" cy="39989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works at his own desk.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has a flag to put up when they need to talk to the teacher.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2" descr="C:\Documents and Settings\allent\Desktop\Desk flags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7500"/>
          <a:stretch>
            <a:fillRect/>
          </a:stretch>
        </p:blipFill>
        <p:spPr bwMode="auto">
          <a:xfrm>
            <a:off x="5903639" y="2528900"/>
            <a:ext cx="3240361" cy="3132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3FCADFB-A21B-4A96-ADCC-6C4CE8D1E0DA}" type="slidenum">
              <a:rPr lang="en-US"/>
              <a:pPr lvl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09600"/>
            <a:ext cx="835342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B.	When does counseling take 	place in the PSNC classroom?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1656134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 need to see counseling as much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bigger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 just a formal “sit down”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counseling session.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98032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5FD81B6-0D27-4B51-BE88-129CCCE12AA8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44624"/>
            <a:ext cx="8389937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B.	When does counseling take 	place in the PSNC classroom?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24844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4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can we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them into God’s truth in their lives? —all day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long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can we help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them in their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personal search for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closer relationship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Jesus?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8" y="3429000"/>
            <a:ext cx="3761210" cy="2672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5FD81B6-0D27-4B51-BE88-129CCCE12AA8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44624"/>
            <a:ext cx="8389937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B.	When does counseling take 	place in the PSNC classroom?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1952836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Remember the 3 Steps to learning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	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 facts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	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it to their life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	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Personal application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Remember you are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not God.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9273" b="5886"/>
          <a:stretch/>
        </p:blipFill>
        <p:spPr>
          <a:xfrm>
            <a:off x="5364088" y="2913074"/>
            <a:ext cx="3348372" cy="3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D773F0-978C-4687-9E41-548BD7484186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88925"/>
            <a:ext cx="8335962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C.	How should you interact with 	the student in the classroom?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2041525"/>
            <a:ext cx="8142288" cy="399891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Get on their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level, kneel down or pull up a chair.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#9      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657894"/>
            <a:ext cx="4266808" cy="3200106"/>
          </a:xfrm>
          <a:prstGeom prst="rect">
            <a:avLst/>
          </a:prstGeom>
        </p:spPr>
      </p:pic>
      <p:pic>
        <p:nvPicPr>
          <p:cNvPr id="8" name="Picture 4" descr="DSCF06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657894"/>
            <a:ext cx="3563888" cy="26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948</TotalTime>
  <Words>583</Words>
  <Application>Microsoft Office PowerPoint</Application>
  <PresentationFormat>On-screen Show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Training</vt:lpstr>
      <vt:lpstr>Counseling in the  PSNC Classes</vt:lpstr>
      <vt:lpstr>Conversations with great value! </vt:lpstr>
      <vt:lpstr>A. The role of the teacher in  the PSNC classroom </vt:lpstr>
      <vt:lpstr>A. The role of the teacher in  the PSNC classroom </vt:lpstr>
      <vt:lpstr>B. When does counseling take  place in the PSNC classroom? </vt:lpstr>
      <vt:lpstr>B. When does counseling take  place in the PSNC classroom? </vt:lpstr>
      <vt:lpstr>B. When does counseling take  place in the PSNC classroom? </vt:lpstr>
      <vt:lpstr>B. When does counseling take  place in the PSNC classroom? </vt:lpstr>
      <vt:lpstr>C. How should you interact with  the student in the classroom? </vt:lpstr>
      <vt:lpstr>C. How should you interact with  the student in the classroom? </vt:lpstr>
      <vt:lpstr>C. How should you interact with  the student in the classroom? </vt:lpstr>
      <vt:lpstr>D. What am I attempting to  accomplish in the counseling? </vt:lpstr>
      <vt:lpstr>D. What am I attempting to  accomplish in the counseling? </vt:lpstr>
      <vt:lpstr>E. Documenting your counseling  in the PSNC classes </vt:lpstr>
      <vt:lpstr>E. Documenting your counseling  in the PSNC classes </vt:lpstr>
      <vt:lpstr>E. Documenting your counseling in the PSNC classes </vt:lpstr>
      <vt:lpstr>E. Documenting your counseling in the PSNC classes </vt:lpstr>
      <vt:lpstr>E. Documenting your counseling in the PSNC classes </vt:lpstr>
      <vt:lpstr>F. Elements of effective  counseling </vt:lpstr>
      <vt:lpstr>F. Elements of effective  counseling </vt:lpstr>
      <vt:lpstr>F. Elements of effective  counseling </vt:lpstr>
      <vt:lpstr>F. Elements of effective  counseling </vt:lpstr>
      <vt:lpstr>For Further Study</vt:lpstr>
      <vt:lpstr>Conversations with great value! </vt:lpstr>
      <vt:lpstr>Questions for Discussion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Batty</dc:creator>
  <cp:lastModifiedBy>Dave Batty</cp:lastModifiedBy>
  <cp:revision>49</cp:revision>
  <cp:lastPrinted>1601-01-01T00:00:00Z</cp:lastPrinted>
  <dcterms:created xsi:type="dcterms:W3CDTF">1601-01-01T00:00:00Z</dcterms:created>
  <dcterms:modified xsi:type="dcterms:W3CDTF">2017-09-15T06:30:37Z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