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4"/>
  </p:notesMasterIdLst>
  <p:handoutMasterIdLst>
    <p:handoutMasterId r:id="rId35"/>
  </p:handoutMasterIdLst>
  <p:sldIdLst>
    <p:sldId id="256" r:id="rId2"/>
    <p:sldId id="327" r:id="rId3"/>
    <p:sldId id="316" r:id="rId4"/>
    <p:sldId id="294" r:id="rId5"/>
    <p:sldId id="312" r:id="rId6"/>
    <p:sldId id="302" r:id="rId7"/>
    <p:sldId id="290" r:id="rId8"/>
    <p:sldId id="313" r:id="rId9"/>
    <p:sldId id="281" r:id="rId10"/>
    <p:sldId id="291" r:id="rId11"/>
    <p:sldId id="303" r:id="rId12"/>
    <p:sldId id="304" r:id="rId13"/>
    <p:sldId id="305" r:id="rId14"/>
    <p:sldId id="315" r:id="rId15"/>
    <p:sldId id="317" r:id="rId16"/>
    <p:sldId id="295" r:id="rId17"/>
    <p:sldId id="306" r:id="rId18"/>
    <p:sldId id="319" r:id="rId19"/>
    <p:sldId id="299" r:id="rId20"/>
    <p:sldId id="325" r:id="rId21"/>
    <p:sldId id="318" r:id="rId22"/>
    <p:sldId id="298" r:id="rId23"/>
    <p:sldId id="320" r:id="rId24"/>
    <p:sldId id="307" r:id="rId25"/>
    <p:sldId id="321" r:id="rId26"/>
    <p:sldId id="322" r:id="rId27"/>
    <p:sldId id="323" r:id="rId28"/>
    <p:sldId id="309" r:id="rId29"/>
    <p:sldId id="324" r:id="rId30"/>
    <p:sldId id="328" r:id="rId31"/>
    <p:sldId id="326" r:id="rId32"/>
    <p:sldId id="311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9" autoAdjust="0"/>
  </p:normalViewPr>
  <p:slideViewPr>
    <p:cSldViewPr>
      <p:cViewPr>
        <p:scale>
          <a:sx n="66" d="100"/>
          <a:sy n="66" d="100"/>
        </p:scale>
        <p:origin x="2410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05D5B06-CE5B-4DE8-AF5E-C753AD8F7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247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F37B820-0DC4-4C00-A7A0-81C2DEA1D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247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10344150" y="1463675"/>
            <a:ext cx="22536151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1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0" y="2085976"/>
            <a:ext cx="75184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727200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#7      T505.17            www.iTeenChallenge.org</a:t>
            </a:r>
            <a:endParaRPr 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Times New Roman" pitchFamily="18" charset="0"/>
              </a:defRPr>
            </a:lvl2pPr>
          </a:lstStyle>
          <a:p>
            <a:pPr lvl="1"/>
            <a:fld id="{B535A7CB-86AD-4B09-B91E-E1C67B20D72A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00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#7      T505.17     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F181E60-8C0A-4D31-8FF0-C04B732E67F5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6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609600"/>
            <a:ext cx="26924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0168" y="609600"/>
            <a:ext cx="787823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#7      T505.17     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92B47011-FD57-4626-99CE-9318F0C2FF48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1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#7      T505.17     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80E2AFE-AA62-4C18-A082-FBCF78B3E145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#7      T505.17     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00FAD078-2AE3-4D02-B067-6382AFC87B95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7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#7      T505.17      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FD8440F-436C-4B56-9803-81E3530605C0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#7      T505.17            www.iTeenChallenge.org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099D2273-44D2-4C95-A3CC-DFE7AC3B0E7F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7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#7      T505.17      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39DE447-4456-400F-A8FD-592B7F0968FF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6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#7      T505.17      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F597A89-833F-463F-A7B7-640FB6C12A67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0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#7      T505.17      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F9587BF-13F9-4B12-96A2-F45EB7F5EFFB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2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#7      T505.17      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24B225AD-A443-4A3E-8AB7-E0AB8DA23424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1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-11207750" y="4763"/>
            <a:ext cx="23384935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033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2 w 43200"/>
                <a:gd name="T1" fmla="*/ 0 h 43200"/>
                <a:gd name="T2" fmla="*/ 1 w 43200"/>
                <a:gd name="T3" fmla="*/ 0 h 43200"/>
                <a:gd name="T4" fmla="*/ 1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910168" y="609600"/>
            <a:ext cx="107738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016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20251" y="6442075"/>
            <a:ext cx="254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0167" y="6365875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PSNC #7      T505.17            www.iTeenChallenge.org</a:t>
            </a:r>
            <a:endParaRPr lang="en-US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99084" y="6148388"/>
            <a:ext cx="254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>
                <a:latin typeface="Arial" charset="0"/>
              </a:defRPr>
            </a:lvl2pPr>
          </a:lstStyle>
          <a:p>
            <a:pPr lvl="1"/>
            <a:fld id="{93A9634D-BC34-4573-BCDD-3270FC7F22FB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79E71D26-EF6C-4F03-AC8C-39E2E35A4FB3}" type="slidenum">
              <a:rPr lang="en-US" altLang="en-US" sz="1400"/>
              <a:pPr lvl="1" eaLnBrk="1" hangingPunct="1"/>
              <a:t>1</a:t>
            </a:fld>
            <a:endParaRPr lang="en-US" altLang="en-US" sz="140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00263" y="260351"/>
            <a:ext cx="7772400" cy="3421063"/>
          </a:xfrm>
        </p:spPr>
        <p:txBody>
          <a:bodyPr/>
          <a:lstStyle/>
          <a:p>
            <a:pPr algn="ctr" eaLnBrk="1" hangingPunct="1"/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ru-RU" altLang="en-US" sz="3200" dirty="0">
                <a:solidFill>
                  <a:schemeClr val="tx1"/>
                </a:solidFill>
              </a:rPr>
              <a:t>Бланк для записи ежедневных целей &amp; </a:t>
            </a:r>
            <a:br>
              <a:rPr lang="ru-RU" altLang="en-US" sz="3200" dirty="0">
                <a:solidFill>
                  <a:schemeClr val="tx1"/>
                </a:solidFill>
              </a:rPr>
            </a:br>
            <a:r>
              <a:rPr lang="ru-RU" altLang="en-US" sz="3200" dirty="0">
                <a:solidFill>
                  <a:schemeClr val="tx1"/>
                </a:solidFill>
              </a:rPr>
              <a:t>Ежедневная ведомость для преподавателей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b="1" dirty="0">
                <a:solidFill>
                  <a:schemeClr val="accent2"/>
                </a:solidFill>
              </a:rPr>
              <a:t>Daily Goal Sheet &amp; Daily Checklist for </a:t>
            </a:r>
            <a:r>
              <a:rPr lang="en-US" altLang="en-US" sz="2000" b="1" dirty="0">
                <a:solidFill>
                  <a:schemeClr val="accent2"/>
                </a:solidFill>
              </a:rPr>
              <a:t>Teachers</a:t>
            </a:r>
            <a:br>
              <a:rPr lang="en-US" altLang="en-US" sz="2000" b="1" dirty="0">
                <a:solidFill>
                  <a:schemeClr val="accent2"/>
                </a:solidFill>
              </a:rPr>
            </a:br>
            <a:r>
              <a:rPr lang="en-US" altLang="en-US" sz="2000" b="1" dirty="0"/>
              <a:t/>
            </a:r>
            <a:br>
              <a:rPr lang="en-US" altLang="en-US" sz="2000" b="1" dirty="0"/>
            </a:br>
            <a:r>
              <a:rPr lang="ru-RU" altLang="en-US" sz="2400" dirty="0">
                <a:solidFill>
                  <a:schemeClr val="tx1"/>
                </a:solidFill>
              </a:rPr>
              <a:t>Автор – Дэвид Бэтти</a:t>
            </a: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By Dave Batty</a:t>
            </a:r>
            <a:endParaRPr lang="en-US" altLang="en-US" sz="2800" i="1" dirty="0"/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  <p:pic>
        <p:nvPicPr>
          <p:cNvPr id="1331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7548" y="3997406"/>
            <a:ext cx="3657600" cy="169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7" y="4112322"/>
            <a:ext cx="2158027" cy="139446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DE22559F-0443-47DE-AE49-43FF38C2FAC6}" type="slidenum">
              <a:rPr lang="en-US" altLang="en-US" sz="1400">
                <a:latin typeface="Arial" charset="0"/>
              </a:rPr>
              <a:pPr lvl="1" eaLnBrk="1" hangingPunct="1"/>
              <a:t>10</a:t>
            </a:fld>
            <a:endParaRPr lang="en-US" altLang="en-US" sz="140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60551" y="188914"/>
            <a:ext cx="8507413" cy="1908175"/>
          </a:xfrm>
        </p:spPr>
        <p:txBody>
          <a:bodyPr/>
          <a:lstStyle/>
          <a:p>
            <a:pPr marL="690563" indent="-690563" eaLnBrk="1" hangingPunct="1"/>
            <a:r>
              <a:rPr lang="ru-RU" altLang="en-US" sz="3200" dirty="0">
                <a:solidFill>
                  <a:schemeClr val="accent2"/>
                </a:solidFill>
              </a:rPr>
              <a:t>Б</a:t>
            </a:r>
            <a:r>
              <a:rPr lang="en-US" altLang="en-US" sz="3200" dirty="0">
                <a:solidFill>
                  <a:schemeClr val="accent2"/>
                </a:solidFill>
              </a:rPr>
              <a:t>. 	</a:t>
            </a:r>
            <a:r>
              <a:rPr lang="ru-RU" altLang="en-US" sz="3200" dirty="0">
                <a:solidFill>
                  <a:schemeClr val="tx1"/>
                </a:solidFill>
              </a:rPr>
              <a:t>Как пользоваться Бланком для записи ежедневных целей?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How to use the Daily Goal Sheet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i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5580" y="2133600"/>
            <a:ext cx="8136520" cy="4286250"/>
          </a:xfrm>
        </p:spPr>
        <p:txBody>
          <a:bodyPr/>
          <a:lstStyle/>
          <a:p>
            <a:pPr marL="514350" indent="-514350" eaLnBrk="1" hangingPunct="1">
              <a:spcAft>
                <a:spcPts val="1800"/>
              </a:spcAft>
              <a:buFont typeface="Wingdings" pitchFamily="2" charset="2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 началу каждого из занятий ИЗНХ у студентов уже есть поставленные цели.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students already have their goals set at the beginning of each </a:t>
            </a:r>
            <a:r>
              <a:rPr lang="en-US" altLang="en-US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class. 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 время занятия студент выполняет свою работу согласно плана.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During the class session, the student completes his work as planned. </a:t>
            </a:r>
            <a:endParaRPr lang="en-US" altLang="en-US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76B76512-A988-4CCB-9E51-9C98FB1BC8DE}" type="slidenum">
              <a:rPr lang="en-US" altLang="en-US" sz="1400">
                <a:latin typeface="Arial" charset="0"/>
              </a:rPr>
              <a:pPr lvl="1" eaLnBrk="1" hangingPunct="1"/>
              <a:t>11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612" y="1628776"/>
            <a:ext cx="7848488" cy="4791075"/>
          </a:xfrm>
        </p:spPr>
        <p:txBody>
          <a:bodyPr/>
          <a:lstStyle/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pt-BR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	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раз по достижении цели студент может попросить преподавателя сделать отметку об этом в Бланке записи ежедневных целей.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time he completes a goal, he can have his teacher verify that on his goal sheet.</a:t>
            </a:r>
            <a:endParaRPr lang="pt-BR" alt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	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 </a:t>
            </a:r>
            <a:r>
              <a:rPr lang="ru-RU" sz="2800" b="1" u="sng" dirty="0">
                <a:solidFill>
                  <a:srgbClr val="FFC000"/>
                </a:solidFill>
              </a:rPr>
              <a:t>концу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занятия студенты ставят цели на </a:t>
            </a:r>
            <a:r>
              <a:rPr lang="ru-RU" sz="2800" b="1" u="sng" dirty="0">
                <a:solidFill>
                  <a:srgbClr val="FFC000"/>
                </a:solidFill>
              </a:rPr>
              <a:t>следующее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занятие.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Near the </a:t>
            </a:r>
            <a:r>
              <a:rPr lang="en-US" altLang="en-US" sz="2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</a:t>
            </a:r>
            <a:r>
              <a:rPr lang="en-US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each class session, the students set their goals for the </a:t>
            </a:r>
            <a:r>
              <a:rPr lang="en-US" altLang="en-US" sz="2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next</a:t>
            </a:r>
            <a:r>
              <a:rPr lang="en-US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 session.</a:t>
            </a:r>
            <a:endParaRPr lang="en-US" altLang="en-US" sz="20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0551" y="8621"/>
            <a:ext cx="8507413" cy="1583903"/>
          </a:xfrm>
        </p:spPr>
        <p:txBody>
          <a:bodyPr/>
          <a:lstStyle/>
          <a:p>
            <a:pPr marL="690563" indent="-690563" eaLnBrk="1" hangingPunct="1"/>
            <a:r>
              <a:rPr lang="ru-RU" altLang="en-US" sz="3200" dirty="0">
                <a:solidFill>
                  <a:schemeClr val="accent2"/>
                </a:solidFill>
              </a:rPr>
              <a:t>Б</a:t>
            </a:r>
            <a:r>
              <a:rPr lang="en-US" altLang="en-US" sz="3200" dirty="0">
                <a:solidFill>
                  <a:schemeClr val="accent2"/>
                </a:solidFill>
              </a:rPr>
              <a:t>. 	</a:t>
            </a:r>
            <a:r>
              <a:rPr lang="ru-RU" altLang="en-US" sz="3200" dirty="0">
                <a:solidFill>
                  <a:schemeClr val="tx1"/>
                </a:solidFill>
              </a:rPr>
              <a:t>Как пользоваться Бланком для записи ежедневных целей?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How to use the Daily Goal Sheet</a:t>
            </a:r>
            <a:endParaRPr lang="en-US" altLang="en-US" sz="3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18ADAE07-71A5-4E37-8284-5762FEA40EB1}" type="slidenum">
              <a:rPr lang="en-US" altLang="en-US" sz="1400">
                <a:latin typeface="Arial" charset="0"/>
              </a:rPr>
              <a:pPr lvl="1" eaLnBrk="1" hangingPunct="1"/>
              <a:t>12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7588" y="1700808"/>
            <a:ext cx="8064512" cy="4719042"/>
          </a:xfrm>
        </p:spPr>
        <p:txBody>
          <a:bodyPr/>
          <a:lstStyle/>
          <a:p>
            <a:pPr marL="466725" indent="-466725" eaLnBrk="1" hangingPunct="1">
              <a:buNone/>
            </a:pPr>
            <a:r>
              <a:rPr lang="en-US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	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Преподаватель должен </a:t>
            </a:r>
            <a:r>
              <a:rPr lang="ru-RU" sz="2800" b="1" u="sng" dirty="0">
                <a:solidFill>
                  <a:srgbClr val="FFC000"/>
                </a:solidFill>
              </a:rPr>
              <a:t>одобрить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новые цели на следующий день и подписью обозначить достижение студентом цели на текущий день. (Преподаватель может просмотреть цели после занятия, если не было возможности сделать этого во время занятия.)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teacher needs to </a:t>
            </a:r>
            <a:r>
              <a:rPr lang="en-US" altLang="en-US" sz="2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approve</a:t>
            </a:r>
            <a:r>
              <a:rPr lang="en-US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new goals for tomorrow and also sign off on the completion of the student’s goals for today. </a:t>
            </a:r>
            <a:endParaRPr lang="ru-RU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6725" indent="0" eaLnBrk="1" hangingPunct="1">
              <a:buNone/>
            </a:pP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--Teacher can review these goals after class if unable to complete it during class. </a:t>
            </a: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0551" y="8621"/>
            <a:ext cx="8507413" cy="1655911"/>
          </a:xfrm>
        </p:spPr>
        <p:txBody>
          <a:bodyPr/>
          <a:lstStyle/>
          <a:p>
            <a:pPr marL="690563" indent="-690563" eaLnBrk="1" hangingPunct="1"/>
            <a:r>
              <a:rPr lang="ru-RU" altLang="en-US" sz="3200" dirty="0">
                <a:solidFill>
                  <a:schemeClr val="accent2"/>
                </a:solidFill>
              </a:rPr>
              <a:t>Б</a:t>
            </a:r>
            <a:r>
              <a:rPr lang="en-US" altLang="en-US" sz="3200" dirty="0">
                <a:solidFill>
                  <a:schemeClr val="accent2"/>
                </a:solidFill>
              </a:rPr>
              <a:t>. 	</a:t>
            </a:r>
            <a:r>
              <a:rPr lang="ru-RU" altLang="en-US" sz="3200" dirty="0">
                <a:solidFill>
                  <a:schemeClr val="tx1"/>
                </a:solidFill>
              </a:rPr>
              <a:t>Как пользоваться Бланком для записи ежедневных целей?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How to use the Daily Goal Sheet</a:t>
            </a:r>
            <a:endParaRPr lang="en-US" altLang="en-US" sz="3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121C9759-E1E7-45A6-8B62-EE671D024844}" type="slidenum">
              <a:rPr lang="en-US" altLang="en-US" sz="1400">
                <a:latin typeface="Arial" charset="0"/>
              </a:rPr>
              <a:pPr lvl="1" eaLnBrk="1" hangingPunct="1"/>
              <a:t>13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3592" y="1736812"/>
            <a:ext cx="8028508" cy="4683038"/>
          </a:xfrm>
        </p:spPr>
        <p:txBody>
          <a:bodyPr/>
          <a:lstStyle/>
          <a:p>
            <a:pPr marL="466725" indent="-466725" eaLnBrk="1" hangingPunct="1">
              <a:buNone/>
            </a:pP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Если преподаватель считает поставленные цели неприемлемыми, он/а может просить студента пересмотреть их в начале следующего занятия.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the teacher finds the goals </a:t>
            </a:r>
            <a:b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unacceptable, he can have </a:t>
            </a:r>
            <a:b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student revise the goals </a:t>
            </a:r>
            <a:b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 the beginning of the </a:t>
            </a:r>
            <a:b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next class session. </a:t>
            </a:r>
            <a:endParaRPr lang="pt-BR" altLang="en-US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None/>
            </a:pPr>
            <a:endParaRPr lang="en-US" altLang="en-US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0551" y="80629"/>
            <a:ext cx="8507413" cy="1547899"/>
          </a:xfrm>
        </p:spPr>
        <p:txBody>
          <a:bodyPr/>
          <a:lstStyle/>
          <a:p>
            <a:pPr marL="690563" indent="-690563" eaLnBrk="1" hangingPunct="1"/>
            <a:r>
              <a:rPr lang="ru-RU" altLang="en-US" sz="3200" dirty="0">
                <a:solidFill>
                  <a:schemeClr val="accent2"/>
                </a:solidFill>
              </a:rPr>
              <a:t>Б</a:t>
            </a:r>
            <a:r>
              <a:rPr lang="en-US" altLang="en-US" sz="3200" dirty="0">
                <a:solidFill>
                  <a:schemeClr val="accent2"/>
                </a:solidFill>
              </a:rPr>
              <a:t>. 	</a:t>
            </a:r>
            <a:r>
              <a:rPr lang="ru-RU" altLang="en-US" sz="3200" dirty="0">
                <a:solidFill>
                  <a:schemeClr val="tx1"/>
                </a:solidFill>
              </a:rPr>
              <a:t>Как пользоваться Бланком для записи ежедневных целей?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How to use the Daily Goal Sheet</a:t>
            </a:r>
            <a:endParaRPr lang="en-US" altLang="en-US" sz="3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821" y="4074372"/>
            <a:ext cx="3692454" cy="27693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121C9759-E1E7-45A6-8B62-EE671D024844}" type="slidenum">
              <a:rPr lang="en-US" altLang="en-US" sz="1400">
                <a:latin typeface="Arial" charset="0"/>
              </a:rPr>
              <a:pPr lvl="1" eaLnBrk="1" hangingPunct="1"/>
              <a:t>14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3592" y="1808820"/>
            <a:ext cx="8028508" cy="4611030"/>
          </a:xfrm>
        </p:spPr>
        <p:txBody>
          <a:bodyPr/>
          <a:lstStyle/>
          <a:p>
            <a:pPr marL="466725" indent="-466725" eaLnBrk="1" hangingPunct="1">
              <a:buNone/>
            </a:pPr>
            <a:r>
              <a:rPr lang="en-US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	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Если студент не справляется со своими целями, учитель может указать на цель, которую необходимо выполнить в </a:t>
            </a:r>
            <a:r>
              <a:rPr lang="ru-RU" sz="2800" b="1" u="sng" dirty="0">
                <a:solidFill>
                  <a:srgbClr val="FFC000"/>
                </a:solidFill>
              </a:rPr>
              <a:t>первую</a:t>
            </a:r>
            <a:r>
              <a:rPr lang="ru-RU" sz="2800" b="1" u="sng" dirty="0"/>
              <a:t> 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очередь.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a student has a problem with not completing his goals, the teacher may need to put a specific priority on which goals must be completed </a:t>
            </a:r>
            <a:r>
              <a:rPr lang="en-US" altLang="en-US" sz="2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first</a:t>
            </a: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endParaRPr lang="es-E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None/>
            </a:pPr>
            <a:endParaRPr lang="pt-BR" altLang="en-US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None/>
            </a:pPr>
            <a:endParaRPr lang="en-US" altLang="en-US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0551" y="44625"/>
            <a:ext cx="8507413" cy="1691915"/>
          </a:xfrm>
        </p:spPr>
        <p:txBody>
          <a:bodyPr/>
          <a:lstStyle/>
          <a:p>
            <a:pPr marL="690563" indent="-690563" eaLnBrk="1" hangingPunct="1"/>
            <a:r>
              <a:rPr lang="ru-RU" altLang="en-US" sz="3200" dirty="0">
                <a:solidFill>
                  <a:schemeClr val="accent2"/>
                </a:solidFill>
              </a:rPr>
              <a:t>Б</a:t>
            </a:r>
            <a:r>
              <a:rPr lang="en-US" altLang="en-US" sz="3200" dirty="0">
                <a:solidFill>
                  <a:schemeClr val="accent2"/>
                </a:solidFill>
              </a:rPr>
              <a:t>. 	</a:t>
            </a:r>
            <a:r>
              <a:rPr lang="ru-RU" altLang="en-US" sz="3200" dirty="0">
                <a:solidFill>
                  <a:schemeClr val="tx1"/>
                </a:solidFill>
              </a:rPr>
              <a:t>Как пользоваться Бланком для записи ежедневных целей?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How to use the Daily Goal Sheet</a:t>
            </a:r>
            <a:endParaRPr lang="en-US" alt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531156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557" y="7938"/>
            <a:ext cx="8080375" cy="1800882"/>
          </a:xfrm>
        </p:spPr>
        <p:txBody>
          <a:bodyPr/>
          <a:lstStyle/>
          <a:p>
            <a:pPr algn="ctr">
              <a:defRPr/>
            </a:pPr>
            <a:r>
              <a:rPr lang="ru-RU" altLang="en-US" dirty="0">
                <a:solidFill>
                  <a:schemeClr val="tx1"/>
                </a:solidFill>
              </a:rPr>
              <a:t>Ежедневная ведомость для преподавателей </a:t>
            </a:r>
            <a:r>
              <a:rPr lang="en-US" altLang="en-US" dirty="0" smtClean="0">
                <a:solidFill>
                  <a:schemeClr val="tx1"/>
                </a:solidFill>
              </a:rPr>
              <a:t>(</a:t>
            </a:r>
            <a:r>
              <a:rPr lang="ru-RU" altLang="en-US" dirty="0">
                <a:solidFill>
                  <a:schemeClr val="tx1"/>
                </a:solidFill>
              </a:rPr>
              <a:t>ЕВП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sz="2400" dirty="0"/>
              <a:t>Daily Checklist for </a:t>
            </a:r>
            <a:r>
              <a:rPr lang="en-US" sz="2400" dirty="0" smtClean="0"/>
              <a:t>Teachers</a:t>
            </a:r>
            <a:endParaRPr lang="en-US" sz="24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PSNC #7      T505.17            www.iTeenChallenge.org</a:t>
            </a:r>
            <a:endParaRPr lang="en-US" alt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16F33E05-07D6-4E3B-A585-DDD79257FC2C}" type="slidenum">
              <a:rPr lang="en-US" altLang="en-US" sz="1400">
                <a:latin typeface="Arial" charset="0"/>
              </a:rPr>
              <a:pPr lvl="1" eaLnBrk="1" hangingPunct="1"/>
              <a:t>15</a:t>
            </a:fld>
            <a:endParaRPr lang="en-US" altLang="en-US" sz="140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1982" y="1190035"/>
            <a:ext cx="5360044" cy="5041052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1A052839-A3DD-4515-A4FD-2EAE599B9297}" type="slidenum">
              <a:rPr lang="en-US" altLang="en-US" sz="1400">
                <a:latin typeface="Arial" charset="0"/>
              </a:rPr>
              <a:pPr lvl="1" eaLnBrk="1" hangingPunct="1"/>
              <a:t>16</a:t>
            </a:fld>
            <a:endParaRPr lang="en-US" altLang="en-US" sz="140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950" y="260350"/>
            <a:ext cx="9036050" cy="1512888"/>
          </a:xfrm>
        </p:spPr>
        <p:txBody>
          <a:bodyPr/>
          <a:lstStyle/>
          <a:p>
            <a:pPr marL="690563" indent="-690563" eaLnBrk="1" hangingPunct="1"/>
            <a:r>
              <a:rPr lang="en-US" altLang="en-US" sz="3200" dirty="0">
                <a:solidFill>
                  <a:schemeClr val="accent2"/>
                </a:solidFill>
              </a:rPr>
              <a:t>A. 	</a:t>
            </a:r>
            <a:r>
              <a:rPr lang="ru-RU" altLang="en-US" sz="3200" dirty="0">
                <a:solidFill>
                  <a:schemeClr val="tx1"/>
                </a:solidFill>
              </a:rPr>
              <a:t>Почему нужно использовать Ежедневную ведомость для учителей</a:t>
            </a:r>
            <a:r>
              <a:rPr lang="en-US" altLang="en-US" sz="3200" dirty="0">
                <a:solidFill>
                  <a:schemeClr val="tx1"/>
                </a:solidFill>
              </a:rPr>
              <a:t> (</a:t>
            </a:r>
            <a:r>
              <a:rPr lang="ru-RU" altLang="en-US" sz="3200" dirty="0">
                <a:solidFill>
                  <a:schemeClr val="tx1"/>
                </a:solidFill>
              </a:rPr>
              <a:t>ЕВП</a:t>
            </a:r>
            <a:r>
              <a:rPr lang="en-US" altLang="en-US" sz="3200" dirty="0">
                <a:solidFill>
                  <a:schemeClr val="tx1"/>
                </a:solidFill>
              </a:rPr>
              <a:t>)</a:t>
            </a:r>
            <a:r>
              <a:rPr lang="ru-RU" altLang="en-US" sz="3200" dirty="0">
                <a:solidFill>
                  <a:schemeClr val="tx1"/>
                </a:solidFill>
              </a:rPr>
              <a:t>? 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Why use the Daily Checklist  for Teachers (DTC)?</a:t>
            </a:r>
            <a:r>
              <a:rPr lang="pt-BR" altLang="en-US" sz="2000" dirty="0">
                <a:solidFill>
                  <a:schemeClr val="accent2"/>
                </a:solidFill>
              </a:rPr>
              <a:t> 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7569" y="2132857"/>
            <a:ext cx="8101657" cy="4035425"/>
          </a:xfrm>
        </p:spPr>
        <p:txBody>
          <a:bodyPr/>
          <a:lstStyle/>
          <a:p>
            <a:pPr marL="514350" indent="-514350" eaLnBrk="1" hangingPunct="1">
              <a:spcAft>
                <a:spcPct val="30000"/>
              </a:spcAft>
              <a:buFont typeface="Wingdings" pitchFamily="2" charset="2"/>
              <a:buAutoNum type="arabicPeriod"/>
            </a:pP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студент находится на разных этапах в своих занятиях ИЗНХ. Ведомость поможет вам в организации.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student is at a different point in their </a:t>
            </a:r>
            <a:r>
              <a:rPr lang="en-US" altLang="en-US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studies.  </a:t>
            </a:r>
            <a:b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helps you stay organized. 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30000"/>
              </a:spcAft>
              <a:buFont typeface="Wingdings" pitchFamily="2" charset="2"/>
              <a:buAutoNum type="arabicPeriod"/>
            </a:pP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Если </a:t>
            </a:r>
            <a:r>
              <a:rPr lang="ru-RU" b="1" u="sng" dirty="0">
                <a:solidFill>
                  <a:srgbClr val="FFC000"/>
                </a:solidFill>
              </a:rPr>
              <a:t>вы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знаете, над чем они работают, это способствует высокому уровню подотчетности.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you know what they are working on, </a:t>
            </a:r>
            <a:r>
              <a:rPr lang="en-US" altLang="en-US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</a:t>
            </a:r>
            <a:r>
              <a:rPr lang="en-US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a higher degree of accountability. </a:t>
            </a:r>
            <a:endParaRPr lang="en-US" altLang="en-US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5C07D1CA-36C2-46FA-8C6E-1C2449758E2C}" type="slidenum">
              <a:rPr lang="en-US" altLang="en-US" sz="1400">
                <a:latin typeface="Arial" charset="0"/>
              </a:rPr>
              <a:pPr lvl="1" eaLnBrk="1" hangingPunct="1"/>
              <a:t>17</a:t>
            </a:fld>
            <a:endParaRPr lang="en-US" altLang="en-US" sz="14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7569" y="2024845"/>
            <a:ext cx="8101657" cy="4143375"/>
          </a:xfrm>
        </p:spPr>
        <p:txBody>
          <a:bodyPr/>
          <a:lstStyle/>
          <a:p>
            <a:pPr marL="514350" indent="-514350" eaLnBrk="1" hangingPunct="1">
              <a:spcAft>
                <a:spcPct val="30000"/>
              </a:spcAft>
              <a:buFont typeface="Wingdings" pitchFamily="2" charset="2"/>
              <a:buAutoNum type="arabicPeriod" startAt="3"/>
            </a:pP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Если на следующий день будет преподавать другой сотрудник, Ежедневная ведомость для преподавателей </a:t>
            </a:r>
            <a:r>
              <a:rPr lang="en-US" altLang="en-US" sz="2800" dirty="0"/>
              <a:t>(</a:t>
            </a:r>
            <a:r>
              <a:rPr lang="ru-RU" altLang="en-US" sz="2800" dirty="0"/>
              <a:t>ЕВП</a:t>
            </a:r>
            <a:r>
              <a:rPr lang="en-US" altLang="en-US" sz="2800" dirty="0"/>
              <a:t>) 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поможет ему быть в курсе, на каком этапе находится каждый из студентов.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a different staff needs </a:t>
            </a:r>
            <a:b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teach tomorrow, the </a:t>
            </a:r>
            <a:b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Daily Checklist for Teachers (DTC)</a:t>
            </a:r>
            <a:b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will help him to know where </a:t>
            </a:r>
            <a:b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student is at in their studies. </a:t>
            </a:r>
            <a:r>
              <a:rPr lang="ru-RU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n-US" alt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950" y="260350"/>
            <a:ext cx="9036050" cy="1512888"/>
          </a:xfrm>
        </p:spPr>
        <p:txBody>
          <a:bodyPr/>
          <a:lstStyle/>
          <a:p>
            <a:pPr marL="690563" indent="-690563" eaLnBrk="1" hangingPunct="1"/>
            <a:r>
              <a:rPr lang="en-US" altLang="en-US" sz="3200" dirty="0">
                <a:solidFill>
                  <a:schemeClr val="accent2"/>
                </a:solidFill>
              </a:rPr>
              <a:t>A. 	</a:t>
            </a:r>
            <a:r>
              <a:rPr lang="ru-RU" altLang="en-US" sz="3200" dirty="0">
                <a:solidFill>
                  <a:schemeClr val="tx1"/>
                </a:solidFill>
              </a:rPr>
              <a:t>Почему нужно использовать Ежедневную ведомость для учителей</a:t>
            </a:r>
            <a:r>
              <a:rPr lang="en-US" altLang="en-US" sz="3200" dirty="0">
                <a:solidFill>
                  <a:schemeClr val="tx1"/>
                </a:solidFill>
              </a:rPr>
              <a:t> (</a:t>
            </a:r>
            <a:r>
              <a:rPr lang="ru-RU" altLang="en-US" sz="3200" dirty="0">
                <a:solidFill>
                  <a:schemeClr val="tx1"/>
                </a:solidFill>
              </a:rPr>
              <a:t>ЕВП</a:t>
            </a:r>
            <a:r>
              <a:rPr lang="en-US" altLang="en-US" sz="3200" dirty="0">
                <a:solidFill>
                  <a:schemeClr val="tx1"/>
                </a:solidFill>
              </a:rPr>
              <a:t>)</a:t>
            </a:r>
            <a:r>
              <a:rPr lang="ru-RU" altLang="en-US" sz="3200" dirty="0">
                <a:solidFill>
                  <a:schemeClr val="tx1"/>
                </a:solidFill>
              </a:rPr>
              <a:t>? 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Why use the Daily Checklist  for Teachers (DTC)?</a:t>
            </a:r>
            <a:r>
              <a:rPr lang="pt-BR" altLang="en-US" sz="2000" dirty="0">
                <a:solidFill>
                  <a:schemeClr val="accent2"/>
                </a:solidFill>
              </a:rPr>
              <a:t> 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36" y="4295114"/>
            <a:ext cx="3402712" cy="25520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5C07D1CA-36C2-46FA-8C6E-1C2449758E2C}" type="slidenum">
              <a:rPr lang="en-US" altLang="en-US" sz="1400">
                <a:latin typeface="Arial" charset="0"/>
              </a:rPr>
              <a:pPr lvl="1" eaLnBrk="1" hangingPunct="1"/>
              <a:t>18</a:t>
            </a:fld>
            <a:endParaRPr lang="en-US" altLang="en-US" sz="14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7569" y="1661890"/>
            <a:ext cx="8101657" cy="4539419"/>
          </a:xfrm>
        </p:spPr>
        <p:txBody>
          <a:bodyPr/>
          <a:lstStyle/>
          <a:p>
            <a:pPr marL="514350" indent="-514350" eaLnBrk="1" hangingPunct="1">
              <a:spcAft>
                <a:spcPct val="30000"/>
              </a:spcAft>
              <a:buAutoNum type="arabicPeriod"/>
            </a:pPr>
            <a:r>
              <a:rPr lang="ru-RU" sz="2800" cap="all" dirty="0"/>
              <a:t>з</a:t>
            </a:r>
            <a:r>
              <a:rPr lang="ru-RU" sz="2800" dirty="0"/>
              <a:t>аполните ЕВП на текущий день.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--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Запишите имя каждого студента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--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напишите, над чем он/она работает в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   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каждой из сфер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Fill out the DTC for today’s class</a:t>
            </a:r>
            <a:b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--name of each student</a:t>
            </a:r>
            <a:b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--what work they are doing </a:t>
            </a:r>
            <a:r>
              <a:rPr lang="ru-RU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n-US" alt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30000"/>
              </a:spcAft>
              <a:buAutoNum type="arabicPeriod"/>
            </a:pPr>
            <a:r>
              <a:rPr lang="ru-RU" sz="2800" dirty="0"/>
              <a:t>Старайтесь как можно точнее записывать, над чем работает студент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Make your notes as specific as possible</a:t>
            </a:r>
          </a:p>
          <a:p>
            <a:pPr marL="466725" indent="-466725" eaLnBrk="1" hangingPunct="1">
              <a:spcAft>
                <a:spcPct val="30000"/>
              </a:spcAft>
              <a:buNone/>
            </a:pPr>
            <a:endParaRPr lang="en-US" alt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950" y="44624"/>
            <a:ext cx="9036050" cy="1512888"/>
          </a:xfrm>
        </p:spPr>
        <p:txBody>
          <a:bodyPr/>
          <a:lstStyle/>
          <a:p>
            <a:pPr marL="690563" indent="-690563" eaLnBrk="1" hangingPunct="1"/>
            <a:r>
              <a:rPr lang="ru-RU" altLang="en-US" sz="3200" dirty="0">
                <a:solidFill>
                  <a:schemeClr val="tx1"/>
                </a:solidFill>
              </a:rPr>
              <a:t>Б. 	До начала занятия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Before class starts</a:t>
            </a:r>
            <a:r>
              <a:rPr lang="pt-BR" altLang="en-US" sz="2000" dirty="0">
                <a:solidFill>
                  <a:schemeClr val="accent2"/>
                </a:solidFill>
              </a:rPr>
              <a:t> 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02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E759B9BA-BEE9-4242-AD9D-632F4F2491BE}" type="slidenum">
              <a:rPr lang="en-US" altLang="en-US" sz="1400">
                <a:latin typeface="Arial" charset="0"/>
              </a:rPr>
              <a:pPr lvl="1" eaLnBrk="1" hangingPunct="1"/>
              <a:t>19</a:t>
            </a:fld>
            <a:endParaRPr lang="en-US" altLang="en-US" sz="1400"/>
          </a:p>
        </p:txBody>
      </p:sp>
      <p:pic>
        <p:nvPicPr>
          <p:cNvPr id="26628" name="Picture 4" descr="3-6CDailChecklistforTeachersS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5" b="17625"/>
          <a:stretch>
            <a:fillRect/>
          </a:stretch>
        </p:blipFill>
        <p:spPr bwMode="auto">
          <a:xfrm>
            <a:off x="3059114" y="333376"/>
            <a:ext cx="6073775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" b="88299"/>
          <a:stretch/>
        </p:blipFill>
        <p:spPr>
          <a:xfrm>
            <a:off x="3671218" y="404664"/>
            <a:ext cx="4849565" cy="634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>
                <a:effectLst/>
              </a:rPr>
              <a:t>р</a:t>
            </a:r>
            <a:r>
              <a:rPr lang="ru-RU" dirty="0">
                <a:effectLst/>
              </a:rPr>
              <a:t>уль </a:t>
            </a:r>
            <a:r>
              <a:rPr lang="en-US" dirty="0" smtClean="0">
                <a:effectLst/>
              </a:rPr>
              <a:t>-- </a:t>
            </a:r>
            <a:r>
              <a:rPr lang="en-US" sz="2800" dirty="0"/>
              <a:t>Steering wheel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906488"/>
            <a:ext cx="6184302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#7      T505.17     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180E2AFE-AA62-4C18-A082-FBCF78B3E145}" type="slidenum">
              <a:rPr lang="en-US" altLang="en-US" smtClean="0"/>
              <a:pPr lvl="1"/>
              <a:t>2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E759B9BA-BEE9-4242-AD9D-632F4F2491BE}" type="slidenum">
              <a:rPr lang="en-US" altLang="en-US" sz="1400">
                <a:latin typeface="Arial" charset="0"/>
              </a:rPr>
              <a:pPr lvl="1" eaLnBrk="1" hangingPunct="1"/>
              <a:t>20</a:t>
            </a:fld>
            <a:endParaRPr lang="en-US" altLang="en-US" sz="1400"/>
          </a:p>
        </p:txBody>
      </p:sp>
      <p:pic>
        <p:nvPicPr>
          <p:cNvPr id="26628" name="Picture 4" descr="3-6CDailChecklistforTeachersS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5" b="17625"/>
          <a:stretch>
            <a:fillRect/>
          </a:stretch>
        </p:blipFill>
        <p:spPr bwMode="auto">
          <a:xfrm>
            <a:off x="3059114" y="333376"/>
            <a:ext cx="6073775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</p:spTree>
    <p:extLst>
      <p:ext uri="{BB962C8B-B14F-4D97-AF65-F5344CB8AC3E}">
        <p14:creationId xmlns:p14="http://schemas.microsoft.com/office/powerpoint/2010/main" val="27169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5C07D1CA-36C2-46FA-8C6E-1C2449758E2C}" type="slidenum">
              <a:rPr lang="en-US" altLang="en-US" sz="1400">
                <a:latin typeface="Arial" charset="0"/>
              </a:rPr>
              <a:pPr lvl="1" eaLnBrk="1" hangingPunct="1"/>
              <a:t>21</a:t>
            </a:fld>
            <a:endParaRPr lang="en-US" altLang="en-US" sz="14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7569" y="1589882"/>
            <a:ext cx="8101657" cy="4539419"/>
          </a:xfrm>
        </p:spPr>
        <p:txBody>
          <a:bodyPr/>
          <a:lstStyle/>
          <a:p>
            <a:pPr marL="466725" indent="-466725" eaLnBrk="1" hangingPunct="1">
              <a:spcAft>
                <a:spcPct val="30000"/>
              </a:spcAft>
              <a:buNone/>
            </a:pP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	</a:t>
            </a:r>
            <a:r>
              <a:rPr lang="ru-RU" sz="2800" dirty="0"/>
              <a:t>До </a:t>
            </a:r>
            <a:r>
              <a:rPr lang="ru-RU" sz="2800" dirty="0"/>
              <a:t>начала занятия вам необходимо приготовить ЕВП на следующий день</a:t>
            </a:r>
            <a:r>
              <a:rPr lang="en-US" sz="2800" dirty="0"/>
              <a:t>. </a:t>
            </a:r>
            <a:br>
              <a:rPr lang="en-US" sz="2800" dirty="0"/>
            </a:br>
            <a:r>
              <a:rPr lang="ru-RU" sz="2800" cap="all" dirty="0"/>
              <a:t>п</a:t>
            </a:r>
            <a:r>
              <a:rPr lang="ru-RU" sz="2800" dirty="0"/>
              <a:t>рикрепите Ведомость под той, которой вы пользовались сегодня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Make a DTC for tomorrow’s </a:t>
            </a:r>
            <a:r>
              <a:rPr lang="en-US" altLang="en-US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class. </a:t>
            </a:r>
            <a:b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Put this checklist underneath today’s DTC</a:t>
            </a:r>
            <a:endParaRPr lang="en-US" alt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950" y="44624"/>
            <a:ext cx="9036050" cy="1512888"/>
          </a:xfrm>
        </p:spPr>
        <p:txBody>
          <a:bodyPr/>
          <a:lstStyle/>
          <a:p>
            <a:pPr marL="690563" indent="-690563" eaLnBrk="1" hangingPunct="1"/>
            <a:r>
              <a:rPr lang="ru-RU" altLang="en-US" sz="3200" dirty="0">
                <a:solidFill>
                  <a:schemeClr val="tx1"/>
                </a:solidFill>
              </a:rPr>
              <a:t>Б. 	До начала занятия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Before class starts</a:t>
            </a:r>
            <a:r>
              <a:rPr lang="pt-BR" altLang="en-US" sz="2000" dirty="0">
                <a:solidFill>
                  <a:schemeClr val="accent2"/>
                </a:solidFill>
              </a:rPr>
              <a:t> 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15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B165C6B0-F524-4CD4-ABD4-6F93B2EBFDF1}" type="slidenum">
              <a:rPr lang="en-US" altLang="en-US" sz="1400">
                <a:latin typeface="Arial" charset="0"/>
              </a:rPr>
              <a:pPr lvl="1" eaLnBrk="1" hangingPunct="1"/>
              <a:t>22</a:t>
            </a:fld>
            <a:endParaRPr lang="en-US" altLang="en-US" sz="140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508" y="188640"/>
            <a:ext cx="9000492" cy="1620838"/>
          </a:xfrm>
        </p:spPr>
        <p:txBody>
          <a:bodyPr/>
          <a:lstStyle/>
          <a:p>
            <a:pPr marL="690563" indent="-690563" eaLnBrk="1" hangingPunct="1"/>
            <a:r>
              <a:rPr lang="en-US" altLang="en-US" sz="2800" dirty="0">
                <a:solidFill>
                  <a:schemeClr val="accent2"/>
                </a:solidFill>
              </a:rPr>
              <a:t>B. 	</a:t>
            </a:r>
            <a:r>
              <a:rPr lang="ru-RU" altLang="en-US" sz="2800" dirty="0">
                <a:solidFill>
                  <a:schemeClr val="tx1"/>
                </a:solidFill>
              </a:rPr>
              <a:t>Как использовать Ежедневную ведомость для преподавателей во время занятия ИЗНХ 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How to use the Daily Checklist for Teachers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3572" y="1844824"/>
            <a:ext cx="8100578" cy="3962958"/>
          </a:xfrm>
        </p:spPr>
        <p:txBody>
          <a:bodyPr/>
          <a:lstStyle/>
          <a:p>
            <a:pPr marL="466725" indent="-466725" eaLnBrk="1" hangingPunct="1">
              <a:spcAft>
                <a:spcPct val="30000"/>
              </a:spcAft>
              <a:buNone/>
            </a:pPr>
            <a:r>
              <a:rPr lang="en-US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	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Ежедневная ведомость становится вашим путеводителем, благодаря которому вы будете знать, на каком этапе находится каждый из студентов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checklist becomes your guide to knowing where each student is at in their work today.</a:t>
            </a:r>
            <a:r>
              <a:rPr lang="ru-RU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  <a:endParaRPr lang="en-US" alt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8"/>
          <a:stretch/>
        </p:blipFill>
        <p:spPr>
          <a:xfrm>
            <a:off x="5339916" y="4063061"/>
            <a:ext cx="4518836" cy="27788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B165C6B0-F524-4CD4-ABD4-6F93B2EBFDF1}" type="slidenum">
              <a:rPr lang="en-US" altLang="en-US" sz="1400">
                <a:latin typeface="Arial" charset="0"/>
              </a:rPr>
              <a:pPr lvl="1" eaLnBrk="1" hangingPunct="1"/>
              <a:t>23</a:t>
            </a:fld>
            <a:endParaRPr lang="en-US" altLang="en-US" sz="140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508" y="188640"/>
            <a:ext cx="9000492" cy="1620838"/>
          </a:xfrm>
        </p:spPr>
        <p:txBody>
          <a:bodyPr/>
          <a:lstStyle/>
          <a:p>
            <a:pPr marL="690563" indent="-690563" eaLnBrk="1" hangingPunct="1"/>
            <a:r>
              <a:rPr lang="en-US" altLang="en-US" sz="2800" dirty="0">
                <a:solidFill>
                  <a:schemeClr val="accent2"/>
                </a:solidFill>
              </a:rPr>
              <a:t>B. 	</a:t>
            </a:r>
            <a:r>
              <a:rPr lang="ru-RU" altLang="en-US" sz="2800" dirty="0">
                <a:solidFill>
                  <a:schemeClr val="tx1"/>
                </a:solidFill>
              </a:rPr>
              <a:t>Как использовать Ежедневную ведомость для преподавателей во время занятия ИЗНХ 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How to use the Daily Checklist for Teachers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898" y="2060848"/>
            <a:ext cx="8100578" cy="3962958"/>
          </a:xfrm>
        </p:spPr>
        <p:txBody>
          <a:bodyPr/>
          <a:lstStyle/>
          <a:p>
            <a:pPr marL="466725" indent="-466725" eaLnBrk="1" hangingPunct="1">
              <a:spcAft>
                <a:spcPct val="30000"/>
              </a:spcAft>
              <a:buNone/>
            </a:pPr>
            <a:r>
              <a:rPr lang="en-US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	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Если преподавателей ИЗНХ несколько, Ведомость – </a:t>
            </a:r>
            <a:r>
              <a:rPr lang="ru-RU" b="1" u="sng" dirty="0">
                <a:solidFill>
                  <a:srgbClr val="FFC000"/>
                </a:solidFill>
              </a:rPr>
              <a:t>одна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 всех. Все преподаватели оставляют комментарии в одной и той же Ведомости. С помощью Ведомости вы будете знать, с какими студентами работают другие преподаватели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you have more than one teacher in the </a:t>
            </a:r>
            <a:r>
              <a:rPr lang="en-US" altLang="en-US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classroom, you still only have </a:t>
            </a:r>
            <a:r>
              <a:rPr lang="en-US" altLang="en-US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</a:t>
            </a:r>
            <a:r>
              <a:rPr lang="en-US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Daily Checklist for Teachers.  You both put comments on the same one.</a:t>
            </a:r>
            <a:endParaRPr lang="en-US" altLang="en-US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</p:spTree>
    <p:extLst>
      <p:ext uri="{BB962C8B-B14F-4D97-AF65-F5344CB8AC3E}">
        <p14:creationId xmlns:p14="http://schemas.microsoft.com/office/powerpoint/2010/main" val="2959519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AFDD55A9-39B4-4A5B-A3CF-A6ECC9AB5CEA}" type="slidenum">
              <a:rPr lang="en-US" altLang="en-US" sz="1400">
                <a:latin typeface="Arial" charset="0"/>
              </a:rPr>
              <a:pPr lvl="1" eaLnBrk="1" hangingPunct="1"/>
              <a:t>24</a:t>
            </a:fld>
            <a:endParaRPr lang="en-US" altLang="en-US" sz="14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564" y="188640"/>
            <a:ext cx="8172586" cy="6264696"/>
          </a:xfrm>
        </p:spPr>
        <p:txBody>
          <a:bodyPr/>
          <a:lstStyle/>
          <a:p>
            <a:pPr marL="466725" indent="-466725" eaLnBrk="1" hangingPunct="1">
              <a:spcAft>
                <a:spcPct val="30000"/>
              </a:spcAft>
              <a:buNone/>
            </a:pPr>
            <a:r>
              <a:rPr lang="en-US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	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800" b="1" u="sng" dirty="0">
                <a:solidFill>
                  <a:srgbClr val="FFC000"/>
                </a:solidFill>
              </a:rPr>
              <a:t>начале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занятия 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8038" eaLnBrk="1" hangingPunct="1"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проверьте по Ежедневной, кто сегодня пишет итоговую контрольную работу по материалу занятия, по месту Писания или по качеству характера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8038" eaLnBrk="1" hangingPunct="1"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Раздайте студентам их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контрольные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8038" eaLnBrk="1" hangingPunct="1"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Если студенты еще не приступили к следующему занятию, задайте им его сейчас</a:t>
            </a:r>
            <a:endParaRPr lang="pt-BR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indent="0" eaLnBrk="1" hangingPunct="1">
              <a:spcAft>
                <a:spcPct val="30000"/>
              </a:spcAft>
              <a:buNone/>
            </a:pP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 the </a:t>
            </a:r>
            <a:r>
              <a:rPr lang="en-US" altLang="en-US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beginning</a:t>
            </a:r>
            <a:r>
              <a:rPr lang="en-US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class</a:t>
            </a:r>
          </a:p>
          <a:p>
            <a:pPr marL="1033463" eaLnBrk="1" hangingPunct="1"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see who needs to take final tests in a lesson, verse, or character quality</a:t>
            </a:r>
          </a:p>
          <a:p>
            <a:pPr marL="1033463" eaLnBrk="1" hangingPunct="1"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 them their tests</a:t>
            </a:r>
          </a:p>
          <a:p>
            <a:pPr marL="1033463" eaLnBrk="1" hangingPunct="1"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they have not already started their next activity, give it to them now</a:t>
            </a:r>
          </a:p>
          <a:p>
            <a:pPr marL="466725" indent="-466725" eaLnBrk="1" hangingPunct="1">
              <a:spcAft>
                <a:spcPct val="30000"/>
              </a:spcAft>
              <a:buNone/>
            </a:pPr>
            <a:endParaRPr lang="en-US" alt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spcAft>
                <a:spcPct val="30000"/>
              </a:spcAft>
              <a:buNone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indent="0" eaLnBrk="1" hangingPunct="1">
              <a:spcAft>
                <a:spcPct val="30000"/>
              </a:spcAft>
              <a:buNone/>
            </a:pPr>
            <a:endParaRPr lang="en-US" altLang="en-US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AFDD55A9-39B4-4A5B-A3CF-A6ECC9AB5CEA}" type="slidenum">
              <a:rPr lang="en-US" altLang="en-US" sz="1400">
                <a:latin typeface="Arial" charset="0"/>
              </a:rPr>
              <a:pPr lvl="1" eaLnBrk="1" hangingPunct="1"/>
              <a:t>25</a:t>
            </a:fld>
            <a:endParaRPr lang="en-US" altLang="en-US" sz="14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564" y="1734270"/>
            <a:ext cx="8172586" cy="4791075"/>
          </a:xfrm>
        </p:spPr>
        <p:txBody>
          <a:bodyPr/>
          <a:lstStyle/>
          <a:p>
            <a:pPr marL="466725" indent="-466725" eaLnBrk="1" hangingPunct="1">
              <a:spcAft>
                <a:spcPct val="30000"/>
              </a:spcAft>
              <a:buNone/>
            </a:pPr>
            <a:r>
              <a:rPr lang="en-US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	</a:t>
            </a:r>
            <a:r>
              <a:rPr lang="ru-RU" sz="2800" dirty="0"/>
              <a:t>По мере того, как студент завершит работу над материалом занятия или стихом из Библии, делайте отметку об этом в своей Ежедневной ведомости для преподавателей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pt-BR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 student completes a lesson or verse, you can note this on your Checklist.</a:t>
            </a:r>
            <a:endParaRPr lang="en-US" alt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spcAft>
                <a:spcPct val="30000"/>
              </a:spcAft>
              <a:buNone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indent="0" eaLnBrk="1" hangingPunct="1">
              <a:spcAft>
                <a:spcPct val="30000"/>
              </a:spcAft>
              <a:buNone/>
            </a:pPr>
            <a:endParaRPr lang="en-US" altLang="en-US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500" y="44624"/>
            <a:ext cx="9000492" cy="1620838"/>
          </a:xfrm>
        </p:spPr>
        <p:txBody>
          <a:bodyPr/>
          <a:lstStyle/>
          <a:p>
            <a:pPr marL="690563" indent="-690563" eaLnBrk="1" hangingPunct="1"/>
            <a:r>
              <a:rPr lang="en-US" altLang="en-US" sz="2800" dirty="0">
                <a:solidFill>
                  <a:schemeClr val="accent2"/>
                </a:solidFill>
              </a:rPr>
              <a:t>B. 	</a:t>
            </a:r>
            <a:r>
              <a:rPr lang="ru-RU" altLang="en-US" sz="2800" dirty="0">
                <a:solidFill>
                  <a:schemeClr val="tx1"/>
                </a:solidFill>
              </a:rPr>
              <a:t>Как использовать Ежедневную ведомость для преподавателей во время занятия ИЗНХ 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How to use the Daily Checklist for Teachers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00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AFDD55A9-39B4-4A5B-A3CF-A6ECC9AB5CEA}" type="slidenum">
              <a:rPr lang="en-US" altLang="en-US" sz="1400">
                <a:latin typeface="Arial" charset="0"/>
              </a:rPr>
              <a:pPr lvl="1" eaLnBrk="1" hangingPunct="1"/>
              <a:t>26</a:t>
            </a:fld>
            <a:endParaRPr lang="en-US" altLang="en-US" sz="14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564" y="1734270"/>
            <a:ext cx="8172586" cy="4791075"/>
          </a:xfrm>
        </p:spPr>
        <p:txBody>
          <a:bodyPr/>
          <a:lstStyle/>
          <a:p>
            <a:pPr marL="466725" indent="-466725" eaLnBrk="1" hangingPunct="1">
              <a:spcAft>
                <a:spcPct val="30000"/>
              </a:spcAft>
              <a:buNone/>
            </a:pPr>
            <a:r>
              <a:rPr lang="en-US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	</a:t>
            </a:r>
            <a:r>
              <a:rPr lang="ru-RU" sz="2800" dirty="0"/>
              <a:t>Если студент завершает занятие и хочет выполнить итоговую контрольную на следующий день, откройте бланк Ежедневная ведомость для преподавателей на </a:t>
            </a:r>
            <a:r>
              <a:rPr lang="ru-RU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следующий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/>
              <a:t>день и сделайте запись о том, какую контрольную работу будет выполнять студент.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a student finishes a lesson and wants to take the final test tomorrow, then flip over to </a:t>
            </a:r>
            <a:r>
              <a:rPr lang="en-US" altLang="en-US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tomorrow’s</a:t>
            </a:r>
            <a:r>
              <a:rPr lang="en-US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DCT</a:t>
            </a: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make a note of what test they will be taking.</a:t>
            </a:r>
            <a:endParaRPr lang="en-US" alt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spcAft>
                <a:spcPct val="30000"/>
              </a:spcAft>
              <a:buNone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indent="0" eaLnBrk="1" hangingPunct="1">
              <a:spcAft>
                <a:spcPct val="30000"/>
              </a:spcAft>
              <a:buNone/>
            </a:pPr>
            <a:endParaRPr lang="en-US" altLang="en-US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500" y="44624"/>
            <a:ext cx="9000492" cy="1620838"/>
          </a:xfrm>
        </p:spPr>
        <p:txBody>
          <a:bodyPr/>
          <a:lstStyle/>
          <a:p>
            <a:pPr marL="690563" indent="-690563" eaLnBrk="1" hangingPunct="1"/>
            <a:r>
              <a:rPr lang="en-US" altLang="en-US" sz="2800" dirty="0">
                <a:solidFill>
                  <a:schemeClr val="accent2"/>
                </a:solidFill>
              </a:rPr>
              <a:t>B. 	</a:t>
            </a:r>
            <a:r>
              <a:rPr lang="ru-RU" altLang="en-US" sz="2800" dirty="0">
                <a:solidFill>
                  <a:schemeClr val="tx1"/>
                </a:solidFill>
              </a:rPr>
              <a:t>Как использовать Ежедневную ведомость для преподавателей во время занятия ИЗНХ 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How to use the Daily Checklist for Teachers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13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AFDD55A9-39B4-4A5B-A3CF-A6ECC9AB5CEA}" type="slidenum">
              <a:rPr lang="en-US" altLang="en-US" sz="1400">
                <a:latin typeface="Arial" charset="0"/>
              </a:rPr>
              <a:pPr lvl="1" eaLnBrk="1" hangingPunct="1"/>
              <a:t>27</a:t>
            </a:fld>
            <a:endParaRPr lang="en-US" altLang="en-US" sz="14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564" y="1734270"/>
            <a:ext cx="8172586" cy="4791075"/>
          </a:xfrm>
        </p:spPr>
        <p:txBody>
          <a:bodyPr/>
          <a:lstStyle/>
          <a:p>
            <a:pPr marL="466725" indent="-466725" eaLnBrk="1" hangingPunct="1">
              <a:spcAft>
                <a:spcPct val="30000"/>
              </a:spcAft>
              <a:buNone/>
            </a:pP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образом, на протяжении текущего дня вы будете делать пометки в Ведомости на следующий день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throughout today’s class you will also be making notes on tomorrow’s </a:t>
            </a:r>
            <a:r>
              <a:rPr lang="en-US" altLang="en-US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DCT</a:t>
            </a: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alt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spcAft>
                <a:spcPct val="30000"/>
              </a:spcAft>
              <a:buNone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indent="0" eaLnBrk="1" hangingPunct="1">
              <a:spcAft>
                <a:spcPct val="30000"/>
              </a:spcAft>
              <a:buNone/>
            </a:pPr>
            <a:endParaRPr lang="en-US" altLang="en-US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500" y="44624"/>
            <a:ext cx="9000492" cy="1620838"/>
          </a:xfrm>
        </p:spPr>
        <p:txBody>
          <a:bodyPr/>
          <a:lstStyle/>
          <a:p>
            <a:pPr marL="690563" indent="-690563" eaLnBrk="1" hangingPunct="1"/>
            <a:r>
              <a:rPr lang="en-US" altLang="en-US" sz="2800" dirty="0">
                <a:solidFill>
                  <a:schemeClr val="accent2"/>
                </a:solidFill>
              </a:rPr>
              <a:t>B. 	</a:t>
            </a:r>
            <a:r>
              <a:rPr lang="ru-RU" altLang="en-US" sz="2800" dirty="0">
                <a:solidFill>
                  <a:schemeClr val="tx1"/>
                </a:solidFill>
              </a:rPr>
              <a:t>Как использовать Ежедневную ведомость для преподавателей во время занятия ИЗНХ 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How to use the Daily Checklist for Teachers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8"/>
          <a:stretch/>
        </p:blipFill>
        <p:spPr>
          <a:xfrm>
            <a:off x="4943872" y="3841654"/>
            <a:ext cx="4850783" cy="30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72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E1BC7B13-F973-4F96-866E-F42C51A1F67A}" type="slidenum">
              <a:rPr lang="en-US" altLang="en-US" sz="1400">
                <a:latin typeface="Arial" charset="0"/>
              </a:rPr>
              <a:pPr lvl="1" eaLnBrk="1" hangingPunct="1"/>
              <a:t>28</a:t>
            </a:fld>
            <a:endParaRPr lang="en-US" altLang="en-US" sz="14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3572" y="620688"/>
            <a:ext cx="7907766" cy="2556284"/>
          </a:xfrm>
        </p:spPr>
        <p:txBody>
          <a:bodyPr/>
          <a:lstStyle/>
          <a:p>
            <a:pPr marL="466725" indent="-466725" eaLnBrk="1" hangingPunct="1">
              <a:spcAft>
                <a:spcPct val="30000"/>
              </a:spcAft>
              <a:buNone/>
            </a:pPr>
            <a:r>
              <a:rPr lang="en-US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	</a:t>
            </a:r>
            <a:r>
              <a:rPr lang="ru-RU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Проводя занятие, делайте небольшие пометки в Ежедневная ведомость для преподавателей рядом с именем студента, чтобы вы знали, сколько раз вы обращались к нему сегодня.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you go through the class session, you can put a little mark by the student’s name on your Checklist so you can see how many times you have spoken to that student during today’s class session. 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spcAft>
                <a:spcPct val="30000"/>
              </a:spcAft>
              <a:buNone/>
            </a:pPr>
            <a:endParaRPr lang="en-US" altLang="en-US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320172"/>
            <a:ext cx="426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  <a:endParaRPr lang="en-US" altLang="en-US" sz="1400" dirty="0"/>
          </a:p>
        </p:txBody>
      </p:sp>
      <p:pic>
        <p:nvPicPr>
          <p:cNvPr id="9" name="Picture 4" descr="3-6CDailChecklistforTeachersSam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9665" r="5629" b="44891"/>
          <a:stretch/>
        </p:blipFill>
        <p:spPr bwMode="auto">
          <a:xfrm>
            <a:off x="2999656" y="3392724"/>
            <a:ext cx="5686196" cy="373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" b="88410"/>
          <a:stretch/>
        </p:blipFill>
        <p:spPr>
          <a:xfrm>
            <a:off x="3251684" y="3428999"/>
            <a:ext cx="5148572" cy="683488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 bwMode="auto">
          <a:xfrm rot="16200000" flipH="1">
            <a:off x="3539716" y="4797151"/>
            <a:ext cx="252028" cy="36004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Curved Connector 13"/>
          <p:cNvCxnSpPr/>
          <p:nvPr/>
        </p:nvCxnSpPr>
        <p:spPr bwMode="auto">
          <a:xfrm rot="5400000">
            <a:off x="3456056" y="4311097"/>
            <a:ext cx="252028" cy="127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urved Connector 18"/>
          <p:cNvCxnSpPr/>
          <p:nvPr/>
        </p:nvCxnSpPr>
        <p:spPr bwMode="auto">
          <a:xfrm rot="5400000">
            <a:off x="3592864" y="4311097"/>
            <a:ext cx="252028" cy="127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urved Connector 19"/>
          <p:cNvCxnSpPr/>
          <p:nvPr/>
        </p:nvCxnSpPr>
        <p:spPr bwMode="auto">
          <a:xfrm rot="16200000" flipH="1">
            <a:off x="3647728" y="4797151"/>
            <a:ext cx="252028" cy="36004"/>
          </a:xfrm>
          <a:prstGeom prst="curvedConnector3">
            <a:avLst>
              <a:gd name="adj1" fmla="val 4648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>
            <a:off x="3780092" y="4758231"/>
            <a:ext cx="252028" cy="127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Curved Connector 22"/>
          <p:cNvCxnSpPr/>
          <p:nvPr/>
        </p:nvCxnSpPr>
        <p:spPr bwMode="auto">
          <a:xfrm rot="16200000" flipH="1">
            <a:off x="3575720" y="5608396"/>
            <a:ext cx="252028" cy="36004"/>
          </a:xfrm>
          <a:prstGeom prst="curvedConnector3">
            <a:avLst>
              <a:gd name="adj1" fmla="val 4648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urved Connector 23"/>
          <p:cNvCxnSpPr/>
          <p:nvPr/>
        </p:nvCxnSpPr>
        <p:spPr bwMode="auto">
          <a:xfrm rot="16200000" flipH="1">
            <a:off x="3611724" y="5174016"/>
            <a:ext cx="252028" cy="36004"/>
          </a:xfrm>
          <a:prstGeom prst="curvedConnector3">
            <a:avLst>
              <a:gd name="adj1" fmla="val 4648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5" name="Curved Connector 24"/>
          <p:cNvCxnSpPr/>
          <p:nvPr/>
        </p:nvCxnSpPr>
        <p:spPr bwMode="auto">
          <a:xfrm rot="5400000">
            <a:off x="3492060" y="5192876"/>
            <a:ext cx="252028" cy="127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urved Connector 26"/>
          <p:cNvCxnSpPr/>
          <p:nvPr/>
        </p:nvCxnSpPr>
        <p:spPr bwMode="auto">
          <a:xfrm rot="5400000">
            <a:off x="3443356" y="6104947"/>
            <a:ext cx="252028" cy="127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Curved Connector 27"/>
          <p:cNvCxnSpPr/>
          <p:nvPr/>
        </p:nvCxnSpPr>
        <p:spPr bwMode="auto">
          <a:xfrm rot="16200000" flipH="1">
            <a:off x="3502668" y="6554140"/>
            <a:ext cx="252028" cy="36004"/>
          </a:xfrm>
          <a:prstGeom prst="curvedConnector3">
            <a:avLst>
              <a:gd name="adj1" fmla="val 4648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Curved Connector 28"/>
          <p:cNvCxnSpPr/>
          <p:nvPr/>
        </p:nvCxnSpPr>
        <p:spPr bwMode="auto">
          <a:xfrm rot="5400000">
            <a:off x="3707040" y="6573000"/>
            <a:ext cx="252028" cy="127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Curved Connector 29"/>
          <p:cNvCxnSpPr/>
          <p:nvPr/>
        </p:nvCxnSpPr>
        <p:spPr bwMode="auto">
          <a:xfrm rot="5400000">
            <a:off x="3636076" y="6525164"/>
            <a:ext cx="252028" cy="127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E1BC7B13-F973-4F96-866E-F42C51A1F67A}" type="slidenum">
              <a:rPr lang="en-US" altLang="en-US" sz="1400">
                <a:latin typeface="Arial" charset="0"/>
              </a:rPr>
              <a:pPr lvl="1" eaLnBrk="1" hangingPunct="1"/>
              <a:t>29</a:t>
            </a:fld>
            <a:endParaRPr lang="en-US" altLang="en-US" sz="14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5580" y="1304764"/>
            <a:ext cx="8066286" cy="2232248"/>
          </a:xfrm>
        </p:spPr>
        <p:txBody>
          <a:bodyPr/>
          <a:lstStyle/>
          <a:p>
            <a:pPr marL="0" indent="0" eaLnBrk="1" hangingPunct="1">
              <a:spcAft>
                <a:spcPct val="30000"/>
              </a:spcAft>
              <a:buNone/>
            </a:pPr>
            <a:r>
              <a:rPr lang="ru-RU" sz="2800" dirty="0"/>
              <a:t>Когда занятие окончено, впишите остальную информацию в бланк Ведомости на следующий </a:t>
            </a:r>
            <a:r>
              <a:rPr lang="ru-RU" sz="2800" dirty="0"/>
              <a:t>день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class is over, you would fill in the rest of the info for tomorrow’s Checklist</a:t>
            </a: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spcAft>
                <a:spcPct val="30000"/>
              </a:spcAft>
              <a:buNone/>
            </a:pPr>
            <a:endParaRPr lang="en-US" altLang="en-US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500" y="44624"/>
            <a:ext cx="9000492" cy="1296144"/>
          </a:xfrm>
        </p:spPr>
        <p:txBody>
          <a:bodyPr/>
          <a:lstStyle/>
          <a:p>
            <a:pPr marL="690563" indent="-690563" eaLnBrk="1" hangingPunct="1"/>
            <a:r>
              <a:rPr lang="ru-RU" altLang="en-US" sz="3200" dirty="0">
                <a:solidFill>
                  <a:schemeClr val="accent2"/>
                </a:solidFill>
              </a:rPr>
              <a:t>Г. 	</a:t>
            </a:r>
            <a:r>
              <a:rPr lang="ru-RU" altLang="en-US" sz="3200" dirty="0">
                <a:solidFill>
                  <a:schemeClr val="tx1"/>
                </a:solidFill>
              </a:rPr>
              <a:t>После занятия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After class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9"/>
          <a:stretch/>
        </p:blipFill>
        <p:spPr>
          <a:xfrm>
            <a:off x="5375920" y="3820214"/>
            <a:ext cx="3042940" cy="303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2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557" y="7938"/>
            <a:ext cx="8080375" cy="1800882"/>
          </a:xfrm>
        </p:spPr>
        <p:txBody>
          <a:bodyPr/>
          <a:lstStyle/>
          <a:p>
            <a:pPr algn="ctr">
              <a:defRPr/>
            </a:pPr>
            <a:r>
              <a:rPr lang="ru-RU" altLang="en-US" dirty="0">
                <a:solidFill>
                  <a:schemeClr val="tx1"/>
                </a:solidFill>
              </a:rPr>
              <a:t>Бланк для записи ежедневных целей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sz="2400" dirty="0"/>
              <a:t>Daily Goal Sheet</a:t>
            </a:r>
            <a:endParaRPr lang="en-US" sz="24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PSNC #7      T505.17            www.iTeenChallenge.org</a:t>
            </a:r>
            <a:endParaRPr lang="en-US" alt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16F33E05-07D6-4E3B-A585-DDD79257FC2C}" type="slidenum">
              <a:rPr lang="en-US" altLang="en-US" sz="1400">
                <a:latin typeface="Arial" charset="0"/>
              </a:rPr>
              <a:pPr lvl="1" eaLnBrk="1" hangingPunct="1"/>
              <a:t>3</a:t>
            </a:fld>
            <a:endParaRPr lang="en-US" altLang="en-US" sz="140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608" y="1190035"/>
            <a:ext cx="7128792" cy="5041052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7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>
                <a:effectLst/>
              </a:rPr>
              <a:t>р</a:t>
            </a:r>
            <a:r>
              <a:rPr lang="ru-RU" dirty="0">
                <a:effectLst/>
              </a:rPr>
              <a:t>уль </a:t>
            </a:r>
            <a:r>
              <a:rPr lang="en-US" dirty="0">
                <a:effectLst/>
              </a:rPr>
              <a:t>-- </a:t>
            </a:r>
            <a:r>
              <a:rPr lang="en-US" sz="2400" dirty="0"/>
              <a:t>Steering wheel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24" y="2312877"/>
            <a:ext cx="5320206" cy="35398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#7      T505.17     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180E2AFE-AA62-4C18-A082-FBCF78B3E145}" type="slidenum">
              <a:rPr lang="en-US" altLang="en-US" smtClean="0"/>
              <a:pPr lvl="1"/>
              <a:t>30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8750"/>
            <a:ext cx="8229600" cy="2508250"/>
          </a:xfrm>
        </p:spPr>
        <p:txBody>
          <a:bodyPr/>
          <a:lstStyle/>
          <a:p>
            <a:pPr algn="ctr"/>
            <a:r>
              <a:rPr lang="ru-RU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обсуждения</a:t>
            </a:r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for discussion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PSNC #7      T505.17       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664DA85-CB79-48F6-95E8-A2ABE88F520D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7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114" y="609600"/>
            <a:ext cx="8080375" cy="1143000"/>
          </a:xfrm>
        </p:spPr>
        <p:txBody>
          <a:bodyPr/>
          <a:lstStyle/>
          <a:p>
            <a:pPr algn="ctr" eaLnBrk="1" hangingPunct="1"/>
            <a:r>
              <a:rPr lang="az-Cyrl-AZ" altLang="en-US" dirty="0" smtClean="0">
                <a:solidFill>
                  <a:schemeClr val="tx1"/>
                </a:solidFill>
              </a:rPr>
              <a:t>получения дополнительной информации:</a:t>
            </a:r>
            <a:r>
              <a:rPr lang="en-US" altLang="en-US" b="1" dirty="0" smtClean="0">
                <a:solidFill>
                  <a:schemeClr val="accent2"/>
                </a:solidFill>
              </a:rPr>
              <a:t> </a:t>
            </a:r>
            <a:br>
              <a:rPr lang="en-US" altLang="en-US" b="1" dirty="0" smtClean="0">
                <a:solidFill>
                  <a:schemeClr val="accent2"/>
                </a:solidFill>
              </a:rPr>
            </a:br>
            <a:r>
              <a:rPr lang="en-US" altLang="en-US" sz="2000" b="1" dirty="0">
                <a:solidFill>
                  <a:schemeClr val="accent2"/>
                </a:solidFill>
              </a:rPr>
              <a:t>For more information: 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981200" y="2411414"/>
            <a:ext cx="8229600" cy="27701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4400"/>
              <a:t>Global Teen Challenge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sz="2400"/>
          </a:p>
          <a:p>
            <a:pPr algn="ctr" eaLnBrk="1" hangingPunct="1">
              <a:buFont typeface="Wingdings" pitchFamily="2" charset="2"/>
              <a:buNone/>
            </a:pPr>
            <a:endParaRPr lang="en-US" altLang="en-US" sz="2400"/>
          </a:p>
          <a:p>
            <a:pPr algn="ctr" eaLnBrk="1" hangingPunct="1">
              <a:buFont typeface="Wingdings" pitchFamily="2" charset="2"/>
              <a:buNone/>
            </a:pPr>
            <a:endParaRPr lang="en-US" altLang="en-US" sz="2400"/>
          </a:p>
          <a:p>
            <a:pPr algn="ctr" eaLnBrk="1" hangingPunct="1">
              <a:buFont typeface="Wingdings" pitchFamily="2" charset="2"/>
              <a:buNone/>
            </a:pPr>
            <a:endParaRPr lang="en-US" altLang="en-US" sz="240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4400"/>
              <a:t>www.GlobalTC.org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4400"/>
              <a:t>www.iTeenChallenge.org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sz="440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39F0F61-D7AA-45B5-A54D-329754C8F89D}" type="slidenum">
              <a:rPr lang="en-US" altLang="en-US" sz="24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2400"/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  <p:pic>
        <p:nvPicPr>
          <p:cNvPr id="3277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3005555"/>
            <a:ext cx="3657600" cy="169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E880DD06-5A22-4381-A678-3BB862D12081}" type="slidenum">
              <a:rPr lang="en-US" altLang="en-US" sz="1400">
                <a:latin typeface="Arial" charset="0"/>
              </a:rPr>
              <a:pPr lvl="1" eaLnBrk="1" hangingPunct="1"/>
              <a:t>4</a:t>
            </a:fld>
            <a:endParaRPr lang="en-US" altLang="en-US" sz="140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0550" y="188914"/>
            <a:ext cx="8580438" cy="1235075"/>
          </a:xfrm>
        </p:spPr>
        <p:txBody>
          <a:bodyPr/>
          <a:lstStyle/>
          <a:p>
            <a:pPr marL="693738" indent="-693738" eaLnBrk="1" hangingPunct="1"/>
            <a:r>
              <a:rPr lang="en-US" altLang="en-US" sz="3200" dirty="0">
                <a:solidFill>
                  <a:schemeClr val="accent2"/>
                </a:solidFill>
              </a:rPr>
              <a:t>A. 	</a:t>
            </a:r>
            <a:r>
              <a:rPr lang="ru-RU" altLang="en-US" sz="3200" dirty="0">
                <a:solidFill>
                  <a:schemeClr val="tx1"/>
                </a:solidFill>
              </a:rPr>
              <a:t>Почему нужно использовать Бланк для записи ежедневных целей?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Why use the Daily Goal Sheet?</a:t>
            </a:r>
            <a:endParaRPr lang="en-US" altLang="en-US" sz="2000" i="1" dirty="0">
              <a:solidFill>
                <a:schemeClr val="tx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3592" y="1625601"/>
            <a:ext cx="8028508" cy="5006975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Студенты должны научиться организовывать свое время.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Students need to learn how to organize their time.</a:t>
            </a: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Большинство из них в прошлом не научены учиться.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have a background of poor study habits.</a:t>
            </a:r>
            <a:r>
              <a:rPr lang="pt-BR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 помощью бланка студенты научатся </a:t>
            </a:r>
            <a:r>
              <a:rPr lang="ru-RU" b="1" u="sng" dirty="0">
                <a:solidFill>
                  <a:srgbClr val="FFC000"/>
                </a:solidFill>
              </a:rPr>
              <a:t>планировать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свое время.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teaches them how to </a:t>
            </a:r>
            <a:r>
              <a:rPr lang="en-US" altLang="en-US" sz="2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</a:t>
            </a: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their time.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CBDF043E-DBB1-4B5C-BE1F-AEE1A2BC0E90}" type="slidenum">
              <a:rPr lang="en-US" altLang="en-US" sz="1400">
                <a:latin typeface="Arial" charset="0"/>
              </a:rPr>
              <a:pPr lvl="1" eaLnBrk="1" hangingPunct="1"/>
              <a:t>5</a:t>
            </a:fld>
            <a:endParaRPr lang="en-US" altLang="en-US" sz="14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3592" y="1625601"/>
            <a:ext cx="8028508" cy="5006975"/>
          </a:xfrm>
        </p:spPr>
        <p:txBody>
          <a:bodyPr/>
          <a:lstStyle/>
          <a:p>
            <a:pPr marL="457200" indent="-457200" eaLnBrk="1" hangingPunct="1">
              <a:spcAft>
                <a:spcPts val="1800"/>
              </a:spcAft>
              <a:buClr>
                <a:srgbClr val="FFCC66"/>
              </a:buClr>
              <a:buNone/>
            </a:pP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	</a:t>
            </a:r>
            <a:r>
              <a:rPr lang="ru-RU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</a:t>
            </a:r>
            <a:r>
              <a:rPr lang="ru-R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помощью бланка можно наладить </a:t>
            </a:r>
            <a:r>
              <a:rPr lang="ru-RU" b="1" u="sng" dirty="0">
                <a:solidFill>
                  <a:srgbClr val="FFC000"/>
                </a:solidFill>
              </a:rPr>
              <a:t>подотчетность</a:t>
            </a:r>
            <a:r>
              <a:rPr lang="ru-RU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becomes a tool for </a:t>
            </a:r>
            <a:r>
              <a:rPr lang="en-US" altLang="en-US" sz="2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accountability</a:t>
            </a: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endParaRPr lang="es-ES" altLang="en-US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1" hangingPunct="1">
              <a:spcAft>
                <a:spcPts val="1800"/>
              </a:spcAft>
              <a:buClr>
                <a:srgbClr val="FFCC66"/>
              </a:buClr>
              <a:buNone/>
            </a:pP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	</a:t>
            </a:r>
            <a:r>
              <a:rPr lang="ru-RU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Студенты </a:t>
            </a:r>
            <a:r>
              <a:rPr lang="ru-R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видят благословение от успеха. </a:t>
            </a: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see the blessings of success. </a:t>
            </a:r>
            <a:endParaRPr lang="es-ES" altLang="en-US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1" hangingPunct="1">
              <a:buClr>
                <a:srgbClr val="FFCC66"/>
              </a:buClr>
              <a:buNone/>
            </a:pP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	</a:t>
            </a:r>
            <a:r>
              <a:rPr lang="ru-RU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Подобная </a:t>
            </a:r>
            <a:r>
              <a:rPr lang="ru-R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жизненная дисциплина поможет студентам быть успешными после окончания реабилитации. </a:t>
            </a: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life discipline can help them be successful after they leave your program. </a:t>
            </a:r>
            <a:endParaRPr lang="en-US" altLang="en-US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  <a:endParaRPr lang="en-US" altLang="en-US" sz="1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0550" y="116633"/>
            <a:ext cx="8580438" cy="1235075"/>
          </a:xfrm>
        </p:spPr>
        <p:txBody>
          <a:bodyPr/>
          <a:lstStyle/>
          <a:p>
            <a:pPr marL="693738" indent="-693738" eaLnBrk="1" hangingPunct="1"/>
            <a:r>
              <a:rPr lang="en-US" altLang="en-US" sz="3200" dirty="0">
                <a:solidFill>
                  <a:schemeClr val="accent2"/>
                </a:solidFill>
              </a:rPr>
              <a:t>A. 	</a:t>
            </a:r>
            <a:r>
              <a:rPr lang="ru-RU" altLang="en-US" sz="3200" dirty="0">
                <a:solidFill>
                  <a:schemeClr val="tx1"/>
                </a:solidFill>
              </a:rPr>
              <a:t>Почему нужно использовать Бланк для записи ежедневных целей?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accent2"/>
                </a:solidFill>
              </a:rPr>
              <a:t>Why use the Daily Goal Sheet?</a:t>
            </a:r>
            <a:endParaRPr lang="en-US" altLang="en-US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4CC47A6A-02C0-4932-8FCC-BB9BAD6DCAB2}" type="slidenum">
              <a:rPr lang="en-US" altLang="en-US" sz="1400">
                <a:latin typeface="Arial" charset="0"/>
              </a:rPr>
              <a:pPr lvl="1" eaLnBrk="1" hangingPunct="1"/>
              <a:t>6</a:t>
            </a:fld>
            <a:endParaRPr lang="en-US" altLang="en-US" sz="140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60" y="-171400"/>
            <a:ext cx="9840909" cy="75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A4E03575-DAD6-4D4D-9346-C1DD119579EC}" type="slidenum">
              <a:rPr lang="en-US" altLang="en-US" sz="1400">
                <a:latin typeface="Arial" charset="0"/>
              </a:rPr>
              <a:pPr lvl="1" eaLnBrk="1" hangingPunct="1"/>
              <a:t>7</a:t>
            </a:fld>
            <a:endParaRPr lang="en-US" altLang="en-US" sz="1400"/>
          </a:p>
        </p:txBody>
      </p:sp>
      <p:pic>
        <p:nvPicPr>
          <p:cNvPr id="16388" name="Picture 4" descr="3-7DailygoalsSheet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2902" r="2998" b="9012"/>
          <a:stretch>
            <a:fillRect/>
          </a:stretch>
        </p:blipFill>
        <p:spPr bwMode="auto">
          <a:xfrm>
            <a:off x="1726060" y="214468"/>
            <a:ext cx="8798432" cy="638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1945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76CC5C48-666D-4BB8-9D02-037F538C6561}" type="slidenum">
              <a:rPr lang="en-US" altLang="en-US" sz="1400">
                <a:latin typeface="Arial" charset="0"/>
              </a:rPr>
              <a:pPr lvl="1" eaLnBrk="1" hangingPunct="1"/>
              <a:t>8</a:t>
            </a:fld>
            <a:endParaRPr lang="en-US" altLang="en-US" sz="1400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2424114" y="5300664"/>
            <a:ext cx="7343775" cy="8651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4295776" y="4329113"/>
            <a:ext cx="5472113" cy="9715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5195888" y="3429001"/>
            <a:ext cx="4572000" cy="90011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5627688" y="2492376"/>
            <a:ext cx="4140200" cy="9366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6383338" y="1595438"/>
            <a:ext cx="3384550" cy="90011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6959600" y="692151"/>
            <a:ext cx="2808288" cy="90011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cxnSp>
        <p:nvCxnSpPr>
          <p:cNvPr id="19467" name="Straight Connector 11"/>
          <p:cNvCxnSpPr>
            <a:cxnSpLocks noChangeShapeType="1"/>
          </p:cNvCxnSpPr>
          <p:nvPr/>
        </p:nvCxnSpPr>
        <p:spPr bwMode="auto">
          <a:xfrm>
            <a:off x="3359150" y="5300664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Straight Connector 13"/>
          <p:cNvCxnSpPr>
            <a:cxnSpLocks noChangeShapeType="1"/>
          </p:cNvCxnSpPr>
          <p:nvPr/>
        </p:nvCxnSpPr>
        <p:spPr bwMode="auto">
          <a:xfrm>
            <a:off x="4295775" y="5300664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9" name="Straight Connector 15"/>
          <p:cNvCxnSpPr>
            <a:cxnSpLocks noChangeShapeType="1"/>
          </p:cNvCxnSpPr>
          <p:nvPr/>
        </p:nvCxnSpPr>
        <p:spPr bwMode="auto">
          <a:xfrm>
            <a:off x="5195888" y="4329113"/>
            <a:ext cx="0" cy="9715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0" name="Straight Connector 27"/>
          <p:cNvCxnSpPr>
            <a:cxnSpLocks noChangeShapeType="1"/>
          </p:cNvCxnSpPr>
          <p:nvPr/>
        </p:nvCxnSpPr>
        <p:spPr bwMode="auto">
          <a:xfrm>
            <a:off x="5195888" y="5300664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1" name="Straight Connector 31"/>
          <p:cNvCxnSpPr>
            <a:cxnSpLocks noChangeShapeType="1"/>
            <a:endCxn id="19461" idx="0"/>
          </p:cNvCxnSpPr>
          <p:nvPr/>
        </p:nvCxnSpPr>
        <p:spPr bwMode="auto">
          <a:xfrm>
            <a:off x="6096000" y="4329113"/>
            <a:ext cx="0" cy="9715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2" name="Straight Connector 33"/>
          <p:cNvCxnSpPr>
            <a:cxnSpLocks noChangeShapeType="1"/>
          </p:cNvCxnSpPr>
          <p:nvPr/>
        </p:nvCxnSpPr>
        <p:spPr bwMode="auto">
          <a:xfrm>
            <a:off x="7356475" y="3429001"/>
            <a:ext cx="0" cy="90011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3" name="Straight Connector 35"/>
          <p:cNvCxnSpPr>
            <a:cxnSpLocks noChangeShapeType="1"/>
          </p:cNvCxnSpPr>
          <p:nvPr/>
        </p:nvCxnSpPr>
        <p:spPr bwMode="auto">
          <a:xfrm>
            <a:off x="8509000" y="3429001"/>
            <a:ext cx="0" cy="90011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4" name="Straight Connector 37"/>
          <p:cNvCxnSpPr>
            <a:cxnSpLocks noChangeShapeType="1"/>
          </p:cNvCxnSpPr>
          <p:nvPr/>
        </p:nvCxnSpPr>
        <p:spPr bwMode="auto">
          <a:xfrm>
            <a:off x="6743700" y="2492376"/>
            <a:ext cx="0" cy="9366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5" name="Straight Connector 39"/>
          <p:cNvCxnSpPr>
            <a:cxnSpLocks noChangeShapeType="1"/>
          </p:cNvCxnSpPr>
          <p:nvPr/>
        </p:nvCxnSpPr>
        <p:spPr bwMode="auto">
          <a:xfrm>
            <a:off x="7481888" y="2492376"/>
            <a:ext cx="0" cy="9366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6" name="Straight Connector 41"/>
          <p:cNvCxnSpPr>
            <a:cxnSpLocks noChangeShapeType="1"/>
          </p:cNvCxnSpPr>
          <p:nvPr/>
        </p:nvCxnSpPr>
        <p:spPr bwMode="auto">
          <a:xfrm>
            <a:off x="8220075" y="2492376"/>
            <a:ext cx="0" cy="9366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7" name="Straight Connector 43"/>
          <p:cNvCxnSpPr>
            <a:cxnSpLocks noChangeShapeType="1"/>
          </p:cNvCxnSpPr>
          <p:nvPr/>
        </p:nvCxnSpPr>
        <p:spPr bwMode="auto">
          <a:xfrm>
            <a:off x="8940800" y="2492376"/>
            <a:ext cx="0" cy="9366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8" name="Straight Connector 45"/>
          <p:cNvCxnSpPr>
            <a:cxnSpLocks noChangeShapeType="1"/>
          </p:cNvCxnSpPr>
          <p:nvPr/>
        </p:nvCxnSpPr>
        <p:spPr bwMode="auto">
          <a:xfrm>
            <a:off x="7356475" y="1592263"/>
            <a:ext cx="0" cy="9001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9" name="Straight Connector 47"/>
          <p:cNvCxnSpPr>
            <a:cxnSpLocks noChangeShapeType="1"/>
          </p:cNvCxnSpPr>
          <p:nvPr/>
        </p:nvCxnSpPr>
        <p:spPr bwMode="auto">
          <a:xfrm>
            <a:off x="8220075" y="1592263"/>
            <a:ext cx="0" cy="9001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0" name="Straight Connector 49"/>
          <p:cNvCxnSpPr>
            <a:cxnSpLocks noChangeShapeType="1"/>
          </p:cNvCxnSpPr>
          <p:nvPr/>
        </p:nvCxnSpPr>
        <p:spPr bwMode="auto">
          <a:xfrm>
            <a:off x="8832850" y="1592263"/>
            <a:ext cx="0" cy="9001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1" name="Straight Connector 51"/>
          <p:cNvCxnSpPr>
            <a:cxnSpLocks noChangeShapeType="1"/>
            <a:endCxn id="19461" idx="2"/>
          </p:cNvCxnSpPr>
          <p:nvPr/>
        </p:nvCxnSpPr>
        <p:spPr bwMode="auto">
          <a:xfrm>
            <a:off x="6096000" y="5300664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2" name="Straight Connector 55"/>
          <p:cNvCxnSpPr>
            <a:cxnSpLocks noChangeShapeType="1"/>
          </p:cNvCxnSpPr>
          <p:nvPr/>
        </p:nvCxnSpPr>
        <p:spPr bwMode="auto">
          <a:xfrm>
            <a:off x="7032625" y="5300664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3" name="Straight Connector 57"/>
          <p:cNvCxnSpPr>
            <a:cxnSpLocks noChangeShapeType="1"/>
          </p:cNvCxnSpPr>
          <p:nvPr/>
        </p:nvCxnSpPr>
        <p:spPr bwMode="auto">
          <a:xfrm>
            <a:off x="8832850" y="5300664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4" name="Straight Connector 59"/>
          <p:cNvCxnSpPr>
            <a:cxnSpLocks noChangeShapeType="1"/>
          </p:cNvCxnSpPr>
          <p:nvPr/>
        </p:nvCxnSpPr>
        <p:spPr bwMode="auto">
          <a:xfrm>
            <a:off x="7932738" y="5300664"/>
            <a:ext cx="0" cy="865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5" name="TextBox 63"/>
          <p:cNvSpPr txBox="1">
            <a:spLocks noChangeArrowheads="1"/>
          </p:cNvSpPr>
          <p:nvPr/>
        </p:nvSpPr>
        <p:spPr bwMode="auto">
          <a:xfrm>
            <a:off x="2495550" y="5445126"/>
            <a:ext cx="863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100"/>
              <a:t>Proyecto 301, ¡Aquí estoy!</a:t>
            </a:r>
            <a:endParaRPr lang="en-US" altLang="en-US" sz="1100"/>
          </a:p>
        </p:txBody>
      </p:sp>
      <p:sp>
        <p:nvSpPr>
          <p:cNvPr id="65" name="TextBox 64"/>
          <p:cNvSpPr txBox="1"/>
          <p:nvPr/>
        </p:nvSpPr>
        <p:spPr>
          <a:xfrm>
            <a:off x="2100264" y="188913"/>
            <a:ext cx="7667625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n-US" b="1">
                <a:latin typeface="Arial" charset="0"/>
              </a:rPr>
              <a:t>Orden de las Lecciones de EPNC para los nuevos estudiantes </a:t>
            </a:r>
            <a:endParaRPr lang="en-US" altLang="en-US" b="1">
              <a:latin typeface="Arial" charset="0"/>
            </a:endParaRPr>
          </a:p>
        </p:txBody>
      </p:sp>
      <p:sp>
        <p:nvSpPr>
          <p:cNvPr id="19487" name="TextBox 65"/>
          <p:cNvSpPr txBox="1">
            <a:spLocks noChangeArrowheads="1"/>
          </p:cNvSpPr>
          <p:nvPr/>
        </p:nvSpPr>
        <p:spPr bwMode="auto">
          <a:xfrm>
            <a:off x="3467101" y="5516563"/>
            <a:ext cx="72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Lección 101</a:t>
            </a:r>
          </a:p>
        </p:txBody>
      </p:sp>
      <p:sp>
        <p:nvSpPr>
          <p:cNvPr id="19488" name="TextBox 66"/>
          <p:cNvSpPr txBox="1">
            <a:spLocks noChangeArrowheads="1"/>
          </p:cNvSpPr>
          <p:nvPr/>
        </p:nvSpPr>
        <p:spPr bwMode="auto">
          <a:xfrm>
            <a:off x="5195888" y="5445125"/>
            <a:ext cx="900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900"/>
              <a:t>Segunda lección , 102, 108, o 309</a:t>
            </a:r>
            <a:endParaRPr lang="en-US" altLang="en-US" sz="900"/>
          </a:p>
        </p:txBody>
      </p:sp>
      <p:sp>
        <p:nvSpPr>
          <p:cNvPr id="19489" name="TextBox 67"/>
          <p:cNvSpPr txBox="1">
            <a:spLocks noChangeArrowheads="1"/>
          </p:cNvSpPr>
          <p:nvPr/>
        </p:nvSpPr>
        <p:spPr bwMode="auto">
          <a:xfrm>
            <a:off x="6096001" y="5373689"/>
            <a:ext cx="1071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000"/>
              <a:t>Lección  102, si el estudiante no la ha terminado todavía</a:t>
            </a:r>
            <a:endParaRPr lang="en-US" altLang="en-US" sz="1000"/>
          </a:p>
        </p:txBody>
      </p:sp>
      <p:sp>
        <p:nvSpPr>
          <p:cNvPr id="19490" name="TextBox 68"/>
          <p:cNvSpPr txBox="1">
            <a:spLocks noChangeArrowheads="1"/>
          </p:cNvSpPr>
          <p:nvPr/>
        </p:nvSpPr>
        <p:spPr bwMode="auto">
          <a:xfrm>
            <a:off x="7032626" y="5384801"/>
            <a:ext cx="9001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000"/>
              <a:t>La próxima lección  es una de éstas 103, 104, 105, 106</a:t>
            </a:r>
            <a:endParaRPr lang="en-US" altLang="en-US" sz="1000"/>
          </a:p>
        </p:txBody>
      </p:sp>
      <p:sp>
        <p:nvSpPr>
          <p:cNvPr id="19491" name="TextBox 69"/>
          <p:cNvSpPr txBox="1">
            <a:spLocks noChangeArrowheads="1"/>
          </p:cNvSpPr>
          <p:nvPr/>
        </p:nvSpPr>
        <p:spPr bwMode="auto">
          <a:xfrm>
            <a:off x="7932739" y="5445126"/>
            <a:ext cx="827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Próxima lección  108</a:t>
            </a:r>
          </a:p>
        </p:txBody>
      </p:sp>
      <p:sp>
        <p:nvSpPr>
          <p:cNvPr id="19492" name="TextBox 70"/>
          <p:cNvSpPr txBox="1">
            <a:spLocks noChangeArrowheads="1"/>
          </p:cNvSpPr>
          <p:nvPr/>
        </p:nvSpPr>
        <p:spPr bwMode="auto">
          <a:xfrm>
            <a:off x="8832850" y="5349876"/>
            <a:ext cx="9350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000"/>
              <a:t>Lecciones del estudio bíblico de la Unidad 2 (Vea la Nota #1, página _)</a:t>
            </a:r>
            <a:endParaRPr lang="en-US" altLang="en-US" sz="1000"/>
          </a:p>
        </p:txBody>
      </p:sp>
      <p:sp>
        <p:nvSpPr>
          <p:cNvPr id="34853" name="TextBox 71"/>
          <p:cNvSpPr txBox="1">
            <a:spLocks noChangeArrowheads="1"/>
          </p:cNvSpPr>
          <p:nvPr/>
        </p:nvSpPr>
        <p:spPr bwMode="auto">
          <a:xfrm>
            <a:off x="4295776" y="4424363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ES" sz="1050" dirty="0"/>
              <a:t>Clase de memorización de la Escritura</a:t>
            </a:r>
          </a:p>
          <a:p>
            <a:pPr eaLnBrk="1" hangingPunct="1">
              <a:defRPr/>
            </a:pPr>
            <a:r>
              <a:rPr lang="es-ES" sz="1050" dirty="0"/>
              <a:t>1er versículo</a:t>
            </a:r>
          </a:p>
        </p:txBody>
      </p:sp>
      <p:sp>
        <p:nvSpPr>
          <p:cNvPr id="19494" name="TextBox 72"/>
          <p:cNvSpPr txBox="1">
            <a:spLocks noChangeArrowheads="1"/>
          </p:cNvSpPr>
          <p:nvPr/>
        </p:nvSpPr>
        <p:spPr bwMode="auto">
          <a:xfrm>
            <a:off x="5195888" y="4508501"/>
            <a:ext cx="9001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/>
              <a:t>2do versículo</a:t>
            </a:r>
          </a:p>
        </p:txBody>
      </p:sp>
      <p:sp>
        <p:nvSpPr>
          <p:cNvPr id="19495" name="TextBox 73"/>
          <p:cNvSpPr txBox="1">
            <a:spLocks noChangeArrowheads="1"/>
          </p:cNvSpPr>
          <p:nvPr/>
        </p:nvSpPr>
        <p:spPr bwMode="auto">
          <a:xfrm>
            <a:off x="6167438" y="4508501"/>
            <a:ext cx="349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200"/>
              <a:t>De aquí en adelante, comienzan un nuevo versículo tan pronto como terminen uno.</a:t>
            </a:r>
            <a:endParaRPr lang="en-US" altLang="en-US" sz="1200"/>
          </a:p>
        </p:txBody>
      </p:sp>
      <p:sp>
        <p:nvSpPr>
          <p:cNvPr id="19496" name="TextBox 74"/>
          <p:cNvSpPr txBox="1">
            <a:spLocks noChangeArrowheads="1"/>
          </p:cNvSpPr>
          <p:nvPr/>
        </p:nvSpPr>
        <p:spPr bwMode="auto">
          <a:xfrm>
            <a:off x="5195888" y="3573463"/>
            <a:ext cx="2087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200"/>
              <a:t>Clase de Lectura personal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200"/>
              <a:t>1er Libro – Comenzar los resúmenes de la lectura diaria</a:t>
            </a:r>
            <a:r>
              <a:rPr lang="pt-BR" altLang="en-US" sz="1200"/>
              <a:t> </a:t>
            </a:r>
          </a:p>
        </p:txBody>
      </p:sp>
      <p:sp>
        <p:nvSpPr>
          <p:cNvPr id="19497" name="TextBox 75"/>
          <p:cNvSpPr txBox="1">
            <a:spLocks noChangeArrowheads="1"/>
          </p:cNvSpPr>
          <p:nvPr/>
        </p:nvSpPr>
        <p:spPr bwMode="auto">
          <a:xfrm>
            <a:off x="7356475" y="3465514"/>
            <a:ext cx="107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000"/>
              <a:t>Al terminar el 1er libro, escribir un informe sobre el libro.</a:t>
            </a:r>
            <a:endParaRPr lang="en-US" altLang="en-US" sz="1000"/>
          </a:p>
        </p:txBody>
      </p:sp>
      <p:sp>
        <p:nvSpPr>
          <p:cNvPr id="19498" name="TextBox 76"/>
          <p:cNvSpPr txBox="1">
            <a:spLocks noChangeArrowheads="1"/>
          </p:cNvSpPr>
          <p:nvPr/>
        </p:nvSpPr>
        <p:spPr bwMode="auto">
          <a:xfrm>
            <a:off x="8543925" y="3471863"/>
            <a:ext cx="12969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900"/>
              <a:t>De aquí en adelante, comienzan un nuevo libro según su Contrato del Estudiante para Aprender </a:t>
            </a:r>
            <a:endParaRPr lang="en-US" altLang="en-US" sz="900"/>
          </a:p>
        </p:txBody>
      </p:sp>
      <p:sp>
        <p:nvSpPr>
          <p:cNvPr id="19499" name="TextBox 77"/>
          <p:cNvSpPr txBox="1">
            <a:spLocks noChangeArrowheads="1"/>
          </p:cNvSpPr>
          <p:nvPr/>
        </p:nvSpPr>
        <p:spPr bwMode="auto">
          <a:xfrm>
            <a:off x="5808664" y="2528888"/>
            <a:ext cx="935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200"/>
              <a:t>Clase de Lectura bíblica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200"/>
              <a:t>Marcos</a:t>
            </a:r>
          </a:p>
        </p:txBody>
      </p:sp>
      <p:sp>
        <p:nvSpPr>
          <p:cNvPr id="19500" name="TextBox 78"/>
          <p:cNvSpPr txBox="1">
            <a:spLocks noChangeArrowheads="1"/>
          </p:cNvSpPr>
          <p:nvPr/>
        </p:nvSpPr>
        <p:spPr bwMode="auto">
          <a:xfrm>
            <a:off x="6743700" y="2824163"/>
            <a:ext cx="738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Santiago</a:t>
            </a:r>
          </a:p>
        </p:txBody>
      </p:sp>
      <p:sp>
        <p:nvSpPr>
          <p:cNvPr id="19501" name="TextBox 79"/>
          <p:cNvSpPr txBox="1">
            <a:spLocks noChangeArrowheads="1"/>
          </p:cNvSpPr>
          <p:nvPr/>
        </p:nvSpPr>
        <p:spPr bwMode="auto">
          <a:xfrm>
            <a:off x="7410451" y="2824163"/>
            <a:ext cx="873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Filipenses</a:t>
            </a:r>
          </a:p>
        </p:txBody>
      </p:sp>
      <p:sp>
        <p:nvSpPr>
          <p:cNvPr id="19502" name="TextBox 80"/>
          <p:cNvSpPr txBox="1">
            <a:spLocks noChangeArrowheads="1"/>
          </p:cNvSpPr>
          <p:nvPr/>
        </p:nvSpPr>
        <p:spPr bwMode="auto">
          <a:xfrm>
            <a:off x="8256589" y="2816226"/>
            <a:ext cx="7191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Gálatas</a:t>
            </a:r>
          </a:p>
        </p:txBody>
      </p:sp>
      <p:sp>
        <p:nvSpPr>
          <p:cNvPr id="19503" name="TextBox 81"/>
          <p:cNvSpPr txBox="1">
            <a:spLocks noChangeArrowheads="1"/>
          </p:cNvSpPr>
          <p:nvPr/>
        </p:nvSpPr>
        <p:spPr bwMode="auto">
          <a:xfrm>
            <a:off x="8940800" y="2495551"/>
            <a:ext cx="8270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900"/>
              <a:t>Vea el resto del horario en el manual para el estudiante </a:t>
            </a:r>
            <a:endParaRPr lang="pt-BR" altLang="en-US" sz="1000"/>
          </a:p>
        </p:txBody>
      </p:sp>
      <p:sp>
        <p:nvSpPr>
          <p:cNvPr id="19504" name="TextBox 82"/>
          <p:cNvSpPr txBox="1">
            <a:spLocks noChangeArrowheads="1"/>
          </p:cNvSpPr>
          <p:nvPr/>
        </p:nvSpPr>
        <p:spPr bwMode="auto">
          <a:xfrm>
            <a:off x="6348414" y="1557338"/>
            <a:ext cx="10620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Cualidades del carácter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200"/>
              <a:t>Leer el manual para el estudiante</a:t>
            </a:r>
            <a:endParaRPr lang="en-US" altLang="en-US" sz="1200"/>
          </a:p>
        </p:txBody>
      </p:sp>
      <p:sp>
        <p:nvSpPr>
          <p:cNvPr id="19505" name="TextBox 83"/>
          <p:cNvSpPr txBox="1">
            <a:spLocks noChangeArrowheads="1"/>
          </p:cNvSpPr>
          <p:nvPr/>
        </p:nvSpPr>
        <p:spPr bwMode="auto">
          <a:xfrm>
            <a:off x="7391401" y="1549400"/>
            <a:ext cx="828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200"/>
              <a:t>Hacer la primera cualidad de carácter</a:t>
            </a:r>
            <a:endParaRPr lang="en-US" altLang="en-US" sz="1200"/>
          </a:p>
        </p:txBody>
      </p:sp>
      <p:sp>
        <p:nvSpPr>
          <p:cNvPr id="19506" name="TextBox 84"/>
          <p:cNvSpPr txBox="1">
            <a:spLocks noChangeArrowheads="1"/>
          </p:cNvSpPr>
          <p:nvPr/>
        </p:nvSpPr>
        <p:spPr bwMode="auto">
          <a:xfrm>
            <a:off x="8112125" y="1736726"/>
            <a:ext cx="863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/>
              <a:t>2da Cualidad</a:t>
            </a:r>
          </a:p>
        </p:txBody>
      </p:sp>
      <p:sp>
        <p:nvSpPr>
          <p:cNvPr id="19507" name="TextBox 85"/>
          <p:cNvSpPr txBox="1">
            <a:spLocks noChangeArrowheads="1"/>
          </p:cNvSpPr>
          <p:nvPr/>
        </p:nvSpPr>
        <p:spPr bwMode="auto">
          <a:xfrm>
            <a:off x="8832851" y="1628776"/>
            <a:ext cx="900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800"/>
              <a:t>Vea la nota #2 del maestro en la página _ del Orden de las Lecciones de EPNC </a:t>
            </a:r>
            <a:endParaRPr lang="en-US" altLang="en-US" sz="800"/>
          </a:p>
        </p:txBody>
      </p:sp>
      <p:sp>
        <p:nvSpPr>
          <p:cNvPr id="19508" name="TextBox 86"/>
          <p:cNvSpPr txBox="1">
            <a:spLocks noChangeArrowheads="1"/>
          </p:cNvSpPr>
          <p:nvPr/>
        </p:nvSpPr>
        <p:spPr bwMode="auto">
          <a:xfrm>
            <a:off x="6986588" y="800101"/>
            <a:ext cx="278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200"/>
              <a:t>Proyectos especiales y/o Clases Correctivas de Lectura </a:t>
            </a:r>
            <a:endParaRPr lang="pt-BR" altLang="en-US" sz="1200"/>
          </a:p>
        </p:txBody>
      </p:sp>
      <p:pic>
        <p:nvPicPr>
          <p:cNvPr id="19509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4312" y="61020"/>
            <a:ext cx="9223376" cy="673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8CE18F1F-6D46-4D1D-BA74-4352A3DFFB40}" type="slidenum">
              <a:rPr lang="en-US" altLang="en-US" sz="1400">
                <a:latin typeface="Arial" charset="0"/>
              </a:rPr>
              <a:pPr lvl="1" eaLnBrk="1" hangingPunct="1"/>
              <a:t>9</a:t>
            </a:fld>
            <a:endParaRPr lang="en-US" altLang="en-US" sz="1400"/>
          </a:p>
        </p:txBody>
      </p:sp>
      <p:pic>
        <p:nvPicPr>
          <p:cNvPr id="18436" name="Picture 7" descr="1-9SequencingofPSNClessons_Page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15451" r="12170" b="11752"/>
          <a:stretch>
            <a:fillRect/>
          </a:stretch>
        </p:blipFill>
        <p:spPr bwMode="auto">
          <a:xfrm>
            <a:off x="1667508" y="115777"/>
            <a:ext cx="8712968" cy="657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#7      T505.17            www.iTeenChallenge.org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00CC66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E2B8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7">
        <a:dk1>
          <a:srgbClr val="000000"/>
        </a:dk1>
        <a:lt1>
          <a:srgbClr val="FFFFFF"/>
        </a:lt1>
        <a:dk2>
          <a:srgbClr val="00CC66"/>
        </a:dk2>
        <a:lt2>
          <a:srgbClr val="FFCC66"/>
        </a:lt2>
        <a:accent1>
          <a:srgbClr val="00CC66"/>
        </a:accent1>
        <a:accent2>
          <a:srgbClr val="FFFF00"/>
        </a:accent2>
        <a:accent3>
          <a:srgbClr val="AAE2B8"/>
        </a:accent3>
        <a:accent4>
          <a:srgbClr val="DADADA"/>
        </a:accent4>
        <a:accent5>
          <a:srgbClr val="AAE2B8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8">
        <a:dk1>
          <a:srgbClr val="000000"/>
        </a:dk1>
        <a:lt1>
          <a:srgbClr val="FFFFFF"/>
        </a:lt1>
        <a:dk2>
          <a:srgbClr val="00CC66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E2B8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3174</TotalTime>
  <Words>1972</Words>
  <Application>Microsoft Office PowerPoint</Application>
  <PresentationFormat>Widescreen</PresentationFormat>
  <Paragraphs>196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Times New Roman</vt:lpstr>
      <vt:lpstr>Verdana</vt:lpstr>
      <vt:lpstr>Wingdings</vt:lpstr>
      <vt:lpstr>Training</vt:lpstr>
      <vt:lpstr>      Бланк для записи ежедневных целей &amp;  Ежедневная ведомость для преподавателей Daily Goal Sheet &amp; Daily Checklist for Teachers  Автор – Дэвид Бэтти By Dave Batty</vt:lpstr>
      <vt:lpstr>руль -- Steering wheel</vt:lpstr>
      <vt:lpstr>Бланк для записи ежедневных целей  Daily Goal Sheet</vt:lpstr>
      <vt:lpstr>A.  Почему нужно использовать Бланк для записи ежедневных целей? Why use the Daily Goal Sheet?</vt:lpstr>
      <vt:lpstr>A.  Почему нужно использовать Бланк для записи ежедневных целей? Why use the Daily Goal Sheet?</vt:lpstr>
      <vt:lpstr>PowerPoint Presentation</vt:lpstr>
      <vt:lpstr>PowerPoint Presentation</vt:lpstr>
      <vt:lpstr>PowerPoint Presentation</vt:lpstr>
      <vt:lpstr>PowerPoint Presentation</vt:lpstr>
      <vt:lpstr>Б.  Как пользоваться Бланком для записи ежедневных целей? How to use the Daily Goal Sheet </vt:lpstr>
      <vt:lpstr>Б.  Как пользоваться Бланком для записи ежедневных целей? How to use the Daily Goal Sheet</vt:lpstr>
      <vt:lpstr>Б.  Как пользоваться Бланком для записи ежедневных целей? How to use the Daily Goal Sheet</vt:lpstr>
      <vt:lpstr>Б.  Как пользоваться Бланком для записи ежедневных целей? How to use the Daily Goal Sheet</vt:lpstr>
      <vt:lpstr>Б.  Как пользоваться Бланком для записи ежедневных целей? How to use the Daily Goal Sheet</vt:lpstr>
      <vt:lpstr>Ежедневная ведомость для преподавателей (ЕВП) Daily Checklist for Teachers</vt:lpstr>
      <vt:lpstr>A.  Почему нужно использовать Ежедневную ведомость для учителей (ЕВП)?  Why use the Daily Checklist  for Teachers (DTC)? </vt:lpstr>
      <vt:lpstr>A.  Почему нужно использовать Ежедневную ведомость для учителей (ЕВП)?  Why use the Daily Checklist  for Teachers (DTC)? </vt:lpstr>
      <vt:lpstr>Б.  До начала занятия Before class starts </vt:lpstr>
      <vt:lpstr>PowerPoint Presentation</vt:lpstr>
      <vt:lpstr>PowerPoint Presentation</vt:lpstr>
      <vt:lpstr>Б.  До начала занятия Before class starts </vt:lpstr>
      <vt:lpstr>B.  Как использовать Ежедневную ведомость для преподавателей во время занятия ИЗНХ  How to use the Daily Checklist for Teachers</vt:lpstr>
      <vt:lpstr>B.  Как использовать Ежедневную ведомость для преподавателей во время занятия ИЗНХ  How to use the Daily Checklist for Teachers</vt:lpstr>
      <vt:lpstr>PowerPoint Presentation</vt:lpstr>
      <vt:lpstr>B.  Как использовать Ежедневную ведомость для преподавателей во время занятия ИЗНХ  How to use the Daily Checklist for Teachers</vt:lpstr>
      <vt:lpstr>B.  Как использовать Ежедневную ведомость для преподавателей во время занятия ИЗНХ  How to use the Daily Checklist for Teachers</vt:lpstr>
      <vt:lpstr>B.  Как использовать Ежедневную ведомость для преподавателей во время занятия ИЗНХ  How to use the Daily Checklist for Teachers</vt:lpstr>
      <vt:lpstr>PowerPoint Presentation</vt:lpstr>
      <vt:lpstr>Г.  После занятия After class</vt:lpstr>
      <vt:lpstr>руль -- Steering wheel</vt:lpstr>
      <vt:lpstr>Вопросы для обсуждения Questions for discussion </vt:lpstr>
      <vt:lpstr>получения дополнительной информации:  For more information: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</dc:creator>
  <cp:lastModifiedBy>Dave Batty</cp:lastModifiedBy>
  <cp:revision>78</cp:revision>
  <cp:lastPrinted>1601-01-01T00:00:00Z</cp:lastPrinted>
  <dcterms:created xsi:type="dcterms:W3CDTF">1601-01-01T00:00:00Z</dcterms:created>
  <dcterms:modified xsi:type="dcterms:W3CDTF">2023-02-08T19:36:34Z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