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3" r:id="rId3"/>
    <p:sldId id="271" r:id="rId4"/>
    <p:sldId id="294" r:id="rId5"/>
    <p:sldId id="311" r:id="rId6"/>
    <p:sldId id="314" r:id="rId7"/>
    <p:sldId id="292" r:id="rId8"/>
    <p:sldId id="313" r:id="rId9"/>
    <p:sldId id="293" r:id="rId10"/>
    <p:sldId id="315" r:id="rId11"/>
    <p:sldId id="295" r:id="rId12"/>
    <p:sldId id="296" r:id="rId13"/>
    <p:sldId id="316" r:id="rId14"/>
    <p:sldId id="297" r:id="rId15"/>
    <p:sldId id="317" r:id="rId16"/>
    <p:sldId id="298" r:id="rId17"/>
    <p:sldId id="308" r:id="rId18"/>
    <p:sldId id="309" r:id="rId19"/>
    <p:sldId id="299" r:id="rId20"/>
    <p:sldId id="318" r:id="rId21"/>
    <p:sldId id="319" r:id="rId22"/>
    <p:sldId id="301" r:id="rId23"/>
    <p:sldId id="302" r:id="rId24"/>
    <p:sldId id="324" r:id="rId25"/>
    <p:sldId id="320" r:id="rId26"/>
    <p:sldId id="325" r:id="rId27"/>
    <p:sldId id="303" r:id="rId28"/>
    <p:sldId id="326" r:id="rId29"/>
    <p:sldId id="304" r:id="rId30"/>
    <p:sldId id="305" r:id="rId31"/>
    <p:sldId id="327" r:id="rId32"/>
    <p:sldId id="306" r:id="rId33"/>
    <p:sldId id="312" r:id="rId34"/>
    <p:sldId id="307" r:id="rId35"/>
    <p:sldId id="300" r:id="rId36"/>
    <p:sldId id="328" r:id="rId37"/>
    <p:sldId id="329" r:id="rId38"/>
    <p:sldId id="321" r:id="rId39"/>
    <p:sldId id="32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50" d="100"/>
          <a:sy n="50" d="100"/>
        </p:scale>
        <p:origin x="-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2937484-F34B-472C-B7F9-5F8589934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451406-2C45-44B3-A698-C3153EBB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63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8474 w 43200"/>
                <a:gd name="T1" fmla="*/ 3400 h 43200"/>
                <a:gd name="T2" fmla="*/ 4900 w 43200"/>
                <a:gd name="T3" fmla="*/ 42 h 43200"/>
                <a:gd name="T4" fmla="*/ 4237 w 43200"/>
                <a:gd name="T5" fmla="*/ 340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2496BE57-10F8-416A-9C66-F119707A67E8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6116BD7-4F6B-451B-9474-3332BA3E72B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99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F67D8FB-2A75-4DAB-A321-46629D87CDA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294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3680BA1-D61D-434A-A2DD-F9EF9806C51B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71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37BF0DC-0168-4183-8CED-D6C05244AF4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54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76AFA6E-6593-4C6E-89EC-7831ADE3979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2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B29A1E3-1566-4736-A339-A85625EEBBD1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33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D58B965-29A2-4B02-89A9-2848239B852F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50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0224E13-1246-4943-B0E2-7BA9CB97DAFD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7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1EC3537-ACCF-4894-8574-B17A548DCE11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23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0358B0-B37F-4E5F-9F5B-024892CEECD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11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10596 w 43200"/>
                <a:gd name="T1" fmla="*/ 4312 h 43200"/>
                <a:gd name="T2" fmla="*/ 5298 w 43200"/>
                <a:gd name="T3" fmla="*/ 0 h 43200"/>
                <a:gd name="T4" fmla="*/ 5298 w 43200"/>
                <a:gd name="T5" fmla="*/ 431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7B5A1B00-69AA-48F1-AAB7-749D3688F30F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enchallenge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33A835B-8A4F-4F3B-8B08-8F9D3B314E04}" type="slidenum">
              <a:rPr lang="en-US"/>
              <a:pPr lvl="1">
                <a:defRPr/>
              </a:pPr>
              <a:t>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3813" y="762001"/>
            <a:ext cx="7772400" cy="2090936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Operating the </a:t>
            </a:r>
            <a:br>
              <a:rPr lang="en-US" sz="6000" dirty="0" smtClean="0"/>
            </a:br>
            <a:r>
              <a:rPr lang="en-US" sz="6000" dirty="0" smtClean="0"/>
              <a:t>PSNC Classes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284984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en-US" altLang="en-US" sz="3200" dirty="0" smtClean="0">
                <a:latin typeface="Arial" charset="0"/>
              </a:rPr>
              <a:t>By Dave Batty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4329100"/>
            <a:ext cx="3044190" cy="184023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410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C54D9F3-D9D2-4238-97E9-58910BC7C8D2}" type="slidenum">
              <a:rPr lang="en-US"/>
              <a:pPr lvl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B.	How does the PSNC class 	start each day?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Font typeface="+mj-lt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Hand out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Font typeface="+mj-lt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book reports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2400"/>
              </a:spcAft>
              <a:buFont typeface="+mj-lt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Announcements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164133" y="3032955"/>
            <a:ext cx="3584331" cy="23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9D99CBB-0AFF-4B2D-9F84-9F7029D2CEBD}" type="slidenum">
              <a:rPr lang="en-US"/>
              <a:pPr lvl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C.	Regular activities in the 	PSNC class time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final tests on lessons or scriptures they have memorized.</a:t>
            </a: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Hold conferences with any students who need to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revise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their daily goals.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Hold conferences with any students who have papers in the stack tray labeled “Conferences.”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--After having that conference, put the papers in the tray labeled “File”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E8F5FC5-776B-46B0-988F-DE7504FBB81D}" type="slidenum">
              <a:rPr lang="en-US"/>
              <a:pPr lvl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4624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C.	Regular activities in the 	PSNC </a:t>
            </a:r>
            <a:r>
              <a:rPr lang="en-US" dirty="0" err="1" smtClean="0"/>
              <a:t>classtime</a:t>
            </a:r>
            <a:r>
              <a:rPr lang="en-US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8496300" cy="1044066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Talk with any student who has their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up.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2"/>
          <a:stretch/>
        </p:blipFill>
        <p:spPr>
          <a:xfrm>
            <a:off x="2730642" y="3189677"/>
            <a:ext cx="3379254" cy="29660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E8F5FC5-776B-46B0-988F-DE7504FBB81D}" type="slidenum">
              <a:rPr lang="en-US"/>
              <a:pPr lvl="1"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C.	Regular activities in the 	PSNC </a:t>
            </a:r>
            <a:r>
              <a:rPr lang="en-US" dirty="0" err="1" smtClean="0"/>
              <a:t>classtime</a:t>
            </a:r>
            <a:r>
              <a:rPr lang="en-US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2420938"/>
            <a:ext cx="7740352" cy="3998912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Make notes on your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Checklist for Teachers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regarding the progress of each student.</a:t>
            </a:r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5"/>
              <a:defRPr/>
            </a:pP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students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class, check the daily goals of each student.  (For tomorrow)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807300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DAD7D86-081B-44AE-9682-29D5F2F4D5E1}" type="slidenum">
              <a:rPr lang="en-US"/>
              <a:pPr lvl="1"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80628"/>
            <a:ext cx="8389937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D.	First day in the PSNC 	classroom for a new student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16832"/>
            <a:ext cx="7772400" cy="3998912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Introduce yourself to the student. 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Learn his full name.</a:t>
            </a:r>
          </a:p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Assign the student to their student desk.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29" y="3783908"/>
            <a:ext cx="4098789" cy="30740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DAD7D86-081B-44AE-9682-29D5F2F4D5E1}" type="slidenum">
              <a:rPr lang="en-US"/>
              <a:pPr lvl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60648"/>
            <a:ext cx="8389937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D.	First day in the PSNC 	classroom for a new student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5472472" cy="3998912"/>
          </a:xfrm>
        </p:spPr>
        <p:txBody>
          <a:bodyPr/>
          <a:lstStyle/>
          <a:p>
            <a:pPr marL="609600" indent="-609600" eaLnBrk="1" hangingPunct="1">
              <a:spcAft>
                <a:spcPts val="2400"/>
              </a:spcAft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Have them fill out the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Information Sheet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Briefly go over the information they put on this sheet.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9" y="2550271"/>
            <a:ext cx="2755761" cy="35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8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2143F71-C304-4A19-BE59-FA7A7D013083}" type="slidenum">
              <a:rPr lang="en-US"/>
              <a:pPr lvl="1"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609600"/>
            <a:ext cx="8389937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D.	First day in the PSNC 	classroom for a new student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609600" indent="-609600" eaLnBrk="1" hangingPunct="1">
              <a:spcAft>
                <a:spcPts val="3000"/>
              </a:spcAft>
              <a:buFont typeface="Wingdings" pitchFamily="2" charset="2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Briefly explain how the PSNC class functions.</a:t>
            </a:r>
          </a:p>
          <a:p>
            <a:pPr marL="609600" indent="-609600" eaLnBrk="1" hangingPunct="1">
              <a:spcAft>
                <a:spcPts val="3000"/>
              </a:spcAft>
              <a:buFont typeface="Wingdings" pitchFamily="2" charset="2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Optional—give a reading placement test.</a:t>
            </a:r>
          </a:p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a Bible and any other class papers needed to start their work. </a:t>
            </a:r>
          </a:p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F928E62-26BA-4EDC-A8BE-26BF91DDFA95}" type="slidenum">
              <a:rPr lang="en-US"/>
              <a:pPr lvl="1"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4580" name="Picture 4" descr="Flag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136035" cy="37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619745" y="548680"/>
            <a:ext cx="7640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 typeface="+mj-lt"/>
              <a:buAutoNum type="arabicPeriod" startAt="8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Explain how the flags are used in the classroom.  Have the student 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A0F4324-DD50-45B1-B50A-18DE54F23C64}" type="slidenum">
              <a:rPr lang="en-US"/>
              <a:pPr lvl="1"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5604" name="Picture 4" descr="Fla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04913"/>
            <a:ext cx="7285037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FB6E9D6-CD66-4734-B3A2-6F5B793DAC99}" type="slidenum">
              <a:rPr lang="en-US"/>
              <a:pPr lvl="1"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609600"/>
            <a:ext cx="8426450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D.	First day in the PSNC 	classroom for a new student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4068316" cy="39989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9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them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Project 301, </a:t>
            </a:r>
            <a:b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“I’m Here!”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Explain that any time they need help to put up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their flag.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99592" y="64008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82" y="3616941"/>
            <a:ext cx="3131563" cy="4052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3373245"/>
            <a:ext cx="3061279" cy="396165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96652"/>
            <a:ext cx="851148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Your </a:t>
            </a:r>
            <a:r>
              <a:rPr lang="en-US" dirty="0" err="1">
                <a:solidFill>
                  <a:schemeClr val="tx1"/>
                </a:solidFill>
              </a:rPr>
              <a:t>PSNC</a:t>
            </a:r>
            <a:r>
              <a:rPr lang="en-US" dirty="0">
                <a:solidFill>
                  <a:schemeClr val="tx1"/>
                </a:solidFill>
              </a:rPr>
              <a:t> gift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FB6E9D6-CD66-4734-B3A2-6F5B793DAC99}" type="slidenum">
              <a:rPr lang="en-US"/>
              <a:pPr lvl="1"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80628"/>
            <a:ext cx="8426450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D.	First day in the PSNC 	classroom for a new student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556" y="1952836"/>
            <a:ext cx="7772400" cy="39989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 startAt="1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them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101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and explain what needs to be done, especially at each stop point.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3070929"/>
            <a:ext cx="2678170" cy="37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FB6E9D6-CD66-4734-B3A2-6F5B793DAC99}" type="slidenum">
              <a:rPr lang="en-US"/>
              <a:pPr lvl="1"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80628"/>
            <a:ext cx="8426450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D.	First day in the PSNC 	classroom for a new student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556" y="1952836"/>
            <a:ext cx="7772400" cy="39989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1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Regularly check with this student,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even if they do not have their flag up.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8" name="Picture 4" descr="DSCF0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472100" cy="41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4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769405D-4743-4C37-AAF1-8E022E1DF2A1}" type="slidenum">
              <a:rPr lang="en-US"/>
              <a:pPr lvl="1"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7652" name="Picture 2" descr="1-9SequencingofPSNClessons_Pag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15451" r="12170" b="11752"/>
          <a:stretch>
            <a:fillRect/>
          </a:stretch>
        </p:blipFill>
        <p:spPr bwMode="auto">
          <a:xfrm>
            <a:off x="431800" y="333375"/>
            <a:ext cx="8208963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589A2C1-1149-410E-95C1-992ED357E623}" type="slidenum">
              <a:rPr lang="en-US"/>
              <a:pPr lvl="1"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24644"/>
            <a:ext cx="8080375" cy="14144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E.	Next days in the PSNC 	classroom for a new student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060575"/>
            <a:ext cx="7772400" cy="4359275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may take more than one day, but when the new student finishes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101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then you have them complete the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Memorization Class Student Manual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and then do their first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Memory Verse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007496"/>
            <a:ext cx="4320481" cy="559121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9924"/>
            <a:ext cx="4353635" cy="5634115"/>
          </a:xfrm>
          <a:ln w="3175">
            <a:solidFill>
              <a:schemeClr val="bg2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BD66EA9-6500-49D6-A7F3-CAA69D32E71B}" type="slidenum">
              <a:rPr lang="en-US" smtClean="0"/>
              <a:pPr lvl="1">
                <a:defRPr/>
              </a:pPr>
              <a:t>24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5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589A2C1-1149-410E-95C1-992ED357E623}" type="slidenum">
              <a:rPr lang="en-US"/>
              <a:pPr lvl="1"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080375" cy="14144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E.	Next days in the PSNC 	classroom for a new student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7772400" cy="4359275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may take more than one day, but when the new student finishes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101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then you have them complete the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Memorization Class Student Manual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and then do their first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Memory Verse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11762"/>
            <a:ext cx="4272136" cy="28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589A2C1-1149-410E-95C1-992ED357E623}" type="slidenum">
              <a:rPr lang="en-US"/>
              <a:pPr lvl="1"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080375" cy="14144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E.	Next days in the PSNC 	classroom for a new student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7772400" cy="4359275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+mj-lt"/>
              <a:buAutoNum type="arabicPeriod" startAt="2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they complete their first Scripture Memory Verse, then you will give them 2 new things—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102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a new Scripture Verse. Introduce the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Goal Sheet.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568107"/>
            <a:ext cx="4257509" cy="32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4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DB311ED-7644-45FC-AA2D-288C28A2FC1C}" type="slidenum">
              <a:rPr lang="en-US"/>
              <a:pPr lvl="1"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24644"/>
            <a:ext cx="835342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E.	Next days in the PSNC 	classroom for a new student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4500364" cy="3998912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a few days, get them started on the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Bible Reading Class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a few more days, get them started on the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Personal Reading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92" y="1982899"/>
            <a:ext cx="1781385" cy="231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4456976"/>
            <a:ext cx="1764196" cy="22824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DB311ED-7644-45FC-AA2D-288C28A2FC1C}" type="slidenum">
              <a:rPr lang="en-US"/>
              <a:pPr lvl="1">
                <a:defRPr/>
              </a:pPr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09600"/>
            <a:ext cx="835342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E.	Next days in the PSNC 	classroom for a new student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4644380" cy="3998912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+mj-lt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few more days, get them started on the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 Qualities Class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05838"/>
            <a:ext cx="2628292" cy="3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9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223389E-24A2-4135-9DF3-B85F5BE0C7F1}" type="slidenum">
              <a:rPr lang="en-US"/>
              <a:pPr lvl="1">
                <a:defRPr/>
              </a:pPr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1905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F.	Teacher’s work </a:t>
            </a:r>
            <a:r>
              <a:rPr lang="en-US" u="sng" dirty="0" smtClean="0"/>
              <a:t>after PSNC </a:t>
            </a:r>
            <a:r>
              <a:rPr lang="en-US" dirty="0" smtClean="0"/>
              <a:t>	</a:t>
            </a:r>
            <a:r>
              <a:rPr lang="en-US" u="sng" dirty="0" smtClean="0"/>
              <a:t>class</a:t>
            </a:r>
            <a:r>
              <a:rPr lang="en-US" dirty="0" smtClean="0"/>
              <a:t> each day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2168860"/>
            <a:ext cx="7020780" cy="3998912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Take all the lessons out of the top stack tray labeled “To Test.”</a:t>
            </a:r>
          </a:p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Attach the Final Test to the lesson and put it back in the “To Test” tray.</a:t>
            </a:r>
            <a:endParaRPr lang="en-US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Take all the papers out of the “File” stack tray.  File them in the appropriate place.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b="21105"/>
          <a:stretch/>
        </p:blipFill>
        <p:spPr>
          <a:xfrm rot="5400000">
            <a:off x="7138794" y="4343505"/>
            <a:ext cx="2911464" cy="21175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53C44C4-2476-4DCE-BDEF-AA52CB519C8F}" type="slidenum">
              <a:rPr lang="en-US"/>
              <a:pPr lvl="1"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  What does the PSNC 	classroom look like?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works at his own desk.</a:t>
            </a:r>
          </a:p>
          <a:p>
            <a:pPr marL="914400" lvl="1" indent="-514350" eaLnBrk="1" hangingPunct="1">
              <a:spcAft>
                <a:spcPct val="25000"/>
              </a:spcAft>
              <a:buFontTx/>
              <a:buAutoNum type="alphaL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office has a small bulletin board in it for the student papers.</a:t>
            </a:r>
          </a:p>
          <a:p>
            <a:pPr marL="914400" lvl="1" indent="-514350" eaLnBrk="1" hangingPunct="1">
              <a:spcAft>
                <a:spcPct val="25000"/>
              </a:spcAft>
              <a:buFontTx/>
              <a:buAutoNum type="alphaL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has a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put up when they need to talk to the teacher.</a:t>
            </a: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Table in the middle of the classroom for taking tests and grading lessons.</a:t>
            </a:r>
          </a:p>
          <a:p>
            <a:pPr marL="514350" indent="-514350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F83C37F-F2F2-4369-83BF-C1050994C94E}" type="slidenum">
              <a:rPr lang="en-US"/>
              <a:pPr lvl="1"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-5715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F.	Teacher’s work </a:t>
            </a:r>
            <a:r>
              <a:rPr lang="en-US" u="sng" dirty="0" smtClean="0"/>
              <a:t>after PSNC </a:t>
            </a:r>
            <a:r>
              <a:rPr lang="en-US" dirty="0" smtClean="0"/>
              <a:t>	</a:t>
            </a:r>
            <a:r>
              <a:rPr lang="en-US" u="sng" dirty="0" smtClean="0"/>
              <a:t>class</a:t>
            </a:r>
            <a:r>
              <a:rPr lang="en-US" dirty="0" smtClean="0"/>
              <a:t> each day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96" y="1916832"/>
            <a:ext cx="7772400" cy="3998912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Take all the papers out of the stack tray labeled “Tested.”</a:t>
            </a:r>
          </a:p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Grade all papers and tests.  Record scores on the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Record Sheet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4454"/>
            <a:ext cx="7884875" cy="60928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3680BA1-D61D-434A-A2DD-F9EF9806C51B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12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18E243C-229A-4293-A1B5-B0A9C76B42BB}" type="slidenum">
              <a:rPr lang="en-US"/>
              <a:pPr lvl="1">
                <a:defRPr/>
              </a:pPr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40668"/>
            <a:ext cx="7772400" cy="5979182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+mj-lt"/>
              <a:buAutoNum type="arabicPeriod" startAt="6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Put the graded papers in the tray labeled “Conference.”  These are ready for class for tomorrow.</a:t>
            </a:r>
          </a:p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Create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for each student who completed a Lesson, etc.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874266" y="3482442"/>
            <a:ext cx="4925234" cy="31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18E243C-229A-4293-A1B5-B0A9C76B42BB}" type="slidenum">
              <a:rPr lang="en-US"/>
              <a:pPr lvl="1">
                <a:defRPr/>
              </a:pPr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F.	Teacher’s work </a:t>
            </a:r>
            <a:r>
              <a:rPr lang="en-US" u="sng" dirty="0" smtClean="0"/>
              <a:t>after PSNC </a:t>
            </a:r>
            <a:r>
              <a:rPr lang="en-US" dirty="0" smtClean="0"/>
              <a:t>	</a:t>
            </a:r>
            <a:r>
              <a:rPr lang="en-US" u="sng" dirty="0" smtClean="0"/>
              <a:t>class</a:t>
            </a:r>
            <a:r>
              <a:rPr lang="en-US" dirty="0" smtClean="0"/>
              <a:t> each day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088" y="2420938"/>
            <a:ext cx="7772400" cy="3998912"/>
          </a:xfrm>
        </p:spPr>
        <p:txBody>
          <a:bodyPr/>
          <a:lstStyle/>
          <a:p>
            <a:pPr marL="609600" indent="-609600" eaLnBrk="1" hangingPunct="1">
              <a:spcAft>
                <a:spcPct val="25000"/>
              </a:spcAft>
              <a:buFont typeface="+mj-lt"/>
              <a:buAutoNum type="arabicPeriod" startAt="8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Plan your agenda for the next class session, especially the opening exercises.</a:t>
            </a:r>
            <a:endParaRPr lang="en-US" sz="3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spcAft>
                <a:spcPct val="25000"/>
              </a:spcAft>
              <a:buFont typeface="Wingdings" pitchFamily="2" charset="2"/>
              <a:buAutoNum type="arabicPeriod" startAt="8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Check the new </a:t>
            </a:r>
            <a:r>
              <a:rPr lang="en-US" sz="3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goals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 the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</a:t>
            </a:r>
            <a:r>
              <a:rPr 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 Sheet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for each student if you did not do this during class time.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0046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A242159-8DD3-4205-A91D-BE2D8AA2D8ED}" type="slidenum">
              <a:rPr lang="en-US"/>
              <a:pPr lvl="1">
                <a:defRPr/>
              </a:pPr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4764088"/>
          </a:xfrm>
        </p:spPr>
        <p:txBody>
          <a:bodyPr/>
          <a:lstStyle/>
          <a:p>
            <a:pPr marL="914400" indent="-914400" eaLnBrk="1" hangingPunct="1">
              <a:defRPr/>
            </a:pPr>
            <a:r>
              <a:rPr lang="en-US" dirty="0" smtClean="0"/>
              <a:t>10.	Make every effort to get all grading of student papers completed 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before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the next class session.  Immediate feedback is very helpful to the students.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2D179D4-E467-4A40-A633-9BF690920813}" type="slidenum">
              <a:rPr lang="en-US"/>
              <a:pPr lvl="1">
                <a:defRPr/>
              </a:pPr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For more information on the daily work of the teacher in the PSNC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Aft>
                <a:spcPts val="15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PSNC website has free downloads at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www.iTeenChallenge.org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Section One of the PSNC teacher training materials.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260648"/>
            <a:ext cx="8784975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Your </a:t>
            </a:r>
            <a:r>
              <a:rPr lang="en-US" sz="4000" dirty="0">
                <a:solidFill>
                  <a:schemeClr val="tx1"/>
                </a:solidFill>
              </a:rPr>
              <a:t>PSNC gift to your students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BD66EA9-6500-49D6-A7F3-CAA69D32E71B}" type="slidenum">
              <a:rPr lang="en-US" smtClean="0"/>
              <a:pPr lvl="1">
                <a:defRPr/>
              </a:pPr>
              <a:t>36</a:t>
            </a:fld>
            <a:endParaRPr lang="en-US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3" y="2058033"/>
            <a:ext cx="6984775" cy="39289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76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76672"/>
            <a:ext cx="8080375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this </a:t>
            </a:r>
            <a:r>
              <a:rPr lang="en-US" dirty="0" err="1">
                <a:solidFill>
                  <a:schemeClr val="tx1"/>
                </a:solidFill>
              </a:rPr>
              <a:t>PSNC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Course T505.16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BD66EA9-6500-49D6-A7F3-CAA69D32E71B}" type="slidenum">
              <a:rPr lang="en-US" smtClean="0"/>
              <a:pPr lvl="1">
                <a:defRPr/>
              </a:pPr>
              <a:t>37</a:t>
            </a:fld>
            <a:endParaRPr lang="en-US" dirty="0">
              <a:latin typeface="+mn-lt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708" y="1880828"/>
            <a:ext cx="549687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59385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discussion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3" y="6381750"/>
            <a:ext cx="19050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2625" y="6365875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iTeenChallenge.org   Course T505.16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9925" y="6288088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8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81000"/>
            <a:ext cx="8080375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CONTACT INFORMATION</a:t>
            </a:r>
            <a:endParaRPr lang="en-US" altLang="en-US" sz="3200" i="1" cap="none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114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Global Teen Challenge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www.GlobalTC.org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www.iTeenChallenge.org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400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09-2017</a:t>
            </a:r>
            <a:endParaRPr lang="en-US" sz="140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CDA0A3B-A2F0-4FF2-B589-4D8828CA82A4}" type="slidenum">
              <a:rPr lang="en-US" altLang="en-US" sz="2400">
                <a:latin typeface="Times New Roman" pitchFamily="18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39</a:t>
            </a:fld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Course T505.16</a:t>
            </a:r>
            <a:endParaRPr lang="en-US" sz="1400" smtClean="0"/>
          </a:p>
        </p:txBody>
      </p:sp>
      <p:pic>
        <p:nvPicPr>
          <p:cNvPr id="358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1413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B3564E8-D0BE-4F49-B896-B7EE5B8A4069}" type="slidenum">
              <a:rPr lang="en-US"/>
              <a:pPr lvl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5364" name="Picture 5" descr="DSCF06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7E54935-41B0-422E-B558-C8C09D2E372A}" type="slidenum">
              <a:rPr lang="en-US"/>
              <a:pPr lvl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7412" name="Picture 4" descr="DSCN1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fld id="{0373C632-5080-4823-80D5-ABFF83937965}" type="slidenum">
              <a:rPr lang="en-US" altLang="en-US" sz="1400">
                <a:latin typeface="Arial" charset="0"/>
              </a:rPr>
              <a:pPr lvl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0"/>
            <a:ext cx="6368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5FFD1A-5E01-49A1-AE7E-21AED5D5B3FA}" type="slidenum">
              <a:rPr lang="en-US"/>
              <a:pPr lvl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52636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	What does the PSNC 	classroom look like?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4104320" cy="3998912"/>
          </a:xfrm>
        </p:spPr>
        <p:txBody>
          <a:bodyPr/>
          <a:lstStyle/>
          <a:p>
            <a:pPr marL="514350" indent="-514350" eaLnBrk="1" hangingPunct="1">
              <a:spcAft>
                <a:spcPts val="3000"/>
              </a:spcAft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Library book shelves</a:t>
            </a:r>
          </a:p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File cabinet for student materials</a:t>
            </a: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16750" r="375" b="35818"/>
          <a:stretch>
            <a:fillRect/>
          </a:stretch>
        </p:blipFill>
        <p:spPr bwMode="auto">
          <a:xfrm>
            <a:off x="5102225" y="2240868"/>
            <a:ext cx="40417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5FFD1A-5E01-49A1-AE7E-21AED5D5B3FA}" type="slidenum">
              <a:rPr lang="en-US"/>
              <a:pPr lvl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4624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	What does the PSNC 	classroom look like?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808820"/>
            <a:ext cx="7772400" cy="3998912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Five stack trays for student papers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To Test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	Testing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	Tested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	Conference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5.	File</a:t>
            </a: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285" b="13809"/>
          <a:stretch/>
        </p:blipFill>
        <p:spPr>
          <a:xfrm rot="5400000">
            <a:off x="5513249" y="3288151"/>
            <a:ext cx="4499990" cy="31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3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C54D9F3-D9D2-4238-97E9-58910BC7C8D2}" type="slidenum">
              <a:rPr lang="en-US"/>
              <a:pPr lvl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B.	How does the PSNC class 	start each day?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day starts with “Opening Exercises” which is the only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activity in the PSNC classes.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Introduce new students.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Quote the scripture of the month.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iTeenChallenge.org   Course T505.16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theme/theme1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12209</TotalTime>
  <Words>864</Words>
  <Application>Microsoft Office PowerPoint</Application>
  <PresentationFormat>On-screen Show (4:3)</PresentationFormat>
  <Paragraphs>206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Training</vt:lpstr>
      <vt:lpstr>Operating the  PSNC Classes</vt:lpstr>
      <vt:lpstr>Your PSNC gift</vt:lpstr>
      <vt:lpstr>A.  What does the PSNC  classroom look like? </vt:lpstr>
      <vt:lpstr>PowerPoint Presentation</vt:lpstr>
      <vt:lpstr>PowerPoint Presentation</vt:lpstr>
      <vt:lpstr>PowerPoint Presentation</vt:lpstr>
      <vt:lpstr>A. What does the PSNC  classroom look like? </vt:lpstr>
      <vt:lpstr>A. What does the PSNC  classroom look like? </vt:lpstr>
      <vt:lpstr>B. How does the PSNC class  start each day? </vt:lpstr>
      <vt:lpstr>B. How does the PSNC class  start each day? </vt:lpstr>
      <vt:lpstr>C. Regular activities in the  PSNC class time </vt:lpstr>
      <vt:lpstr>C. Regular activities in the  PSNC classtime </vt:lpstr>
      <vt:lpstr>C. Regular activities in the  PSNC classtime </vt:lpstr>
      <vt:lpstr>D. First day in the PSNC  classroom for a new student </vt:lpstr>
      <vt:lpstr>D. First day in the PSNC  classroom for a new student </vt:lpstr>
      <vt:lpstr>D. First day in the PSNC  classroom for a new student </vt:lpstr>
      <vt:lpstr>PowerPoint Presentation</vt:lpstr>
      <vt:lpstr>PowerPoint Presentation</vt:lpstr>
      <vt:lpstr>D. First day in the PSNC  classroom for a new student </vt:lpstr>
      <vt:lpstr>D. First day in the PSNC  classroom for a new student </vt:lpstr>
      <vt:lpstr>D. First day in the PSNC  classroom for a new student </vt:lpstr>
      <vt:lpstr>PowerPoint Presentation</vt:lpstr>
      <vt:lpstr>E. Next days in the PSNC  classroom for a new student </vt:lpstr>
      <vt:lpstr>PowerPoint Presentation</vt:lpstr>
      <vt:lpstr>E. Next days in the PSNC  classroom for a new student </vt:lpstr>
      <vt:lpstr>E. Next days in the PSNC  classroom for a new student </vt:lpstr>
      <vt:lpstr>E. Next days in the PSNC  classroom for a new student </vt:lpstr>
      <vt:lpstr>E. Next days in the PSNC  classroom for a new student </vt:lpstr>
      <vt:lpstr>F. Teacher’s work after PSNC  class each day </vt:lpstr>
      <vt:lpstr>F. Teacher’s work after PSNC  class each day </vt:lpstr>
      <vt:lpstr>PowerPoint Presentation</vt:lpstr>
      <vt:lpstr>PowerPoint Presentation</vt:lpstr>
      <vt:lpstr>F. Teacher’s work after PSNC  class each day </vt:lpstr>
      <vt:lpstr>10. Make every effort to get all grading of student papers completed before the next class session.  Immediate feedback is very helpful to the students.</vt:lpstr>
      <vt:lpstr>For more information on the daily work of the teacher in the PSNC</vt:lpstr>
      <vt:lpstr>Your PSNC gift to your students</vt:lpstr>
      <vt:lpstr>Not this PSNC!</vt:lpstr>
      <vt:lpstr>Questions for discussion 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Batty</dc:creator>
  <cp:lastModifiedBy>Dave Batty</cp:lastModifiedBy>
  <cp:revision>52</cp:revision>
  <cp:lastPrinted>1601-01-01T00:00:00Z</cp:lastPrinted>
  <dcterms:created xsi:type="dcterms:W3CDTF">1601-01-01T00:00:00Z</dcterms:created>
  <dcterms:modified xsi:type="dcterms:W3CDTF">2017-09-27T06:26:40Z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