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3" r:id="rId3"/>
    <p:sldId id="292" r:id="rId4"/>
    <p:sldId id="304" r:id="rId5"/>
    <p:sldId id="271" r:id="rId6"/>
    <p:sldId id="273" r:id="rId7"/>
    <p:sldId id="274" r:id="rId8"/>
    <p:sldId id="275" r:id="rId9"/>
    <p:sldId id="301" r:id="rId10"/>
    <p:sldId id="276" r:id="rId11"/>
    <p:sldId id="293" r:id="rId12"/>
    <p:sldId id="277" r:id="rId13"/>
    <p:sldId id="278" r:id="rId14"/>
    <p:sldId id="279" r:id="rId15"/>
    <p:sldId id="294" r:id="rId16"/>
    <p:sldId id="296" r:id="rId17"/>
    <p:sldId id="295" r:id="rId18"/>
    <p:sldId id="280" r:id="rId19"/>
    <p:sldId id="299" r:id="rId20"/>
    <p:sldId id="300" r:id="rId21"/>
    <p:sldId id="305" r:id="rId22"/>
    <p:sldId id="281" r:id="rId23"/>
    <p:sldId id="283" r:id="rId24"/>
    <p:sldId id="282" r:id="rId25"/>
    <p:sldId id="284" r:id="rId26"/>
    <p:sldId id="259" r:id="rId27"/>
    <p:sldId id="306" r:id="rId28"/>
    <p:sldId id="285" r:id="rId29"/>
    <p:sldId id="307" r:id="rId30"/>
    <p:sldId id="286" r:id="rId31"/>
    <p:sldId id="309" r:id="rId32"/>
    <p:sldId id="287" r:id="rId33"/>
    <p:sldId id="289" r:id="rId34"/>
    <p:sldId id="288" r:id="rId35"/>
    <p:sldId id="310" r:id="rId36"/>
    <p:sldId id="290" r:id="rId37"/>
    <p:sldId id="265" r:id="rId38"/>
    <p:sldId id="311" r:id="rId39"/>
    <p:sldId id="266" r:id="rId40"/>
    <p:sldId id="291" r:id="rId41"/>
    <p:sldId id="312" r:id="rId42"/>
    <p:sldId id="313" r:id="rId43"/>
    <p:sldId id="302" r:id="rId44"/>
    <p:sldId id="29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>
        <p:scale>
          <a:sx n="50" d="100"/>
          <a:sy n="50" d="100"/>
        </p:scale>
        <p:origin x="-10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B406F8F-5C06-4561-870D-DB49B6157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8AA7879-2C27-4D3F-A1C4-D12B94D4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5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BE96CD7-BB3F-4D32-B3EF-D5CB23C4DC8C}" type="slidenum">
              <a:rPr kumimoji="0" lang="en-US" altLang="en-US" smtClean="0"/>
              <a:pPr>
                <a:spcBef>
                  <a:spcPct val="0"/>
                </a:spcBef>
              </a:pPr>
              <a:t>19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ED883F51-AE65-408B-95C8-DA6D4A2EDC63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0C5039F-663F-4C35-A0F7-ED4DAB79897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80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791DCE1-41CC-437B-8B72-E75587ACD8FE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9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4B7505E-8C35-4925-B49C-D50B923654D0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81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68416C9-69B1-4A89-9B90-F4B89FAEB1F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24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D23AA98-0BFA-493F-858E-7C6992FD042A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5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FAA51E1-2301-4F70-B78F-C0BA5FE6133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7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F5A6DB1-1225-40B3-BB4D-5E2899D70EC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97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AA0E97C-8010-494E-93AB-DDD697464E12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35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5A1BA03-9061-4454-BC43-2495E58D88E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10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42B991C-29C8-40C6-B508-A78179D7D38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8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>
              <a:defRPr/>
            </a:pPr>
            <a:fld id="{2AF0EBE5-73E2-4BE0-9408-EC31547535D1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5E1F148-552B-4BD6-AC5B-E6CFD28AB1C7}" type="slidenum">
              <a:rPr lang="en-US"/>
              <a:pPr lvl="1">
                <a:defRPr/>
              </a:pPr>
              <a:t>1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548680"/>
            <a:ext cx="6408712" cy="291941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Achievement, </a:t>
            </a:r>
            <a:br>
              <a:rPr lang="en-US" sz="6000" dirty="0" smtClean="0"/>
            </a:br>
            <a:r>
              <a:rPr lang="en-US" sz="6000" dirty="0" smtClean="0"/>
              <a:t>	Grading             		&amp; Testing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9692" y="4581128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en-US" altLang="en-US" sz="3200" dirty="0" smtClean="0">
                <a:latin typeface="Arial" charset="0"/>
              </a:rPr>
              <a:t>By Dave Batty</a:t>
            </a: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332656"/>
            <a:ext cx="3044190" cy="184023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822EEBA-933A-4EC1-B042-03525E7008C8}" type="slidenum">
              <a:rPr lang="en-US"/>
              <a:pPr lvl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C.	Teacher responsibilities at each STOP POINT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Check to make sure they have completed all questions.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--one word in each answer—fill-ins</a:t>
            </a: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Questions which require a personal answer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--numbers under teacher signature at STOP POINT.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965698C-A020-4816-AB44-671D0FCF68AD}" type="slidenum">
              <a:rPr lang="en-US"/>
              <a:pPr lvl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0484" name="Picture 2" descr="pg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4860"/>
          <a:stretch>
            <a:fillRect/>
          </a:stretch>
        </p:blipFill>
        <p:spPr bwMode="auto">
          <a:xfrm>
            <a:off x="1779588" y="152400"/>
            <a:ext cx="5640387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sp>
        <p:nvSpPr>
          <p:cNvPr id="20486" name="Right Arrow 5"/>
          <p:cNvSpPr>
            <a:spLocks noChangeArrowheads="1"/>
          </p:cNvSpPr>
          <p:nvPr/>
        </p:nvSpPr>
        <p:spPr bwMode="auto">
          <a:xfrm>
            <a:off x="263525" y="5689600"/>
            <a:ext cx="2117725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4425950" y="6313488"/>
            <a:ext cx="11318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631775C-2A82-4460-BAD5-494193CB447E}" type="slidenum">
              <a:rPr lang="en-US"/>
              <a:pPr lvl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D.	Teacher responsibilities at each STOP POINT for the </a:t>
            </a:r>
            <a:br>
              <a:rPr lang="en-US" dirty="0" smtClean="0"/>
            </a:br>
            <a:r>
              <a:rPr lang="en-US" u="sng" dirty="0" smtClean="0"/>
              <a:t>Personal answer questions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781300"/>
            <a:ext cx="7772400" cy="36385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“Would you read your answer out loud to me and then explain it in a little more detail?”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Especially for new students, give them time to share.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try to get them to give you “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 personal answers.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83D29D9-59A8-472B-A1A3-4DFD61102DD4}" type="slidenum">
              <a:rPr lang="en-US"/>
              <a:pPr lvl="1"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609600"/>
            <a:ext cx="8583488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E.	More Teacher responsibilities at each STOP POINT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56892"/>
            <a:ext cx="7772400" cy="3638550"/>
          </a:xfr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your full attention.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 you have discussed their answers, sign the line at the STOP POINT and allow them to continue their work.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 the next STOP POINT, cover the new material covered since the last STOP POINT.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C449B16-9C2A-4F45-9A40-65CABDE0ED4E}" type="slidenum">
              <a:rPr lang="en-US"/>
              <a:pPr lvl="1"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tabLst>
                <a:tab pos="685800" algn="l"/>
              </a:tabLst>
              <a:defRPr/>
            </a:pPr>
            <a:r>
              <a:rPr lang="en-US" dirty="0" smtClean="0"/>
              <a:t>F.	At the end of the lesson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1552575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Discuss the last section of the lesson they have completed.  Then sign the line for “Lesson Completed.”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163" y="6400800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23559" name="Picture 6" descr="pg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8" b="3902"/>
          <a:stretch>
            <a:fillRect/>
          </a:stretch>
        </p:blipFill>
        <p:spPr bwMode="auto">
          <a:xfrm>
            <a:off x="701675" y="4597400"/>
            <a:ext cx="78422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ight Arrow 7"/>
          <p:cNvSpPr>
            <a:spLocks noChangeArrowheads="1"/>
          </p:cNvSpPr>
          <p:nvPr/>
        </p:nvSpPr>
        <p:spPr bwMode="auto">
          <a:xfrm>
            <a:off x="-576263" y="4378325"/>
            <a:ext cx="2117726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2089150" y="4670425"/>
            <a:ext cx="3468688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6DB71D0-4A15-4C03-85E1-70CB3FDF8AFF}" type="slidenum">
              <a:rPr lang="en-US"/>
              <a:pPr lvl="1"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end of the lesson</a:t>
            </a:r>
            <a:r>
              <a:rPr lang="en-US" sz="3600" i="1" dirty="0" smtClean="0"/>
              <a:t>—cont.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2260600"/>
            <a:ext cx="4447914" cy="2968600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Next have the student grade the whole lesson—using the Student Lesson Answer Key book.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16" y="2132856"/>
            <a:ext cx="3651248" cy="4725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8" y="-315416"/>
            <a:ext cx="5851918" cy="7573070"/>
          </a:xfrm>
        </p:spPr>
      </p:pic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F432525-2EE5-47D2-BDA7-15FFCB2435CB}" type="slidenum">
              <a:rPr lang="en-US" smtClean="0"/>
              <a:pPr lvl="1">
                <a:defRPr/>
              </a:pPr>
              <a:t>16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861DD48-D52B-45C7-915F-872E1F92711D}" type="slidenum">
              <a:rPr lang="en-US"/>
              <a:pPr lvl="1"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end of the lesson</a:t>
            </a:r>
            <a:r>
              <a:rPr lang="en-US" sz="3600" i="1" dirty="0" smtClean="0"/>
              <a:t>—cont.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144303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Then sign the “Grading Completed” line and explain the tests to be taken.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26631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7"/>
          <a:stretch/>
        </p:blipFill>
        <p:spPr bwMode="auto">
          <a:xfrm>
            <a:off x="1804988" y="3724008"/>
            <a:ext cx="6526175" cy="211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ight Arrow 7"/>
          <p:cNvSpPr>
            <a:spLocks noChangeArrowheads="1"/>
          </p:cNvSpPr>
          <p:nvPr/>
        </p:nvSpPr>
        <p:spPr bwMode="auto">
          <a:xfrm>
            <a:off x="-312738" y="4268788"/>
            <a:ext cx="2117726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1804988" y="4597400"/>
            <a:ext cx="5323296" cy="547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59EE0C0-680A-433C-BCB5-2CAE30B8D45F}" type="slidenum">
              <a:rPr lang="en-US"/>
              <a:pPr lvl="1"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2715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G.	The tests for each lesson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4140200"/>
          </a:xfrm>
        </p:spPr>
        <p:txBody>
          <a:bodyPr/>
          <a:lstStyle/>
          <a:p>
            <a:pPr marL="514350" indent="-514350" eaLnBrk="1" hangingPunct="1">
              <a:spcAft>
                <a:spcPct val="30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SELF TEST is a trial run for the student.</a:t>
            </a:r>
          </a:p>
          <a:p>
            <a:pPr marL="514350" indent="-514350" eaLnBrk="1" hangingPunct="1">
              <a:spcAft>
                <a:spcPct val="30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FINAL TEST should be taken the next day.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teacher will grade the FINAL TEST and discuss the results with the student, especially the personal answers.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09/2017</a:t>
            </a:r>
            <a:endParaRPr lang="en-US" alt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DAFAFD0-0E28-4FE8-9889-15926A13FDBA}" type="slidenum">
              <a:rPr lang="en-US"/>
              <a:pPr lvl="1"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4580" name="Picture 4" descr="Self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" b="5795"/>
          <a:stretch>
            <a:fillRect/>
          </a:stretch>
        </p:blipFill>
        <p:spPr bwMode="auto">
          <a:xfrm>
            <a:off x="1295400" y="127000"/>
            <a:ext cx="57404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Positive </a:t>
            </a:r>
            <a:r>
              <a:rPr lang="en-US" sz="4000" dirty="0">
                <a:solidFill>
                  <a:schemeClr val="tx1"/>
                </a:solidFill>
              </a:rPr>
              <a:t>Reward -- Gas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8860"/>
            <a:ext cx="5868652" cy="3594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09/2017</a:t>
            </a:r>
            <a:endParaRPr lang="en-US" altLang="en-US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A5B8C7-3C3A-4645-B5A3-D155FC9D792C}" type="slidenum">
              <a:rPr lang="en-US"/>
              <a:pPr lvl="1"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5604" name="Picture 4" descr="Final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b="5791"/>
          <a:stretch>
            <a:fillRect/>
          </a:stretch>
        </p:blipFill>
        <p:spPr bwMode="auto">
          <a:xfrm>
            <a:off x="1287463" y="152400"/>
            <a:ext cx="5680075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Positive </a:t>
            </a:r>
            <a:r>
              <a:rPr lang="en-US" sz="4000" dirty="0">
                <a:solidFill>
                  <a:schemeClr val="tx1"/>
                </a:solidFill>
              </a:rPr>
              <a:t>Reward -- Gas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8860"/>
            <a:ext cx="5868652" cy="3594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21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5402BC1-983D-47C3-8D1B-0C127D22F4CB}" type="slidenum">
              <a:rPr lang="en-US"/>
              <a:pPr lvl="1"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609600"/>
            <a:ext cx="8511480" cy="1271588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H.	The recognition for each lesson successfully completed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4140200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words of encouragement when discussing the final test results.</a:t>
            </a:r>
          </a:p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a “Congratulations Slip.”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5D67EC2-D191-48B9-A6AA-A10B3E656EBB}" type="slidenum">
              <a:rPr lang="en-US"/>
              <a:pPr lvl="1"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3" y="609600"/>
            <a:ext cx="8403468" cy="1271588"/>
          </a:xfrm>
        </p:spPr>
        <p:txBody>
          <a:bodyPr/>
          <a:lstStyle/>
          <a:p>
            <a:pPr marL="685800" indent="-685800" eaLnBrk="1" hangingPunct="1">
              <a:tabLst>
                <a:tab pos="685800" algn="l"/>
              </a:tabLst>
              <a:defRPr/>
            </a:pPr>
            <a:r>
              <a:rPr lang="en-US" dirty="0" smtClean="0"/>
              <a:t>H.	The recognition for each lesson successfully completed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187625" y="2420888"/>
            <a:ext cx="600939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CA5919F-4BC7-479A-BB63-180B83B68EEA}" type="slidenum">
              <a:rPr lang="en-US"/>
              <a:pPr lvl="1"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609600"/>
            <a:ext cx="8547485" cy="1271588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H.	The recognition for each lesson successfully completed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68525"/>
            <a:ext cx="7772400" cy="4140200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words of encouragement when discussing the final test results.</a:t>
            </a:r>
          </a:p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 the student a “Congratulations Slip.”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the student record their grade on their “Achievement Record.”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FC4FF7B-3346-4629-BAEA-D0651FB5726E}" type="slidenum">
              <a:rPr lang="en-US"/>
              <a:pPr lvl="1"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/>
        </p:blipFill>
        <p:spPr bwMode="auto">
          <a:xfrm rot="5400000">
            <a:off x="1431066" y="-793181"/>
            <a:ext cx="6281866" cy="81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A952DD-F1E8-43F3-AEB3-54B5CE1B2830}" type="slidenum">
              <a:rPr lang="en-US"/>
              <a:pPr lvl="1">
                <a:defRPr/>
              </a:pPr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2625" y="260648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I.	Grading their Scripture Memorization work 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264096" y="1988840"/>
            <a:ext cx="7772400" cy="40354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fills out the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Memorization Worksheet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82903"/>
            <a:ext cx="2533410" cy="3278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76" y="3762080"/>
            <a:ext cx="2254045" cy="2916999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3506057"/>
            <a:ext cx="2169203" cy="28063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A952DD-F1E8-43F3-AEB3-54B5CE1B2830}" type="slidenum">
              <a:rPr lang="en-US"/>
              <a:pPr lvl="1">
                <a:defRPr/>
              </a:pPr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I.	Grading their Scripture Memorization work 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has memorized the verse, he first does an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oral test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and quotes it to the teacher.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takes the written test on the verse the day after completing the oral test.  Use the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SMC Final Test Form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955647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582ADF-2D65-4D38-A77A-F8D78043B862}" type="slidenum">
              <a:rPr lang="en-US"/>
              <a:pPr lvl="1">
                <a:defRPr/>
              </a:pPr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I.	Grading their Scripture Memorization work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test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includes writing the verse from memory and giving a written evaluation of how they have put at least one of their goals into action.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582ADF-2D65-4D38-A77A-F8D78043B862}" type="slidenum">
              <a:rPr lang="en-US"/>
              <a:pPr lvl="1">
                <a:defRPr/>
              </a:pPr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44624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I.	Grading their Scripture Memorization work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556" y="1772816"/>
            <a:ext cx="4716524" cy="4428492"/>
          </a:xfrm>
        </p:spPr>
        <p:txBody>
          <a:bodyPr/>
          <a:lstStyle/>
          <a:p>
            <a:pPr marL="609600" indent="-609600" eaLnBrk="1" hangingPunct="1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 receives a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after successfully completing the verse.  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enters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verse on his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Record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 eaLnBrk="1" hangingPunct="1">
              <a:spcAft>
                <a:spcPts val="1800"/>
              </a:spcAft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/>
        </p:blipFill>
        <p:spPr bwMode="auto">
          <a:xfrm rot="5400000">
            <a:off x="5777938" y="3591216"/>
            <a:ext cx="2559059" cy="33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868144" y="1687072"/>
            <a:ext cx="3025924" cy="19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7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5F92939-F92D-40AD-90AA-59BB7C3355CC}" type="slidenum">
              <a:rPr lang="en-US"/>
              <a:pPr lvl="1">
                <a:defRPr/>
              </a:pPr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A.	Achievement in the PSNC classes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en-US" altLang="en-US" dirty="0" smtClean="0"/>
              <a:t>We are more than an academic school.</a:t>
            </a: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en-US" altLang="en-US" dirty="0" smtClean="0"/>
              <a:t>Most important lessons learned must change the </a:t>
            </a:r>
            <a:r>
              <a:rPr lang="en-US" altLang="en-US" u="sng" dirty="0" smtClean="0">
                <a:solidFill>
                  <a:srgbClr val="FFC000"/>
                </a:solidFill>
              </a:rPr>
              <a:t>life</a:t>
            </a:r>
            <a:r>
              <a:rPr lang="en-US" altLang="en-US" dirty="0" smtClean="0"/>
              <a:t> of the student.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dirty="0" smtClean="0"/>
              <a:t>What are God’s achievement standards for each student?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dirty="0" smtClean="0"/>
              <a:t>How can we influence each student to become a life-long learner?</a:t>
            </a: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D323E96-6659-4882-86E6-BBAAF1AFCF42}" type="slidenum">
              <a:rPr lang="en-US"/>
              <a:pPr lvl="1">
                <a:defRPr/>
              </a:pPr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088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J.	Grading their Character Qualities classwork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7772400" cy="40354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student completes the 8 required learning activities for the character quality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3505634"/>
            <a:ext cx="4521716" cy="58516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3506056"/>
            <a:ext cx="2590880" cy="33519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D323E96-6659-4882-86E6-BBAAF1AFCF42}" type="slidenum">
              <a:rPr lang="en-US"/>
              <a:pPr lvl="1">
                <a:defRPr/>
              </a:pPr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0628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J.	Grading their Character Qualities classwork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has memorized the definition of the character quality, he takes a quiz.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three tests related to each character quality cannot be taken the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day.</a:t>
            </a: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68665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8487A22-2AAB-4B18-B8FD-A820E363FD82}" type="slidenum">
              <a:rPr lang="en-US"/>
              <a:pPr lvl="1">
                <a:defRPr/>
              </a:pPr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J.	Grading their Character Qualities classwork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384425"/>
            <a:ext cx="7772400" cy="4035425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Take time to discuss with the student their answers on the final test, stressing the need to continue to use this character quality in their daily living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668A48A-0B24-44C3-8A5E-4C215AA8DFC8}" type="slidenum">
              <a:rPr lang="en-US"/>
              <a:pPr lvl="1">
                <a:defRPr/>
              </a:pPr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44624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J.	Grading their Character Qualities classwork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36812"/>
            <a:ext cx="4860404" cy="4035425"/>
          </a:xfrm>
        </p:spPr>
        <p:txBody>
          <a:bodyPr/>
          <a:lstStyle/>
          <a:p>
            <a:pPr marL="609600" indent="-609600" eaLnBrk="1" hangingPunct="1">
              <a:spcAft>
                <a:spcPct val="30000"/>
              </a:spcAft>
              <a:buFont typeface="+mj-lt"/>
              <a:buAutoNum type="arabi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receives a </a:t>
            </a:r>
            <a:r>
              <a:rPr lang="en-US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after successfully completing the final written test.</a:t>
            </a:r>
          </a:p>
          <a:p>
            <a:pPr marL="609600" indent="-609600" eaLnBrk="1" hangingPunct="1">
              <a:spcAft>
                <a:spcPct val="30000"/>
              </a:spcAft>
              <a:buFont typeface="Wingdings" pitchFamily="2" charset="2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 also enters this character quality on his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Record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/>
        </p:blipFill>
        <p:spPr bwMode="auto">
          <a:xfrm rot="5400000">
            <a:off x="5777940" y="3591219"/>
            <a:ext cx="2559057" cy="33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868144" y="1687072"/>
            <a:ext cx="3025924" cy="19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39B4E3-5437-4BB2-8D84-526A395E9A29}" type="slidenum">
              <a:rPr lang="en-US"/>
              <a:pPr lvl="1">
                <a:defRPr/>
              </a:pPr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80628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K.	Grading their Personal Reading classwork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052" y="1769839"/>
            <a:ext cx="7772400" cy="4035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the book is assigned to the student, there should be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goals, questions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issues that the student will seek as he reads the book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09229"/>
            <a:ext cx="2118306" cy="274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59" y="4113077"/>
            <a:ext cx="3456385" cy="1944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39B4E3-5437-4BB2-8D84-526A395E9A29}" type="slidenum">
              <a:rPr lang="en-US"/>
              <a:pPr lvl="1">
                <a:defRPr/>
              </a:pPr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2636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K.	Grading their Personal Reading classwork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024844"/>
            <a:ext cx="7772400" cy="4035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Each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 completes the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Summaries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on the book they are reading.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1800"/>
              </a:spcAft>
              <a:buFont typeface="Wingdings" pitchFamily="2" charset="2"/>
              <a:buAutoNum type="arabicPeriod" startAt="2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he has completed the book, he writes a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book report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This should address the goals identified at the beginning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 may want to have the student give an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oral report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this book to the whole class, telling what they learned from reading this book.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479494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BF46A7D-FA3B-4AD2-B2DA-8879B3E5350F}" type="slidenum">
              <a:rPr lang="en-US"/>
              <a:pPr lvl="1">
                <a:defRPr/>
              </a:pPr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16632"/>
            <a:ext cx="8080375" cy="15589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K.	Grading their Personal Reading classwork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88840"/>
            <a:ext cx="4608376" cy="4035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2400"/>
              </a:spcAft>
              <a:buFont typeface="+mj-lt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 receives a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Congratulations Slip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after successfully completing the book.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2400"/>
              </a:spcAft>
              <a:buFont typeface="Wingdings" pitchFamily="2" charset="2"/>
              <a:buAutoNum type="arabicPeriod" startAt="5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student also enters this book on his </a:t>
            </a:r>
            <a:r>
              <a:rPr lang="en-US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Achievement Record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/>
        </p:blipFill>
        <p:spPr bwMode="auto">
          <a:xfrm rot="5400000">
            <a:off x="5777940" y="3591219"/>
            <a:ext cx="2559057" cy="33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868144" y="1687072"/>
            <a:ext cx="3025924" cy="19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7C595F6-D964-4605-AD62-5F1793B4C2E0}" type="slidenum">
              <a:rPr lang="en-US"/>
              <a:pPr lvl="1">
                <a:defRPr/>
              </a:pPr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7" y="609600"/>
            <a:ext cx="8547484" cy="982663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sz="4000" dirty="0" smtClean="0"/>
              <a:t>L.	The purpose of the tests in PSNC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57338"/>
            <a:ext cx="7772400" cy="486251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test is a tool to help the student take seriously what we are expecting them to learn.</a:t>
            </a:r>
          </a:p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More important than the test score is that the student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personally apply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his life the lessons he is studying</a:t>
            </a:r>
            <a:r>
              <a:rPr lang="en-US" dirty="0" smtClean="0"/>
              <a:t>.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test becomes another opportunity for the teacher to discuss the progress of the student.  Not spelling of words, but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life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issues</a:t>
            </a:r>
            <a:r>
              <a:rPr lang="en-US" dirty="0" smtClean="0"/>
              <a:t>.  </a:t>
            </a:r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Positive </a:t>
            </a:r>
            <a:r>
              <a:rPr lang="en-US" sz="4000" dirty="0">
                <a:solidFill>
                  <a:schemeClr val="tx1"/>
                </a:solidFill>
              </a:rPr>
              <a:t>Reward -- Gas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8860"/>
            <a:ext cx="5868652" cy="3594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38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FDC2F18-1B94-4773-8F8F-51AEB2A8D583}" type="slidenum">
              <a:rPr lang="en-US"/>
              <a:pPr lvl="1">
                <a:defRPr/>
              </a:pPr>
              <a:t>39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29" y="512676"/>
            <a:ext cx="8964487" cy="13430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M.	Motivating your students to achieve through positive reward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168525"/>
            <a:ext cx="7772400" cy="42513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smtClean="0"/>
              <a:t>What has been the “success factor” in the life of each student?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smtClean="0"/>
              <a:t>Your style of teaching can have a major impact on motivating your students.</a:t>
            </a:r>
            <a:br>
              <a:rPr lang="en-US" smtClean="0"/>
            </a:br>
            <a:r>
              <a:rPr lang="en-US" smtClean="0"/>
              <a:t>--Who was the worst teacher in your life?</a:t>
            </a:r>
            <a:br>
              <a:rPr lang="en-US" smtClean="0"/>
            </a:br>
            <a:r>
              <a:rPr lang="en-US" smtClean="0"/>
              <a:t>--Who was the best teacher in your life?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/>
              <a:defRPr/>
            </a:pPr>
            <a:r>
              <a:rPr lang="en-US" smtClean="0"/>
              <a:t>Take time to write encouraging comments on the work papers of your students.</a:t>
            </a:r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7" y="512676"/>
            <a:ext cx="8547484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Tests </a:t>
            </a:r>
            <a:r>
              <a:rPr lang="en-US" sz="4000" dirty="0">
                <a:solidFill>
                  <a:schemeClr val="tx1"/>
                </a:solidFill>
              </a:rPr>
              <a:t>&amp; Grading -- Mirrors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60" y="2117166"/>
            <a:ext cx="3935140" cy="42075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4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D6C8BBE-256F-4183-9065-D59E381D53D1}" type="slidenum">
              <a:rPr lang="en-US"/>
              <a:pPr lvl="1">
                <a:defRPr/>
              </a:pPr>
              <a:t>40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37" y="476672"/>
            <a:ext cx="9143999" cy="1343025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M.	Motivating your students to achieve through positive reward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168525"/>
            <a:ext cx="7772400" cy="42513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/>
              <a:t>Award the </a:t>
            </a:r>
            <a:r>
              <a:rPr lang="en-US" smtClean="0">
                <a:solidFill>
                  <a:srgbClr val="FFCC00"/>
                </a:solidFill>
              </a:rPr>
              <a:t>Congratulations Slips</a:t>
            </a:r>
            <a:r>
              <a:rPr lang="en-US" smtClean="0"/>
              <a:t> publicly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/>
              <a:t>Give each student a star or sticker to put on their </a:t>
            </a:r>
            <a:r>
              <a:rPr lang="en-US" smtClean="0">
                <a:solidFill>
                  <a:srgbClr val="FFCC00"/>
                </a:solidFill>
              </a:rPr>
              <a:t>Achievement Record</a:t>
            </a:r>
            <a:r>
              <a:rPr lang="en-US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/>
              <a:t>Share good examples of their work with their family and other staff.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5000"/>
              </a:spcAft>
              <a:buFont typeface="Wingdings" pitchFamily="2" charset="2"/>
              <a:buAutoNum type="arabicPeriod" startAt="4"/>
              <a:defRPr/>
            </a:pPr>
            <a:r>
              <a:rPr lang="en-US" smtClean="0"/>
              <a:t>Include excellent examples in your sample class work in a notebook in the classroom.</a:t>
            </a: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Positive </a:t>
            </a:r>
            <a:r>
              <a:rPr lang="en-US" sz="4000" dirty="0">
                <a:solidFill>
                  <a:schemeClr val="tx1"/>
                </a:solidFill>
              </a:rPr>
              <a:t>Reward -- Gas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8860"/>
            <a:ext cx="5868652" cy="35946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41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7" y="512676"/>
            <a:ext cx="8547484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Tests </a:t>
            </a:r>
            <a:r>
              <a:rPr lang="en-US" sz="4000" dirty="0">
                <a:solidFill>
                  <a:schemeClr val="tx1"/>
                </a:solidFill>
              </a:rPr>
              <a:t>&amp; Grading -- Mirrors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60" y="2117166"/>
            <a:ext cx="3935140" cy="42075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#5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7D6B757-C4A1-4117-9BF7-50712B807EAA}" type="slidenum">
              <a:rPr lang="en-US" altLang="en-US" smtClean="0"/>
              <a:pPr lvl="1"/>
              <a:t>42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09/2017</a:t>
            </a:r>
            <a:endParaRPr lang="en-US" altLang="en-US" sz="1400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fld id="{3527BB13-CF6C-46FD-8036-2E331E14AFCC}" type="slidenum">
              <a:rPr lang="en-US" altLang="en-US" sz="14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03548" y="609600"/>
            <a:ext cx="8080375" cy="15414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Questions for discussion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26384026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796213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706-576-6555</a:t>
            </a:r>
          </a:p>
          <a:p>
            <a:pPr algn="ctr">
              <a:buFont typeface="Wingdings" pitchFamily="2" charset="2"/>
              <a:buNone/>
            </a:pPr>
            <a:endParaRPr lang="en-US" altLang="en-US" sz="240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smtClean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17327C-C3F2-4D89-A304-C8092EA95D2F}" type="slidenum">
              <a:rPr lang="en-US" altLang="en-US"/>
              <a:pPr algn="r" eaLnBrk="1" hangingPunct="1"/>
              <a:t>44</a:t>
            </a:fld>
            <a:endParaRPr lang="en-US" altLang="en-US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2198C0C-5A7D-4618-9E20-16FD6D88BFD4}" type="slidenum">
              <a:rPr lang="en-US"/>
              <a:pPr lvl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B.	A close look at the grading procedures in the PSNC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20938"/>
            <a:ext cx="7772400" cy="3998912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en-US" altLang="en-US" dirty="0" smtClean="0"/>
              <a:t>Each student works at his own desk, at his own speed.</a:t>
            </a: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en-US" altLang="en-US" dirty="0" smtClean="0"/>
              <a:t>STOP POINTS—At certain points in his daily studies he must stop and discuss his progress with his teacher.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478E116-DF68-46B9-A74E-A7947459DE6E}" type="slidenum">
              <a:rPr lang="en-US"/>
              <a:pPr lvl="1"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6388" name="Picture 2" descr="pg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4860"/>
          <a:stretch>
            <a:fillRect/>
          </a:stretch>
        </p:blipFill>
        <p:spPr bwMode="auto">
          <a:xfrm>
            <a:off x="1779588" y="152400"/>
            <a:ext cx="5640387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sp>
        <p:nvSpPr>
          <p:cNvPr id="16390" name="Right Arrow 5"/>
          <p:cNvSpPr>
            <a:spLocks noChangeArrowheads="1"/>
          </p:cNvSpPr>
          <p:nvPr/>
        </p:nvSpPr>
        <p:spPr bwMode="auto">
          <a:xfrm>
            <a:off x="263525" y="5689600"/>
            <a:ext cx="2117725" cy="1168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08DC1A1-6E8F-4F90-826E-A065AEC79A8E}" type="slidenum">
              <a:rPr lang="en-US"/>
              <a:pPr lvl="1"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7412" name="Picture 2" descr="pg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3"/>
          <a:stretch>
            <a:fillRect/>
          </a:stretch>
        </p:blipFill>
        <p:spPr bwMode="auto">
          <a:xfrm>
            <a:off x="1620838" y="115888"/>
            <a:ext cx="558006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1833563" y="2260600"/>
            <a:ext cx="547687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943100" y="2370138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2"/>
                </a:solidFill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B7310F-669D-4127-95B3-027D6F9DE721}" type="slidenum">
              <a:rPr lang="en-US"/>
              <a:pPr lvl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8436" name="Picture 2" descr="pg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592"/>
          <a:stretch>
            <a:fillRect/>
          </a:stretch>
        </p:blipFill>
        <p:spPr bwMode="auto">
          <a:xfrm>
            <a:off x="1504950" y="0"/>
            <a:ext cx="624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279900" y="3392488"/>
            <a:ext cx="5476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4206875" y="5838825"/>
            <a:ext cx="547688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776913" y="5765800"/>
            <a:ext cx="547687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3768725" y="6130925"/>
            <a:ext cx="547688" cy="5445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448300" y="6094413"/>
            <a:ext cx="547688" cy="5445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09/2017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2198C0C-5A7D-4618-9E20-16FD6D88BFD4}" type="slidenum">
              <a:rPr lang="en-US"/>
              <a:pPr lvl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0628"/>
            <a:ext cx="8080375" cy="184785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dirty="0" smtClean="0"/>
              <a:t>B.	A close look at the grading procedures in the PSNC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060848"/>
            <a:ext cx="3888432" cy="399891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dirty="0" smtClean="0"/>
              <a:t>The student uses his flag to let the teacher know he is needing to talk.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PSNC #5      www.iTeenChallenge.org</a:t>
            </a:r>
            <a:endParaRPr lang="en-US" altLang="en-US" sz="14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r="25479"/>
          <a:stretch/>
        </p:blipFill>
        <p:spPr>
          <a:xfrm>
            <a:off x="5946077" y="2168860"/>
            <a:ext cx="3196079" cy="39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1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uiExpand="1" build="p"/>
    </p:bld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1211</TotalTime>
  <Words>1170</Words>
  <Application>Microsoft Office PowerPoint</Application>
  <PresentationFormat>On-screen Show (4:3)</PresentationFormat>
  <Paragraphs>230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Training</vt:lpstr>
      <vt:lpstr>Achievement,   Grading               &amp; Testing</vt:lpstr>
      <vt:lpstr>Positive Reward -- Gas</vt:lpstr>
      <vt:lpstr>A. Achievement in the PSNC classes</vt:lpstr>
      <vt:lpstr>Tests &amp; Grading -- Mirrors</vt:lpstr>
      <vt:lpstr>B. A close look at the grading procedures in the PSNC </vt:lpstr>
      <vt:lpstr>PowerPoint Presentation</vt:lpstr>
      <vt:lpstr>PowerPoint Presentation</vt:lpstr>
      <vt:lpstr>PowerPoint Presentation</vt:lpstr>
      <vt:lpstr>B. A close look at the grading procedures in the PSNC </vt:lpstr>
      <vt:lpstr>C. Teacher responsibilities at each STOP POINT </vt:lpstr>
      <vt:lpstr>PowerPoint Presentation</vt:lpstr>
      <vt:lpstr>D. Teacher responsibilities at each STOP POINT for the  Personal answer questions</vt:lpstr>
      <vt:lpstr>E. More Teacher responsibilities at each STOP POINT</vt:lpstr>
      <vt:lpstr>F. At the end of the lesson</vt:lpstr>
      <vt:lpstr>At the end of the lesson—cont.</vt:lpstr>
      <vt:lpstr>PowerPoint Presentation</vt:lpstr>
      <vt:lpstr>At the end of the lesson—cont.</vt:lpstr>
      <vt:lpstr>G. The tests for each lesson</vt:lpstr>
      <vt:lpstr>PowerPoint Presentation</vt:lpstr>
      <vt:lpstr>PowerPoint Presentation</vt:lpstr>
      <vt:lpstr>Positive Reward -- Gas</vt:lpstr>
      <vt:lpstr>H. The recognition for each lesson successfully completed</vt:lpstr>
      <vt:lpstr>H. The recognition for each lesson successfully completed</vt:lpstr>
      <vt:lpstr>H. The recognition for each lesson successfully completed</vt:lpstr>
      <vt:lpstr>PowerPoint Presentation</vt:lpstr>
      <vt:lpstr>I. Grading their Scripture Memorization work </vt:lpstr>
      <vt:lpstr>I. Grading their Scripture Memorization work </vt:lpstr>
      <vt:lpstr>I. Grading their Scripture Memorization work </vt:lpstr>
      <vt:lpstr>I. Grading their Scripture Memorization work </vt:lpstr>
      <vt:lpstr>J. Grading their Character Qualities classwork </vt:lpstr>
      <vt:lpstr>J. Grading their Character Qualities classwork </vt:lpstr>
      <vt:lpstr>J. Grading their Character Qualities classwork </vt:lpstr>
      <vt:lpstr>J. Grading their Character Qualities classwork </vt:lpstr>
      <vt:lpstr>K. Grading their Personal Reading classwork </vt:lpstr>
      <vt:lpstr>K. Grading their Personal Reading classwork </vt:lpstr>
      <vt:lpstr>K. Grading their Personal Reading classwork </vt:lpstr>
      <vt:lpstr>L. The purpose of the tests in PSNC </vt:lpstr>
      <vt:lpstr>Positive Reward -- Gas</vt:lpstr>
      <vt:lpstr>M. Motivating your students to achieve through positive reward </vt:lpstr>
      <vt:lpstr>M. Motivating your students to achieve through positive reward </vt:lpstr>
      <vt:lpstr>Positive Reward -- Gas</vt:lpstr>
      <vt:lpstr>Tests &amp; Grading -- Mirrors</vt:lpstr>
      <vt:lpstr>Questions for discussion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Fischer</dc:creator>
  <cp:lastModifiedBy>Dave Batty</cp:lastModifiedBy>
  <cp:revision>50</cp:revision>
  <cp:lastPrinted>1601-01-01T00:00:00Z</cp:lastPrinted>
  <dcterms:created xsi:type="dcterms:W3CDTF">1601-01-01T00:00:00Z</dcterms:created>
  <dcterms:modified xsi:type="dcterms:W3CDTF">2017-09-26T19:38:48Z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