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72" r:id="rId2"/>
  </p:sldMasterIdLst>
  <p:notesMasterIdLst>
    <p:notesMasterId r:id="rId64"/>
  </p:notesMasterIdLst>
  <p:handoutMasterIdLst>
    <p:handoutMasterId r:id="rId65"/>
  </p:handoutMasterIdLst>
  <p:sldIdLst>
    <p:sldId id="256" r:id="rId3"/>
    <p:sldId id="344" r:id="rId4"/>
    <p:sldId id="292" r:id="rId5"/>
    <p:sldId id="295" r:id="rId6"/>
    <p:sldId id="345" r:id="rId7"/>
    <p:sldId id="296" r:id="rId8"/>
    <p:sldId id="329" r:id="rId9"/>
    <p:sldId id="321" r:id="rId10"/>
    <p:sldId id="322" r:id="rId11"/>
    <p:sldId id="330" r:id="rId12"/>
    <p:sldId id="323" r:id="rId13"/>
    <p:sldId id="331" r:id="rId14"/>
    <p:sldId id="342" r:id="rId15"/>
    <p:sldId id="276" r:id="rId16"/>
    <p:sldId id="324" r:id="rId17"/>
    <p:sldId id="332" r:id="rId18"/>
    <p:sldId id="277" r:id="rId19"/>
    <p:sldId id="278" r:id="rId20"/>
    <p:sldId id="279" r:id="rId21"/>
    <p:sldId id="325" r:id="rId22"/>
    <p:sldId id="326" r:id="rId23"/>
    <p:sldId id="334" r:id="rId24"/>
    <p:sldId id="327" r:id="rId25"/>
    <p:sldId id="335" r:id="rId26"/>
    <p:sldId id="336" r:id="rId27"/>
    <p:sldId id="328" r:id="rId28"/>
    <p:sldId id="280" r:id="rId29"/>
    <p:sldId id="293" r:id="rId30"/>
    <p:sldId id="337" r:id="rId31"/>
    <p:sldId id="294" r:id="rId32"/>
    <p:sldId id="338" r:id="rId33"/>
    <p:sldId id="346" r:id="rId34"/>
    <p:sldId id="281" r:id="rId35"/>
    <p:sldId id="318" r:id="rId36"/>
    <p:sldId id="283" r:id="rId37"/>
    <p:sldId id="319" r:id="rId38"/>
    <p:sldId id="320" r:id="rId39"/>
    <p:sldId id="284" r:id="rId40"/>
    <p:sldId id="259" r:id="rId41"/>
    <p:sldId id="339" r:id="rId42"/>
    <p:sldId id="306" r:id="rId43"/>
    <p:sldId id="307" r:id="rId44"/>
    <p:sldId id="286" r:id="rId45"/>
    <p:sldId id="340" r:id="rId46"/>
    <p:sldId id="308" r:id="rId47"/>
    <p:sldId id="309" r:id="rId48"/>
    <p:sldId id="288" r:id="rId49"/>
    <p:sldId id="341" r:id="rId50"/>
    <p:sldId id="310" r:id="rId51"/>
    <p:sldId id="311" r:id="rId52"/>
    <p:sldId id="312" r:id="rId53"/>
    <p:sldId id="265" r:id="rId54"/>
    <p:sldId id="349" r:id="rId55"/>
    <p:sldId id="266" r:id="rId56"/>
    <p:sldId id="313" r:id="rId57"/>
    <p:sldId id="314" r:id="rId58"/>
    <p:sldId id="315" r:id="rId59"/>
    <p:sldId id="347" r:id="rId60"/>
    <p:sldId id="348" r:id="rId61"/>
    <p:sldId id="343" r:id="rId62"/>
    <p:sldId id="317" r:id="rId63"/>
  </p:sldIdLst>
  <p:sldSz cx="9144000" cy="6858000" type="screen4x3"/>
  <p:notesSz cx="6954838" cy="93091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43" d="100"/>
          <a:sy n="43" d="100"/>
        </p:scale>
        <p:origin x="-12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763" y="0"/>
            <a:ext cx="30130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130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763" y="8843963"/>
            <a:ext cx="30130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ADECB2-0852-44DE-9D1B-96BC4CCBA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21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763" y="0"/>
            <a:ext cx="30130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421188"/>
            <a:ext cx="5100638" cy="4189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130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763" y="8843963"/>
            <a:ext cx="30130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5BBEFAD-38CD-484B-A7EC-6CB6319C9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60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6B48FE9-F90B-4B06-A17F-5C5EA36C7D6A}" type="slidenum">
              <a:rPr kumimoji="0" lang="en-US" altLang="en-US"/>
              <a:pPr>
                <a:spcBef>
                  <a:spcPct val="0"/>
                </a:spcBef>
              </a:pPr>
              <a:t>28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6B48FE9-F90B-4B06-A17F-5C5EA36C7D6A}" type="slidenum">
              <a:rPr kumimoji="0" lang="en-US" altLang="en-US"/>
              <a:pPr>
                <a:spcBef>
                  <a:spcPct val="0"/>
                </a:spcBef>
              </a:pPr>
              <a:t>29</a:t>
            </a:fld>
            <a:endParaRPr kumimoji="0"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3350" y="1463675"/>
            <a:ext cx="16900525" cy="10795000"/>
            <a:chOff x="-4887" y="922"/>
            <a:chExt cx="10646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0" y="1706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>
          <a:xfrm>
            <a:off x="5003800" y="638175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750" y="6365875"/>
            <a:ext cx="5022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273800"/>
            <a:ext cx="1512888" cy="381000"/>
          </a:xfrm>
        </p:spPr>
        <p:txBody>
          <a:bodyPr/>
          <a:lstStyle>
            <a:lvl2pPr lvl="1">
              <a:defRPr>
                <a:latin typeface="Times New Roman" pitchFamily="18" charset="0"/>
              </a:defRPr>
            </a:lvl2pPr>
          </a:lstStyle>
          <a:p>
            <a:pPr lvl="1"/>
            <a:fld id="{CD686FE0-DC46-42A6-9F99-11EC9736DCEC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9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D31CFF2-6597-476E-987E-9C5AB490C38E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4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AEC9A66-C89E-43FE-BB91-C7EFC2C68A13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1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>
          <a:xfrm>
            <a:off x="5040313" y="638175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750" y="6400800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5000" y="6345238"/>
            <a:ext cx="1655763" cy="381000"/>
          </a:xfrm>
        </p:spPr>
        <p:txBody>
          <a:bodyPr/>
          <a:lstStyle>
            <a:lvl2pPr lvl="1">
              <a:defRPr>
                <a:latin typeface="Times New Roman" pitchFamily="18" charset="0"/>
              </a:defRPr>
            </a:lvl2pPr>
          </a:lstStyle>
          <a:p>
            <a:pPr lvl="1"/>
            <a:fld id="{0AC2F263-50ED-4E47-B664-24942F6A8429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45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4775" y="6345238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6438" y="6308725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3FBBE454-D3F5-49CA-925C-D613421F9CC5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899E54D-2463-4F08-B929-E79966D02B0F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4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1AF1D53-C3E5-4AA9-A97B-2F8CAA4380A4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89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F67EAEF-D3A4-4A1C-A516-F4026150DE26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123BFF0-DB1F-40B0-83C7-D77A43A7F26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0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11750" y="638175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0538" y="634523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143BFBB7-08E8-44AC-B5C6-09655597C565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0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2145BFB-03C5-4439-9EFD-FA41C2690620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7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8263" y="638175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308725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27D6B757-C4A1-4117-9BF7-50712B807EAA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0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1B6E656-D65C-4AFB-BBA9-6980D56D7DF0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84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B42BBB1-B174-40BF-8ACE-0ED61FDD4053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17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595253A-A5AB-438C-9A20-F89DD17B42BB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9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82725FE-9760-4044-ABE9-3C6E7ADC5CC5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8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D81FFF8-8C6B-4775-BFB7-FBFD3E5C559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8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5060762-514D-4BC1-BAFE-9CC5E0174A22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3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79950" y="64166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4638" y="6308725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B9A8E40B-70E7-4260-A5EA-5D197CB2B8D2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0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59338" y="64166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1975" y="6361113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7EB9D079-55BF-488E-B93F-D503476941A8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7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C2D4DDE-6006-4B27-8314-B1478A69A5A5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8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7123379-D83C-46CC-B34F-B58170609D9C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1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Arial" charset="0"/>
              </a:defRPr>
            </a:lvl2pPr>
          </a:lstStyle>
          <a:p>
            <a:pPr lvl="1"/>
            <a:fld id="{E0DDD24E-542F-4E19-8465-2F2089B38D6E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7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solidFill>
                  <a:srgbClr val="FFFFFF"/>
                </a:solidFill>
                <a:latin typeface="Arial" charset="0"/>
              </a:defRPr>
            </a:lvl2pPr>
          </a:lstStyle>
          <a:p>
            <a:pPr lvl="1"/>
            <a:fld id="{248F539B-8083-4935-8730-981B66E6165E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3617F743-5A68-4694-A732-9403DAC93D1B}" type="slidenum">
              <a:rPr lang="en-US" altLang="en-US" sz="1400"/>
              <a:pPr lvl="1" eaLnBrk="1" hangingPunct="1"/>
              <a:t>1</a:t>
            </a:fld>
            <a:endParaRPr lang="en-US" altLang="en-US" sz="14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762000"/>
            <a:ext cx="8347075" cy="1874912"/>
          </a:xfrm>
        </p:spPr>
        <p:txBody>
          <a:bodyPr/>
          <a:lstStyle/>
          <a:p>
            <a:pPr eaLnBrk="1" hangingPunct="1"/>
            <a:r>
              <a:rPr lang="az-Cyrl-AZ" altLang="en-US" sz="4000" dirty="0" smtClean="0">
                <a:solidFill>
                  <a:schemeClr val="tx1"/>
                </a:solidFill>
              </a:rPr>
              <a:t>ДОСТИЖЕНИЯ, ОЦЕНКИ И ТЕСТИРОВАНИЕ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2800" b="1" dirty="0" smtClean="0"/>
              <a:t>Achievement</a:t>
            </a:r>
            <a:r>
              <a:rPr lang="en-US" altLang="en-US" sz="2800" b="1" dirty="0"/>
              <a:t>, Grading &amp; Testing 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3033713"/>
            <a:ext cx="5940425" cy="827087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az-Cyrl-AZ" altLang="en-US" sz="3200" dirty="0" smtClean="0">
                <a:latin typeface="Arial" charset="0"/>
              </a:rPr>
              <a:t>Автор – Дэвид Бетти</a:t>
            </a:r>
            <a:endParaRPr lang="en-US" altLang="en-US" sz="3200" dirty="0" smtClean="0">
              <a:latin typeface="Arial" charset="0"/>
            </a:endParaRP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256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76700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13" y="4365104"/>
            <a:ext cx="2158027" cy="139446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  <p:bldP spid="410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08DC1A1-6E8F-4F90-826E-A065AEC79A8E}" type="slidenum">
              <a:rPr lang="en-US"/>
              <a:pPr lvl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7412" name="Picture 2" descr="pg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"/>
          <a:stretch>
            <a:fillRect/>
          </a:stretch>
        </p:blipFill>
        <p:spPr bwMode="auto">
          <a:xfrm>
            <a:off x="1620838" y="115888"/>
            <a:ext cx="558006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1833563" y="2260600"/>
            <a:ext cx="547687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943100" y="2370138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2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4532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2"/>
          <a:stretch/>
        </p:blipFill>
        <p:spPr>
          <a:xfrm>
            <a:off x="1539245" y="-36512"/>
            <a:ext cx="6028997" cy="6858000"/>
          </a:xfrm>
          <a:prstGeom prst="rect">
            <a:avLst/>
          </a:prstGeom>
        </p:spPr>
      </p:pic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AB7310F-669D-4127-95B3-027D6F9DE721}" type="slidenum">
              <a:rPr lang="en-US"/>
              <a:pPr lvl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5400092" y="1520788"/>
            <a:ext cx="5476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4636380" y="5337212"/>
            <a:ext cx="547688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3916301" y="5995230"/>
            <a:ext cx="547687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2339752" y="5609468"/>
            <a:ext cx="547688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2339752" y="6038056"/>
            <a:ext cx="5476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2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AB7310F-669D-4127-95B3-027D6F9DE721}" type="slidenum">
              <a:rPr lang="en-US"/>
              <a:pPr lvl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8436" name="Picture 2" descr="pg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592"/>
          <a:stretch>
            <a:fillRect/>
          </a:stretch>
        </p:blipFill>
        <p:spPr bwMode="auto">
          <a:xfrm>
            <a:off x="1504950" y="0"/>
            <a:ext cx="624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279900" y="3392488"/>
            <a:ext cx="5476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4206875" y="5838825"/>
            <a:ext cx="547688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776913" y="5765800"/>
            <a:ext cx="547687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3768725" y="6130925"/>
            <a:ext cx="547688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448300" y="6094413"/>
            <a:ext cx="5476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7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A767E4A4-11CD-4922-9B5F-C7D8D28EBC13}" type="slidenum">
              <a:rPr lang="en-US" altLang="en-US" sz="1400">
                <a:latin typeface="Arial" charset="0"/>
              </a:rPr>
              <a:pPr lvl="1" eaLnBrk="1" hangingPunct="1"/>
              <a:t>13</a:t>
            </a:fld>
            <a:endParaRPr lang="en-US" altLang="en-US" sz="14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700808"/>
            <a:ext cx="5760640" cy="4322762"/>
          </a:xfrm>
        </p:spPr>
        <p:txBody>
          <a:bodyPr/>
          <a:lstStyle/>
          <a:p>
            <a:pPr marL="0" indent="0" eaLnBrk="1" hangingPunct="1">
              <a:spcAft>
                <a:spcPct val="25000"/>
              </a:spcAft>
              <a:buFont typeface="Wingdings" pitchFamily="2" charset="2"/>
              <a:buNone/>
            </a:pPr>
            <a:r>
              <a:rPr lang="en-US" altLang="en-US" sz="2800" i="1" dirty="0" smtClean="0"/>
              <a:t> </a:t>
            </a:r>
          </a:p>
          <a:p>
            <a:pPr marL="466725" indent="-466725" eaLnBrk="1" hangingPunct="1">
              <a:spcAft>
                <a:spcPct val="25000"/>
              </a:spcAft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3. 	</a:t>
            </a:r>
            <a:r>
              <a:rPr lang="ru-RU" altLang="en-US" dirty="0" smtClean="0"/>
              <a:t>Студент использует свой флажок, чтобы показать учителю, что ему нужно поговорить.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2"/>
                </a:solidFill>
              </a:rPr>
              <a:t>The student uses his flag to let the teacher know he is needing to talk. </a:t>
            </a:r>
          </a:p>
          <a:p>
            <a:pPr marL="0" indent="0" eaLnBrk="1" hangingPunct="1">
              <a:spcAft>
                <a:spcPct val="25000"/>
              </a:spcAft>
              <a:buFont typeface="Wingdings" pitchFamily="2" charset="2"/>
              <a:buNone/>
            </a:pPr>
            <a:endParaRPr lang="en-US" altLang="en-US" i="1" dirty="0" smtClean="0"/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88913"/>
            <a:ext cx="8511480" cy="1692275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Б.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Подробно о процессе оценки в ИЗНХ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400" b="1" dirty="0" smtClean="0"/>
              <a:t>A close look at the grading procedures in the </a:t>
            </a:r>
            <a:r>
              <a:rPr lang="en-US" altLang="en-US" sz="2400" b="1" dirty="0" err="1" smtClean="0"/>
              <a:t>PSNC</a:t>
            </a:r>
            <a:endParaRPr lang="ru-RU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r="25479"/>
          <a:stretch/>
        </p:blipFill>
        <p:spPr>
          <a:xfrm>
            <a:off x="5946077" y="2168860"/>
            <a:ext cx="3196079" cy="39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98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DCF3BE51-56B7-428B-89CD-28EE1780BA2A}" type="slidenum">
              <a:rPr lang="en-US" altLang="en-US" sz="1400">
                <a:latin typeface="Arial" charset="0"/>
              </a:rPr>
              <a:pPr lvl="1" eaLnBrk="1" hangingPunct="1"/>
              <a:t>14</a:t>
            </a:fld>
            <a:endParaRPr lang="en-US" alt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135396"/>
            <a:ext cx="9001125" cy="2133600"/>
          </a:xfrm>
        </p:spPr>
        <p:txBody>
          <a:bodyPr/>
          <a:lstStyle/>
          <a:p>
            <a:pPr marL="685800" indent="-685800" eaLnBrk="1" hangingPunct="1"/>
            <a:r>
              <a:rPr lang="en-US" altLang="en-US" sz="3200" b="1" dirty="0" smtClean="0"/>
              <a:t>B</a:t>
            </a:r>
            <a:r>
              <a:rPr lang="az-Cyrl-AZ" altLang="en-US" sz="3200" b="1" dirty="0" smtClean="0"/>
              <a:t>.</a:t>
            </a:r>
            <a:r>
              <a:rPr lang="en-US" altLang="en-US" sz="3200" b="1" dirty="0" smtClean="0"/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Ответственность учителя в связи с ТОЧКОЙ ОСТАНОВКИ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400" b="1" dirty="0" smtClean="0"/>
              <a:t>Teacher responsibilities at each STOP POINT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964" y="1952836"/>
            <a:ext cx="8244532" cy="42148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Убедитесь, что студенты ответили на все вопросы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(одно слово в каждом ответе – там, где нужно вписать ответ в поле).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 to make sure they have completed all questions. </a:t>
            </a:r>
            <a:r>
              <a:rPr lang="en-US" alt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--one word in each answer—fill-ins</a:t>
            </a:r>
            <a:endParaRPr lang="en-US" alt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az-Cyrl-AZ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Вопросы, требующие личного ответа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(числа под подписью учителя рядом с ТОЧКОЙ ОСТАНОВКИ).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 which require a personal answer     </a:t>
            </a:r>
            <a:b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--numbers under teacher signature at STOP POINT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15" y="-1"/>
            <a:ext cx="5073273" cy="7173417"/>
          </a:xfrm>
          <a:prstGeom prst="rect">
            <a:avLst/>
          </a:prstGeom>
        </p:spPr>
      </p:pic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965698C-A020-4816-AB44-671D0FCF68AD}" type="slidenum">
              <a:rPr lang="en-US"/>
              <a:pPr lvl="1"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20486" name="Right Arrow 5"/>
          <p:cNvSpPr>
            <a:spLocks noChangeArrowheads="1"/>
          </p:cNvSpPr>
          <p:nvPr/>
        </p:nvSpPr>
        <p:spPr bwMode="auto">
          <a:xfrm>
            <a:off x="263525" y="5445224"/>
            <a:ext cx="2117725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3851920" y="6201308"/>
            <a:ext cx="11318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4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98" y="-87312"/>
            <a:ext cx="5299364" cy="6858000"/>
          </a:xfrm>
          <a:prstGeom prst="rect">
            <a:avLst/>
          </a:prstGeom>
        </p:spPr>
      </p:pic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965698C-A020-4816-AB44-671D0FCF68AD}" type="slidenum">
              <a:rPr lang="en-US"/>
              <a:pPr lvl="1"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20486" name="Right Arrow 5"/>
          <p:cNvSpPr>
            <a:spLocks noChangeArrowheads="1"/>
          </p:cNvSpPr>
          <p:nvPr/>
        </p:nvSpPr>
        <p:spPr bwMode="auto">
          <a:xfrm>
            <a:off x="263525" y="5049180"/>
            <a:ext cx="2117725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3959932" y="5769260"/>
            <a:ext cx="11318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B4E51863-2732-44D8-B729-9DC5D2057220}" type="slidenum">
              <a:rPr lang="en-US" altLang="en-US" sz="1400">
                <a:latin typeface="Arial" charset="0"/>
              </a:rPr>
              <a:pPr lvl="1" eaLnBrk="1" hangingPunct="1"/>
              <a:t>17</a:t>
            </a:fld>
            <a:endParaRPr lang="en-US" altLang="en-US" sz="140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-423863"/>
            <a:ext cx="8547100" cy="3132783"/>
          </a:xfrm>
        </p:spPr>
        <p:txBody>
          <a:bodyPr/>
          <a:lstStyle/>
          <a:p>
            <a:pPr marL="571500" indent="-571500" eaLnBrk="1" hangingPunct="1"/>
            <a:r>
              <a:rPr lang="az-Cyrl-AZ" altLang="en-US" sz="2800" dirty="0" smtClean="0"/>
              <a:t>Г. </a:t>
            </a:r>
            <a:r>
              <a:rPr lang="en-US" altLang="en-US" sz="2800" dirty="0" smtClean="0"/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Ответственность учителя у каждой ТОЧКИ ОСТАНОВКИ для Вопросов, </a:t>
            </a:r>
            <a:r>
              <a:rPr lang="ru-RU" altLang="en-US" sz="2800" u="sng" dirty="0" smtClean="0">
                <a:solidFill>
                  <a:schemeClr val="tx1"/>
                </a:solidFill>
              </a:rPr>
              <a:t>требующих личного ответа</a:t>
            </a:r>
            <a:r>
              <a:rPr lang="ru-RU" altLang="en-US" sz="2800" dirty="0" smtClean="0">
                <a:solidFill>
                  <a:schemeClr val="tx1"/>
                </a:solidFill>
              </a:rPr>
              <a:t>.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Teacher responsibilities at each STOP POINT </a:t>
            </a:r>
            <a:br>
              <a:rPr lang="en-US" altLang="en-US" sz="2000" dirty="0" smtClean="0"/>
            </a:br>
            <a:r>
              <a:rPr lang="en-US" altLang="en-US" sz="2000" dirty="0" smtClean="0"/>
              <a:t>for the </a:t>
            </a:r>
            <a:r>
              <a:rPr lang="en-US" altLang="en-US" sz="2000" u="sng" dirty="0" smtClean="0"/>
              <a:t>Personal answer questions</a:t>
            </a:r>
            <a:endParaRPr lang="en-US" altLang="en-US" sz="2800" u="sng" dirty="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564" y="2204864"/>
            <a:ext cx="8388486" cy="5580236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Font typeface="Arial" charset="0"/>
              <a:buAutoNum type="arabicPeriod"/>
            </a:pPr>
            <a:r>
              <a:rPr lang="ru-RU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«Ты мог бы прочитать свой ответ вслух и объяснить его более подробно?»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“Would you read your answer out loud to me and then explain it in a little more detail?”</a:t>
            </a:r>
            <a:endParaRPr lang="en-US" alt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ts val="2400"/>
              </a:spcAft>
              <a:buFont typeface="Arial" charset="0"/>
              <a:buAutoNum type="arabicPeriod"/>
            </a:pPr>
            <a:r>
              <a:rPr lang="ru-RU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Это особенно касается студентов – новичков: давайте им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время, чтобы делиться тем, что они хотят сказать.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Especially for new students, give them time to share.</a:t>
            </a:r>
            <a:endParaRPr lang="en-US" alt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 пытайтесь «выдавливать» из них «</a:t>
            </a:r>
            <a:r>
              <a:rPr lang="ru-RU" alt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правильные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 личные ответы.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Don’t try to get them to give you “</a:t>
            </a:r>
            <a:r>
              <a:rPr lang="en-US" altLang="en-US" sz="2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personal answers.</a:t>
            </a:r>
            <a:endParaRPr lang="en-US" alt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79FB5DF4-3AAD-498E-8853-9FAF92FF0244}" type="slidenum">
              <a:rPr lang="en-US" altLang="en-US" sz="1400">
                <a:latin typeface="Arial" charset="0"/>
              </a:rPr>
              <a:pPr lvl="1" eaLnBrk="1" hangingPunct="1"/>
              <a:t>18</a:t>
            </a:fld>
            <a:endParaRPr lang="en-US" altLang="en-US" sz="14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1400"/>
            <a:ext cx="8893175" cy="1700213"/>
          </a:xfrm>
        </p:spPr>
        <p:txBody>
          <a:bodyPr/>
          <a:lstStyle/>
          <a:p>
            <a:pPr marL="685800" indent="-685800" eaLnBrk="1" hangingPunct="1"/>
            <a:r>
              <a:rPr lang="az-Cyrl-AZ" altLang="en-US" sz="2800" b="1" dirty="0" smtClean="0"/>
              <a:t>Д. </a:t>
            </a:r>
            <a:r>
              <a:rPr lang="en-US" altLang="en-US" sz="2800" b="1" dirty="0" smtClean="0"/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Еще больше ответственности учителя у 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ru-RU" altLang="en-US" sz="2800" dirty="0" smtClean="0">
                <a:solidFill>
                  <a:schemeClr val="tx1"/>
                </a:solidFill>
              </a:rPr>
              <a:t>ТОЧКИ ОСТАНОВКИ 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More Teacher responsibilities at each STOP POINT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48780"/>
            <a:ext cx="8280412" cy="4863059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az-Cyrl-AZ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Уделяйте студенту полное внимание. </a:t>
            </a:r>
            <a:r>
              <a:rPr lang="en-US" altLang="en-US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your full attention. </a:t>
            </a:r>
            <a:endParaRPr lang="en-US" altLang="en-US" sz="27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того как вы обсудили их ответы, поставьте свою подпись у пометки ТОЧКА ОСТАНОВКИ и позвольте им продолжать свою работу. </a:t>
            </a:r>
            <a:r>
              <a:rPr lang="en-US" altLang="en-US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you have discussed their answers, sign the line at the STOP POINT and allow them to continue their work. </a:t>
            </a:r>
            <a:endParaRPr lang="en-US" altLang="en-US" sz="27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следующей ТОЧКЕ ОСТАНОВКИ поговорите о новом материале, который был изложен после предыдущей ТОЧКИ.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the next STOP POINT, cover the new material covered since  the last STOP POINT.</a:t>
            </a:r>
            <a:endParaRPr lang="en-US" altLang="en-US" sz="27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0A4D89B6-C624-43CE-A654-D895A02612F9}" type="slidenum">
              <a:rPr lang="en-US" altLang="en-US" sz="1400">
                <a:latin typeface="Arial" charset="0"/>
              </a:rPr>
              <a:pPr lvl="1" eaLnBrk="1" hangingPunct="1"/>
              <a:t>19</a:t>
            </a:fld>
            <a:endParaRPr lang="en-US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"/>
            <a:ext cx="8080375" cy="1304764"/>
          </a:xfrm>
        </p:spPr>
        <p:txBody>
          <a:bodyPr/>
          <a:lstStyle/>
          <a:p>
            <a:pPr marL="685800" indent="-685800" eaLnBrk="1" hangingPunct="1"/>
            <a:r>
              <a:rPr lang="az-Cyrl-AZ" altLang="en-US" sz="3200" dirty="0" smtClean="0">
                <a:solidFill>
                  <a:schemeClr val="tx1"/>
                </a:solidFill>
              </a:rPr>
              <a:t>Е.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az-Cyrl-AZ" altLang="en-US" sz="3200" dirty="0" smtClean="0">
                <a:solidFill>
                  <a:schemeClr val="tx1"/>
                </a:solidFill>
              </a:rPr>
              <a:t>В конце урока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At the end of the lesson</a:t>
            </a:r>
            <a:endParaRPr lang="az-Cyrl-AZ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636" y="1124744"/>
            <a:ext cx="7521339" cy="5075237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Обсудите последний раздел урока, который они охватили.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Затем поставьте свою подпись на строке «Урок выполнен».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Discuss the last section of the lesson they have completed. 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sign the line for “Lesson Completed.”</a:t>
            </a:r>
            <a:endParaRPr lang="en-US" alt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" b="90556"/>
          <a:stretch/>
        </p:blipFill>
        <p:spPr>
          <a:xfrm>
            <a:off x="1028811" y="3433936"/>
            <a:ext cx="7753785" cy="823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6" b="10477"/>
          <a:stretch/>
        </p:blipFill>
        <p:spPr>
          <a:xfrm>
            <a:off x="1056792" y="4077072"/>
            <a:ext cx="7725804" cy="2780928"/>
          </a:xfrm>
          <a:prstGeom prst="rect">
            <a:avLst/>
          </a:prstGeom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089150" y="4761148"/>
            <a:ext cx="5831222" cy="547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-576263" y="4077072"/>
            <a:ext cx="2117726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ru-RU" sz="4000" dirty="0" smtClean="0"/>
              <a:t>Положительная оценка</a:t>
            </a:r>
            <a:r>
              <a:rPr lang="en-US" sz="4000" dirty="0" smtClean="0"/>
              <a:t> </a:t>
            </a:r>
            <a:r>
              <a:rPr lang="en-US" sz="4000" dirty="0"/>
              <a:t>– </a:t>
            </a:r>
            <a:r>
              <a:rPr lang="ru-RU" sz="4000" dirty="0" smtClean="0"/>
              <a:t>топливо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dirty="0">
                <a:solidFill>
                  <a:schemeClr val="tx1"/>
                </a:solidFill>
              </a:rPr>
              <a:t>Positive Reward -- Gas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68860"/>
            <a:ext cx="5868652" cy="3594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2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C449B16-9C2A-4F45-9A40-65CABDE0ED4E}" type="slidenum">
              <a:rPr lang="en-US"/>
              <a:pPr lvl="1"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tabLst>
                <a:tab pos="685800" algn="l"/>
              </a:tabLst>
              <a:defRPr/>
            </a:pPr>
            <a:r>
              <a:rPr lang="en-US" dirty="0" smtClean="0"/>
              <a:t>F.	At the end of the lesson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1552575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Discuss the last section of the lesson they have completed.  Then sign the line for “Lesson Completed.”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163" y="6400800"/>
            <a:ext cx="426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23559" name="Picture 6" descr="pg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8" b="3902"/>
          <a:stretch>
            <a:fillRect/>
          </a:stretch>
        </p:blipFill>
        <p:spPr bwMode="auto">
          <a:xfrm>
            <a:off x="701675" y="4597400"/>
            <a:ext cx="78422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ight Arrow 7"/>
          <p:cNvSpPr>
            <a:spLocks noChangeArrowheads="1"/>
          </p:cNvSpPr>
          <p:nvPr/>
        </p:nvSpPr>
        <p:spPr bwMode="auto">
          <a:xfrm>
            <a:off x="-576263" y="4378325"/>
            <a:ext cx="2117726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2089150" y="4670425"/>
            <a:ext cx="3468688" cy="547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69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6DB71D0-4A15-4C03-85E1-70CB3FDF8AFF}" type="slidenum">
              <a:rPr lang="en-US"/>
              <a:pPr lvl="1"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2260600"/>
            <a:ext cx="4447914" cy="2968600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 startAt="2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Следующее – пусть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студент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оценит весь урок, используя Книгу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ответов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 have the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grade the whole lesson—using the Student Lesson Answer Key book.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err="1" smtClean="0"/>
              <a:t>PSNC</a:t>
            </a:r>
            <a:r>
              <a:rPr lang="en-US" altLang="en-US" sz="1400" dirty="0" smtClean="0"/>
              <a:t> #5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08" y="1880828"/>
            <a:ext cx="3951591" cy="5584916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3508" y="180020"/>
            <a:ext cx="8080375" cy="13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685800" indent="-685800" eaLnBrk="1" hangingPunct="1"/>
            <a:r>
              <a:rPr lang="az-Cyrl-AZ" altLang="en-US" sz="3200" kern="0" dirty="0" smtClean="0">
                <a:solidFill>
                  <a:schemeClr val="tx1"/>
                </a:solidFill>
              </a:rPr>
              <a:t>Е. </a:t>
            </a:r>
            <a:r>
              <a:rPr lang="en-US" altLang="en-US" sz="3200" kern="0" dirty="0" smtClean="0">
                <a:solidFill>
                  <a:schemeClr val="tx1"/>
                </a:solidFill>
              </a:rPr>
              <a:t>	</a:t>
            </a:r>
            <a:r>
              <a:rPr lang="az-Cyrl-AZ" altLang="en-US" sz="3200" kern="0" dirty="0" smtClean="0">
                <a:solidFill>
                  <a:schemeClr val="tx1"/>
                </a:solidFill>
              </a:rPr>
              <a:t>В конце урока </a:t>
            </a:r>
            <a:r>
              <a:rPr lang="en-US" altLang="en-US" sz="3200" kern="0" dirty="0" smtClean="0">
                <a:solidFill>
                  <a:schemeClr val="tx1"/>
                </a:solidFill>
              </a:rPr>
              <a:t/>
            </a:r>
            <a:br>
              <a:rPr lang="en-US" altLang="en-US" sz="3200" kern="0" dirty="0" smtClean="0">
                <a:solidFill>
                  <a:schemeClr val="tx1"/>
                </a:solidFill>
              </a:rPr>
            </a:br>
            <a:r>
              <a:rPr lang="en-US" altLang="en-US" sz="2000" b="1" kern="0" dirty="0" smtClean="0"/>
              <a:t>At the end of the lesson</a:t>
            </a:r>
            <a:endParaRPr lang="az-Cyrl-AZ" altLang="en-US" sz="20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8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6DB71D0-4A15-4C03-85E1-70CB3FDF8AFF}" type="slidenum">
              <a:rPr lang="en-US"/>
              <a:pPr lvl="1">
                <a:defRPr/>
              </a:pPr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2260600"/>
            <a:ext cx="4447914" cy="2968600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 startAt="2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Следующее – пусть студент оценит весь урок, используя Книгу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ответов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 have the student grade the whole lesson—using the Student Lesson Answer Key book.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16" y="1880828"/>
            <a:ext cx="3651248" cy="472514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3508" y="180020"/>
            <a:ext cx="8080375" cy="13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685800" indent="-685800" eaLnBrk="1" hangingPunct="1"/>
            <a:r>
              <a:rPr lang="az-Cyrl-AZ" altLang="en-US" sz="3200" kern="0" dirty="0" smtClean="0">
                <a:solidFill>
                  <a:schemeClr val="tx1"/>
                </a:solidFill>
              </a:rPr>
              <a:t>Е. </a:t>
            </a:r>
            <a:r>
              <a:rPr lang="en-US" altLang="en-US" sz="3200" kern="0" dirty="0" smtClean="0">
                <a:solidFill>
                  <a:schemeClr val="tx1"/>
                </a:solidFill>
              </a:rPr>
              <a:t>	</a:t>
            </a:r>
            <a:r>
              <a:rPr lang="az-Cyrl-AZ" altLang="en-US" sz="3200" kern="0" dirty="0" smtClean="0">
                <a:solidFill>
                  <a:schemeClr val="tx1"/>
                </a:solidFill>
              </a:rPr>
              <a:t>В конце урока </a:t>
            </a:r>
            <a:r>
              <a:rPr lang="en-US" altLang="en-US" sz="3200" kern="0" dirty="0" smtClean="0">
                <a:solidFill>
                  <a:schemeClr val="tx1"/>
                </a:solidFill>
              </a:rPr>
              <a:t/>
            </a:r>
            <a:br>
              <a:rPr lang="en-US" altLang="en-US" sz="3200" kern="0" dirty="0" smtClean="0">
                <a:solidFill>
                  <a:schemeClr val="tx1"/>
                </a:solidFill>
              </a:rPr>
            </a:br>
            <a:r>
              <a:rPr lang="en-US" altLang="en-US" sz="2000" b="1" kern="0" dirty="0" smtClean="0"/>
              <a:t>At the end of the lesson</a:t>
            </a:r>
            <a:endParaRPr lang="az-Cyrl-AZ" altLang="en-US" sz="20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2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76" y="-315416"/>
            <a:ext cx="5357509" cy="7573070"/>
          </a:xfrm>
        </p:spPr>
      </p:pic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F432525-2EE5-47D2-BDA7-15FFCB2435CB}" type="slidenum">
              <a:rPr lang="en-US" smtClean="0"/>
              <a:pPr lvl="1">
                <a:defRPr/>
              </a:pPr>
              <a:t>23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8" y="-315416"/>
            <a:ext cx="5851918" cy="7573070"/>
          </a:xfrm>
        </p:spPr>
      </p:pic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F432525-2EE5-47D2-BDA7-15FFCB2435CB}" type="slidenum">
              <a:rPr lang="en-US" smtClean="0"/>
              <a:pPr lvl="1">
                <a:defRPr/>
              </a:pPr>
              <a:t>24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49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0A4D89B6-C624-43CE-A654-D895A02612F9}" type="slidenum">
              <a:rPr lang="en-US" altLang="en-US" sz="1400">
                <a:latin typeface="Arial" charset="0"/>
              </a:rPr>
              <a:pPr lvl="1" eaLnBrk="1" hangingPunct="1"/>
              <a:t>25</a:t>
            </a:fld>
            <a:endParaRPr lang="en-US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"/>
            <a:ext cx="8080375" cy="1304764"/>
          </a:xfrm>
        </p:spPr>
        <p:txBody>
          <a:bodyPr/>
          <a:lstStyle/>
          <a:p>
            <a:pPr marL="685800" indent="-685800" eaLnBrk="1" hangingPunct="1"/>
            <a:r>
              <a:rPr lang="az-Cyrl-AZ" altLang="en-US" sz="3200" dirty="0" smtClean="0">
                <a:solidFill>
                  <a:schemeClr val="tx1"/>
                </a:solidFill>
              </a:rPr>
              <a:t>Е.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az-Cyrl-AZ" altLang="en-US" sz="3200" dirty="0" smtClean="0">
                <a:solidFill>
                  <a:schemeClr val="tx1"/>
                </a:solidFill>
              </a:rPr>
              <a:t>В конце урока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At the end of the lesson</a:t>
            </a:r>
            <a:endParaRPr lang="az-Cyrl-AZ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3129" y="1198079"/>
            <a:ext cx="7521339" cy="5075237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 startAt="3"/>
            </a:pP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этого поставьте свою подпись на строке «Оценки выставлены» и объясните, какие тесты необходимо выполнить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sign the “Grading Completed” line and explain the tests to be taken. </a:t>
            </a:r>
            <a:r>
              <a:rPr lang="es-E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alt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" b="90556"/>
          <a:stretch/>
        </p:blipFill>
        <p:spPr>
          <a:xfrm>
            <a:off x="1043608" y="3433936"/>
            <a:ext cx="7753785" cy="823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4"/>
          <a:stretch/>
        </p:blipFill>
        <p:spPr>
          <a:xfrm>
            <a:off x="1039427" y="3969060"/>
            <a:ext cx="7766618" cy="4157187"/>
          </a:xfrm>
          <a:prstGeom prst="rect">
            <a:avLst/>
          </a:prstGeom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089150" y="5437596"/>
            <a:ext cx="5831222" cy="547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-354038" y="5013176"/>
            <a:ext cx="2117726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16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861DD48-D52B-45C7-915F-872E1F92711D}" type="slidenum">
              <a:rPr lang="en-US"/>
              <a:pPr lvl="1">
                <a:defRPr/>
              </a:pPr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end of the lesson</a:t>
            </a:r>
            <a:r>
              <a:rPr lang="en-US" sz="3600" i="1" dirty="0" smtClean="0"/>
              <a:t>—cont.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144303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Then sign the “Grading Completed” line and explain the tests to be taken.</a:t>
            </a: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26631" name="Picture 6" descr="pg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8" b="3902"/>
          <a:stretch>
            <a:fillRect/>
          </a:stretch>
        </p:blipFill>
        <p:spPr bwMode="auto">
          <a:xfrm>
            <a:off x="965200" y="4086225"/>
            <a:ext cx="78422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ight Arrow 7"/>
          <p:cNvSpPr>
            <a:spLocks noChangeArrowheads="1"/>
          </p:cNvSpPr>
          <p:nvPr/>
        </p:nvSpPr>
        <p:spPr bwMode="auto">
          <a:xfrm>
            <a:off x="-312738" y="4268788"/>
            <a:ext cx="2117726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2352675" y="4597400"/>
            <a:ext cx="3468688" cy="547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96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2CBFAA8F-FF99-4860-BC69-C0637260D814}" type="slidenum">
              <a:rPr lang="en-US" altLang="en-US" sz="1400">
                <a:latin typeface="Arial" charset="0"/>
              </a:rPr>
              <a:pPr lvl="1" eaLnBrk="1" hangingPunct="1"/>
              <a:t>27</a:t>
            </a:fld>
            <a:endParaRPr lang="en-US" altLang="en-US" sz="14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7384"/>
            <a:ext cx="8439150" cy="1368425"/>
          </a:xfrm>
        </p:spPr>
        <p:txBody>
          <a:bodyPr/>
          <a:lstStyle/>
          <a:p>
            <a:pPr marL="685800" indent="-685800" eaLnBrk="1" hangingPunct="1"/>
            <a:r>
              <a:rPr lang="ru-RU" altLang="en-US" sz="3600" dirty="0" smtClean="0">
                <a:solidFill>
                  <a:schemeClr val="tx1"/>
                </a:solidFill>
              </a:rPr>
              <a:t>Ж.</a:t>
            </a:r>
            <a:r>
              <a:rPr lang="en-US" altLang="en-US" sz="3600" dirty="0" smtClean="0">
                <a:solidFill>
                  <a:schemeClr val="tx1"/>
                </a:solidFill>
              </a:rPr>
              <a:t>	</a:t>
            </a:r>
            <a:r>
              <a:rPr lang="ru-RU" altLang="en-US" sz="3600" dirty="0" smtClean="0">
                <a:solidFill>
                  <a:schemeClr val="tx1"/>
                </a:solidFill>
              </a:rPr>
              <a:t>Тест на каждый урок</a:t>
            </a: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The tests for each lesson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096" y="1484784"/>
            <a:ext cx="8424428" cy="4608512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Font typeface="Arial" charset="0"/>
              <a:buAutoNum type="arabicPeriod"/>
            </a:pP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САМОСТОЯТЕЛЬНЫЙ ТЕСТ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это «пробный прогон» для студента.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SELF TEST is a trial run for the student. 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ts val="2400"/>
              </a:spcAft>
              <a:buFont typeface="Arial" charset="0"/>
              <a:buAutoNum type="arabicPeriod"/>
            </a:pP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ЗАКЛЮЧИТЕЛЬНЫЙ ТЕСТ необходимо выполнить на </a:t>
            </a:r>
            <a:r>
              <a:rPr lang="ru-RU" alt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следующий</a:t>
            </a:r>
            <a:r>
              <a:rPr lang="ru-RU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день.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FINAL TEST should be taken the </a:t>
            </a:r>
            <a:r>
              <a:rPr lang="en-US" alt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</a:t>
            </a:r>
            <a:r>
              <a:rPr lang="en-US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day. 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оценит ЗАКЛЮЧИТЕЛЬНЫЙ ТЕСТ и обсудит результаты со студентом, особенно то,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что касается личных ответов.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teacher will grade the FINAL TEST and discuss the results with the student, especially the personal answers.</a:t>
            </a:r>
            <a:endParaRPr lang="en-US" alt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7D9EC8A0-8609-4AA3-A3FE-78ADDA829896}" type="slidenum">
              <a:rPr lang="en-US" altLang="en-US" sz="1400">
                <a:latin typeface="Arial" charset="0"/>
              </a:rPr>
              <a:pPr lvl="1" eaLnBrk="1" hangingPunct="1"/>
              <a:t>28</a:t>
            </a:fld>
            <a:endParaRPr lang="en-US" altLang="en-US" sz="1400"/>
          </a:p>
        </p:txBody>
      </p:sp>
      <p:sp>
        <p:nvSpPr>
          <p:cNvPr id="4198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17" y="0"/>
            <a:ext cx="48495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7D9EC8A0-8609-4AA3-A3FE-78ADDA829896}" type="slidenum">
              <a:rPr lang="en-US" altLang="en-US" sz="1400">
                <a:latin typeface="Arial" charset="0"/>
              </a:rPr>
              <a:pPr lvl="1" eaLnBrk="1" hangingPunct="1"/>
              <a:t>29</a:t>
            </a:fld>
            <a:endParaRPr lang="en-US" altLang="en-US" sz="1400"/>
          </a:p>
        </p:txBody>
      </p:sp>
      <p:pic>
        <p:nvPicPr>
          <p:cNvPr id="41988" name="Picture 4" descr="Self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" b="5795"/>
          <a:stretch>
            <a:fillRect/>
          </a:stretch>
        </p:blipFill>
        <p:spPr bwMode="auto">
          <a:xfrm>
            <a:off x="1676400" y="0"/>
            <a:ext cx="5740400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38016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0555FB2E-ABFC-4222-B779-515B0541F31E}" type="slidenum">
              <a:rPr lang="en-US" altLang="en-US" sz="1400">
                <a:latin typeface="Arial" charset="0"/>
              </a:rPr>
              <a:pPr lvl="1" eaLnBrk="1" hangingPunct="1"/>
              <a:t>3</a:t>
            </a:fld>
            <a:endParaRPr lang="en-US" altLang="en-US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260350"/>
            <a:ext cx="8080375" cy="1728788"/>
          </a:xfrm>
        </p:spPr>
        <p:txBody>
          <a:bodyPr/>
          <a:lstStyle/>
          <a:p>
            <a:pPr marL="690563" indent="-690563" eaLnBrk="1" hangingPunct="1"/>
            <a:r>
              <a:rPr lang="en-US" altLang="en-US" sz="3200" b="1" dirty="0" smtClean="0"/>
              <a:t>A. 	</a:t>
            </a:r>
            <a:r>
              <a:rPr lang="az-Cyrl-AZ" altLang="en-US" sz="3200" dirty="0" smtClean="0">
                <a:solidFill>
                  <a:schemeClr val="tx1"/>
                </a:solidFill>
              </a:rPr>
              <a:t>Достижения на занятиях ИЗНХ </a:t>
            </a:r>
            <a:r>
              <a:rPr lang="en-US" altLang="en-US" sz="2000" b="1" dirty="0" smtClean="0"/>
              <a:t>Achievement in the </a:t>
            </a:r>
            <a:r>
              <a:rPr lang="en-US" altLang="en-US" sz="2000" b="1" dirty="0" err="1" smtClean="0"/>
              <a:t>PSNC</a:t>
            </a:r>
            <a:r>
              <a:rPr lang="en-US" altLang="en-US" sz="2000" b="1" dirty="0" smtClean="0"/>
              <a:t> classes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989138"/>
            <a:ext cx="5580484" cy="4430712"/>
          </a:xfrm>
        </p:spPr>
        <p:txBody>
          <a:bodyPr/>
          <a:lstStyle/>
          <a:p>
            <a:pPr marL="466725" indent="-466725" eaLnBrk="1" hangingPunct="1">
              <a:spcAft>
                <a:spcPts val="1800"/>
              </a:spcAft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1.	</a:t>
            </a:r>
            <a:r>
              <a:rPr lang="ru-RU" altLang="en-US" dirty="0" smtClean="0"/>
              <a:t>Мы больше, чем обычная школа.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2"/>
                </a:solidFill>
              </a:rPr>
              <a:t>We are more than an academic school. </a:t>
            </a:r>
            <a:endParaRPr lang="en-US" altLang="en-US" sz="2400" dirty="0" smtClean="0"/>
          </a:p>
          <a:p>
            <a:pPr marL="466725" indent="-466725" eaLnBrk="1" hangingPunct="1">
              <a:spcAft>
                <a:spcPct val="25000"/>
              </a:spcAft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2. 	</a:t>
            </a:r>
            <a:r>
              <a:rPr lang="ru-RU" altLang="en-US" dirty="0" smtClean="0"/>
              <a:t>Самые важные уроки, которые усваивает студент, должны менять его </a:t>
            </a:r>
            <a:r>
              <a:rPr lang="ru-RU" altLang="en-US" b="1" u="sng" dirty="0" smtClean="0">
                <a:solidFill>
                  <a:srgbClr val="FFC000"/>
                </a:solidFill>
              </a:rPr>
              <a:t>жизнь</a:t>
            </a:r>
            <a:r>
              <a:rPr lang="ru-RU" altLang="en-US" dirty="0" smtClean="0"/>
              <a:t>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2"/>
                </a:solidFill>
              </a:rPr>
              <a:t>Most important lessons learned must change the </a:t>
            </a:r>
            <a:r>
              <a:rPr lang="en-US" altLang="en-US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life</a:t>
            </a: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</a:rPr>
              <a:t>of the student. </a:t>
            </a:r>
            <a:endParaRPr lang="en-US" altLang="en-US" sz="2400" i="1" dirty="0" smtClean="0"/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r="17002"/>
          <a:stretch/>
        </p:blipFill>
        <p:spPr>
          <a:xfrm>
            <a:off x="6264188" y="3194732"/>
            <a:ext cx="2876263" cy="27826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458C1DDA-FCCD-4127-BA06-76EA90EBD7E6}" type="slidenum">
              <a:rPr lang="en-US" altLang="en-US" sz="1400">
                <a:latin typeface="Arial" charset="0"/>
              </a:rPr>
              <a:pPr lvl="1" eaLnBrk="1" hangingPunct="1"/>
              <a:t>30</a:t>
            </a:fld>
            <a:endParaRPr lang="en-US" altLang="en-US" sz="1400"/>
          </a:p>
        </p:txBody>
      </p:sp>
      <p:sp>
        <p:nvSpPr>
          <p:cNvPr id="4403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17" y="0"/>
            <a:ext cx="48495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458C1DDA-FCCD-4127-BA06-76EA90EBD7E6}" type="slidenum">
              <a:rPr lang="en-US" altLang="en-US" sz="1400">
                <a:latin typeface="Arial" charset="0"/>
              </a:rPr>
              <a:pPr lvl="1" eaLnBrk="1" hangingPunct="1"/>
              <a:t>31</a:t>
            </a:fld>
            <a:endParaRPr lang="en-US" altLang="en-US" sz="1400"/>
          </a:p>
        </p:txBody>
      </p:sp>
      <p:pic>
        <p:nvPicPr>
          <p:cNvPr id="44036" name="Picture 4" descr="Final 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b="5791"/>
          <a:stretch>
            <a:fillRect/>
          </a:stretch>
        </p:blipFill>
        <p:spPr bwMode="auto">
          <a:xfrm>
            <a:off x="1808163" y="7938"/>
            <a:ext cx="5680075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13309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5" y="609600"/>
            <a:ext cx="8475476" cy="1143000"/>
          </a:xfrm>
        </p:spPr>
        <p:txBody>
          <a:bodyPr/>
          <a:lstStyle/>
          <a:p>
            <a:pPr algn="ctr"/>
            <a:r>
              <a:rPr lang="ru-RU" sz="4000" dirty="0" smtClean="0"/>
              <a:t>Положительная оценка</a:t>
            </a:r>
            <a:r>
              <a:rPr lang="en-US" sz="4000" dirty="0" smtClean="0"/>
              <a:t> – </a:t>
            </a:r>
            <a:r>
              <a:rPr lang="ru-RU" sz="4000" dirty="0" smtClean="0"/>
              <a:t>топливо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>
                <a:solidFill>
                  <a:schemeClr val="tx1"/>
                </a:solidFill>
              </a:rPr>
              <a:t>Positive Reward -- Gas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68860"/>
            <a:ext cx="5868652" cy="3594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32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8DA0AFF-1F2D-436E-9119-E306596826F2}" type="slidenum">
              <a:rPr lang="en-US" altLang="en-US" sz="1400">
                <a:latin typeface="Arial" charset="0"/>
              </a:rPr>
              <a:pPr lvl="1" eaLnBrk="1" hangingPunct="1"/>
              <a:t>33</a:t>
            </a:fld>
            <a:endParaRPr lang="en-US" altLang="en-US" sz="1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3250" cy="1765300"/>
          </a:xfrm>
        </p:spPr>
        <p:txBody>
          <a:bodyPr/>
          <a:lstStyle/>
          <a:p>
            <a:pPr marL="685800" indent="-68580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З.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Когда учитель признает, что студент успешно завершил урок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The recognition for each lesson successfully completed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168525"/>
            <a:ext cx="7921575" cy="4140200"/>
          </a:xfrm>
        </p:spPr>
        <p:txBody>
          <a:bodyPr/>
          <a:lstStyle/>
          <a:p>
            <a:pPr marL="457200" indent="-457200" eaLnBrk="1" hangingPunct="1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Найдите для студента слова ободрения после того как обсуждены результаты заключительного теста.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words of encouragement when discussing the final test results.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Выдайте студенту Поздравительную записку.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a “Congratulations Slip”.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C903B733-F4BE-456F-ABA5-E4FD96F1F5E3}" type="slidenum">
              <a:rPr lang="en-US" altLang="en-US" sz="1400">
                <a:latin typeface="Arial" charset="0"/>
              </a:rPr>
              <a:pPr lvl="1" eaLnBrk="1" hangingPunct="1"/>
              <a:t>34</a:t>
            </a:fld>
            <a:endParaRPr lang="en-US" altLang="en-US" sz="1400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7" b="-177"/>
          <a:stretch>
            <a:fillRect/>
          </a:stretch>
        </p:blipFill>
        <p:spPr bwMode="auto">
          <a:xfrm>
            <a:off x="1727200" y="2070100"/>
            <a:ext cx="5221288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48135" name="TextBox 1"/>
          <p:cNvSpPr txBox="1">
            <a:spLocks noChangeArrowheads="1"/>
          </p:cNvSpPr>
          <p:nvPr/>
        </p:nvSpPr>
        <p:spPr bwMode="auto">
          <a:xfrm>
            <a:off x="1727200" y="3321050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3250" cy="1765300"/>
          </a:xfrm>
        </p:spPr>
        <p:txBody>
          <a:bodyPr/>
          <a:lstStyle/>
          <a:p>
            <a:pPr marL="685800" indent="-68580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З.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Когда учитель признает, что студент успешно завершил урок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The recognition for each lesson successfully completed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EC67D9A8-E148-4E67-8295-6E791B48EE31}" type="slidenum">
              <a:rPr lang="en-US" altLang="en-US" sz="1400">
                <a:latin typeface="Arial" charset="0"/>
              </a:rPr>
              <a:pPr lvl="1" eaLnBrk="1" hangingPunct="1"/>
              <a:t>35</a:t>
            </a:fld>
            <a:endParaRPr lang="en-US" altLang="en-US" sz="140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47111" name="TextBox 1"/>
          <p:cNvSpPr txBox="1">
            <a:spLocks noChangeArrowheads="1"/>
          </p:cNvSpPr>
          <p:nvPr/>
        </p:nvSpPr>
        <p:spPr bwMode="auto">
          <a:xfrm>
            <a:off x="1727200" y="3321050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3250" cy="1765300"/>
          </a:xfrm>
        </p:spPr>
        <p:txBody>
          <a:bodyPr/>
          <a:lstStyle/>
          <a:p>
            <a:pPr marL="685800" indent="-68580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З.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Когда учитель признает, что студент успешно завершил урок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The recognition for each lesson successfully completed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22933" y="1881724"/>
            <a:ext cx="6589427" cy="42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DED21E54-3639-44CF-ABF4-981CDCA50787}" type="slidenum">
              <a:rPr lang="en-US" altLang="en-US" sz="1400">
                <a:latin typeface="Arial" charset="0"/>
              </a:rPr>
              <a:pPr lvl="1" eaLnBrk="1" hangingPunct="1"/>
              <a:t>36</a:t>
            </a:fld>
            <a:endParaRPr lang="en-US" altLang="en-US" sz="1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68525"/>
            <a:ext cx="7777559" cy="4573588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None/>
            </a:pPr>
            <a:r>
              <a:rPr lang="en-US" alt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	</a:t>
            </a:r>
            <a:r>
              <a:rPr lang="ru-RU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Пусть студент запишет свою оценку на своих «Записях достижений».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the student record their grade on their “Achievement Record.”</a:t>
            </a:r>
            <a:endParaRPr lang="en-US" altLang="en-US" sz="1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8620"/>
            <a:ext cx="8223250" cy="1765300"/>
          </a:xfrm>
        </p:spPr>
        <p:txBody>
          <a:bodyPr/>
          <a:lstStyle/>
          <a:p>
            <a:pPr marL="685800" indent="-68580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З.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Когда учитель признает, что студент успешно завершил урок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The recognition for each lesson successfully completed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120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5C96DA34-648E-4110-BACC-B361A3846879}" type="slidenum">
              <a:rPr lang="en-US" altLang="en-US" sz="1400">
                <a:latin typeface="Arial" charset="0"/>
              </a:rPr>
              <a:pPr lvl="1" eaLnBrk="1" hangingPunct="1"/>
              <a:t>37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3537" y="-1291428"/>
            <a:ext cx="6544413" cy="9000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89510981-A205-4CB0-AA40-42415B6FE25C}" type="slidenum">
              <a:rPr lang="en-US" altLang="en-US" sz="1400">
                <a:latin typeface="Arial" charset="0"/>
              </a:rPr>
              <a:pPr lvl="1" eaLnBrk="1" hangingPunct="1"/>
              <a:t>38</a:t>
            </a:fld>
            <a:endParaRPr lang="en-US" altLang="en-US" sz="140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"/>
          <a:stretch/>
        </p:blipFill>
        <p:spPr bwMode="auto">
          <a:xfrm rot="5400000">
            <a:off x="1384079" y="-925703"/>
            <a:ext cx="6465874" cy="82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94A93629-78C8-4EFB-8EFB-5CC98595764F}" type="slidenum">
              <a:rPr lang="en-US" altLang="en-US" sz="1400">
                <a:latin typeface="Arial" charset="0"/>
              </a:rPr>
              <a:pPr lvl="1" eaLnBrk="1" hangingPunct="1"/>
              <a:t>39</a:t>
            </a:fld>
            <a:endParaRPr lang="en-US" altLang="en-US" sz="140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287338" y="115888"/>
            <a:ext cx="8569325" cy="1404937"/>
          </a:xfrm>
        </p:spPr>
        <p:txBody>
          <a:bodyPr/>
          <a:lstStyle/>
          <a:p>
            <a:pPr marL="685800" indent="-685800" eaLnBrk="1" hangingPunct="1"/>
            <a:r>
              <a:rPr lang="ru-RU" altLang="en-US" sz="2800" dirty="0" smtClean="0">
                <a:solidFill>
                  <a:schemeClr val="tx1"/>
                </a:solidFill>
              </a:rPr>
              <a:t>И. </a:t>
            </a:r>
            <a:r>
              <a:rPr lang="en-US" altLang="en-US" sz="2800" dirty="0" smtClean="0">
                <a:solidFill>
                  <a:schemeClr val="tx1"/>
                </a:solidFill>
              </a:rPr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Оцениваем работу по заучиванию мест Писания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Scripture Memorization work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55576" y="1952625"/>
            <a:ext cx="8172524" cy="1548383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студент должен заполнить Бланк учета по заучиванию мест Писания.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fills out the </a:t>
            </a:r>
            <a:r>
              <a:rPr lang="en-US" altLang="en-US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Scripture Memorization Worksheet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pt-B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7072"/>
            <a:ext cx="2533410" cy="3582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76" y="3573016"/>
            <a:ext cx="2254045" cy="3187552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3320988"/>
            <a:ext cx="2169203" cy="3068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BF9916DB-1690-4EA1-BB39-6D01D9A3F090}" type="slidenum">
              <a:rPr lang="en-US" altLang="en-US" sz="1400">
                <a:latin typeface="Arial" charset="0"/>
              </a:rPr>
              <a:pPr lvl="1" eaLnBrk="1" hangingPunct="1"/>
              <a:t>4</a:t>
            </a:fld>
            <a:endParaRPr lang="en-US" altLang="en-US" sz="14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052" y="1989138"/>
            <a:ext cx="7772400" cy="4430712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3.	</a:t>
            </a:r>
            <a:r>
              <a:rPr lang="ru-RU" altLang="en-US" dirty="0" smtClean="0"/>
              <a:t>Каковы Божьи стандарты достижений для каждого отдельного студента?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2"/>
                </a:solidFill>
              </a:rPr>
              <a:t>What are God’s achievement standards for each student? </a:t>
            </a:r>
          </a:p>
          <a:p>
            <a:pPr marL="466725" indent="-466725" eaLnBrk="1" hangingPunct="1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4.	</a:t>
            </a:r>
            <a:r>
              <a:rPr lang="ru-RU" altLang="en-US" dirty="0" smtClean="0"/>
              <a:t>Как мы можем влиять на студента, чтобы он мог учиться на </a:t>
            </a:r>
            <a:r>
              <a:rPr lang="ru-RU" altLang="en-US" b="1" u="sng" dirty="0" smtClean="0">
                <a:solidFill>
                  <a:srgbClr val="FFC000"/>
                </a:solidFill>
              </a:rPr>
              <a:t>протяжении</a:t>
            </a:r>
            <a:r>
              <a:rPr lang="ru-RU" altLang="en-US" dirty="0" smtClean="0">
                <a:solidFill>
                  <a:srgbClr val="FFC000"/>
                </a:solidFill>
              </a:rPr>
              <a:t> </a:t>
            </a:r>
            <a:r>
              <a:rPr lang="ru-RU" altLang="en-US" dirty="0" smtClean="0"/>
              <a:t>всей жизни?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2"/>
                </a:solidFill>
              </a:rPr>
              <a:t>How can we influence each student to become 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a life-long </a:t>
            </a:r>
            <a:r>
              <a:rPr lang="en-US" altLang="en-US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learner</a:t>
            </a:r>
            <a:r>
              <a:rPr lang="en-US" altLang="en-US" sz="2400" dirty="0" smtClean="0">
                <a:solidFill>
                  <a:schemeClr val="tx2"/>
                </a:solidFill>
              </a:rPr>
              <a:t>? </a:t>
            </a:r>
            <a:endParaRPr lang="pt-BR" altLang="en-US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260350"/>
            <a:ext cx="8080375" cy="1728788"/>
          </a:xfrm>
        </p:spPr>
        <p:txBody>
          <a:bodyPr/>
          <a:lstStyle/>
          <a:p>
            <a:pPr marL="690563" indent="-690563" eaLnBrk="1" hangingPunct="1"/>
            <a:r>
              <a:rPr lang="en-US" altLang="en-US" sz="3200" b="1" dirty="0" smtClean="0"/>
              <a:t>A. 	</a:t>
            </a:r>
            <a:r>
              <a:rPr lang="az-Cyrl-AZ" altLang="en-US" sz="3200" dirty="0" smtClean="0">
                <a:solidFill>
                  <a:schemeClr val="tx1"/>
                </a:solidFill>
              </a:rPr>
              <a:t>Достижения на занятиях ИЗНХ </a:t>
            </a:r>
            <a:r>
              <a:rPr lang="en-US" altLang="en-US" sz="2000" b="1" dirty="0" smtClean="0"/>
              <a:t>Achievement in the </a:t>
            </a:r>
            <a:r>
              <a:rPr lang="en-US" altLang="en-US" sz="2000" b="1" dirty="0" err="1" smtClean="0"/>
              <a:t>PSNC</a:t>
            </a:r>
            <a:r>
              <a:rPr lang="en-US" altLang="en-US" sz="2000" b="1" dirty="0" smtClean="0"/>
              <a:t> classes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94A93629-78C8-4EFB-8EFB-5CC98595764F}" type="slidenum">
              <a:rPr lang="en-US" altLang="en-US" sz="1400">
                <a:latin typeface="Arial" charset="0"/>
              </a:rPr>
              <a:pPr lvl="1" eaLnBrk="1" hangingPunct="1"/>
              <a:t>40</a:t>
            </a:fld>
            <a:endParaRPr lang="en-US" altLang="en-US" sz="140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287338" y="115888"/>
            <a:ext cx="8569325" cy="1404937"/>
          </a:xfrm>
        </p:spPr>
        <p:txBody>
          <a:bodyPr/>
          <a:lstStyle/>
          <a:p>
            <a:pPr marL="685800" indent="-685800" eaLnBrk="1" hangingPunct="1"/>
            <a:r>
              <a:rPr lang="ru-RU" altLang="en-US" sz="2800" dirty="0" smtClean="0">
                <a:solidFill>
                  <a:schemeClr val="tx1"/>
                </a:solidFill>
              </a:rPr>
              <a:t>И. </a:t>
            </a:r>
            <a:r>
              <a:rPr lang="en-US" altLang="en-US" sz="2800" dirty="0" smtClean="0">
                <a:solidFill>
                  <a:schemeClr val="tx1"/>
                </a:solidFill>
              </a:rPr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Оцениваем работу по заучиванию мест Писания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Scripture Memorization work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55576" y="1952625"/>
            <a:ext cx="8172524" cy="4467225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студент выучил библейский стих, он прежде всего проходит устный тест и затем рассказывает стих учителю.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he has memorized the verse, the student first does an oral test, and quotes it to the teacher. </a:t>
            </a:r>
            <a:endParaRPr lang="en-US" alt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582616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8D7FA43F-A6B6-4591-BC8A-9C8E580F3EF1}" type="slidenum">
              <a:rPr lang="en-US" altLang="en-US" sz="1400">
                <a:latin typeface="Arial" charset="0"/>
              </a:rPr>
              <a:pPr lvl="1" eaLnBrk="1" hangingPunct="1"/>
              <a:t>41</a:t>
            </a:fld>
            <a:endParaRPr lang="en-US" altLang="en-US" sz="1400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863588" y="1626890"/>
            <a:ext cx="8064512" cy="4970462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следующий день после выполнения устного теста студент проходит </a:t>
            </a:r>
            <a:r>
              <a:rPr lang="ru-RU" alt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письменный</a:t>
            </a:r>
            <a:r>
              <a:rPr lang="ru-RU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тест. Используйте для этого специальную Форму итоговой контрольной работы.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takes the </a:t>
            </a:r>
            <a:r>
              <a:rPr lang="en-US" alt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written</a:t>
            </a:r>
            <a:r>
              <a:rPr lang="en-US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on the verse the day after completing the oral test.  Use the </a:t>
            </a:r>
            <a:r>
              <a:rPr lang="en-US" altLang="en-US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SMC Final Test Form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Итоговая контрольная работа включает в себя запись библейского стиха по памяти и объяснение того, как студент применил хотя бы одну из своих целей в действии.</a:t>
            </a:r>
            <a:r>
              <a:rPr lang="en-US" altLang="en-US" sz="2800" i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i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final test includes writing the verse from memory and giving a written evaluation of how they have put at least one of their goals into action. </a:t>
            </a:r>
            <a:endParaRPr lang="en-US" altLang="en-US" sz="2800" i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>
          <a:xfrm>
            <a:off x="287338" y="115888"/>
            <a:ext cx="8569325" cy="1404937"/>
          </a:xfrm>
        </p:spPr>
        <p:txBody>
          <a:bodyPr/>
          <a:lstStyle/>
          <a:p>
            <a:pPr marL="685800" indent="-685800" eaLnBrk="1" hangingPunct="1"/>
            <a:r>
              <a:rPr lang="ru-RU" altLang="en-US" sz="2800" dirty="0" smtClean="0">
                <a:solidFill>
                  <a:schemeClr val="tx1"/>
                </a:solidFill>
              </a:rPr>
              <a:t>И. </a:t>
            </a:r>
            <a:r>
              <a:rPr lang="en-US" altLang="en-US" sz="2800" dirty="0" smtClean="0">
                <a:solidFill>
                  <a:schemeClr val="tx1"/>
                </a:solidFill>
              </a:rPr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Оцениваем работу по заучиванию мест Писания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Scripture Memorization work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EEB86AFD-5AC9-42E5-B6E4-1B1483580924}" type="slidenum">
              <a:rPr lang="en-US" altLang="en-US" sz="1400">
                <a:latin typeface="Arial" charset="0"/>
              </a:rPr>
              <a:pPr lvl="1" eaLnBrk="1" hangingPunct="1"/>
              <a:t>42</a:t>
            </a:fld>
            <a:endParaRPr lang="en-US" altLang="en-US" sz="1400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23850" y="1880829"/>
            <a:ext cx="6984454" cy="4539022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успешного выполнения всех заданий, связанных с запоминанием стихов из Библии, студент получает Поздравительную записку.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receives a </a:t>
            </a:r>
            <a:r>
              <a:rPr lang="en-US" altLang="en-US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successfully completing the verse. 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Студент заносит этот стих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свои Записи достижений.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enters this verse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his Achievement Record. </a:t>
            </a:r>
            <a:endParaRPr lang="en-US" alt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>
          <a:xfrm>
            <a:off x="287338" y="115888"/>
            <a:ext cx="8569325" cy="1404937"/>
          </a:xfrm>
        </p:spPr>
        <p:txBody>
          <a:bodyPr/>
          <a:lstStyle/>
          <a:p>
            <a:pPr marL="685800" indent="-685800" eaLnBrk="1" hangingPunct="1"/>
            <a:r>
              <a:rPr lang="ru-RU" altLang="en-US" sz="2800" dirty="0" smtClean="0">
                <a:solidFill>
                  <a:schemeClr val="tx1"/>
                </a:solidFill>
              </a:rPr>
              <a:t>И. </a:t>
            </a:r>
            <a:r>
              <a:rPr lang="en-US" altLang="en-US" sz="2800" dirty="0" smtClean="0">
                <a:solidFill>
                  <a:schemeClr val="tx1"/>
                </a:solidFill>
              </a:rPr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Оцениваем работу по заучиванию мест Писания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Scripture Memorization work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54039" r="6476" b="4744"/>
          <a:stretch/>
        </p:blipFill>
        <p:spPr bwMode="auto">
          <a:xfrm>
            <a:off x="6861280" y="2024844"/>
            <a:ext cx="2269722" cy="151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8645" y="3998097"/>
            <a:ext cx="1904460" cy="26191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6221CD5-9E1C-4AA7-8F8C-CF71A4816D6C}" type="slidenum">
              <a:rPr lang="en-US" altLang="en-US" sz="1400">
                <a:latin typeface="Arial" charset="0"/>
              </a:rPr>
              <a:pPr lvl="1" eaLnBrk="1" hangingPunct="1"/>
              <a:t>43</a:t>
            </a:fld>
            <a:endParaRPr lang="en-US" altLang="en-US" sz="14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50300" cy="1557338"/>
          </a:xfrm>
        </p:spPr>
        <p:txBody>
          <a:bodyPr/>
          <a:lstStyle/>
          <a:p>
            <a:pPr marL="571500" indent="-571500" eaLnBrk="1" hangingPunct="1"/>
            <a:r>
              <a:rPr lang="ru-RU" altLang="en-US" sz="2800" dirty="0" smtClean="0">
                <a:solidFill>
                  <a:schemeClr val="tx1"/>
                </a:solidFill>
              </a:rPr>
              <a:t>К. </a:t>
            </a:r>
            <a:r>
              <a:rPr lang="en-US" altLang="en-US" sz="2800" dirty="0" smtClean="0">
                <a:solidFill>
                  <a:schemeClr val="tx1"/>
                </a:solidFill>
              </a:rPr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Оценка работы по Качествам характера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Character Qualities classwork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72" y="1376772"/>
            <a:ext cx="5904656" cy="4467225"/>
          </a:xfrm>
        </p:spPr>
        <p:txBody>
          <a:bodyPr/>
          <a:lstStyle/>
          <a:p>
            <a:pPr marL="457200" indent="-457200" eaLnBrk="1" hangingPunct="1">
              <a:spcAft>
                <a:spcPts val="1800"/>
              </a:spcAft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студент выполняет 8 заданий, связанных с качеством характера.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completes the 8 required learning activities for the character quality. </a:t>
            </a:r>
            <a:endParaRPr lang="es-ES" alt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4"/>
          <a:stretch/>
        </p:blipFill>
        <p:spPr>
          <a:xfrm>
            <a:off x="5237211" y="3356992"/>
            <a:ext cx="4600285" cy="3501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3356992"/>
            <a:ext cx="2254045" cy="31889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6221CD5-9E1C-4AA7-8F8C-CF71A4816D6C}" type="slidenum">
              <a:rPr lang="en-US" altLang="en-US" sz="1400">
                <a:latin typeface="Arial" charset="0"/>
              </a:rPr>
              <a:pPr lvl="1" eaLnBrk="1" hangingPunct="1"/>
              <a:t>44</a:t>
            </a:fld>
            <a:endParaRPr lang="en-US" altLang="en-US" sz="14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50300" cy="1557338"/>
          </a:xfrm>
        </p:spPr>
        <p:txBody>
          <a:bodyPr/>
          <a:lstStyle/>
          <a:p>
            <a:pPr marL="571500" indent="-571500" eaLnBrk="1" hangingPunct="1"/>
            <a:r>
              <a:rPr lang="ru-RU" altLang="en-US" sz="2800" dirty="0" smtClean="0">
                <a:solidFill>
                  <a:schemeClr val="tx1"/>
                </a:solidFill>
              </a:rPr>
              <a:t>К. </a:t>
            </a:r>
            <a:r>
              <a:rPr lang="en-US" altLang="en-US" sz="2800" dirty="0" smtClean="0">
                <a:solidFill>
                  <a:schemeClr val="tx1"/>
                </a:solidFill>
              </a:rPr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Оценка работы по Качествам характера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Character Qualities classwork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580" y="1772816"/>
            <a:ext cx="7524836" cy="4467225"/>
          </a:xfrm>
        </p:spPr>
        <p:txBody>
          <a:bodyPr/>
          <a:lstStyle/>
          <a:p>
            <a:pPr marL="457200" indent="-457200" eaLnBrk="1" hangingPunct="1">
              <a:spcAft>
                <a:spcPts val="2400"/>
              </a:spcAft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того, как студент успешно запоминает определение качества характера, он сдает тест.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he has memorized the definition of the character quality, he takes a quiz. </a:t>
            </a:r>
          </a:p>
          <a:p>
            <a:pPr marL="457200" indent="-45720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Три контрольные работы по качествам характера выполняются в </a:t>
            </a:r>
            <a:r>
              <a:rPr lang="ru-RU" alt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разные</a:t>
            </a:r>
            <a:r>
              <a:rPr lang="ru-RU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дни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three tests related to each character quality cannot be taken the </a:t>
            </a:r>
            <a:r>
              <a:rPr lang="en-US" alt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</a:t>
            </a: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day.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398944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3215CE2B-6D98-4B56-92F3-52C455D0EFE6}" type="slidenum">
              <a:rPr lang="en-US" altLang="en-US" sz="1400">
                <a:latin typeface="Arial" charset="0"/>
              </a:rPr>
              <a:pPr lvl="1" eaLnBrk="1" hangingPunct="1"/>
              <a:t>45</a:t>
            </a:fld>
            <a:endParaRPr lang="en-US" altLang="en-US" sz="14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587" y="1592263"/>
            <a:ext cx="8101025" cy="4827587"/>
          </a:xfrm>
        </p:spPr>
        <p:txBody>
          <a:bodyPr/>
          <a:lstStyle/>
          <a:p>
            <a:pPr marL="466725" indent="-466725" eaLnBrk="1" hangingPunct="1">
              <a:buNone/>
            </a:pPr>
            <a:r>
              <a:rPr lang="pt-BR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Уделите время, чтобы обсудить со студентами их ответы в заключительном тесте (контрольной), уделяя особое внимание тому, как важно использовать это качество в повседневной жизни.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time to discuss with the student their answers on the final test, stressing the need to continue to use this character quality in their daily living.</a:t>
            </a:r>
            <a:endParaRPr lang="en-US" alt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50300" cy="1557338"/>
          </a:xfrm>
        </p:spPr>
        <p:txBody>
          <a:bodyPr/>
          <a:lstStyle/>
          <a:p>
            <a:pPr marL="571500" indent="-571500" eaLnBrk="1" hangingPunct="1"/>
            <a:r>
              <a:rPr lang="ru-RU" altLang="en-US" sz="2800" dirty="0" smtClean="0">
                <a:solidFill>
                  <a:schemeClr val="tx1"/>
                </a:solidFill>
              </a:rPr>
              <a:t>К. </a:t>
            </a:r>
            <a:r>
              <a:rPr lang="en-US" altLang="en-US" sz="2800" dirty="0" smtClean="0">
                <a:solidFill>
                  <a:schemeClr val="tx1"/>
                </a:solidFill>
              </a:rPr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Оценка работы по Качествам характера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Character Qualities classwork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7D9D734C-3C89-4AA2-8428-50E4355E2644}" type="slidenum">
              <a:rPr lang="en-US" altLang="en-US" sz="1400">
                <a:latin typeface="Arial" charset="0"/>
              </a:rPr>
              <a:pPr lvl="1" eaLnBrk="1" hangingPunct="1"/>
              <a:t>46</a:t>
            </a:fld>
            <a:endParaRPr lang="en-US" altLang="en-US" sz="14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592263"/>
            <a:ext cx="6300699" cy="4827587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успешного выполнения контрольной работы по качествам характера студент получает Поздравительную записку.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receives a </a:t>
            </a:r>
            <a:r>
              <a:rPr lang="en-US" altLang="en-US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successfully completing the final written test.</a:t>
            </a:r>
            <a:endParaRPr lang="es-ES" alt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Студент заносит это качество характера в свои Записи достиже</a:t>
            </a:r>
            <a:r>
              <a:rPr lang="ru-RU" alt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ний.</a:t>
            </a:r>
            <a:r>
              <a:rPr lang="en-US" alt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enters this character quality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his </a:t>
            </a:r>
            <a:r>
              <a:rPr lang="en-US" altLang="en-US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Achievement Record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s-ES" altLang="en-US" sz="28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50300" cy="1557338"/>
          </a:xfrm>
        </p:spPr>
        <p:txBody>
          <a:bodyPr/>
          <a:lstStyle/>
          <a:p>
            <a:pPr marL="571500" indent="-571500" eaLnBrk="1" hangingPunct="1"/>
            <a:r>
              <a:rPr lang="ru-RU" altLang="en-US" sz="2800" dirty="0" smtClean="0">
                <a:solidFill>
                  <a:schemeClr val="tx1"/>
                </a:solidFill>
              </a:rPr>
              <a:t>К. </a:t>
            </a:r>
            <a:r>
              <a:rPr lang="en-US" altLang="en-US" sz="2800" dirty="0" smtClean="0">
                <a:solidFill>
                  <a:schemeClr val="tx1"/>
                </a:solidFill>
              </a:rPr>
              <a:t>	</a:t>
            </a:r>
            <a:r>
              <a:rPr lang="ru-RU" altLang="en-US" sz="2800" dirty="0" smtClean="0">
                <a:solidFill>
                  <a:schemeClr val="tx1"/>
                </a:solidFill>
              </a:rPr>
              <a:t>Оценка работы по Качествам характера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Character Qualities classwork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54039" r="6476" b="4744"/>
          <a:stretch/>
        </p:blipFill>
        <p:spPr bwMode="auto">
          <a:xfrm>
            <a:off x="6861280" y="1880828"/>
            <a:ext cx="2269722" cy="151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8645" y="3998097"/>
            <a:ext cx="1904460" cy="26191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3A8CD8F6-2554-478C-A9AB-4F0A7462F90A}" type="slidenum">
              <a:rPr lang="en-US" altLang="en-US" sz="1400">
                <a:latin typeface="Arial" charset="0"/>
              </a:rPr>
              <a:pPr lvl="1" eaLnBrk="1" hangingPunct="1"/>
              <a:t>47</a:t>
            </a:fld>
            <a:endParaRPr lang="en-US" altLang="en-US" sz="140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99392"/>
            <a:ext cx="8928100" cy="1657350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Л.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Оценка работы по персональному чтению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Personal Reading classwork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969" y="1520788"/>
            <a:ext cx="8323523" cy="2556495"/>
          </a:xfrm>
        </p:spPr>
        <p:txBody>
          <a:bodyPr/>
          <a:lstStyle/>
          <a:p>
            <a:pPr marL="466725" indent="-466725" eaLnBrk="1" hangingPunct="1"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	</a:t>
            </a:r>
            <a:r>
              <a:rPr lang="ru-RU" altLang="en-US" sz="2800" dirty="0" smtClean="0"/>
              <a:t>Когда студенту назначается книга для прочтения, вместе с ней даются конкретные </a:t>
            </a:r>
            <a:r>
              <a:rPr lang="ru-RU" altLang="en-US" sz="2800" b="1" u="sng" dirty="0" smtClean="0">
                <a:solidFill>
                  <a:srgbClr val="FFC000"/>
                </a:solidFill>
              </a:rPr>
              <a:t>цели</a:t>
            </a:r>
            <a:r>
              <a:rPr lang="ru-RU" altLang="en-US" sz="2800" dirty="0" smtClean="0"/>
              <a:t>, вопросы и моменты, которые необходимо раскрыть по мере прочтения книги.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the book is assigned to the student, there should be specific </a:t>
            </a:r>
            <a:r>
              <a:rPr lang="en-US" alt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goals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questions or issues that the student will seek to discover as he reads the book.</a:t>
            </a:r>
            <a:endParaRPr lang="en-US" alt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61048"/>
            <a:ext cx="1685684" cy="2384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4221088"/>
            <a:ext cx="1346206" cy="20248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3A8CD8F6-2554-478C-A9AB-4F0A7462F90A}" type="slidenum">
              <a:rPr lang="en-US" altLang="en-US" sz="1400">
                <a:latin typeface="Arial" charset="0"/>
              </a:rPr>
              <a:pPr lvl="1" eaLnBrk="1" hangingPunct="1"/>
              <a:t>48</a:t>
            </a:fld>
            <a:endParaRPr lang="en-US" altLang="en-US" sz="140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99392"/>
            <a:ext cx="8928100" cy="1657350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Л.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Оценка работы по персональному чтению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Personal Reading classwork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5" y="1655973"/>
            <a:ext cx="7999487" cy="4905375"/>
          </a:xfrm>
        </p:spPr>
        <p:txBody>
          <a:bodyPr/>
          <a:lstStyle/>
          <a:p>
            <a:pPr marL="466725" indent="-466725" eaLnBrk="1" hangingPunct="1">
              <a:lnSpc>
                <a:spcPct val="80000"/>
              </a:lnSpc>
              <a:spcAft>
                <a:spcPts val="2400"/>
              </a:spcAft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студент записывает в свои Ежедневные итоги, какую книгу он сейчас читает.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completes the </a:t>
            </a:r>
            <a:r>
              <a:rPr lang="en-US" altLang="en-US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Summaries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the book they are reading. </a:t>
            </a:r>
            <a:endParaRPr lang="en-US" alt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Прочитав книгу, студент пишет по ней отчет. Он должен касаться целей, поставленных в самом начале.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he has completed the book, he writes a book report. 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should address the goals identified at the beginning. 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1371916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E661D010-503C-4872-A333-9FE4CE75DE02}" type="slidenum">
              <a:rPr lang="en-US" altLang="en-US" sz="1400">
                <a:latin typeface="Arial" charset="0"/>
              </a:rPr>
              <a:pPr lvl="1" eaLnBrk="1" hangingPunct="1"/>
              <a:t>49</a:t>
            </a:fld>
            <a:endParaRPr lang="en-US" altLang="en-US" sz="1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97088"/>
            <a:ext cx="7848872" cy="5400675"/>
          </a:xfrm>
        </p:spPr>
        <p:txBody>
          <a:bodyPr/>
          <a:lstStyle/>
          <a:p>
            <a:pPr marL="466725" indent="-466725" eaLnBrk="1" hangingPunct="1"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Возможно, вы захотите, чтобы студент устно отчитался о прочитанной книге перед классом и рассказал, что он узнал, читая эту книгу.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may want to have the student give an oral report on this book to the whole class, telling what they learned from reading this book.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99392"/>
            <a:ext cx="8928100" cy="1657350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Л.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Оценка работы по персональному чтению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Personal Reading classwork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7" y="512676"/>
            <a:ext cx="8547484" cy="1143000"/>
          </a:xfrm>
        </p:spPr>
        <p:txBody>
          <a:bodyPr/>
          <a:lstStyle/>
          <a:p>
            <a:pPr algn="ctr"/>
            <a:r>
              <a:rPr lang="ru-RU" sz="4000" dirty="0" smtClean="0"/>
              <a:t>Контрольные и оценки - Зеркала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chemeClr val="tx1"/>
                </a:solidFill>
              </a:rPr>
              <a:t>Tests &amp; Grading -- Mirrors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60" y="2117166"/>
            <a:ext cx="3935140" cy="42075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5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0FDFB4C1-AB85-4CE0-8B79-87F256610F13}" type="slidenum">
              <a:rPr lang="en-US" altLang="en-US" sz="1400">
                <a:latin typeface="Arial" charset="0"/>
              </a:rPr>
              <a:pPr lvl="1" eaLnBrk="1" hangingPunct="1"/>
              <a:t>50</a:t>
            </a:fld>
            <a:endParaRPr lang="en-US" altLang="en-US" sz="1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556792"/>
            <a:ext cx="5904655" cy="4863058"/>
          </a:xfrm>
        </p:spPr>
        <p:txBody>
          <a:bodyPr/>
          <a:lstStyle/>
          <a:p>
            <a:pPr marL="466725" indent="-466725" eaLnBrk="1" hangingPunct="1">
              <a:lnSpc>
                <a:spcPct val="80000"/>
              </a:lnSpc>
              <a:spcAft>
                <a:spcPts val="2400"/>
              </a:spcAft>
              <a:buNone/>
            </a:pP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успешного прочтения книги студент получает Поздравительную записку.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receives a </a:t>
            </a:r>
            <a:r>
              <a:rPr lang="en-US" altLang="en-US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after successfully completing the book.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6. 	</a:t>
            </a: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Студент записывает эту книгу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Записи достижений.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enters this book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his </a:t>
            </a:r>
            <a:r>
              <a:rPr lang="en-US" altLang="en-US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Achievement Record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-US" altLang="en-US" sz="2800" i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i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99392"/>
            <a:ext cx="8928100" cy="1657350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Л.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Оценка работы по персональному чтению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Grading their Personal Reading classwork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54039" r="6476" b="4744"/>
          <a:stretch/>
        </p:blipFill>
        <p:spPr bwMode="auto">
          <a:xfrm>
            <a:off x="6861280" y="1700808"/>
            <a:ext cx="2269722" cy="151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8645" y="3998097"/>
            <a:ext cx="1904460" cy="26191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6E0AACA-4B8F-4D13-A357-DEC5390F65D3}" type="slidenum">
              <a:rPr lang="en-US" altLang="en-US" sz="1400">
                <a:latin typeface="Arial" charset="0"/>
              </a:rPr>
              <a:pPr lvl="1" eaLnBrk="1" hangingPunct="1"/>
              <a:t>51</a:t>
            </a:fld>
            <a:endParaRPr lang="en-US" altLang="en-US" sz="1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1"/>
            <a:ext cx="8294687" cy="1556792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M.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Цель контрольных работ в ИЗНХ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The purpose of the tests in </a:t>
            </a:r>
            <a:r>
              <a:rPr lang="en-US" altLang="en-US" sz="2000" b="1" dirty="0" err="1" smtClean="0"/>
              <a:t>PSNC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81188"/>
            <a:ext cx="7957641" cy="453866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2400"/>
              </a:spcAft>
              <a:buFont typeface="Wingdings" pitchFamily="2" charset="2"/>
              <a:buAutoNum type="arabicPeriod"/>
            </a:pPr>
            <a:r>
              <a:rPr lang="ru-RU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Контрольная работы (тест) – это инструмент, который помогает студенту серьезно воспринимать то, что он должен усвоить.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test is a tool to help the student take seriously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we are expecting them to learn. 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/>
            </a:pPr>
            <a:r>
              <a:rPr lang="ru-RU" altLang="en-US" sz="2800" dirty="0" smtClean="0">
                <a:latin typeface="+mj-lt"/>
              </a:rPr>
              <a:t>Более важно, чем сама оценка, </a:t>
            </a:r>
            <a:r>
              <a:rPr lang="en-US" altLang="en-US" sz="2800" dirty="0" smtClean="0">
                <a:latin typeface="+mj-lt"/>
              </a:rPr>
              <a:t/>
            </a:r>
            <a:br>
              <a:rPr lang="en-US" altLang="en-US" sz="2800" dirty="0" smtClean="0">
                <a:latin typeface="+mj-lt"/>
              </a:rPr>
            </a:br>
            <a:r>
              <a:rPr lang="ru-RU" altLang="en-US" sz="2800" dirty="0" smtClean="0">
                <a:latin typeface="+mj-lt"/>
              </a:rPr>
              <a:t>- это способность студента </a:t>
            </a:r>
            <a:r>
              <a:rPr lang="ru-RU" altLang="en-US" sz="2800" b="1" u="sng" dirty="0" smtClean="0">
                <a:solidFill>
                  <a:srgbClr val="FFC000"/>
                </a:solidFill>
                <a:latin typeface="+mj-lt"/>
              </a:rPr>
              <a:t>лично</a:t>
            </a:r>
            <a:r>
              <a:rPr lang="ru-RU" altLang="en-US" sz="2800" dirty="0" smtClean="0">
                <a:latin typeface="+mj-lt"/>
              </a:rPr>
              <a:t> применять полученные знания в жизни.</a:t>
            </a:r>
            <a:r>
              <a:rPr lang="en-US" altLang="en-US" sz="2800" dirty="0" smtClean="0">
                <a:latin typeface="+mj-lt"/>
              </a:rPr>
              <a:t> </a:t>
            </a:r>
            <a:br>
              <a:rPr lang="en-US" altLang="en-US" sz="2800" dirty="0" smtClean="0">
                <a:latin typeface="+mj-lt"/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More important than the test score is that the student </a:t>
            </a:r>
            <a:r>
              <a:rPr lang="en-US" altLang="en-US" sz="2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personally</a:t>
            </a:r>
            <a:r>
              <a:rPr lang="en-US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2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apply</a:t>
            </a:r>
            <a:r>
              <a:rPr lang="en-US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his life the lessons he is studying</a:t>
            </a:r>
            <a:r>
              <a:rPr lang="en-US" altLang="en-US" sz="2000" dirty="0" smtClean="0">
                <a:solidFill>
                  <a:schemeClr val="tx2"/>
                </a:solidFill>
              </a:rPr>
              <a:t>.</a:t>
            </a:r>
            <a:endParaRPr lang="en-US" altLang="en-US" sz="2800" i="1" dirty="0" smtClean="0">
              <a:latin typeface="Arial" charset="0"/>
            </a:endParaRPr>
          </a:p>
        </p:txBody>
      </p:sp>
      <p:sp>
        <p:nvSpPr>
          <p:cNvPr id="614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E87B262-C1B9-42BC-9A13-9F5318ABC758}" type="slidenum">
              <a:rPr lang="en-US" altLang="en-US" sz="1400">
                <a:latin typeface="Arial" charset="0"/>
              </a:rPr>
              <a:pPr lvl="1" eaLnBrk="1" hangingPunct="1"/>
              <a:t>52</a:t>
            </a:fld>
            <a:endParaRPr lang="en-US" altLang="en-US" sz="1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596" y="1772816"/>
            <a:ext cx="7849629" cy="4106862"/>
          </a:xfrm>
        </p:spPr>
        <p:txBody>
          <a:bodyPr/>
          <a:lstStyle/>
          <a:p>
            <a:pPr marL="466725" indent="-466725" eaLnBrk="1" hangingPunct="1">
              <a:lnSpc>
                <a:spcPct val="80000"/>
              </a:lnSpc>
              <a:buNone/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	</a:t>
            </a:r>
            <a:r>
              <a:rPr lang="ru-RU" altLang="en-US" dirty="0" smtClean="0">
                <a:latin typeface="+mj-lt"/>
              </a:rPr>
              <a:t>Контрольная является дополнительной возможностью для учителя, чтобы обсудить прогресс студента. Не записанные слова, а жизненно </a:t>
            </a:r>
            <a:r>
              <a:rPr lang="ru-RU" altLang="en-US" b="1" u="sng" dirty="0" smtClean="0">
                <a:solidFill>
                  <a:srgbClr val="FFC000"/>
                </a:solidFill>
                <a:latin typeface="+mj-lt"/>
              </a:rPr>
              <a:t>важные</a:t>
            </a:r>
            <a:r>
              <a:rPr lang="ru-RU" altLang="en-US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ru-RU" altLang="en-US" dirty="0" smtClean="0">
                <a:latin typeface="+mj-lt"/>
              </a:rPr>
              <a:t>вопросы.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test becomes another opportunity for the teacher to discuss the progress of the student. 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 spelling of words, but </a:t>
            </a:r>
            <a:r>
              <a:rPr lang="en-US" altLang="en-US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life</a:t>
            </a: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issues</a:t>
            </a:r>
            <a:r>
              <a:rPr lang="en-US" altLang="en-US" sz="2000" dirty="0" smtClean="0">
                <a:solidFill>
                  <a:schemeClr val="tx2"/>
                </a:solidFill>
              </a:rPr>
              <a:t>.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endParaRPr lang="en-US" altLang="en-US" i="1" dirty="0" smtClean="0"/>
          </a:p>
        </p:txBody>
      </p:sp>
      <p:sp>
        <p:nvSpPr>
          <p:cNvPr id="6247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1"/>
            <a:ext cx="8294687" cy="1556792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M.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Цель контрольных работ в ИЗНХ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The purpose of the tests in </a:t>
            </a:r>
            <a:r>
              <a:rPr lang="en-US" altLang="en-US" sz="2000" b="1" dirty="0" err="1" smtClean="0"/>
              <a:t>PSNC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5" y="609600"/>
            <a:ext cx="8475476" cy="1143000"/>
          </a:xfrm>
        </p:spPr>
        <p:txBody>
          <a:bodyPr/>
          <a:lstStyle/>
          <a:p>
            <a:pPr algn="ctr"/>
            <a:r>
              <a:rPr lang="ru-RU" sz="4000" dirty="0" smtClean="0"/>
              <a:t>Положительная оценка - топливо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>
                <a:solidFill>
                  <a:schemeClr val="tx1"/>
                </a:solidFill>
              </a:rPr>
              <a:t>Positive Reward -- Gas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68860"/>
            <a:ext cx="5868652" cy="3594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53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9CD30D4-681F-48BA-AE9F-812B3059CC89}" type="slidenum">
              <a:rPr lang="en-US" altLang="en-US" sz="1400">
                <a:latin typeface="Arial" charset="0"/>
              </a:rPr>
              <a:pPr lvl="1" eaLnBrk="1" hangingPunct="1"/>
              <a:t>54</a:t>
            </a:fld>
            <a:endParaRPr lang="en-US" altLang="en-US" sz="1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-171400"/>
            <a:ext cx="8475662" cy="1952625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H.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Мотивируя своих студентов на достижение позитивного воздаяния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Motivating your students to achieve through positive reward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579" y="1880828"/>
            <a:ext cx="8209545" cy="39274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/>
            </a:pPr>
            <a:r>
              <a:rPr lang="ru-RU" altLang="en-US" sz="2800" dirty="0" smtClean="0"/>
              <a:t>Что является «фактором </a:t>
            </a:r>
            <a:r>
              <a:rPr lang="ru-RU" altLang="en-US" sz="2800" b="1" u="sng" dirty="0" smtClean="0">
                <a:solidFill>
                  <a:srgbClr val="FFC000"/>
                </a:solidFill>
              </a:rPr>
              <a:t>успеха</a:t>
            </a:r>
            <a:r>
              <a:rPr lang="ru-RU" altLang="en-US" sz="2800" dirty="0" smtClean="0"/>
              <a:t>» в жизни каждого студента?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What has been the “</a:t>
            </a:r>
            <a:r>
              <a:rPr lang="en-US" altLang="en-US" sz="2400" b="1" u="sng" dirty="0" smtClean="0">
                <a:solidFill>
                  <a:srgbClr val="FFC000"/>
                </a:solidFill>
              </a:rPr>
              <a:t>success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factor” in the life of each student? </a:t>
            </a: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ru-RU" altLang="en-US" sz="2800" dirty="0" smtClean="0"/>
              <a:t>Ваш стиль обучения может оказывать огромное влияние на мотивацию студентов.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400" dirty="0" smtClean="0">
                <a:solidFill>
                  <a:schemeClr val="tx2"/>
                </a:solidFill>
              </a:rPr>
              <a:t>--</a:t>
            </a:r>
            <a:r>
              <a:rPr lang="ru-RU" altLang="en-US" sz="2000" dirty="0" smtClean="0"/>
              <a:t> Кто был </a:t>
            </a:r>
            <a:r>
              <a:rPr lang="ru-RU" altLang="en-US" sz="2000" dirty="0"/>
              <a:t>худшим учителем </a:t>
            </a:r>
            <a:r>
              <a:rPr lang="ru-RU" altLang="en-US" sz="2000" dirty="0" smtClean="0"/>
              <a:t>в вашей жизни?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s-ES" altLang="en-US" sz="2000" dirty="0" smtClean="0"/>
              <a:t>-</a:t>
            </a:r>
            <a:r>
              <a:rPr lang="ru-RU" altLang="en-US" sz="2000" dirty="0" smtClean="0"/>
              <a:t>- Кто был лучшим учителем в вашей жизни?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Your style of teaching can have a major impact on motivating your students. 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r>
              <a:rPr lang="en-US" altLang="en-US" sz="2400" dirty="0" smtClean="0">
                <a:solidFill>
                  <a:schemeClr val="tx2"/>
                </a:solidFill>
              </a:rPr>
              <a:t>--Who was the worst teacher in your life? </a:t>
            </a:r>
            <a:r>
              <a:rPr lang="en-US" altLang="en-US" sz="2400" i="1" dirty="0" smtClean="0"/>
              <a:t/>
            </a:r>
            <a:br>
              <a:rPr lang="en-US" altLang="en-US" sz="2400" i="1" dirty="0" smtClean="0"/>
            </a:br>
            <a:r>
              <a:rPr lang="en-US" altLang="en-US" sz="2400" dirty="0" smtClean="0">
                <a:solidFill>
                  <a:schemeClr val="tx2"/>
                </a:solidFill>
              </a:rPr>
              <a:t>--Who was the best teacher in your life?</a:t>
            </a:r>
            <a:endParaRPr lang="en-US" altLang="en-US" sz="2400" dirty="0" smtClean="0"/>
          </a:p>
        </p:txBody>
      </p:sp>
      <p:sp>
        <p:nvSpPr>
          <p:cNvPr id="634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E716EF3B-4173-41AB-A119-578FF62E4CBA}" type="slidenum">
              <a:rPr lang="en-US" altLang="en-US" sz="1400">
                <a:latin typeface="Arial" charset="0"/>
              </a:rPr>
              <a:pPr lvl="1" eaLnBrk="1" hangingPunct="1"/>
              <a:t>55</a:t>
            </a:fld>
            <a:endParaRPr lang="en-US" altLang="en-US" sz="1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80828"/>
            <a:ext cx="8317557" cy="4076700"/>
          </a:xfrm>
        </p:spPr>
        <p:txBody>
          <a:bodyPr/>
          <a:lstStyle/>
          <a:p>
            <a:pPr marL="466725" indent="-466725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3. 	</a:t>
            </a:r>
            <a:r>
              <a:rPr lang="ru-RU" altLang="en-US" dirty="0" smtClean="0"/>
              <a:t>Уделите время, чтобы написать ободряющие комментарии в рабочих тетрадях студентов.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Take time to write encouraging comments on the work papers of your students.</a:t>
            </a:r>
            <a:r>
              <a:rPr lang="pt-BR" altLang="en-US" sz="2000" dirty="0" smtClean="0">
                <a:solidFill>
                  <a:schemeClr val="tx2"/>
                </a:solidFill>
              </a:rPr>
              <a:t> </a:t>
            </a:r>
            <a:endParaRPr lang="en-US" altLang="en-US" dirty="0" smtClean="0"/>
          </a:p>
          <a:p>
            <a:pPr marL="466725" indent="-466725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4. </a:t>
            </a:r>
            <a:r>
              <a:rPr lang="ru-RU" altLang="en-US" dirty="0" smtClean="0"/>
              <a:t>Награждайте студентов Поздравительными записками на глазах у </a:t>
            </a:r>
            <a:r>
              <a:rPr lang="ru-RU" altLang="en-US" b="1" u="sng" dirty="0" smtClean="0">
                <a:solidFill>
                  <a:srgbClr val="FFC000"/>
                </a:solidFill>
              </a:rPr>
              <a:t>других</a:t>
            </a:r>
            <a:r>
              <a:rPr lang="ru-RU" altLang="en-US" dirty="0" smtClean="0">
                <a:solidFill>
                  <a:srgbClr val="FFC000"/>
                </a:solidFill>
              </a:rPr>
              <a:t> </a:t>
            </a:r>
            <a:r>
              <a:rPr lang="ru-RU" altLang="en-US" dirty="0" smtClean="0"/>
              <a:t>студентов.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Award the Congratulations Slips </a:t>
            </a:r>
            <a:r>
              <a:rPr lang="en-US" altLang="en-US" sz="2400" b="1" u="sng" dirty="0" smtClean="0">
                <a:solidFill>
                  <a:srgbClr val="FFC000"/>
                </a:solidFill>
              </a:rPr>
              <a:t>publicly </a:t>
            </a:r>
            <a:endParaRPr lang="en-US" altLang="en-US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-171400"/>
            <a:ext cx="8475662" cy="1952625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H.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Мотивируя своих студентов на достижение позитивного воздаяния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Motivating your students to achieve through positive reward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A3A7BF87-2DB9-4258-A514-CFED90D2010E}" type="slidenum">
              <a:rPr lang="en-US" altLang="en-US" sz="1400">
                <a:latin typeface="Arial" charset="0"/>
              </a:rPr>
              <a:pPr lvl="1" eaLnBrk="1" hangingPunct="1"/>
              <a:t>56</a:t>
            </a:fld>
            <a:endParaRPr lang="en-US" altLang="en-US" sz="1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8209545" cy="3746500"/>
          </a:xfrm>
        </p:spPr>
        <p:txBody>
          <a:bodyPr/>
          <a:lstStyle/>
          <a:p>
            <a:pPr marL="466725" indent="-466725">
              <a:spcAft>
                <a:spcPts val="2400"/>
              </a:spcAft>
              <a:buNone/>
            </a:pPr>
            <a:r>
              <a:rPr lang="pt-BR" altLang="en-US" sz="2800" dirty="0" smtClean="0">
                <a:solidFill>
                  <a:schemeClr val="tx2"/>
                </a:solidFill>
              </a:rPr>
              <a:t>5. 	</a:t>
            </a:r>
            <a:r>
              <a:rPr lang="ru-RU" altLang="en-US" sz="2800" dirty="0" smtClean="0"/>
              <a:t>Выдавайте студенту наклейку в виде звездочки или другого знака, которую они смогут вклеить в свои Записи достижений.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Give each student a star or sticker to put on their Achievement Record. </a:t>
            </a:r>
            <a:endParaRPr lang="pt-BR" altLang="en-US" sz="2800" i="1" dirty="0" smtClean="0">
              <a:solidFill>
                <a:srgbClr val="FFCC00"/>
              </a:solidFill>
            </a:endParaRPr>
          </a:p>
          <a:p>
            <a:pPr marL="466725" indent="-466725">
              <a:buNone/>
            </a:pPr>
            <a:r>
              <a:rPr lang="pt-BR" altLang="en-US" sz="2800" dirty="0" smtClean="0">
                <a:solidFill>
                  <a:schemeClr val="tx2"/>
                </a:solidFill>
              </a:rPr>
              <a:t>6. 	</a:t>
            </a:r>
            <a:r>
              <a:rPr lang="ru-RU" altLang="en-US" sz="2800" dirty="0" smtClean="0"/>
              <a:t>Если студент хорошо выполнил свое задание, покажите его другим работникам программы или членам семьи студента.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Share good examples of their work with their family and other staff. </a:t>
            </a:r>
            <a:endParaRPr lang="en-US" altLang="en-US" sz="2800" dirty="0" smtClean="0"/>
          </a:p>
          <a:p>
            <a:pPr marL="0" indent="0">
              <a:buFont typeface="Wingdings" pitchFamily="2" charset="2"/>
              <a:buNone/>
            </a:pPr>
            <a:endParaRPr lang="en-US" altLang="en-US" sz="2800" i="1" dirty="0" smtClean="0">
              <a:solidFill>
                <a:srgbClr val="FFCC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pt-BR" altLang="en-US" sz="2800" dirty="0" smtClean="0"/>
          </a:p>
          <a:p>
            <a:pPr marL="0" indent="0">
              <a:buFont typeface="Wingdings" pitchFamily="2" charset="2"/>
              <a:buNone/>
            </a:pPr>
            <a:endParaRPr lang="en-US" altLang="en-US" sz="2800" dirty="0" smtClean="0"/>
          </a:p>
          <a:p>
            <a:pPr marL="0" indent="0"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655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-171400"/>
            <a:ext cx="8475662" cy="1952625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H.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Мотивируя своих студентов на достижение позитивного воздаяния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Motivating your students to achieve through positive reward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D831C3C-BD5D-4D7F-8447-DCEFB53BAB5A}" type="slidenum">
              <a:rPr lang="en-US" altLang="en-US" sz="1400">
                <a:latin typeface="Arial" charset="0"/>
              </a:rPr>
              <a:pPr lvl="1" eaLnBrk="1" hangingPunct="1"/>
              <a:t>57</a:t>
            </a:fld>
            <a:endParaRPr lang="en-US" altLang="en-US" sz="140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2554"/>
            <a:ext cx="8209545" cy="3422650"/>
          </a:xfrm>
        </p:spPr>
        <p:txBody>
          <a:bodyPr/>
          <a:lstStyle/>
          <a:p>
            <a:pPr marL="466725" indent="-466725" eaLnBrk="1" hangingPunct="1">
              <a:lnSpc>
                <a:spcPct val="80000"/>
              </a:lnSpc>
              <a:spcAft>
                <a:spcPct val="25000"/>
              </a:spcAft>
              <a:buClr>
                <a:srgbClr val="FFCC66"/>
              </a:buClr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7. 	</a:t>
            </a:r>
            <a:r>
              <a:rPr lang="ru-RU" altLang="en-US" dirty="0" smtClean="0">
                <a:solidFill>
                  <a:srgbClr val="FFFFFF"/>
                </a:solidFill>
              </a:rPr>
              <a:t>Отлично </a:t>
            </a:r>
            <a:r>
              <a:rPr lang="ru-RU" altLang="en-US" dirty="0">
                <a:solidFill>
                  <a:srgbClr val="FFFFFF"/>
                </a:solidFill>
              </a:rPr>
              <a:t>выполненные работы студента можно включить в папку с примерами, которую вы используете для работы в классе. </a:t>
            </a:r>
            <a:r>
              <a:rPr lang="en-US" altLang="en-US" dirty="0" smtClean="0">
                <a:solidFill>
                  <a:srgbClr val="FFFFFF"/>
                </a:solidFill>
              </a:rPr>
              <a:t/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sz="2000" dirty="0" smtClean="0">
                <a:solidFill>
                  <a:schemeClr val="tx2"/>
                </a:solidFill>
              </a:rPr>
              <a:t>Include excellent examples in your sample class work </a:t>
            </a:r>
            <a:br>
              <a:rPr lang="en-US" altLang="en-US" sz="2000" dirty="0" smtClean="0">
                <a:solidFill>
                  <a:schemeClr val="tx2"/>
                </a:solidFill>
              </a:rPr>
            </a:br>
            <a:r>
              <a:rPr lang="en-US" altLang="en-US" sz="2000" dirty="0" smtClean="0">
                <a:solidFill>
                  <a:schemeClr val="tx2"/>
                </a:solidFill>
              </a:rPr>
              <a:t>in a notebook in the classroom.</a:t>
            </a:r>
            <a:endParaRPr lang="pt-BR" altLang="en-US" i="1" dirty="0" smtClean="0"/>
          </a:p>
          <a:p>
            <a:pPr marL="0" indent="0">
              <a:buFont typeface="Wingdings" pitchFamily="2" charset="2"/>
              <a:buNone/>
            </a:pPr>
            <a:endParaRPr lang="en-US" altLang="en-US" sz="2800" dirty="0" smtClean="0"/>
          </a:p>
          <a:p>
            <a:pPr marL="0" indent="0"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665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-171400"/>
            <a:ext cx="8475662" cy="1952625"/>
          </a:xfrm>
        </p:spPr>
        <p:txBody>
          <a:bodyPr/>
          <a:lstStyle/>
          <a:p>
            <a:pPr marL="577850" indent="-577850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H.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Мотивируя своих студентов на достижение позитивного воздаяния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Motivating your students to achieve through positive reward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5" y="609600"/>
            <a:ext cx="8475476" cy="1143000"/>
          </a:xfrm>
        </p:spPr>
        <p:txBody>
          <a:bodyPr/>
          <a:lstStyle/>
          <a:p>
            <a:pPr algn="ctr"/>
            <a:r>
              <a:rPr lang="ru-RU" sz="4000" dirty="0" smtClean="0"/>
              <a:t>Положительная оценка - топливо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>
                <a:solidFill>
                  <a:schemeClr val="tx1"/>
                </a:solidFill>
              </a:rPr>
              <a:t>Positive Reward -- Gas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68860"/>
            <a:ext cx="5868652" cy="3594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58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512676"/>
            <a:ext cx="8080375" cy="1143000"/>
          </a:xfrm>
        </p:spPr>
        <p:txBody>
          <a:bodyPr/>
          <a:lstStyle/>
          <a:p>
            <a:pPr algn="ctr"/>
            <a:r>
              <a:rPr lang="ru-RU" sz="4000" dirty="0" smtClean="0"/>
              <a:t>Контрольные и оценки</a:t>
            </a:r>
            <a:r>
              <a:rPr lang="en-US" sz="4000" dirty="0" smtClean="0"/>
              <a:t> – </a:t>
            </a:r>
            <a:r>
              <a:rPr lang="ru-RU" sz="4000" dirty="0" smtClean="0"/>
              <a:t>Зеркала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Tests </a:t>
            </a:r>
            <a:r>
              <a:rPr lang="en-US" sz="2400" dirty="0">
                <a:solidFill>
                  <a:schemeClr val="tx1"/>
                </a:solidFill>
              </a:rPr>
              <a:t>&amp; Grading -- Mirrors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60" y="2117166"/>
            <a:ext cx="3935140" cy="42075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59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C946C787-8493-45FD-95AA-162D5AF1609E}" type="slidenum">
              <a:rPr lang="en-US" altLang="en-US" sz="1400">
                <a:latin typeface="Arial" charset="0"/>
              </a:rPr>
              <a:pPr lvl="1" eaLnBrk="1" hangingPunct="1"/>
              <a:t>6</a:t>
            </a:fld>
            <a:endParaRPr lang="en-US" altLang="en-US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88913"/>
            <a:ext cx="8511480" cy="1692275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 smtClean="0">
                <a:solidFill>
                  <a:schemeClr val="tx1"/>
                </a:solidFill>
              </a:rPr>
              <a:t>Б. </a:t>
            </a:r>
            <a:r>
              <a:rPr lang="en-US" altLang="en-US" sz="3200" dirty="0" smtClean="0">
                <a:solidFill>
                  <a:schemeClr val="tx1"/>
                </a:solidFill>
              </a:rPr>
              <a:t>	</a:t>
            </a:r>
            <a:r>
              <a:rPr lang="ru-RU" altLang="en-US" sz="3200" dirty="0" smtClean="0">
                <a:solidFill>
                  <a:schemeClr val="tx1"/>
                </a:solidFill>
              </a:rPr>
              <a:t>Подробно о процессе оценки в ИЗНХ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A close look at the grading procedures in the </a:t>
            </a:r>
            <a:r>
              <a:rPr lang="en-US" altLang="en-US" sz="2000" b="1" dirty="0" err="1" smtClean="0"/>
              <a:t>PSNC</a:t>
            </a:r>
            <a:endParaRPr lang="ru-RU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097088"/>
            <a:ext cx="7772400" cy="4322762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Font typeface="Wingdings" pitchFamily="2" charset="2"/>
              <a:buAutoNum type="arabicPeriod"/>
            </a:pPr>
            <a:r>
              <a:rPr lang="ru-RU" altLang="en-US" sz="2800" dirty="0" smtClean="0"/>
              <a:t>Каждый студент работает за своим столом, на собственной скорости.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Each student works at his own desk, at his own speed. </a:t>
            </a:r>
            <a:r>
              <a:rPr lang="en-US" altLang="en-US" sz="2800" dirty="0" smtClean="0"/>
              <a:t>	</a:t>
            </a:r>
          </a:p>
          <a:p>
            <a:pPr marL="514350" indent="-514350" eaLnBrk="1" hangingPunct="1">
              <a:spcAft>
                <a:spcPct val="25000"/>
              </a:spcAft>
              <a:buFont typeface="Wingdings" pitchFamily="2" charset="2"/>
              <a:buAutoNum type="arabicPeriod"/>
            </a:pPr>
            <a:r>
              <a:rPr lang="ru-RU" altLang="en-US" sz="2800" dirty="0" smtClean="0"/>
              <a:t>ТОЧКИ ОСТАНОВКИ – На определенном моменте студент должен остановиться в своем обучении и обсудить свой прогресс с учителем.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STOP POINTS—At certain points in his daily studies he must stop and discuss his progress with his teacher</a:t>
            </a:r>
            <a:r>
              <a:rPr lang="en-US" altLang="en-US" sz="2000" dirty="0">
                <a:solidFill>
                  <a:schemeClr val="tx2"/>
                </a:solidFill>
              </a:rPr>
              <a:t>.</a:t>
            </a:r>
            <a:endParaRPr lang="en-US" altLang="en-US" dirty="0" smtClean="0"/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5082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/>
              </a:rPr>
              <a:t>Вопросы для обсуждения</a:t>
            </a:r>
            <a:r>
              <a:rPr lang="en-US" alt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effectLst/>
              </a:rPr>
            </a:br>
            <a:r>
              <a:rPr lang="en-US" altLang="en-US" sz="2000" dirty="0" smtClean="0">
                <a:solidFill>
                  <a:srgbClr val="FF9933"/>
                </a:solidFill>
                <a:effectLst/>
              </a:rPr>
              <a:t>Questions for discussion</a:t>
            </a:r>
            <a:r>
              <a:rPr lang="en-US" altLang="en-US" sz="2000" i="1" dirty="0" smtClean="0">
                <a:effectLst/>
              </a:rPr>
              <a:t/>
            </a:r>
            <a:br>
              <a:rPr lang="en-US" altLang="en-US" sz="2000" i="1" dirty="0" smtClean="0">
                <a:effectLst/>
              </a:rPr>
            </a:br>
            <a:endParaRPr lang="en-US" altLang="en-US" i="1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#5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0372" y="6308725"/>
            <a:ext cx="825166" cy="32463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60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440668"/>
            <a:ext cx="8080375" cy="1143000"/>
          </a:xfrm>
        </p:spPr>
        <p:txBody>
          <a:bodyPr/>
          <a:lstStyle/>
          <a:p>
            <a:pPr algn="ctr" eaLnBrk="1" hangingPunct="1"/>
            <a:r>
              <a:rPr lang="az-Cyrl-AZ" altLang="en-US" dirty="0" smtClean="0">
                <a:solidFill>
                  <a:schemeClr val="tx1"/>
                </a:solidFill>
              </a:rPr>
              <a:t>Контактная информация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400" b="1" dirty="0" smtClean="0"/>
              <a:t>Contact information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7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4400" dirty="0" smtClean="0"/>
              <a:t>Global Teen Challenge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4400" dirty="0" smtClean="0"/>
          </a:p>
        </p:txBody>
      </p:sp>
      <p:sp>
        <p:nvSpPr>
          <p:cNvPr id="6758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FFFFFF"/>
                </a:solidFill>
              </a:rPr>
              <a:t>09-2017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ABC9F32-49FB-4A89-BD3B-60865FE8C72A}" type="slidenum">
              <a:rPr lang="en-US" altLang="en-US" sz="240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75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FFFFFF"/>
                </a:solidFill>
              </a:rPr>
              <a:t>PSNC #5     www.iTeenChallenge.org</a:t>
            </a:r>
          </a:p>
        </p:txBody>
      </p:sp>
      <p:pic>
        <p:nvPicPr>
          <p:cNvPr id="675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1413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16" y="-1"/>
            <a:ext cx="4947636" cy="69957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" name="Right Arrow 5"/>
          <p:cNvSpPr>
            <a:spLocks noChangeArrowheads="1"/>
          </p:cNvSpPr>
          <p:nvPr/>
        </p:nvSpPr>
        <p:spPr bwMode="auto">
          <a:xfrm>
            <a:off x="263525" y="5248932"/>
            <a:ext cx="2117725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478E116-DF68-46B9-A74E-A7947459DE6E}" type="slidenum">
              <a:rPr lang="en-US"/>
              <a:pPr lvl="1"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16390" name="Right Arrow 5"/>
          <p:cNvSpPr>
            <a:spLocks noChangeArrowheads="1"/>
          </p:cNvSpPr>
          <p:nvPr/>
        </p:nvSpPr>
        <p:spPr bwMode="auto">
          <a:xfrm>
            <a:off x="263525" y="5105400"/>
            <a:ext cx="2117725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23" y="0"/>
            <a:ext cx="5377004" cy="7605464"/>
          </a:xfrm>
          <a:prstGeom prst="rect">
            <a:avLst/>
          </a:prstGeom>
        </p:spPr>
      </p:pic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09-2017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08DC1A1-6E8F-4F90-826E-A065AEC79A8E}" type="slidenum">
              <a:rPr lang="en-US"/>
              <a:pPr lvl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www.iTeenChallenge.org</a:t>
            </a: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5868144" y="5877272"/>
            <a:ext cx="547687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943100" y="2370138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2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883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</p:tagLst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2432</TotalTime>
  <Words>708</Words>
  <Application>Microsoft Office PowerPoint</Application>
  <PresentationFormat>On-screen Show (4:3)</PresentationFormat>
  <Paragraphs>302</Paragraphs>
  <Slides>61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Training</vt:lpstr>
      <vt:lpstr>1_Training</vt:lpstr>
      <vt:lpstr>ДОСТИЖЕНИЯ, ОЦЕНКИ И ТЕСТИРОВАНИЕ Achievement, Grading &amp; Testing </vt:lpstr>
      <vt:lpstr>Положительная оценка – топливо Positive Reward -- Gas</vt:lpstr>
      <vt:lpstr>A.  Достижения на занятиях ИЗНХ Achievement in the PSNC classes</vt:lpstr>
      <vt:lpstr>A.  Достижения на занятиях ИЗНХ Achievement in the PSNC classes</vt:lpstr>
      <vt:lpstr>Контрольные и оценки - Зеркала Tests &amp; Grading -- Mirrors</vt:lpstr>
      <vt:lpstr>Б.  Подробно о процессе оценки в ИЗНХ  A close look at the grading procedures in the PSNC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Б.  Подробно о процессе оценки в ИЗНХ  A close look at the grading procedures in the PSNC</vt:lpstr>
      <vt:lpstr>B. Ответственность учителя в связи с ТОЧКОЙ ОСТАНОВКИ  Teacher responsibilities at each STOP POINT</vt:lpstr>
      <vt:lpstr>PowerPoint Presentation</vt:lpstr>
      <vt:lpstr>PowerPoint Presentation</vt:lpstr>
      <vt:lpstr>Г.  Ответственность учителя у каждой ТОЧКИ ОСТАНОВКИ для Вопросов, требующих личного ответа. Teacher responsibilities at each STOP POINT  for the Personal answer questions</vt:lpstr>
      <vt:lpstr>Д.  Еще больше ответственности учителя у  ТОЧКИ ОСТАНОВКИ  More Teacher responsibilities at each STOP POINT</vt:lpstr>
      <vt:lpstr>Е.  В конце урока  At the end of the lesson</vt:lpstr>
      <vt:lpstr>F. At the end of the lesson</vt:lpstr>
      <vt:lpstr>PowerPoint Presentation</vt:lpstr>
      <vt:lpstr>PowerPoint Presentation</vt:lpstr>
      <vt:lpstr>PowerPoint Presentation</vt:lpstr>
      <vt:lpstr>PowerPoint Presentation</vt:lpstr>
      <vt:lpstr>Е.  В конце урока  At the end of the lesson</vt:lpstr>
      <vt:lpstr>At the end of the lesson—cont.</vt:lpstr>
      <vt:lpstr>Ж. Тест на каждый урок The tests for each lesson</vt:lpstr>
      <vt:lpstr>PowerPoint Presentation</vt:lpstr>
      <vt:lpstr>PowerPoint Presentation</vt:lpstr>
      <vt:lpstr>PowerPoint Presentation</vt:lpstr>
      <vt:lpstr>PowerPoint Presentation</vt:lpstr>
      <vt:lpstr>Положительная оценка – топливо Positive Reward -- Gas</vt:lpstr>
      <vt:lpstr>З.  Когда учитель признает, что студент успешно завершил урок The recognition for each lesson successfully completed</vt:lpstr>
      <vt:lpstr>З.  Когда учитель признает, что студент успешно завершил урок The recognition for each lesson successfully completed</vt:lpstr>
      <vt:lpstr>З.  Когда учитель признает, что студент успешно завершил урок The recognition for each lesson successfully completed</vt:lpstr>
      <vt:lpstr>З.  Когда учитель признает, что студент успешно завершил урок The recognition for each lesson successfully completed</vt:lpstr>
      <vt:lpstr>PowerPoint Presentation</vt:lpstr>
      <vt:lpstr>PowerPoint Presentation</vt:lpstr>
      <vt:lpstr>И.  Оцениваем работу по заучиванию мест Писания Grading their Scripture Memorization work</vt:lpstr>
      <vt:lpstr>И.  Оцениваем работу по заучиванию мест Писания Grading their Scripture Memorization work</vt:lpstr>
      <vt:lpstr>И.  Оцениваем работу по заучиванию мест Писания Grading their Scripture Memorization work</vt:lpstr>
      <vt:lpstr>И.  Оцениваем работу по заучиванию мест Писания Grading their Scripture Memorization work</vt:lpstr>
      <vt:lpstr>К.  Оценка работы по Качествам характера Grading their Character Qualities classwork</vt:lpstr>
      <vt:lpstr>К.  Оценка работы по Качествам характера Grading their Character Qualities classwork</vt:lpstr>
      <vt:lpstr>К.  Оценка работы по Качествам характера Grading their Character Qualities classwork</vt:lpstr>
      <vt:lpstr>К.  Оценка работы по Качествам характера Grading their Character Qualities classwork</vt:lpstr>
      <vt:lpstr>Л.  Оценка работы по персональному чтению Grading their Personal Reading classwork</vt:lpstr>
      <vt:lpstr>Л.  Оценка работы по персональному чтению Grading their Personal Reading classwork</vt:lpstr>
      <vt:lpstr>Л.  Оценка работы по персональному чтению Grading their Personal Reading classwork</vt:lpstr>
      <vt:lpstr>Л.  Оценка работы по персональному чтению Grading their Personal Reading classwork</vt:lpstr>
      <vt:lpstr>M. Цель контрольных работ в ИЗНХ The purpose of the tests in PSNC</vt:lpstr>
      <vt:lpstr>M. Цель контрольных работ в ИЗНХ The purpose of the tests in PSNC</vt:lpstr>
      <vt:lpstr>Положительная оценка - топливо Positive Reward -- Gas</vt:lpstr>
      <vt:lpstr>H.  Мотивируя своих студентов на достижение позитивного воздаяния  Motivating your students to achieve through positive reward</vt:lpstr>
      <vt:lpstr>H.  Мотивируя своих студентов на достижение позитивного воздаяния  Motivating your students to achieve through positive reward</vt:lpstr>
      <vt:lpstr>H.  Мотивируя своих студентов на достижение позитивного воздаяния  Motivating your students to achieve through positive reward</vt:lpstr>
      <vt:lpstr>H.  Мотивируя своих студентов на достижение позитивного воздаяния  Motivating your students to achieve through positive reward</vt:lpstr>
      <vt:lpstr>Положительная оценка - топливо Positive Reward -- Gas</vt:lpstr>
      <vt:lpstr>Контрольные и оценки – Зеркала Tests &amp; Grading -- Mirrors</vt:lpstr>
      <vt:lpstr>Вопросы для обсуждения Questions for discussion </vt:lpstr>
      <vt:lpstr>Контактная информация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Dave Batty</cp:lastModifiedBy>
  <cp:revision>131</cp:revision>
  <cp:lastPrinted>2010-08-13T16:02:56Z</cp:lastPrinted>
  <dcterms:created xsi:type="dcterms:W3CDTF">1601-01-01T00:00:00Z</dcterms:created>
  <dcterms:modified xsi:type="dcterms:W3CDTF">2017-09-26T19:38:41Z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