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99"/>
  </p:notesMasterIdLst>
  <p:sldIdLst>
    <p:sldId id="344" r:id="rId2"/>
    <p:sldId id="393" r:id="rId3"/>
    <p:sldId id="257" r:id="rId4"/>
    <p:sldId id="345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349" r:id="rId13"/>
    <p:sldId id="399" r:id="rId14"/>
    <p:sldId id="394" r:id="rId15"/>
    <p:sldId id="350" r:id="rId16"/>
    <p:sldId id="354" r:id="rId17"/>
    <p:sldId id="355" r:id="rId18"/>
    <p:sldId id="356" r:id="rId19"/>
    <p:sldId id="357" r:id="rId20"/>
    <p:sldId id="358" r:id="rId21"/>
    <p:sldId id="359" r:id="rId22"/>
    <p:sldId id="360" r:id="rId23"/>
    <p:sldId id="361" r:id="rId24"/>
    <p:sldId id="362" r:id="rId25"/>
    <p:sldId id="363" r:id="rId26"/>
    <p:sldId id="364" r:id="rId27"/>
    <p:sldId id="365" r:id="rId28"/>
    <p:sldId id="366" r:id="rId29"/>
    <p:sldId id="367" r:id="rId30"/>
    <p:sldId id="368" r:id="rId31"/>
    <p:sldId id="401" r:id="rId32"/>
    <p:sldId id="369" r:id="rId33"/>
    <p:sldId id="370" r:id="rId34"/>
    <p:sldId id="371" r:id="rId35"/>
    <p:sldId id="274" r:id="rId36"/>
    <p:sldId id="275" r:id="rId37"/>
    <p:sldId id="276" r:id="rId38"/>
    <p:sldId id="277" r:id="rId39"/>
    <p:sldId id="278" r:id="rId40"/>
    <p:sldId id="279" r:id="rId41"/>
    <p:sldId id="280" r:id="rId42"/>
    <p:sldId id="281" r:id="rId43"/>
    <p:sldId id="397" r:id="rId44"/>
    <p:sldId id="341" r:id="rId45"/>
    <p:sldId id="343" r:id="rId46"/>
    <p:sldId id="404" r:id="rId47"/>
    <p:sldId id="405" r:id="rId48"/>
    <p:sldId id="342" r:id="rId49"/>
    <p:sldId id="289" r:id="rId50"/>
    <p:sldId id="339" r:id="rId51"/>
    <p:sldId id="292" r:id="rId52"/>
    <p:sldId id="291" r:id="rId53"/>
    <p:sldId id="331" r:id="rId54"/>
    <p:sldId id="406" r:id="rId55"/>
    <p:sldId id="293" r:id="rId56"/>
    <p:sldId id="294" r:id="rId57"/>
    <p:sldId id="295" r:id="rId58"/>
    <p:sldId id="296" r:id="rId59"/>
    <p:sldId id="297" r:id="rId60"/>
    <p:sldId id="398" r:id="rId61"/>
    <p:sldId id="298" r:id="rId62"/>
    <p:sldId id="299" r:id="rId63"/>
    <p:sldId id="300" r:id="rId64"/>
    <p:sldId id="301" r:id="rId65"/>
    <p:sldId id="302" r:id="rId66"/>
    <p:sldId id="303" r:id="rId67"/>
    <p:sldId id="304" r:id="rId68"/>
    <p:sldId id="305" r:id="rId69"/>
    <p:sldId id="306" r:id="rId70"/>
    <p:sldId id="307" r:id="rId71"/>
    <p:sldId id="308" r:id="rId72"/>
    <p:sldId id="309" r:id="rId73"/>
    <p:sldId id="310" r:id="rId74"/>
    <p:sldId id="338" r:id="rId75"/>
    <p:sldId id="407" r:id="rId76"/>
    <p:sldId id="374" r:id="rId77"/>
    <p:sldId id="375" r:id="rId78"/>
    <p:sldId id="376" r:id="rId79"/>
    <p:sldId id="377" r:id="rId80"/>
    <p:sldId id="378" r:id="rId81"/>
    <p:sldId id="379" r:id="rId82"/>
    <p:sldId id="380" r:id="rId83"/>
    <p:sldId id="381" r:id="rId84"/>
    <p:sldId id="382" r:id="rId85"/>
    <p:sldId id="383" r:id="rId86"/>
    <p:sldId id="384" r:id="rId87"/>
    <p:sldId id="392" r:id="rId88"/>
    <p:sldId id="385" r:id="rId89"/>
    <p:sldId id="386" r:id="rId90"/>
    <p:sldId id="387" r:id="rId91"/>
    <p:sldId id="388" r:id="rId92"/>
    <p:sldId id="389" r:id="rId93"/>
    <p:sldId id="390" r:id="rId94"/>
    <p:sldId id="391" r:id="rId95"/>
    <p:sldId id="395" r:id="rId96"/>
    <p:sldId id="396" r:id="rId97"/>
    <p:sldId id="336" r:id="rId9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FF00FF"/>
    <a:srgbClr val="2F0FF1"/>
    <a:srgbClr val="00CC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01" y="5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8B63-4708-9E2A-E0E6B45400B2}"/>
              </c:ext>
            </c:extLst>
          </c:dPt>
          <c:val>
            <c:numRef>
              <c:f>Sheet1!$A$6:$C$6</c:f>
              <c:numCache>
                <c:formatCode>General</c:formatCode>
                <c:ptCount val="3"/>
                <c:pt idx="0">
                  <c:v>1</c:v>
                </c:pt>
                <c:pt idx="1">
                  <c:v>120</c:v>
                </c:pt>
                <c:pt idx="2">
                  <c:v>8760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63-4708-9E2A-E0E6B45400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 rtl="0">
            <a:defRPr sz="3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8D992FF-5C67-4EBE-85A7-D124DC7CE2FB}" type="datetimeFigureOut">
              <a:rPr lang="en-US"/>
              <a:pPr>
                <a:defRPr/>
              </a:pPr>
              <a:t>10/6/2023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FD881F9-A157-4347-84D5-6169BFAE1D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228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D881F9-A157-4347-84D5-6169BFAE1D2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6"/>
          <p:cNvSpPr/>
          <p:nvPr/>
        </p:nvSpPr>
        <p:spPr>
          <a:xfrm rot="10800000">
            <a:off x="1" y="1520732"/>
            <a:ext cx="12192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70560" y="2775745"/>
            <a:ext cx="109728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66752" y="1559720"/>
            <a:ext cx="68072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smtClean="0"/>
            </a:lvl1pPr>
          </a:lstStyle>
          <a:p>
            <a:pPr>
              <a:defRPr/>
            </a:pPr>
            <a:r>
              <a:rPr lang="en-US" smtClean="0"/>
              <a:t>Course  T509.01   iteenchallenge.org </a:t>
            </a:r>
            <a:endParaRPr lang="en-US" dirty="0"/>
          </a:p>
        </p:txBody>
      </p:sp>
      <p:sp>
        <p:nvSpPr>
          <p:cNvPr id="6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4064000" cy="365125"/>
          </a:xfrm>
        </p:spPr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r>
              <a:rPr lang="en-US" smtClean="0"/>
              <a:t>Version 2.3 Last Revised 10-2023</a:t>
            </a:r>
            <a:endParaRPr lang="en-US" dirty="0"/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E1928-559A-42C4-9A8B-E1DCB792DE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Course  T509.01   iteenchallenge.org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4AF4A-4BDE-4A4F-B641-ED8EAF910C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Course  T509.01   iteenchallenge.org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27170-9F6D-4BCA-9609-E371F9A07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Course  T509.01   iteenchallenge.org 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A67A3-9D34-4FD2-B397-B0662F2E81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Course  T509.01   iteenchallenge.org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64000" y="6356351"/>
            <a:ext cx="4267200" cy="365125"/>
          </a:xfrm>
        </p:spPr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097A7-0CC8-4B37-BB74-928581C9D3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990600"/>
            <a:ext cx="103632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352677"/>
            <a:ext cx="10363200" cy="1509712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Course  T509.01   iteenchallenge.org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70400" y="6356351"/>
            <a:ext cx="3454400" cy="365125"/>
          </a:xfrm>
        </p:spPr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47620-F508-4F81-9B81-AD405DABD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99800"/>
            <a:ext cx="53848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99800"/>
            <a:ext cx="53848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Course  T509.01   iteenchallenge.org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6B665-6ADF-4522-B44A-F19A14C6F7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12168"/>
            <a:ext cx="5386917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2112168"/>
            <a:ext cx="5389033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667000"/>
            <a:ext cx="5386917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667000"/>
            <a:ext cx="5389033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Course  T509.01   iteenchallenge.org 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D4AC9-A3A2-4BDF-94A5-55B525958A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1143000"/>
          </a:xfrm>
          <a:effectLst/>
        </p:spPr>
        <p:txBody>
          <a:bodyPr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Course  T509.01   iteenchallenge.org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A2748-5482-4823-A13B-79D36041D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Course  T509.01   iteenchallenge.org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A7BF6-4A16-421E-9D6F-64083B71D8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1440"/>
            <a:ext cx="10972800" cy="914400"/>
          </a:xfrm>
        </p:spPr>
        <p:txBody>
          <a:bodyPr tIns="0" bIns="0"/>
          <a:lstStyle>
            <a:lvl1pPr algn="l">
              <a:buNone/>
              <a:defRPr sz="5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133856"/>
            <a:ext cx="3454400" cy="5181600"/>
          </a:xfrm>
        </p:spPr>
        <p:txBody>
          <a:bodyPr l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0" y="1133472"/>
            <a:ext cx="70104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Course  T509.01   iteenchallenge.org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F1725-CF65-4EEE-A71C-685A5D2968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53" y="1981200"/>
            <a:ext cx="4572000" cy="522288"/>
          </a:xfrm>
        </p:spPr>
        <p:txBody>
          <a:bodyPr tIns="0" bIns="0"/>
          <a:lstStyle>
            <a:lvl1pPr algn="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57824" y="1066800"/>
            <a:ext cx="6096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653" y="2543176"/>
            <a:ext cx="4572000" cy="914400"/>
          </a:xfrm>
        </p:spPr>
        <p:txBody>
          <a:bodyPr lIns="0" tIns="0" rIns="0" bIns="0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Course  T509.01   iteenchallenge.org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E8A65-F44C-4F56-8862-72F2C36E70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12192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4"/>
            <a:ext cx="12192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2179638"/>
            <a:ext cx="1097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6416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 b="1" smtClean="0">
                <a:solidFill>
                  <a:schemeClr val="tx2">
                    <a:shade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Course  T509.01   iteenchallenge.org 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251200" y="6356351"/>
            <a:ext cx="4673600" cy="365125"/>
          </a:xfrm>
          <a:prstGeom prst="rect">
            <a:avLst/>
          </a:prstGeom>
        </p:spPr>
        <p:txBody>
          <a:bodyPr vert="horz" lIns="0" anchor="b"/>
          <a:lstStyle>
            <a:lvl1pPr algn="ctr">
              <a:defRPr sz="1200" smtClean="0">
                <a:solidFill>
                  <a:schemeClr val="tx2">
                    <a:shade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Version 2.3 Last Revised 10-2023</a:t>
            </a:r>
            <a:endParaRPr lang="en-US" b="1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871200" y="6356351"/>
            <a:ext cx="7112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 b="1">
                <a:solidFill>
                  <a:schemeClr val="tx2">
                    <a:shade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5A2F89B3-B730-44A1-BE7D-2E093E56A9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rgbClr val="FFFFD2"/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9pPr>
    </p:titleStyle>
    <p:bodyStyle>
      <a:lvl1pPr marL="319088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2338" indent="-273050" algn="l" rtl="0" eaLnBrk="0" fontAlgn="base" hangingPunct="0">
        <a:spcBef>
          <a:spcPct val="20000"/>
        </a:spcBef>
        <a:spcAft>
          <a:spcPct val="0"/>
        </a:spcAft>
        <a:buClr>
          <a:srgbClr val="FF953E"/>
        </a:buClr>
        <a:buFont typeface="Wingdings 2" pitchFamily="18" charset="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28600" algn="l" rtl="0" eaLnBrk="0" fontAlgn="base" hangingPunct="0">
        <a:spcBef>
          <a:spcPct val="20000"/>
        </a:spcBef>
        <a:spcAft>
          <a:spcPct val="0"/>
        </a:spcAft>
        <a:buClr>
          <a:srgbClr val="F8BD52"/>
        </a:buClr>
        <a:buFont typeface="Wingdings 2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228600" algn="l" rtl="0" eaLnBrk="0" fontAlgn="base" hangingPunct="0">
        <a:spcBef>
          <a:spcPct val="20000"/>
        </a:spcBef>
        <a:spcAft>
          <a:spcPct val="0"/>
        </a:spcAft>
        <a:buClr>
          <a:srgbClr val="46A6BD"/>
        </a:buClr>
        <a:buFont typeface="Wingdings 2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3782" y="1295400"/>
            <a:ext cx="8229600" cy="1262855"/>
          </a:xfrm>
        </p:spPr>
        <p:txBody>
          <a:bodyPr/>
          <a:lstStyle/>
          <a:p>
            <a:r>
              <a:rPr lang="ru-RU" sz="5400" dirty="0"/>
              <a:t>Понимание рецидива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828799"/>
            <a:ext cx="6324600" cy="1524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/>
              <a:t>Восстановление наоборот</a:t>
            </a:r>
            <a:endParaRPr lang="en-US" sz="3200" b="1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/>
              <a:t>Издание 2.3</a:t>
            </a:r>
            <a:endParaRPr lang="en-US" sz="3200" b="1" dirty="0"/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1143000" y="3962399"/>
            <a:ext cx="7543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/>
              <a:t>Автор Дэвид Бетти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E30B19-1D62-4E9A-9A4B-A7CCFDD533FC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 Last Revised 10-2023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2922302"/>
            <a:ext cx="4057572" cy="39279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/>
              <a:t>Семь причин, почему восстановление быстро обращается в рецидив</a:t>
            </a:r>
            <a:endParaRPr lang="en-US" sz="3600" dirty="0">
              <a:solidFill>
                <a:schemeClr val="folHlink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11658600" cy="4694238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spcAft>
                <a:spcPct val="55000"/>
              </a:spcAft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	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Примитивное мышление – Мои проблемы устранены.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в порядке. Я могу справиться сам. Я здоров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609600" indent="-609600" eaLnBrk="1" hangingPunct="1">
              <a:lnSpc>
                <a:spcPct val="80000"/>
              </a:lnSpc>
              <a:spcAft>
                <a:spcPct val="55000"/>
              </a:spcAft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	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Внешнее воздержание или реальные изменения изнутри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609600" indent="-609600" eaLnBrk="1" hangingPunct="1">
              <a:lnSpc>
                <a:spcPct val="80000"/>
              </a:lnSpc>
              <a:spcAft>
                <a:spcPct val="55000"/>
              </a:spcAft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	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Мои бывшие друзья – мои друзья и сегодня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609600" indent="-609600" eaLnBrk="1" hangingPunct="1">
              <a:lnSpc>
                <a:spcPct val="80000"/>
              </a:lnSpc>
              <a:spcAft>
                <a:spcPct val="55000"/>
              </a:spcAft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	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Сталкиваясь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новыми проблемами, я продолжаю пользоваться прошлыми стратегиями «решения проблем»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609600" indent="-609600" eaLnBrk="1" hangingPunct="1">
              <a:lnSpc>
                <a:spcPct val="80000"/>
              </a:lnSpc>
              <a:spcAft>
                <a:spcPct val="55000"/>
              </a:spcAft>
              <a:buNone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	</a:t>
            </a:r>
            <a:r>
              <a:rPr lang="ru-RU" sz="2800" dirty="0" smtClean="0"/>
              <a:t>Я </a:t>
            </a:r>
            <a:r>
              <a:rPr lang="ru-RU" sz="2800" dirty="0"/>
              <a:t>не в состоянии принять силу от Бога, и правильно использовать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ее </a:t>
            </a:r>
            <a:r>
              <a:rPr lang="ru-RU" sz="2800" dirty="0"/>
              <a:t>в моей повседневной </a:t>
            </a:r>
            <a:r>
              <a:rPr lang="ru-RU" sz="2800" dirty="0" smtClean="0"/>
              <a:t>жизни</a:t>
            </a:r>
            <a:endParaRPr lang="en-US" sz="2800" dirty="0" smtClean="0"/>
          </a:p>
          <a:p>
            <a:pPr marL="609600" indent="-609600" eaLnBrk="1" hangingPunct="1">
              <a:lnSpc>
                <a:spcPct val="80000"/>
              </a:lnSpc>
              <a:spcAft>
                <a:spcPct val="55000"/>
              </a:spcAft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	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Нерешенные проблемы моего прошлого по сей день влияют на меня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609600" indent="-609600" eaLnBrk="1" hangingPunct="1">
              <a:lnSpc>
                <a:spcPct val="80000"/>
              </a:lnSpc>
              <a:spcAft>
                <a:spcPct val="55000"/>
              </a:spcAft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	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Деление жизни на разделы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609600" indent="-609600" eaLnBrk="1" hangingPunct="1">
              <a:lnSpc>
                <a:spcPct val="80000"/>
              </a:lnSpc>
              <a:spcAft>
                <a:spcPct val="55000"/>
              </a:spcAft>
              <a:buNone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5F443-1D49-43A4-8907-37C9360B4F2D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 Last Revised 10-2023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/>
              <a:t>Все ли рецидивы одинаково разрушительны</a:t>
            </a:r>
            <a:r>
              <a:rPr lang="en-US" sz="4000" dirty="0">
                <a:solidFill>
                  <a:schemeClr val="tx2">
                    <a:tint val="100000"/>
                    <a:satMod val="250000"/>
                  </a:schemeClr>
                </a:solidFill>
              </a:rPr>
              <a:t>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Рецидив может быть небольшим.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2400"/>
              </a:spcAft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Рецидив может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быть катастрофой.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2400"/>
              </a:spcAft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Рецидив – как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горящее здание.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2F0BC2-FD92-4A3D-99BF-E68154960A46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676" y="3048000"/>
            <a:ext cx="4384842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/>
              <a:t>Глава </a:t>
            </a:r>
            <a:r>
              <a:rPr lang="en-US" sz="4000" dirty="0">
                <a:solidFill>
                  <a:schemeClr val="tx1"/>
                </a:solidFill>
              </a:rPr>
              <a:t>2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ru-RU" sz="4000" dirty="0"/>
              <a:t>Рецидив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1500"/>
              </a:spcAft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Разрушительный эффект рецидива пропорционален уровню восстановления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Aft>
                <a:spcPts val="1500"/>
              </a:spcAft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Рецидив – это очень серьезно: открытие самого себя для еще более глубокого вреда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eaLnBrk="1" hangingPunct="1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становится причиной рецидива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807AF5-7BC8-4703-B5AD-4264D1EBC180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/>
              <a:t>Семь причин, почему восстановление быстро обращается в рецидив</a:t>
            </a:r>
            <a:endParaRPr lang="en-US" sz="3600" dirty="0">
              <a:solidFill>
                <a:schemeClr val="folHlink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11658600" cy="4694238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spcAft>
                <a:spcPct val="55000"/>
              </a:spcAft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	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Примитивное мышление – Мои проблемы устранены.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в порядке. Я могу справиться сам. Я здоров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609600" indent="-609600" eaLnBrk="1" hangingPunct="1">
              <a:lnSpc>
                <a:spcPct val="80000"/>
              </a:lnSpc>
              <a:spcAft>
                <a:spcPct val="55000"/>
              </a:spcAft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	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Внешнее воздержание или реальные изменения изнутри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609600" indent="-609600" eaLnBrk="1" hangingPunct="1">
              <a:lnSpc>
                <a:spcPct val="80000"/>
              </a:lnSpc>
              <a:spcAft>
                <a:spcPct val="55000"/>
              </a:spcAft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	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Мои бывшие друзья – мои друзья и сегодня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609600" indent="-609600" eaLnBrk="1" hangingPunct="1">
              <a:lnSpc>
                <a:spcPct val="80000"/>
              </a:lnSpc>
              <a:spcAft>
                <a:spcPct val="55000"/>
              </a:spcAft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	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Сталкиваясь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новыми проблемами, я продолжаю пользоваться прошлыми стратегиями «решения проблем»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609600" indent="-609600" eaLnBrk="1" hangingPunct="1">
              <a:lnSpc>
                <a:spcPct val="80000"/>
              </a:lnSpc>
              <a:spcAft>
                <a:spcPct val="55000"/>
              </a:spcAft>
              <a:buNone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	</a:t>
            </a:r>
            <a:r>
              <a:rPr lang="ru-RU" sz="2800" dirty="0" smtClean="0"/>
              <a:t>Я </a:t>
            </a:r>
            <a:r>
              <a:rPr lang="ru-RU" sz="2800" dirty="0"/>
              <a:t>не в состоянии принять силу от Бога, и правильно использовать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ее </a:t>
            </a:r>
            <a:r>
              <a:rPr lang="ru-RU" sz="2800" dirty="0"/>
              <a:t>в моей повседневной </a:t>
            </a:r>
            <a:r>
              <a:rPr lang="ru-RU" sz="2800" dirty="0" smtClean="0"/>
              <a:t>жизни</a:t>
            </a:r>
            <a:endParaRPr lang="en-US" sz="2800" dirty="0" smtClean="0"/>
          </a:p>
          <a:p>
            <a:pPr marL="609600" indent="-609600" eaLnBrk="1" hangingPunct="1">
              <a:lnSpc>
                <a:spcPct val="80000"/>
              </a:lnSpc>
              <a:spcAft>
                <a:spcPct val="55000"/>
              </a:spcAft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	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Нерешенные проблемы моего прошлого по сей день влияют на меня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609600" indent="-609600" eaLnBrk="1" hangingPunct="1">
              <a:lnSpc>
                <a:spcPct val="80000"/>
              </a:lnSpc>
              <a:spcAft>
                <a:spcPct val="55000"/>
              </a:spcAft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	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Деление жизни на разделы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609600" indent="-609600" eaLnBrk="1" hangingPunct="1">
              <a:lnSpc>
                <a:spcPct val="80000"/>
              </a:lnSpc>
              <a:spcAft>
                <a:spcPct val="55000"/>
              </a:spcAft>
              <a:buNone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5F443-1D49-43A4-8907-37C9360B4F2D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 Last Revised 10-2023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33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90600"/>
            <a:ext cx="8229600" cy="5303838"/>
          </a:xfrm>
        </p:spPr>
        <p:txBody>
          <a:bodyPr/>
          <a:lstStyle/>
          <a:p>
            <a:pPr>
              <a:spcAft>
                <a:spcPts val="4200"/>
              </a:spcAft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 из наиболее распространенных схем срыва – человек не справился с проблемами, которые не были основной зависимостью. Но они часто связаны с зависимостью.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Возможно, существуют параллельные зависимости.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4097A7-0CC8-4B37-BB74-928581C9D39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76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Content Placeholder 6" descr="iceber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-42863"/>
            <a:ext cx="4495800" cy="6143626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926280-BA0B-4EF1-AB65-7B9A55020A4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9878" name="TextBox 7"/>
          <p:cNvSpPr txBox="1">
            <a:spLocks noChangeArrowheads="1"/>
          </p:cNvSpPr>
          <p:nvPr/>
        </p:nvSpPr>
        <p:spPr bwMode="auto">
          <a:xfrm>
            <a:off x="6477000" y="1371600"/>
            <a:ext cx="35052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Поверхностные проблемы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Скрытые проблемы (корень)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838200"/>
            <a:ext cx="8229600" cy="5456238"/>
          </a:xfrm>
        </p:spPr>
        <p:txBody>
          <a:bodyPr/>
          <a:lstStyle/>
          <a:p>
            <a:pPr eaLnBrk="1" hangingPunct="1"/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Важно смотреть в лицо нашим страхам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Важно смотреть в лицо нашей боли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</a:pP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Миф о проказе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buFontTx/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Правда о проказе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E51210-9F9A-430B-8F84-318179872DA1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42DD4-A0C3-4A7A-AFA1-6A0E2A9821B6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 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3" b="9815"/>
          <a:stretch/>
        </p:blipFill>
        <p:spPr>
          <a:xfrm>
            <a:off x="3028204" y="12700"/>
            <a:ext cx="5887197" cy="684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8229600" cy="838200"/>
          </a:xfrm>
        </p:spPr>
        <p:txBody>
          <a:bodyPr/>
          <a:lstStyle/>
          <a:p>
            <a:r>
              <a:rPr lang="ru-RU" dirty="0" smtClean="0"/>
              <a:t>Подробнее о рецидиве</a:t>
            </a:r>
            <a:endParaRPr lang="en-US" dirty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8229600" cy="4038600"/>
          </a:xfrm>
        </p:spPr>
        <p:txBody>
          <a:bodyPr/>
          <a:lstStyle/>
          <a:p>
            <a:pPr eaLnBrk="1" hangingPunct="1">
              <a:spcAft>
                <a:spcPts val="3000"/>
              </a:spcAft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 пережить рецидив, человек должен сначала пережить восстановление до некоторой степени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Измерения рецидива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1.	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Физический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2.	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Умственный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3.	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Духовный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132381-67AB-49A7-A101-FE34E48D25F0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914400"/>
            <a:ext cx="8229600" cy="46180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является для тебя «пусковым крючком»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7FEFF2-7DF2-41AB-8D91-1984B831DE5D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962400"/>
            <a:ext cx="2819400" cy="19171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301" y="3429000"/>
            <a:ext cx="3040993" cy="2425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82296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Идеи применения материала на личном опыте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tabLst>
                <a:tab pos="7315200" algn="r"/>
              </a:tabLst>
            </a:pPr>
            <a:r>
              <a:rPr lang="en-US" dirty="0" smtClean="0"/>
              <a:t>1	</a:t>
            </a:r>
            <a:r>
              <a:rPr lang="en-US" u="sng" dirty="0" smtClean="0"/>
              <a:t>	</a:t>
            </a:r>
          </a:p>
          <a:p>
            <a:pPr>
              <a:buNone/>
              <a:tabLst>
                <a:tab pos="7315200" algn="r"/>
              </a:tabLst>
            </a:pPr>
            <a:r>
              <a:rPr lang="en-US" dirty="0" smtClean="0"/>
              <a:t>2	</a:t>
            </a:r>
            <a:r>
              <a:rPr lang="en-US" u="sng" dirty="0" smtClean="0"/>
              <a:t>	</a:t>
            </a:r>
          </a:p>
          <a:p>
            <a:pPr>
              <a:buNone/>
              <a:tabLst>
                <a:tab pos="7315200" algn="r"/>
              </a:tabLst>
            </a:pPr>
            <a:r>
              <a:rPr lang="en-US" dirty="0" smtClean="0"/>
              <a:t>3	</a:t>
            </a:r>
            <a:r>
              <a:rPr lang="en-US" u="sng" dirty="0" smtClean="0"/>
              <a:t>	</a:t>
            </a:r>
          </a:p>
          <a:p>
            <a:pPr>
              <a:buNone/>
              <a:tabLst>
                <a:tab pos="7315200" algn="r"/>
              </a:tabLst>
            </a:pPr>
            <a:r>
              <a:rPr lang="en-US" dirty="0" smtClean="0"/>
              <a:t>4	</a:t>
            </a:r>
            <a:r>
              <a:rPr lang="en-US" u="sng" dirty="0" smtClean="0"/>
              <a:t>	</a:t>
            </a:r>
          </a:p>
          <a:p>
            <a:pPr>
              <a:buNone/>
              <a:tabLst>
                <a:tab pos="7315200" algn="r"/>
              </a:tabLst>
            </a:pPr>
            <a:r>
              <a:rPr lang="en-US" dirty="0" smtClean="0"/>
              <a:t>5	</a:t>
            </a:r>
            <a:r>
              <a:rPr lang="en-US" u="sng" dirty="0" smtClean="0"/>
              <a:t>	</a:t>
            </a:r>
          </a:p>
          <a:p>
            <a:pPr>
              <a:buNone/>
              <a:tabLst>
                <a:tab pos="7315200" algn="r"/>
              </a:tabLst>
            </a:pPr>
            <a:r>
              <a:rPr lang="en-US" dirty="0" smtClean="0"/>
              <a:t>6	</a:t>
            </a:r>
            <a:r>
              <a:rPr lang="en-US" u="sng" dirty="0" smtClean="0"/>
              <a:t>	</a:t>
            </a:r>
          </a:p>
          <a:p>
            <a:pPr>
              <a:buNone/>
              <a:tabLst>
                <a:tab pos="7315200" algn="r"/>
              </a:tabLst>
            </a:pPr>
            <a:r>
              <a:rPr lang="en-US" dirty="0" smtClean="0"/>
              <a:t>7	</a:t>
            </a:r>
            <a:r>
              <a:rPr lang="en-US" u="sng" dirty="0" smtClean="0"/>
              <a:t>	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4097A7-0CC8-4B37-BB74-928581C9D39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05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990600"/>
            <a:ext cx="8229600" cy="4114800"/>
          </a:xfrm>
        </p:spPr>
        <p:txBody>
          <a:bodyPr/>
          <a:lstStyle/>
          <a:p>
            <a:pPr eaLnBrk="1" hangingPunct="1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«Рецидив случается не в момент первого глотка спиртного. Рецидив начинается, когда человек возобновляет отрицание, изоляцию, повышенную напряженность и помутнение сознания»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eaLnBrk="1" hangingPunct="1">
              <a:buFontTx/>
              <a:buNone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--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цитата из книги Теренса Т. Горски и Мерлен Миллер (Изд-во Геральд Хаус – Индепендент Пресс)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«Наставничество с целью профилактики рецидива»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990D2-6681-4F2F-AA17-FB581B8B08E9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tx2">
                    <a:tint val="100000"/>
                    <a:satMod val="250000"/>
                  </a:schemeClr>
                </a:solidFill>
              </a:rPr>
              <a:t>37 </a:t>
            </a:r>
            <a:r>
              <a:rPr lang="ru-RU" sz="4000" dirty="0">
                <a:solidFill>
                  <a:schemeClr val="tx2">
                    <a:tint val="100000"/>
                    <a:satMod val="250000"/>
                  </a:schemeClr>
                </a:solidFill>
              </a:rPr>
              <a:t>Симптомов рецидива</a:t>
            </a:r>
            <a:r>
              <a:rPr lang="en-US" sz="4000" dirty="0">
                <a:solidFill>
                  <a:schemeClr val="tx2">
                    <a:tint val="100000"/>
                    <a:satMod val="250000"/>
                  </a:schemeClr>
                </a:solidFill>
              </a:rPr>
              <a:t/>
            </a:r>
            <a:br>
              <a:rPr lang="en-US" sz="4000" dirty="0">
                <a:solidFill>
                  <a:schemeClr val="tx2">
                    <a:tint val="100000"/>
                    <a:satMod val="250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tint val="100000"/>
                    <a:satMod val="250000"/>
                  </a:schemeClr>
                </a:solidFill>
              </a:rPr>
              <a:t>из материала Н</a:t>
            </a:r>
            <a:r>
              <a:rPr lang="ru-RU" sz="2000" i="1" dirty="0">
                <a:solidFill>
                  <a:schemeClr val="tx2">
                    <a:tint val="100000"/>
                    <a:satMod val="250000"/>
                  </a:schemeClr>
                </a:solidFill>
              </a:rPr>
              <a:t>аставничество с целью профилактики рецидива</a:t>
            </a:r>
            <a:r>
              <a:rPr lang="en-US" sz="2000" dirty="0">
                <a:solidFill>
                  <a:schemeClr val="tx2">
                    <a:tint val="100000"/>
                    <a:satMod val="250000"/>
                  </a:schemeClr>
                </a:solidFill>
              </a:rPr>
              <a:t/>
            </a:r>
            <a:br>
              <a:rPr lang="en-US" sz="2000" dirty="0">
                <a:solidFill>
                  <a:schemeClr val="tx2">
                    <a:tint val="100000"/>
                    <a:satMod val="250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tint val="100000"/>
                    <a:satMod val="250000"/>
                  </a:schemeClr>
                </a:solidFill>
              </a:rPr>
              <a:t>автор</a:t>
            </a:r>
            <a:r>
              <a:rPr lang="en-US" sz="2000" dirty="0">
                <a:solidFill>
                  <a:schemeClr val="tx2">
                    <a:tint val="100000"/>
                    <a:satMod val="2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tint val="100000"/>
                    <a:satMod val="250000"/>
                  </a:schemeClr>
                </a:solidFill>
              </a:rPr>
              <a:t>Теренс</a:t>
            </a:r>
            <a:r>
              <a:rPr lang="ru-RU" sz="2000" dirty="0">
                <a:solidFill>
                  <a:schemeClr val="tx2">
                    <a:tint val="100000"/>
                    <a:satMod val="2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tint val="100000"/>
                    <a:satMod val="250000"/>
                  </a:schemeClr>
                </a:solidFill>
              </a:rPr>
              <a:t>Т.Горски</a:t>
            </a:r>
            <a:r>
              <a:rPr lang="ru-RU" sz="2000" dirty="0">
                <a:solidFill>
                  <a:schemeClr val="tx2">
                    <a:tint val="100000"/>
                    <a:satMod val="250000"/>
                  </a:schemeClr>
                </a:solidFill>
              </a:rPr>
              <a:t> и </a:t>
            </a:r>
            <a:r>
              <a:rPr lang="ru-RU" sz="2000" dirty="0" err="1">
                <a:solidFill>
                  <a:schemeClr val="tx2">
                    <a:tint val="100000"/>
                    <a:satMod val="250000"/>
                  </a:schemeClr>
                </a:solidFill>
              </a:rPr>
              <a:t>Мерлин</a:t>
            </a:r>
            <a:r>
              <a:rPr lang="ru-RU" sz="2000" dirty="0">
                <a:solidFill>
                  <a:schemeClr val="tx2">
                    <a:tint val="100000"/>
                    <a:satMod val="250000"/>
                  </a:schemeClr>
                </a:solidFill>
              </a:rPr>
              <a:t> Миллер</a:t>
            </a:r>
            <a:endParaRPr lang="en-US" sz="2000" dirty="0">
              <a:solidFill>
                <a:schemeClr val="tx2">
                  <a:tint val="100000"/>
                  <a:satMod val="250000"/>
                </a:schemeClr>
              </a:solidFill>
            </a:endParaRPr>
          </a:p>
        </p:txBody>
      </p:sp>
      <p:graphicFrame>
        <p:nvGraphicFramePr>
          <p:cNvPr id="68768" name="Group 160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50673034"/>
              </p:ext>
            </p:extLst>
          </p:nvPr>
        </p:nvGraphicFramePr>
        <p:xfrm>
          <a:off x="1981200" y="1600200"/>
          <a:ext cx="8229600" cy="4779264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Симптом рецидива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Стратегия восстановления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2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Неверное</a:t>
                      </a:r>
                      <a:r>
                        <a:rPr lang="ru-RU" sz="3200" b="1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представление </a:t>
                      </a:r>
                      <a:r>
                        <a:rPr lang="ru-RU" sz="32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о</a:t>
                      </a:r>
                      <a:r>
                        <a:rPr lang="ru-RU" sz="3200" b="1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себе</a:t>
                      </a:r>
                      <a:endPara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2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Отрицание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2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Непреклонное обязательство трезвости</a:t>
                      </a:r>
                      <a:endPara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886DC-0812-4056-B13E-316B73B5705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4"/>
          <p:cNvSpPr>
            <a:spLocks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37 Symptoms of Relapse</a:t>
            </a:r>
            <a:br>
              <a:rPr lang="en-US" sz="4400">
                <a:solidFill>
                  <a:schemeClr val="tx2"/>
                </a:solidFill>
              </a:rPr>
            </a:br>
            <a:endParaRPr lang="en-US" sz="2400">
              <a:solidFill>
                <a:schemeClr val="tx2"/>
              </a:solidFill>
            </a:endParaRPr>
          </a:p>
        </p:txBody>
      </p:sp>
      <p:graphicFrame>
        <p:nvGraphicFramePr>
          <p:cNvPr id="70692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897721"/>
              </p:ext>
            </p:extLst>
          </p:nvPr>
        </p:nvGraphicFramePr>
        <p:xfrm>
          <a:off x="1981200" y="1600200"/>
          <a:ext cx="8229600" cy="432816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Симптом рецидива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Стратегия восстановления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Настойчивые попытки навязать 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трезвость другим</a:t>
                      </a:r>
                      <a:endParaRPr lang="en-US" sz="2800" b="1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2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Защитное поведение</a:t>
                      </a:r>
                      <a:endPara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Компульсивное (навязчивое) поведение</a:t>
                      </a:r>
                      <a:endPara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778A28-72AE-458F-AAE2-786C1FFB1D7A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4"/>
          <p:cNvSpPr>
            <a:spLocks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37 Symptoms of Relapse</a:t>
            </a:r>
          </a:p>
        </p:txBody>
      </p:sp>
      <p:graphicFrame>
        <p:nvGraphicFramePr>
          <p:cNvPr id="71717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046497"/>
              </p:ext>
            </p:extLst>
          </p:nvPr>
        </p:nvGraphicFramePr>
        <p:xfrm>
          <a:off x="1981200" y="1447800"/>
          <a:ext cx="8229600" cy="4047744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Симптом рецидива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Стратегия восстановления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2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Импульсивное поведение</a:t>
                      </a:r>
                      <a:endPara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0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2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Склонность к одиночеству</a:t>
                      </a:r>
                      <a:endPara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6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Ограниченность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4F42D3-8856-45DD-9D97-D5897CDD4892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4"/>
          <p:cNvSpPr>
            <a:spLocks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37 Symptoms of Relapse</a:t>
            </a:r>
          </a:p>
        </p:txBody>
      </p:sp>
      <p:graphicFrame>
        <p:nvGraphicFramePr>
          <p:cNvPr id="72743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540474"/>
              </p:ext>
            </p:extLst>
          </p:nvPr>
        </p:nvGraphicFramePr>
        <p:xfrm>
          <a:off x="1981200" y="1600200"/>
          <a:ext cx="8229600" cy="4340352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Симптом рецидива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Стратегия восстановления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2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Небольшая депрессия</a:t>
                      </a:r>
                      <a:endPara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Утрата конструктивного планирования</a:t>
                      </a:r>
                      <a:endPara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2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Планы рушатся</a:t>
                      </a:r>
                      <a:endParaRPr lang="en-US" sz="3200" b="1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0D7F1-2C99-47F7-863D-B655F876E35A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4"/>
          <p:cNvSpPr>
            <a:spLocks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37 Symptoms of Relapse</a:t>
            </a:r>
          </a:p>
        </p:txBody>
      </p:sp>
      <p:graphicFrame>
        <p:nvGraphicFramePr>
          <p:cNvPr id="73767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042847"/>
              </p:ext>
            </p:extLst>
          </p:nvPr>
        </p:nvGraphicFramePr>
        <p:xfrm>
          <a:off x="1981200" y="1600200"/>
          <a:ext cx="8229600" cy="420624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Симптом рецидива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Стратегия восстановления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Пустые мечты и самообман</a:t>
                      </a:r>
                      <a:endPara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Ощущение, что ничего нельзя исправить</a:t>
                      </a:r>
                      <a:endPara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Незрелое стремление быть счастливым</a:t>
                      </a:r>
                      <a:endPara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328745-745F-4F43-80DF-CC61078401E6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4"/>
          <p:cNvSpPr>
            <a:spLocks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37 Symptoms of Relapse</a:t>
            </a:r>
          </a:p>
        </p:txBody>
      </p:sp>
      <p:graphicFrame>
        <p:nvGraphicFramePr>
          <p:cNvPr id="74794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055807"/>
              </p:ext>
            </p:extLst>
          </p:nvPr>
        </p:nvGraphicFramePr>
        <p:xfrm>
          <a:off x="1981200" y="1600200"/>
          <a:ext cx="8229600" cy="4035552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Симптом рецидива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Стратегия восстановления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2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Чувство бессилия и беспомощности</a:t>
                      </a:r>
                      <a:endPara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2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Жалость к себе</a:t>
                      </a:r>
                      <a:endPara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2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Мысли о выпивке в компании</a:t>
                      </a:r>
                      <a:endPara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EE8658-2655-4F88-BA65-C58B45EFB3F7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4"/>
          <p:cNvSpPr>
            <a:spLocks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37 Symptoms of Relapse</a:t>
            </a:r>
          </a:p>
        </p:txBody>
      </p:sp>
      <p:graphicFrame>
        <p:nvGraphicFramePr>
          <p:cNvPr id="75811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503747"/>
              </p:ext>
            </p:extLst>
          </p:nvPr>
        </p:nvGraphicFramePr>
        <p:xfrm>
          <a:off x="1981200" y="1600200"/>
          <a:ext cx="8229600" cy="420624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Симптом рецидива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Стратегия восстановления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2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Сознательная ложь</a:t>
                      </a:r>
                      <a:endPara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2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Полная утрата уверенности в себе</a:t>
                      </a:r>
                      <a:endPara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2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Беспричинные придирки</a:t>
                      </a:r>
                      <a:endPara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939B6A-A1D9-445A-8BD9-5D5E217707D9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4"/>
          <p:cNvSpPr>
            <a:spLocks noChangeArrowheads="1"/>
          </p:cNvSpPr>
          <p:nvPr/>
        </p:nvSpPr>
        <p:spPr bwMode="auto">
          <a:xfrm>
            <a:off x="1981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dirty="0">
                <a:solidFill>
                  <a:schemeClr val="tx2"/>
                </a:solidFill>
              </a:rPr>
              <a:t>37 Symptoms of Relapse</a:t>
            </a:r>
          </a:p>
        </p:txBody>
      </p:sp>
      <p:graphicFrame>
        <p:nvGraphicFramePr>
          <p:cNvPr id="76840" name="Group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391154"/>
              </p:ext>
            </p:extLst>
          </p:nvPr>
        </p:nvGraphicFramePr>
        <p:xfrm>
          <a:off x="1981200" y="1143000"/>
          <a:ext cx="8229600" cy="445008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Симптом рецидива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Стратегия восстановления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Отвержение всяческого лечения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Всепоглощающее одиночество, расстройство, гнев и напряженность</a:t>
                      </a:r>
                      <a:endParaRPr lang="en-US" sz="2400" b="1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Начало контролируемого употребления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спиртного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425B25-004B-4DAE-ABBC-784E62A97C09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32"/>
          <p:cNvSpPr>
            <a:spLocks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37 Symptoms of Relapse</a:t>
            </a:r>
          </a:p>
        </p:txBody>
      </p:sp>
      <p:graphicFrame>
        <p:nvGraphicFramePr>
          <p:cNvPr id="77884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493938"/>
              </p:ext>
            </p:extLst>
          </p:nvPr>
        </p:nvGraphicFramePr>
        <p:xfrm>
          <a:off x="1981200" y="1600200"/>
          <a:ext cx="8229600" cy="1609344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Симптом рецидива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Стратегия восстановления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2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Утрата контроля</a:t>
                      </a: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2F4A5-D2F6-44E9-9E02-15B2529137F4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228600"/>
            <a:ext cx="8229600" cy="57610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400" dirty="0"/>
              <a:t>	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Рецидив и восстановление похожи на попытки собрать паззл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сложно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 eaLnBrk="1" hangingPunct="1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 нужна помощь, чтобы собрать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кусочки вместе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все рецидивы и восстановления одинаковы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 eaLnBrk="1" hangingPunct="1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Принципы рецидивов и восстановления одинаковы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B50AEE-A77A-4529-8EC8-43AFB5B658F5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 </a:t>
            </a:r>
            <a:endParaRPr lang="en-US" dirty="0"/>
          </a:p>
        </p:txBody>
      </p:sp>
      <p:pic>
        <p:nvPicPr>
          <p:cNvPr id="6" name="Picture 8" descr="MCj024582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0425" y="1600200"/>
            <a:ext cx="24375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82296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Рецидив</a:t>
            </a:r>
            <a:r>
              <a:rPr lang="en-US" dirty="0" smtClean="0">
                <a:solidFill>
                  <a:schemeClr val="tx2">
                    <a:tint val="100000"/>
                    <a:satMod val="250000"/>
                  </a:schemeClr>
                </a:solidFill>
              </a:rPr>
              <a:t>&amp; </a:t>
            </a:r>
            <a:r>
              <a:rPr lang="ru-RU" dirty="0" smtClean="0"/>
              <a:t>Восстановление</a:t>
            </a:r>
            <a:endParaRPr lang="en-US" dirty="0" smtClean="0">
              <a:solidFill>
                <a:schemeClr val="tx2">
                  <a:tint val="100000"/>
                  <a:satMod val="250000"/>
                </a:schemeClr>
              </a:solidFill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905000"/>
            <a:ext cx="8229600" cy="4114800"/>
          </a:xfrm>
        </p:spPr>
        <p:txBody>
          <a:bodyPr/>
          <a:lstStyle/>
          <a:p>
            <a:pPr eaLnBrk="1" hangingPunct="1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это – </a:t>
            </a:r>
            <a:r>
              <a:rPr lang="ru-RU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предсказуемые</a:t>
            </a: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симптомы или предупредительные сигналы, которые предшествуют алкогольной (или любой другой) зависимости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eaLnBrk="1" hangingPunct="1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 следует разработать </a:t>
            </a:r>
            <a:r>
              <a:rPr lang="ru-RU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стратегии вмешательства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чтобы немедленно отреагировать на эти симптомы и предотвратить скатывание к рецидиву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21414D-A9B0-4015-B74B-68BDFCF2F9E9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25" y="3412"/>
            <a:ext cx="4883349" cy="6902824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4097A7-0CC8-4B37-BB74-928581C9D395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3600" y="3412"/>
            <a:ext cx="5319882" cy="7316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23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atMod val="250000"/>
                  </a:schemeClr>
                </a:solidFill>
              </a:rPr>
              <a:t>37 </a:t>
            </a:r>
            <a:r>
              <a:rPr lang="ru-RU" dirty="0" smtClean="0">
                <a:solidFill>
                  <a:schemeClr val="tx2">
                    <a:tint val="100000"/>
                    <a:satMod val="250000"/>
                  </a:schemeClr>
                </a:solidFill>
              </a:rPr>
              <a:t>Симптомов рецидива</a:t>
            </a:r>
            <a:endParaRPr lang="en-US" dirty="0" smtClean="0">
              <a:solidFill>
                <a:schemeClr val="tx2">
                  <a:tint val="100000"/>
                  <a:satMod val="250000"/>
                </a:schemeClr>
              </a:solidFill>
            </a:endParaRPr>
          </a:p>
        </p:txBody>
      </p:sp>
      <p:graphicFrame>
        <p:nvGraphicFramePr>
          <p:cNvPr id="85029" name="Group 37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138646740"/>
              </p:ext>
            </p:extLst>
          </p:nvPr>
        </p:nvGraphicFramePr>
        <p:xfrm>
          <a:off x="1981200" y="1600200"/>
          <a:ext cx="8229600" cy="4706112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Симптом рецидива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Стратегия восстановления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6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Представление о благополучии</a:t>
                      </a:r>
                      <a:endParaRPr kumimoji="0" lang="en-US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Увидеть себя дитем Божьим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Принять то, каким Бог меня сотворил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Научиться быть благодарным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Благодарить Бога за ежедневное обеспечение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BFB04E-EE51-4442-BEAA-CD321E02D15F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atMod val="250000"/>
                  </a:schemeClr>
                </a:solidFill>
              </a:rPr>
              <a:t>37 </a:t>
            </a:r>
            <a:r>
              <a:rPr lang="ru-RU" dirty="0" smtClean="0">
                <a:solidFill>
                  <a:schemeClr val="tx2">
                    <a:tint val="100000"/>
                    <a:satMod val="250000"/>
                  </a:schemeClr>
                </a:solidFill>
              </a:rPr>
              <a:t>Симптомов рецидива</a:t>
            </a:r>
            <a:endParaRPr lang="en-US" dirty="0" smtClean="0">
              <a:solidFill>
                <a:schemeClr val="tx2">
                  <a:tint val="100000"/>
                  <a:satMod val="250000"/>
                </a:schemeClr>
              </a:solidFill>
            </a:endParaRPr>
          </a:p>
        </p:txBody>
      </p:sp>
      <p:graphicFrame>
        <p:nvGraphicFramePr>
          <p:cNvPr id="86051" name="Group 3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71957999"/>
              </p:ext>
            </p:extLst>
          </p:nvPr>
        </p:nvGraphicFramePr>
        <p:xfrm>
          <a:off x="1981200" y="1600200"/>
          <a:ext cx="8229600" cy="4706112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Симптом рецидива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Стратегия восстановления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40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Отрицание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Жить в истине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Заучивать Писание 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Самостоятельный учет ложных убеждений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Человек для подотчетности, который будет говорить правду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7539E1-8E6E-47F9-9DAF-F0B9738A1F6F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atMod val="250000"/>
                  </a:schemeClr>
                </a:solidFill>
              </a:rPr>
              <a:t>37 </a:t>
            </a:r>
            <a:r>
              <a:rPr lang="ru-RU" dirty="0" smtClean="0">
                <a:solidFill>
                  <a:schemeClr val="tx2">
                    <a:tint val="100000"/>
                    <a:satMod val="250000"/>
                  </a:schemeClr>
                </a:solidFill>
              </a:rPr>
              <a:t>Симптомов рецидива</a:t>
            </a:r>
            <a:endParaRPr lang="en-US" dirty="0" smtClean="0">
              <a:solidFill>
                <a:schemeClr val="tx2">
                  <a:tint val="100000"/>
                  <a:satMod val="250000"/>
                </a:schemeClr>
              </a:solidFill>
            </a:endParaRPr>
          </a:p>
        </p:txBody>
      </p:sp>
      <p:graphicFrame>
        <p:nvGraphicFramePr>
          <p:cNvPr id="87073" name="Group 3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275618966"/>
              </p:ext>
            </p:extLst>
          </p:nvPr>
        </p:nvGraphicFramePr>
        <p:xfrm>
          <a:off x="1981200" y="1600200"/>
          <a:ext cx="8229600" cy="4971288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Симптом рецидива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Стратегия восстановления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6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Непреклонное обязательство трезвости</a:t>
                      </a:r>
                      <a:endParaRPr kumimoji="0" lang="en-US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Здравое стремление к трезвости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Честность о потенциале рецидива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Необходимость границ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Понимать «пусковые механизмы» в своей жизни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AB28FA-D752-411E-8222-793314690A20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8229600" cy="4724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Глава </a:t>
            </a:r>
            <a:r>
              <a:rPr lang="en-US" dirty="0" smtClean="0">
                <a:solidFill>
                  <a:schemeClr val="tx1"/>
                </a:solidFill>
              </a:rPr>
              <a:t>3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ru-RU" dirty="0" smtClean="0"/>
              <a:t>Путь к зависимостям и проблемам, контролирующим жизнь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690FB8-DBE4-4816-B19F-98597BDCF3D9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533401"/>
            <a:ext cx="1950482" cy="21747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8229600" cy="1524000"/>
          </a:xfrm>
        </p:spPr>
        <p:txBody>
          <a:bodyPr/>
          <a:lstStyle/>
          <a:p>
            <a:r>
              <a:rPr lang="ru-RU" sz="4000" dirty="0"/>
              <a:t>3 основных характеристики тех,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ru-RU" sz="4000" dirty="0"/>
              <a:t>кто стоит на пути к зависимости</a:t>
            </a:r>
            <a:endParaRPr lang="en-US" sz="4000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2362200"/>
            <a:ext cx="8229600" cy="3932238"/>
          </a:xfrm>
        </p:spPr>
        <p:txBody>
          <a:bodyPr/>
          <a:lstStyle/>
          <a:p>
            <a:pPr marL="457200" indent="-457200" eaLnBrk="1" hangingPunct="1">
              <a:spcAft>
                <a:spcPct val="50000"/>
              </a:spcAft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	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живут с </a:t>
            </a:r>
            <a:r>
              <a:rPr lang="ru-RU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ложными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убеждениями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eaLnBrk="1" hangingPunct="1">
              <a:spcAft>
                <a:spcPct val="50000"/>
              </a:spcAft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	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решают </a:t>
            </a:r>
            <a:r>
              <a:rPr lang="ru-RU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так, как того желает Бог 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eaLnBrk="1" hangingPunct="1">
              <a:spcAft>
                <a:spcPct val="50000"/>
              </a:spcAft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	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Их отношения </a:t>
            </a:r>
            <a:r>
              <a:rPr lang="ru-RU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неблагополучны</a:t>
            </a:r>
            <a:endParaRPr lang="en-US" u="sng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Aft>
                <a:spcPct val="50000"/>
              </a:spcAft>
              <a:buFontTx/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797A5B-A731-4B6D-8452-81B8BD968BE1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Что такое зависимость</a:t>
            </a:r>
            <a:r>
              <a:rPr lang="en-US" dirty="0" smtClean="0">
                <a:solidFill>
                  <a:schemeClr val="tx2">
                    <a:tint val="100000"/>
                    <a:satMod val="250000"/>
                  </a:schemeClr>
                </a:solidFill>
              </a:rPr>
              <a:t>?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752600"/>
            <a:ext cx="8229600" cy="4541838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n-US" dirty="0" smtClean="0"/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Джефф Ван Вондеран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ru-RU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Химическая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зависимость – состояние, являющееся результатом процесса нарастающего обращения к </a:t>
            </a:r>
            <a:r>
              <a:rPr lang="ru-RU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употреблению хим.веществ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целью удовлетворения жизненных потребностей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17D890-E4B5-4B3D-A247-C9D11DE42FA2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752600"/>
            <a:ext cx="8229600" cy="4541838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Зависимость от </a:t>
            </a:r>
            <a:r>
              <a:rPr lang="ru-RU" sz="40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состояние, являющееся результатом процесса нарастающего обращения к </a:t>
            </a:r>
            <a:r>
              <a:rPr lang="ru-RU" sz="40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Богу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целью удовлетворения жизненных потребностей.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en-US" sz="4000" b="1" dirty="0"/>
          </a:p>
          <a:p>
            <a:pPr eaLnBrk="1" hangingPunct="1">
              <a:buFont typeface="Wingdings 2" pitchFamily="18" charset="2"/>
              <a:buNone/>
              <a:defRPr/>
            </a:pPr>
            <a:endParaRPr lang="en-US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A8EFA0-65EE-4555-92EE-C05BD20BA896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Как человек попадает в зависимость</a:t>
            </a:r>
            <a:r>
              <a:rPr lang="en-US" dirty="0" smtClean="0">
                <a:solidFill>
                  <a:schemeClr val="tx2"/>
                </a:solidFill>
              </a:rPr>
              <a:t>?</a:t>
            </a:r>
          </a:p>
        </p:txBody>
      </p:sp>
      <p:pic>
        <p:nvPicPr>
          <p:cNvPr id="38915" name="Picture 4" descr="Painter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0464" y="2286001"/>
            <a:ext cx="4791075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7A8F62-8FAB-4BD5-822B-59E56A8D1096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dirty="0" smtClean="0"/>
              <a:t>Глава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1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ru-RU" dirty="0" smtClean="0"/>
              <a:t>Рецидив. Введение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понимании рецидива существует 4 основных этапа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Clr>
                <a:schemeClr val="accent3">
                  <a:lumMod val="75000"/>
                </a:schemeClr>
              </a:buClr>
              <a:buSzPct val="100000"/>
              <a:buFont typeface="Wingdings 2" pitchFamily="18" charset="2"/>
              <a:buAutoNum type="arabicPeriod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Рецидив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Clr>
                <a:schemeClr val="accent3">
                  <a:lumMod val="75000"/>
                </a:schemeClr>
              </a:buClr>
              <a:buSzPct val="100000"/>
              <a:buFont typeface="Wingdings 2" pitchFamily="18" charset="2"/>
              <a:buAutoNum type="arabicPeriod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Зависимость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Clr>
                <a:schemeClr val="accent3">
                  <a:lumMod val="75000"/>
                </a:schemeClr>
              </a:buClr>
              <a:buSzPct val="100000"/>
              <a:buFont typeface="Wingdings 2" pitchFamily="18" charset="2"/>
              <a:buAutoNum type="arabicPeriod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Восстановление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Clr>
                <a:schemeClr val="accent3">
                  <a:lumMod val="75000"/>
                </a:schemeClr>
              </a:buClr>
              <a:buSzPct val="100000"/>
              <a:buFont typeface="Wingdings 2" pitchFamily="18" charset="2"/>
              <a:buAutoNum type="arabicPeriod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Здоровый образ жизни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E3319B-6B6A-482F-ABE8-59305AB3FB2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82296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Четыре стадии зависимости</a:t>
            </a: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76400"/>
            <a:ext cx="8229600" cy="4618038"/>
          </a:xfrm>
        </p:spPr>
        <p:txBody>
          <a:bodyPr/>
          <a:lstStyle/>
          <a:p>
            <a:pPr marL="457200" indent="-457200" eaLnBrk="1" hangingPunct="1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	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Эксперимент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eaLnBrk="1" hangingPunct="1">
              <a:buNone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eaLnBrk="1" hangingPunct="1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	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Употребление в компании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eaLnBrk="1" hangingPunct="1">
              <a:buNone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eaLnBrk="1" hangingPunct="1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	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Пагубное злоупотребление (ежедневное употребление)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eaLnBrk="1" hangingPunct="1">
              <a:buNone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eaLnBrk="1" hangingPunct="1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	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Употребление как условие нормально самочувствия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C4C85F-749E-400C-9090-A0A32D2C2B2D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762001"/>
            <a:ext cx="8229600" cy="5364163"/>
          </a:xfrm>
        </p:spPr>
        <p:txBody>
          <a:bodyPr/>
          <a:lstStyle/>
          <a:p>
            <a:pPr eaLnBrk="1" hangingPunct="1">
              <a:spcAft>
                <a:spcPct val="75000"/>
              </a:spcAft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 физически и психологически зависим от данного вещества или поведения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eaLnBrk="1" hangingPunct="1">
              <a:spcAft>
                <a:spcPct val="75000"/>
              </a:spcAft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Чувствует себя нормально только «под кайфом». Когда он не «под кайфом», чувствует себя больным – физически или эмоционально неудовлетворенным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</a:p>
          <a:p>
            <a:pPr eaLnBrk="1" hangingPunct="1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Успокаивается только тогда, когда находится «под кайфом».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AB167-C084-4FDD-B0A1-46BBA64596C3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2239962"/>
          </a:xfrm>
        </p:spPr>
        <p:txBody>
          <a:bodyPr/>
          <a:lstStyle/>
          <a:p>
            <a:r>
              <a:rPr lang="ru-RU" sz="4000" dirty="0"/>
              <a:t>Два типа разрушений, которые могут заставить человека</a:t>
            </a:r>
            <a:r>
              <a:rPr lang="en-US" sz="4000" dirty="0"/>
              <a:t> </a:t>
            </a:r>
            <a:r>
              <a:rPr lang="ru-RU" sz="4000" dirty="0"/>
              <a:t>пойти по пути к зависимости</a:t>
            </a:r>
            <a:endParaRPr lang="en-US" sz="4000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2590801"/>
            <a:ext cx="8229600" cy="3611563"/>
          </a:xfrm>
        </p:spPr>
        <p:txBody>
          <a:bodyPr/>
          <a:lstStyle/>
          <a:p>
            <a:pPr marL="609600" indent="-609600" eaLnBrk="1" hangingPunct="1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	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Разрушение от </a:t>
            </a:r>
            <a:r>
              <a:rPr lang="ru-RU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отверженности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609600" indent="-609600" eaLnBrk="1" hangingPunct="1">
              <a:buFontTx/>
              <a:buAutoNum type="arabicPeriod"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	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Разрушение от того </a:t>
            </a:r>
            <a:r>
              <a:rPr lang="ru-RU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плохого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что случилось с тобой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609600" indent="-609600" eaLnBrk="1" hangingPunct="1">
              <a:buFontTx/>
              <a:buAutoNum type="arabicPeriod"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 вступает на путь к зависимости, как на путь к «самоизлечению»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5E1E60-341B-48B7-A657-63209F40B7E8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8229600" cy="2209800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Тема принятия на себя ответственности за собственные </a:t>
            </a:r>
            <a:r>
              <a:rPr lang="ru-RU" dirty="0" smtClean="0">
                <a:effectLst/>
              </a:rPr>
              <a:t>действия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2" b="15213"/>
          <a:stretch/>
        </p:blipFill>
        <p:spPr>
          <a:xfrm>
            <a:off x="1981201" y="3505200"/>
            <a:ext cx="3840321" cy="233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4097A7-0CC8-4B37-BB74-928581C9D395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92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533400"/>
            <a:ext cx="7848600" cy="1524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Глава </a:t>
            </a:r>
            <a:r>
              <a:rPr lang="en-US" dirty="0" smtClean="0">
                <a:solidFill>
                  <a:schemeClr val="tx2"/>
                </a:solidFill>
              </a:rPr>
              <a:t>4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ru-RU" dirty="0" smtClean="0"/>
              <a:t>Восстановление</a:t>
            </a: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None/>
            </a:pPr>
            <a:endParaRPr lang="en-US" sz="1800" b="1" dirty="0"/>
          </a:p>
          <a:p>
            <a:pPr marL="609600" indent="-609600" eaLnBrk="1" hangingPunct="1">
              <a:buNone/>
            </a:pPr>
            <a:endParaRPr lang="en-US" sz="3600" b="1" dirty="0">
              <a:solidFill>
                <a:srgbClr val="FF0000"/>
              </a:solidFill>
            </a:endParaRPr>
          </a:p>
          <a:p>
            <a:pPr marL="609600" indent="-609600" algn="ctr" eaLnBrk="1" hangingPunct="1">
              <a:buNone/>
            </a:pPr>
            <a:r>
              <a:rPr 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Миф, что нужно «упасть  на дно», прежде, чем получить помощь</a:t>
            </a: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609600" indent="-609600" eaLnBrk="1" hangingPunct="1">
              <a:buNone/>
            </a:pPr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algn="ctr" eaLnBrk="1" hangingPunct="1">
              <a:buNone/>
            </a:pPr>
            <a:r>
              <a:rPr 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 мотивирует изменения</a:t>
            </a: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sz="1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B6F9CD-D43B-4A53-A077-96CC194BAEB0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8229600" cy="838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/>
                </a:solidFill>
              </a:rPr>
              <a:t>Основание Восстановления</a:t>
            </a: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8229600" cy="4114800"/>
          </a:xfrm>
        </p:spPr>
        <p:txBody>
          <a:bodyPr/>
          <a:lstStyle/>
          <a:p>
            <a:pPr marL="609600" indent="-609600" eaLnBrk="1" hangingPunct="1">
              <a:spcAft>
                <a:spcPts val="3600"/>
              </a:spcAft>
              <a:buNone/>
            </a:pPr>
            <a:r>
              <a:rPr lang="en-US" dirty="0" smtClean="0"/>
              <a:t>1.  	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Прекратить поведение зависимого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spcAft>
                <a:spcPts val="3600"/>
              </a:spcAft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 	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Передать </a:t>
            </a:r>
            <a:r>
              <a:rPr lang="ru-RU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надежду</a:t>
            </a: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реальные изменения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spcAft>
                <a:spcPts val="3600"/>
              </a:spcAft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	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Установить личные отношения с Христом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spcAft>
                <a:spcPts val="3600"/>
              </a:spcAft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	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Бог относится к страдающим людям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Псалтирь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14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4A5430-CC43-4441-B4B1-448D69A3987B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609601"/>
            <a:ext cx="8229600" cy="5516563"/>
          </a:xfrm>
        </p:spPr>
        <p:txBody>
          <a:bodyPr>
            <a:normAutofit/>
          </a:bodyPr>
          <a:lstStyle/>
          <a:p>
            <a:pPr marL="609600" indent="-609600" eaLnBrk="1" fontAlgn="auto" hangingPunct="1">
              <a:spcAft>
                <a:spcPts val="0"/>
              </a:spcAft>
              <a:buNone/>
              <a:defRPr/>
            </a:pPr>
            <a:endParaRPr lang="en-US" sz="1800" b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ru-RU" sz="4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Разница между восстановлением отношений с Иисусом </a:t>
            </a:r>
            <a:r>
              <a:rPr lang="ru-RU" sz="40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Христом и </a:t>
            </a:r>
            <a:r>
              <a:rPr lang="ru-RU" sz="4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восстановлением в должности служителя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fontAlgn="auto" hangingPunct="1">
              <a:spcAft>
                <a:spcPct val="20000"/>
              </a:spcAft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 	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Иисус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немедленно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 marL="609600" indent="-609600" eaLnBrk="1" fontAlgn="auto" hangingPunct="1">
              <a:spcAft>
                <a:spcPct val="20000"/>
              </a:spcAft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 	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 или младший сотрудник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fontAlgn="auto" hangingPunct="1">
              <a:spcAft>
                <a:spcPct val="20000"/>
              </a:spcAft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	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Духовный лидер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4F1FD2-5118-4590-9FB5-11CB61F75035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67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609601"/>
            <a:ext cx="9220200" cy="5516563"/>
          </a:xfrm>
        </p:spPr>
        <p:txBody>
          <a:bodyPr>
            <a:normAutofit fontScale="92500" lnSpcReduction="10000"/>
          </a:bodyPr>
          <a:lstStyle/>
          <a:p>
            <a:pPr marL="609600" indent="-609600" eaLnBrk="1" fontAlgn="auto" hangingPunct="1">
              <a:spcAft>
                <a:spcPts val="0"/>
              </a:spcAft>
              <a:buNone/>
              <a:defRPr/>
            </a:pPr>
            <a:endParaRPr lang="en-US" sz="1800" b="1" dirty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40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Восстановление в должности служителя </a:t>
            </a:r>
            <a:endParaRPr lang="en-US" sz="40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fontAlgn="auto" hangingPunct="1">
              <a:spcAft>
                <a:spcPts val="0"/>
              </a:spcAft>
              <a:buNone/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fontAlgn="auto" hangingPunct="1">
              <a:spcAft>
                <a:spcPct val="20000"/>
              </a:spcAft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 	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Сделайте процесс восстановления настолько трудным, чтобы они </a:t>
            </a: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захотели его проходить.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fontAlgn="auto" hangingPunct="1">
              <a:spcAft>
                <a:spcPct val="20000"/>
              </a:spcAft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 	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Зачем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609600" indent="-609600" eaLnBrk="1" fontAlgn="auto" hangingPunct="1">
              <a:spcAft>
                <a:spcPct val="20000"/>
              </a:spcAft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	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 нужно, чтобы они его выполнили, только если на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100%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посвящены процессу восстановления.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fontAlgn="auto" hangingPunct="1">
              <a:spcAft>
                <a:spcPct val="20000"/>
              </a:spcAft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	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процесс восстановления будет слишком простым, изменения скорее всего будут лишь поверхностными, а не в </a:t>
            </a:r>
            <a:r>
              <a:rPr lang="ru-R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глубине души</a:t>
            </a:r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4F1FD2-5118-4590-9FB5-11CB61F75035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51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82296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4"/>
                </a:solidFill>
              </a:rPr>
              <a:t>4 </a:t>
            </a:r>
            <a:r>
              <a:rPr lang="ru-RU" dirty="0" smtClean="0">
                <a:solidFill>
                  <a:schemeClr val="accent4"/>
                </a:solidFill>
              </a:rPr>
              <a:t>Ключа к восстановлению</a:t>
            </a:r>
            <a:endParaRPr lang="en-US" dirty="0" smtClean="0">
              <a:solidFill>
                <a:schemeClr val="accent4"/>
              </a:solidFill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828800"/>
            <a:ext cx="8229600" cy="4114800"/>
          </a:xfrm>
        </p:spPr>
        <p:txBody>
          <a:bodyPr/>
          <a:lstStyle/>
          <a:p>
            <a:pPr marL="609600" indent="-609600" eaLnBrk="1" hangingPunct="1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	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Твердое намерение </a:t>
            </a:r>
            <a:r>
              <a:rPr lang="ru-RU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измениться</a:t>
            </a:r>
            <a:endParaRPr lang="en-US" u="sng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buFontTx/>
              <a:buAutoNum type="arabicPeriod"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	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Твердое намерение быть подотчетным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buFontTx/>
              <a:buAutoNum type="arabicPeriod"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	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Твердая уверенность в обетованиях Божьих</a:t>
            </a:r>
          </a:p>
          <a:p>
            <a:pPr marL="609600" indent="-609600" eaLnBrk="1" hangingPunct="1"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buNone/>
            </a:pP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	</a:t>
            </a: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 к восстановлению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</a:t>
            </a:r>
            <a:r>
              <a:rPr lang="ru-RU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благодарность</a:t>
            </a:r>
            <a:endParaRPr lang="en-US" u="sng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5BA42-C503-4F84-98CE-8465674848EB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457201"/>
            <a:ext cx="8229600" cy="5516563"/>
          </a:xfrm>
        </p:spPr>
        <p:txBody>
          <a:bodyPr>
            <a:normAutofit/>
          </a:bodyPr>
          <a:lstStyle/>
          <a:p>
            <a:pPr marL="609600" indent="-609600" eaLnBrk="1" fontAlgn="auto" hangingPunct="1">
              <a:spcAft>
                <a:spcPts val="0"/>
              </a:spcAft>
              <a:buNone/>
              <a:defRPr/>
            </a:pPr>
            <a:endParaRPr lang="en-US" sz="1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Часто восстановление происходит в 4 этапа</a:t>
            </a:r>
            <a:endParaRPr lang="en-U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1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fontAlgn="auto" hangingPunct="1">
              <a:spcAft>
                <a:spcPct val="20000"/>
              </a:spcAft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 	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Вмешательство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fontAlgn="auto" hangingPunct="1">
              <a:spcAft>
                <a:spcPct val="20000"/>
              </a:spcAft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 	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Детокс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fontAlgn="auto" hangingPunct="1">
              <a:spcAft>
                <a:spcPct val="20000"/>
              </a:spcAft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	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Изучение шагов к здоровому образу жизни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fontAlgn="auto" hangingPunct="1">
              <a:spcAft>
                <a:spcPct val="20000"/>
              </a:spcAft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	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Возвращение в общество – здоровый образ жизни становится естественным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4F1FD2-5118-4590-9FB5-11CB61F75035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atMod val="250000"/>
                  </a:schemeClr>
                </a:solidFill>
              </a:rPr>
              <a:t>1. </a:t>
            </a:r>
            <a:r>
              <a:rPr lang="ru-RU" dirty="0" smtClean="0"/>
              <a:t>Рецидив </a:t>
            </a:r>
            <a:endParaRPr lang="en-US" dirty="0" smtClean="0">
              <a:solidFill>
                <a:schemeClr val="tx2">
                  <a:tint val="100000"/>
                  <a:satMod val="250000"/>
                </a:schemeClr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Рецидив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что это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eaLnBrk="1" hangingPunct="1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Каковы ранние признаки рецидива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eaLnBrk="1" hangingPunct="1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можно предотвратить рецидив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eaLnBrk="1" hangingPunct="1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делать, если рецидив произошел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eaLnBrk="1" hangingPunct="1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 понять, что такое рецидив, следует также понимать, что такое восстановление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70C030-A164-4A91-94A3-C18EF8BE6A58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82296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atMod val="250000"/>
                  </a:schemeClr>
                </a:solidFill>
              </a:rPr>
              <a:t>  </a:t>
            </a:r>
            <a:r>
              <a:rPr lang="en-US" dirty="0" smtClean="0">
                <a:solidFill>
                  <a:schemeClr val="accent4"/>
                </a:solidFill>
              </a:rPr>
              <a:t>1. </a:t>
            </a:r>
            <a:r>
              <a:rPr lang="ru-RU" dirty="0" smtClean="0">
                <a:solidFill>
                  <a:srgbClr val="FFC000"/>
                </a:solidFill>
              </a:rPr>
              <a:t>Вмешательство</a:t>
            </a:r>
            <a:endParaRPr lang="en-US" dirty="0" smtClean="0">
              <a:solidFill>
                <a:srgbClr val="FFC000"/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219200"/>
            <a:ext cx="8229600" cy="46180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Семья встречается с человеком, чтобы мотивировать его на получение помощи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прекращают облегчать для него проблему. (предлагать неправильную помощь)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Вместо того, чтобы дожидаться, когда человек «упадет на дно», они «поднимают дно»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подробно об этой теме речь идет в семинаре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«Как помочь близкому человеку, который не хочет принимать помощь»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C1D197-0B3C-45FB-9E2D-693D80E0DCA5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4"/>
                </a:solidFill>
              </a:rPr>
              <a:t>2. </a:t>
            </a:r>
            <a:r>
              <a:rPr lang="ru-RU" dirty="0" smtClean="0">
                <a:solidFill>
                  <a:srgbClr val="FFC000"/>
                </a:solidFill>
              </a:rPr>
              <a:t>Детокс</a:t>
            </a:r>
            <a:endParaRPr lang="en-US" dirty="0" smtClean="0">
              <a:solidFill>
                <a:srgbClr val="FFC000"/>
              </a:solidFill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828800"/>
            <a:ext cx="8229600" cy="4465638"/>
          </a:xfrm>
        </p:spPr>
        <p:txBody>
          <a:bodyPr/>
          <a:lstStyle/>
          <a:p>
            <a:pPr eaLnBrk="1" hangingPunct="1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Детокс – это не восстановление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</a:p>
          <a:p>
            <a:pPr eaLnBrk="1" hangingPunct="1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лишь первый шаг на пути к восстановлению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</a:p>
          <a:p>
            <a:pPr eaLnBrk="1" hangingPunct="1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просто помогает человеку справиться с физическим недомоганием, связанным с преодолением физической зависимости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eaLnBrk="1" hangingPunct="1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Правда в том, что он остается зависимым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FE3FF6-D756-4278-B9EC-CDC43EBE4DF7}" type="slidenum">
              <a:rPr lang="en-US"/>
              <a:pPr>
                <a:defRPr/>
              </a:pPr>
              <a:t>51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76200"/>
            <a:ext cx="8229600" cy="1524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tx2">
                    <a:tint val="100000"/>
                    <a:satMod val="250000"/>
                  </a:schemeClr>
                </a:solidFill>
              </a:rPr>
              <a:t>3. 	</a:t>
            </a:r>
            <a:r>
              <a:rPr lang="ru-RU" sz="4000" dirty="0"/>
              <a:t>Изучение шагов к здоровому </a:t>
            </a:r>
            <a:r>
              <a:rPr lang="en-US" sz="4000" dirty="0"/>
              <a:t>	</a:t>
            </a:r>
            <a:r>
              <a:rPr lang="ru-RU" sz="4000" dirty="0"/>
              <a:t>образу жизни</a:t>
            </a:r>
            <a:endParaRPr lang="en-US" sz="4000" dirty="0">
              <a:solidFill>
                <a:schemeClr val="tx2">
                  <a:tint val="100000"/>
                  <a:satMod val="250000"/>
                </a:schemeClr>
              </a:solidFill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76400"/>
            <a:ext cx="8229600" cy="4114800"/>
          </a:xfrm>
        </p:spPr>
        <p:txBody>
          <a:bodyPr/>
          <a:lstStyle/>
          <a:p>
            <a:pPr eaLnBrk="1" hangingPunct="1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Восстановление – это не просто жизнь без наркотиков (без зависимости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eaLnBrk="1" hangingPunct="1">
              <a:buFontTx/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Этот раздел – изучение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шагов к здоровому образу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жизни – основная часть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процесса восстановления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eaLnBrk="1" hangingPunct="1"/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5EC343-C553-471E-8B1F-C72C5F16EE92}" type="slidenum">
              <a:rPr lang="en-US"/>
              <a:pPr>
                <a:defRPr/>
              </a:pPr>
              <a:t>52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1" y="2590801"/>
            <a:ext cx="2762579" cy="36869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066800"/>
            <a:ext cx="8229600" cy="51514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 с восстановлением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</a:pP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</a:pP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Насколько велико их отчаяние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eaLnBrk="1" hangingPunct="1">
              <a:buFontTx/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buNone/>
            </a:pPr>
            <a:r>
              <a:rPr lang="en-U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ru-RU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Те, кто молят о помощи, а затем отказываются от дисциплины перемен</a:t>
            </a:r>
            <a:r>
              <a:rPr lang="en-U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  <a:p>
            <a:pPr algn="r" eaLnBrk="1" hangingPunct="1">
              <a:buFontTx/>
              <a:buNone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--Bob Dunstan, Life Challenge, Amarillo, TX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4080E5-72D0-4E26-87B3-1BDBA8AD29AE}" type="slidenum">
              <a:rPr lang="en-US"/>
              <a:pPr>
                <a:defRPr/>
              </a:pPr>
              <a:t>53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11658599" cy="3352800"/>
          </a:xfrm>
        </p:spPr>
        <p:txBody>
          <a:bodyPr/>
          <a:lstStyle/>
          <a:p>
            <a:pPr marL="0" indent="0">
              <a:buNone/>
              <a:tabLst>
                <a:tab pos="3259138" algn="l"/>
                <a:tab pos="4122738" algn="l"/>
              </a:tabLst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ky-K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Вмешательство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2. </a:t>
            </a:r>
            <a:r>
              <a:rPr lang="ky-K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Детокс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3.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шагов к здоровому образу жизни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  <a:tabLst>
                <a:tab pos="2166938" algn="l"/>
                <a:tab pos="4121150" algn="l"/>
              </a:tabLst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1 </a:t>
            </a:r>
            <a:r>
              <a:rPr lang="ky-K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            3-5 </a:t>
            </a:r>
            <a:r>
              <a:rPr lang="ky-K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дни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         6-12 </a:t>
            </a:r>
            <a:r>
              <a:rPr lang="ky-K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месяцев или более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 smtClean="0"/>
              <a:t>			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4097A7-0CC8-4B37-BB74-928581C9D395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graphicFrame>
        <p:nvGraphicFramePr>
          <p:cNvPr id="9" name="Chart 8"/>
          <p:cNvGraphicFramePr/>
          <p:nvPr>
            <p:extLst/>
          </p:nvPr>
        </p:nvGraphicFramePr>
        <p:xfrm>
          <a:off x="2057400" y="1692911"/>
          <a:ext cx="7772400" cy="4663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9488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1524000"/>
          </a:xfrm>
        </p:spPr>
        <p:txBody>
          <a:bodyPr/>
          <a:lstStyle/>
          <a:p>
            <a:r>
              <a:rPr lang="ru-RU" sz="4000" dirty="0"/>
              <a:t>Восстановление – основа здорового образа жизни из 3 частей</a:t>
            </a:r>
            <a:endParaRPr lang="en-US" sz="4000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ct val="50000"/>
              </a:spcAft>
              <a:buFontTx/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 	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Жить в истине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Aft>
                <a:spcPct val="50000"/>
              </a:spcAft>
              <a:buFontTx/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 	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Научиться здраво решать проблемы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Aft>
                <a:spcPct val="50000"/>
              </a:spcAft>
              <a:buFontTx/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	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Построить здоровые отношения со здоровыми людьми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Aft>
                <a:spcPct val="50000"/>
              </a:spcAft>
              <a:buFontTx/>
              <a:buNone/>
            </a:pP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EABF54-BA42-4147-8A8C-CA4FAFCB9AED}" type="slidenum">
              <a:rPr lang="en-US"/>
              <a:pPr>
                <a:defRPr/>
              </a:pPr>
              <a:t>55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1524000"/>
          </a:xfrm>
        </p:spPr>
        <p:txBody>
          <a:bodyPr/>
          <a:lstStyle/>
          <a:p>
            <a:pPr marL="762000" indent="-762000" eaLnBrk="1" fontAlgn="auto" hangingPunct="1">
              <a:spcAft>
                <a:spcPts val="0"/>
              </a:spcAft>
              <a:defRPr/>
            </a:pPr>
            <a:r>
              <a:rPr lang="ru-RU" sz="4000" dirty="0"/>
              <a:t>В. </a:t>
            </a:r>
            <a:r>
              <a:rPr lang="en-US" sz="4000" dirty="0"/>
              <a:t>	</a:t>
            </a:r>
            <a:r>
              <a:rPr lang="ru-RU" sz="4000" dirty="0"/>
              <a:t>Духовное основание и процесс изменения </a:t>
            </a:r>
            <a:endParaRPr lang="en-US" sz="4000" dirty="0">
              <a:solidFill>
                <a:schemeClr val="tx2">
                  <a:tint val="100000"/>
                  <a:satMod val="250000"/>
                </a:schemeClr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905000"/>
            <a:ext cx="8229600" cy="4114800"/>
          </a:xfrm>
        </p:spPr>
        <p:txBody>
          <a:bodyPr>
            <a:normAutofit fontScale="92500" lnSpcReduction="10000"/>
          </a:bodyPr>
          <a:lstStyle/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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Петра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1:3-11</a:t>
            </a: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от Божественной силы Его даровано нам все потребное для жизни и благочестия, через познание Призвавшего нас славою и благостию, </a:t>
            </a:r>
            <a:r>
              <a:rPr lang="ru-RU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которыми дарованы нам великие и драгоценные обетования, дабы вы через них соделались причастниками Божеского естества, удалившись от господствующего в мире растления похотью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1D6407-9F3C-448D-81AC-2A9B39FB74F5}" type="slidenum">
              <a:rPr lang="en-US"/>
              <a:pPr>
                <a:defRPr/>
              </a:pPr>
              <a:t>56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8"/>
          <p:cNvSpPr>
            <a:spLocks noGrp="1" noChangeArrowheads="1"/>
          </p:cNvSpPr>
          <p:nvPr>
            <p:ph idx="1"/>
          </p:nvPr>
        </p:nvSpPr>
        <p:spPr>
          <a:xfrm>
            <a:off x="1981200" y="609601"/>
            <a:ext cx="8229600" cy="5516563"/>
          </a:xfrm>
        </p:spPr>
        <p:txBody>
          <a:bodyPr/>
          <a:lstStyle/>
          <a:p>
            <a:pPr marL="609600" indent="-609600" eaLnBrk="1" hangingPunct="1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Процесс трансформации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Петра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1:5-7</a:t>
            </a:r>
          </a:p>
          <a:p>
            <a:pPr marL="609600" indent="-609600" eaLnBrk="1" hangingPunct="1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Прибавь к своей вере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</a:t>
            </a:r>
          </a:p>
          <a:p>
            <a:pPr marL="609600" indent="-609600" eaLnBrk="1" hangingPunct="1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Праведность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Знание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Самоконтроль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Настойчивость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Благочестие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Братолюбие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Любовь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FDAFD-B836-4190-9C56-F8395AC03CAA}" type="slidenum">
              <a:rPr lang="en-US"/>
              <a:pPr>
                <a:defRPr/>
              </a:pPr>
              <a:t>57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533401"/>
            <a:ext cx="8229600" cy="55927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Петра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1:8-11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это в вас есть и </a:t>
            </a:r>
            <a:r>
              <a:rPr lang="ru-RU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умножается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то вы не останетесь без успеха и плода в познании Господа нашего Иисуса Христа. 9 А в ком нет сего, тот слеп, закрыл глаза, забыл об очищении прежних грехов своих. 10 Посему, братия, более и более старайтесь делать твердым ваше звание и избрание; </a:t>
            </a:r>
            <a:r>
              <a:rPr lang="ru-RU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 поступая, никогда не преткнетесь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11 ибо так откроется вам свободный вход в вечное Царство Господа нашего и Спасителя Иисуса Христа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(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Выделено автором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B1B023-4CAA-4AD3-84E6-C519A5ADEA46}" type="slidenum">
              <a:rPr lang="en-US"/>
              <a:pPr>
                <a:defRPr/>
              </a:pPr>
              <a:t>58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609600"/>
            <a:ext cx="8229600" cy="49990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400" dirty="0"/>
              <a:t>	</a:t>
            </a:r>
            <a:r>
              <a: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Восстановление – это возрастание в Господе – раскрытие во всей полноте потенциала, который Бог заложил в нас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8D26C-A8DF-4E41-B221-1E0B2016F13A}" type="slidenum">
              <a:rPr lang="en-US"/>
              <a:pPr>
                <a:defRPr/>
              </a:pPr>
              <a:t>59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atMod val="250000"/>
                  </a:schemeClr>
                </a:solidFill>
              </a:rPr>
              <a:t>2. </a:t>
            </a:r>
            <a:r>
              <a:rPr lang="ru-RU" dirty="0" smtClean="0"/>
              <a:t>Восстановление</a:t>
            </a:r>
            <a:endParaRPr lang="en-US" dirty="0" smtClean="0">
              <a:solidFill>
                <a:schemeClr val="tx2">
                  <a:tint val="100000"/>
                  <a:satMod val="250000"/>
                </a:schemeClr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вас не может быть рецидива, если никогда не было восстановления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Шаги к восстановлению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 понять, что такое восстановление, нужно усвоить еще два основных понятия: зависимость и здоровый образ жизни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40653D-A8DC-4AF8-AFD8-104D36A01FCD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557867" y="-8016"/>
            <a:ext cx="9144000" cy="6400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4097A7-0CC8-4B37-BB74-928581C9D395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209800" y="3810000"/>
            <a:ext cx="1524000" cy="0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733800" y="3810000"/>
            <a:ext cx="762000" cy="12954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495800" y="4114800"/>
            <a:ext cx="914400" cy="990600"/>
          </a:xfrm>
          <a:prstGeom prst="straightConnector1">
            <a:avLst/>
          </a:prstGeom>
          <a:ln w="76200">
            <a:solidFill>
              <a:srgbClr val="00CC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486400" y="1981200"/>
            <a:ext cx="1524000" cy="2133600"/>
          </a:xfrm>
          <a:prstGeom prst="straightConnector1">
            <a:avLst/>
          </a:prstGeom>
          <a:ln w="76200">
            <a:solidFill>
              <a:srgbClr val="00CC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133600" y="1828800"/>
            <a:ext cx="7772400" cy="381000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477000" y="4191000"/>
            <a:ext cx="609600" cy="9906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7086600" y="1905000"/>
            <a:ext cx="2057400" cy="3200400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410200" y="4191000"/>
            <a:ext cx="1066800" cy="0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362200" y="1459468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Идеалы Бога для нашей жизни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3352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До зависимости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427886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Путь зависимости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00" y="29072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Путь восстановления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2401" y="4191000"/>
            <a:ext cx="259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algn="ctr"/>
            <a:r>
              <a:rPr lang="en-US" dirty="0" smtClean="0">
                <a:solidFill>
                  <a:schemeClr val="bg1"/>
                </a:solidFill>
              </a:rPr>
              <a:t>I</a:t>
            </a:r>
          </a:p>
          <a:p>
            <a:pPr marL="800100" algn="ctr"/>
            <a:r>
              <a:rPr lang="en-US" dirty="0">
                <a:solidFill>
                  <a:schemeClr val="bg1"/>
                </a:solidFill>
              </a:rPr>
              <a:t>I</a:t>
            </a:r>
          </a:p>
          <a:p>
            <a:pPr marL="800100" algn="ctr"/>
            <a:r>
              <a:rPr lang="en-US" dirty="0" smtClean="0">
                <a:solidFill>
                  <a:schemeClr val="bg1"/>
                </a:solidFill>
              </a:rPr>
              <a:t>I</a:t>
            </a:r>
            <a:endParaRPr lang="en-US" dirty="0">
              <a:solidFill>
                <a:schemeClr val="bg1"/>
              </a:solidFill>
            </a:endParaRPr>
          </a:p>
          <a:p>
            <a:pPr marL="800100" algn="ctr"/>
            <a:r>
              <a:rPr lang="en-US" dirty="0">
                <a:solidFill>
                  <a:schemeClr val="bg1"/>
                </a:solidFill>
              </a:rPr>
              <a:t>I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Жизнь при </a:t>
            </a:r>
            <a:r>
              <a:rPr lang="ru-RU" dirty="0" smtClean="0">
                <a:solidFill>
                  <a:srgbClr val="FF0000"/>
                </a:solidFill>
              </a:rPr>
              <a:t>н</a:t>
            </a:r>
            <a:r>
              <a:rPr lang="ru-RU" dirty="0">
                <a:solidFill>
                  <a:srgbClr val="FF0000"/>
                </a:solidFill>
              </a:rPr>
              <a:t>е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полном восстановлении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3200" y="4572001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</a:t>
            </a:r>
          </a:p>
          <a:p>
            <a:r>
              <a:rPr lang="ru-RU" dirty="0">
                <a:solidFill>
                  <a:srgbClr val="FF0000"/>
                </a:solidFill>
              </a:rPr>
              <a:t>Срыв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86700" y="374546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Путь восстановления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77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>
                <a:solidFill>
                  <a:schemeClr val="tx2">
                    <a:tint val="100000"/>
                    <a:satMod val="250000"/>
                  </a:schemeClr>
                </a:solidFill>
              </a:rPr>
              <a:t>Христианское ученичество в процессе восстановления</a:t>
            </a:r>
            <a:endParaRPr lang="en-US" sz="4000" dirty="0">
              <a:solidFill>
                <a:schemeClr val="tx2">
                  <a:tint val="100000"/>
                  <a:satMod val="250000"/>
                </a:schemeClr>
              </a:solidFill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Зависимость от </a:t>
            </a:r>
            <a:r>
              <a:rPr lang="ru-RU" sz="40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Бога</a:t>
            </a:r>
            <a:r>
              <a:rPr lang="ru-RU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состояние, являющееся результатом процесса нарастающего обращения к </a:t>
            </a:r>
            <a:r>
              <a:rPr lang="ru-RU" sz="40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Богу</a:t>
            </a:r>
            <a:r>
              <a:rPr lang="ru-RU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целью удовлетворения жизненных потребностей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Джефф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Ван </a:t>
            </a:r>
            <a:r>
              <a:rPr lang="ru-RU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Вондеран</a:t>
            </a:r>
            <a:endParaRPr lang="en-U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E297D-624B-4A7D-BC3B-514F46606D2F}" type="slidenum">
              <a:rPr lang="en-US"/>
              <a:pPr>
                <a:defRPr/>
              </a:pPr>
              <a:t>61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762001"/>
            <a:ext cx="8229600" cy="53641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Отношения с Иисусом Христом дают возможность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eaLnBrk="1" hangingPunct="1">
              <a:buFontTx/>
              <a:buNone/>
              <a:defRPr/>
            </a:pPr>
            <a:endParaRPr lang="en-US" sz="1800" b="1" dirty="0"/>
          </a:p>
          <a:p>
            <a:pPr eaLnBrk="1" hangingPunct="1">
              <a:spcAft>
                <a:spcPct val="50000"/>
              </a:spcAft>
              <a:defRPr/>
            </a:pPr>
            <a:r>
              <a:rPr lang="ru-RU" sz="40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Путь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 переменам</a:t>
            </a:r>
            <a:endParaRPr lang="en-US" sz="4000" dirty="0"/>
          </a:p>
          <a:p>
            <a:pPr eaLnBrk="1" hangingPunct="1">
              <a:spcAft>
                <a:spcPct val="50000"/>
              </a:spcAft>
              <a:defRPr/>
            </a:pPr>
            <a:r>
              <a:rPr lang="ru-RU" sz="40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Мотивацию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переменам</a:t>
            </a:r>
            <a:r>
              <a:rPr lang="ru-RU" sz="4000" dirty="0"/>
              <a:t> и</a:t>
            </a:r>
            <a:endParaRPr lang="en-US" sz="4000" dirty="0"/>
          </a:p>
          <a:p>
            <a:pPr eaLnBrk="1" hangingPunct="1">
              <a:defRPr/>
            </a:pPr>
            <a:r>
              <a:rPr lang="ru-RU" sz="40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Силу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/>
              <a:t>меняться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67577-C41B-4431-A90C-503227500363}" type="slidenum">
              <a:rPr lang="en-US"/>
              <a:pPr>
                <a:defRPr/>
              </a:pPr>
              <a:t>62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sz="4400" dirty="0"/>
              <a:t>Групповые занятия для новообращенных христиан</a:t>
            </a:r>
            <a:endParaRPr lang="en-US" sz="4400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ct val="60000"/>
              </a:spcAft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курсов по основам Христианского ученичества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eaLnBrk="1" hangingPunct="1">
              <a:spcAft>
                <a:spcPct val="60000"/>
              </a:spcAft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Легко может быть использовано в условиях поместной церкви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Aft>
                <a:spcPct val="60000"/>
              </a:spcAft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 на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www.iTeenChallenge.org</a:t>
            </a:r>
          </a:p>
          <a:p>
            <a:pPr eaLnBrk="1" hangingPunct="1">
              <a:buFontTx/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Раздел ресурсов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F9CD5B-86CE-42DD-9B73-6DF69F9B4C8B}" type="slidenum">
              <a:rPr lang="en-US"/>
              <a:pPr>
                <a:defRPr/>
              </a:pPr>
              <a:t>63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2057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/>
              <a:t>Библейская стратегия отложить прежний образ жизни ветхого человека и облечения в нового человека</a:t>
            </a:r>
            <a:endParaRPr lang="en-US" sz="4000" dirty="0">
              <a:solidFill>
                <a:schemeClr val="tx2">
                  <a:tint val="100000"/>
                  <a:satMod val="250000"/>
                </a:schemeClr>
              </a:solidFill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Колоссянам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3:1-17</a:t>
            </a:r>
          </a:p>
          <a:p>
            <a:pPr eaLnBrk="1" hangingPunct="1">
              <a:buNone/>
            </a:pPr>
            <a:r>
              <a:rPr lang="ru-RU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Так предайте смерти в себе всё то, что принадлежит земному: блуд, непотребство, вожделение, низкие стремления и жадность, которая подобна идолопоклонству. </a:t>
            </a:r>
            <a:r>
              <a:rPr lang="ru-RU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Из-за этого зла всех непокорных  постигнет гнев Божий. </a:t>
            </a:r>
            <a:r>
              <a:rPr lang="ru-RU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И вы когда-то жили такой жизнью, когда творили подобное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9C0026-98B5-4233-9E87-4252498AB638}" type="slidenum">
              <a:rPr lang="en-US"/>
              <a:pPr>
                <a:defRPr/>
              </a:pPr>
              <a:t>64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143000"/>
            <a:ext cx="8229600" cy="45418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	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Колоссянам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3:8-9</a:t>
            </a:r>
          </a:p>
          <a:p>
            <a:pPr eaLnBrk="1" hangingPunct="1">
              <a:buFontTx/>
              <a:buNone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4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Теперь же вы должны избавиться от всего этого: гнева, ярости, злобствования, клеветы, от брани в разговоре. </a:t>
            </a:r>
            <a:r>
              <a:rPr lang="ru-RU" sz="4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лгите друг другу, потому что вы сбросили с себя свою прежнюю суть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2C013-CDE2-4B76-B68A-D1FDC106AFE6}" type="slidenum">
              <a:rPr lang="en-US"/>
              <a:pPr>
                <a:defRPr/>
              </a:pPr>
              <a:t>65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52400"/>
            <a:ext cx="8229600" cy="4618038"/>
          </a:xfrm>
        </p:spPr>
        <p:txBody>
          <a:bodyPr/>
          <a:lstStyle/>
          <a:p>
            <a:pPr eaLnBrk="1" hangingPunct="1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Колоссянам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3:12-14</a:t>
            </a:r>
          </a:p>
          <a:p>
            <a:pPr eaLnBrk="1" hangingPunct="1">
              <a:buFontTx/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Так облачитесь же в сострадание, смирение, кротость и терпение, как подобает избранным людям Божьим, святым и возлюбленным. </a:t>
            </a:r>
            <a:r>
              <a:rPr lang="ru-RU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Будьте терпимы друг к другу и прощайте друг друга бескорыстно. Если у вас есть жалоба на кого-то, то как Господь простил вас, так и вы должны прощать друг друга. </a:t>
            </a:r>
            <a:r>
              <a:rPr lang="ru-RU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А кроме того, самое главное в вашей новой жизни — это любовь друг к другу. Именно любовь объединяет всё в совершенном союзе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052FB-CBEC-4CF0-AE14-D6F6DF09175D}" type="slidenum">
              <a:rPr lang="en-US"/>
              <a:pPr>
                <a:defRPr/>
              </a:pPr>
              <a:t>66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381001"/>
            <a:ext cx="8229600" cy="54403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Колоссянам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3:15-17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Пусть мир Христа властвует над вашими сердцами, мир, к которому вы все призваны, чтобы быть в едином теле, и за который вы должны быть благодарны.</a:t>
            </a:r>
          </a:p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Пусть Слово Христа живёт в вас во всём его богатстве. Поучайте и наставляйте друг друга с мудростью через пение псалмов, гимнов и духовных песен, вдохновлённых Духом. Пойте с благодарностью Богу в ваших сердцах. </a:t>
            </a:r>
            <a:r>
              <a:rPr lang="ru-RU" sz="2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что бы вы ни делали и ни говорили, всё должно быть во имя Господа Иисуса, так как именно через Иисуса вы возносите благодарность Богу Отцу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/>
              <a:t>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2146D-BE04-4C5C-90A3-925C4A64A119}" type="slidenum">
              <a:rPr lang="en-US"/>
              <a:pPr>
                <a:defRPr/>
              </a:pPr>
              <a:t>67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82296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Что значит восстановление</a:t>
            </a:r>
            <a:r>
              <a:rPr lang="en-US" dirty="0" smtClean="0">
                <a:solidFill>
                  <a:schemeClr val="tx2">
                    <a:tint val="100000"/>
                    <a:satMod val="250000"/>
                  </a:schemeClr>
                </a:solidFill>
              </a:rPr>
              <a:t>?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828800"/>
            <a:ext cx="8229600" cy="4114800"/>
          </a:xfrm>
        </p:spPr>
        <p:txBody>
          <a:bodyPr/>
          <a:lstStyle/>
          <a:p>
            <a:pPr marL="457200" indent="-457200" eaLnBrk="1" hangingPunct="1">
              <a:spcAft>
                <a:spcPct val="75000"/>
              </a:spcAft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	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Восстановиться значит научиться жить в Божьей истине – освоить шаги к зрелости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eaLnBrk="1" hangingPunct="1">
              <a:spcAft>
                <a:spcPct val="75000"/>
              </a:spcAft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	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Восстановиться значит справиться с </a:t>
            </a:r>
            <a:r>
              <a:rPr lang="ru-RU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болью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прошлого опыта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457200" indent="-457200" eaLnBrk="1" hangingPunct="1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Восстановиться значит перестроить отношения в семье на здоровые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24E4E2-D470-4CB7-8FA5-C0F702A29F9E}" type="slidenum">
              <a:rPr lang="en-US"/>
              <a:pPr>
                <a:defRPr/>
              </a:pPr>
              <a:t>68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Часто восстановление происходит в 4 этапа</a:t>
            </a:r>
            <a:endParaRPr lang="en-US" sz="4000" dirty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76400"/>
            <a:ext cx="8229600" cy="4114800"/>
          </a:xfrm>
        </p:spPr>
        <p:txBody>
          <a:bodyPr/>
          <a:lstStyle/>
          <a:p>
            <a:pPr marL="609600" indent="-609600" eaLnBrk="1" hangingPunct="1">
              <a:spcAft>
                <a:spcPct val="20000"/>
              </a:spcAft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 	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Вмешательство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spcAft>
                <a:spcPct val="20000"/>
              </a:spcAft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 	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Детокс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spcAft>
                <a:spcPct val="20000"/>
              </a:spcAft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	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Изучение шагов к здоровому образу жизни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spcAft>
                <a:spcPct val="20000"/>
              </a:spcAft>
              <a:buNone/>
            </a:pPr>
            <a:r>
              <a:rPr 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	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Возвращение в общество – здоровый образ жизни становится естественным</a:t>
            </a:r>
            <a:endParaRPr lang="en-US"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D3E6EF-B627-47A4-A126-3CAA5552D98C}" type="slidenum">
              <a:rPr lang="en-US"/>
              <a:pPr>
                <a:defRPr/>
              </a:pPr>
              <a:t>69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atMod val="250000"/>
                  </a:schemeClr>
                </a:solidFill>
              </a:rPr>
              <a:t>3. </a:t>
            </a:r>
            <a:r>
              <a:rPr lang="ru-RU" dirty="0" smtClean="0"/>
              <a:t>Зависимость</a:t>
            </a:r>
            <a:endParaRPr lang="en-US" dirty="0" smtClean="0">
              <a:solidFill>
                <a:schemeClr val="tx2">
                  <a:tint val="100000"/>
                  <a:satMod val="250000"/>
                </a:schemeClr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 путь ведет к зависимости?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люди оказываются в плену проблем, контролирующих жизнь?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Семейные модели зависимостей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Соблазн или дурная привычка – принципы одинаковы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8EC8A-DF0C-4EBE-84A3-CED69F8847D1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8229600" cy="1524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>
                <a:solidFill>
                  <a:srgbClr val="FFC000"/>
                </a:solidFill>
              </a:rPr>
              <a:t>Как выглядит здоровое преобразование</a:t>
            </a:r>
            <a:r>
              <a:rPr lang="en-US" sz="4000" dirty="0">
                <a:solidFill>
                  <a:schemeClr val="accent4"/>
                </a:solidFill>
              </a:rPr>
              <a:t>?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905000"/>
            <a:ext cx="8229600" cy="4114800"/>
          </a:xfrm>
        </p:spPr>
        <p:txBody>
          <a:bodyPr/>
          <a:lstStyle/>
          <a:p>
            <a:pPr lvl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	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 для подотчетности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	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Связь с поместной церковью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	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Планы, связанные с работой или учебой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	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Группа поддержки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	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Личное молитвенное время – молитва и изучение Библии.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	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Семейные отношения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E80949-D610-4BA9-AE78-54251181601E}" type="slidenum">
              <a:rPr lang="en-US"/>
              <a:pPr>
                <a:defRPr/>
              </a:pPr>
              <a:t>70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82296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/>
              <a:t>Как выглядит восстановление</a:t>
            </a:r>
            <a:r>
              <a:rPr lang="en-US" sz="4000" dirty="0">
                <a:solidFill>
                  <a:schemeClr val="tx2">
                    <a:tint val="100000"/>
                    <a:satMod val="250000"/>
                  </a:schemeClr>
                </a:solidFill>
              </a:rPr>
              <a:t>?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752600"/>
            <a:ext cx="8229600" cy="45418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Восстановление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(Приятие и благодарность) Никаких текущих секретов, решение проблем, распознание страхов и чувств, держания слова в отношении встреч, церкви, людей, целей, самого себя. Открытость, честность, зрительный контакт, поддержка связи с окружающими, укрепляющиеся отношения с Богом и людьми. Подотчетность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the Faster Relapse Awareness Scale, from </a:t>
            </a:r>
            <a:r>
              <a:rPr lang="en-U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Genesis Process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89D2C2-A91A-44AE-84AE-C73CC4FF916C}" type="slidenum">
              <a:rPr lang="en-US"/>
              <a:pPr>
                <a:defRPr/>
              </a:pPr>
              <a:t>71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371600"/>
            <a:ext cx="8229600" cy="4114800"/>
          </a:xfrm>
        </p:spPr>
        <p:txBody>
          <a:bodyPr/>
          <a:lstStyle/>
          <a:p>
            <a:pPr eaLnBrk="1" hangingPunct="1"/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Восстановление это тяжелый труд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</a:p>
          <a:p>
            <a:pPr eaLnBrk="1" hangingPunct="1"/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Восстановление подобно ходьбе по канату над пропастью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9483CF-6D9F-400A-A800-00C8E40D481E}" type="slidenum">
              <a:rPr lang="en-US"/>
              <a:pPr>
                <a:defRPr/>
              </a:pPr>
              <a:t>72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609600"/>
            <a:ext cx="8229600" cy="5334000"/>
          </a:xfrm>
        </p:spPr>
        <p:txBody>
          <a:bodyPr/>
          <a:lstStyle/>
          <a:p>
            <a:pPr eaLnBrk="1" hangingPunct="1">
              <a:spcAft>
                <a:spcPct val="60000"/>
              </a:spcAft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Человек, находящийся в процессе восстановления, может переживать ощущения дискомфорта в чувствах и моделях поведения. Почему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eaLnBrk="1" hangingPunct="1">
              <a:spcAft>
                <a:spcPct val="60000"/>
              </a:spcAft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Потому что ты никогда так не жил раньше. Это новая территория – за пределами твоей зоны комфорта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eaLnBrk="1" hangingPunct="1"/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 страшно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AFA13B-8AB2-4151-81D8-40EEC021419C}" type="slidenum">
              <a:rPr lang="en-US"/>
              <a:pPr>
                <a:defRPr/>
              </a:pPr>
              <a:t>73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457200"/>
            <a:ext cx="8534400" cy="1676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100" dirty="0">
                <a:solidFill>
                  <a:schemeClr val="tx2">
                    <a:tint val="100000"/>
                    <a:satMod val="250000"/>
                  </a:schemeClr>
                </a:solidFill>
              </a:rPr>
              <a:t>Какие инструменты из имеющихся в распоряжении ты можешь использовать для восстановления </a:t>
            </a:r>
            <a:r>
              <a:rPr lang="en-US" sz="4100" dirty="0">
                <a:solidFill>
                  <a:schemeClr val="tx2">
                    <a:tint val="100000"/>
                    <a:satMod val="250000"/>
                  </a:schemeClr>
                </a:solidFill>
              </a:rPr>
              <a:t>?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2133601"/>
            <a:ext cx="8229600" cy="3992563"/>
          </a:xfrm>
        </p:spPr>
        <p:txBody>
          <a:bodyPr/>
          <a:lstStyle/>
          <a:p>
            <a:pPr eaLnBrk="1" hangingPunct="1"/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Запишите, где ты будешь через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лет, если не захочешь меняться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eaLnBrk="1" hangingPunct="1"/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причин, почему ты никогда не захочешь вернуться на прошлые пути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AD78B3-35E7-476C-AB54-50305DD8B18C}" type="slidenum">
              <a:rPr lang="en-US"/>
              <a:pPr>
                <a:defRPr/>
              </a:pPr>
              <a:t>74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91662"/>
            <a:ext cx="10972800" cy="914401"/>
          </a:xfrm>
        </p:spPr>
        <p:txBody>
          <a:bodyPr/>
          <a:lstStyle/>
          <a:p>
            <a:r>
              <a:rPr lang="en-US" dirty="0" smtClean="0"/>
              <a:t>www.TeenChallengeAlumni.com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5750"/>
            <a:ext cx="94488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52 Bible studies for Teen Challenge alumni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4097A7-0CC8-4B37-BB74-928581C9D395}" type="slidenum">
              <a:rPr lang="en-US" smtClean="0"/>
              <a:pPr>
                <a:defRPr/>
              </a:pPr>
              <a:t>75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14" b="4156"/>
          <a:stretch/>
        </p:blipFill>
        <p:spPr>
          <a:xfrm>
            <a:off x="3886200" y="2657584"/>
            <a:ext cx="7356932" cy="343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9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8229600" cy="1524000"/>
          </a:xfrm>
        </p:spPr>
        <p:txBody>
          <a:bodyPr>
            <a:normAutofit/>
          </a:bodyPr>
          <a:lstStyle/>
          <a:p>
            <a:r>
              <a:rPr lang="ru-RU" dirty="0" smtClean="0"/>
              <a:t>Глава </a:t>
            </a:r>
            <a:r>
              <a:rPr lang="en-US" dirty="0" smtClean="0">
                <a:solidFill>
                  <a:schemeClr val="tx1"/>
                </a:solidFill>
              </a:rPr>
              <a:t>5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ru-RU" sz="4000" dirty="0"/>
              <a:t>Здоровый образ жизни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Рассматривайте это, как путь к зрелости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путь к свободе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путь к полноте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путь к смыслу в жизни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путь к исполнению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путь к настоящей жизни – цели за пределами собственных возможностей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C5AF23-36C0-4BB1-B3CA-D0C65D60B146}" type="slidenum">
              <a:rPr lang="en-US"/>
              <a:pPr>
                <a:defRPr/>
              </a:pPr>
              <a:t>76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/>
              <a:t>Путь к зрелости имеет три характеристики</a:t>
            </a:r>
            <a:endParaRPr lang="en-US" sz="4000" dirty="0">
              <a:solidFill>
                <a:schemeClr val="tx2">
                  <a:tint val="100000"/>
                  <a:satMod val="250000"/>
                </a:schemeClr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905000"/>
            <a:ext cx="8229600" cy="4389438"/>
          </a:xfrm>
        </p:spPr>
        <p:txBody>
          <a:bodyPr>
            <a:normAutofit lnSpcReduction="10000"/>
          </a:bodyPr>
          <a:lstStyle/>
          <a:p>
            <a:pPr marL="609600" indent="-609600" eaLnBrk="1" fontAlgn="auto" hangingPunct="1">
              <a:spcAft>
                <a:spcPts val="0"/>
              </a:spcAft>
              <a:buNone/>
              <a:defRPr/>
            </a:pPr>
            <a:endParaRPr lang="en-US" dirty="0" smtClean="0"/>
          </a:p>
          <a:p>
            <a:pPr marL="609600" indent="-609600" eaLnBrk="1" fontAlgn="auto" hangingPunct="1">
              <a:spcAft>
                <a:spcPts val="0"/>
              </a:spcAft>
              <a:buNone/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	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Путь к зрелости начинается с жизни с </a:t>
            </a:r>
            <a:r>
              <a:rPr lang="ru-RU" sz="4000" b="1" u="sng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истины</a:t>
            </a:r>
            <a:endParaRPr lang="en-US" sz="4000" b="1" u="sng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Иоанна 14:6 Иисус – «Я есмь путь и истина и жизнь»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fontAlgn="auto" hangingPunct="1">
              <a:spcAft>
                <a:spcPts val="0"/>
              </a:spcAft>
              <a:buNone/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Нам нужно научиться жить жизнью, которую Христос дал нам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67647-420A-487B-8E31-1D9DDB5B810A}" type="slidenum">
              <a:rPr lang="en-US"/>
              <a:pPr>
                <a:defRPr/>
              </a:pPr>
              <a:t>77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533401"/>
            <a:ext cx="8229600" cy="55927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4000" dirty="0"/>
              <a:t>	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Иоанн 8:32 «познаете истину, и истина сделает вас свободными»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греческих слова со значением «познать»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eaLnBrk="1" hangingPunct="1">
              <a:buClr>
                <a:schemeClr val="accent3">
                  <a:lumMod val="75000"/>
                </a:schemeClr>
              </a:buClr>
              <a:buSzPct val="100000"/>
              <a:buFont typeface="+mj-lt"/>
              <a:buAutoNum type="alphaUcPeriod"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Знать </a:t>
            </a:r>
            <a:r>
              <a:rPr lang="ru-RU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информацию</a:t>
            </a:r>
            <a:endParaRPr lang="en-US" u="sng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eaLnBrk="1" hangingPunct="1">
              <a:buClr>
                <a:schemeClr val="accent3">
                  <a:lumMod val="75000"/>
                </a:schemeClr>
              </a:buClr>
              <a:buSzPct val="100000"/>
              <a:buFont typeface="+mj-lt"/>
              <a:buAutoNum type="alphaUcPeriod"/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eaLnBrk="1" hangingPunct="1">
              <a:buClr>
                <a:schemeClr val="accent3">
                  <a:lumMod val="75000"/>
                </a:schemeClr>
              </a:buClr>
              <a:buSzPct val="100000"/>
              <a:buNone/>
              <a:defRPr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Знать </a:t>
            </a:r>
            <a:r>
              <a:rPr lang="ru-RU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личному опыту</a:t>
            </a:r>
            <a:endParaRPr lang="en-US" u="sng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71D8EB-F496-4317-AE10-CF397C9EE067}" type="slidenum">
              <a:rPr lang="en-US"/>
              <a:pPr>
                <a:defRPr/>
              </a:pPr>
              <a:t>78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304801"/>
            <a:ext cx="8229600" cy="5516563"/>
          </a:xfrm>
        </p:spPr>
        <p:txBody>
          <a:bodyPr>
            <a:normAutofit fontScale="92500"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marL="320040" indent="-320040" algn="ctr" eaLnBrk="1" fontAlgn="auto" hangingPunct="1">
              <a:spcAft>
                <a:spcPts val="0"/>
              </a:spcAft>
              <a:buNone/>
              <a:defRPr/>
            </a:pP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Иакова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1:22</a:t>
            </a:r>
          </a:p>
          <a:p>
            <a:pPr marL="320040" indent="-320040" algn="ctr" eaLnBrk="1" fontAlgn="auto" hangingPunct="1">
              <a:spcAft>
                <a:spcPts val="0"/>
              </a:spcAft>
              <a:buNone/>
              <a:defRPr/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Поступайте согласно учению Божьему, а не просто внимайте ему бесцельно, потому что если вы только слушаете, то обманываете себя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320040" indent="-320040" eaLnBrk="1" fontAlgn="auto" hangingPunct="1">
              <a:spcAft>
                <a:spcPts val="0"/>
              </a:spcAft>
              <a:buNone/>
              <a:defRPr/>
            </a:pP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20040" indent="-320040" eaLnBrk="1" fontAlgn="auto" hangingPunct="1">
              <a:spcAft>
                <a:spcPts val="0"/>
              </a:spcAft>
              <a:buNone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тебе навязаны ложные убеждения,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ты жил с этими ложными убеждениями, то истина может </a:t>
            </a:r>
            <a:r>
              <a:rPr lang="ru-RU" sz="3600" b="1" u="sng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казаться</a:t>
            </a:r>
            <a:r>
              <a:rPr lang="en-US" sz="36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u="sng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ложью</a:t>
            </a:r>
            <a:r>
              <a:rPr lang="en-US" sz="36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br>
              <a:rPr lang="en-US" sz="36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</a:t>
            </a:r>
            <a:r>
              <a:rPr lang="ru-RU" sz="3600" b="1" u="sng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ложь</a:t>
            </a:r>
            <a:r>
              <a:rPr lang="en-US" sz="36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3600" b="1" u="sng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истиной</a:t>
            </a:r>
            <a:r>
              <a:rPr lang="en-US" sz="36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19888-4773-46B6-9D89-5F100D1C6E00}" type="slidenum">
              <a:rPr lang="en-US"/>
              <a:pPr>
                <a:defRPr/>
              </a:pPr>
              <a:t>79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atMod val="250000"/>
                  </a:schemeClr>
                </a:solidFill>
              </a:rPr>
              <a:t>4. </a:t>
            </a:r>
            <a:r>
              <a:rPr lang="ru-RU" dirty="0" smtClean="0"/>
              <a:t>Здоровый образ жизни</a:t>
            </a:r>
            <a:endParaRPr lang="en-US" dirty="0" smtClean="0">
              <a:solidFill>
                <a:schemeClr val="tx2">
                  <a:tint val="100000"/>
                  <a:satMod val="250000"/>
                </a:schemeClr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 путь ведет к зрелости?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чем заключается план Бога для «нормальной» жизни?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B79B5-60F8-4DF1-9FB7-F088B24E0FD2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tx2">
                    <a:tint val="100000"/>
                    <a:satMod val="250000"/>
                  </a:schemeClr>
                </a:solidFill>
              </a:rPr>
              <a:t>2.	</a:t>
            </a:r>
            <a:r>
              <a:rPr lang="ru-RU" sz="4000" dirty="0"/>
              <a:t>Путь к зрелости лежит через </a:t>
            </a:r>
            <a:r>
              <a:rPr lang="en-US" sz="4000" dirty="0"/>
              <a:t>	</a:t>
            </a:r>
            <a:r>
              <a:rPr lang="ru-RU" sz="4000" u="sng" dirty="0">
                <a:solidFill>
                  <a:srgbClr val="FFC000"/>
                </a:solidFill>
              </a:rPr>
              <a:t>проблемы</a:t>
            </a:r>
            <a:endParaRPr lang="en-US" sz="4000" u="sng" dirty="0">
              <a:solidFill>
                <a:srgbClr val="FFC0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"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Иоанна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16:33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20040" indent="-320040" eaLnBrk="1" fontAlgn="auto" hangingPunct="1">
              <a:lnSpc>
                <a:spcPct val="90000"/>
              </a:lnSpc>
              <a:spcAft>
                <a:spcPct val="20000"/>
              </a:spcAft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«Сие сказал Я вам, чтобы вы имели во Мне мир. В мире будете иметь скорбь; но мужайтесь: Я победил мир»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20040" indent="-320040" eaLnBrk="1" fontAlgn="auto" hangingPunct="1">
              <a:lnSpc>
                <a:spcPct val="90000"/>
              </a:lnSpc>
              <a:spcAft>
                <a:spcPct val="20000"/>
              </a:spcAft>
              <a:buFont typeface="Wingdings 2"/>
              <a:buChar char=""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Каждая проблема – это возможность жить в истине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"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Каждая проблема ставит нас перед выбором, что будет нашим путем – следовать по Божьему пути, или по пути сатаны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04BCAD-A87D-4A4C-9175-0BA734259399}" type="slidenum">
              <a:rPr lang="en-US"/>
              <a:pPr>
                <a:defRPr/>
              </a:pPr>
              <a:t>80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609601"/>
            <a:ext cx="8229600" cy="5516563"/>
          </a:xfrm>
        </p:spPr>
        <p:txBody>
          <a:bodyPr>
            <a:normAutofit fontScale="85000" lnSpcReduction="20000"/>
          </a:bodyPr>
          <a:lstStyle/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 реакции на проблемы ожидает от нас Бог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Иакова 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1:2-5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(ERV)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Братья и сёстры, с великой радостью принимайте всякие испытания, </a:t>
            </a:r>
            <a:r>
              <a:rPr lang="ru-RU" sz="33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зная, что ваша вера, пройдя через испытание, порождает терпение. </a:t>
            </a:r>
            <a:r>
              <a:rPr lang="ru-RU" sz="33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И это терпение должно оказать своё действие, так что вы достигнете совершенства и полноты, и не будет в вас изъяна.</a:t>
            </a:r>
            <a:r>
              <a:rPr lang="ru-RU" sz="33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Если у кого из вас недостаточно мудрости, то вы должны просить её у Бога. Он щедро и с радостью дарует людям то, о чём они просят. Услышав ваши прошения, Бог даст вам мудрость</a:t>
            </a: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sz="2400" dirty="0"/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2400" dirty="0"/>
              <a:t>	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A9C9DE-3C2A-468C-A4F2-C2551B049E97}" type="slidenum">
              <a:rPr lang="en-US"/>
              <a:pPr>
                <a:defRPr/>
              </a:pPr>
              <a:t>81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609601"/>
            <a:ext cx="8229600" cy="5516563"/>
          </a:xfrm>
        </p:spPr>
        <p:txBody>
          <a:bodyPr>
            <a:normAutofit fontScale="70000" lnSpcReduction="20000"/>
          </a:bodyPr>
          <a:lstStyle/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9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ru-RU" sz="3900" b="1" dirty="0" err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еакция</a:t>
            </a:r>
            <a:r>
              <a:rPr lang="ru-RU" sz="39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Павла на «жало в плоти»</a:t>
            </a:r>
            <a:endParaRPr lang="en-US" sz="28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"/>
              <a:defRPr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2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12:7-10</a:t>
            </a:r>
          </a:p>
          <a:p>
            <a:pPr marL="320040" indent="-32004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И так как откровения мне были необыкновенные, то послано мне было жало в плоть мою, слуга сатаны послан был терзать меня, чтобы я не вознёсся чрезмерно! </a:t>
            </a:r>
            <a:r>
              <a:rPr lang="ru-RU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Я трижды молил Господа о том, чтобы это страдание покинуло меня, и слуга сатаны оставил меня в покое, </a:t>
            </a:r>
            <a:r>
              <a:rPr lang="ru-RU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но Он сказал мне: «Благодати Моей должно быть достаточно с тебя, так как сила Моя крепче всего, когда ты слаб». И потому с радостью великой я хвастаюсь своею слабостью, чтобы сила Христова пребывала во мне. </a:t>
            </a:r>
            <a:r>
              <a:rPr lang="ru-RU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Я вполне удовлетворён своей слабостью, доволен оскорблениями, невзгодами, преследованиями, всеми трудностями во имя Христа, потому что когда я немощен, тогда и силён.</a:t>
            </a:r>
            <a:r>
              <a:rPr lang="en-US" sz="3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78C2BF-7A0D-455E-BAC0-967D7C6D0D2F}" type="slidenum">
              <a:rPr lang="en-US"/>
              <a:pPr>
                <a:defRPr/>
              </a:pPr>
              <a:t>82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229600" cy="1524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tx2">
                    <a:tint val="100000"/>
                    <a:satMod val="250000"/>
                  </a:schemeClr>
                </a:solidFill>
              </a:rPr>
              <a:t>3.  	</a:t>
            </a:r>
            <a:r>
              <a:rPr lang="ru-RU" sz="4000" dirty="0"/>
              <a:t>Путь к зрелости – через </a:t>
            </a:r>
            <a:r>
              <a:rPr lang="en-US" sz="4000" dirty="0">
                <a:solidFill>
                  <a:schemeClr val="tx2">
                    <a:tint val="100000"/>
                    <a:satMod val="250000"/>
                  </a:schemeClr>
                </a:solidFill>
              </a:rPr>
              <a:t>	</a:t>
            </a:r>
            <a:r>
              <a:rPr lang="ru-RU" sz="4000" u="sng" dirty="0">
                <a:solidFill>
                  <a:srgbClr val="FFC000"/>
                </a:solidFill>
              </a:rPr>
              <a:t>отношения</a:t>
            </a:r>
            <a:r>
              <a:rPr lang="en-US" sz="4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 следовать по Божьему пути к зрелости, нужны отношения.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Достичь здорового образа жизни невозможно в одиночку.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Здоровый образ жизни требует здоровых отношений с окружающими людьми.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Замены здоровым отношениям не существует.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Отношения –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обязательное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условие здорового образа жизни.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65511B-F9DE-4FC8-A1CB-EE50376EF5F2}" type="slidenum">
              <a:rPr lang="en-US"/>
              <a:pPr>
                <a:defRPr/>
              </a:pPr>
              <a:t>83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609601"/>
            <a:ext cx="8229600" cy="5516563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spcAft>
                <a:spcPts val="3000"/>
              </a:spcAft>
              <a:defRPr/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Мнение Бога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 следовать по Божьему пути к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зрелости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нужны отношения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</a:t>
            </a: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Величайшая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</a:t>
            </a:r>
            <a:r>
              <a:rPr lang="ru-RU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Возлюби Бога всем своим сердцем</a:t>
            </a:r>
            <a:endParaRPr lang="en-US" b="1" u="sng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Вторая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</a:t>
            </a:r>
            <a:r>
              <a:rPr lang="ru-RU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Возлюби ближнего своего</a:t>
            </a:r>
            <a:endParaRPr lang="en-US" b="1" u="sng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endParaRPr lang="en-US" sz="1800" dirty="0">
              <a:solidFill>
                <a:srgbClr val="2F0FF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 нужно строить отношения с надежными людьми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A4605E-7FA5-4556-803A-CEE0D750A33C}" type="slidenum">
              <a:rPr lang="en-US"/>
              <a:pPr>
                <a:defRPr/>
              </a:pPr>
              <a:t>84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685801"/>
            <a:ext cx="8229600" cy="54403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	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 желает каждому из нас родиться в здоровой семье, где в безопасности и атмосфере любви мы научимся, как жить здоровым образом жизни и продвигаться к зрелости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56D9C4-35A9-48FB-B685-1D7088B8941F}" type="slidenum">
              <a:rPr lang="en-US"/>
              <a:pPr>
                <a:defRPr/>
              </a:pPr>
              <a:t>85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74638"/>
            <a:ext cx="8305800" cy="3916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/>
              <a:t>Глава </a:t>
            </a:r>
            <a:r>
              <a:rPr lang="en-US" sz="5400" dirty="0">
                <a:solidFill>
                  <a:schemeClr val="tx2"/>
                </a:solidFill>
              </a:rPr>
              <a:t>6</a:t>
            </a:r>
            <a:r>
              <a:rPr lang="en-US" sz="4000" dirty="0">
                <a:solidFill>
                  <a:schemeClr val="tx2"/>
                </a:solidFill>
              </a:rPr>
              <a:t/>
            </a:r>
            <a:br>
              <a:rPr lang="en-US" sz="4000" dirty="0">
                <a:solidFill>
                  <a:schemeClr val="tx2"/>
                </a:solidFill>
              </a:rPr>
            </a:br>
            <a:r>
              <a:rPr lang="en-US" sz="4000" dirty="0">
                <a:solidFill>
                  <a:schemeClr val="tx2"/>
                </a:solidFill>
              </a:rPr>
              <a:t/>
            </a:r>
            <a:br>
              <a:rPr lang="en-US" sz="4000" dirty="0">
                <a:solidFill>
                  <a:schemeClr val="tx2"/>
                </a:solidFill>
              </a:rPr>
            </a:br>
            <a:r>
              <a:rPr lang="ru-RU" sz="4000" dirty="0"/>
              <a:t>Повторный взгляд на здоровый образ жизни — Шаги к зрелости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46F895-9F39-4085-980A-C0687FAE5DE8}" type="slidenum">
              <a:rPr lang="en-US"/>
              <a:pPr>
                <a:defRPr/>
              </a:pPr>
              <a:t>86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4097A7-0CC8-4B37-BB74-928581C9D395}" type="slidenum">
              <a:rPr lang="en-US" smtClean="0"/>
              <a:pPr>
                <a:defRPr/>
              </a:pPr>
              <a:t>87</a:t>
            </a:fld>
            <a:endParaRPr lang="en-US" dirty="0"/>
          </a:p>
        </p:txBody>
      </p:sp>
      <p:pic>
        <p:nvPicPr>
          <p:cNvPr id="7" name="Picture 6" descr="Life Model book Russian Cover.jpg"/>
          <p:cNvPicPr>
            <a:picLocks noChangeAspect="1"/>
          </p:cNvPicPr>
          <p:nvPr/>
        </p:nvPicPr>
        <p:blipFill>
          <a:blip r:embed="rId2" cstate="print"/>
          <a:srcRect l="19804" t="11111" r="14052" b="21111"/>
          <a:stretch>
            <a:fillRect/>
          </a:stretch>
        </p:blipFill>
        <p:spPr>
          <a:xfrm>
            <a:off x="3657601" y="0"/>
            <a:ext cx="4826833" cy="640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685801"/>
            <a:ext cx="8229600" cy="54403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25000"/>
              </a:spcAft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каждом шаге к зрелости вы увидите, чем человеку нужно овладеть, чтобы достичь зрелости на данной стадии жизни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</a:p>
          <a:p>
            <a:pPr eaLnBrk="1" hangingPunct="1">
              <a:lnSpc>
                <a:spcPct val="90000"/>
              </a:lnSpc>
              <a:spcAft>
                <a:spcPct val="25000"/>
              </a:spcAft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каждой стадии остальным членам семьи нужно будет помогать человеку справиться. Если семья не будет обеспечивать правильной помощи, ребенку будет куда сложнее достичь зрелости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</a:p>
          <a:p>
            <a:pPr eaLnBrk="1" hangingPunct="1">
              <a:lnSpc>
                <a:spcPct val="90000"/>
              </a:lnSpc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Неудача в достижении зрелости на каждом из шагов создаст уйму проблем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FC55A3-3258-4EF1-9E4B-0C133539A2DD}" type="slidenum">
              <a:rPr lang="en-US"/>
              <a:pPr>
                <a:defRPr/>
              </a:pPr>
              <a:t>88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8229600" cy="1219200"/>
          </a:xfrm>
        </p:spPr>
        <p:txBody>
          <a:bodyPr/>
          <a:lstStyle/>
          <a:p>
            <a:r>
              <a:rPr lang="ru-RU" dirty="0" smtClean="0"/>
              <a:t>Стадии жизни</a:t>
            </a:r>
            <a:endParaRPr lang="en-US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447800"/>
            <a:ext cx="8229600" cy="43894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	</a:t>
            </a: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Стадия младенчества 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рождения до 3 лет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	</a:t>
            </a: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Стадия детства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возраст от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4 - 12	</a:t>
            </a:r>
          </a:p>
          <a:p>
            <a:pPr eaLnBrk="1" hangingPunct="1">
              <a:buFontTx/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	</a:t>
            </a: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Стадия взрослого возраста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 13 лет до рождения 1-го ребенка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	</a:t>
            </a: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Стадия родителя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 момента рождения 1го ребенка до момента, когда младший из детей станет взрослым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	</a:t>
            </a: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Стадия старости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начиная с момента, когда ваш младший ребенок стал взрослым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59337-F619-42C8-A2BE-78DA731302FF}" type="slidenum">
              <a:rPr lang="en-US"/>
              <a:pPr>
                <a:defRPr/>
              </a:pPr>
              <a:t>89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 рецидива имеется 2 основных стадии</a:t>
            </a: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905000"/>
            <a:ext cx="8229600" cy="4389438"/>
          </a:xfrm>
        </p:spPr>
        <p:txBody>
          <a:bodyPr/>
          <a:lstStyle/>
          <a:p>
            <a:pPr lvl="0" eaLnBrk="1" hangingPunct="1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	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Сухой рецидив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уже на пути к рецидиву, но еще не вернулся к физическому употреблению вещества, от которого имел зависимость – алкоголь, наркотики, и т.д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	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Нетрезвый рецидив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вернулся к употреблению вещества, от которого имел зависимость – алкоголь, наркотики и т.д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107EFA-0D64-4E76-8957-6FF8D0BE6232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DFDC1F-1B75-4566-B632-4847C4B274B4}" type="slidenum">
              <a:rPr lang="en-US"/>
              <a:pPr>
                <a:defRPr/>
              </a:pPr>
              <a:t>90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0" t="10556" r="25530" b="21852"/>
          <a:stretch/>
        </p:blipFill>
        <p:spPr>
          <a:xfrm>
            <a:off x="1562100" y="25400"/>
            <a:ext cx="9029700" cy="6809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3175D3-C53A-4FBF-80E4-9D4A95A0B1B2}" type="slidenum">
              <a:rPr lang="en-US"/>
              <a:pPr>
                <a:defRPr/>
              </a:pPr>
              <a:t>91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4" t="10741" r="22525" b="27963"/>
          <a:stretch/>
        </p:blipFill>
        <p:spPr>
          <a:xfrm>
            <a:off x="1524000" y="25400"/>
            <a:ext cx="9148988" cy="637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EFDAD4-5E74-4372-B280-31C6DB7DA750}" type="slidenum">
              <a:rPr lang="en-US"/>
              <a:pPr>
                <a:defRPr/>
              </a:pPr>
              <a:t>92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 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0" t="10370" r="22075" b="19445"/>
          <a:stretch/>
        </p:blipFill>
        <p:spPr>
          <a:xfrm>
            <a:off x="1524000" y="0"/>
            <a:ext cx="9144000" cy="6680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0F3F43-756F-462B-854A-C63093756744}" type="slidenum">
              <a:rPr lang="en-US"/>
              <a:pPr>
                <a:defRPr/>
              </a:pPr>
              <a:t>93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 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9" t="11296" r="22382" b="24444"/>
          <a:stretch/>
        </p:blipFill>
        <p:spPr>
          <a:xfrm>
            <a:off x="1536700" y="57150"/>
            <a:ext cx="9131300" cy="6727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A27936-A487-4601-8ED3-3322F4D2F208}" type="slidenum">
              <a:rPr lang="en-US"/>
              <a:pPr>
                <a:defRPr/>
              </a:pPr>
              <a:t>94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 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1" t="10001" r="23527" b="26296"/>
          <a:stretch/>
        </p:blipFill>
        <p:spPr>
          <a:xfrm>
            <a:off x="1524000" y="-1"/>
            <a:ext cx="9144000" cy="64856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1524000"/>
          </a:xfrm>
        </p:spPr>
        <p:txBody>
          <a:bodyPr/>
          <a:lstStyle/>
          <a:p>
            <a:r>
              <a:rPr lang="ru-RU" sz="4000" dirty="0"/>
              <a:t>Дополнительные действия по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ru-RU" sz="4000" dirty="0"/>
              <a:t>пост-реабилитации</a:t>
            </a:r>
            <a:endParaRPr lang="en-US" sz="4000" dirty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905000"/>
            <a:ext cx="8229600" cy="4114800"/>
          </a:xfrm>
        </p:spPr>
        <p:txBody>
          <a:bodyPr>
            <a:normAutofit fontScale="92500" lnSpcReduction="10000"/>
          </a:bodyPr>
          <a:lstStyle/>
          <a:p>
            <a:pPr marL="320040" indent="-320040" eaLnBrk="1" fontAlgn="auto" hangingPunct="1">
              <a:spcAft>
                <a:spcPct val="35000"/>
              </a:spcAft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	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Регулярное посещение церкви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20040" indent="-320040" eaLnBrk="1" fontAlgn="auto" hangingPunct="1">
              <a:spcAft>
                <a:spcPct val="35000"/>
              </a:spcAft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	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Ежедневное личное молитвенное время – чтение Библии и личная молитва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20040" indent="-320040" eaLnBrk="1" fontAlgn="auto" hangingPunct="1">
              <a:spcAft>
                <a:spcPct val="35000"/>
              </a:spcAft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	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Жизнь в христианской семье или среди друзей-христиан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20040" indent="-320040"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	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Наличие человека для подотчетности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20040" indent="-320040"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Составление письменного контракта с прописанными в нем деталями подотчетности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F6127F-5D54-4A5B-8D8B-41617C264A69}" type="slidenum">
              <a:rPr lang="en-US"/>
              <a:pPr>
                <a:defRPr/>
              </a:pPr>
              <a:t>95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75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914401"/>
            <a:ext cx="8229600" cy="5211763"/>
          </a:xfrm>
        </p:spPr>
        <p:txBody>
          <a:bodyPr/>
          <a:lstStyle/>
          <a:p>
            <a:pPr marL="457200" indent="-457200">
              <a:spcAft>
                <a:spcPts val="2400"/>
              </a:spcAft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Личное служение – личная евангелизация, преподавание занятий в церкви, забота о бездомных и т.д.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spcAft>
                <a:spcPts val="2400"/>
              </a:spcAft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Наличие «набора инструментов» быстрого реагирования на искушения.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spcAft>
                <a:spcPts val="2400"/>
              </a:spcAft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Наличие видения, мечты и призвания жизни.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spcAft>
                <a:spcPts val="2400"/>
              </a:spcAft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Научиться «возвращаться к радости» в повседневной жизни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95249-A407-41BC-823F-D8208E5116A9}" type="slidenum">
              <a:rPr lang="en-US"/>
              <a:pPr>
                <a:defRPr/>
              </a:pPr>
              <a:t>96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65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CAB225-3771-46A1-991C-841F498B9AB9}" type="slidenum">
              <a:rPr lang="en-US"/>
              <a:pPr>
                <a:defRPr/>
              </a:pPr>
              <a:t>97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 Last Revised 10-2023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 </a:t>
            </a:r>
            <a:endParaRPr lang="en-US" dirty="0"/>
          </a:p>
        </p:txBody>
      </p:sp>
      <p:pic>
        <p:nvPicPr>
          <p:cNvPr id="103430" name="Picture 5" descr="tcilogoblue&amp;gol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2200" y="457200"/>
            <a:ext cx="492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31" name="TextBox 6"/>
          <p:cNvSpPr txBox="1">
            <a:spLocks noChangeArrowheads="1"/>
          </p:cNvSpPr>
          <p:nvPr/>
        </p:nvSpPr>
        <p:spPr bwMode="auto">
          <a:xfrm>
            <a:off x="2362200" y="2971800"/>
            <a:ext cx="784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895600" y="2890838"/>
            <a:ext cx="6324600" cy="3384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 b="1" dirty="0">
                <a:latin typeface="Arial" pitchFamily="34" charset="0"/>
                <a:ea typeface="Times New Roman" pitchFamily="18" charset="0"/>
                <a:cs typeface="+mn-cs"/>
              </a:rPr>
              <a:t>Contact Information:</a:t>
            </a:r>
          </a:p>
          <a:p>
            <a:pPr algn="ctr" eaLnBrk="0" hangingPunct="0">
              <a:defRPr/>
            </a:pPr>
            <a:r>
              <a:rPr lang="en-US" dirty="0">
                <a:latin typeface="Arial" pitchFamily="34" charset="0"/>
                <a:ea typeface="Times New Roman" pitchFamily="18" charset="0"/>
                <a:cs typeface="+mn-cs"/>
              </a:rPr>
              <a:t>Global Teen Challenge</a:t>
            </a:r>
            <a:endParaRPr lang="en-US" sz="1100" dirty="0">
              <a:latin typeface="Arial" pitchFamily="34" charset="0"/>
              <a:cs typeface="+mn-cs"/>
            </a:endParaRPr>
          </a:p>
          <a:p>
            <a:pPr algn="ctr" eaLnBrk="0" hangingPunct="0">
              <a:defRPr/>
            </a:pPr>
            <a:r>
              <a:rPr lang="en-US" dirty="0">
                <a:latin typeface="Arial" pitchFamily="34" charset="0"/>
                <a:ea typeface="Times New Roman" pitchFamily="18" charset="0"/>
                <a:cs typeface="+mn-cs"/>
              </a:rPr>
              <a:t>PO Box 511</a:t>
            </a:r>
            <a:endParaRPr lang="en-US" sz="1100" dirty="0">
              <a:latin typeface="Arial" pitchFamily="34" charset="0"/>
              <a:cs typeface="+mn-cs"/>
            </a:endParaRPr>
          </a:p>
          <a:p>
            <a:pPr algn="ctr">
              <a:defRPr/>
            </a:pPr>
            <a:r>
              <a:rPr lang="en-US" dirty="0">
                <a:latin typeface="Arial" pitchFamily="34" charset="0"/>
                <a:ea typeface="Times New Roman" pitchFamily="18" charset="0"/>
                <a:cs typeface="+mn-cs"/>
              </a:rPr>
              <a:t>Columbus, GA 31902 </a:t>
            </a:r>
            <a:r>
              <a:rPr lang="en-US" sz="1400" dirty="0">
                <a:latin typeface="Arial" pitchFamily="34" charset="0"/>
                <a:ea typeface="Times New Roman" pitchFamily="18" charset="0"/>
                <a:cs typeface="+mn-cs"/>
              </a:rPr>
              <a:t>USA</a:t>
            </a:r>
          </a:p>
          <a:p>
            <a:pPr algn="ctr">
              <a:defRPr/>
            </a:pPr>
            <a:r>
              <a:rPr lang="en-US" sz="2000" dirty="0">
                <a:cs typeface="+mn-cs"/>
              </a:rPr>
              <a:t>Phone:  706-576-6555</a:t>
            </a:r>
            <a:endParaRPr lang="en-US" sz="2000" i="1" dirty="0">
              <a:cs typeface="+mn-cs"/>
            </a:endParaRPr>
          </a:p>
          <a:p>
            <a:pPr algn="ctr">
              <a:defRPr/>
            </a:pPr>
            <a:r>
              <a:rPr lang="en-US" sz="2000" dirty="0">
                <a:cs typeface="+mn-cs"/>
              </a:rPr>
              <a:t>Email:  </a:t>
            </a:r>
            <a:r>
              <a:rPr lang="en-US" sz="2000" u="sng" dirty="0">
                <a:cs typeface="+mn-cs"/>
              </a:rPr>
              <a:t>gtc@globaltc.org</a:t>
            </a:r>
            <a:endParaRPr lang="en-US" sz="2000" i="1" dirty="0">
              <a:cs typeface="+mn-cs"/>
            </a:endParaRPr>
          </a:p>
          <a:p>
            <a:pPr>
              <a:defRPr/>
            </a:pPr>
            <a:r>
              <a:rPr lang="en-US" sz="2000" dirty="0">
                <a:cs typeface="+mn-cs"/>
              </a:rPr>
              <a:t>Websites:</a:t>
            </a:r>
          </a:p>
          <a:p>
            <a:pPr>
              <a:defRPr/>
            </a:pPr>
            <a:r>
              <a:rPr lang="en-US" sz="2000" dirty="0">
                <a:cs typeface="+mn-cs"/>
              </a:rPr>
              <a:t>Training resources:  </a:t>
            </a:r>
            <a:r>
              <a:rPr lang="en-US" sz="2000" u="sng" dirty="0">
                <a:cs typeface="+mn-cs"/>
              </a:rPr>
              <a:t>iTeenChallenge.org</a:t>
            </a:r>
            <a:endParaRPr lang="en-US" sz="2000" i="1" dirty="0">
              <a:cs typeface="+mn-cs"/>
            </a:endParaRPr>
          </a:p>
          <a:p>
            <a:pPr>
              <a:defRPr/>
            </a:pPr>
            <a:r>
              <a:rPr lang="en-US" sz="2000" dirty="0">
                <a:cs typeface="+mn-cs"/>
              </a:rPr>
              <a:t>Global Teen Challenge:  </a:t>
            </a:r>
            <a:r>
              <a:rPr lang="en-US" sz="2000" u="sng" dirty="0">
                <a:cs typeface="+mn-cs"/>
              </a:rPr>
              <a:t>Globaltc.org</a:t>
            </a:r>
            <a:endParaRPr lang="en-US" sz="2000" i="1" dirty="0">
              <a:cs typeface="+mn-cs"/>
            </a:endParaRPr>
          </a:p>
          <a:p>
            <a:pPr eaLnBrk="0" hangingPunct="0">
              <a:defRPr/>
            </a:pPr>
            <a:endParaRPr lang="en-US" sz="2800" dirty="0"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Deluxe</Template>
  <TotalTime>5883</TotalTime>
  <Words>4487</Words>
  <Application>Microsoft Office PowerPoint</Application>
  <PresentationFormat>Widescreen</PresentationFormat>
  <Paragraphs>779</Paragraphs>
  <Slides>97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103" baseType="lpstr">
      <vt:lpstr>Arial</vt:lpstr>
      <vt:lpstr>Calibri</vt:lpstr>
      <vt:lpstr>Corbel</vt:lpstr>
      <vt:lpstr>Times New Roman</vt:lpstr>
      <vt:lpstr>Wingdings 2</vt:lpstr>
      <vt:lpstr>Deluxe</vt:lpstr>
      <vt:lpstr>Понимание рецидива</vt:lpstr>
      <vt:lpstr>Идеи применения материала на личном опыте</vt:lpstr>
      <vt:lpstr>PowerPoint Presentation</vt:lpstr>
      <vt:lpstr>Глава 1 Рецидив. Введение</vt:lpstr>
      <vt:lpstr>1. Рецидив </vt:lpstr>
      <vt:lpstr>2. Восстановление</vt:lpstr>
      <vt:lpstr>3. Зависимость</vt:lpstr>
      <vt:lpstr>4. Здоровый образ жизни</vt:lpstr>
      <vt:lpstr>У рецидива имеется 2 основных стадии</vt:lpstr>
      <vt:lpstr>Семь причин, почему восстановление быстро обращается в рецидив</vt:lpstr>
      <vt:lpstr>Все ли рецидивы одинаково разрушительны?</vt:lpstr>
      <vt:lpstr>Глава 2 Рецидив</vt:lpstr>
      <vt:lpstr>Семь причин, почему восстановление быстро обращается в рецидив</vt:lpstr>
      <vt:lpstr>PowerPoint Presentation</vt:lpstr>
      <vt:lpstr>PowerPoint Presentation</vt:lpstr>
      <vt:lpstr>PowerPoint Presentation</vt:lpstr>
      <vt:lpstr>PowerPoint Presentation</vt:lpstr>
      <vt:lpstr>Подробнее о рецидиве</vt:lpstr>
      <vt:lpstr>PowerPoint Presentation</vt:lpstr>
      <vt:lpstr>PowerPoint Presentation</vt:lpstr>
      <vt:lpstr>37 Симптомов рецидива из материала Наставничество с целью профилактики рецидива автор Теренс Т.Горски и Мерлин Миллер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Рецидив&amp; Восстановление</vt:lpstr>
      <vt:lpstr>PowerPoint Presentation</vt:lpstr>
      <vt:lpstr>37 Симптомов рецидива</vt:lpstr>
      <vt:lpstr>37 Симптомов рецидива</vt:lpstr>
      <vt:lpstr>37 Симптомов рецидива</vt:lpstr>
      <vt:lpstr>Глава 3  Путь к зависимостям и проблемам, контролирующим жизнь</vt:lpstr>
      <vt:lpstr>3 основных характеристики тех,  кто стоит на пути к зависимости</vt:lpstr>
      <vt:lpstr>Что такое зависимость?</vt:lpstr>
      <vt:lpstr>PowerPoint Presentation</vt:lpstr>
      <vt:lpstr>Как человек попадает в зависимость?</vt:lpstr>
      <vt:lpstr>Четыре стадии зависимости</vt:lpstr>
      <vt:lpstr>PowerPoint Presentation</vt:lpstr>
      <vt:lpstr>Два типа разрушений, которые могут заставить человека пойти по пути к зависимости</vt:lpstr>
      <vt:lpstr>Тема принятия на себя ответственности за собственные действия</vt:lpstr>
      <vt:lpstr>Глава 4 Восстановление</vt:lpstr>
      <vt:lpstr>Основание Восстановления</vt:lpstr>
      <vt:lpstr>PowerPoint Presentation</vt:lpstr>
      <vt:lpstr>PowerPoint Presentation</vt:lpstr>
      <vt:lpstr>4 Ключа к восстановлению</vt:lpstr>
      <vt:lpstr>PowerPoint Presentation</vt:lpstr>
      <vt:lpstr>  1. Вмешательство</vt:lpstr>
      <vt:lpstr>2. Детокс</vt:lpstr>
      <vt:lpstr>3.  Изучение шагов к здоровому  образу жизни</vt:lpstr>
      <vt:lpstr>PowerPoint Presentation</vt:lpstr>
      <vt:lpstr>PowerPoint Presentation</vt:lpstr>
      <vt:lpstr>Восстановление – основа здорового образа жизни из 3 частей</vt:lpstr>
      <vt:lpstr>В.  Духовное основание и процесс изменения </vt:lpstr>
      <vt:lpstr>PowerPoint Presentation</vt:lpstr>
      <vt:lpstr>PowerPoint Presentation</vt:lpstr>
      <vt:lpstr>PowerPoint Presentation</vt:lpstr>
      <vt:lpstr>PowerPoint Presentation</vt:lpstr>
      <vt:lpstr>Христианское ученичество в процессе восстановления</vt:lpstr>
      <vt:lpstr>PowerPoint Presentation</vt:lpstr>
      <vt:lpstr>Групповые занятия для новообращенных христиан</vt:lpstr>
      <vt:lpstr>Библейская стратегия отложить прежний образ жизни ветхого человека и облечения в нового человека</vt:lpstr>
      <vt:lpstr>PowerPoint Presentation</vt:lpstr>
      <vt:lpstr>PowerPoint Presentation</vt:lpstr>
      <vt:lpstr>PowerPoint Presentation</vt:lpstr>
      <vt:lpstr>Что значит восстановление?</vt:lpstr>
      <vt:lpstr>Часто восстановление происходит в 4 этапа</vt:lpstr>
      <vt:lpstr>Как выглядит здоровое преобразование?</vt:lpstr>
      <vt:lpstr>Как выглядит восстановление?</vt:lpstr>
      <vt:lpstr>PowerPoint Presentation</vt:lpstr>
      <vt:lpstr>PowerPoint Presentation</vt:lpstr>
      <vt:lpstr>Какие инструменты из имеющихся в распоряжении ты можешь использовать для восстановления ?</vt:lpstr>
      <vt:lpstr>www.TeenChallengeAlumni.com</vt:lpstr>
      <vt:lpstr>Глава 5 Здоровый образ жизни</vt:lpstr>
      <vt:lpstr>Путь к зрелости имеет три характеристики</vt:lpstr>
      <vt:lpstr>PowerPoint Presentation</vt:lpstr>
      <vt:lpstr>PowerPoint Presentation</vt:lpstr>
      <vt:lpstr>2. Путь к зрелости лежит через  проблемы</vt:lpstr>
      <vt:lpstr>PowerPoint Presentation</vt:lpstr>
      <vt:lpstr>PowerPoint Presentation</vt:lpstr>
      <vt:lpstr>3.   Путь к зрелости – через  отношения.</vt:lpstr>
      <vt:lpstr>PowerPoint Presentation</vt:lpstr>
      <vt:lpstr>PowerPoint Presentation</vt:lpstr>
      <vt:lpstr>Глава 6  Повторный взгляд на здоровый образ жизни — Шаги к зрелости</vt:lpstr>
      <vt:lpstr>PowerPoint Presentation</vt:lpstr>
      <vt:lpstr>PowerPoint Presentation</vt:lpstr>
      <vt:lpstr>Стадии жизни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Дополнительные действия по  пост-реабилитации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the Steps to Relapse  Spelling Recovery Backwards  By Dave Batty</dc:title>
  <dc:creator>staysharp</dc:creator>
  <cp:lastModifiedBy>Dave Batty</cp:lastModifiedBy>
  <cp:revision>213</cp:revision>
  <dcterms:created xsi:type="dcterms:W3CDTF">2006-05-10T19:26:46Z</dcterms:created>
  <dcterms:modified xsi:type="dcterms:W3CDTF">2023-10-06T17:03:45Z</dcterms:modified>
</cp:coreProperties>
</file>