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media/image46.jpg" ContentType="image/png"/>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9"/>
  </p:notesMasterIdLst>
  <p:handoutMasterIdLst>
    <p:handoutMasterId r:id="rId50"/>
  </p:handoutMasterIdLst>
  <p:sldIdLst>
    <p:sldId id="301" r:id="rId2"/>
    <p:sldId id="304" r:id="rId3"/>
    <p:sldId id="306" r:id="rId4"/>
    <p:sldId id="309" r:id="rId5"/>
    <p:sldId id="311" r:id="rId6"/>
    <p:sldId id="324" r:id="rId7"/>
    <p:sldId id="305" r:id="rId8"/>
    <p:sldId id="308" r:id="rId9"/>
    <p:sldId id="331" r:id="rId10"/>
    <p:sldId id="332" r:id="rId11"/>
    <p:sldId id="291" r:id="rId12"/>
    <p:sldId id="312" r:id="rId13"/>
    <p:sldId id="299" r:id="rId14"/>
    <p:sldId id="292" r:id="rId15"/>
    <p:sldId id="262" r:id="rId16"/>
    <p:sldId id="298" r:id="rId17"/>
    <p:sldId id="293" r:id="rId18"/>
    <p:sldId id="313" r:id="rId19"/>
    <p:sldId id="280" r:id="rId20"/>
    <p:sldId id="278" r:id="rId21"/>
    <p:sldId id="281" r:id="rId22"/>
    <p:sldId id="279" r:id="rId23"/>
    <p:sldId id="282" r:id="rId24"/>
    <p:sldId id="315" r:id="rId25"/>
    <p:sldId id="316" r:id="rId26"/>
    <p:sldId id="325" r:id="rId27"/>
    <p:sldId id="317" r:id="rId28"/>
    <p:sldId id="318" r:id="rId29"/>
    <p:sldId id="319" r:id="rId30"/>
    <p:sldId id="321" r:id="rId31"/>
    <p:sldId id="322" r:id="rId32"/>
    <p:sldId id="330" r:id="rId33"/>
    <p:sldId id="295" r:id="rId34"/>
    <p:sldId id="326" r:id="rId35"/>
    <p:sldId id="283" r:id="rId36"/>
    <p:sldId id="296" r:id="rId37"/>
    <p:sldId id="260" r:id="rId38"/>
    <p:sldId id="259" r:id="rId39"/>
    <p:sldId id="297" r:id="rId40"/>
    <p:sldId id="327" r:id="rId41"/>
    <p:sldId id="287" r:id="rId42"/>
    <p:sldId id="300" r:id="rId43"/>
    <p:sldId id="289" r:id="rId44"/>
    <p:sldId id="333" r:id="rId45"/>
    <p:sldId id="328" r:id="rId46"/>
    <p:sldId id="329" r:id="rId47"/>
    <p:sldId id="288" r:id="rId48"/>
  </p:sldIdLst>
  <p:sldSz cx="12192000" cy="6858000"/>
  <p:notesSz cx="6954838" cy="9309100"/>
  <p:embeddedFontLst>
    <p:embeddedFont>
      <p:font typeface="Calibri" panose="020F0502020204030204" pitchFamily="34" charset="0"/>
      <p:regular r:id="rId51"/>
      <p:bold r:id="rId52"/>
      <p:italic r:id="rId53"/>
      <p:boldItalic r:id="rId54"/>
    </p:embeddedFont>
    <p:embeddedFont>
      <p:font typeface="Verdana" panose="020B0604030504040204" pitchFamily="34" charset="0"/>
      <p:regular r:id="rId55"/>
      <p:bold r:id="rId56"/>
      <p:italic r:id="rId57"/>
      <p:boldItalic r:id="rId58"/>
    </p:embeddedFont>
  </p:embeddedFontLst>
  <p:custDataLst>
    <p:tags r:id="rId5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049" autoAdjust="0"/>
    <p:restoredTop sz="81589" autoAdjust="0"/>
  </p:normalViewPr>
  <p:slideViewPr>
    <p:cSldViewPr>
      <p:cViewPr varScale="1">
        <p:scale>
          <a:sx n="67" d="100"/>
          <a:sy n="67" d="100"/>
        </p:scale>
        <p:origin x="941" y="62"/>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openxmlformats.org/officeDocument/2006/relationships/font" Target="fonts/font5.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8" Type="http://schemas.openxmlformats.org/officeDocument/2006/relationships/slide" Target="slides/slide7.xml"/><Relationship Id="rId51" Type="http://schemas.openxmlformats.org/officeDocument/2006/relationships/font" Target="fonts/font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5455"/>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sz="quarter" idx="1"/>
          </p:nvPr>
        </p:nvSpPr>
        <p:spPr>
          <a:xfrm>
            <a:off x="3939466" y="0"/>
            <a:ext cx="3013763" cy="465455"/>
          </a:xfrm>
          <a:prstGeom prst="rect">
            <a:avLst/>
          </a:prstGeom>
        </p:spPr>
        <p:txBody>
          <a:bodyPr vert="horz" lIns="92930" tIns="46465" rIns="92930" bIns="46465" rtlCol="0"/>
          <a:lstStyle>
            <a:lvl1pPr algn="r">
              <a:defRPr sz="1200"/>
            </a:lvl1pPr>
          </a:lstStyle>
          <a:p>
            <a:fld id="{C3334769-3BEA-450B-8575-02E46C3D97B1}" type="datetimeFigureOut">
              <a:rPr lang="en-US" smtClean="0"/>
              <a:t>2/8/2023</a:t>
            </a:fld>
            <a:endParaRPr lang="en-US"/>
          </a:p>
        </p:txBody>
      </p:sp>
      <p:sp>
        <p:nvSpPr>
          <p:cNvPr id="4" name="Footer Placeholder 3"/>
          <p:cNvSpPr>
            <a:spLocks noGrp="1"/>
          </p:cNvSpPr>
          <p:nvPr>
            <p:ph type="ftr" sz="quarter" idx="2"/>
          </p:nvPr>
        </p:nvSpPr>
        <p:spPr>
          <a:xfrm>
            <a:off x="0" y="8842029"/>
            <a:ext cx="3013763" cy="465455"/>
          </a:xfrm>
          <a:prstGeom prst="rect">
            <a:avLst/>
          </a:prstGeom>
        </p:spPr>
        <p:txBody>
          <a:bodyPr vert="horz" lIns="92930" tIns="46465" rIns="92930" bIns="46465" rtlCol="0" anchor="b"/>
          <a:lstStyle>
            <a:lvl1pPr algn="l">
              <a:defRPr sz="1200"/>
            </a:lvl1pPr>
          </a:lstStyle>
          <a:p>
            <a:endParaRPr lang="en-US"/>
          </a:p>
        </p:txBody>
      </p:sp>
      <p:sp>
        <p:nvSpPr>
          <p:cNvPr id="5" name="Slide Number Placeholder 4"/>
          <p:cNvSpPr>
            <a:spLocks noGrp="1"/>
          </p:cNvSpPr>
          <p:nvPr>
            <p:ph type="sldNum" sz="quarter" idx="3"/>
          </p:nvPr>
        </p:nvSpPr>
        <p:spPr>
          <a:xfrm>
            <a:off x="3939466" y="8842029"/>
            <a:ext cx="3013763" cy="465455"/>
          </a:xfrm>
          <a:prstGeom prst="rect">
            <a:avLst/>
          </a:prstGeom>
        </p:spPr>
        <p:txBody>
          <a:bodyPr vert="horz" lIns="92930" tIns="46465" rIns="92930" bIns="46465" rtlCol="0" anchor="b"/>
          <a:lstStyle>
            <a:lvl1pPr algn="r">
              <a:defRPr sz="1200"/>
            </a:lvl1pPr>
          </a:lstStyle>
          <a:p>
            <a:fld id="{9D703409-818A-4F65-979B-642410DD3E3A}" type="slidenum">
              <a:rPr lang="en-US" smtClean="0"/>
              <a:t>‹#›</a:t>
            </a:fld>
            <a:endParaRPr lang="en-US"/>
          </a:p>
        </p:txBody>
      </p:sp>
    </p:spTree>
    <p:extLst>
      <p:ext uri="{BB962C8B-B14F-4D97-AF65-F5344CB8AC3E}">
        <p14:creationId xmlns:p14="http://schemas.microsoft.com/office/powerpoint/2010/main" val="212597273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3763" cy="465455"/>
          </a:xfrm>
          <a:prstGeom prst="rect">
            <a:avLst/>
          </a:prstGeom>
        </p:spPr>
        <p:txBody>
          <a:bodyPr vert="horz" lIns="92930" tIns="46465" rIns="92930" bIns="46465" rtlCol="0"/>
          <a:lstStyle>
            <a:lvl1pPr algn="l">
              <a:defRPr sz="1200"/>
            </a:lvl1pPr>
          </a:lstStyle>
          <a:p>
            <a:endParaRPr lang="en-US"/>
          </a:p>
        </p:txBody>
      </p:sp>
      <p:sp>
        <p:nvSpPr>
          <p:cNvPr id="3" name="Date Placeholder 2"/>
          <p:cNvSpPr>
            <a:spLocks noGrp="1"/>
          </p:cNvSpPr>
          <p:nvPr>
            <p:ph type="dt" idx="1"/>
          </p:nvPr>
        </p:nvSpPr>
        <p:spPr>
          <a:xfrm>
            <a:off x="3939466" y="0"/>
            <a:ext cx="3013763" cy="465455"/>
          </a:xfrm>
          <a:prstGeom prst="rect">
            <a:avLst/>
          </a:prstGeom>
        </p:spPr>
        <p:txBody>
          <a:bodyPr vert="horz" lIns="92930" tIns="46465" rIns="92930" bIns="46465" rtlCol="0"/>
          <a:lstStyle>
            <a:lvl1pPr algn="r">
              <a:defRPr sz="1200"/>
            </a:lvl1pPr>
          </a:lstStyle>
          <a:p>
            <a:fld id="{B5B491D9-4E70-4DBD-A269-8497BB9E3A5D}" type="datetimeFigureOut">
              <a:rPr lang="en-US" smtClean="0"/>
              <a:t>2/8/2023</a:t>
            </a:fld>
            <a:endParaRPr lang="en-US"/>
          </a:p>
        </p:txBody>
      </p:sp>
      <p:sp>
        <p:nvSpPr>
          <p:cNvPr id="4" name="Slide Image Placeholder 3"/>
          <p:cNvSpPr>
            <a:spLocks noGrp="1" noRot="1" noChangeAspect="1"/>
          </p:cNvSpPr>
          <p:nvPr>
            <p:ph type="sldImg" idx="2"/>
          </p:nvPr>
        </p:nvSpPr>
        <p:spPr>
          <a:xfrm>
            <a:off x="374650" y="698500"/>
            <a:ext cx="6205538" cy="3490913"/>
          </a:xfrm>
          <a:prstGeom prst="rect">
            <a:avLst/>
          </a:prstGeom>
          <a:noFill/>
          <a:ln w="12700">
            <a:solidFill>
              <a:prstClr val="black"/>
            </a:solidFill>
          </a:ln>
        </p:spPr>
        <p:txBody>
          <a:bodyPr vert="horz" lIns="92930" tIns="46465" rIns="92930" bIns="46465" rtlCol="0" anchor="ctr"/>
          <a:lstStyle/>
          <a:p>
            <a:endParaRPr lang="en-US"/>
          </a:p>
        </p:txBody>
      </p:sp>
      <p:sp>
        <p:nvSpPr>
          <p:cNvPr id="5" name="Notes Placeholder 4"/>
          <p:cNvSpPr>
            <a:spLocks noGrp="1"/>
          </p:cNvSpPr>
          <p:nvPr>
            <p:ph type="body" sz="quarter" idx="3"/>
          </p:nvPr>
        </p:nvSpPr>
        <p:spPr>
          <a:xfrm>
            <a:off x="695484" y="4421823"/>
            <a:ext cx="5563870" cy="4189095"/>
          </a:xfrm>
          <a:prstGeom prst="rect">
            <a:avLst/>
          </a:prstGeom>
        </p:spPr>
        <p:txBody>
          <a:bodyPr vert="horz" lIns="92930" tIns="46465" rIns="92930" bIns="4646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2029"/>
            <a:ext cx="3013763" cy="465455"/>
          </a:xfrm>
          <a:prstGeom prst="rect">
            <a:avLst/>
          </a:prstGeom>
        </p:spPr>
        <p:txBody>
          <a:bodyPr vert="horz" lIns="92930" tIns="46465" rIns="92930" bIns="46465" rtlCol="0" anchor="b"/>
          <a:lstStyle>
            <a:lvl1pPr algn="l">
              <a:defRPr sz="1200"/>
            </a:lvl1pPr>
          </a:lstStyle>
          <a:p>
            <a:endParaRPr lang="en-US"/>
          </a:p>
        </p:txBody>
      </p:sp>
      <p:sp>
        <p:nvSpPr>
          <p:cNvPr id="7" name="Slide Number Placeholder 6"/>
          <p:cNvSpPr>
            <a:spLocks noGrp="1"/>
          </p:cNvSpPr>
          <p:nvPr>
            <p:ph type="sldNum" sz="quarter" idx="5"/>
          </p:nvPr>
        </p:nvSpPr>
        <p:spPr>
          <a:xfrm>
            <a:off x="3939466" y="8842029"/>
            <a:ext cx="3013763" cy="465455"/>
          </a:xfrm>
          <a:prstGeom prst="rect">
            <a:avLst/>
          </a:prstGeom>
        </p:spPr>
        <p:txBody>
          <a:bodyPr vert="horz" lIns="92930" tIns="46465" rIns="92930" bIns="46465" rtlCol="0" anchor="b"/>
          <a:lstStyle>
            <a:lvl1pPr algn="r">
              <a:defRPr sz="1200"/>
            </a:lvl1pPr>
          </a:lstStyle>
          <a:p>
            <a:fld id="{B1FFD86C-D9DF-41C5-9D2B-540CD0096609}" type="slidenum">
              <a:rPr lang="en-US" smtClean="0"/>
              <a:t>‹#›</a:t>
            </a:fld>
            <a:endParaRPr lang="en-US"/>
          </a:p>
        </p:txBody>
      </p:sp>
    </p:spTree>
    <p:extLst>
      <p:ext uri="{BB962C8B-B14F-4D97-AF65-F5344CB8AC3E}">
        <p14:creationId xmlns:p14="http://schemas.microsoft.com/office/powerpoint/2010/main" val="11818494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r>
              <a:rPr lang="en-US" b="1" dirty="0"/>
              <a:t>P3:  Introducing the Personal Studies for New Christians curriculum</a:t>
            </a:r>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1</a:t>
            </a:fld>
            <a:endParaRPr lang="en-US"/>
          </a:p>
        </p:txBody>
      </p:sp>
    </p:spTree>
    <p:extLst>
      <p:ext uri="{BB962C8B-B14F-4D97-AF65-F5344CB8AC3E}">
        <p14:creationId xmlns:p14="http://schemas.microsoft.com/office/powerpoint/2010/main" val="1683184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r>
              <a:rPr lang="en-US" dirty="0" smtClean="0"/>
              <a:t>Why Personal Studies for New Christians (PSNC) was developed</a:t>
            </a:r>
          </a:p>
          <a:p>
            <a:endParaRPr lang="en-US" dirty="0" smtClean="0"/>
          </a:p>
          <a:p>
            <a:pPr marL="82283" defTabSz="929305">
              <a:lnSpc>
                <a:spcPct val="90000"/>
              </a:lnSpc>
              <a:spcBef>
                <a:spcPct val="20000"/>
              </a:spcBef>
              <a:spcAft>
                <a:spcPct val="25000"/>
              </a:spcAft>
              <a:defRPr/>
            </a:pPr>
            <a:r>
              <a:rPr lang="en-US" sz="3300" b="1" dirty="0">
                <a:solidFill>
                  <a:prstClr val="white"/>
                </a:solidFill>
              </a:rPr>
              <a:t>New students coming in the program every week </a:t>
            </a:r>
          </a:p>
          <a:p>
            <a:pPr marL="82283" defTabSz="929305">
              <a:lnSpc>
                <a:spcPct val="90000"/>
              </a:lnSpc>
              <a:spcBef>
                <a:spcPct val="20000"/>
              </a:spcBef>
              <a:spcAft>
                <a:spcPct val="25000"/>
              </a:spcAft>
              <a:defRPr/>
            </a:pPr>
            <a:r>
              <a:rPr lang="en-US" sz="3300" b="1" dirty="0">
                <a:solidFill>
                  <a:prstClr val="white"/>
                </a:solidFill>
              </a:rPr>
              <a:t>Different spiritual levels</a:t>
            </a:r>
          </a:p>
          <a:p>
            <a:pPr marL="82283" defTabSz="929305">
              <a:lnSpc>
                <a:spcPct val="90000"/>
              </a:lnSpc>
              <a:spcBef>
                <a:spcPct val="20000"/>
              </a:spcBef>
              <a:spcAft>
                <a:spcPct val="25000"/>
              </a:spcAft>
              <a:defRPr/>
            </a:pPr>
            <a:r>
              <a:rPr lang="en-US" sz="3300" b="1" dirty="0">
                <a:solidFill>
                  <a:prstClr val="white"/>
                </a:solidFill>
              </a:rPr>
              <a:t>Different educational levels</a:t>
            </a:r>
          </a:p>
          <a:p>
            <a:pPr marL="82283" defTabSz="929305">
              <a:lnSpc>
                <a:spcPct val="90000"/>
              </a:lnSpc>
              <a:spcBef>
                <a:spcPct val="20000"/>
              </a:spcBef>
              <a:spcAft>
                <a:spcPct val="25000"/>
              </a:spcAft>
              <a:defRPr/>
            </a:pPr>
            <a:r>
              <a:rPr lang="en-US" sz="3300" b="1" dirty="0">
                <a:solidFill>
                  <a:prstClr val="white"/>
                </a:solidFill>
              </a:rPr>
              <a:t>Different personal needs and problems</a:t>
            </a:r>
            <a:endParaRPr lang="en-US" sz="3300" dirty="0">
              <a:solidFill>
                <a:prstClr val="white"/>
              </a:solidFill>
            </a:endParaRPr>
          </a:p>
          <a:p>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13</a:t>
            </a:fld>
            <a:endParaRPr lang="en-US"/>
          </a:p>
        </p:txBody>
      </p:sp>
    </p:spTree>
    <p:extLst>
      <p:ext uri="{BB962C8B-B14F-4D97-AF65-F5344CB8AC3E}">
        <p14:creationId xmlns:p14="http://schemas.microsoft.com/office/powerpoint/2010/main" val="31253292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r>
              <a:rPr lang="en-US" dirty="0" smtClean="0"/>
              <a:t>Major Distinctive</a:t>
            </a:r>
          </a:p>
          <a:p>
            <a:endParaRPr lang="en-US" dirty="0" smtClean="0"/>
          </a:p>
          <a:p>
            <a:pPr marL="348489" indent="-348489" defTabSz="929305">
              <a:spcBef>
                <a:spcPct val="20000"/>
              </a:spcBef>
              <a:buFont typeface="Arial" pitchFamily="34" charset="0"/>
              <a:buChar char="•"/>
              <a:defRPr/>
            </a:pPr>
            <a:r>
              <a:rPr lang="en-US" sz="3300" dirty="0">
                <a:solidFill>
                  <a:prstClr val="white"/>
                </a:solidFill>
              </a:rPr>
              <a:t>The major distinctive of individualized education is that the teacher is not up in front of the class lecturing the entire group. </a:t>
            </a:r>
            <a:br>
              <a:rPr lang="en-US" sz="3300" dirty="0">
                <a:solidFill>
                  <a:prstClr val="white"/>
                </a:solidFill>
              </a:rPr>
            </a:br>
            <a:endParaRPr lang="en-US" sz="3300" dirty="0">
              <a:solidFill>
                <a:prstClr val="white"/>
              </a:solidFill>
            </a:endParaRPr>
          </a:p>
          <a:p>
            <a:pPr marL="348489" indent="-348489" defTabSz="929305">
              <a:spcBef>
                <a:spcPct val="20000"/>
              </a:spcBef>
              <a:buFont typeface="Arial" pitchFamily="34" charset="0"/>
              <a:buChar char="•"/>
              <a:defRPr/>
            </a:pPr>
            <a:r>
              <a:rPr lang="en-US" sz="3300" dirty="0">
                <a:solidFill>
                  <a:prstClr val="white"/>
                </a:solidFill>
              </a:rPr>
              <a:t>Instead the teacher works on a </a:t>
            </a:r>
            <a:r>
              <a:rPr lang="en-US" sz="3300" u="sng" dirty="0">
                <a:solidFill>
                  <a:srgbClr val="FFFF00"/>
                </a:solidFill>
              </a:rPr>
              <a:t>one-to-one</a:t>
            </a:r>
            <a:r>
              <a:rPr lang="en-US" sz="3300" dirty="0">
                <a:solidFill>
                  <a:srgbClr val="FFFF00"/>
                </a:solidFill>
              </a:rPr>
              <a:t> </a:t>
            </a:r>
            <a:r>
              <a:rPr lang="en-US" sz="3300" dirty="0">
                <a:solidFill>
                  <a:prstClr val="white"/>
                </a:solidFill>
              </a:rPr>
              <a:t>basis with the students. </a:t>
            </a:r>
          </a:p>
          <a:p>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14</a:t>
            </a:fld>
            <a:endParaRPr lang="en-US"/>
          </a:p>
        </p:txBody>
      </p:sp>
    </p:spTree>
    <p:extLst>
      <p:ext uri="{BB962C8B-B14F-4D97-AF65-F5344CB8AC3E}">
        <p14:creationId xmlns:p14="http://schemas.microsoft.com/office/powerpoint/2010/main" val="15526603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r>
              <a:rPr lang="en-US" dirty="0" smtClean="0"/>
              <a:t>Each student has their own desk</a:t>
            </a:r>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15</a:t>
            </a:fld>
            <a:endParaRPr lang="en-US"/>
          </a:p>
        </p:txBody>
      </p:sp>
    </p:spTree>
    <p:extLst>
      <p:ext uri="{BB962C8B-B14F-4D97-AF65-F5344CB8AC3E}">
        <p14:creationId xmlns:p14="http://schemas.microsoft.com/office/powerpoint/2010/main" val="1029669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r>
              <a:rPr lang="en-US" dirty="0" smtClean="0"/>
              <a:t>Top -- Ideal classroom</a:t>
            </a:r>
          </a:p>
          <a:p>
            <a:r>
              <a:rPr lang="en-US" dirty="0" smtClean="0"/>
              <a:t>Bottom  --  Not ideal</a:t>
            </a:r>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16</a:t>
            </a:fld>
            <a:endParaRPr lang="en-US"/>
          </a:p>
        </p:txBody>
      </p:sp>
    </p:spTree>
    <p:extLst>
      <p:ext uri="{BB962C8B-B14F-4D97-AF65-F5344CB8AC3E}">
        <p14:creationId xmlns:p14="http://schemas.microsoft.com/office/powerpoint/2010/main" val="29153295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r>
              <a:rPr lang="en-US" dirty="0" smtClean="0"/>
              <a:t>The PSNC Classroom</a:t>
            </a:r>
          </a:p>
          <a:p>
            <a:r>
              <a:rPr lang="en-US" dirty="0" smtClean="0"/>
              <a:t>Other things that are important to helping to create a positive learning environment:</a:t>
            </a:r>
          </a:p>
          <a:p>
            <a:r>
              <a:rPr lang="en-US" u="none" dirty="0" smtClean="0">
                <a:solidFill>
                  <a:srgbClr val="FFFF00"/>
                </a:solidFill>
              </a:rPr>
              <a:t>Good lighting</a:t>
            </a:r>
          </a:p>
          <a:p>
            <a:r>
              <a:rPr lang="en-US" u="none" dirty="0" smtClean="0">
                <a:solidFill>
                  <a:srgbClr val="FFFF00"/>
                </a:solidFill>
              </a:rPr>
              <a:t>Classroom free from distractions</a:t>
            </a:r>
          </a:p>
          <a:p>
            <a:r>
              <a:rPr lang="en-US" u="none" dirty="0" smtClean="0">
                <a:solidFill>
                  <a:srgbClr val="FFFF00"/>
                </a:solidFill>
              </a:rPr>
              <a:t>Comfortable chairs</a:t>
            </a:r>
          </a:p>
          <a:p>
            <a:r>
              <a:rPr lang="en-US" u="none" dirty="0" smtClean="0">
                <a:solidFill>
                  <a:srgbClr val="FFFF00"/>
                </a:solidFill>
              </a:rPr>
              <a:t>Reference book library</a:t>
            </a:r>
          </a:p>
          <a:p>
            <a:r>
              <a:rPr lang="en-US" u="none" dirty="0" smtClean="0">
                <a:solidFill>
                  <a:srgbClr val="FFFF00"/>
                </a:solidFill>
              </a:rPr>
              <a:t>Artwork, airflow,,, etc.</a:t>
            </a:r>
          </a:p>
          <a:p>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17</a:t>
            </a:fld>
            <a:endParaRPr lang="en-US"/>
          </a:p>
        </p:txBody>
      </p:sp>
    </p:spTree>
    <p:extLst>
      <p:ext uri="{BB962C8B-B14F-4D97-AF65-F5344CB8AC3E}">
        <p14:creationId xmlns:p14="http://schemas.microsoft.com/office/powerpoint/2010/main" val="33659233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r>
              <a:rPr lang="en-US" dirty="0" smtClean="0"/>
              <a:t>5 Contract Components</a:t>
            </a:r>
          </a:p>
          <a:p>
            <a:endParaRPr lang="en-US" dirty="0" smtClean="0"/>
          </a:p>
          <a:p>
            <a:r>
              <a:rPr lang="en-US" dirty="0" smtClean="0"/>
              <a:t>Lessons</a:t>
            </a:r>
            <a:r>
              <a:rPr lang="en-US" baseline="0" dirty="0" smtClean="0"/>
              <a:t> and Bible Studies</a:t>
            </a:r>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18</a:t>
            </a:fld>
            <a:endParaRPr lang="en-US"/>
          </a:p>
        </p:txBody>
      </p:sp>
    </p:spTree>
    <p:extLst>
      <p:ext uri="{BB962C8B-B14F-4D97-AF65-F5344CB8AC3E}">
        <p14:creationId xmlns:p14="http://schemas.microsoft.com/office/powerpoint/2010/main" val="15893437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r>
              <a:rPr lang="en-US" dirty="0" smtClean="0"/>
              <a:t>Scripture Memorization Class</a:t>
            </a:r>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19</a:t>
            </a:fld>
            <a:endParaRPr lang="en-US"/>
          </a:p>
        </p:txBody>
      </p:sp>
    </p:spTree>
    <p:extLst>
      <p:ext uri="{BB962C8B-B14F-4D97-AF65-F5344CB8AC3E}">
        <p14:creationId xmlns:p14="http://schemas.microsoft.com/office/powerpoint/2010/main" val="24273240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r>
              <a:rPr lang="en-US" dirty="0" smtClean="0"/>
              <a:t>Character Qualities Class</a:t>
            </a:r>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20</a:t>
            </a:fld>
            <a:endParaRPr lang="en-US"/>
          </a:p>
        </p:txBody>
      </p:sp>
    </p:spTree>
    <p:extLst>
      <p:ext uri="{BB962C8B-B14F-4D97-AF65-F5344CB8AC3E}">
        <p14:creationId xmlns:p14="http://schemas.microsoft.com/office/powerpoint/2010/main" val="2733848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r>
              <a:rPr lang="en-US" dirty="0" smtClean="0"/>
              <a:t>Bible Reading Class</a:t>
            </a:r>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21</a:t>
            </a:fld>
            <a:endParaRPr lang="en-US"/>
          </a:p>
        </p:txBody>
      </p:sp>
    </p:spTree>
    <p:extLst>
      <p:ext uri="{BB962C8B-B14F-4D97-AF65-F5344CB8AC3E}">
        <p14:creationId xmlns:p14="http://schemas.microsoft.com/office/powerpoint/2010/main" val="35582855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r>
              <a:rPr lang="en-US" dirty="0" smtClean="0"/>
              <a:t>Personal Reading Class</a:t>
            </a:r>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22</a:t>
            </a:fld>
            <a:endParaRPr lang="en-US"/>
          </a:p>
        </p:txBody>
      </p:sp>
    </p:spTree>
    <p:extLst>
      <p:ext uri="{BB962C8B-B14F-4D97-AF65-F5344CB8AC3E}">
        <p14:creationId xmlns:p14="http://schemas.microsoft.com/office/powerpoint/2010/main" val="1712594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r>
              <a:rPr lang="en-US" dirty="0" smtClean="0"/>
              <a:t>This picture shows a chicken</a:t>
            </a:r>
            <a:r>
              <a:rPr lang="en-US" baseline="0" dirty="0" smtClean="0"/>
              <a:t> coop that was converted into the PSNC classroom at on TC center in Brazil.</a:t>
            </a:r>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2</a:t>
            </a:fld>
            <a:endParaRPr lang="en-US"/>
          </a:p>
        </p:txBody>
      </p:sp>
    </p:spTree>
    <p:extLst>
      <p:ext uri="{BB962C8B-B14F-4D97-AF65-F5344CB8AC3E}">
        <p14:creationId xmlns:p14="http://schemas.microsoft.com/office/powerpoint/2010/main" val="14955564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r>
              <a:rPr lang="en-US" dirty="0" smtClean="0"/>
              <a:t>Sunday Sermon Personalization</a:t>
            </a:r>
            <a:r>
              <a:rPr lang="en-US" baseline="0" dirty="0" smtClean="0"/>
              <a:t> Class</a:t>
            </a:r>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23</a:t>
            </a:fld>
            <a:endParaRPr lang="en-US"/>
          </a:p>
        </p:txBody>
      </p:sp>
    </p:spTree>
    <p:extLst>
      <p:ext uri="{BB962C8B-B14F-4D97-AF65-F5344CB8AC3E}">
        <p14:creationId xmlns:p14="http://schemas.microsoft.com/office/powerpoint/2010/main" val="4840991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r>
              <a:rPr lang="en-US" dirty="0" smtClean="0"/>
              <a:t>200 series of PSNC Projects</a:t>
            </a:r>
          </a:p>
          <a:p>
            <a:endParaRPr lang="en-US" dirty="0" smtClean="0"/>
          </a:p>
          <a:p>
            <a:pPr lvl="0"/>
            <a:r>
              <a:rPr lang="en-US" dirty="0" smtClean="0"/>
              <a:t>Purpose </a:t>
            </a:r>
            <a:r>
              <a:rPr lang="en-US" dirty="0"/>
              <a:t>of the 200 series projects:</a:t>
            </a:r>
          </a:p>
          <a:p>
            <a:r>
              <a:rPr lang="en-US" dirty="0"/>
              <a:t>To take a specific biblical principle and scripture and apply it in your life this week.</a:t>
            </a:r>
          </a:p>
          <a:p>
            <a:endParaRPr lang="en-US" dirty="0"/>
          </a:p>
          <a:p>
            <a:r>
              <a:rPr lang="en-US" dirty="0"/>
              <a:t>Samples are shown of page one of Projects 201, 202, 203</a:t>
            </a:r>
          </a:p>
          <a:p>
            <a:endParaRPr lang="en-US" dirty="0"/>
          </a:p>
          <a:p>
            <a:r>
              <a:rPr lang="en-US" dirty="0"/>
              <a:t>These are the first 3 in this series. These can be used at any time in the program.</a:t>
            </a:r>
          </a:p>
          <a:p>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24</a:t>
            </a:fld>
            <a:endParaRPr lang="en-US"/>
          </a:p>
        </p:txBody>
      </p:sp>
    </p:spTree>
    <p:extLst>
      <p:ext uri="{BB962C8B-B14F-4D97-AF65-F5344CB8AC3E}">
        <p14:creationId xmlns:p14="http://schemas.microsoft.com/office/powerpoint/2010/main" val="40189558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pPr lvl="0"/>
            <a:r>
              <a:rPr lang="en-US" dirty="0"/>
              <a:t>300 series of projects</a:t>
            </a:r>
          </a:p>
          <a:p>
            <a:pPr lvl="0"/>
            <a:r>
              <a:rPr lang="en-US" dirty="0"/>
              <a:t>1.  These are special projects dealing with specific issues or problems in their lives.</a:t>
            </a:r>
          </a:p>
          <a:p>
            <a:pPr lvl="0"/>
            <a:r>
              <a:rPr lang="en-US" dirty="0"/>
              <a:t>2.  Not all of these will be used by every student.</a:t>
            </a:r>
          </a:p>
          <a:p>
            <a:pPr lvl="0"/>
            <a:r>
              <a:rPr lang="en-US" dirty="0"/>
              <a:t>3.  Some of these projects can be used at any point in the program.</a:t>
            </a:r>
          </a:p>
          <a:p>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25</a:t>
            </a:fld>
            <a:endParaRPr lang="en-US"/>
          </a:p>
        </p:txBody>
      </p:sp>
    </p:spTree>
    <p:extLst>
      <p:ext uri="{BB962C8B-B14F-4D97-AF65-F5344CB8AC3E}">
        <p14:creationId xmlns:p14="http://schemas.microsoft.com/office/powerpoint/2010/main" val="2556439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pPr lvl="0"/>
            <a:r>
              <a:rPr lang="en-US" dirty="0"/>
              <a:t>300 series of projects</a:t>
            </a:r>
          </a:p>
          <a:p>
            <a:pPr lvl="0"/>
            <a:r>
              <a:rPr lang="en-US" dirty="0"/>
              <a:t>1.  These are special projects dealing with specific issues or problems in their lives.</a:t>
            </a:r>
          </a:p>
          <a:p>
            <a:pPr lvl="0"/>
            <a:r>
              <a:rPr lang="en-US" dirty="0"/>
              <a:t>2.  Not all of these will be used by every student.</a:t>
            </a:r>
          </a:p>
          <a:p>
            <a:pPr lvl="0"/>
            <a:r>
              <a:rPr lang="en-US" dirty="0"/>
              <a:t>3.  Some of these projects can be used at any point in the program.</a:t>
            </a:r>
          </a:p>
          <a:p>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26</a:t>
            </a:fld>
            <a:endParaRPr lang="en-US"/>
          </a:p>
        </p:txBody>
      </p:sp>
    </p:spTree>
    <p:extLst>
      <p:ext uri="{BB962C8B-B14F-4D97-AF65-F5344CB8AC3E}">
        <p14:creationId xmlns:p14="http://schemas.microsoft.com/office/powerpoint/2010/main" val="2556439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r>
              <a:rPr lang="en-US" dirty="0" smtClean="0"/>
              <a:t>Project</a:t>
            </a:r>
            <a:r>
              <a:rPr lang="en-US" baseline="0" dirty="0" smtClean="0"/>
              <a:t> 301  I’m here!</a:t>
            </a:r>
          </a:p>
          <a:p>
            <a:endParaRPr lang="en-US" baseline="0" dirty="0" smtClean="0"/>
          </a:p>
          <a:p>
            <a:r>
              <a:rPr lang="en-US" baseline="0" dirty="0" smtClean="0"/>
              <a:t>This is used as the first project to have students tell what brought them to Teen Challenge. This is the only one in the 300 series that all students are required to complete.  All the rest are only used as needed.</a:t>
            </a:r>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27</a:t>
            </a:fld>
            <a:endParaRPr lang="en-US"/>
          </a:p>
        </p:txBody>
      </p:sp>
    </p:spTree>
    <p:extLst>
      <p:ext uri="{BB962C8B-B14F-4D97-AF65-F5344CB8AC3E}">
        <p14:creationId xmlns:p14="http://schemas.microsoft.com/office/powerpoint/2010/main" val="371687420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r>
              <a:rPr lang="en-US" dirty="0" smtClean="0"/>
              <a:t>Project</a:t>
            </a:r>
            <a:r>
              <a:rPr lang="en-US" baseline="0" dirty="0" smtClean="0"/>
              <a:t> 302  New Hope for Life</a:t>
            </a:r>
          </a:p>
          <a:p>
            <a:endParaRPr lang="en-US" baseline="0" dirty="0" smtClean="0"/>
          </a:p>
          <a:p>
            <a:r>
              <a:rPr lang="en-US" baseline="0" dirty="0" smtClean="0"/>
              <a:t>This is a project for students who have left the program and returned to the program. They take a look at what happened the first time they were in TC, why they left, and now that they are back at TC, what do they want to see happen in their life.</a:t>
            </a:r>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28</a:t>
            </a:fld>
            <a:endParaRPr lang="en-US"/>
          </a:p>
        </p:txBody>
      </p:sp>
    </p:spTree>
    <p:extLst>
      <p:ext uri="{BB962C8B-B14F-4D97-AF65-F5344CB8AC3E}">
        <p14:creationId xmlns:p14="http://schemas.microsoft.com/office/powerpoint/2010/main" val="32893590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r>
              <a:rPr lang="en-US" dirty="0" smtClean="0"/>
              <a:t>Project 303 Go See the Judge</a:t>
            </a:r>
          </a:p>
          <a:p>
            <a:endParaRPr lang="en-US" dirty="0" smtClean="0"/>
          </a:p>
          <a:p>
            <a:r>
              <a:rPr lang="en-US" dirty="0" smtClean="0"/>
              <a:t>This is for</a:t>
            </a:r>
            <a:r>
              <a:rPr lang="en-US" baseline="0" dirty="0" smtClean="0"/>
              <a:t> students who have a court case coming up.</a:t>
            </a:r>
          </a:p>
          <a:p>
            <a:endParaRPr lang="en-US" baseline="0" dirty="0" smtClean="0"/>
          </a:p>
          <a:p>
            <a:r>
              <a:rPr lang="en-US" baseline="0" dirty="0" smtClean="0"/>
              <a:t>There are more projects in the 300 series, but they are not shown here in this PPT.</a:t>
            </a:r>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29</a:t>
            </a:fld>
            <a:endParaRPr lang="en-US"/>
          </a:p>
        </p:txBody>
      </p:sp>
    </p:spTree>
    <p:extLst>
      <p:ext uri="{BB962C8B-B14F-4D97-AF65-F5344CB8AC3E}">
        <p14:creationId xmlns:p14="http://schemas.microsoft.com/office/powerpoint/2010/main" val="37580451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r>
              <a:rPr lang="en-US" dirty="0" smtClean="0"/>
              <a:t>This chart shows the overall progression of how students will come into the PSNC</a:t>
            </a:r>
            <a:r>
              <a:rPr lang="en-US" baseline="0" dirty="0" smtClean="0"/>
              <a:t> classes and gradually be introduced to all the different types of studies they will do. (An English copy of this chart is on the next slide.)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30</a:t>
            </a:fld>
            <a:endParaRPr lang="en-US"/>
          </a:p>
        </p:txBody>
      </p:sp>
    </p:spTree>
    <p:extLst>
      <p:ext uri="{BB962C8B-B14F-4D97-AF65-F5344CB8AC3E}">
        <p14:creationId xmlns:p14="http://schemas.microsoft.com/office/powerpoint/2010/main" val="194667655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r>
              <a:rPr lang="en-US" dirty="0" smtClean="0"/>
              <a:t>This chart shows the overall progression of how students will come into the PSNC</a:t>
            </a:r>
            <a:r>
              <a:rPr lang="en-US" baseline="0" dirty="0" smtClean="0"/>
              <a:t> classes and gradually be introduced to all the different types of studies they will do. (The Russian copy of this chart is on the previous slide.)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31</a:t>
            </a:fld>
            <a:endParaRPr lang="en-US"/>
          </a:p>
        </p:txBody>
      </p:sp>
    </p:spTree>
    <p:extLst>
      <p:ext uri="{BB962C8B-B14F-4D97-AF65-F5344CB8AC3E}">
        <p14:creationId xmlns:p14="http://schemas.microsoft.com/office/powerpoint/2010/main" val="31806441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r>
              <a:rPr lang="en-US" sz="5500" b="1" dirty="0">
                <a:solidFill>
                  <a:srgbClr val="FF0000"/>
                </a:solidFill>
                <a:effectLst>
                  <a:outerShdw blurRad="38100" dist="38100" dir="2700000" algn="tl">
                    <a:srgbClr val="000000">
                      <a:alpha val="43137"/>
                    </a:srgbClr>
                  </a:outerShdw>
                </a:effectLst>
                <a:ea typeface="+mj-ea"/>
                <a:cs typeface="+mj-cs"/>
              </a:rPr>
              <a:t>Contracts</a:t>
            </a:r>
          </a:p>
          <a:p>
            <a:endParaRPr lang="en-US" sz="5500" b="1" dirty="0">
              <a:solidFill>
                <a:srgbClr val="FF0000"/>
              </a:solidFill>
              <a:effectLst>
                <a:outerShdw blurRad="38100" dist="38100" dir="2700000" algn="tl">
                  <a:srgbClr val="000000">
                    <a:alpha val="43137"/>
                  </a:srgbClr>
                </a:outerShdw>
              </a:effectLst>
              <a:ea typeface="+mj-ea"/>
              <a:cs typeface="+mj-cs"/>
            </a:endParaRPr>
          </a:p>
          <a:p>
            <a:r>
              <a:rPr lang="en-US" b="1" dirty="0" smtClean="0"/>
              <a:t>Students are given contracts that are custom designed to address their needs and interests as well as it allows you to work with them within their learning abilities.</a:t>
            </a:r>
          </a:p>
          <a:p>
            <a:endParaRPr lang="en-US" b="1" dirty="0"/>
          </a:p>
        </p:txBody>
      </p:sp>
      <p:sp>
        <p:nvSpPr>
          <p:cNvPr id="4" name="Slide Number Placeholder 3"/>
          <p:cNvSpPr>
            <a:spLocks noGrp="1"/>
          </p:cNvSpPr>
          <p:nvPr>
            <p:ph type="sldNum" sz="quarter" idx="10"/>
          </p:nvPr>
        </p:nvSpPr>
        <p:spPr/>
        <p:txBody>
          <a:bodyPr/>
          <a:lstStyle/>
          <a:p>
            <a:fld id="{B1FFD86C-D9DF-41C5-9D2B-540CD0096609}" type="slidenum">
              <a:rPr lang="en-US" smtClean="0"/>
              <a:t>32</a:t>
            </a:fld>
            <a:endParaRPr lang="en-US"/>
          </a:p>
        </p:txBody>
      </p:sp>
    </p:spTree>
    <p:extLst>
      <p:ext uri="{BB962C8B-B14F-4D97-AF65-F5344CB8AC3E}">
        <p14:creationId xmlns:p14="http://schemas.microsoft.com/office/powerpoint/2010/main" val="107483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r>
              <a:rPr lang="en-US" dirty="0" smtClean="0"/>
              <a:t>Shows teacher discussing class work with one of the students.</a:t>
            </a:r>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3</a:t>
            </a:fld>
            <a:endParaRPr lang="en-US"/>
          </a:p>
        </p:txBody>
      </p:sp>
    </p:spTree>
    <p:extLst>
      <p:ext uri="{BB962C8B-B14F-4D97-AF65-F5344CB8AC3E}">
        <p14:creationId xmlns:p14="http://schemas.microsoft.com/office/powerpoint/2010/main" val="22027659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r>
              <a:rPr lang="en-US" sz="1800" b="1" dirty="0"/>
              <a:t>Student Learning Contracts are developed around a </a:t>
            </a:r>
            <a:r>
              <a:rPr lang="en-US" sz="1800" b="1" u="sng" dirty="0">
                <a:solidFill>
                  <a:srgbClr val="FF0000"/>
                </a:solidFill>
              </a:rPr>
              <a:t>focus</a:t>
            </a:r>
            <a:r>
              <a:rPr lang="en-US" sz="1800" b="1" dirty="0">
                <a:solidFill>
                  <a:srgbClr val="FF0000"/>
                </a:solidFill>
              </a:rPr>
              <a:t> </a:t>
            </a:r>
            <a:r>
              <a:rPr lang="en-US" sz="1800" b="1" u="sng" dirty="0">
                <a:solidFill>
                  <a:srgbClr val="FF0000"/>
                </a:solidFill>
              </a:rPr>
              <a:t>need</a:t>
            </a:r>
            <a:r>
              <a:rPr lang="en-US" sz="1800" b="1" dirty="0">
                <a:solidFill>
                  <a:srgbClr val="FF0000"/>
                </a:solidFill>
              </a:rPr>
              <a:t> </a:t>
            </a:r>
            <a:r>
              <a:rPr lang="en-US" sz="1800" b="1" dirty="0"/>
              <a:t>or </a:t>
            </a:r>
            <a:r>
              <a:rPr lang="en-US" sz="1800" b="1" u="sng" dirty="0">
                <a:solidFill>
                  <a:srgbClr val="FF0000"/>
                </a:solidFill>
              </a:rPr>
              <a:t>interest</a:t>
            </a:r>
          </a:p>
          <a:p>
            <a:endParaRPr lang="en-US" sz="1800" b="1" u="sng" dirty="0">
              <a:solidFill>
                <a:srgbClr val="FF0000"/>
              </a:solidFill>
            </a:endParaRPr>
          </a:p>
          <a:p>
            <a:r>
              <a:rPr lang="en-US" sz="1800" b="1" dirty="0"/>
              <a:t>Learning Process: </a:t>
            </a:r>
            <a:r>
              <a:rPr lang="en-US" sz="1800" b="1" u="sng" dirty="0">
                <a:solidFill>
                  <a:srgbClr val="FF0000"/>
                </a:solidFill>
              </a:rPr>
              <a:t>Know – Understand – Do</a:t>
            </a:r>
          </a:p>
          <a:p>
            <a:endParaRPr lang="en-US" sz="1800" b="1" u="sng" dirty="0">
              <a:solidFill>
                <a:srgbClr val="FF0000"/>
              </a:solidFill>
            </a:endParaRPr>
          </a:p>
          <a:p>
            <a:r>
              <a:rPr lang="en-US" sz="1800" b="1" dirty="0"/>
              <a:t>Ideally a contract should be about </a:t>
            </a:r>
            <a:r>
              <a:rPr lang="en-US" sz="1800" b="1" u="sng" dirty="0">
                <a:solidFill>
                  <a:srgbClr val="FF0000"/>
                </a:solidFill>
              </a:rPr>
              <a:t>one  month </a:t>
            </a:r>
            <a:r>
              <a:rPr lang="en-US" sz="1800" b="1" dirty="0"/>
              <a:t>long. </a:t>
            </a:r>
          </a:p>
          <a:p>
            <a:endParaRPr lang="en-US" sz="1800" b="1" dirty="0"/>
          </a:p>
          <a:p>
            <a:r>
              <a:rPr lang="en-US" sz="1800" b="1" dirty="0"/>
              <a:t>Students set </a:t>
            </a:r>
            <a:r>
              <a:rPr lang="en-US" sz="1800" b="1" u="sng" dirty="0">
                <a:solidFill>
                  <a:srgbClr val="FF0000"/>
                </a:solidFill>
              </a:rPr>
              <a:t>daily  goals</a:t>
            </a:r>
            <a:r>
              <a:rPr lang="en-US" sz="1800" b="1" dirty="0"/>
              <a:t> as a means of helping them to develop their ability to manage their time.</a:t>
            </a:r>
            <a:br>
              <a:rPr lang="en-US" sz="1800" b="1" dirty="0"/>
            </a:br>
            <a:endParaRPr lang="en-US" sz="1800" b="1" dirty="0"/>
          </a:p>
        </p:txBody>
      </p:sp>
      <p:sp>
        <p:nvSpPr>
          <p:cNvPr id="4" name="Slide Number Placeholder 3"/>
          <p:cNvSpPr>
            <a:spLocks noGrp="1"/>
          </p:cNvSpPr>
          <p:nvPr>
            <p:ph type="sldNum" sz="quarter" idx="10"/>
          </p:nvPr>
        </p:nvSpPr>
        <p:spPr/>
        <p:txBody>
          <a:bodyPr/>
          <a:lstStyle/>
          <a:p>
            <a:fld id="{B1FFD86C-D9DF-41C5-9D2B-540CD0096609}" type="slidenum">
              <a:rPr lang="en-US" smtClean="0"/>
              <a:t>33</a:t>
            </a:fld>
            <a:endParaRPr lang="en-US"/>
          </a:p>
        </p:txBody>
      </p:sp>
    </p:spTree>
    <p:extLst>
      <p:ext uri="{BB962C8B-B14F-4D97-AF65-F5344CB8AC3E}">
        <p14:creationId xmlns:p14="http://schemas.microsoft.com/office/powerpoint/2010/main" val="38707706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r>
              <a:rPr lang="en-US" sz="1800" b="1" dirty="0"/>
              <a:t>Student Learning Contracts are developed around a </a:t>
            </a:r>
            <a:r>
              <a:rPr lang="en-US" sz="1800" b="1" u="sng" dirty="0">
                <a:solidFill>
                  <a:srgbClr val="FF0000"/>
                </a:solidFill>
              </a:rPr>
              <a:t>focus</a:t>
            </a:r>
            <a:r>
              <a:rPr lang="en-US" sz="1800" b="1" dirty="0">
                <a:solidFill>
                  <a:srgbClr val="FF0000"/>
                </a:solidFill>
              </a:rPr>
              <a:t> </a:t>
            </a:r>
            <a:r>
              <a:rPr lang="en-US" sz="1800" b="1" u="sng" dirty="0">
                <a:solidFill>
                  <a:srgbClr val="FF0000"/>
                </a:solidFill>
              </a:rPr>
              <a:t>need</a:t>
            </a:r>
            <a:r>
              <a:rPr lang="en-US" sz="1800" b="1" dirty="0">
                <a:solidFill>
                  <a:srgbClr val="FF0000"/>
                </a:solidFill>
              </a:rPr>
              <a:t> </a:t>
            </a:r>
            <a:r>
              <a:rPr lang="en-US" sz="1800" b="1" dirty="0"/>
              <a:t>or </a:t>
            </a:r>
            <a:r>
              <a:rPr lang="en-US" sz="1800" b="1" u="sng" dirty="0">
                <a:solidFill>
                  <a:srgbClr val="FF0000"/>
                </a:solidFill>
              </a:rPr>
              <a:t>interest</a:t>
            </a:r>
          </a:p>
          <a:p>
            <a:endParaRPr lang="en-US" sz="1800" b="1" u="sng" dirty="0">
              <a:solidFill>
                <a:srgbClr val="FF0000"/>
              </a:solidFill>
            </a:endParaRPr>
          </a:p>
          <a:p>
            <a:r>
              <a:rPr lang="en-US" sz="1800" b="1" dirty="0"/>
              <a:t>Learning Process: </a:t>
            </a:r>
            <a:r>
              <a:rPr lang="en-US" sz="1800" b="1" u="sng" dirty="0">
                <a:solidFill>
                  <a:srgbClr val="FF0000"/>
                </a:solidFill>
              </a:rPr>
              <a:t>Know – Understand – Do</a:t>
            </a:r>
          </a:p>
          <a:p>
            <a:endParaRPr lang="en-US" sz="1800" b="1" u="sng" dirty="0">
              <a:solidFill>
                <a:srgbClr val="FF0000"/>
              </a:solidFill>
            </a:endParaRPr>
          </a:p>
          <a:p>
            <a:r>
              <a:rPr lang="en-US" sz="1800" b="1" dirty="0"/>
              <a:t>Ideally a contract should be about </a:t>
            </a:r>
            <a:r>
              <a:rPr lang="en-US" sz="1800" b="1" u="sng" dirty="0">
                <a:solidFill>
                  <a:srgbClr val="FF0000"/>
                </a:solidFill>
              </a:rPr>
              <a:t>one  month </a:t>
            </a:r>
            <a:r>
              <a:rPr lang="en-US" sz="1800" b="1" dirty="0"/>
              <a:t>long. </a:t>
            </a:r>
          </a:p>
          <a:p>
            <a:endParaRPr lang="en-US" sz="1800" b="1" dirty="0"/>
          </a:p>
          <a:p>
            <a:r>
              <a:rPr lang="en-US" sz="1800" b="1" dirty="0"/>
              <a:t>Students set </a:t>
            </a:r>
            <a:r>
              <a:rPr lang="en-US" sz="1800" b="1" u="sng" dirty="0">
                <a:solidFill>
                  <a:srgbClr val="FF0000"/>
                </a:solidFill>
              </a:rPr>
              <a:t>daily  goals</a:t>
            </a:r>
            <a:r>
              <a:rPr lang="en-US" sz="1800" b="1" dirty="0"/>
              <a:t> as a means of helping them to develop their ability to manage their time.</a:t>
            </a:r>
            <a:br>
              <a:rPr lang="en-US" sz="1800" b="1" dirty="0"/>
            </a:br>
            <a:endParaRPr lang="en-US" sz="1800" b="1" dirty="0"/>
          </a:p>
        </p:txBody>
      </p:sp>
      <p:sp>
        <p:nvSpPr>
          <p:cNvPr id="4" name="Slide Number Placeholder 3"/>
          <p:cNvSpPr>
            <a:spLocks noGrp="1"/>
          </p:cNvSpPr>
          <p:nvPr>
            <p:ph type="sldNum" sz="quarter" idx="10"/>
          </p:nvPr>
        </p:nvSpPr>
        <p:spPr/>
        <p:txBody>
          <a:bodyPr/>
          <a:lstStyle/>
          <a:p>
            <a:fld id="{B1FFD86C-D9DF-41C5-9D2B-540CD0096609}" type="slidenum">
              <a:rPr lang="en-US" smtClean="0"/>
              <a:t>34</a:t>
            </a:fld>
            <a:endParaRPr lang="en-US"/>
          </a:p>
        </p:txBody>
      </p:sp>
    </p:spTree>
    <p:extLst>
      <p:ext uri="{BB962C8B-B14F-4D97-AF65-F5344CB8AC3E}">
        <p14:creationId xmlns:p14="http://schemas.microsoft.com/office/powerpoint/2010/main" val="38707706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r>
              <a:rPr lang="en-US" dirty="0" smtClean="0"/>
              <a:t>Celebrate the completion of a Contract with a certificate</a:t>
            </a:r>
            <a:br>
              <a:rPr lang="en-US" dirty="0" smtClean="0"/>
            </a:br>
            <a:r>
              <a:rPr lang="en-US" dirty="0" smtClean="0"/>
              <a:t/>
            </a:r>
            <a:br>
              <a:rPr lang="en-US" dirty="0" smtClean="0"/>
            </a:br>
            <a:endParaRPr lang="en-US" dirty="0" smtClean="0"/>
          </a:p>
          <a:p>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36</a:t>
            </a:fld>
            <a:endParaRPr lang="en-US"/>
          </a:p>
        </p:txBody>
      </p:sp>
    </p:spTree>
    <p:extLst>
      <p:ext uri="{BB962C8B-B14F-4D97-AF65-F5344CB8AC3E}">
        <p14:creationId xmlns:p14="http://schemas.microsoft.com/office/powerpoint/2010/main" val="31633801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r>
              <a:rPr lang="en-US" dirty="0" smtClean="0"/>
              <a:t>How much time should we have PSNC classes per week?</a:t>
            </a:r>
          </a:p>
          <a:p>
            <a:endParaRPr lang="en-US" dirty="0" smtClean="0"/>
          </a:p>
          <a:p>
            <a:r>
              <a:rPr lang="en-US" dirty="0" smtClean="0"/>
              <a:t>2 hours each day</a:t>
            </a:r>
          </a:p>
          <a:p>
            <a:endParaRPr lang="en-US" dirty="0" smtClean="0"/>
          </a:p>
          <a:p>
            <a:r>
              <a:rPr lang="en-US" dirty="0" smtClean="0"/>
              <a:t>5 days a week</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37</a:t>
            </a:fld>
            <a:endParaRPr lang="en-US"/>
          </a:p>
        </p:txBody>
      </p:sp>
    </p:spTree>
    <p:extLst>
      <p:ext uri="{BB962C8B-B14F-4D97-AF65-F5344CB8AC3E}">
        <p14:creationId xmlns:p14="http://schemas.microsoft.com/office/powerpoint/2010/main" val="6837460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r>
              <a:rPr lang="en-US" dirty="0" smtClean="0"/>
              <a:t>Teacher to Student Ratio?</a:t>
            </a:r>
          </a:p>
          <a:p>
            <a:r>
              <a:rPr lang="en-US" dirty="0" smtClean="0"/>
              <a:t>1 to 5</a:t>
            </a:r>
          </a:p>
          <a:p>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38</a:t>
            </a:fld>
            <a:endParaRPr lang="en-US"/>
          </a:p>
        </p:txBody>
      </p:sp>
    </p:spTree>
    <p:extLst>
      <p:ext uri="{BB962C8B-B14F-4D97-AF65-F5344CB8AC3E}">
        <p14:creationId xmlns:p14="http://schemas.microsoft.com/office/powerpoint/2010/main" val="27799322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r>
              <a:rPr lang="en-US" b="1" dirty="0">
                <a:solidFill>
                  <a:srgbClr val="FF0000"/>
                </a:solidFill>
                <a:effectLst>
                  <a:outerShdw blurRad="38100" dist="38100" dir="2700000" algn="tl">
                    <a:srgbClr val="000000">
                      <a:alpha val="43137"/>
                    </a:srgbClr>
                  </a:outerShdw>
                </a:effectLst>
              </a:rPr>
              <a:t>Introducing the PSNC</a:t>
            </a:r>
          </a:p>
          <a:p>
            <a:endParaRPr lang="en-US" b="1" dirty="0">
              <a:solidFill>
                <a:srgbClr val="FF0000"/>
              </a:solidFill>
              <a:effectLst>
                <a:outerShdw blurRad="38100" dist="38100" dir="2700000" algn="tl">
                  <a:srgbClr val="000000">
                    <a:alpha val="43137"/>
                  </a:srgbClr>
                </a:outerShdw>
              </a:effectLst>
            </a:endParaRPr>
          </a:p>
          <a:p>
            <a:r>
              <a:rPr lang="en-US" dirty="0" smtClean="0"/>
              <a:t>Operating correctly you are able to interact with each student on a personal level dealing with their specific needs. You are able to read a student’s work, - when you read a student’s work you are </a:t>
            </a:r>
            <a:r>
              <a:rPr lang="en-US" u="sng" dirty="0" smtClean="0">
                <a:solidFill>
                  <a:srgbClr val="FFFF00"/>
                </a:solidFill>
              </a:rPr>
              <a:t>listening</a:t>
            </a:r>
            <a:r>
              <a:rPr lang="en-US" dirty="0" smtClean="0">
                <a:solidFill>
                  <a:srgbClr val="FFFF00"/>
                </a:solidFill>
              </a:rPr>
              <a:t> </a:t>
            </a:r>
            <a:r>
              <a:rPr lang="en-US" dirty="0" smtClean="0"/>
              <a:t>to them. </a:t>
            </a:r>
          </a:p>
          <a:p>
            <a:endParaRPr lang="en-US" dirty="0" smtClean="0"/>
          </a:p>
          <a:p>
            <a:r>
              <a:rPr lang="en-US" dirty="0" smtClean="0"/>
              <a:t>How do they know you are listening - </a:t>
            </a:r>
            <a:r>
              <a:rPr lang="en-US" u="sng" dirty="0" smtClean="0">
                <a:solidFill>
                  <a:srgbClr val="FFFF00"/>
                </a:solidFill>
              </a:rPr>
              <a:t>Comment</a:t>
            </a:r>
            <a:r>
              <a:rPr lang="en-US" dirty="0" smtClean="0">
                <a:solidFill>
                  <a:srgbClr val="FFFF00"/>
                </a:solidFill>
              </a:rPr>
              <a:t> </a:t>
            </a:r>
            <a:r>
              <a:rPr lang="en-US" dirty="0" smtClean="0"/>
              <a:t>in </a:t>
            </a:r>
            <a:r>
              <a:rPr lang="en-US" u="sng" dirty="0" smtClean="0">
                <a:solidFill>
                  <a:srgbClr val="FFFF00"/>
                </a:solidFill>
              </a:rPr>
              <a:t>writing</a:t>
            </a:r>
            <a:r>
              <a:rPr lang="en-US" dirty="0" smtClean="0">
                <a:solidFill>
                  <a:srgbClr val="FFFF00"/>
                </a:solidFill>
              </a:rPr>
              <a:t> </a:t>
            </a:r>
            <a:r>
              <a:rPr lang="en-US" dirty="0" smtClean="0"/>
              <a:t>and in </a:t>
            </a:r>
            <a:r>
              <a:rPr lang="en-US" u="sng" dirty="0" smtClean="0">
                <a:solidFill>
                  <a:srgbClr val="FFFF00"/>
                </a:solidFill>
              </a:rPr>
              <a:t>conversation</a:t>
            </a:r>
            <a:r>
              <a:rPr lang="en-US" dirty="0" smtClean="0">
                <a:solidFill>
                  <a:srgbClr val="FFFF00"/>
                </a:solidFill>
              </a:rPr>
              <a:t> </a:t>
            </a:r>
            <a:r>
              <a:rPr lang="en-US" dirty="0" smtClean="0"/>
              <a:t>–pull them to the side for a moment during class or after class. </a:t>
            </a:r>
          </a:p>
          <a:p>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39</a:t>
            </a:fld>
            <a:endParaRPr lang="en-US"/>
          </a:p>
        </p:txBody>
      </p:sp>
    </p:spTree>
    <p:extLst>
      <p:ext uri="{BB962C8B-B14F-4D97-AF65-F5344CB8AC3E}">
        <p14:creationId xmlns:p14="http://schemas.microsoft.com/office/powerpoint/2010/main" val="18427018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r>
              <a:rPr lang="en-US" b="1" dirty="0">
                <a:solidFill>
                  <a:srgbClr val="FF0000"/>
                </a:solidFill>
                <a:effectLst>
                  <a:outerShdw blurRad="38100" dist="38100" dir="2700000" algn="tl">
                    <a:srgbClr val="000000">
                      <a:alpha val="43137"/>
                    </a:srgbClr>
                  </a:outerShdw>
                </a:effectLst>
              </a:rPr>
              <a:t>Introducing the PSNC</a:t>
            </a:r>
          </a:p>
          <a:p>
            <a:endParaRPr lang="en-US" b="1" dirty="0">
              <a:solidFill>
                <a:srgbClr val="FF0000"/>
              </a:solidFill>
              <a:effectLst>
                <a:outerShdw blurRad="38100" dist="38100" dir="2700000" algn="tl">
                  <a:srgbClr val="000000">
                    <a:alpha val="43137"/>
                  </a:srgbClr>
                </a:outerShdw>
              </a:effectLst>
            </a:endParaRPr>
          </a:p>
          <a:p>
            <a:r>
              <a:rPr lang="en-US" dirty="0" smtClean="0"/>
              <a:t>Operating correctly you are able to interact with each student on a personal level dealing with their specific needs. You are able to read a student’s work, - when you read a student’s work you are </a:t>
            </a:r>
            <a:r>
              <a:rPr lang="en-US" u="sng" dirty="0" smtClean="0">
                <a:solidFill>
                  <a:srgbClr val="FFFF00"/>
                </a:solidFill>
              </a:rPr>
              <a:t>listening</a:t>
            </a:r>
            <a:r>
              <a:rPr lang="en-US" dirty="0" smtClean="0">
                <a:solidFill>
                  <a:srgbClr val="FFFF00"/>
                </a:solidFill>
              </a:rPr>
              <a:t> </a:t>
            </a:r>
            <a:r>
              <a:rPr lang="en-US" dirty="0" smtClean="0"/>
              <a:t>to them. </a:t>
            </a:r>
          </a:p>
          <a:p>
            <a:endParaRPr lang="en-US" dirty="0" smtClean="0"/>
          </a:p>
          <a:p>
            <a:r>
              <a:rPr lang="en-US" dirty="0" smtClean="0"/>
              <a:t>How do they know you are listening - </a:t>
            </a:r>
            <a:r>
              <a:rPr lang="en-US" u="sng" dirty="0" smtClean="0">
                <a:solidFill>
                  <a:srgbClr val="FFFF00"/>
                </a:solidFill>
              </a:rPr>
              <a:t>Comment</a:t>
            </a:r>
            <a:r>
              <a:rPr lang="en-US" dirty="0" smtClean="0">
                <a:solidFill>
                  <a:srgbClr val="FFFF00"/>
                </a:solidFill>
              </a:rPr>
              <a:t> </a:t>
            </a:r>
            <a:r>
              <a:rPr lang="en-US" dirty="0" smtClean="0"/>
              <a:t>in </a:t>
            </a:r>
            <a:r>
              <a:rPr lang="en-US" u="sng" dirty="0" smtClean="0">
                <a:solidFill>
                  <a:srgbClr val="FFFF00"/>
                </a:solidFill>
              </a:rPr>
              <a:t>writing</a:t>
            </a:r>
            <a:r>
              <a:rPr lang="en-US" dirty="0" smtClean="0">
                <a:solidFill>
                  <a:srgbClr val="FFFF00"/>
                </a:solidFill>
              </a:rPr>
              <a:t> </a:t>
            </a:r>
            <a:r>
              <a:rPr lang="en-US" dirty="0" smtClean="0"/>
              <a:t>and in </a:t>
            </a:r>
            <a:r>
              <a:rPr lang="en-US" u="sng" dirty="0" smtClean="0">
                <a:solidFill>
                  <a:srgbClr val="FFFF00"/>
                </a:solidFill>
              </a:rPr>
              <a:t>conversation</a:t>
            </a:r>
            <a:r>
              <a:rPr lang="en-US" dirty="0" smtClean="0">
                <a:solidFill>
                  <a:srgbClr val="FFFF00"/>
                </a:solidFill>
              </a:rPr>
              <a:t> </a:t>
            </a:r>
            <a:r>
              <a:rPr lang="en-US" dirty="0" smtClean="0"/>
              <a:t>–pull them to the side for a moment during class or after class. </a:t>
            </a:r>
          </a:p>
          <a:p>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40</a:t>
            </a:fld>
            <a:endParaRPr lang="en-US"/>
          </a:p>
        </p:txBody>
      </p:sp>
    </p:spTree>
    <p:extLst>
      <p:ext uri="{BB962C8B-B14F-4D97-AF65-F5344CB8AC3E}">
        <p14:creationId xmlns:p14="http://schemas.microsoft.com/office/powerpoint/2010/main" val="18427018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pPr defTabSz="929305">
              <a:defRPr/>
            </a:pPr>
            <a:r>
              <a:rPr lang="en-US" b="1" dirty="0"/>
              <a:t>PSNC Teacher Certification Course</a:t>
            </a:r>
          </a:p>
          <a:p>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41</a:t>
            </a:fld>
            <a:endParaRPr lang="en-US"/>
          </a:p>
        </p:txBody>
      </p:sp>
    </p:spTree>
    <p:extLst>
      <p:ext uri="{BB962C8B-B14F-4D97-AF65-F5344CB8AC3E}">
        <p14:creationId xmlns:p14="http://schemas.microsoft.com/office/powerpoint/2010/main" val="139492914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r>
              <a:rPr lang="en-US" dirty="0" smtClean="0"/>
              <a:t>PSNC </a:t>
            </a:r>
            <a:r>
              <a:rPr lang="en-US" baseline="0" dirty="0" smtClean="0"/>
              <a:t>classrooms at different TC centers</a:t>
            </a:r>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42</a:t>
            </a:fld>
            <a:endParaRPr lang="en-US"/>
          </a:p>
        </p:txBody>
      </p:sp>
    </p:spTree>
    <p:extLst>
      <p:ext uri="{BB962C8B-B14F-4D97-AF65-F5344CB8AC3E}">
        <p14:creationId xmlns:p14="http://schemas.microsoft.com/office/powerpoint/2010/main" val="30279195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r>
              <a:rPr lang="en-US" dirty="0" smtClean="0"/>
              <a:t>The director of that center said, “In one year, I have seen an 80% increase in the effectiveness of our program after we started using the PSNC</a:t>
            </a:r>
            <a:r>
              <a:rPr lang="en-US" baseline="0" dirty="0" smtClean="0"/>
              <a:t> classes</a:t>
            </a:r>
            <a:r>
              <a:rPr lang="en-US" dirty="0" smtClean="0"/>
              <a:t>!”</a:t>
            </a:r>
          </a:p>
          <a:p>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4</a:t>
            </a:fld>
            <a:endParaRPr lang="en-US"/>
          </a:p>
        </p:txBody>
      </p:sp>
    </p:spTree>
    <p:extLst>
      <p:ext uri="{BB962C8B-B14F-4D97-AF65-F5344CB8AC3E}">
        <p14:creationId xmlns:p14="http://schemas.microsoft.com/office/powerpoint/2010/main" val="1044514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r>
              <a:rPr lang="en-US" dirty="0" smtClean="0"/>
              <a:t>Luiz Fernando, director of another TC center:</a:t>
            </a:r>
          </a:p>
          <a:p>
            <a:endParaRPr lang="en-US" dirty="0" smtClean="0"/>
          </a:p>
          <a:p>
            <a:r>
              <a:rPr lang="en-US" dirty="0" smtClean="0"/>
              <a:t>The PSNC has greatly raised the overall maturity level of </a:t>
            </a:r>
            <a:r>
              <a:rPr lang="en-US" smtClean="0"/>
              <a:t>our students and greatly </a:t>
            </a:r>
            <a:r>
              <a:rPr lang="en-US" dirty="0" smtClean="0"/>
              <a:t>reduced the need for disciplinary counseling situations</a:t>
            </a:r>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5</a:t>
            </a:fld>
            <a:endParaRPr lang="en-US"/>
          </a:p>
        </p:txBody>
      </p:sp>
    </p:spTree>
    <p:extLst>
      <p:ext uri="{BB962C8B-B14F-4D97-AF65-F5344CB8AC3E}">
        <p14:creationId xmlns:p14="http://schemas.microsoft.com/office/powerpoint/2010/main" val="3695106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6</a:t>
            </a:fld>
            <a:endParaRPr lang="en-US"/>
          </a:p>
        </p:txBody>
      </p:sp>
    </p:spTree>
    <p:extLst>
      <p:ext uri="{BB962C8B-B14F-4D97-AF65-F5344CB8AC3E}">
        <p14:creationId xmlns:p14="http://schemas.microsoft.com/office/powerpoint/2010/main" val="170310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r>
              <a:rPr lang="en-US" dirty="0" smtClean="0"/>
              <a:t>PSNC classroom in</a:t>
            </a:r>
            <a:r>
              <a:rPr lang="en-US" baseline="0" dirty="0" smtClean="0"/>
              <a:t> one TC center</a:t>
            </a:r>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7</a:t>
            </a:fld>
            <a:endParaRPr lang="en-US"/>
          </a:p>
        </p:txBody>
      </p:sp>
    </p:spTree>
    <p:extLst>
      <p:ext uri="{BB962C8B-B14F-4D97-AF65-F5344CB8AC3E}">
        <p14:creationId xmlns:p14="http://schemas.microsoft.com/office/powerpoint/2010/main" val="15779347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r>
              <a:rPr lang="en-US" dirty="0" smtClean="0"/>
              <a:t>The potential for the impact in a student’s life is huge IF PSNC is implemented well. – as intended and as designed </a:t>
            </a:r>
          </a:p>
          <a:p>
            <a:endParaRPr lang="en-US" dirty="0" smtClean="0"/>
          </a:p>
        </p:txBody>
      </p:sp>
      <p:sp>
        <p:nvSpPr>
          <p:cNvPr id="4" name="Slide Number Placeholder 3"/>
          <p:cNvSpPr>
            <a:spLocks noGrp="1"/>
          </p:cNvSpPr>
          <p:nvPr>
            <p:ph type="sldNum" sz="quarter" idx="10"/>
          </p:nvPr>
        </p:nvSpPr>
        <p:spPr/>
        <p:txBody>
          <a:bodyPr/>
          <a:lstStyle/>
          <a:p>
            <a:fld id="{B1FFD86C-D9DF-41C5-9D2B-540CD0096609}" type="slidenum">
              <a:rPr lang="en-US" smtClean="0"/>
              <a:t>11</a:t>
            </a:fld>
            <a:endParaRPr lang="en-US"/>
          </a:p>
        </p:txBody>
      </p:sp>
    </p:spTree>
    <p:extLst>
      <p:ext uri="{BB962C8B-B14F-4D97-AF65-F5344CB8AC3E}">
        <p14:creationId xmlns:p14="http://schemas.microsoft.com/office/powerpoint/2010/main" val="2050718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74650" y="698500"/>
            <a:ext cx="6205538" cy="3490913"/>
          </a:xfrm>
        </p:spPr>
      </p:sp>
      <p:sp>
        <p:nvSpPr>
          <p:cNvPr id="3" name="Notes Placeholder 2"/>
          <p:cNvSpPr>
            <a:spLocks noGrp="1"/>
          </p:cNvSpPr>
          <p:nvPr>
            <p:ph type="body" idx="1"/>
          </p:nvPr>
        </p:nvSpPr>
        <p:spPr/>
        <p:txBody>
          <a:bodyPr/>
          <a:lstStyle/>
          <a:p>
            <a:endParaRPr lang="en-US" dirty="0" smtClean="0"/>
          </a:p>
          <a:p>
            <a:r>
              <a:rPr lang="en-US" dirty="0" smtClean="0"/>
              <a:t>The PSNC is more than a particular set of curriculum - PSNC is a model and structure of conducting class where the teachers provide specific resources that address the particular needs and interests of each individual student.</a:t>
            </a:r>
          </a:p>
          <a:p>
            <a:endParaRPr lang="en-US" dirty="0"/>
          </a:p>
        </p:txBody>
      </p:sp>
      <p:sp>
        <p:nvSpPr>
          <p:cNvPr id="4" name="Slide Number Placeholder 3"/>
          <p:cNvSpPr>
            <a:spLocks noGrp="1"/>
          </p:cNvSpPr>
          <p:nvPr>
            <p:ph type="sldNum" sz="quarter" idx="10"/>
          </p:nvPr>
        </p:nvSpPr>
        <p:spPr/>
        <p:txBody>
          <a:bodyPr/>
          <a:lstStyle/>
          <a:p>
            <a:fld id="{B1FFD86C-D9DF-41C5-9D2B-540CD0096609}" type="slidenum">
              <a:rPr lang="en-US" smtClean="0"/>
              <a:t>12</a:t>
            </a:fld>
            <a:endParaRPr lang="en-US"/>
          </a:p>
        </p:txBody>
      </p:sp>
    </p:spTree>
    <p:extLst>
      <p:ext uri="{BB962C8B-B14F-4D97-AF65-F5344CB8AC3E}">
        <p14:creationId xmlns:p14="http://schemas.microsoft.com/office/powerpoint/2010/main" val="20507181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02/2023</a:t>
            </a:r>
            <a:endParaRPr lang="en-US"/>
          </a:p>
        </p:txBody>
      </p:sp>
      <p:sp>
        <p:nvSpPr>
          <p:cNvPr id="5" name="Footer Placeholder 4"/>
          <p:cNvSpPr>
            <a:spLocks noGrp="1"/>
          </p:cNvSpPr>
          <p:nvPr>
            <p:ph type="ftr" sz="quarter" idx="11"/>
          </p:nvPr>
        </p:nvSpPr>
        <p:spPr/>
        <p:txBody>
          <a:bodyPr/>
          <a:lstStyle/>
          <a:p>
            <a:r>
              <a:rPr lang="en-US" smtClean="0"/>
              <a:t>T505.13        www.iTeenChallenge.org</a:t>
            </a:r>
            <a:endParaRPr lang="en-US"/>
          </a:p>
        </p:txBody>
      </p:sp>
      <p:sp>
        <p:nvSpPr>
          <p:cNvPr id="6" name="Slide Number Placeholder 5"/>
          <p:cNvSpPr>
            <a:spLocks noGrp="1"/>
          </p:cNvSpPr>
          <p:nvPr>
            <p:ph type="sldNum" sz="quarter" idx="12"/>
          </p:nvPr>
        </p:nvSpPr>
        <p:spPr/>
        <p:txBody>
          <a:bodyPr/>
          <a:lstStyle/>
          <a:p>
            <a:fld id="{A73D4998-4E1D-4323-9CAB-67CA621370A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02/2023</a:t>
            </a:r>
            <a:endParaRPr lang="en-US"/>
          </a:p>
        </p:txBody>
      </p:sp>
      <p:sp>
        <p:nvSpPr>
          <p:cNvPr id="5" name="Footer Placeholder 4"/>
          <p:cNvSpPr>
            <a:spLocks noGrp="1"/>
          </p:cNvSpPr>
          <p:nvPr>
            <p:ph type="ftr" sz="quarter" idx="11"/>
          </p:nvPr>
        </p:nvSpPr>
        <p:spPr/>
        <p:txBody>
          <a:bodyPr/>
          <a:lstStyle/>
          <a:p>
            <a:r>
              <a:rPr lang="en-US" smtClean="0"/>
              <a:t>T505.13        www.iTeenChallenge.org</a:t>
            </a:r>
            <a:endParaRPr lang="en-US"/>
          </a:p>
        </p:txBody>
      </p:sp>
      <p:sp>
        <p:nvSpPr>
          <p:cNvPr id="6" name="Slide Number Placeholder 5"/>
          <p:cNvSpPr>
            <a:spLocks noGrp="1"/>
          </p:cNvSpPr>
          <p:nvPr>
            <p:ph type="sldNum" sz="quarter" idx="12"/>
          </p:nvPr>
        </p:nvSpPr>
        <p:spPr/>
        <p:txBody>
          <a:bodyPr/>
          <a:lstStyle/>
          <a:p>
            <a:fld id="{A73D4998-4E1D-4323-9CAB-67CA621370A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02/2023</a:t>
            </a:r>
            <a:endParaRPr lang="en-US"/>
          </a:p>
        </p:txBody>
      </p:sp>
      <p:sp>
        <p:nvSpPr>
          <p:cNvPr id="5" name="Footer Placeholder 4"/>
          <p:cNvSpPr>
            <a:spLocks noGrp="1"/>
          </p:cNvSpPr>
          <p:nvPr>
            <p:ph type="ftr" sz="quarter" idx="11"/>
          </p:nvPr>
        </p:nvSpPr>
        <p:spPr/>
        <p:txBody>
          <a:bodyPr/>
          <a:lstStyle/>
          <a:p>
            <a:r>
              <a:rPr lang="en-US" smtClean="0"/>
              <a:t>T505.13        www.iTeenChallenge.org</a:t>
            </a:r>
            <a:endParaRPr lang="en-US"/>
          </a:p>
        </p:txBody>
      </p:sp>
      <p:sp>
        <p:nvSpPr>
          <p:cNvPr id="6" name="Slide Number Placeholder 5"/>
          <p:cNvSpPr>
            <a:spLocks noGrp="1"/>
          </p:cNvSpPr>
          <p:nvPr>
            <p:ph type="sldNum" sz="quarter" idx="12"/>
          </p:nvPr>
        </p:nvSpPr>
        <p:spPr/>
        <p:txBody>
          <a:bodyPr/>
          <a:lstStyle/>
          <a:p>
            <a:fld id="{A73D4998-4E1D-4323-9CAB-67CA621370A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02/2023</a:t>
            </a:r>
            <a:endParaRPr lang="en-US"/>
          </a:p>
        </p:txBody>
      </p:sp>
      <p:sp>
        <p:nvSpPr>
          <p:cNvPr id="5" name="Footer Placeholder 4"/>
          <p:cNvSpPr>
            <a:spLocks noGrp="1"/>
          </p:cNvSpPr>
          <p:nvPr>
            <p:ph type="ftr" sz="quarter" idx="11"/>
          </p:nvPr>
        </p:nvSpPr>
        <p:spPr/>
        <p:txBody>
          <a:bodyPr/>
          <a:lstStyle/>
          <a:p>
            <a:r>
              <a:rPr lang="en-US" smtClean="0"/>
              <a:t>T505.13        www.iTeenChallenge.org</a:t>
            </a:r>
            <a:endParaRPr lang="en-US"/>
          </a:p>
        </p:txBody>
      </p:sp>
      <p:sp>
        <p:nvSpPr>
          <p:cNvPr id="6" name="Slide Number Placeholder 5"/>
          <p:cNvSpPr>
            <a:spLocks noGrp="1"/>
          </p:cNvSpPr>
          <p:nvPr>
            <p:ph type="sldNum" sz="quarter" idx="12"/>
          </p:nvPr>
        </p:nvSpPr>
        <p:spPr/>
        <p:txBody>
          <a:bodyPr/>
          <a:lstStyle/>
          <a:p>
            <a:fld id="{A73D4998-4E1D-4323-9CAB-67CA621370A2}"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02/2023</a:t>
            </a:r>
            <a:endParaRPr lang="en-US"/>
          </a:p>
        </p:txBody>
      </p:sp>
      <p:sp>
        <p:nvSpPr>
          <p:cNvPr id="5" name="Footer Placeholder 4"/>
          <p:cNvSpPr>
            <a:spLocks noGrp="1"/>
          </p:cNvSpPr>
          <p:nvPr>
            <p:ph type="ftr" sz="quarter" idx="11"/>
          </p:nvPr>
        </p:nvSpPr>
        <p:spPr/>
        <p:txBody>
          <a:bodyPr/>
          <a:lstStyle/>
          <a:p>
            <a:r>
              <a:rPr lang="en-US" smtClean="0"/>
              <a:t>T505.13        www.iTeenChallenge.org</a:t>
            </a:r>
            <a:endParaRPr lang="en-US"/>
          </a:p>
        </p:txBody>
      </p:sp>
      <p:sp>
        <p:nvSpPr>
          <p:cNvPr id="6" name="Slide Number Placeholder 5"/>
          <p:cNvSpPr>
            <a:spLocks noGrp="1"/>
          </p:cNvSpPr>
          <p:nvPr>
            <p:ph type="sldNum" sz="quarter" idx="12"/>
          </p:nvPr>
        </p:nvSpPr>
        <p:spPr/>
        <p:txBody>
          <a:bodyPr/>
          <a:lstStyle/>
          <a:p>
            <a:fld id="{A73D4998-4E1D-4323-9CAB-67CA621370A2}"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02/2023</a:t>
            </a:r>
            <a:endParaRPr lang="en-US"/>
          </a:p>
        </p:txBody>
      </p:sp>
      <p:sp>
        <p:nvSpPr>
          <p:cNvPr id="6" name="Footer Placeholder 5"/>
          <p:cNvSpPr>
            <a:spLocks noGrp="1"/>
          </p:cNvSpPr>
          <p:nvPr>
            <p:ph type="ftr" sz="quarter" idx="11"/>
          </p:nvPr>
        </p:nvSpPr>
        <p:spPr/>
        <p:txBody>
          <a:bodyPr/>
          <a:lstStyle/>
          <a:p>
            <a:r>
              <a:rPr lang="en-US" smtClean="0"/>
              <a:t>T505.13        www.iTeenChallenge.org</a:t>
            </a:r>
            <a:endParaRPr lang="en-US"/>
          </a:p>
        </p:txBody>
      </p:sp>
      <p:sp>
        <p:nvSpPr>
          <p:cNvPr id="7" name="Slide Number Placeholder 6"/>
          <p:cNvSpPr>
            <a:spLocks noGrp="1"/>
          </p:cNvSpPr>
          <p:nvPr>
            <p:ph type="sldNum" sz="quarter" idx="12"/>
          </p:nvPr>
        </p:nvSpPr>
        <p:spPr/>
        <p:txBody>
          <a:bodyPr/>
          <a:lstStyle/>
          <a:p>
            <a:fld id="{A73D4998-4E1D-4323-9CAB-67CA621370A2}"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02/2023</a:t>
            </a:r>
            <a:endParaRPr lang="en-US"/>
          </a:p>
        </p:txBody>
      </p:sp>
      <p:sp>
        <p:nvSpPr>
          <p:cNvPr id="8" name="Footer Placeholder 7"/>
          <p:cNvSpPr>
            <a:spLocks noGrp="1"/>
          </p:cNvSpPr>
          <p:nvPr>
            <p:ph type="ftr" sz="quarter" idx="11"/>
          </p:nvPr>
        </p:nvSpPr>
        <p:spPr/>
        <p:txBody>
          <a:bodyPr/>
          <a:lstStyle/>
          <a:p>
            <a:r>
              <a:rPr lang="en-US" smtClean="0"/>
              <a:t>T505.13        www.iTeenChallenge.org</a:t>
            </a:r>
            <a:endParaRPr lang="en-US"/>
          </a:p>
        </p:txBody>
      </p:sp>
      <p:sp>
        <p:nvSpPr>
          <p:cNvPr id="9" name="Slide Number Placeholder 8"/>
          <p:cNvSpPr>
            <a:spLocks noGrp="1"/>
          </p:cNvSpPr>
          <p:nvPr>
            <p:ph type="sldNum" sz="quarter" idx="12"/>
          </p:nvPr>
        </p:nvSpPr>
        <p:spPr/>
        <p:txBody>
          <a:bodyPr/>
          <a:lstStyle/>
          <a:p>
            <a:fld id="{A73D4998-4E1D-4323-9CAB-67CA621370A2}"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02/2023</a:t>
            </a:r>
            <a:endParaRPr lang="en-US"/>
          </a:p>
        </p:txBody>
      </p:sp>
      <p:sp>
        <p:nvSpPr>
          <p:cNvPr id="4" name="Footer Placeholder 3"/>
          <p:cNvSpPr>
            <a:spLocks noGrp="1"/>
          </p:cNvSpPr>
          <p:nvPr>
            <p:ph type="ftr" sz="quarter" idx="11"/>
          </p:nvPr>
        </p:nvSpPr>
        <p:spPr/>
        <p:txBody>
          <a:bodyPr/>
          <a:lstStyle/>
          <a:p>
            <a:r>
              <a:rPr lang="en-US" smtClean="0"/>
              <a:t>T505.13        www.iTeenChallenge.org</a:t>
            </a:r>
            <a:endParaRPr lang="en-US"/>
          </a:p>
        </p:txBody>
      </p:sp>
      <p:sp>
        <p:nvSpPr>
          <p:cNvPr id="5" name="Slide Number Placeholder 4"/>
          <p:cNvSpPr>
            <a:spLocks noGrp="1"/>
          </p:cNvSpPr>
          <p:nvPr>
            <p:ph type="sldNum" sz="quarter" idx="12"/>
          </p:nvPr>
        </p:nvSpPr>
        <p:spPr/>
        <p:txBody>
          <a:bodyPr/>
          <a:lstStyle/>
          <a:p>
            <a:fld id="{A73D4998-4E1D-4323-9CAB-67CA621370A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02/2023</a:t>
            </a:r>
            <a:endParaRPr lang="en-US"/>
          </a:p>
        </p:txBody>
      </p:sp>
      <p:sp>
        <p:nvSpPr>
          <p:cNvPr id="3" name="Footer Placeholder 2"/>
          <p:cNvSpPr>
            <a:spLocks noGrp="1"/>
          </p:cNvSpPr>
          <p:nvPr>
            <p:ph type="ftr" sz="quarter" idx="11"/>
          </p:nvPr>
        </p:nvSpPr>
        <p:spPr/>
        <p:txBody>
          <a:bodyPr/>
          <a:lstStyle/>
          <a:p>
            <a:r>
              <a:rPr lang="en-US" smtClean="0"/>
              <a:t>T505.13        www.iTeenChallenge.org</a:t>
            </a:r>
            <a:endParaRPr lang="en-US"/>
          </a:p>
        </p:txBody>
      </p:sp>
      <p:sp>
        <p:nvSpPr>
          <p:cNvPr id="4" name="Slide Number Placeholder 3"/>
          <p:cNvSpPr>
            <a:spLocks noGrp="1"/>
          </p:cNvSpPr>
          <p:nvPr>
            <p:ph type="sldNum" sz="quarter" idx="12"/>
          </p:nvPr>
        </p:nvSpPr>
        <p:spPr/>
        <p:txBody>
          <a:bodyPr/>
          <a:lstStyle/>
          <a:p>
            <a:fld id="{A73D4998-4E1D-4323-9CAB-67CA621370A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02/2023</a:t>
            </a:r>
            <a:endParaRPr lang="en-US"/>
          </a:p>
        </p:txBody>
      </p:sp>
      <p:sp>
        <p:nvSpPr>
          <p:cNvPr id="6" name="Footer Placeholder 5"/>
          <p:cNvSpPr>
            <a:spLocks noGrp="1"/>
          </p:cNvSpPr>
          <p:nvPr>
            <p:ph type="ftr" sz="quarter" idx="11"/>
          </p:nvPr>
        </p:nvSpPr>
        <p:spPr/>
        <p:txBody>
          <a:bodyPr/>
          <a:lstStyle/>
          <a:p>
            <a:r>
              <a:rPr lang="en-US" smtClean="0"/>
              <a:t>T505.13        www.iTeenChallenge.org</a:t>
            </a:r>
            <a:endParaRPr lang="en-US"/>
          </a:p>
        </p:txBody>
      </p:sp>
      <p:sp>
        <p:nvSpPr>
          <p:cNvPr id="7" name="Slide Number Placeholder 6"/>
          <p:cNvSpPr>
            <a:spLocks noGrp="1"/>
          </p:cNvSpPr>
          <p:nvPr>
            <p:ph type="sldNum" sz="quarter" idx="12"/>
          </p:nvPr>
        </p:nvSpPr>
        <p:spPr/>
        <p:txBody>
          <a:bodyPr/>
          <a:lstStyle/>
          <a:p>
            <a:fld id="{A73D4998-4E1D-4323-9CAB-67CA621370A2}"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02/2023</a:t>
            </a:r>
            <a:endParaRPr lang="en-US"/>
          </a:p>
        </p:txBody>
      </p:sp>
      <p:sp>
        <p:nvSpPr>
          <p:cNvPr id="6" name="Footer Placeholder 5"/>
          <p:cNvSpPr>
            <a:spLocks noGrp="1"/>
          </p:cNvSpPr>
          <p:nvPr>
            <p:ph type="ftr" sz="quarter" idx="11"/>
          </p:nvPr>
        </p:nvSpPr>
        <p:spPr/>
        <p:txBody>
          <a:bodyPr/>
          <a:lstStyle/>
          <a:p>
            <a:r>
              <a:rPr lang="en-US" smtClean="0"/>
              <a:t>T505.13        www.iTeenChallenge.org</a:t>
            </a:r>
            <a:endParaRPr lang="en-US"/>
          </a:p>
        </p:txBody>
      </p:sp>
      <p:sp>
        <p:nvSpPr>
          <p:cNvPr id="7" name="Slide Number Placeholder 6"/>
          <p:cNvSpPr>
            <a:spLocks noGrp="1"/>
          </p:cNvSpPr>
          <p:nvPr>
            <p:ph type="sldNum" sz="quarter" idx="12"/>
          </p:nvPr>
        </p:nvSpPr>
        <p:spPr/>
        <p:txBody>
          <a:bodyPr/>
          <a:lstStyle/>
          <a:p>
            <a:fld id="{A73D4998-4E1D-4323-9CAB-67CA621370A2}"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02/2023</a:t>
            </a:r>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T505.13        www.iTeenChallenge.org</a:t>
            </a: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3D4998-4E1D-4323-9CAB-67CA621370A2}"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28.JPG"/><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6.JPG"/><Relationship Id="rId5" Type="http://schemas.openxmlformats.org/officeDocument/2006/relationships/image" Target="../media/image25.JPG"/><Relationship Id="rId10" Type="http://schemas.openxmlformats.org/officeDocument/2006/relationships/image" Target="../media/image30.JPG"/><Relationship Id="rId4" Type="http://schemas.openxmlformats.org/officeDocument/2006/relationships/image" Target="../media/image24.JPG"/><Relationship Id="rId9" Type="http://schemas.openxmlformats.org/officeDocument/2006/relationships/image" Target="../media/image29.JPG"/></Relationships>
</file>

<file path=ppt/slides/_rels/slide1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46.jpg"/></Relationships>
</file>

<file path=ppt/slides/_rels/slide3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46.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4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3382962"/>
          </a:xfrm>
        </p:spPr>
        <p:txBody>
          <a:bodyPr>
            <a:noAutofit/>
          </a:bodyPr>
          <a:lstStyle/>
          <a:p>
            <a:r>
              <a:rPr lang="ru-RU" sz="2800" dirty="0">
                <a:solidFill>
                  <a:srgbClr val="FFC000"/>
                </a:solidFill>
              </a:rPr>
              <a:t>ЗНАКОМИМ С ИНДИВИДУАЛЬНЫМИ ЗАНЯТИЯМИ ДЛЯ НОВООБРАЩЕННЫХ ХРИСТИАН</a:t>
            </a:r>
            <a:r>
              <a:rPr lang="en-US" sz="2800" dirty="0">
                <a:solidFill>
                  <a:srgbClr val="FFC000"/>
                </a:solidFill>
              </a:rPr>
              <a:t/>
            </a:r>
            <a:br>
              <a:rPr lang="en-US" sz="2800" dirty="0">
                <a:solidFill>
                  <a:srgbClr val="FFC000"/>
                </a:solidFill>
              </a:rPr>
            </a:br>
            <a:r>
              <a:rPr lang="en-US" sz="2800" dirty="0"/>
              <a:t>Introducing the Personal Studies </a:t>
            </a:r>
            <a:br>
              <a:rPr lang="en-US" sz="2800" dirty="0"/>
            </a:br>
            <a:r>
              <a:rPr lang="en-US" sz="2800" dirty="0"/>
              <a:t>for New Christians curriculum </a:t>
            </a:r>
            <a:br>
              <a:rPr lang="en-US" sz="2800" dirty="0"/>
            </a:br>
            <a:r>
              <a:rPr lang="en-US" sz="2800" dirty="0">
                <a:solidFill>
                  <a:srgbClr val="FFC000"/>
                </a:solidFill>
              </a:rPr>
              <a:t/>
            </a:r>
            <a:br>
              <a:rPr lang="en-US" sz="2800" dirty="0">
                <a:solidFill>
                  <a:srgbClr val="FFC000"/>
                </a:solidFill>
              </a:rPr>
            </a:br>
            <a:r>
              <a:rPr lang="ru-RU" altLang="en-US" sz="2800" dirty="0">
                <a:solidFill>
                  <a:srgbClr val="FFC000"/>
                </a:solidFill>
              </a:rPr>
              <a:t>Автор Дэвид Бэтти </a:t>
            </a:r>
            <a:r>
              <a:rPr lang="en-US" altLang="en-US" sz="2800" dirty="0">
                <a:solidFill>
                  <a:srgbClr val="FFC000"/>
                </a:solidFill>
              </a:rPr>
              <a:t/>
            </a:r>
            <a:br>
              <a:rPr lang="en-US" altLang="en-US" sz="2800" dirty="0">
                <a:solidFill>
                  <a:srgbClr val="FFC000"/>
                </a:solidFill>
              </a:rPr>
            </a:br>
            <a:r>
              <a:rPr lang="en-US" sz="2400" dirty="0"/>
              <a:t>By Dave Batty</a:t>
            </a:r>
            <a:endParaRPr lang="en-US" sz="2400" dirty="0">
              <a:solidFill>
                <a:srgbClr val="FFC000"/>
              </a:solidFill>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941069" y="4289478"/>
            <a:ext cx="2717108" cy="1755723"/>
          </a:xfrm>
        </p:spPr>
      </p:pic>
      <p:pic>
        <p:nvPicPr>
          <p:cNvPr id="5" name="Picture 7" descr="PSNC-white-BG.gif"/>
          <p:cNvPicPr>
            <a:picLocks noChangeAspect="1"/>
          </p:cNvPicPr>
          <p:nvPr/>
        </p:nvPicPr>
        <p:blipFill>
          <a:blip r:embed="rId4"/>
          <a:srcRect/>
          <a:stretch>
            <a:fillRect/>
          </a:stretch>
        </p:blipFill>
        <p:spPr bwMode="auto">
          <a:xfrm>
            <a:off x="2362201" y="4343400"/>
            <a:ext cx="2816225" cy="1701800"/>
          </a:xfrm>
          <a:prstGeom prst="rect">
            <a:avLst/>
          </a:prstGeom>
          <a:ln w="9525">
            <a:solidFill>
              <a:srgbClr val="00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r>
              <a:rPr lang="en-US" smtClean="0"/>
              <a:t>02/2023</a:t>
            </a:r>
            <a:endParaRPr lang="en-US"/>
          </a:p>
        </p:txBody>
      </p:sp>
      <p:sp>
        <p:nvSpPr>
          <p:cNvPr id="6" name="Footer Placeholder 5"/>
          <p:cNvSpPr>
            <a:spLocks noGrp="1"/>
          </p:cNvSpPr>
          <p:nvPr>
            <p:ph type="ftr" sz="quarter" idx="11"/>
          </p:nvPr>
        </p:nvSpPr>
        <p:spPr/>
        <p:txBody>
          <a:bodyPr/>
          <a:lstStyle/>
          <a:p>
            <a:r>
              <a:rPr lang="en-US" smtClean="0"/>
              <a:t>T505.13        www.iTeenChallenge.org</a:t>
            </a:r>
            <a:endParaRPr lang="en-US"/>
          </a:p>
        </p:txBody>
      </p:sp>
      <p:sp>
        <p:nvSpPr>
          <p:cNvPr id="7" name="Slide Number Placeholder 6"/>
          <p:cNvSpPr>
            <a:spLocks noGrp="1"/>
          </p:cNvSpPr>
          <p:nvPr>
            <p:ph type="sldNum" sz="quarter" idx="12"/>
          </p:nvPr>
        </p:nvSpPr>
        <p:spPr/>
        <p:txBody>
          <a:bodyPr/>
          <a:lstStyle/>
          <a:p>
            <a:fld id="{A73D4998-4E1D-4323-9CAB-67CA621370A2}" type="slidenum">
              <a:rPr lang="en-US" smtClean="0"/>
              <a:pPr/>
              <a:t>1</a:t>
            </a:fld>
            <a:endParaRPr lang="en-US"/>
          </a:p>
        </p:txBody>
      </p:sp>
    </p:spTree>
    <p:extLst>
      <p:ext uri="{BB962C8B-B14F-4D97-AF65-F5344CB8AC3E}">
        <p14:creationId xmlns:p14="http://schemas.microsoft.com/office/powerpoint/2010/main" val="12337855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smtClean="0">
                <a:solidFill>
                  <a:srgbClr val="FFC000"/>
                </a:solidFill>
              </a:rPr>
              <a:t>Твой подарок ИЗНХ</a:t>
            </a:r>
            <a:r>
              <a:rPr lang="en-US" dirty="0" smtClean="0">
                <a:solidFill>
                  <a:srgbClr val="FFC000"/>
                </a:solidFill>
              </a:rPr>
              <a:t/>
            </a:r>
            <a:br>
              <a:rPr lang="en-US" dirty="0" smtClean="0">
                <a:solidFill>
                  <a:srgbClr val="FFC000"/>
                </a:solidFill>
              </a:rPr>
            </a:br>
            <a:r>
              <a:rPr lang="en-US" sz="2700" dirty="0"/>
              <a:t>Your </a:t>
            </a:r>
            <a:r>
              <a:rPr lang="en-US" sz="2700" dirty="0" err="1"/>
              <a:t>PSNC</a:t>
            </a:r>
            <a:r>
              <a:rPr lang="en-US" sz="2700" dirty="0"/>
              <a:t> gift</a:t>
            </a:r>
            <a:endParaRPr lang="en-US" sz="2700" dirty="0">
              <a:solidFill>
                <a:srgbClr val="FFC000"/>
              </a:solidFill>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75230" y="1600201"/>
            <a:ext cx="7241540" cy="4525963"/>
          </a:xfrm>
        </p:spPr>
      </p:pic>
      <p:sp>
        <p:nvSpPr>
          <p:cNvPr id="4" name="Date Placeholder 3"/>
          <p:cNvSpPr>
            <a:spLocks noGrp="1"/>
          </p:cNvSpPr>
          <p:nvPr>
            <p:ph type="dt" sz="half" idx="10"/>
          </p:nvPr>
        </p:nvSpPr>
        <p:spPr/>
        <p:txBody>
          <a:bodyPr/>
          <a:lstStyle/>
          <a:p>
            <a:r>
              <a:rPr lang="en-US" smtClean="0"/>
              <a:t>02/2023</a:t>
            </a:r>
            <a:endParaRPr lang="en-US"/>
          </a:p>
        </p:txBody>
      </p:sp>
      <p:sp>
        <p:nvSpPr>
          <p:cNvPr id="5" name="Footer Placeholder 4"/>
          <p:cNvSpPr>
            <a:spLocks noGrp="1"/>
          </p:cNvSpPr>
          <p:nvPr>
            <p:ph type="ftr" sz="quarter" idx="11"/>
          </p:nvPr>
        </p:nvSpPr>
        <p:spPr/>
        <p:txBody>
          <a:bodyPr/>
          <a:lstStyle/>
          <a:p>
            <a:r>
              <a:rPr lang="en-US" smtClean="0"/>
              <a:t>T505.13        www.iTeenChallenge.org</a:t>
            </a:r>
            <a:endParaRPr lang="en-US"/>
          </a:p>
        </p:txBody>
      </p:sp>
      <p:sp>
        <p:nvSpPr>
          <p:cNvPr id="6" name="Slide Number Placeholder 5"/>
          <p:cNvSpPr>
            <a:spLocks noGrp="1"/>
          </p:cNvSpPr>
          <p:nvPr>
            <p:ph type="sldNum" sz="quarter" idx="12"/>
          </p:nvPr>
        </p:nvSpPr>
        <p:spPr/>
        <p:txBody>
          <a:bodyPr/>
          <a:lstStyle/>
          <a:p>
            <a:fld id="{A73D4998-4E1D-4323-9CAB-67CA621370A2}" type="slidenum">
              <a:rPr lang="en-US" smtClean="0"/>
              <a:pPr/>
              <a:t>10</a:t>
            </a:fld>
            <a:endParaRPr lang="en-US"/>
          </a:p>
        </p:txBody>
      </p:sp>
    </p:spTree>
    <p:extLst>
      <p:ext uri="{BB962C8B-B14F-4D97-AF65-F5344CB8AC3E}">
        <p14:creationId xmlns:p14="http://schemas.microsoft.com/office/powerpoint/2010/main" val="18786273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381001"/>
            <a:ext cx="8229600" cy="5135563"/>
          </a:xfrm>
        </p:spPr>
        <p:txBody>
          <a:bodyPr>
            <a:normAutofit/>
          </a:bodyPr>
          <a:lstStyle/>
          <a:p>
            <a:pPr marL="698500" indent="-698500">
              <a:buNone/>
            </a:pPr>
            <a:r>
              <a:rPr lang="ru-RU" dirty="0">
                <a:solidFill>
                  <a:srgbClr val="FFC000"/>
                </a:solidFill>
              </a:rPr>
              <a:t>Б.	</a:t>
            </a:r>
            <a:r>
              <a:rPr lang="ru-RU" dirty="0" smtClean="0">
                <a:solidFill>
                  <a:srgbClr val="FFC000"/>
                </a:solidFill>
              </a:rPr>
              <a:t>Если</a:t>
            </a:r>
            <a:r>
              <a:rPr lang="ru-RU" u="sng" dirty="0" smtClean="0">
                <a:solidFill>
                  <a:srgbClr val="FFC000"/>
                </a:solidFill>
              </a:rPr>
              <a:t> </a:t>
            </a:r>
            <a:r>
              <a:rPr lang="ru-RU" b="1" u="sng" dirty="0">
                <a:solidFill>
                  <a:srgbClr val="FFC000"/>
                </a:solidFill>
              </a:rPr>
              <a:t>правильно</a:t>
            </a:r>
            <a:r>
              <a:rPr lang="ru-RU" u="sng" dirty="0">
                <a:solidFill>
                  <a:srgbClr val="FFC000"/>
                </a:solidFill>
              </a:rPr>
              <a:t> </a:t>
            </a:r>
            <a:r>
              <a:rPr lang="ru-RU" dirty="0">
                <a:solidFill>
                  <a:srgbClr val="FFC000"/>
                </a:solidFill>
              </a:rPr>
              <a:t>применять</a:t>
            </a:r>
            <a:r>
              <a:rPr lang="en-US" dirty="0">
                <a:solidFill>
                  <a:srgbClr val="FFC000"/>
                </a:solidFill>
              </a:rPr>
              <a:t> </a:t>
            </a:r>
            <a:r>
              <a:rPr lang="ru-RU" dirty="0">
                <a:solidFill>
                  <a:srgbClr val="FFC000"/>
                </a:solidFill>
              </a:rPr>
              <a:t>ИЗНХ, потенциал влияния на жизнь студентов просто </a:t>
            </a:r>
            <a:r>
              <a:rPr lang="ru-RU" b="1" u="sng" dirty="0">
                <a:solidFill>
                  <a:srgbClr val="FFC000"/>
                </a:solidFill>
              </a:rPr>
              <a:t>огромен</a:t>
            </a:r>
            <a:r>
              <a:rPr lang="ru-RU" dirty="0">
                <a:solidFill>
                  <a:srgbClr val="FFC000"/>
                </a:solidFill>
              </a:rPr>
              <a:t> – как это и было задумано.</a:t>
            </a:r>
            <a:endParaRPr lang="en-US" dirty="0">
              <a:solidFill>
                <a:srgbClr val="FFC000"/>
              </a:solidFill>
            </a:endParaRPr>
          </a:p>
          <a:p>
            <a:pPr marL="698500" indent="0">
              <a:buNone/>
            </a:pPr>
            <a:r>
              <a:rPr lang="en-US" sz="2800" dirty="0"/>
              <a:t>The potential for the impact </a:t>
            </a:r>
            <a:br>
              <a:rPr lang="en-US" sz="2800" dirty="0"/>
            </a:br>
            <a:r>
              <a:rPr lang="en-US" sz="2800" dirty="0"/>
              <a:t>in a student’s life is </a:t>
            </a:r>
            <a:r>
              <a:rPr lang="en-US" sz="2800" b="1" u="sng" dirty="0"/>
              <a:t>huge</a:t>
            </a:r>
            <a:r>
              <a:rPr lang="en-US" sz="2800" dirty="0"/>
              <a:t> </a:t>
            </a:r>
            <a:r>
              <a:rPr lang="en-US" sz="2800" dirty="0">
                <a:solidFill>
                  <a:srgbClr val="FFC000"/>
                </a:solidFill>
              </a:rPr>
              <a:t>IF</a:t>
            </a:r>
            <a:r>
              <a:rPr lang="en-US" sz="2800" dirty="0"/>
              <a:t> </a:t>
            </a:r>
            <a:br>
              <a:rPr lang="en-US" sz="2800" dirty="0"/>
            </a:br>
            <a:r>
              <a:rPr lang="en-US" sz="2800" dirty="0" err="1"/>
              <a:t>PSNC</a:t>
            </a:r>
            <a:r>
              <a:rPr lang="en-US" sz="2800" dirty="0"/>
              <a:t> is implemented </a:t>
            </a:r>
            <a:r>
              <a:rPr lang="en-US" sz="2800" b="1" u="sng" dirty="0"/>
              <a:t>well</a:t>
            </a:r>
            <a:r>
              <a:rPr lang="en-US" sz="2800" dirty="0"/>
              <a:t> </a:t>
            </a:r>
            <a:br>
              <a:rPr lang="en-US" sz="2800" dirty="0"/>
            </a:br>
            <a:r>
              <a:rPr lang="en-US" sz="2800" dirty="0"/>
              <a:t>– as intended and as designed.</a:t>
            </a:r>
          </a:p>
          <a:p>
            <a:endParaRPr lang="en-US" sz="4000" dirty="0"/>
          </a:p>
        </p:txBody>
      </p:sp>
      <p:sp>
        <p:nvSpPr>
          <p:cNvPr id="2" name="Date Placeholder 1"/>
          <p:cNvSpPr>
            <a:spLocks noGrp="1"/>
          </p:cNvSpPr>
          <p:nvPr>
            <p:ph type="dt" sz="half" idx="10"/>
          </p:nvPr>
        </p:nvSpPr>
        <p:spPr/>
        <p:txBody>
          <a:bodyPr/>
          <a:lstStyle/>
          <a:p>
            <a:r>
              <a:rPr lang="en-US" smtClean="0"/>
              <a:t>02/2023</a:t>
            </a:r>
            <a:endParaRPr lang="en-US"/>
          </a:p>
        </p:txBody>
      </p:sp>
      <p:sp>
        <p:nvSpPr>
          <p:cNvPr id="4" name="Footer Placeholder 3"/>
          <p:cNvSpPr>
            <a:spLocks noGrp="1"/>
          </p:cNvSpPr>
          <p:nvPr>
            <p:ph type="ftr" sz="quarter" idx="11"/>
          </p:nvPr>
        </p:nvSpPr>
        <p:spPr/>
        <p:txBody>
          <a:bodyPr/>
          <a:lstStyle/>
          <a:p>
            <a:r>
              <a:rPr lang="en-US" smtClean="0"/>
              <a:t>T505.13        www.iTeenChallenge.org</a:t>
            </a:r>
            <a:endParaRPr lang="en-US"/>
          </a:p>
        </p:txBody>
      </p:sp>
      <p:sp>
        <p:nvSpPr>
          <p:cNvPr id="5" name="Slide Number Placeholder 4"/>
          <p:cNvSpPr>
            <a:spLocks noGrp="1"/>
          </p:cNvSpPr>
          <p:nvPr>
            <p:ph type="sldNum" sz="quarter" idx="12"/>
          </p:nvPr>
        </p:nvSpPr>
        <p:spPr/>
        <p:txBody>
          <a:bodyPr/>
          <a:lstStyle/>
          <a:p>
            <a:fld id="{A73D4998-4E1D-4323-9CAB-67CA621370A2}" type="slidenum">
              <a:rPr lang="en-US" smtClean="0"/>
              <a:pPr/>
              <a:t>11</a:t>
            </a:fld>
            <a:endParaRPr lang="en-US"/>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21918" y="2209800"/>
            <a:ext cx="3243943" cy="4865915"/>
          </a:xfrm>
          <a:prstGeom prst="rect">
            <a:avLst/>
          </a:prstGeom>
        </p:spPr>
      </p:pic>
    </p:spTree>
    <p:extLst>
      <p:ext uri="{BB962C8B-B14F-4D97-AF65-F5344CB8AC3E}">
        <p14:creationId xmlns:p14="http://schemas.microsoft.com/office/powerpoint/2010/main" val="413378115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81200" y="533401"/>
            <a:ext cx="8229600" cy="5592763"/>
          </a:xfrm>
        </p:spPr>
        <p:txBody>
          <a:bodyPr>
            <a:normAutofit/>
          </a:bodyPr>
          <a:lstStyle/>
          <a:p>
            <a:pPr marL="698500" indent="-698500">
              <a:buNone/>
            </a:pPr>
            <a:r>
              <a:rPr lang="en-US" dirty="0" smtClean="0">
                <a:solidFill>
                  <a:srgbClr val="FFC000"/>
                </a:solidFill>
              </a:rPr>
              <a:t>B.	</a:t>
            </a:r>
            <a:r>
              <a:rPr lang="ru-RU" dirty="0" smtClean="0">
                <a:solidFill>
                  <a:srgbClr val="FFC000"/>
                </a:solidFill>
              </a:rPr>
              <a:t>Больше</a:t>
            </a:r>
            <a:r>
              <a:rPr lang="ru-RU" dirty="0">
                <a:solidFill>
                  <a:srgbClr val="FFC000"/>
                </a:solidFill>
              </a:rPr>
              <a:t>, чем </a:t>
            </a:r>
            <a:r>
              <a:rPr lang="ru-RU" dirty="0" smtClean="0">
                <a:solidFill>
                  <a:srgbClr val="FFC000"/>
                </a:solidFill>
              </a:rPr>
              <a:t>определенный набор </a:t>
            </a:r>
            <a:r>
              <a:rPr lang="ru-RU" dirty="0">
                <a:solidFill>
                  <a:srgbClr val="FFC000"/>
                </a:solidFill>
              </a:rPr>
              <a:t>учебных планов. ИЗНХ  является моделью и структурой проведения уроков,  во время которых учителя обеспечивают конкретные ресурсы, отвечающие на нужду и интересы </a:t>
            </a:r>
            <a:r>
              <a:rPr lang="ru-RU" b="1" u="sng" dirty="0">
                <a:solidFill>
                  <a:srgbClr val="FFC000"/>
                </a:solidFill>
              </a:rPr>
              <a:t>конкретного</a:t>
            </a:r>
            <a:r>
              <a:rPr lang="ru-RU" u="sng" dirty="0">
                <a:solidFill>
                  <a:srgbClr val="FFC000"/>
                </a:solidFill>
              </a:rPr>
              <a:t> </a:t>
            </a:r>
            <a:r>
              <a:rPr lang="ru-RU" dirty="0">
                <a:solidFill>
                  <a:srgbClr val="FFC000"/>
                </a:solidFill>
              </a:rPr>
              <a:t>студента</a:t>
            </a:r>
            <a:r>
              <a:rPr lang="ru-RU" dirty="0" smtClean="0">
                <a:solidFill>
                  <a:srgbClr val="FFC000"/>
                </a:solidFill>
              </a:rPr>
              <a:t>.</a:t>
            </a:r>
            <a:endParaRPr lang="en-US" dirty="0" smtClean="0">
              <a:solidFill>
                <a:srgbClr val="FFC000"/>
              </a:solidFill>
            </a:endParaRPr>
          </a:p>
          <a:p>
            <a:pPr marL="698500" indent="0">
              <a:buNone/>
            </a:pPr>
            <a:r>
              <a:rPr lang="en-US" sz="2400" dirty="0"/>
              <a:t>The </a:t>
            </a:r>
            <a:r>
              <a:rPr lang="en-US" sz="2400" dirty="0" err="1"/>
              <a:t>PSNC</a:t>
            </a:r>
            <a:r>
              <a:rPr lang="en-US" sz="2400" dirty="0"/>
              <a:t> is more than a particular set of curriculum. The </a:t>
            </a:r>
            <a:r>
              <a:rPr lang="en-US" sz="2400" dirty="0" err="1"/>
              <a:t>PSNC</a:t>
            </a:r>
            <a:r>
              <a:rPr lang="en-US" sz="2400" dirty="0"/>
              <a:t> is a model and structure of conducting class where the teachers provide specific resources that address the particular needs and interests of each </a:t>
            </a:r>
            <a:r>
              <a:rPr lang="en-US" sz="2400" u="sng" dirty="0"/>
              <a:t>individual</a:t>
            </a:r>
            <a:r>
              <a:rPr lang="en-US" sz="2400" dirty="0"/>
              <a:t> student.</a:t>
            </a:r>
          </a:p>
          <a:p>
            <a:pPr marL="0" indent="0">
              <a:buNone/>
            </a:pPr>
            <a:endParaRPr lang="en-US" u="sng" dirty="0">
              <a:solidFill>
                <a:srgbClr val="FFC000"/>
              </a:solidFill>
            </a:endParaRPr>
          </a:p>
          <a:p>
            <a:endParaRPr lang="en-US" dirty="0"/>
          </a:p>
        </p:txBody>
      </p:sp>
      <p:sp>
        <p:nvSpPr>
          <p:cNvPr id="2" name="Date Placeholder 1"/>
          <p:cNvSpPr>
            <a:spLocks noGrp="1"/>
          </p:cNvSpPr>
          <p:nvPr>
            <p:ph type="dt" sz="half" idx="10"/>
          </p:nvPr>
        </p:nvSpPr>
        <p:spPr/>
        <p:txBody>
          <a:bodyPr/>
          <a:lstStyle/>
          <a:p>
            <a:r>
              <a:rPr lang="en-US" smtClean="0"/>
              <a:t>02/2023</a:t>
            </a:r>
            <a:endParaRPr lang="en-US"/>
          </a:p>
        </p:txBody>
      </p:sp>
      <p:sp>
        <p:nvSpPr>
          <p:cNvPr id="4" name="Footer Placeholder 3"/>
          <p:cNvSpPr>
            <a:spLocks noGrp="1"/>
          </p:cNvSpPr>
          <p:nvPr>
            <p:ph type="ftr" sz="quarter" idx="11"/>
          </p:nvPr>
        </p:nvSpPr>
        <p:spPr/>
        <p:txBody>
          <a:bodyPr/>
          <a:lstStyle/>
          <a:p>
            <a:r>
              <a:rPr lang="en-US" smtClean="0"/>
              <a:t>T505.13        www.iTeenChallenge.org</a:t>
            </a:r>
            <a:endParaRPr lang="en-US"/>
          </a:p>
        </p:txBody>
      </p:sp>
      <p:sp>
        <p:nvSpPr>
          <p:cNvPr id="5" name="Slide Number Placeholder 4"/>
          <p:cNvSpPr>
            <a:spLocks noGrp="1"/>
          </p:cNvSpPr>
          <p:nvPr>
            <p:ph type="sldNum" sz="quarter" idx="12"/>
          </p:nvPr>
        </p:nvSpPr>
        <p:spPr/>
        <p:txBody>
          <a:bodyPr/>
          <a:lstStyle/>
          <a:p>
            <a:fld id="{A73D4998-4E1D-4323-9CAB-67CA621370A2}" type="slidenum">
              <a:rPr lang="en-US" smtClean="0"/>
              <a:pPr/>
              <a:t>12</a:t>
            </a:fld>
            <a:endParaRPr lang="en-US"/>
          </a:p>
        </p:txBody>
      </p:sp>
      <p:pic>
        <p:nvPicPr>
          <p:cNvPr id="6"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10400" y="5317696"/>
            <a:ext cx="2425354" cy="1567199"/>
          </a:xfrm>
          <a:prstGeom prst="rect">
            <a:avLst/>
          </a:prstGeom>
        </p:spPr>
      </p:pic>
    </p:spTree>
    <p:extLst>
      <p:ext uri="{BB962C8B-B14F-4D97-AF65-F5344CB8AC3E}">
        <p14:creationId xmlns:p14="http://schemas.microsoft.com/office/powerpoint/2010/main" val="11568863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828800" y="0"/>
            <a:ext cx="8324850" cy="1447800"/>
          </a:xfrm>
        </p:spPr>
        <p:txBody>
          <a:bodyPr>
            <a:normAutofit fontScale="90000"/>
          </a:bodyPr>
          <a:lstStyle/>
          <a:p>
            <a:pPr>
              <a:defRPr/>
            </a:pPr>
            <a:r>
              <a:rPr lang="en-US" sz="4000" b="1" dirty="0">
                <a:solidFill>
                  <a:srgbClr val="FFC000"/>
                </a:solidFill>
              </a:rPr>
              <a:t>2.	</a:t>
            </a:r>
            <a:r>
              <a:rPr lang="ru-RU" sz="4000" b="1" dirty="0">
                <a:solidFill>
                  <a:srgbClr val="FFC000"/>
                </a:solidFill>
              </a:rPr>
              <a:t>Для чего были разработаны ИЗНХ?</a:t>
            </a:r>
            <a:r>
              <a:rPr lang="en-US" sz="4000" dirty="0"/>
              <a:t> </a:t>
            </a:r>
            <a:br>
              <a:rPr lang="en-US" sz="4000" dirty="0"/>
            </a:br>
            <a:r>
              <a:rPr lang="en-US" sz="2400" dirty="0"/>
              <a:t>Why </a:t>
            </a:r>
            <a:r>
              <a:rPr lang="en-US" sz="2400" dirty="0" err="1"/>
              <a:t>PSNC</a:t>
            </a:r>
            <a:r>
              <a:rPr lang="en-US" sz="2400" dirty="0"/>
              <a:t> was developed</a:t>
            </a:r>
            <a:endParaRPr lang="en-US" sz="2400" b="1" dirty="0">
              <a:solidFill>
                <a:srgbClr val="FFC000"/>
              </a:solidFill>
            </a:endParaRPr>
          </a:p>
        </p:txBody>
      </p:sp>
      <p:sp>
        <p:nvSpPr>
          <p:cNvPr id="20483" name="Rectangle 3"/>
          <p:cNvSpPr>
            <a:spLocks noGrp="1" noChangeArrowheads="1"/>
          </p:cNvSpPr>
          <p:nvPr>
            <p:ph idx="1"/>
          </p:nvPr>
        </p:nvSpPr>
        <p:spPr>
          <a:xfrm>
            <a:off x="1676400" y="1752600"/>
            <a:ext cx="8534400" cy="4724400"/>
          </a:xfrm>
        </p:spPr>
        <p:txBody>
          <a:bodyPr>
            <a:normAutofit/>
          </a:bodyPr>
          <a:lstStyle/>
          <a:p>
            <a:pPr marL="577850" indent="-568325">
              <a:lnSpc>
                <a:spcPct val="90000"/>
              </a:lnSpc>
              <a:spcAft>
                <a:spcPct val="25000"/>
              </a:spcAft>
              <a:buNone/>
            </a:pPr>
            <a:r>
              <a:rPr lang="en-US" b="1" dirty="0" smtClean="0">
                <a:solidFill>
                  <a:srgbClr val="FFC000"/>
                </a:solidFill>
              </a:rPr>
              <a:t>A.	</a:t>
            </a:r>
            <a:r>
              <a:rPr lang="ru-RU" b="1" dirty="0" smtClean="0">
                <a:solidFill>
                  <a:srgbClr val="FFC000"/>
                </a:solidFill>
              </a:rPr>
              <a:t>Каждую </a:t>
            </a:r>
            <a:r>
              <a:rPr lang="ru-RU" b="1" dirty="0">
                <a:solidFill>
                  <a:srgbClr val="FFC000"/>
                </a:solidFill>
              </a:rPr>
              <a:t>неделю в программе появляются новые студенты </a:t>
            </a:r>
            <a:r>
              <a:rPr lang="en-US" b="1" dirty="0" smtClean="0">
                <a:solidFill>
                  <a:srgbClr val="FFC000"/>
                </a:solidFill>
              </a:rPr>
              <a:t/>
            </a:r>
            <a:br>
              <a:rPr lang="en-US" b="1" dirty="0" smtClean="0">
                <a:solidFill>
                  <a:srgbClr val="FFC000"/>
                </a:solidFill>
              </a:rPr>
            </a:br>
            <a:r>
              <a:rPr lang="en-US" sz="2400" b="1" dirty="0">
                <a:solidFill>
                  <a:prstClr val="white"/>
                </a:solidFill>
              </a:rPr>
              <a:t>New students coming in the program every week</a:t>
            </a:r>
            <a:endParaRPr lang="en-US" b="1" dirty="0" smtClean="0">
              <a:solidFill>
                <a:srgbClr val="FFC000"/>
              </a:solidFill>
            </a:endParaRPr>
          </a:p>
          <a:p>
            <a:pPr marL="1035050" indent="-471488">
              <a:lnSpc>
                <a:spcPct val="90000"/>
              </a:lnSpc>
              <a:spcAft>
                <a:spcPct val="25000"/>
              </a:spcAft>
              <a:buFont typeface="+mj-lt"/>
              <a:buAutoNum type="arabicPeriod"/>
            </a:pPr>
            <a:r>
              <a:rPr lang="ru-RU" b="1" dirty="0">
                <a:solidFill>
                  <a:srgbClr val="FFC000"/>
                </a:solidFill>
              </a:rPr>
              <a:t>Разный духовный уровень у студентов </a:t>
            </a:r>
            <a:r>
              <a:rPr lang="en-US" sz="2400" b="1" dirty="0">
                <a:solidFill>
                  <a:prstClr val="white"/>
                </a:solidFill>
              </a:rPr>
              <a:t>Different spiritual levels</a:t>
            </a:r>
            <a:endParaRPr lang="en-US" b="1" dirty="0" smtClean="0">
              <a:solidFill>
                <a:srgbClr val="FFC000"/>
              </a:solidFill>
            </a:endParaRPr>
          </a:p>
          <a:p>
            <a:pPr marL="1035050" indent="-471488">
              <a:lnSpc>
                <a:spcPct val="90000"/>
              </a:lnSpc>
              <a:spcAft>
                <a:spcPct val="25000"/>
              </a:spcAft>
              <a:buFont typeface="+mj-lt"/>
              <a:buAutoNum type="arabicPeriod"/>
            </a:pPr>
            <a:r>
              <a:rPr lang="ru-RU" b="1" dirty="0">
                <a:solidFill>
                  <a:srgbClr val="FFC000"/>
                </a:solidFill>
              </a:rPr>
              <a:t>Разный уровень </a:t>
            </a:r>
            <a:r>
              <a:rPr lang="ru-RU" b="1" u="sng" dirty="0">
                <a:solidFill>
                  <a:srgbClr val="FFC000"/>
                </a:solidFill>
              </a:rPr>
              <a:t>развития </a:t>
            </a:r>
            <a:r>
              <a:rPr lang="en-US" b="1" u="sng" dirty="0" smtClean="0">
                <a:solidFill>
                  <a:srgbClr val="FFC000"/>
                </a:solidFill>
              </a:rPr>
              <a:t/>
            </a:r>
            <a:br>
              <a:rPr lang="en-US" b="1" u="sng" dirty="0" smtClean="0">
                <a:solidFill>
                  <a:srgbClr val="FFC000"/>
                </a:solidFill>
              </a:rPr>
            </a:br>
            <a:r>
              <a:rPr lang="en-US" sz="2400" b="1" dirty="0">
                <a:solidFill>
                  <a:prstClr val="white"/>
                </a:solidFill>
              </a:rPr>
              <a:t>Different </a:t>
            </a:r>
            <a:r>
              <a:rPr lang="en-US" sz="2400" b="1" u="sng" dirty="0">
                <a:solidFill>
                  <a:srgbClr val="FFC000"/>
                </a:solidFill>
              </a:rPr>
              <a:t>educational</a:t>
            </a:r>
            <a:r>
              <a:rPr lang="en-US" sz="2400" b="1" dirty="0">
                <a:solidFill>
                  <a:srgbClr val="FFC000"/>
                </a:solidFill>
              </a:rPr>
              <a:t> </a:t>
            </a:r>
            <a:r>
              <a:rPr lang="en-US" sz="2400" b="1" dirty="0">
                <a:solidFill>
                  <a:prstClr val="white"/>
                </a:solidFill>
              </a:rPr>
              <a:t>levels</a:t>
            </a:r>
            <a:endParaRPr lang="en-US" b="1" dirty="0" smtClean="0">
              <a:solidFill>
                <a:srgbClr val="FFC000"/>
              </a:solidFill>
            </a:endParaRPr>
          </a:p>
          <a:p>
            <a:pPr marL="1035050" indent="-471488">
              <a:lnSpc>
                <a:spcPct val="90000"/>
              </a:lnSpc>
              <a:spcAft>
                <a:spcPct val="25000"/>
              </a:spcAft>
              <a:buFont typeface="+mj-lt"/>
              <a:buAutoNum type="arabicPeriod"/>
            </a:pPr>
            <a:r>
              <a:rPr lang="ru-RU" b="1" dirty="0">
                <a:solidFill>
                  <a:srgbClr val="FFC000"/>
                </a:solidFill>
              </a:rPr>
              <a:t>Разные личные нужды и проблемы </a:t>
            </a:r>
            <a:r>
              <a:rPr lang="en-US" b="1" dirty="0" smtClean="0">
                <a:solidFill>
                  <a:srgbClr val="FFC000"/>
                </a:solidFill>
              </a:rPr>
              <a:t/>
            </a:r>
            <a:br>
              <a:rPr lang="en-US" b="1" dirty="0" smtClean="0">
                <a:solidFill>
                  <a:srgbClr val="FFC000"/>
                </a:solidFill>
              </a:rPr>
            </a:br>
            <a:r>
              <a:rPr lang="en-US" sz="2400" b="1" dirty="0">
                <a:solidFill>
                  <a:prstClr val="white"/>
                </a:solidFill>
              </a:rPr>
              <a:t>Different personal needs and problems</a:t>
            </a:r>
            <a:endParaRPr lang="en-US" dirty="0" smtClean="0">
              <a:solidFill>
                <a:srgbClr val="FFC000"/>
              </a:solidFill>
            </a:endParaRPr>
          </a:p>
        </p:txBody>
      </p:sp>
      <p:sp>
        <p:nvSpPr>
          <p:cNvPr id="4" name="Date Placeholder 3"/>
          <p:cNvSpPr>
            <a:spLocks noGrp="1"/>
          </p:cNvSpPr>
          <p:nvPr>
            <p:ph type="dt" sz="quarter" idx="10"/>
          </p:nvPr>
        </p:nvSpPr>
        <p:spPr>
          <a:xfrm>
            <a:off x="3429000" y="6305550"/>
            <a:ext cx="1828800" cy="476250"/>
          </a:xfrm>
        </p:spPr>
        <p:txBody>
          <a:bodyPr/>
          <a:lstStyle/>
          <a:p>
            <a:pPr>
              <a:defRPr/>
            </a:pPr>
            <a:r>
              <a:rPr lang="en-US" smtClean="0"/>
              <a:t>02/2023</a:t>
            </a:r>
            <a:endParaRPr lang="en-US" dirty="0"/>
          </a:p>
        </p:txBody>
      </p:sp>
      <p:sp>
        <p:nvSpPr>
          <p:cNvPr id="6" name="Footer Placeholder 5"/>
          <p:cNvSpPr>
            <a:spLocks noGrp="1"/>
          </p:cNvSpPr>
          <p:nvPr>
            <p:ph type="ftr" sz="quarter" idx="11"/>
          </p:nvPr>
        </p:nvSpPr>
        <p:spPr/>
        <p:txBody>
          <a:bodyPr/>
          <a:lstStyle/>
          <a:p>
            <a:pPr>
              <a:defRPr/>
            </a:pPr>
            <a:r>
              <a:rPr lang="en-US" smtClean="0"/>
              <a:t>T505.13        www.iTeenChallenge.org</a:t>
            </a:r>
            <a:endParaRPr lang="en-US" dirty="0"/>
          </a:p>
        </p:txBody>
      </p:sp>
      <p:sp>
        <p:nvSpPr>
          <p:cNvPr id="5" name="Slide Number Placeholder 4"/>
          <p:cNvSpPr>
            <a:spLocks noGrp="1"/>
          </p:cNvSpPr>
          <p:nvPr>
            <p:ph type="sldNum" sz="quarter" idx="12"/>
          </p:nvPr>
        </p:nvSpPr>
        <p:spPr/>
        <p:txBody>
          <a:bodyPr/>
          <a:lstStyle/>
          <a:p>
            <a:pPr>
              <a:defRPr/>
            </a:pPr>
            <a:fld id="{961C6136-BC21-4748-8974-B3E041FDE77D}" type="slidenum">
              <a:rPr lang="en-US"/>
              <a:pPr>
                <a:defRPr/>
              </a:pPr>
              <a:t>13</a:t>
            </a:fld>
            <a:endParaRPr lang="en-US"/>
          </a:p>
        </p:txBody>
      </p:sp>
    </p:spTree>
    <p:extLst>
      <p:ext uri="{BB962C8B-B14F-4D97-AF65-F5344CB8AC3E}">
        <p14:creationId xmlns:p14="http://schemas.microsoft.com/office/powerpoint/2010/main" val="41933593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 calcmode="lin" valueType="num">
                                      <p:cBhvr additive="base">
                                        <p:cTn id="7" dur="500" fill="hold"/>
                                        <p:tgtEl>
                                          <p:spTgt spid="20483">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204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20483">
                                            <p:txEl>
                                              <p:pRg st="1" end="1"/>
                                            </p:txEl>
                                          </p:spTgt>
                                        </p:tgtEl>
                                        <p:attrNameLst>
                                          <p:attrName>style.visibility</p:attrName>
                                        </p:attrNameLst>
                                      </p:cBhvr>
                                      <p:to>
                                        <p:strVal val="visible"/>
                                      </p:to>
                                    </p:set>
                                    <p:anim calcmode="lin" valueType="num">
                                      <p:cBhvr additive="base">
                                        <p:cTn id="13" dur="500" fill="hold"/>
                                        <p:tgtEl>
                                          <p:spTgt spid="20483">
                                            <p:txEl>
                                              <p:pRg st="1" end="1"/>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2048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20483">
                                            <p:txEl>
                                              <p:pRg st="2" end="2"/>
                                            </p:txEl>
                                          </p:spTgt>
                                        </p:tgtEl>
                                        <p:attrNameLst>
                                          <p:attrName>style.visibility</p:attrName>
                                        </p:attrNameLst>
                                      </p:cBhvr>
                                      <p:to>
                                        <p:strVal val="visible"/>
                                      </p:to>
                                    </p:set>
                                    <p:anim calcmode="lin" valueType="num">
                                      <p:cBhvr additive="base">
                                        <p:cTn id="19" dur="500" fill="hold"/>
                                        <p:tgtEl>
                                          <p:spTgt spid="20483">
                                            <p:txEl>
                                              <p:pRg st="2" end="2"/>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2048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grpId="0" nodeType="clickEffect">
                                  <p:stCondLst>
                                    <p:cond delay="0"/>
                                  </p:stCondLst>
                                  <p:childTnLst>
                                    <p:set>
                                      <p:cBhvr>
                                        <p:cTn id="24" dur="1" fill="hold">
                                          <p:stCondLst>
                                            <p:cond delay="0"/>
                                          </p:stCondLst>
                                        </p:cTn>
                                        <p:tgtEl>
                                          <p:spTgt spid="20483">
                                            <p:txEl>
                                              <p:pRg st="3" end="3"/>
                                            </p:txEl>
                                          </p:spTgt>
                                        </p:tgtEl>
                                        <p:attrNameLst>
                                          <p:attrName>style.visibility</p:attrName>
                                        </p:attrNameLst>
                                      </p:cBhvr>
                                      <p:to>
                                        <p:strVal val="visible"/>
                                      </p:to>
                                    </p:set>
                                    <p:anim calcmode="lin" valueType="num">
                                      <p:cBhvr additive="base">
                                        <p:cTn id="25" dur="500" fill="hold"/>
                                        <p:tgtEl>
                                          <p:spTgt spid="20483">
                                            <p:txEl>
                                              <p:pRg st="3" end="3"/>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20483">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Autofit/>
          </a:bodyPr>
          <a:lstStyle/>
          <a:p>
            <a:r>
              <a:rPr lang="ru-RU" sz="4000" b="1" dirty="0">
                <a:solidFill>
                  <a:srgbClr val="FFC000"/>
                </a:solidFill>
              </a:rPr>
              <a:t>Значимые отличия </a:t>
            </a:r>
            <a:r>
              <a:rPr lang="en-US" sz="4000" b="1" dirty="0">
                <a:solidFill>
                  <a:srgbClr val="FFC000"/>
                </a:solidFill>
              </a:rPr>
              <a:t/>
            </a:r>
            <a:br>
              <a:rPr lang="en-US" sz="4000" b="1" dirty="0">
                <a:solidFill>
                  <a:srgbClr val="FFC000"/>
                </a:solidFill>
              </a:rPr>
            </a:br>
            <a:r>
              <a:rPr lang="en-US" sz="2400" dirty="0"/>
              <a:t>Major Distinctive</a:t>
            </a:r>
            <a:endParaRPr lang="en-US" sz="4000" b="1" dirty="0">
              <a:solidFill>
                <a:srgbClr val="FFC000"/>
              </a:solidFill>
            </a:endParaRPr>
          </a:p>
        </p:txBody>
      </p:sp>
      <p:sp>
        <p:nvSpPr>
          <p:cNvPr id="3" name="Content Placeholder 2"/>
          <p:cNvSpPr>
            <a:spLocks noGrp="1"/>
          </p:cNvSpPr>
          <p:nvPr>
            <p:ph idx="1"/>
          </p:nvPr>
        </p:nvSpPr>
        <p:spPr>
          <a:xfrm>
            <a:off x="1981200" y="1219200"/>
            <a:ext cx="8229600" cy="5257800"/>
          </a:xfrm>
        </p:spPr>
        <p:txBody>
          <a:bodyPr>
            <a:normAutofit fontScale="92500" lnSpcReduction="10000"/>
          </a:bodyPr>
          <a:lstStyle/>
          <a:p>
            <a:r>
              <a:rPr lang="ru-RU" dirty="0">
                <a:solidFill>
                  <a:srgbClr val="FFC000"/>
                </a:solidFill>
              </a:rPr>
              <a:t>Основное отличие индивидуального образования в том, что преподаватель не стоит у доски перед всем классом, читая лекцию</a:t>
            </a:r>
            <a:r>
              <a:rPr lang="en-US" dirty="0"/>
              <a:t>. </a:t>
            </a:r>
            <a:r>
              <a:rPr lang="en-US" dirty="0" smtClean="0"/>
              <a:t/>
            </a:r>
            <a:br>
              <a:rPr lang="en-US" dirty="0" smtClean="0"/>
            </a:br>
            <a:r>
              <a:rPr lang="en-US" sz="2600" dirty="0">
                <a:solidFill>
                  <a:prstClr val="white"/>
                </a:solidFill>
              </a:rPr>
              <a:t>The major distinctive of individualized education is that the teacher is not up in front of the class lecturing the entire group.</a:t>
            </a:r>
            <a:r>
              <a:rPr lang="en-US" sz="2600" dirty="0"/>
              <a:t> </a:t>
            </a:r>
            <a:r>
              <a:rPr lang="en-US" dirty="0"/>
              <a:t/>
            </a:r>
            <a:br>
              <a:rPr lang="en-US" dirty="0"/>
            </a:br>
            <a:endParaRPr lang="en-US" dirty="0" smtClean="0"/>
          </a:p>
          <a:p>
            <a:r>
              <a:rPr lang="ru-RU" dirty="0">
                <a:solidFill>
                  <a:srgbClr val="FFC000"/>
                </a:solidFill>
              </a:rPr>
              <a:t>Вместо этого преподаватель </a:t>
            </a:r>
            <a:r>
              <a:rPr lang="en-US" dirty="0" smtClean="0">
                <a:solidFill>
                  <a:srgbClr val="FFC000"/>
                </a:solidFill>
              </a:rPr>
              <a:t/>
            </a:r>
            <a:br>
              <a:rPr lang="en-US" dirty="0" smtClean="0">
                <a:solidFill>
                  <a:srgbClr val="FFC000"/>
                </a:solidFill>
              </a:rPr>
            </a:br>
            <a:r>
              <a:rPr lang="ru-RU" dirty="0" smtClean="0">
                <a:solidFill>
                  <a:srgbClr val="FFC000"/>
                </a:solidFill>
              </a:rPr>
              <a:t>работает </a:t>
            </a:r>
            <a:r>
              <a:rPr lang="ru-RU" dirty="0">
                <a:solidFill>
                  <a:srgbClr val="FFC000"/>
                </a:solidFill>
              </a:rPr>
              <a:t>со студентом </a:t>
            </a:r>
            <a:r>
              <a:rPr lang="en-US" dirty="0" smtClean="0">
                <a:solidFill>
                  <a:srgbClr val="FFC000"/>
                </a:solidFill>
              </a:rPr>
              <a:t/>
            </a:r>
            <a:br>
              <a:rPr lang="en-US" dirty="0" smtClean="0">
                <a:solidFill>
                  <a:srgbClr val="FFC000"/>
                </a:solidFill>
              </a:rPr>
            </a:br>
            <a:r>
              <a:rPr lang="ru-RU" u="sng" dirty="0" smtClean="0">
                <a:solidFill>
                  <a:srgbClr val="FFC000"/>
                </a:solidFill>
              </a:rPr>
              <a:t>один </a:t>
            </a:r>
            <a:r>
              <a:rPr lang="ru-RU" u="sng" dirty="0">
                <a:solidFill>
                  <a:srgbClr val="FFC000"/>
                </a:solidFill>
              </a:rPr>
              <a:t>на один </a:t>
            </a:r>
            <a:r>
              <a:rPr lang="en-US" u="sng" dirty="0" smtClean="0">
                <a:solidFill>
                  <a:srgbClr val="FFC000"/>
                </a:solidFill>
              </a:rPr>
              <a:t/>
            </a:r>
            <a:br>
              <a:rPr lang="en-US" u="sng" dirty="0" smtClean="0">
                <a:solidFill>
                  <a:srgbClr val="FFC000"/>
                </a:solidFill>
              </a:rPr>
            </a:br>
            <a:r>
              <a:rPr lang="en-US" sz="2600" dirty="0">
                <a:solidFill>
                  <a:prstClr val="white"/>
                </a:solidFill>
              </a:rPr>
              <a:t>Instead the teacher works on a </a:t>
            </a:r>
            <a:br>
              <a:rPr lang="en-US" sz="2600" dirty="0">
                <a:solidFill>
                  <a:prstClr val="white"/>
                </a:solidFill>
              </a:rPr>
            </a:br>
            <a:r>
              <a:rPr lang="en-US" sz="2600" u="sng" dirty="0">
                <a:solidFill>
                  <a:srgbClr val="FFFF00"/>
                </a:solidFill>
              </a:rPr>
              <a:t>one-to-one</a:t>
            </a:r>
            <a:r>
              <a:rPr lang="en-US" sz="2600" dirty="0">
                <a:solidFill>
                  <a:srgbClr val="FFFF00"/>
                </a:solidFill>
              </a:rPr>
              <a:t> </a:t>
            </a:r>
            <a:r>
              <a:rPr lang="en-US" sz="2600" dirty="0">
                <a:solidFill>
                  <a:prstClr val="white"/>
                </a:solidFill>
              </a:rPr>
              <a:t>basis with the students. </a:t>
            </a:r>
            <a:r>
              <a:rPr lang="en-US" sz="2600" dirty="0">
                <a:solidFill>
                  <a:srgbClr val="FFC000"/>
                </a:solidFill>
              </a:rPr>
              <a:t> </a:t>
            </a:r>
            <a:endParaRPr lang="en-US" dirty="0"/>
          </a:p>
        </p:txBody>
      </p:sp>
      <p:sp>
        <p:nvSpPr>
          <p:cNvPr id="4" name="Date Placeholder 3"/>
          <p:cNvSpPr>
            <a:spLocks noGrp="1"/>
          </p:cNvSpPr>
          <p:nvPr>
            <p:ph type="dt" sz="half" idx="10"/>
          </p:nvPr>
        </p:nvSpPr>
        <p:spPr/>
        <p:txBody>
          <a:bodyPr/>
          <a:lstStyle/>
          <a:p>
            <a:r>
              <a:rPr lang="en-US" smtClean="0"/>
              <a:t>02/2023</a:t>
            </a:r>
            <a:endParaRPr lang="en-US"/>
          </a:p>
        </p:txBody>
      </p:sp>
      <p:sp>
        <p:nvSpPr>
          <p:cNvPr id="5" name="Footer Placeholder 4"/>
          <p:cNvSpPr>
            <a:spLocks noGrp="1"/>
          </p:cNvSpPr>
          <p:nvPr>
            <p:ph type="ftr" sz="quarter" idx="11"/>
          </p:nvPr>
        </p:nvSpPr>
        <p:spPr/>
        <p:txBody>
          <a:bodyPr/>
          <a:lstStyle/>
          <a:p>
            <a:r>
              <a:rPr lang="en-US" smtClean="0"/>
              <a:t>T505.13        www.iTeenChallenge.org</a:t>
            </a:r>
            <a:endParaRPr lang="en-US"/>
          </a:p>
        </p:txBody>
      </p:sp>
      <p:sp>
        <p:nvSpPr>
          <p:cNvPr id="6" name="Slide Number Placeholder 5"/>
          <p:cNvSpPr>
            <a:spLocks noGrp="1"/>
          </p:cNvSpPr>
          <p:nvPr>
            <p:ph type="sldNum" sz="quarter" idx="12"/>
          </p:nvPr>
        </p:nvSpPr>
        <p:spPr/>
        <p:txBody>
          <a:bodyPr/>
          <a:lstStyle/>
          <a:p>
            <a:fld id="{A73D4998-4E1D-4323-9CAB-67CA621370A2}" type="slidenum">
              <a:rPr lang="en-US" smtClean="0"/>
              <a:pPr/>
              <a:t>14</a:t>
            </a:fld>
            <a:endParaRPr lang="en-US" dirty="0"/>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6123" r="16122"/>
          <a:stretch/>
        </p:blipFill>
        <p:spPr>
          <a:xfrm>
            <a:off x="7848600" y="3921968"/>
            <a:ext cx="3424372" cy="2936032"/>
          </a:xfrm>
          <a:prstGeom prst="rect">
            <a:avLst/>
          </a:prstGeom>
        </p:spPr>
      </p:pic>
    </p:spTree>
    <p:extLst>
      <p:ext uri="{BB962C8B-B14F-4D97-AF65-F5344CB8AC3E}">
        <p14:creationId xmlns:p14="http://schemas.microsoft.com/office/powerpoint/2010/main" val="34880339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1524000" y="625"/>
            <a:ext cx="9144000" cy="6858000"/>
          </a:xfrm>
          <a:prstGeom prst="rect">
            <a:avLst/>
          </a:prstGeom>
          <a:noFill/>
        </p:spPr>
      </p:pic>
      <p:sp>
        <p:nvSpPr>
          <p:cNvPr id="4" name="TextBox 3"/>
          <p:cNvSpPr txBox="1"/>
          <p:nvPr/>
        </p:nvSpPr>
        <p:spPr>
          <a:xfrm>
            <a:off x="1828800" y="152400"/>
            <a:ext cx="8229600" cy="1261884"/>
          </a:xfrm>
          <a:prstGeom prst="rect">
            <a:avLst/>
          </a:prstGeom>
          <a:noFill/>
        </p:spPr>
        <p:txBody>
          <a:bodyPr wrap="square" rtlCol="0">
            <a:spAutoFit/>
          </a:bodyPr>
          <a:lstStyle/>
          <a:p>
            <a:pPr marL="457200" indent="-457200"/>
            <a:r>
              <a:rPr lang="ru-RU" sz="2800" b="1" dirty="0">
                <a:solidFill>
                  <a:srgbClr val="C00000"/>
                </a:solidFill>
              </a:rPr>
              <a:t>Б.	У каждого студента есть свой собственный </a:t>
            </a:r>
            <a:r>
              <a:rPr lang="ru-RU" sz="2800" b="1" u="sng" dirty="0">
                <a:solidFill>
                  <a:srgbClr val="C00000"/>
                </a:solidFill>
              </a:rPr>
              <a:t>стол</a:t>
            </a:r>
            <a:r>
              <a:rPr lang="ru-RU" sz="2800" b="1" dirty="0">
                <a:solidFill>
                  <a:srgbClr val="C00000"/>
                </a:solidFill>
              </a:rPr>
              <a:t>. </a:t>
            </a:r>
            <a:r>
              <a:rPr lang="en-US" sz="2800" b="1" dirty="0">
                <a:solidFill>
                  <a:srgbClr val="C00000"/>
                </a:solidFill>
              </a:rPr>
              <a:t/>
            </a:r>
            <a:br>
              <a:rPr lang="en-US" sz="2800" b="1" dirty="0">
                <a:solidFill>
                  <a:srgbClr val="C00000"/>
                </a:solidFill>
              </a:rPr>
            </a:br>
            <a:r>
              <a:rPr lang="en-US" sz="2400" dirty="0">
                <a:solidFill>
                  <a:schemeClr val="bg1"/>
                </a:solidFill>
              </a:rPr>
              <a:t>Each student has their own </a:t>
            </a:r>
            <a:r>
              <a:rPr lang="en-US" sz="2400" b="1" u="sng" dirty="0">
                <a:solidFill>
                  <a:srgbClr val="C00000"/>
                </a:solidFill>
              </a:rPr>
              <a:t>desk</a:t>
            </a:r>
          </a:p>
          <a:p>
            <a:endParaRPr lang="en-US" sz="2400" b="1" dirty="0">
              <a:solidFill>
                <a:srgbClr val="C00000"/>
              </a:solidFill>
            </a:endParaRPr>
          </a:p>
        </p:txBody>
      </p:sp>
      <p:sp>
        <p:nvSpPr>
          <p:cNvPr id="5" name="Date Placeholder 4"/>
          <p:cNvSpPr>
            <a:spLocks noGrp="1"/>
          </p:cNvSpPr>
          <p:nvPr>
            <p:ph type="dt" sz="half" idx="10"/>
          </p:nvPr>
        </p:nvSpPr>
        <p:spPr/>
        <p:txBody>
          <a:bodyPr/>
          <a:lstStyle/>
          <a:p>
            <a:r>
              <a:rPr lang="en-US" smtClean="0"/>
              <a:t>02/2023</a:t>
            </a:r>
            <a:endParaRPr lang="en-US"/>
          </a:p>
        </p:txBody>
      </p:sp>
      <p:sp>
        <p:nvSpPr>
          <p:cNvPr id="6" name="Footer Placeholder 5"/>
          <p:cNvSpPr>
            <a:spLocks noGrp="1"/>
          </p:cNvSpPr>
          <p:nvPr>
            <p:ph type="ftr" sz="quarter" idx="11"/>
          </p:nvPr>
        </p:nvSpPr>
        <p:spPr/>
        <p:txBody>
          <a:bodyPr/>
          <a:lstStyle/>
          <a:p>
            <a:r>
              <a:rPr lang="en-US" smtClean="0"/>
              <a:t>T505.13        www.iTeenChallenge.org</a:t>
            </a:r>
            <a:endParaRPr lang="en-US"/>
          </a:p>
        </p:txBody>
      </p:sp>
      <p:sp>
        <p:nvSpPr>
          <p:cNvPr id="7" name="Slide Number Placeholder 6"/>
          <p:cNvSpPr>
            <a:spLocks noGrp="1"/>
          </p:cNvSpPr>
          <p:nvPr>
            <p:ph type="sldNum" sz="quarter" idx="12"/>
          </p:nvPr>
        </p:nvSpPr>
        <p:spPr/>
        <p:txBody>
          <a:bodyPr/>
          <a:lstStyle/>
          <a:p>
            <a:fld id="{A73D4998-4E1D-4323-9CAB-67CA621370A2}" type="slidenum">
              <a:rPr lang="en-US" smtClean="0"/>
              <a:pPr/>
              <a:t>15</a:t>
            </a:fld>
            <a:endParaRPr lang="en-US"/>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Content Placeholder 6" descr="PSNC Classroom Student and Teacher-640.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1524000" y="-3175"/>
            <a:ext cx="5486400" cy="3679825"/>
          </a:xfrm>
        </p:spPr>
      </p:pic>
      <p:sp>
        <p:nvSpPr>
          <p:cNvPr id="17411"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smtClean="0"/>
              <a:t>02/2023</a:t>
            </a:r>
            <a:endParaRPr lang="en-US" sz="1400" dirty="0"/>
          </a:p>
        </p:txBody>
      </p:sp>
      <p:sp>
        <p:nvSpPr>
          <p:cNvPr id="17412"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sz="1400"/>
              <a:t>T505.13        www.iTeenChallenge.org</a:t>
            </a:r>
            <a:endParaRPr lang="en-US" sz="1400" dirty="0"/>
          </a:p>
        </p:txBody>
      </p:sp>
      <p:sp>
        <p:nvSpPr>
          <p:cNvPr id="6" name="Slide Number Placeholder 5"/>
          <p:cNvSpPr>
            <a:spLocks noGrp="1"/>
          </p:cNvSpPr>
          <p:nvPr>
            <p:ph type="sldNum" sz="quarter" idx="12"/>
          </p:nvPr>
        </p:nvSpPr>
        <p:spPr/>
        <p:txBody>
          <a:bodyPr/>
          <a:lstStyle/>
          <a:p>
            <a:pPr lvl="1">
              <a:defRPr/>
            </a:pPr>
            <a:fld id="{5F89D122-1B32-4850-A041-67B036DB21C0}" type="slidenum">
              <a:rPr lang="en-US" smtClean="0"/>
              <a:pPr lvl="1">
                <a:defRPr/>
              </a:pPr>
              <a:t>16</a:t>
            </a:fld>
            <a:endParaRPr lang="en-US">
              <a:latin typeface="+mn-lt"/>
            </a:endParaRPr>
          </a:p>
        </p:txBody>
      </p:sp>
      <p:pic>
        <p:nvPicPr>
          <p:cNvPr id="17414" name="Picture 7" descr="1st day of TC classes - Uruguay1.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81550" y="2465389"/>
            <a:ext cx="5886450" cy="376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p:cNvSpPr txBox="1"/>
          <p:nvPr/>
        </p:nvSpPr>
        <p:spPr>
          <a:xfrm>
            <a:off x="1524001" y="4473576"/>
            <a:ext cx="3671888" cy="954107"/>
          </a:xfrm>
          <a:prstGeom prst="rect">
            <a:avLst/>
          </a:prstGeom>
          <a:noFill/>
        </p:spPr>
        <p:txBody>
          <a:bodyPr wrap="square">
            <a:spAutoFit/>
          </a:bodyPr>
          <a:lstStyle/>
          <a:p>
            <a:pPr>
              <a:defRPr/>
            </a:pPr>
            <a:r>
              <a:rPr lang="ru-RU" sz="3200" b="1" dirty="0">
                <a:solidFill>
                  <a:srgbClr val="FFC000"/>
                </a:solidFill>
                <a:effectLst>
                  <a:outerShdw blurRad="38100" dist="38100" dir="2700000" algn="tl">
                    <a:srgbClr val="000000">
                      <a:alpha val="43137"/>
                    </a:srgbClr>
                  </a:outerShdw>
                </a:effectLst>
              </a:rPr>
              <a:t>не идеально</a:t>
            </a:r>
            <a:r>
              <a:rPr lang="en-US" sz="3200" b="1" dirty="0">
                <a:solidFill>
                  <a:srgbClr val="FFC000"/>
                </a:solidFill>
                <a:effectLst>
                  <a:outerShdw blurRad="38100" dist="38100" dir="2700000" algn="tl">
                    <a:srgbClr val="000000">
                      <a:alpha val="43137"/>
                    </a:srgbClr>
                  </a:outerShdw>
                </a:effectLst>
              </a:rPr>
              <a:t> </a:t>
            </a:r>
            <a:br>
              <a:rPr lang="en-US" sz="3200" b="1" dirty="0">
                <a:solidFill>
                  <a:srgbClr val="FFC000"/>
                </a:solidFill>
                <a:effectLst>
                  <a:outerShdw blurRad="38100" dist="38100" dir="2700000" algn="tl">
                    <a:srgbClr val="000000">
                      <a:alpha val="43137"/>
                    </a:srgbClr>
                  </a:outerShdw>
                </a:effectLst>
              </a:rPr>
            </a:br>
            <a:r>
              <a:rPr lang="en-US" sz="2400" b="1" dirty="0">
                <a:effectLst>
                  <a:outerShdw blurRad="38100" dist="38100" dir="2700000" algn="tl">
                    <a:srgbClr val="000000">
                      <a:alpha val="43137"/>
                    </a:srgbClr>
                  </a:outerShdw>
                </a:effectLst>
                <a:latin typeface="+mj-lt"/>
              </a:rPr>
              <a:t>Not Ideal</a:t>
            </a:r>
            <a:r>
              <a:rPr lang="pt-BR" sz="2400" b="1" i="1" dirty="0">
                <a:effectLst>
                  <a:outerShdw blurRad="38100" dist="38100" dir="2700000" algn="tl">
                    <a:srgbClr val="000000">
                      <a:alpha val="43137"/>
                    </a:srgbClr>
                  </a:outerShdw>
                </a:effectLst>
                <a:latin typeface="+mj-lt"/>
              </a:rPr>
              <a:t>&gt;&gt; </a:t>
            </a:r>
            <a:endParaRPr lang="en-US" sz="2400" b="1" i="1" dirty="0">
              <a:effectLst>
                <a:outerShdw blurRad="38100" dist="38100" dir="2700000" algn="tl">
                  <a:srgbClr val="000000">
                    <a:alpha val="43137"/>
                  </a:srgbClr>
                </a:outerShdw>
              </a:effectLst>
              <a:latin typeface="+mj-lt"/>
            </a:endParaRPr>
          </a:p>
        </p:txBody>
      </p:sp>
      <p:sp>
        <p:nvSpPr>
          <p:cNvPr id="10" name="TextBox 9"/>
          <p:cNvSpPr txBox="1"/>
          <p:nvPr/>
        </p:nvSpPr>
        <p:spPr>
          <a:xfrm>
            <a:off x="7067551" y="581026"/>
            <a:ext cx="3457575" cy="1323439"/>
          </a:xfrm>
          <a:prstGeom prst="rect">
            <a:avLst/>
          </a:prstGeom>
          <a:noFill/>
        </p:spPr>
        <p:txBody>
          <a:bodyPr>
            <a:spAutoFit/>
          </a:bodyPr>
          <a:lstStyle/>
          <a:p>
            <a:pPr marL="352425" indent="-352425">
              <a:defRPr/>
            </a:pPr>
            <a:r>
              <a:rPr lang="en-US" b="1" dirty="0">
                <a:effectLst>
                  <a:outerShdw blurRad="38100" dist="38100" dir="2700000" algn="tl">
                    <a:srgbClr val="000000">
                      <a:alpha val="43137"/>
                    </a:srgbClr>
                  </a:outerShdw>
                </a:effectLst>
                <a:latin typeface="+mj-lt"/>
              </a:rPr>
              <a:t>&lt;&lt; </a:t>
            </a:r>
            <a:r>
              <a:rPr lang="ru-RU" sz="2800" b="1" dirty="0">
                <a:solidFill>
                  <a:srgbClr val="FFC000"/>
                </a:solidFill>
                <a:effectLst>
                  <a:outerShdw blurRad="38100" dist="38100" dir="2700000" algn="tl">
                    <a:srgbClr val="000000">
                      <a:alpha val="43137"/>
                    </a:srgbClr>
                  </a:outerShdw>
                </a:effectLst>
              </a:rPr>
              <a:t>Идеальная организация </a:t>
            </a:r>
            <a:r>
              <a:rPr lang="en-US" sz="2800" b="1" dirty="0">
                <a:solidFill>
                  <a:srgbClr val="FFC000"/>
                </a:solidFill>
                <a:effectLst>
                  <a:outerShdw blurRad="38100" dist="38100" dir="2700000" algn="tl">
                    <a:srgbClr val="000000">
                      <a:alpha val="43137"/>
                    </a:srgbClr>
                  </a:outerShdw>
                </a:effectLst>
              </a:rPr>
              <a:t/>
            </a:r>
            <a:br>
              <a:rPr lang="en-US" sz="2800" b="1" dirty="0">
                <a:solidFill>
                  <a:srgbClr val="FFC000"/>
                </a:solidFill>
                <a:effectLst>
                  <a:outerShdw blurRad="38100" dist="38100" dir="2700000" algn="tl">
                    <a:srgbClr val="000000">
                      <a:alpha val="43137"/>
                    </a:srgbClr>
                  </a:outerShdw>
                </a:effectLst>
              </a:rPr>
            </a:br>
            <a:r>
              <a:rPr lang="en-US" sz="2400" b="1" dirty="0">
                <a:effectLst>
                  <a:outerShdw blurRad="38100" dist="38100" dir="2700000" algn="tl">
                    <a:srgbClr val="000000">
                      <a:alpha val="43137"/>
                    </a:srgbClr>
                  </a:outerShdw>
                </a:effectLst>
                <a:latin typeface="+mj-lt"/>
              </a:rPr>
              <a:t>Ideal</a:t>
            </a:r>
            <a:endParaRPr lang="en-US" sz="1200" b="1" i="1" dirty="0">
              <a:solidFill>
                <a:srgbClr val="FFC000"/>
              </a:solidFill>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27339193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7414"/>
                                        </p:tgtEl>
                                        <p:attrNameLst>
                                          <p:attrName>style.visibility</p:attrName>
                                        </p:attrNameLst>
                                      </p:cBhvr>
                                      <p:to>
                                        <p:strVal val="visible"/>
                                      </p:to>
                                    </p:set>
                                    <p:anim calcmode="lin" valueType="num">
                                      <p:cBhvr additive="base">
                                        <p:cTn id="13" dur="500" fill="hold"/>
                                        <p:tgtEl>
                                          <p:spTgt spid="17414"/>
                                        </p:tgtEl>
                                        <p:attrNameLst>
                                          <p:attrName>ppt_x</p:attrName>
                                        </p:attrNameLst>
                                      </p:cBhvr>
                                      <p:tavLst>
                                        <p:tav tm="0">
                                          <p:val>
                                            <p:strVal val="#ppt_x"/>
                                          </p:val>
                                        </p:tav>
                                        <p:tav tm="100000">
                                          <p:val>
                                            <p:strVal val="#ppt_x"/>
                                          </p:val>
                                        </p:tav>
                                      </p:tavLst>
                                    </p:anim>
                                    <p:anim calcmode="lin" valueType="num">
                                      <p:cBhvr additive="base">
                                        <p:cTn id="14" dur="500" fill="hold"/>
                                        <p:tgtEl>
                                          <p:spTgt spid="1741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76200"/>
            <a:ext cx="8229600" cy="1143000"/>
          </a:xfrm>
        </p:spPr>
        <p:txBody>
          <a:bodyPr>
            <a:noAutofit/>
          </a:bodyPr>
          <a:lstStyle/>
          <a:p>
            <a:r>
              <a:rPr lang="ru-RU" sz="4000" b="1" dirty="0">
                <a:solidFill>
                  <a:srgbClr val="FFC000"/>
                </a:solidFill>
                <a:effectLst>
                  <a:outerShdw blurRad="38100" dist="38100" dir="2700000" algn="tl">
                    <a:srgbClr val="000000">
                      <a:alpha val="43137"/>
                    </a:srgbClr>
                  </a:outerShdw>
                </a:effectLst>
              </a:rPr>
              <a:t>Кабинет ИЗНХ</a:t>
            </a:r>
            <a:r>
              <a:rPr lang="en-US" sz="4000" b="1" dirty="0">
                <a:solidFill>
                  <a:srgbClr val="FFC000"/>
                </a:solidFill>
                <a:effectLst>
                  <a:outerShdw blurRad="38100" dist="38100" dir="2700000" algn="tl">
                    <a:srgbClr val="000000">
                      <a:alpha val="43137"/>
                    </a:srgbClr>
                  </a:outerShdw>
                </a:effectLst>
              </a:rPr>
              <a:t> </a:t>
            </a:r>
            <a:r>
              <a:rPr lang="en-US" sz="2400" dirty="0"/>
              <a:t>The </a:t>
            </a:r>
            <a:r>
              <a:rPr lang="en-US" sz="2400" dirty="0" err="1"/>
              <a:t>PSNC</a:t>
            </a:r>
            <a:r>
              <a:rPr lang="en-US" sz="2400" dirty="0"/>
              <a:t> Classroom</a:t>
            </a:r>
            <a:endParaRPr lang="en-US" sz="4000" b="1" dirty="0">
              <a:solidFill>
                <a:srgbClr val="FFC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752600" y="1066801"/>
            <a:ext cx="8686800" cy="5059363"/>
          </a:xfrm>
        </p:spPr>
        <p:txBody>
          <a:bodyPr>
            <a:normAutofit fontScale="77500" lnSpcReduction="20000"/>
          </a:bodyPr>
          <a:lstStyle/>
          <a:p>
            <a:pPr marL="0" indent="0">
              <a:spcAft>
                <a:spcPts val="1200"/>
              </a:spcAft>
              <a:buNone/>
            </a:pPr>
            <a:r>
              <a:rPr lang="ru-RU" sz="4100" dirty="0">
                <a:solidFill>
                  <a:srgbClr val="FFC000"/>
                </a:solidFill>
              </a:rPr>
              <a:t>Другие факторы, создающие положительную атмосферу обучения</a:t>
            </a:r>
            <a:r>
              <a:rPr lang="en-US" sz="4100" dirty="0">
                <a:solidFill>
                  <a:srgbClr val="FFC000"/>
                </a:solidFill>
              </a:rPr>
              <a:t>: </a:t>
            </a:r>
            <a:r>
              <a:rPr lang="en-US" dirty="0" smtClean="0">
                <a:solidFill>
                  <a:srgbClr val="FFC000"/>
                </a:solidFill>
              </a:rPr>
              <a:t/>
            </a:r>
            <a:br>
              <a:rPr lang="en-US" dirty="0" smtClean="0">
                <a:solidFill>
                  <a:srgbClr val="FFC000"/>
                </a:solidFill>
              </a:rPr>
            </a:br>
            <a:r>
              <a:rPr lang="en-US" sz="3100" dirty="0"/>
              <a:t>Other things that are important to helping to create a positive learning environment:</a:t>
            </a:r>
            <a:endParaRPr lang="en-US" sz="3100" dirty="0">
              <a:solidFill>
                <a:srgbClr val="FFC000"/>
              </a:solidFill>
            </a:endParaRPr>
          </a:p>
          <a:p>
            <a:pPr marL="514350" indent="-514350">
              <a:spcAft>
                <a:spcPts val="1200"/>
              </a:spcAft>
              <a:buFont typeface="+mj-lt"/>
              <a:buAutoNum type="arabicPeriod"/>
            </a:pPr>
            <a:r>
              <a:rPr lang="ru-RU" dirty="0" smtClean="0">
                <a:solidFill>
                  <a:srgbClr val="FFC000"/>
                </a:solidFill>
              </a:rPr>
              <a:t>Качественное освещение</a:t>
            </a:r>
            <a:r>
              <a:rPr lang="en-US" dirty="0" smtClean="0">
                <a:solidFill>
                  <a:srgbClr val="FFC000"/>
                </a:solidFill>
              </a:rPr>
              <a:t> </a:t>
            </a:r>
            <a:r>
              <a:rPr lang="en-US" dirty="0"/>
              <a:t>Good lighting </a:t>
            </a:r>
            <a:endParaRPr lang="en-US" dirty="0" smtClean="0">
              <a:solidFill>
                <a:srgbClr val="FFC000"/>
              </a:solidFill>
            </a:endParaRPr>
          </a:p>
          <a:p>
            <a:pPr marL="514350" indent="-514350">
              <a:spcAft>
                <a:spcPts val="1200"/>
              </a:spcAft>
              <a:buFont typeface="+mj-lt"/>
              <a:buAutoNum type="arabicPeriod"/>
            </a:pPr>
            <a:r>
              <a:rPr lang="ru-RU" dirty="0">
                <a:solidFill>
                  <a:srgbClr val="FFC000"/>
                </a:solidFill>
              </a:rPr>
              <a:t>Отсутствие в кабинете отвлекающих моментов </a:t>
            </a:r>
            <a:r>
              <a:rPr lang="en-US" dirty="0" smtClean="0">
                <a:solidFill>
                  <a:srgbClr val="FFC000"/>
                </a:solidFill>
              </a:rPr>
              <a:t/>
            </a:r>
            <a:br>
              <a:rPr lang="en-US" dirty="0" smtClean="0">
                <a:solidFill>
                  <a:srgbClr val="FFC000"/>
                </a:solidFill>
              </a:rPr>
            </a:br>
            <a:r>
              <a:rPr lang="en-US" dirty="0" smtClean="0"/>
              <a:t>Classroom </a:t>
            </a:r>
            <a:r>
              <a:rPr lang="en-US" dirty="0"/>
              <a:t>free from </a:t>
            </a:r>
            <a:r>
              <a:rPr lang="en-US" dirty="0" smtClean="0"/>
              <a:t>distractions </a:t>
            </a:r>
            <a:endParaRPr lang="en-US" dirty="0" smtClean="0">
              <a:solidFill>
                <a:srgbClr val="FFC000"/>
              </a:solidFill>
            </a:endParaRPr>
          </a:p>
          <a:p>
            <a:pPr marL="514350" indent="-514350">
              <a:spcAft>
                <a:spcPts val="1200"/>
              </a:spcAft>
              <a:buFont typeface="+mj-lt"/>
              <a:buAutoNum type="arabicPeriod"/>
            </a:pPr>
            <a:r>
              <a:rPr lang="ru-RU" dirty="0" smtClean="0">
                <a:solidFill>
                  <a:srgbClr val="FFC000"/>
                </a:solidFill>
              </a:rPr>
              <a:t>Удобные стулья</a:t>
            </a:r>
            <a:r>
              <a:rPr lang="en-US" dirty="0" smtClean="0">
                <a:solidFill>
                  <a:srgbClr val="FFC000"/>
                </a:solidFill>
              </a:rPr>
              <a:t> </a:t>
            </a:r>
            <a:r>
              <a:rPr lang="en-US" dirty="0"/>
              <a:t>Comfortable chairs </a:t>
            </a:r>
            <a:endParaRPr lang="en-US" dirty="0" smtClean="0">
              <a:solidFill>
                <a:srgbClr val="FFC000"/>
              </a:solidFill>
            </a:endParaRPr>
          </a:p>
          <a:p>
            <a:pPr marL="514350" indent="-514350">
              <a:spcAft>
                <a:spcPts val="1200"/>
              </a:spcAft>
              <a:buFont typeface="+mj-lt"/>
              <a:buAutoNum type="arabicPeriod"/>
            </a:pPr>
            <a:r>
              <a:rPr lang="ru-RU" dirty="0" smtClean="0">
                <a:solidFill>
                  <a:srgbClr val="FFC000"/>
                </a:solidFill>
              </a:rPr>
              <a:t>Библиотека</a:t>
            </a:r>
            <a:r>
              <a:rPr lang="en-US" dirty="0" smtClean="0">
                <a:solidFill>
                  <a:srgbClr val="FFC000"/>
                </a:solidFill>
              </a:rPr>
              <a:t> </a:t>
            </a:r>
            <a:r>
              <a:rPr lang="en-US" dirty="0"/>
              <a:t>Library</a:t>
            </a:r>
            <a:r>
              <a:rPr lang="en-US" dirty="0">
                <a:solidFill>
                  <a:srgbClr val="FFFF00"/>
                </a:solidFill>
              </a:rPr>
              <a:t> </a:t>
            </a:r>
            <a:endParaRPr lang="en-US" dirty="0" smtClean="0">
              <a:solidFill>
                <a:srgbClr val="FFC000"/>
              </a:solidFill>
            </a:endParaRPr>
          </a:p>
          <a:p>
            <a:pPr marL="514350" indent="-514350">
              <a:spcAft>
                <a:spcPts val="1200"/>
              </a:spcAft>
              <a:buFont typeface="+mj-lt"/>
              <a:buAutoNum type="arabicPeriod"/>
            </a:pPr>
            <a:r>
              <a:rPr lang="ru-RU" dirty="0" smtClean="0">
                <a:solidFill>
                  <a:srgbClr val="FFC000"/>
                </a:solidFill>
              </a:rPr>
              <a:t>Иллюстрации</a:t>
            </a:r>
            <a:r>
              <a:rPr lang="en-US" dirty="0" smtClean="0">
                <a:solidFill>
                  <a:srgbClr val="FFC000"/>
                </a:solidFill>
              </a:rPr>
              <a:t> </a:t>
            </a:r>
            <a:r>
              <a:rPr lang="en-US" dirty="0"/>
              <a:t>Artwork</a:t>
            </a:r>
            <a:r>
              <a:rPr lang="en-US" dirty="0">
                <a:solidFill>
                  <a:srgbClr val="FFFF00"/>
                </a:solidFill>
              </a:rPr>
              <a:t> </a:t>
            </a:r>
            <a:endParaRPr lang="en-US" dirty="0" smtClean="0">
              <a:solidFill>
                <a:srgbClr val="FFC000"/>
              </a:solidFill>
            </a:endParaRPr>
          </a:p>
          <a:p>
            <a:pPr marL="514350" indent="-514350">
              <a:buFont typeface="+mj-lt"/>
              <a:buAutoNum type="arabicPeriod"/>
            </a:pPr>
            <a:r>
              <a:rPr lang="ru-RU" dirty="0" smtClean="0">
                <a:solidFill>
                  <a:srgbClr val="FFC000"/>
                </a:solidFill>
              </a:rPr>
              <a:t>Проветривание</a:t>
            </a:r>
            <a:r>
              <a:rPr lang="en-US" dirty="0" smtClean="0">
                <a:solidFill>
                  <a:srgbClr val="FFC000"/>
                </a:solidFill>
              </a:rPr>
              <a:t> </a:t>
            </a:r>
            <a:r>
              <a:rPr lang="en-US" dirty="0"/>
              <a:t>Airflow</a:t>
            </a:r>
            <a:r>
              <a:rPr lang="en-US" dirty="0">
                <a:solidFill>
                  <a:srgbClr val="FFFF00"/>
                </a:solidFill>
              </a:rPr>
              <a:t> </a:t>
            </a:r>
            <a:endParaRPr lang="en-US" dirty="0" smtClean="0">
              <a:solidFill>
                <a:srgbClr val="FFC000"/>
              </a:solidFill>
            </a:endParaRPr>
          </a:p>
          <a:p>
            <a:endParaRPr lang="en-US"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920854" y="5473185"/>
            <a:ext cx="1747147" cy="1180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p:txBody>
          <a:bodyPr/>
          <a:lstStyle/>
          <a:p>
            <a:r>
              <a:rPr lang="en-US" smtClean="0"/>
              <a:t>02/2023</a:t>
            </a:r>
            <a:endParaRPr lang="en-US"/>
          </a:p>
        </p:txBody>
      </p:sp>
      <p:sp>
        <p:nvSpPr>
          <p:cNvPr id="6" name="Footer Placeholder 5"/>
          <p:cNvSpPr>
            <a:spLocks noGrp="1"/>
          </p:cNvSpPr>
          <p:nvPr>
            <p:ph type="ftr" sz="quarter" idx="11"/>
          </p:nvPr>
        </p:nvSpPr>
        <p:spPr/>
        <p:txBody>
          <a:bodyPr/>
          <a:lstStyle/>
          <a:p>
            <a:r>
              <a:rPr lang="en-US" smtClean="0"/>
              <a:t>T505.13        www.iTeenChallenge.org</a:t>
            </a:r>
            <a:endParaRPr lang="en-US"/>
          </a:p>
        </p:txBody>
      </p:sp>
      <p:sp>
        <p:nvSpPr>
          <p:cNvPr id="7" name="Slide Number Placeholder 6"/>
          <p:cNvSpPr>
            <a:spLocks noGrp="1"/>
          </p:cNvSpPr>
          <p:nvPr>
            <p:ph type="sldNum" sz="quarter" idx="12"/>
          </p:nvPr>
        </p:nvSpPr>
        <p:spPr/>
        <p:txBody>
          <a:bodyPr/>
          <a:lstStyle/>
          <a:p>
            <a:fld id="{A73D4998-4E1D-4323-9CAB-67CA621370A2}" type="slidenum">
              <a:rPr lang="en-US" smtClean="0"/>
              <a:pPr/>
              <a:t>17</a:t>
            </a:fld>
            <a:endParaRPr lang="en-US"/>
          </a:p>
        </p:txBody>
      </p:sp>
    </p:spTree>
    <p:extLst>
      <p:ext uri="{BB962C8B-B14F-4D97-AF65-F5344CB8AC3E}">
        <p14:creationId xmlns:p14="http://schemas.microsoft.com/office/powerpoint/2010/main" val="10371596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rot="-959830">
            <a:off x="4435352" y="533524"/>
            <a:ext cx="4074087" cy="5675313"/>
          </a:xfrm>
          <a:prstGeom prst="rect">
            <a:avLst/>
          </a:prstGeom>
          <a:noFill/>
          <a:ln w="9525">
            <a:noFill/>
            <a:miter lim="800000"/>
            <a:headEnd/>
            <a:tailEnd/>
          </a:ln>
        </p:spPr>
      </p:pic>
      <p:pic>
        <p:nvPicPr>
          <p:cNvPr id="17413" name="Picture 5"/>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rot="694520">
            <a:off x="3575692" y="490661"/>
            <a:ext cx="4089746" cy="5761037"/>
          </a:xfrm>
          <a:prstGeom prst="rect">
            <a:avLst/>
          </a:prstGeom>
          <a:noFill/>
          <a:ln w="9525">
            <a:noFill/>
            <a:miter lim="800000"/>
            <a:headEnd/>
            <a:tailEnd/>
          </a:ln>
        </p:spPr>
      </p:pic>
      <p:pic>
        <p:nvPicPr>
          <p:cNvPr id="17414" name="Picture 6"/>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rot="-369491">
            <a:off x="4178484" y="436433"/>
            <a:ext cx="4203844" cy="5943600"/>
          </a:xfrm>
          <a:prstGeom prst="rect">
            <a:avLst/>
          </a:prstGeom>
          <a:noFill/>
          <a:ln w="9525">
            <a:noFill/>
            <a:miter lim="800000"/>
            <a:headEnd/>
            <a:tailEnd/>
          </a:ln>
        </p:spPr>
      </p:pic>
      <p:pic>
        <p:nvPicPr>
          <p:cNvPr id="17415" name="Picture 7"/>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3821981" y="150773"/>
            <a:ext cx="4195660" cy="5891213"/>
          </a:xfrm>
          <a:prstGeom prst="rect">
            <a:avLst/>
          </a:prstGeom>
          <a:noFill/>
          <a:ln w="9525">
            <a:noFill/>
            <a:miter lim="800000"/>
            <a:headEnd/>
            <a:tailEnd/>
          </a:ln>
        </p:spPr>
      </p:pic>
      <p:pic>
        <p:nvPicPr>
          <p:cNvPr id="17416" name="Picture 8"/>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rot="-536593">
            <a:off x="4318792" y="626933"/>
            <a:ext cx="3923228" cy="5562600"/>
          </a:xfrm>
          <a:prstGeom prst="rect">
            <a:avLst/>
          </a:prstGeom>
          <a:noFill/>
          <a:ln w="9525">
            <a:noFill/>
            <a:miter lim="800000"/>
            <a:headEnd/>
            <a:tailEnd/>
          </a:ln>
        </p:spPr>
      </p:pic>
      <p:pic>
        <p:nvPicPr>
          <p:cNvPr id="17418" name="Picture 10"/>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rot="772792">
            <a:off x="3755711" y="774289"/>
            <a:ext cx="4104823" cy="5791200"/>
          </a:xfrm>
          <a:prstGeom prst="rect">
            <a:avLst/>
          </a:prstGeom>
          <a:noFill/>
          <a:ln w="9525">
            <a:noFill/>
            <a:miter lim="800000"/>
            <a:headEnd/>
            <a:tailEnd/>
          </a:ln>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0738316">
            <a:off x="3544752" y="658350"/>
            <a:ext cx="4215474" cy="5923179"/>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63643" y="355801"/>
            <a:ext cx="4365303" cy="6141720"/>
          </a:xfrm>
          <a:prstGeom prst="rect">
            <a:avLst/>
          </a:prstGeom>
        </p:spPr>
      </p:pic>
      <p:sp>
        <p:nvSpPr>
          <p:cNvPr id="4" name="TextBox 3"/>
          <p:cNvSpPr txBox="1"/>
          <p:nvPr/>
        </p:nvSpPr>
        <p:spPr>
          <a:xfrm>
            <a:off x="8688996" y="685801"/>
            <a:ext cx="1979004" cy="3108543"/>
          </a:xfrm>
          <a:prstGeom prst="rect">
            <a:avLst/>
          </a:prstGeom>
          <a:noFill/>
        </p:spPr>
        <p:txBody>
          <a:bodyPr wrap="square" rtlCol="0">
            <a:spAutoFit/>
          </a:bodyPr>
          <a:lstStyle/>
          <a:p>
            <a:r>
              <a:rPr lang="ru-RU" sz="2800" b="1" dirty="0">
                <a:solidFill>
                  <a:srgbClr val="FFC000"/>
                </a:solidFill>
              </a:rPr>
              <a:t>Занятия и изучение Библии</a:t>
            </a:r>
            <a:r>
              <a:rPr lang="en-US" sz="2800" b="1" dirty="0">
                <a:solidFill>
                  <a:srgbClr val="FFC000"/>
                </a:solidFill>
              </a:rPr>
              <a:t/>
            </a:r>
            <a:br>
              <a:rPr lang="en-US" sz="2800" b="1" dirty="0">
                <a:solidFill>
                  <a:srgbClr val="FFC000"/>
                </a:solidFill>
              </a:rPr>
            </a:br>
            <a:r>
              <a:rPr lang="en-US" sz="2800" dirty="0"/>
              <a:t>Lessons and Bible Studies</a:t>
            </a:r>
          </a:p>
          <a:p>
            <a:endParaRPr lang="en-US" sz="2800" b="1" dirty="0">
              <a:solidFill>
                <a:srgbClr val="FFC000"/>
              </a:solidFill>
            </a:endParaRPr>
          </a:p>
        </p:txBody>
      </p:sp>
      <p:sp>
        <p:nvSpPr>
          <p:cNvPr id="5" name="Date Placeholder 4"/>
          <p:cNvSpPr>
            <a:spLocks noGrp="1"/>
          </p:cNvSpPr>
          <p:nvPr>
            <p:ph type="dt" sz="half" idx="10"/>
          </p:nvPr>
        </p:nvSpPr>
        <p:spPr/>
        <p:txBody>
          <a:bodyPr/>
          <a:lstStyle/>
          <a:p>
            <a:r>
              <a:rPr lang="en-US" smtClean="0"/>
              <a:t>02/2023</a:t>
            </a:r>
            <a:endParaRPr lang="en-US"/>
          </a:p>
        </p:txBody>
      </p:sp>
      <p:sp>
        <p:nvSpPr>
          <p:cNvPr id="6" name="Footer Placeholder 5"/>
          <p:cNvSpPr>
            <a:spLocks noGrp="1"/>
          </p:cNvSpPr>
          <p:nvPr>
            <p:ph type="ftr" sz="quarter" idx="11"/>
          </p:nvPr>
        </p:nvSpPr>
        <p:spPr/>
        <p:txBody>
          <a:bodyPr/>
          <a:lstStyle/>
          <a:p>
            <a:r>
              <a:rPr lang="en-US" smtClean="0"/>
              <a:t>T505.13        www.iTeenChallenge.org</a:t>
            </a:r>
            <a:endParaRPr lang="en-US"/>
          </a:p>
        </p:txBody>
      </p:sp>
      <p:sp>
        <p:nvSpPr>
          <p:cNvPr id="7" name="Slide Number Placeholder 6"/>
          <p:cNvSpPr>
            <a:spLocks noGrp="1"/>
          </p:cNvSpPr>
          <p:nvPr>
            <p:ph type="sldNum" sz="quarter" idx="12"/>
          </p:nvPr>
        </p:nvSpPr>
        <p:spPr/>
        <p:txBody>
          <a:bodyPr/>
          <a:lstStyle/>
          <a:p>
            <a:fld id="{A73D4998-4E1D-4323-9CAB-67CA621370A2}" type="slidenum">
              <a:rPr lang="en-US" smtClean="0"/>
              <a:pPr/>
              <a:t>18</a:t>
            </a:fld>
            <a:endParaRPr lang="en-US"/>
          </a:p>
        </p:txBody>
      </p:sp>
    </p:spTree>
    <p:extLst>
      <p:ext uri="{BB962C8B-B14F-4D97-AF65-F5344CB8AC3E}">
        <p14:creationId xmlns:p14="http://schemas.microsoft.com/office/powerpoint/2010/main" val="704974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nodeType="withEffect">
                                  <p:stCondLst>
                                    <p:cond delay="0"/>
                                  </p:stCondLst>
                                  <p:childTnLst>
                                    <p:set>
                                      <p:cBhvr>
                                        <p:cTn id="6" dur="1" fill="hold">
                                          <p:stCondLst>
                                            <p:cond delay="0"/>
                                          </p:stCondLst>
                                        </p:cTn>
                                        <p:tgtEl>
                                          <p:spTgt spid="17412"/>
                                        </p:tgtEl>
                                        <p:attrNameLst>
                                          <p:attrName>style.visibility</p:attrName>
                                        </p:attrNameLst>
                                      </p:cBhvr>
                                      <p:to>
                                        <p:strVal val="visible"/>
                                      </p:to>
                                    </p:set>
                                    <p:anim calcmode="lin" valueType="num">
                                      <p:cBhvr additive="base">
                                        <p:cTn id="7" dur="2000" fill="hold"/>
                                        <p:tgtEl>
                                          <p:spTgt spid="17412"/>
                                        </p:tgtEl>
                                        <p:attrNameLst>
                                          <p:attrName>ppt_x</p:attrName>
                                        </p:attrNameLst>
                                      </p:cBhvr>
                                      <p:tavLst>
                                        <p:tav tm="0">
                                          <p:val>
                                            <p:strVal val="#ppt_x"/>
                                          </p:val>
                                        </p:tav>
                                        <p:tav tm="100000">
                                          <p:val>
                                            <p:strVal val="#ppt_x"/>
                                          </p:val>
                                        </p:tav>
                                      </p:tavLst>
                                    </p:anim>
                                    <p:anim calcmode="lin" valueType="num">
                                      <p:cBhvr additive="base">
                                        <p:cTn id="8" dur="2000" fill="hold"/>
                                        <p:tgtEl>
                                          <p:spTgt spid="17412"/>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2" presetClass="entr" presetSubtype="8" fill="hold" nodeType="afterEffect">
                                  <p:stCondLst>
                                    <p:cond delay="0"/>
                                  </p:stCondLst>
                                  <p:childTnLst>
                                    <p:set>
                                      <p:cBhvr>
                                        <p:cTn id="11" dur="1" fill="hold">
                                          <p:stCondLst>
                                            <p:cond delay="0"/>
                                          </p:stCondLst>
                                        </p:cTn>
                                        <p:tgtEl>
                                          <p:spTgt spid="17413"/>
                                        </p:tgtEl>
                                        <p:attrNameLst>
                                          <p:attrName>style.visibility</p:attrName>
                                        </p:attrNameLst>
                                      </p:cBhvr>
                                      <p:to>
                                        <p:strVal val="visible"/>
                                      </p:to>
                                    </p:set>
                                    <p:anim calcmode="lin" valueType="num">
                                      <p:cBhvr additive="base">
                                        <p:cTn id="12" dur="2000" fill="hold"/>
                                        <p:tgtEl>
                                          <p:spTgt spid="17413"/>
                                        </p:tgtEl>
                                        <p:attrNameLst>
                                          <p:attrName>ppt_x</p:attrName>
                                        </p:attrNameLst>
                                      </p:cBhvr>
                                      <p:tavLst>
                                        <p:tav tm="0">
                                          <p:val>
                                            <p:strVal val="0-#ppt_w/2"/>
                                          </p:val>
                                        </p:tav>
                                        <p:tav tm="100000">
                                          <p:val>
                                            <p:strVal val="#ppt_x"/>
                                          </p:val>
                                        </p:tav>
                                      </p:tavLst>
                                    </p:anim>
                                    <p:anim calcmode="lin" valueType="num">
                                      <p:cBhvr additive="base">
                                        <p:cTn id="13" dur="2000" fill="hold"/>
                                        <p:tgtEl>
                                          <p:spTgt spid="17413"/>
                                        </p:tgtEl>
                                        <p:attrNameLst>
                                          <p:attrName>ppt_y</p:attrName>
                                        </p:attrNameLst>
                                      </p:cBhvr>
                                      <p:tavLst>
                                        <p:tav tm="0">
                                          <p:val>
                                            <p:strVal val="#ppt_y"/>
                                          </p:val>
                                        </p:tav>
                                        <p:tav tm="100000">
                                          <p:val>
                                            <p:strVal val="#ppt_y"/>
                                          </p:val>
                                        </p:tav>
                                      </p:tavLst>
                                    </p:anim>
                                  </p:childTnLst>
                                </p:cTn>
                              </p:par>
                            </p:childTnLst>
                          </p:cTn>
                        </p:par>
                        <p:par>
                          <p:cTn id="14" fill="hold">
                            <p:stCondLst>
                              <p:cond delay="4000"/>
                            </p:stCondLst>
                            <p:childTnLst>
                              <p:par>
                                <p:cTn id="15" presetID="2" presetClass="entr" presetSubtype="1" fill="hold" nodeType="afterEffect">
                                  <p:stCondLst>
                                    <p:cond delay="0"/>
                                  </p:stCondLst>
                                  <p:childTnLst>
                                    <p:set>
                                      <p:cBhvr>
                                        <p:cTn id="16" dur="1" fill="hold">
                                          <p:stCondLst>
                                            <p:cond delay="0"/>
                                          </p:stCondLst>
                                        </p:cTn>
                                        <p:tgtEl>
                                          <p:spTgt spid="17414"/>
                                        </p:tgtEl>
                                        <p:attrNameLst>
                                          <p:attrName>style.visibility</p:attrName>
                                        </p:attrNameLst>
                                      </p:cBhvr>
                                      <p:to>
                                        <p:strVal val="visible"/>
                                      </p:to>
                                    </p:set>
                                    <p:anim calcmode="lin" valueType="num">
                                      <p:cBhvr additive="base">
                                        <p:cTn id="17" dur="2000" fill="hold"/>
                                        <p:tgtEl>
                                          <p:spTgt spid="17414"/>
                                        </p:tgtEl>
                                        <p:attrNameLst>
                                          <p:attrName>ppt_x</p:attrName>
                                        </p:attrNameLst>
                                      </p:cBhvr>
                                      <p:tavLst>
                                        <p:tav tm="0">
                                          <p:val>
                                            <p:strVal val="#ppt_x"/>
                                          </p:val>
                                        </p:tav>
                                        <p:tav tm="100000">
                                          <p:val>
                                            <p:strVal val="#ppt_x"/>
                                          </p:val>
                                        </p:tav>
                                      </p:tavLst>
                                    </p:anim>
                                    <p:anim calcmode="lin" valueType="num">
                                      <p:cBhvr additive="base">
                                        <p:cTn id="18" dur="2000" fill="hold"/>
                                        <p:tgtEl>
                                          <p:spTgt spid="17414"/>
                                        </p:tgtEl>
                                        <p:attrNameLst>
                                          <p:attrName>ppt_y</p:attrName>
                                        </p:attrNameLst>
                                      </p:cBhvr>
                                      <p:tavLst>
                                        <p:tav tm="0">
                                          <p:val>
                                            <p:strVal val="0-#ppt_h/2"/>
                                          </p:val>
                                        </p:tav>
                                        <p:tav tm="100000">
                                          <p:val>
                                            <p:strVal val="#ppt_y"/>
                                          </p:val>
                                        </p:tav>
                                      </p:tavLst>
                                    </p:anim>
                                  </p:childTnLst>
                                </p:cTn>
                              </p:par>
                            </p:childTnLst>
                          </p:cTn>
                        </p:par>
                        <p:par>
                          <p:cTn id="19" fill="hold">
                            <p:stCondLst>
                              <p:cond delay="6000"/>
                            </p:stCondLst>
                            <p:childTnLst>
                              <p:par>
                                <p:cTn id="20" presetID="2" presetClass="entr" presetSubtype="2" fill="hold" nodeType="afterEffect">
                                  <p:stCondLst>
                                    <p:cond delay="0"/>
                                  </p:stCondLst>
                                  <p:childTnLst>
                                    <p:set>
                                      <p:cBhvr>
                                        <p:cTn id="21" dur="1" fill="hold">
                                          <p:stCondLst>
                                            <p:cond delay="0"/>
                                          </p:stCondLst>
                                        </p:cTn>
                                        <p:tgtEl>
                                          <p:spTgt spid="17415"/>
                                        </p:tgtEl>
                                        <p:attrNameLst>
                                          <p:attrName>style.visibility</p:attrName>
                                        </p:attrNameLst>
                                      </p:cBhvr>
                                      <p:to>
                                        <p:strVal val="visible"/>
                                      </p:to>
                                    </p:set>
                                    <p:anim calcmode="lin" valueType="num">
                                      <p:cBhvr additive="base">
                                        <p:cTn id="22" dur="2000" fill="hold"/>
                                        <p:tgtEl>
                                          <p:spTgt spid="17415"/>
                                        </p:tgtEl>
                                        <p:attrNameLst>
                                          <p:attrName>ppt_x</p:attrName>
                                        </p:attrNameLst>
                                      </p:cBhvr>
                                      <p:tavLst>
                                        <p:tav tm="0">
                                          <p:val>
                                            <p:strVal val="1+#ppt_w/2"/>
                                          </p:val>
                                        </p:tav>
                                        <p:tav tm="100000">
                                          <p:val>
                                            <p:strVal val="#ppt_x"/>
                                          </p:val>
                                        </p:tav>
                                      </p:tavLst>
                                    </p:anim>
                                    <p:anim calcmode="lin" valueType="num">
                                      <p:cBhvr additive="base">
                                        <p:cTn id="23" dur="2000" fill="hold"/>
                                        <p:tgtEl>
                                          <p:spTgt spid="17415"/>
                                        </p:tgtEl>
                                        <p:attrNameLst>
                                          <p:attrName>ppt_y</p:attrName>
                                        </p:attrNameLst>
                                      </p:cBhvr>
                                      <p:tavLst>
                                        <p:tav tm="0">
                                          <p:val>
                                            <p:strVal val="#ppt_y"/>
                                          </p:val>
                                        </p:tav>
                                        <p:tav tm="100000">
                                          <p:val>
                                            <p:strVal val="#ppt_y"/>
                                          </p:val>
                                        </p:tav>
                                      </p:tavLst>
                                    </p:anim>
                                  </p:childTnLst>
                                </p:cTn>
                              </p:par>
                            </p:childTnLst>
                          </p:cTn>
                        </p:par>
                        <p:par>
                          <p:cTn id="24" fill="hold">
                            <p:stCondLst>
                              <p:cond delay="8000"/>
                            </p:stCondLst>
                            <p:childTnLst>
                              <p:par>
                                <p:cTn id="25" presetID="2" presetClass="entr" presetSubtype="1" fill="hold" nodeType="afterEffect">
                                  <p:stCondLst>
                                    <p:cond delay="0"/>
                                  </p:stCondLst>
                                  <p:childTnLst>
                                    <p:set>
                                      <p:cBhvr>
                                        <p:cTn id="26" dur="1" fill="hold">
                                          <p:stCondLst>
                                            <p:cond delay="0"/>
                                          </p:stCondLst>
                                        </p:cTn>
                                        <p:tgtEl>
                                          <p:spTgt spid="17416"/>
                                        </p:tgtEl>
                                        <p:attrNameLst>
                                          <p:attrName>style.visibility</p:attrName>
                                        </p:attrNameLst>
                                      </p:cBhvr>
                                      <p:to>
                                        <p:strVal val="visible"/>
                                      </p:to>
                                    </p:set>
                                    <p:anim calcmode="lin" valueType="num">
                                      <p:cBhvr additive="base">
                                        <p:cTn id="27" dur="2000" fill="hold"/>
                                        <p:tgtEl>
                                          <p:spTgt spid="17416"/>
                                        </p:tgtEl>
                                        <p:attrNameLst>
                                          <p:attrName>ppt_x</p:attrName>
                                        </p:attrNameLst>
                                      </p:cBhvr>
                                      <p:tavLst>
                                        <p:tav tm="0">
                                          <p:val>
                                            <p:strVal val="#ppt_x"/>
                                          </p:val>
                                        </p:tav>
                                        <p:tav tm="100000">
                                          <p:val>
                                            <p:strVal val="#ppt_x"/>
                                          </p:val>
                                        </p:tav>
                                      </p:tavLst>
                                    </p:anim>
                                    <p:anim calcmode="lin" valueType="num">
                                      <p:cBhvr additive="base">
                                        <p:cTn id="28" dur="2000" fill="hold"/>
                                        <p:tgtEl>
                                          <p:spTgt spid="17416"/>
                                        </p:tgtEl>
                                        <p:attrNameLst>
                                          <p:attrName>ppt_y</p:attrName>
                                        </p:attrNameLst>
                                      </p:cBhvr>
                                      <p:tavLst>
                                        <p:tav tm="0">
                                          <p:val>
                                            <p:strVal val="0-#ppt_h/2"/>
                                          </p:val>
                                        </p:tav>
                                        <p:tav tm="100000">
                                          <p:val>
                                            <p:strVal val="#ppt_y"/>
                                          </p:val>
                                        </p:tav>
                                      </p:tavLst>
                                    </p:anim>
                                  </p:childTnLst>
                                </p:cTn>
                              </p:par>
                            </p:childTnLst>
                          </p:cTn>
                        </p:par>
                        <p:par>
                          <p:cTn id="29" fill="hold">
                            <p:stCondLst>
                              <p:cond delay="10000"/>
                            </p:stCondLst>
                            <p:childTnLst>
                              <p:par>
                                <p:cTn id="30" presetID="2" presetClass="entr" presetSubtype="8" fill="hold" nodeType="afterEffect">
                                  <p:stCondLst>
                                    <p:cond delay="0"/>
                                  </p:stCondLst>
                                  <p:childTnLst>
                                    <p:set>
                                      <p:cBhvr>
                                        <p:cTn id="31" dur="1" fill="hold">
                                          <p:stCondLst>
                                            <p:cond delay="0"/>
                                          </p:stCondLst>
                                        </p:cTn>
                                        <p:tgtEl>
                                          <p:spTgt spid="17418"/>
                                        </p:tgtEl>
                                        <p:attrNameLst>
                                          <p:attrName>style.visibility</p:attrName>
                                        </p:attrNameLst>
                                      </p:cBhvr>
                                      <p:to>
                                        <p:strVal val="visible"/>
                                      </p:to>
                                    </p:set>
                                    <p:anim calcmode="lin" valueType="num">
                                      <p:cBhvr additive="base">
                                        <p:cTn id="32" dur="2000" fill="hold"/>
                                        <p:tgtEl>
                                          <p:spTgt spid="17418"/>
                                        </p:tgtEl>
                                        <p:attrNameLst>
                                          <p:attrName>ppt_x</p:attrName>
                                        </p:attrNameLst>
                                      </p:cBhvr>
                                      <p:tavLst>
                                        <p:tav tm="0">
                                          <p:val>
                                            <p:strVal val="0-#ppt_w/2"/>
                                          </p:val>
                                        </p:tav>
                                        <p:tav tm="100000">
                                          <p:val>
                                            <p:strVal val="#ppt_x"/>
                                          </p:val>
                                        </p:tav>
                                      </p:tavLst>
                                    </p:anim>
                                    <p:anim calcmode="lin" valueType="num">
                                      <p:cBhvr additive="base">
                                        <p:cTn id="33" dur="2000" fill="hold"/>
                                        <p:tgtEl>
                                          <p:spTgt spid="17418"/>
                                        </p:tgtEl>
                                        <p:attrNameLst>
                                          <p:attrName>ppt_y</p:attrName>
                                        </p:attrNameLst>
                                      </p:cBhvr>
                                      <p:tavLst>
                                        <p:tav tm="0">
                                          <p:val>
                                            <p:strVal val="#ppt_y"/>
                                          </p:val>
                                        </p:tav>
                                        <p:tav tm="100000">
                                          <p:val>
                                            <p:strVal val="#ppt_y"/>
                                          </p:val>
                                        </p:tav>
                                      </p:tavLst>
                                    </p:anim>
                                  </p:childTnLst>
                                </p:cTn>
                              </p:par>
                            </p:childTnLst>
                          </p:cTn>
                        </p:par>
                        <p:par>
                          <p:cTn id="34" fill="hold">
                            <p:stCondLst>
                              <p:cond delay="12000"/>
                            </p:stCondLst>
                            <p:childTnLst>
                              <p:par>
                                <p:cTn id="35" presetID="2" presetClass="entr" presetSubtype="8" fill="hold" nodeType="afterEffect">
                                  <p:stCondLst>
                                    <p:cond delay="0"/>
                                  </p:stCondLst>
                                  <p:childTnLst>
                                    <p:set>
                                      <p:cBhvr>
                                        <p:cTn id="36" dur="1" fill="hold">
                                          <p:stCondLst>
                                            <p:cond delay="0"/>
                                          </p:stCondLst>
                                        </p:cTn>
                                        <p:tgtEl>
                                          <p:spTgt spid="2"/>
                                        </p:tgtEl>
                                        <p:attrNameLst>
                                          <p:attrName>style.visibility</p:attrName>
                                        </p:attrNameLst>
                                      </p:cBhvr>
                                      <p:to>
                                        <p:strVal val="visible"/>
                                      </p:to>
                                    </p:set>
                                    <p:anim calcmode="lin" valueType="num">
                                      <p:cBhvr additive="base">
                                        <p:cTn id="37" dur="2000" fill="hold"/>
                                        <p:tgtEl>
                                          <p:spTgt spid="2"/>
                                        </p:tgtEl>
                                        <p:attrNameLst>
                                          <p:attrName>ppt_x</p:attrName>
                                        </p:attrNameLst>
                                      </p:cBhvr>
                                      <p:tavLst>
                                        <p:tav tm="0">
                                          <p:val>
                                            <p:strVal val="0-#ppt_w/2"/>
                                          </p:val>
                                        </p:tav>
                                        <p:tav tm="100000">
                                          <p:val>
                                            <p:strVal val="#ppt_x"/>
                                          </p:val>
                                        </p:tav>
                                      </p:tavLst>
                                    </p:anim>
                                    <p:anim calcmode="lin" valueType="num">
                                      <p:cBhvr additive="base">
                                        <p:cTn id="38" dur="2000" fill="hold"/>
                                        <p:tgtEl>
                                          <p:spTgt spid="2"/>
                                        </p:tgtEl>
                                        <p:attrNameLst>
                                          <p:attrName>ppt_y</p:attrName>
                                        </p:attrNameLst>
                                      </p:cBhvr>
                                      <p:tavLst>
                                        <p:tav tm="0">
                                          <p:val>
                                            <p:strVal val="#ppt_y"/>
                                          </p:val>
                                        </p:tav>
                                        <p:tav tm="100000">
                                          <p:val>
                                            <p:strVal val="#ppt_y"/>
                                          </p:val>
                                        </p:tav>
                                      </p:tavLst>
                                    </p:anim>
                                  </p:childTnLst>
                                </p:cTn>
                              </p:par>
                            </p:childTnLst>
                          </p:cTn>
                        </p:par>
                        <p:par>
                          <p:cTn id="39" fill="hold">
                            <p:stCondLst>
                              <p:cond delay="14000"/>
                            </p:stCondLst>
                            <p:childTnLst>
                              <p:par>
                                <p:cTn id="40" presetID="2" presetClass="entr" presetSubtype="8" fill="hold" nodeType="afterEffect">
                                  <p:stCondLst>
                                    <p:cond delay="0"/>
                                  </p:stCondLst>
                                  <p:childTnLst>
                                    <p:set>
                                      <p:cBhvr>
                                        <p:cTn id="41" dur="1" fill="hold">
                                          <p:stCondLst>
                                            <p:cond delay="0"/>
                                          </p:stCondLst>
                                        </p:cTn>
                                        <p:tgtEl>
                                          <p:spTgt spid="3"/>
                                        </p:tgtEl>
                                        <p:attrNameLst>
                                          <p:attrName>style.visibility</p:attrName>
                                        </p:attrNameLst>
                                      </p:cBhvr>
                                      <p:to>
                                        <p:strVal val="visible"/>
                                      </p:to>
                                    </p:set>
                                    <p:anim calcmode="lin" valueType="num">
                                      <p:cBhvr additive="base">
                                        <p:cTn id="42" dur="2000" fill="hold"/>
                                        <p:tgtEl>
                                          <p:spTgt spid="3"/>
                                        </p:tgtEl>
                                        <p:attrNameLst>
                                          <p:attrName>ppt_x</p:attrName>
                                        </p:attrNameLst>
                                      </p:cBhvr>
                                      <p:tavLst>
                                        <p:tav tm="0">
                                          <p:val>
                                            <p:strVal val="0-#ppt_w/2"/>
                                          </p:val>
                                        </p:tav>
                                        <p:tav tm="100000">
                                          <p:val>
                                            <p:strVal val="#ppt_x"/>
                                          </p:val>
                                        </p:tav>
                                      </p:tavLst>
                                    </p:anim>
                                    <p:anim calcmode="lin" valueType="num">
                                      <p:cBhvr additive="base">
                                        <p:cTn id="43" dur="2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43200" y="76200"/>
            <a:ext cx="4644274" cy="6591636"/>
          </a:xfrm>
        </p:spPr>
      </p:pic>
      <p:sp>
        <p:nvSpPr>
          <p:cNvPr id="2" name="TextBox 1"/>
          <p:cNvSpPr txBox="1"/>
          <p:nvPr/>
        </p:nvSpPr>
        <p:spPr>
          <a:xfrm>
            <a:off x="7620000" y="762001"/>
            <a:ext cx="2743200" cy="3108543"/>
          </a:xfrm>
          <a:prstGeom prst="rect">
            <a:avLst/>
          </a:prstGeom>
          <a:noFill/>
        </p:spPr>
        <p:txBody>
          <a:bodyPr wrap="square" rtlCol="0">
            <a:spAutoFit/>
          </a:bodyPr>
          <a:lstStyle/>
          <a:p>
            <a:r>
              <a:rPr lang="ru-RU" sz="2800" b="1" dirty="0">
                <a:solidFill>
                  <a:srgbClr val="FFC000"/>
                </a:solidFill>
              </a:rPr>
              <a:t>Занятие по заучиванию мест Писания</a:t>
            </a:r>
            <a:r>
              <a:rPr lang="en-US" sz="2800" b="1" dirty="0">
                <a:solidFill>
                  <a:srgbClr val="FFC000"/>
                </a:solidFill>
              </a:rPr>
              <a:t/>
            </a:r>
            <a:br>
              <a:rPr lang="en-US" sz="2800" b="1" dirty="0">
                <a:solidFill>
                  <a:srgbClr val="FFC000"/>
                </a:solidFill>
              </a:rPr>
            </a:br>
            <a:r>
              <a:rPr lang="en-US" sz="2800" dirty="0"/>
              <a:t>Scripture Memorization Class</a:t>
            </a:r>
          </a:p>
          <a:p>
            <a:endParaRPr lang="en-US" sz="2800" b="1" dirty="0">
              <a:solidFill>
                <a:srgbClr val="FFC000"/>
              </a:solidFill>
            </a:endParaRPr>
          </a:p>
        </p:txBody>
      </p:sp>
      <p:sp>
        <p:nvSpPr>
          <p:cNvPr id="3" name="Date Placeholder 2"/>
          <p:cNvSpPr>
            <a:spLocks noGrp="1"/>
          </p:cNvSpPr>
          <p:nvPr>
            <p:ph type="dt" sz="half" idx="10"/>
          </p:nvPr>
        </p:nvSpPr>
        <p:spPr/>
        <p:txBody>
          <a:bodyPr/>
          <a:lstStyle/>
          <a:p>
            <a:r>
              <a:rPr lang="en-US" smtClean="0"/>
              <a:t>02/2023</a:t>
            </a:r>
            <a:endParaRPr lang="en-US"/>
          </a:p>
        </p:txBody>
      </p:sp>
      <p:sp>
        <p:nvSpPr>
          <p:cNvPr id="5" name="Footer Placeholder 4"/>
          <p:cNvSpPr>
            <a:spLocks noGrp="1"/>
          </p:cNvSpPr>
          <p:nvPr>
            <p:ph type="ftr" sz="quarter" idx="11"/>
          </p:nvPr>
        </p:nvSpPr>
        <p:spPr/>
        <p:txBody>
          <a:bodyPr/>
          <a:lstStyle/>
          <a:p>
            <a:r>
              <a:rPr lang="en-US" smtClean="0"/>
              <a:t>T505.13        www.iTeenChallenge.org</a:t>
            </a:r>
            <a:endParaRPr lang="en-US"/>
          </a:p>
        </p:txBody>
      </p:sp>
      <p:sp>
        <p:nvSpPr>
          <p:cNvPr id="6" name="Slide Number Placeholder 5"/>
          <p:cNvSpPr>
            <a:spLocks noGrp="1"/>
          </p:cNvSpPr>
          <p:nvPr>
            <p:ph type="sldNum" sz="quarter" idx="12"/>
          </p:nvPr>
        </p:nvSpPr>
        <p:spPr/>
        <p:txBody>
          <a:bodyPr/>
          <a:lstStyle/>
          <a:p>
            <a:fld id="{A73D4998-4E1D-4323-9CAB-67CA621370A2}" type="slidenum">
              <a:rPr lang="en-US" smtClean="0"/>
              <a:pPr/>
              <a:t>19</a:t>
            </a:fld>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Gregg\Documents\Teacher Training Conferences\Prev. Conferences\GTC 2012\Brazil 10-2012\photos\DSCN4231 - Copy.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381000"/>
            <a:ext cx="4572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C:\Users\Gregg\Documents\Staff Training materials\Prev. Conferences\GTC 2012\Brazil 10-2012\photos\DSCN422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3200400"/>
            <a:ext cx="4458208" cy="3343656"/>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r>
              <a:rPr lang="en-US" smtClean="0"/>
              <a:t>02/2023</a:t>
            </a:r>
            <a:endParaRPr lang="en-US"/>
          </a:p>
        </p:txBody>
      </p:sp>
      <p:sp>
        <p:nvSpPr>
          <p:cNvPr id="4" name="Footer Placeholder 3"/>
          <p:cNvSpPr>
            <a:spLocks noGrp="1"/>
          </p:cNvSpPr>
          <p:nvPr>
            <p:ph type="ftr" sz="quarter" idx="11"/>
          </p:nvPr>
        </p:nvSpPr>
        <p:spPr/>
        <p:txBody>
          <a:bodyPr/>
          <a:lstStyle/>
          <a:p>
            <a:r>
              <a:rPr lang="en-US" smtClean="0"/>
              <a:t>T505.13        www.iTeenChallenge.org</a:t>
            </a:r>
            <a:endParaRPr lang="en-US"/>
          </a:p>
        </p:txBody>
      </p:sp>
      <p:sp>
        <p:nvSpPr>
          <p:cNvPr id="5" name="Slide Number Placeholder 4"/>
          <p:cNvSpPr>
            <a:spLocks noGrp="1"/>
          </p:cNvSpPr>
          <p:nvPr>
            <p:ph type="sldNum" sz="quarter" idx="12"/>
          </p:nvPr>
        </p:nvSpPr>
        <p:spPr/>
        <p:txBody>
          <a:bodyPr/>
          <a:lstStyle/>
          <a:p>
            <a:fld id="{A73D4998-4E1D-4323-9CAB-67CA621370A2}" type="slidenum">
              <a:rPr lang="en-US" smtClean="0"/>
              <a:pPr/>
              <a:t>2</a:t>
            </a:fld>
            <a:endParaRPr lang="en-US"/>
          </a:p>
        </p:txBody>
      </p:sp>
    </p:spTree>
    <p:extLst>
      <p:ext uri="{BB962C8B-B14F-4D97-AF65-F5344CB8AC3E}">
        <p14:creationId xmlns:p14="http://schemas.microsoft.com/office/powerpoint/2010/main" val="40666660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944062">
            <a:off x="2906604" y="257668"/>
            <a:ext cx="4459229" cy="6317241"/>
          </a:xfrm>
        </p:spPr>
      </p:pic>
      <p:sp>
        <p:nvSpPr>
          <p:cNvPr id="3" name="TextBox 2"/>
          <p:cNvSpPr txBox="1"/>
          <p:nvPr/>
        </p:nvSpPr>
        <p:spPr>
          <a:xfrm>
            <a:off x="7311633" y="4114800"/>
            <a:ext cx="3260829" cy="1569660"/>
          </a:xfrm>
          <a:prstGeom prst="rect">
            <a:avLst/>
          </a:prstGeom>
          <a:noFill/>
        </p:spPr>
        <p:txBody>
          <a:bodyPr wrap="none" rtlCol="0">
            <a:spAutoFit/>
          </a:bodyPr>
          <a:lstStyle/>
          <a:p>
            <a:r>
              <a:rPr lang="ru-RU" sz="2400" b="1" dirty="0">
                <a:solidFill>
                  <a:srgbClr val="FFC000"/>
                </a:solidFill>
              </a:rPr>
              <a:t>Занятие по </a:t>
            </a:r>
            <a:endParaRPr lang="en-US" sz="2400" b="1" dirty="0">
              <a:solidFill>
                <a:srgbClr val="FFC000"/>
              </a:solidFill>
            </a:endParaRPr>
          </a:p>
          <a:p>
            <a:r>
              <a:rPr lang="ru-RU" sz="2400" b="1" dirty="0">
                <a:solidFill>
                  <a:srgbClr val="FFC000"/>
                </a:solidFill>
              </a:rPr>
              <a:t>качествам характера</a:t>
            </a:r>
            <a:r>
              <a:rPr lang="en-US" sz="2400" b="1" dirty="0">
                <a:solidFill>
                  <a:srgbClr val="FFC000"/>
                </a:solidFill>
              </a:rPr>
              <a:t/>
            </a:r>
            <a:br>
              <a:rPr lang="en-US" sz="2400" b="1" dirty="0">
                <a:solidFill>
                  <a:srgbClr val="FFC000"/>
                </a:solidFill>
              </a:rPr>
            </a:br>
            <a:r>
              <a:rPr lang="en-US" sz="2400" dirty="0"/>
              <a:t>Character Qualities Class</a:t>
            </a:r>
          </a:p>
          <a:p>
            <a:endParaRPr lang="en-US" sz="2400" b="1" dirty="0">
              <a:solidFill>
                <a:srgbClr val="FFC000"/>
              </a:solidFill>
            </a:endParaRPr>
          </a:p>
        </p:txBody>
      </p:sp>
      <p:sp>
        <p:nvSpPr>
          <p:cNvPr id="2" name="Date Placeholder 1"/>
          <p:cNvSpPr>
            <a:spLocks noGrp="1"/>
          </p:cNvSpPr>
          <p:nvPr>
            <p:ph type="dt" sz="half" idx="10"/>
          </p:nvPr>
        </p:nvSpPr>
        <p:spPr/>
        <p:txBody>
          <a:bodyPr/>
          <a:lstStyle/>
          <a:p>
            <a:r>
              <a:rPr lang="en-US" smtClean="0"/>
              <a:t>02/2023</a:t>
            </a:r>
            <a:endParaRPr lang="en-US"/>
          </a:p>
        </p:txBody>
      </p:sp>
      <p:sp>
        <p:nvSpPr>
          <p:cNvPr id="5" name="Footer Placeholder 4"/>
          <p:cNvSpPr>
            <a:spLocks noGrp="1"/>
          </p:cNvSpPr>
          <p:nvPr>
            <p:ph type="ftr" sz="quarter" idx="11"/>
          </p:nvPr>
        </p:nvSpPr>
        <p:spPr/>
        <p:txBody>
          <a:bodyPr/>
          <a:lstStyle/>
          <a:p>
            <a:r>
              <a:rPr lang="en-US" smtClean="0"/>
              <a:t>T505.13        www.iTeenChallenge.org</a:t>
            </a:r>
            <a:endParaRPr lang="en-US"/>
          </a:p>
        </p:txBody>
      </p:sp>
      <p:sp>
        <p:nvSpPr>
          <p:cNvPr id="6" name="Slide Number Placeholder 5"/>
          <p:cNvSpPr>
            <a:spLocks noGrp="1"/>
          </p:cNvSpPr>
          <p:nvPr>
            <p:ph type="sldNum" sz="quarter" idx="12"/>
          </p:nvPr>
        </p:nvSpPr>
        <p:spPr/>
        <p:txBody>
          <a:bodyPr/>
          <a:lstStyle/>
          <a:p>
            <a:fld id="{A73D4998-4E1D-4323-9CAB-67CA621370A2}" type="slidenum">
              <a:rPr lang="en-US" smtClean="0"/>
              <a:pPr/>
              <a:t>20</a:t>
            </a:fld>
            <a:endParaRPr lang="en-US"/>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21106896">
            <a:off x="2340722" y="295999"/>
            <a:ext cx="4603112" cy="6426987"/>
          </a:xfrm>
        </p:spPr>
      </p:pic>
      <p:sp>
        <p:nvSpPr>
          <p:cNvPr id="2" name="TextBox 1"/>
          <p:cNvSpPr txBox="1"/>
          <p:nvPr/>
        </p:nvSpPr>
        <p:spPr>
          <a:xfrm>
            <a:off x="7239000" y="1828800"/>
            <a:ext cx="3048000" cy="1569660"/>
          </a:xfrm>
          <a:prstGeom prst="rect">
            <a:avLst/>
          </a:prstGeom>
          <a:noFill/>
        </p:spPr>
        <p:txBody>
          <a:bodyPr wrap="square" rtlCol="0">
            <a:spAutoFit/>
          </a:bodyPr>
          <a:lstStyle/>
          <a:p>
            <a:r>
              <a:rPr lang="ru-RU" sz="2400" b="1" dirty="0">
                <a:solidFill>
                  <a:srgbClr val="FFC000"/>
                </a:solidFill>
              </a:rPr>
              <a:t>Занятие по чтению Библии</a:t>
            </a:r>
            <a:r>
              <a:rPr lang="en-US" sz="2400" b="1" dirty="0">
                <a:solidFill>
                  <a:srgbClr val="FFC000"/>
                </a:solidFill>
              </a:rPr>
              <a:t/>
            </a:r>
            <a:br>
              <a:rPr lang="en-US" sz="2400" b="1" dirty="0">
                <a:solidFill>
                  <a:srgbClr val="FFC000"/>
                </a:solidFill>
              </a:rPr>
            </a:br>
            <a:r>
              <a:rPr lang="en-US" sz="2400" dirty="0"/>
              <a:t>Bible Reading Class</a:t>
            </a:r>
          </a:p>
          <a:p>
            <a:endParaRPr lang="en-US" sz="2400" b="1" dirty="0">
              <a:solidFill>
                <a:srgbClr val="FFC000"/>
              </a:solidFill>
            </a:endParaRPr>
          </a:p>
        </p:txBody>
      </p:sp>
      <p:sp>
        <p:nvSpPr>
          <p:cNvPr id="3" name="Date Placeholder 2"/>
          <p:cNvSpPr>
            <a:spLocks noGrp="1"/>
          </p:cNvSpPr>
          <p:nvPr>
            <p:ph type="dt" sz="half" idx="10"/>
          </p:nvPr>
        </p:nvSpPr>
        <p:spPr/>
        <p:txBody>
          <a:bodyPr/>
          <a:lstStyle/>
          <a:p>
            <a:r>
              <a:rPr lang="en-US" smtClean="0"/>
              <a:t>02/2023</a:t>
            </a:r>
            <a:endParaRPr lang="en-US"/>
          </a:p>
        </p:txBody>
      </p:sp>
      <p:sp>
        <p:nvSpPr>
          <p:cNvPr id="5" name="Footer Placeholder 4"/>
          <p:cNvSpPr>
            <a:spLocks noGrp="1"/>
          </p:cNvSpPr>
          <p:nvPr>
            <p:ph type="ftr" sz="quarter" idx="11"/>
          </p:nvPr>
        </p:nvSpPr>
        <p:spPr/>
        <p:txBody>
          <a:bodyPr/>
          <a:lstStyle/>
          <a:p>
            <a:r>
              <a:rPr lang="en-US" smtClean="0"/>
              <a:t>T505.13        www.iTeenChallenge.org</a:t>
            </a:r>
            <a:endParaRPr lang="en-US"/>
          </a:p>
        </p:txBody>
      </p:sp>
      <p:sp>
        <p:nvSpPr>
          <p:cNvPr id="6" name="Slide Number Placeholder 5"/>
          <p:cNvSpPr>
            <a:spLocks noGrp="1"/>
          </p:cNvSpPr>
          <p:nvPr>
            <p:ph type="sldNum" sz="quarter" idx="12"/>
          </p:nvPr>
        </p:nvSpPr>
        <p:spPr/>
        <p:txBody>
          <a:bodyPr/>
          <a:lstStyle/>
          <a:p>
            <a:fld id="{A73D4998-4E1D-4323-9CAB-67CA621370A2}" type="slidenum">
              <a:rPr lang="en-US" smtClean="0"/>
              <a:pPr/>
              <a:t>21</a:t>
            </a:fld>
            <a:endParaRPr 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969119">
            <a:off x="2399994" y="100763"/>
            <a:ext cx="5005850" cy="7008190"/>
          </a:xfrm>
        </p:spPr>
      </p:pic>
      <p:sp>
        <p:nvSpPr>
          <p:cNvPr id="2" name="TextBox 1"/>
          <p:cNvSpPr txBox="1"/>
          <p:nvPr/>
        </p:nvSpPr>
        <p:spPr>
          <a:xfrm>
            <a:off x="7848600" y="3657600"/>
            <a:ext cx="2819400" cy="2308324"/>
          </a:xfrm>
          <a:prstGeom prst="rect">
            <a:avLst/>
          </a:prstGeom>
          <a:noFill/>
        </p:spPr>
        <p:txBody>
          <a:bodyPr wrap="square" rtlCol="0">
            <a:spAutoFit/>
          </a:bodyPr>
          <a:lstStyle/>
          <a:p>
            <a:r>
              <a:rPr lang="ru-RU" sz="2400" b="1" dirty="0">
                <a:solidFill>
                  <a:srgbClr val="FFC000"/>
                </a:solidFill>
              </a:rPr>
              <a:t>Занятие самостоятельным чтением</a:t>
            </a:r>
            <a:r>
              <a:rPr lang="en-US" sz="2400" b="1" dirty="0">
                <a:solidFill>
                  <a:srgbClr val="FFC000"/>
                </a:solidFill>
              </a:rPr>
              <a:t/>
            </a:r>
            <a:br>
              <a:rPr lang="en-US" sz="2400" b="1" dirty="0">
                <a:solidFill>
                  <a:srgbClr val="FFC000"/>
                </a:solidFill>
              </a:rPr>
            </a:br>
            <a:r>
              <a:rPr lang="en-US" sz="2400" dirty="0"/>
              <a:t>Personal Reading Class</a:t>
            </a:r>
          </a:p>
          <a:p>
            <a:endParaRPr lang="en-US" sz="2400" b="1" dirty="0">
              <a:solidFill>
                <a:srgbClr val="FFC000"/>
              </a:solidFill>
            </a:endParaRPr>
          </a:p>
        </p:txBody>
      </p:sp>
      <p:sp>
        <p:nvSpPr>
          <p:cNvPr id="3" name="Date Placeholder 2"/>
          <p:cNvSpPr>
            <a:spLocks noGrp="1"/>
          </p:cNvSpPr>
          <p:nvPr>
            <p:ph type="dt" sz="half" idx="10"/>
          </p:nvPr>
        </p:nvSpPr>
        <p:spPr/>
        <p:txBody>
          <a:bodyPr/>
          <a:lstStyle/>
          <a:p>
            <a:r>
              <a:rPr lang="en-US" smtClean="0"/>
              <a:t>02/2023</a:t>
            </a:r>
            <a:endParaRPr lang="en-US"/>
          </a:p>
        </p:txBody>
      </p:sp>
      <p:sp>
        <p:nvSpPr>
          <p:cNvPr id="5" name="Footer Placeholder 4"/>
          <p:cNvSpPr>
            <a:spLocks noGrp="1"/>
          </p:cNvSpPr>
          <p:nvPr>
            <p:ph type="ftr" sz="quarter" idx="11"/>
          </p:nvPr>
        </p:nvSpPr>
        <p:spPr/>
        <p:txBody>
          <a:bodyPr/>
          <a:lstStyle/>
          <a:p>
            <a:r>
              <a:rPr lang="en-US" smtClean="0"/>
              <a:t>T505.13        www.iTeenChallenge.org</a:t>
            </a:r>
            <a:endParaRPr lang="en-US"/>
          </a:p>
        </p:txBody>
      </p:sp>
      <p:sp>
        <p:nvSpPr>
          <p:cNvPr id="6" name="Slide Number Placeholder 5"/>
          <p:cNvSpPr>
            <a:spLocks noGrp="1"/>
          </p:cNvSpPr>
          <p:nvPr>
            <p:ph type="sldNum" sz="quarter" idx="12"/>
          </p:nvPr>
        </p:nvSpPr>
        <p:spPr/>
        <p:txBody>
          <a:bodyPr/>
          <a:lstStyle/>
          <a:p>
            <a:fld id="{A73D4998-4E1D-4323-9CAB-67CA621370A2}" type="slidenum">
              <a:rPr lang="en-US" smtClean="0"/>
              <a:pPr/>
              <a:t>22</a:t>
            </a:fld>
            <a:endParaRPr 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rot="20973498">
            <a:off x="2390490" y="103000"/>
            <a:ext cx="4647269" cy="6623099"/>
          </a:xfrm>
        </p:spPr>
      </p:pic>
      <p:sp>
        <p:nvSpPr>
          <p:cNvPr id="2" name="TextBox 1"/>
          <p:cNvSpPr txBox="1"/>
          <p:nvPr/>
        </p:nvSpPr>
        <p:spPr>
          <a:xfrm>
            <a:off x="7315200" y="914400"/>
            <a:ext cx="3048000" cy="3046988"/>
          </a:xfrm>
          <a:prstGeom prst="rect">
            <a:avLst/>
          </a:prstGeom>
          <a:noFill/>
        </p:spPr>
        <p:txBody>
          <a:bodyPr wrap="square" rtlCol="0">
            <a:spAutoFit/>
          </a:bodyPr>
          <a:lstStyle/>
          <a:p>
            <a:r>
              <a:rPr lang="ru-RU" sz="2400" b="1" dirty="0">
                <a:solidFill>
                  <a:srgbClr val="FFC000"/>
                </a:solidFill>
              </a:rPr>
              <a:t>ЗАНЯТИЕ ПО ПРИМЕНЕНИЮ  МАТЕРИАЛА ВОСКРЕСНОЙ ПРОПОВЕДИ В СВОЕЙ ЖИЗНИ</a:t>
            </a:r>
            <a:endParaRPr lang="en-US" sz="2400" dirty="0">
              <a:solidFill>
                <a:srgbClr val="FFC000"/>
              </a:solidFill>
            </a:endParaRPr>
          </a:p>
          <a:p>
            <a:r>
              <a:rPr lang="en-US" sz="2400" dirty="0"/>
              <a:t>Sunday Sermon Personalization Class</a:t>
            </a:r>
          </a:p>
        </p:txBody>
      </p:sp>
      <p:sp>
        <p:nvSpPr>
          <p:cNvPr id="3" name="Date Placeholder 2"/>
          <p:cNvSpPr>
            <a:spLocks noGrp="1"/>
          </p:cNvSpPr>
          <p:nvPr>
            <p:ph type="dt" sz="half" idx="10"/>
          </p:nvPr>
        </p:nvSpPr>
        <p:spPr/>
        <p:txBody>
          <a:bodyPr/>
          <a:lstStyle/>
          <a:p>
            <a:r>
              <a:rPr lang="en-US" smtClean="0"/>
              <a:t>02/2023</a:t>
            </a:r>
            <a:endParaRPr lang="en-US"/>
          </a:p>
        </p:txBody>
      </p:sp>
      <p:sp>
        <p:nvSpPr>
          <p:cNvPr id="5" name="Footer Placeholder 4"/>
          <p:cNvSpPr>
            <a:spLocks noGrp="1"/>
          </p:cNvSpPr>
          <p:nvPr>
            <p:ph type="ftr" sz="quarter" idx="11"/>
          </p:nvPr>
        </p:nvSpPr>
        <p:spPr/>
        <p:txBody>
          <a:bodyPr/>
          <a:lstStyle/>
          <a:p>
            <a:r>
              <a:rPr lang="en-US" smtClean="0"/>
              <a:t>T505.13        www.iTeenChallenge.org</a:t>
            </a:r>
            <a:endParaRPr lang="en-US"/>
          </a:p>
        </p:txBody>
      </p:sp>
      <p:sp>
        <p:nvSpPr>
          <p:cNvPr id="6" name="Slide Number Placeholder 5"/>
          <p:cNvSpPr>
            <a:spLocks noGrp="1"/>
          </p:cNvSpPr>
          <p:nvPr>
            <p:ph type="sldNum" sz="quarter" idx="12"/>
          </p:nvPr>
        </p:nvSpPr>
        <p:spPr/>
        <p:txBody>
          <a:bodyPr/>
          <a:lstStyle/>
          <a:p>
            <a:fld id="{A73D4998-4E1D-4323-9CAB-67CA621370A2}" type="slidenum">
              <a:rPr lang="en-US" smtClean="0"/>
              <a:pPr/>
              <a:t>23</a:t>
            </a:fld>
            <a:endParaRPr lang="en-US"/>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52400"/>
            <a:ext cx="8534400" cy="1143000"/>
          </a:xfrm>
        </p:spPr>
        <p:txBody>
          <a:bodyPr>
            <a:normAutofit/>
          </a:bodyPr>
          <a:lstStyle/>
          <a:p>
            <a:r>
              <a:rPr lang="ru-RU" sz="3600" dirty="0">
                <a:solidFill>
                  <a:srgbClr val="FFC000"/>
                </a:solidFill>
              </a:rPr>
              <a:t>200 серий проектов</a:t>
            </a:r>
            <a:r>
              <a:rPr lang="en-US" sz="3600" dirty="0">
                <a:solidFill>
                  <a:srgbClr val="FFC000"/>
                </a:solidFill>
              </a:rPr>
              <a:t> </a:t>
            </a:r>
            <a:r>
              <a:rPr lang="en-US" sz="2400" dirty="0"/>
              <a:t>200 series of Projects</a:t>
            </a:r>
            <a:endParaRPr lang="en-US" sz="2400" dirty="0">
              <a:solidFill>
                <a:srgbClr val="FFC000"/>
              </a:solidFill>
            </a:endParaRPr>
          </a:p>
        </p:txBody>
      </p:sp>
      <p:sp>
        <p:nvSpPr>
          <p:cNvPr id="3" name="Content Placeholder 2"/>
          <p:cNvSpPr>
            <a:spLocks noGrp="1"/>
          </p:cNvSpPr>
          <p:nvPr>
            <p:ph idx="1"/>
          </p:nvPr>
        </p:nvSpPr>
        <p:spPr>
          <a:xfrm>
            <a:off x="1676400" y="914401"/>
            <a:ext cx="8763000" cy="4525963"/>
          </a:xfrm>
        </p:spPr>
        <p:txBody>
          <a:bodyPr/>
          <a:lstStyle/>
          <a:p>
            <a:pPr marL="0" indent="0">
              <a:buNone/>
            </a:pPr>
            <a:r>
              <a:rPr lang="ru-RU" dirty="0">
                <a:solidFill>
                  <a:srgbClr val="FFC000"/>
                </a:solidFill>
              </a:rPr>
              <a:t>Цель этих двухсот серий проектов:</a:t>
            </a:r>
            <a:r>
              <a:rPr lang="en-US" dirty="0">
                <a:solidFill>
                  <a:srgbClr val="FFC000"/>
                </a:solidFill>
              </a:rPr>
              <a:t/>
            </a:r>
            <a:br>
              <a:rPr lang="en-US" dirty="0">
                <a:solidFill>
                  <a:srgbClr val="FFC000"/>
                </a:solidFill>
              </a:rPr>
            </a:br>
            <a:r>
              <a:rPr lang="ru-RU" dirty="0">
                <a:solidFill>
                  <a:srgbClr val="FFC000"/>
                </a:solidFill>
              </a:rPr>
              <a:t>Взять конкретные библейские принципы и места Писания, чтобы применять их в своей жизни на этой неделе </a:t>
            </a:r>
            <a:r>
              <a:rPr lang="en-US" dirty="0" smtClean="0">
                <a:solidFill>
                  <a:srgbClr val="FFC000"/>
                </a:solidFill>
              </a:rPr>
              <a:t/>
            </a:r>
            <a:br>
              <a:rPr lang="en-US" dirty="0" smtClean="0">
                <a:solidFill>
                  <a:srgbClr val="FFC000"/>
                </a:solidFill>
              </a:rPr>
            </a:br>
            <a:r>
              <a:rPr lang="en-US" sz="2400" dirty="0"/>
              <a:t>Purpose of the 200 series projects:</a:t>
            </a:r>
          </a:p>
          <a:p>
            <a:pPr marL="0" indent="0">
              <a:buNone/>
            </a:pPr>
            <a:r>
              <a:rPr lang="en-US" sz="2400" dirty="0"/>
              <a:t>To take a specific biblical principle and scripture and apply it in your life this week </a:t>
            </a:r>
            <a:r>
              <a:rPr lang="ru-RU" sz="2400" dirty="0">
                <a:solidFill>
                  <a:srgbClr val="FFC000"/>
                </a:solidFill>
              </a:rPr>
              <a:t> </a:t>
            </a:r>
            <a:endParaRPr lang="en-US" dirty="0">
              <a:solidFill>
                <a:srgbClr val="FFC000"/>
              </a:solidFill>
            </a:endParaRPr>
          </a:p>
          <a:p>
            <a:pPr marL="0" indent="0">
              <a:buNone/>
            </a:pPr>
            <a:endParaRPr lang="en-US"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b="21006"/>
          <a:stretch/>
        </p:blipFill>
        <p:spPr>
          <a:xfrm rot="-1080000">
            <a:off x="7315201" y="4648201"/>
            <a:ext cx="3173165" cy="3544703"/>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2" b="16687"/>
          <a:stretch/>
        </p:blipFill>
        <p:spPr>
          <a:xfrm rot="-1080000">
            <a:off x="4502308" y="4951389"/>
            <a:ext cx="3098700" cy="3650777"/>
          </a:xfrm>
          <a:prstGeom prst="rect">
            <a:avLst/>
          </a:prstGeom>
          <a:ln>
            <a:solidFill>
              <a:schemeClr val="bg1"/>
            </a:solidFill>
          </a:ln>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76401" y="4648200"/>
            <a:ext cx="3233043" cy="4572000"/>
          </a:xfrm>
          <a:prstGeom prst="rect">
            <a:avLst/>
          </a:prstGeom>
          <a:ln w="3175">
            <a:solidFill>
              <a:schemeClr val="bg1"/>
            </a:solidFill>
          </a:ln>
        </p:spPr>
      </p:pic>
      <p:sp>
        <p:nvSpPr>
          <p:cNvPr id="7" name="Date Placeholder 6"/>
          <p:cNvSpPr>
            <a:spLocks noGrp="1"/>
          </p:cNvSpPr>
          <p:nvPr>
            <p:ph type="dt" sz="half" idx="10"/>
          </p:nvPr>
        </p:nvSpPr>
        <p:spPr/>
        <p:txBody>
          <a:bodyPr/>
          <a:lstStyle/>
          <a:p>
            <a:r>
              <a:rPr lang="en-US" smtClean="0"/>
              <a:t>02/2023</a:t>
            </a:r>
            <a:endParaRPr lang="en-US"/>
          </a:p>
        </p:txBody>
      </p:sp>
      <p:sp>
        <p:nvSpPr>
          <p:cNvPr id="8" name="Footer Placeholder 7"/>
          <p:cNvSpPr>
            <a:spLocks noGrp="1"/>
          </p:cNvSpPr>
          <p:nvPr>
            <p:ph type="ftr" sz="quarter" idx="11"/>
          </p:nvPr>
        </p:nvSpPr>
        <p:spPr/>
        <p:txBody>
          <a:bodyPr/>
          <a:lstStyle/>
          <a:p>
            <a:r>
              <a:rPr lang="en-US" smtClean="0"/>
              <a:t>T505.13        www.iTeenChallenge.org</a:t>
            </a:r>
            <a:endParaRPr lang="en-US"/>
          </a:p>
        </p:txBody>
      </p:sp>
      <p:sp>
        <p:nvSpPr>
          <p:cNvPr id="9" name="Slide Number Placeholder 8"/>
          <p:cNvSpPr>
            <a:spLocks noGrp="1"/>
          </p:cNvSpPr>
          <p:nvPr>
            <p:ph type="sldNum" sz="quarter" idx="12"/>
          </p:nvPr>
        </p:nvSpPr>
        <p:spPr/>
        <p:txBody>
          <a:bodyPr/>
          <a:lstStyle/>
          <a:p>
            <a:fld id="{A73D4998-4E1D-4323-9CAB-67CA621370A2}" type="slidenum">
              <a:rPr lang="en-US" smtClean="0"/>
              <a:pPr/>
              <a:t>24</a:t>
            </a:fld>
            <a:endParaRPr lang="en-US"/>
          </a:p>
        </p:txBody>
      </p:sp>
    </p:spTree>
    <p:extLst>
      <p:ext uri="{BB962C8B-B14F-4D97-AF65-F5344CB8AC3E}">
        <p14:creationId xmlns:p14="http://schemas.microsoft.com/office/powerpoint/2010/main" val="36007458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2773362"/>
          </a:xfrm>
        </p:spPr>
        <p:txBody>
          <a:bodyPr>
            <a:normAutofit/>
          </a:bodyPr>
          <a:lstStyle/>
          <a:p>
            <a:r>
              <a:rPr lang="ru-RU" sz="5400" dirty="0">
                <a:solidFill>
                  <a:srgbClr val="FFC000"/>
                </a:solidFill>
              </a:rPr>
              <a:t>300 серий проектов</a:t>
            </a:r>
            <a:r>
              <a:rPr lang="en-US" sz="5400" dirty="0">
                <a:solidFill>
                  <a:srgbClr val="FFC000"/>
                </a:solidFill>
              </a:rPr>
              <a:t/>
            </a:r>
            <a:br>
              <a:rPr lang="en-US" sz="5400" dirty="0">
                <a:solidFill>
                  <a:srgbClr val="FFC000"/>
                </a:solidFill>
              </a:rPr>
            </a:br>
            <a:r>
              <a:rPr lang="en-US" sz="3600" dirty="0"/>
              <a:t>300 series of projects</a:t>
            </a:r>
            <a:r>
              <a:rPr lang="en-US" sz="5400" dirty="0"/>
              <a:t/>
            </a:r>
            <a:br>
              <a:rPr lang="en-US" sz="5400" dirty="0"/>
            </a:br>
            <a:endParaRPr lang="en-US" sz="5400" dirty="0">
              <a:solidFill>
                <a:srgbClr val="FFC000"/>
              </a:solidFill>
            </a:endParaRPr>
          </a:p>
        </p:txBody>
      </p:sp>
      <p:pic>
        <p:nvPicPr>
          <p:cNvPr id="3"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flipH="1">
            <a:off x="2057400" y="2971800"/>
            <a:ext cx="2263130" cy="3200400"/>
          </a:xfr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91001" y="3200400"/>
            <a:ext cx="2423687" cy="3429000"/>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24600" y="3437021"/>
            <a:ext cx="2426208" cy="3429000"/>
          </a:xfrm>
          <a:prstGeom prst="rect">
            <a:avLst/>
          </a:prstGeom>
        </p:spPr>
      </p:pic>
      <p:sp>
        <p:nvSpPr>
          <p:cNvPr id="6" name="Date Placeholder 5"/>
          <p:cNvSpPr>
            <a:spLocks noGrp="1"/>
          </p:cNvSpPr>
          <p:nvPr>
            <p:ph type="dt" sz="half" idx="10"/>
          </p:nvPr>
        </p:nvSpPr>
        <p:spPr/>
        <p:txBody>
          <a:bodyPr/>
          <a:lstStyle/>
          <a:p>
            <a:r>
              <a:rPr lang="en-US" smtClean="0"/>
              <a:t>02/2023</a:t>
            </a:r>
            <a:endParaRPr lang="en-US"/>
          </a:p>
        </p:txBody>
      </p:sp>
      <p:sp>
        <p:nvSpPr>
          <p:cNvPr id="7" name="Footer Placeholder 6"/>
          <p:cNvSpPr>
            <a:spLocks noGrp="1"/>
          </p:cNvSpPr>
          <p:nvPr>
            <p:ph type="ftr" sz="quarter" idx="11"/>
          </p:nvPr>
        </p:nvSpPr>
        <p:spPr/>
        <p:txBody>
          <a:bodyPr/>
          <a:lstStyle/>
          <a:p>
            <a:r>
              <a:rPr lang="en-US" smtClean="0"/>
              <a:t>T505.13        www.iTeenChallenge.org</a:t>
            </a:r>
            <a:endParaRPr lang="en-US"/>
          </a:p>
        </p:txBody>
      </p:sp>
      <p:sp>
        <p:nvSpPr>
          <p:cNvPr id="8" name="Slide Number Placeholder 7"/>
          <p:cNvSpPr>
            <a:spLocks noGrp="1"/>
          </p:cNvSpPr>
          <p:nvPr>
            <p:ph type="sldNum" sz="quarter" idx="12"/>
          </p:nvPr>
        </p:nvSpPr>
        <p:spPr/>
        <p:txBody>
          <a:bodyPr/>
          <a:lstStyle/>
          <a:p>
            <a:fld id="{A73D4998-4E1D-4323-9CAB-67CA621370A2}" type="slidenum">
              <a:rPr lang="en-US" smtClean="0"/>
              <a:pPr/>
              <a:t>25</a:t>
            </a:fld>
            <a:endParaRPr lang="en-US"/>
          </a:p>
        </p:txBody>
      </p:sp>
    </p:spTree>
    <p:extLst>
      <p:ext uri="{BB962C8B-B14F-4D97-AF65-F5344CB8AC3E}">
        <p14:creationId xmlns:p14="http://schemas.microsoft.com/office/powerpoint/2010/main" val="238617830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fontScale="90000"/>
          </a:bodyPr>
          <a:lstStyle/>
          <a:p>
            <a:r>
              <a:rPr lang="ru-RU" dirty="0">
                <a:solidFill>
                  <a:srgbClr val="FFC000"/>
                </a:solidFill>
              </a:rPr>
              <a:t>300 серий проектов</a:t>
            </a:r>
            <a:r>
              <a:rPr lang="en-US" dirty="0">
                <a:solidFill>
                  <a:srgbClr val="FFC000"/>
                </a:solidFill>
              </a:rPr>
              <a:t/>
            </a:r>
            <a:br>
              <a:rPr lang="en-US" dirty="0">
                <a:solidFill>
                  <a:srgbClr val="FFC000"/>
                </a:solidFill>
              </a:rPr>
            </a:br>
            <a:r>
              <a:rPr lang="en-US" sz="2700" dirty="0"/>
              <a:t>300 series of projects</a:t>
            </a:r>
            <a:endParaRPr lang="en-US" sz="2700" dirty="0">
              <a:solidFill>
                <a:srgbClr val="FFC000"/>
              </a:solidFill>
            </a:endParaRPr>
          </a:p>
        </p:txBody>
      </p:sp>
      <p:sp>
        <p:nvSpPr>
          <p:cNvPr id="3" name="Content Placeholder 2"/>
          <p:cNvSpPr>
            <a:spLocks noGrp="1"/>
          </p:cNvSpPr>
          <p:nvPr>
            <p:ph idx="1"/>
          </p:nvPr>
        </p:nvSpPr>
        <p:spPr>
          <a:xfrm>
            <a:off x="1981200" y="1143000"/>
            <a:ext cx="8229600" cy="5943600"/>
          </a:xfrm>
        </p:spPr>
        <p:txBody>
          <a:bodyPr>
            <a:normAutofit/>
          </a:bodyPr>
          <a:lstStyle/>
          <a:p>
            <a:pPr marL="514350" indent="-514350">
              <a:spcAft>
                <a:spcPts val="1200"/>
              </a:spcAft>
              <a:buFont typeface="+mj-lt"/>
              <a:buAutoNum type="arabicPeriod"/>
            </a:pPr>
            <a:r>
              <a:rPr lang="ru-RU" sz="2800" dirty="0">
                <a:solidFill>
                  <a:srgbClr val="FFC000"/>
                </a:solidFill>
              </a:rPr>
              <a:t>Это специальные проекты, касающиеся конкретных вопросов или проблем в жизни человека.</a:t>
            </a:r>
            <a:r>
              <a:rPr lang="en-US" dirty="0" smtClean="0">
                <a:solidFill>
                  <a:srgbClr val="FFC000"/>
                </a:solidFill>
              </a:rPr>
              <a:t/>
            </a:r>
            <a:br>
              <a:rPr lang="en-US" dirty="0" smtClean="0">
                <a:solidFill>
                  <a:srgbClr val="FFC000"/>
                </a:solidFill>
              </a:rPr>
            </a:br>
            <a:r>
              <a:rPr lang="en-US" sz="2400" dirty="0"/>
              <a:t>These are special projects dealing with specific issues or problems in their lives</a:t>
            </a:r>
            <a:endParaRPr lang="en-US" sz="2400" dirty="0">
              <a:solidFill>
                <a:srgbClr val="FFC000"/>
              </a:solidFill>
            </a:endParaRPr>
          </a:p>
          <a:p>
            <a:pPr marL="514350" indent="-514350">
              <a:spcAft>
                <a:spcPts val="1200"/>
              </a:spcAft>
              <a:buFont typeface="+mj-lt"/>
              <a:buAutoNum type="arabicPeriod"/>
            </a:pPr>
            <a:r>
              <a:rPr lang="ru-RU" sz="2800" dirty="0">
                <a:solidFill>
                  <a:srgbClr val="FFC000"/>
                </a:solidFill>
              </a:rPr>
              <a:t>Не каждый из этих проектов можно использовать с любым студентом.</a:t>
            </a:r>
            <a:r>
              <a:rPr lang="en-US" dirty="0" smtClean="0">
                <a:solidFill>
                  <a:srgbClr val="FFC000"/>
                </a:solidFill>
              </a:rPr>
              <a:t/>
            </a:r>
            <a:br>
              <a:rPr lang="en-US" dirty="0" smtClean="0">
                <a:solidFill>
                  <a:srgbClr val="FFC000"/>
                </a:solidFill>
              </a:rPr>
            </a:br>
            <a:r>
              <a:rPr lang="en-US" sz="2400" dirty="0"/>
              <a:t>Not all of these will be used by every student</a:t>
            </a:r>
            <a:endParaRPr lang="en-US" sz="2600" dirty="0">
              <a:solidFill>
                <a:srgbClr val="FFC000"/>
              </a:solidFill>
            </a:endParaRPr>
          </a:p>
          <a:p>
            <a:pPr marL="514350" indent="-514350">
              <a:buFont typeface="+mj-lt"/>
              <a:buAutoNum type="arabicPeriod"/>
            </a:pPr>
            <a:r>
              <a:rPr lang="ru-RU" sz="2800" dirty="0">
                <a:solidFill>
                  <a:srgbClr val="FFC000"/>
                </a:solidFill>
              </a:rPr>
              <a:t>Некоторые из этих проектов можно использовать на любом отрезке программы.</a:t>
            </a:r>
            <a:r>
              <a:rPr lang="en-US" dirty="0" smtClean="0">
                <a:solidFill>
                  <a:srgbClr val="FFC000"/>
                </a:solidFill>
              </a:rPr>
              <a:t/>
            </a:r>
            <a:br>
              <a:rPr lang="en-US" dirty="0" smtClean="0">
                <a:solidFill>
                  <a:srgbClr val="FFC000"/>
                </a:solidFill>
              </a:rPr>
            </a:br>
            <a:r>
              <a:rPr lang="en-US" sz="2400" dirty="0"/>
              <a:t>Some of these projects can be used at any point in the program.</a:t>
            </a:r>
            <a:endParaRPr lang="en-US" sz="2800" dirty="0"/>
          </a:p>
        </p:txBody>
      </p:sp>
      <p:sp>
        <p:nvSpPr>
          <p:cNvPr id="4" name="Date Placeholder 3"/>
          <p:cNvSpPr>
            <a:spLocks noGrp="1"/>
          </p:cNvSpPr>
          <p:nvPr>
            <p:ph type="dt" sz="half" idx="10"/>
          </p:nvPr>
        </p:nvSpPr>
        <p:spPr/>
        <p:txBody>
          <a:bodyPr/>
          <a:lstStyle/>
          <a:p>
            <a:r>
              <a:rPr lang="en-US" smtClean="0"/>
              <a:t>02/2023</a:t>
            </a:r>
            <a:endParaRPr lang="en-US"/>
          </a:p>
        </p:txBody>
      </p:sp>
      <p:sp>
        <p:nvSpPr>
          <p:cNvPr id="5" name="Footer Placeholder 4"/>
          <p:cNvSpPr>
            <a:spLocks noGrp="1"/>
          </p:cNvSpPr>
          <p:nvPr>
            <p:ph type="ftr" sz="quarter" idx="11"/>
          </p:nvPr>
        </p:nvSpPr>
        <p:spPr/>
        <p:txBody>
          <a:bodyPr/>
          <a:lstStyle/>
          <a:p>
            <a:r>
              <a:rPr lang="en-US" smtClean="0"/>
              <a:t>T505.13        www.iTeenChallenge.org</a:t>
            </a:r>
            <a:endParaRPr lang="en-US"/>
          </a:p>
        </p:txBody>
      </p:sp>
      <p:sp>
        <p:nvSpPr>
          <p:cNvPr id="6" name="Slide Number Placeholder 5"/>
          <p:cNvSpPr>
            <a:spLocks noGrp="1"/>
          </p:cNvSpPr>
          <p:nvPr>
            <p:ph type="sldNum" sz="quarter" idx="12"/>
          </p:nvPr>
        </p:nvSpPr>
        <p:spPr/>
        <p:txBody>
          <a:bodyPr/>
          <a:lstStyle/>
          <a:p>
            <a:fld id="{A73D4998-4E1D-4323-9CAB-67CA621370A2}" type="slidenum">
              <a:rPr lang="en-US" smtClean="0"/>
              <a:pPr/>
              <a:t>26</a:t>
            </a:fld>
            <a:endParaRPr lang="en-US"/>
          </a:p>
        </p:txBody>
      </p:sp>
    </p:spTree>
    <p:extLst>
      <p:ext uri="{BB962C8B-B14F-4D97-AF65-F5344CB8AC3E}">
        <p14:creationId xmlns:p14="http://schemas.microsoft.com/office/powerpoint/2010/main" val="15433279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b="1" dirty="0" smtClean="0">
                <a:solidFill>
                  <a:srgbClr val="FFC000"/>
                </a:solidFill>
              </a:rPr>
              <a:t>Проект 301</a:t>
            </a:r>
            <a:r>
              <a:rPr lang="en-US" b="1" dirty="0" smtClean="0">
                <a:solidFill>
                  <a:srgbClr val="FFC000"/>
                </a:solidFill>
              </a:rPr>
              <a:t>    </a:t>
            </a:r>
            <a:r>
              <a:rPr lang="ru-RU" b="1" dirty="0" smtClean="0">
                <a:solidFill>
                  <a:srgbClr val="FFC000"/>
                </a:solidFill>
              </a:rPr>
              <a:t>Я </a:t>
            </a:r>
            <a:r>
              <a:rPr lang="ru-RU" b="1" dirty="0">
                <a:solidFill>
                  <a:srgbClr val="FFC000"/>
                </a:solidFill>
              </a:rPr>
              <a:t>здесь</a:t>
            </a:r>
            <a:r>
              <a:rPr lang="ru-RU" b="1" dirty="0" smtClean="0">
                <a:solidFill>
                  <a:srgbClr val="FFC000"/>
                </a:solidFill>
              </a:rPr>
              <a:t>!</a:t>
            </a:r>
            <a:r>
              <a:rPr lang="en-US" b="1" dirty="0" smtClean="0">
                <a:solidFill>
                  <a:srgbClr val="FFC000"/>
                </a:solidFill>
              </a:rPr>
              <a:t/>
            </a:r>
            <a:br>
              <a:rPr lang="en-US" b="1" dirty="0" smtClean="0">
                <a:solidFill>
                  <a:srgbClr val="FFC000"/>
                </a:solidFill>
              </a:rPr>
            </a:br>
            <a:r>
              <a:rPr lang="en-US" sz="2700" dirty="0"/>
              <a:t>Project 301  I’m here!</a:t>
            </a:r>
            <a:endParaRPr lang="en-US" sz="2700" dirty="0">
              <a:solidFill>
                <a:srgbClr val="FFC000"/>
              </a:solidFill>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05200" y="2184306"/>
            <a:ext cx="5029244" cy="7112094"/>
          </a:xfrm>
        </p:spPr>
      </p:pic>
      <p:sp>
        <p:nvSpPr>
          <p:cNvPr id="3" name="Date Placeholder 2"/>
          <p:cNvSpPr>
            <a:spLocks noGrp="1"/>
          </p:cNvSpPr>
          <p:nvPr>
            <p:ph type="dt" sz="half" idx="10"/>
          </p:nvPr>
        </p:nvSpPr>
        <p:spPr/>
        <p:txBody>
          <a:bodyPr/>
          <a:lstStyle/>
          <a:p>
            <a:r>
              <a:rPr lang="en-US" smtClean="0"/>
              <a:t>02/2023</a:t>
            </a:r>
            <a:endParaRPr lang="en-US"/>
          </a:p>
        </p:txBody>
      </p:sp>
      <p:sp>
        <p:nvSpPr>
          <p:cNvPr id="5" name="Footer Placeholder 4"/>
          <p:cNvSpPr>
            <a:spLocks noGrp="1"/>
          </p:cNvSpPr>
          <p:nvPr>
            <p:ph type="ftr" sz="quarter" idx="11"/>
          </p:nvPr>
        </p:nvSpPr>
        <p:spPr/>
        <p:txBody>
          <a:bodyPr/>
          <a:lstStyle/>
          <a:p>
            <a:r>
              <a:rPr lang="en-US" smtClean="0"/>
              <a:t>T505.13        www.iTeenChallenge.org</a:t>
            </a:r>
            <a:endParaRPr lang="en-US"/>
          </a:p>
        </p:txBody>
      </p:sp>
      <p:sp>
        <p:nvSpPr>
          <p:cNvPr id="6" name="Slide Number Placeholder 5"/>
          <p:cNvSpPr>
            <a:spLocks noGrp="1"/>
          </p:cNvSpPr>
          <p:nvPr>
            <p:ph type="sldNum" sz="quarter" idx="12"/>
          </p:nvPr>
        </p:nvSpPr>
        <p:spPr/>
        <p:txBody>
          <a:bodyPr/>
          <a:lstStyle/>
          <a:p>
            <a:fld id="{A73D4998-4E1D-4323-9CAB-67CA621370A2}" type="slidenum">
              <a:rPr lang="en-US" smtClean="0"/>
              <a:pPr/>
              <a:t>27</a:t>
            </a:fld>
            <a:endParaRPr lang="en-US"/>
          </a:p>
        </p:txBody>
      </p:sp>
    </p:spTree>
    <p:extLst>
      <p:ext uri="{BB962C8B-B14F-4D97-AF65-F5344CB8AC3E}">
        <p14:creationId xmlns:p14="http://schemas.microsoft.com/office/powerpoint/2010/main" val="30612934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3200" y="427038"/>
            <a:ext cx="4114800" cy="3687762"/>
          </a:xfrm>
        </p:spPr>
        <p:txBody>
          <a:bodyPr>
            <a:normAutofit/>
          </a:bodyPr>
          <a:lstStyle/>
          <a:p>
            <a:r>
              <a:rPr lang="ru-RU" b="1" dirty="0" smtClean="0">
                <a:solidFill>
                  <a:srgbClr val="FFC000"/>
                </a:solidFill>
              </a:rPr>
              <a:t>Проект 30</a:t>
            </a:r>
            <a:r>
              <a:rPr lang="en-US" b="1" dirty="0" smtClean="0">
                <a:solidFill>
                  <a:srgbClr val="FFC000"/>
                </a:solidFill>
              </a:rPr>
              <a:t>2  </a:t>
            </a:r>
            <a:br>
              <a:rPr lang="en-US" b="1" dirty="0" smtClean="0">
                <a:solidFill>
                  <a:srgbClr val="FFC000"/>
                </a:solidFill>
              </a:rPr>
            </a:br>
            <a:r>
              <a:rPr lang="ru-RU" b="1" dirty="0" smtClean="0">
                <a:solidFill>
                  <a:srgbClr val="FFC000"/>
                </a:solidFill>
              </a:rPr>
              <a:t>Новая </a:t>
            </a:r>
            <a:r>
              <a:rPr lang="ru-RU" b="1" dirty="0">
                <a:solidFill>
                  <a:srgbClr val="FFC000"/>
                </a:solidFill>
              </a:rPr>
              <a:t>надежда для </a:t>
            </a:r>
            <a:r>
              <a:rPr lang="ru-RU" b="1" dirty="0" smtClean="0">
                <a:solidFill>
                  <a:srgbClr val="FFC000"/>
                </a:solidFill>
              </a:rPr>
              <a:t>жизни</a:t>
            </a:r>
            <a:r>
              <a:rPr lang="en-US" b="1" dirty="0" smtClean="0">
                <a:solidFill>
                  <a:srgbClr val="FFC000"/>
                </a:solidFill>
              </a:rPr>
              <a:t/>
            </a:r>
            <a:br>
              <a:rPr lang="en-US" b="1" dirty="0" smtClean="0">
                <a:solidFill>
                  <a:srgbClr val="FFC000"/>
                </a:solidFill>
              </a:rPr>
            </a:br>
            <a:r>
              <a:rPr lang="en-US" sz="2800" dirty="0"/>
              <a:t>Project 302  </a:t>
            </a:r>
            <a:br>
              <a:rPr lang="en-US" sz="2800" dirty="0"/>
            </a:br>
            <a:r>
              <a:rPr lang="en-US" sz="2800" dirty="0"/>
              <a:t>New Hope for Life</a:t>
            </a:r>
            <a:endParaRPr lang="en-US" sz="2800" dirty="0">
              <a:solidFill>
                <a:srgbClr val="FFC000"/>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1" y="0"/>
            <a:ext cx="4847373" cy="6858000"/>
          </a:xfrm>
          <a:prstGeom prst="rect">
            <a:avLst/>
          </a:prstGeom>
        </p:spPr>
      </p:pic>
      <p:sp>
        <p:nvSpPr>
          <p:cNvPr id="3" name="Date Placeholder 2"/>
          <p:cNvSpPr>
            <a:spLocks noGrp="1"/>
          </p:cNvSpPr>
          <p:nvPr>
            <p:ph type="dt" sz="half" idx="10"/>
          </p:nvPr>
        </p:nvSpPr>
        <p:spPr/>
        <p:txBody>
          <a:bodyPr/>
          <a:lstStyle/>
          <a:p>
            <a:r>
              <a:rPr lang="en-US" smtClean="0"/>
              <a:t>02/2023</a:t>
            </a:r>
            <a:endParaRPr lang="en-US"/>
          </a:p>
        </p:txBody>
      </p:sp>
      <p:sp>
        <p:nvSpPr>
          <p:cNvPr id="4" name="Footer Placeholder 3"/>
          <p:cNvSpPr>
            <a:spLocks noGrp="1"/>
          </p:cNvSpPr>
          <p:nvPr>
            <p:ph type="ftr" sz="quarter" idx="11"/>
          </p:nvPr>
        </p:nvSpPr>
        <p:spPr/>
        <p:txBody>
          <a:bodyPr/>
          <a:lstStyle/>
          <a:p>
            <a:r>
              <a:rPr lang="en-US" smtClean="0"/>
              <a:t>T505.13        www.iTeenChallenge.org</a:t>
            </a:r>
            <a:endParaRPr lang="en-US"/>
          </a:p>
        </p:txBody>
      </p:sp>
      <p:sp>
        <p:nvSpPr>
          <p:cNvPr id="6" name="Slide Number Placeholder 5"/>
          <p:cNvSpPr>
            <a:spLocks noGrp="1"/>
          </p:cNvSpPr>
          <p:nvPr>
            <p:ph type="sldNum" sz="quarter" idx="12"/>
          </p:nvPr>
        </p:nvSpPr>
        <p:spPr/>
        <p:txBody>
          <a:bodyPr/>
          <a:lstStyle/>
          <a:p>
            <a:fld id="{A73D4998-4E1D-4323-9CAB-67CA621370A2}" type="slidenum">
              <a:rPr lang="en-US" smtClean="0"/>
              <a:pPr/>
              <a:t>28</a:t>
            </a:fld>
            <a:endParaRPr lang="en-US"/>
          </a:p>
        </p:txBody>
      </p:sp>
    </p:spTree>
    <p:extLst>
      <p:ext uri="{BB962C8B-B14F-4D97-AF65-F5344CB8AC3E}">
        <p14:creationId xmlns:p14="http://schemas.microsoft.com/office/powerpoint/2010/main" val="320425884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3200" y="427038"/>
            <a:ext cx="4114800" cy="3916362"/>
          </a:xfrm>
        </p:spPr>
        <p:txBody>
          <a:bodyPr>
            <a:normAutofit/>
          </a:bodyPr>
          <a:lstStyle/>
          <a:p>
            <a:r>
              <a:rPr lang="ru-RU" b="1" dirty="0" smtClean="0">
                <a:solidFill>
                  <a:srgbClr val="FFC000"/>
                </a:solidFill>
              </a:rPr>
              <a:t>Проект 30</a:t>
            </a:r>
            <a:r>
              <a:rPr lang="en-US" b="1" dirty="0" smtClean="0">
                <a:solidFill>
                  <a:srgbClr val="FFC000"/>
                </a:solidFill>
              </a:rPr>
              <a:t>3  </a:t>
            </a:r>
            <a:br>
              <a:rPr lang="en-US" b="1" dirty="0" smtClean="0">
                <a:solidFill>
                  <a:srgbClr val="FFC000"/>
                </a:solidFill>
              </a:rPr>
            </a:br>
            <a:r>
              <a:rPr lang="ru-RU" b="1" dirty="0">
                <a:solidFill>
                  <a:srgbClr val="FFC000"/>
                </a:solidFill>
              </a:rPr>
              <a:t>На встречу с </a:t>
            </a:r>
            <a:r>
              <a:rPr lang="ru-RU" b="1" dirty="0" smtClean="0">
                <a:solidFill>
                  <a:srgbClr val="FFC000"/>
                </a:solidFill>
              </a:rPr>
              <a:t>судьей</a:t>
            </a:r>
            <a:r>
              <a:rPr lang="en-US" b="1" dirty="0" smtClean="0">
                <a:solidFill>
                  <a:srgbClr val="FFC000"/>
                </a:solidFill>
              </a:rPr>
              <a:t/>
            </a:r>
            <a:br>
              <a:rPr lang="en-US" b="1" dirty="0" smtClean="0">
                <a:solidFill>
                  <a:srgbClr val="FFC000"/>
                </a:solidFill>
              </a:rPr>
            </a:br>
            <a:r>
              <a:rPr lang="en-US" sz="2800" dirty="0"/>
              <a:t>Project 303 </a:t>
            </a:r>
            <a:br>
              <a:rPr lang="en-US" sz="2800" dirty="0"/>
            </a:br>
            <a:r>
              <a:rPr lang="en-US" sz="2800" dirty="0"/>
              <a:t>Go See the Judge</a:t>
            </a:r>
            <a:endParaRPr lang="en-US" sz="2800" dirty="0">
              <a:solidFill>
                <a:srgbClr val="FFC000"/>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0"/>
            <a:ext cx="4852416" cy="6858000"/>
          </a:xfrm>
          <a:prstGeom prst="rect">
            <a:avLst/>
          </a:prstGeom>
        </p:spPr>
      </p:pic>
      <p:sp>
        <p:nvSpPr>
          <p:cNvPr id="4" name="Date Placeholder 3"/>
          <p:cNvSpPr>
            <a:spLocks noGrp="1"/>
          </p:cNvSpPr>
          <p:nvPr>
            <p:ph type="dt" sz="half" idx="10"/>
          </p:nvPr>
        </p:nvSpPr>
        <p:spPr/>
        <p:txBody>
          <a:bodyPr/>
          <a:lstStyle/>
          <a:p>
            <a:r>
              <a:rPr lang="en-US" smtClean="0"/>
              <a:t>02/2023</a:t>
            </a:r>
            <a:endParaRPr lang="en-US"/>
          </a:p>
        </p:txBody>
      </p:sp>
      <p:sp>
        <p:nvSpPr>
          <p:cNvPr id="5" name="Footer Placeholder 4"/>
          <p:cNvSpPr>
            <a:spLocks noGrp="1"/>
          </p:cNvSpPr>
          <p:nvPr>
            <p:ph type="ftr" sz="quarter" idx="11"/>
          </p:nvPr>
        </p:nvSpPr>
        <p:spPr/>
        <p:txBody>
          <a:bodyPr/>
          <a:lstStyle/>
          <a:p>
            <a:r>
              <a:rPr lang="en-US" smtClean="0"/>
              <a:t>T505.13        www.iTeenChallenge.org</a:t>
            </a:r>
            <a:endParaRPr lang="en-US"/>
          </a:p>
        </p:txBody>
      </p:sp>
      <p:sp>
        <p:nvSpPr>
          <p:cNvPr id="6" name="Slide Number Placeholder 5"/>
          <p:cNvSpPr>
            <a:spLocks noGrp="1"/>
          </p:cNvSpPr>
          <p:nvPr>
            <p:ph type="sldNum" sz="quarter" idx="12"/>
          </p:nvPr>
        </p:nvSpPr>
        <p:spPr/>
        <p:txBody>
          <a:bodyPr/>
          <a:lstStyle/>
          <a:p>
            <a:fld id="{A73D4998-4E1D-4323-9CAB-67CA621370A2}" type="slidenum">
              <a:rPr lang="en-US" smtClean="0"/>
              <a:pPr/>
              <a:t>29</a:t>
            </a:fld>
            <a:endParaRPr lang="en-US"/>
          </a:p>
        </p:txBody>
      </p:sp>
    </p:spTree>
    <p:extLst>
      <p:ext uri="{BB962C8B-B14F-4D97-AF65-F5344CB8AC3E}">
        <p14:creationId xmlns:p14="http://schemas.microsoft.com/office/powerpoint/2010/main" val="93755434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C:\Users\Gregg\Documents\Teacher Training Conferences\Prev. Conferences\GTC 2012\Brazil 10-2012\photos\DSCN4249.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3078692" y="1600201"/>
            <a:ext cx="6034617" cy="4525963"/>
          </a:xfrm>
          <a:prstGeom prst="rect">
            <a:avLst/>
          </a:prstGeom>
          <a:noFill/>
          <a:extLst>
            <a:ext uri="{909E8E84-426E-40DD-AFC4-6F175D3DCCD1}">
              <a14:hiddenFill xmlns:a14="http://schemas.microsoft.com/office/drawing/2010/main">
                <a:solidFill>
                  <a:srgbClr val="FFFFFF"/>
                </a:solidFill>
              </a14:hiddenFill>
            </a:ext>
          </a:extLst>
        </p:spPr>
      </p:pic>
      <p:sp>
        <p:nvSpPr>
          <p:cNvPr id="3" name="Date Placeholder 2"/>
          <p:cNvSpPr>
            <a:spLocks noGrp="1"/>
          </p:cNvSpPr>
          <p:nvPr>
            <p:ph type="dt" sz="half" idx="10"/>
          </p:nvPr>
        </p:nvSpPr>
        <p:spPr/>
        <p:txBody>
          <a:bodyPr/>
          <a:lstStyle/>
          <a:p>
            <a:r>
              <a:rPr lang="en-US" smtClean="0"/>
              <a:t>02/2023</a:t>
            </a:r>
            <a:endParaRPr lang="en-US"/>
          </a:p>
        </p:txBody>
      </p:sp>
      <p:sp>
        <p:nvSpPr>
          <p:cNvPr id="4" name="Footer Placeholder 3"/>
          <p:cNvSpPr>
            <a:spLocks noGrp="1"/>
          </p:cNvSpPr>
          <p:nvPr>
            <p:ph type="ftr" sz="quarter" idx="11"/>
          </p:nvPr>
        </p:nvSpPr>
        <p:spPr/>
        <p:txBody>
          <a:bodyPr/>
          <a:lstStyle/>
          <a:p>
            <a:r>
              <a:rPr lang="en-US" smtClean="0"/>
              <a:t>T505.13        www.iTeenChallenge.org</a:t>
            </a:r>
            <a:endParaRPr lang="en-US"/>
          </a:p>
        </p:txBody>
      </p:sp>
      <p:sp>
        <p:nvSpPr>
          <p:cNvPr id="5" name="Slide Number Placeholder 4"/>
          <p:cNvSpPr>
            <a:spLocks noGrp="1"/>
          </p:cNvSpPr>
          <p:nvPr>
            <p:ph type="sldNum" sz="quarter" idx="12"/>
          </p:nvPr>
        </p:nvSpPr>
        <p:spPr/>
        <p:txBody>
          <a:bodyPr/>
          <a:lstStyle/>
          <a:p>
            <a:fld id="{A73D4998-4E1D-4323-9CAB-67CA621370A2}" type="slidenum">
              <a:rPr lang="en-US" smtClean="0"/>
              <a:pPr/>
              <a:t>3</a:t>
            </a:fld>
            <a:endParaRPr lang="en-US"/>
          </a:p>
        </p:txBody>
      </p:sp>
    </p:spTree>
    <p:extLst>
      <p:ext uri="{BB962C8B-B14F-4D97-AF65-F5344CB8AC3E}">
        <p14:creationId xmlns:p14="http://schemas.microsoft.com/office/powerpoint/2010/main" val="17010327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3647" y="0"/>
            <a:ext cx="9663953" cy="7467600"/>
          </a:xfrm>
          <a:prstGeom prst="rect">
            <a:avLst/>
          </a:prstGeom>
        </p:spPr>
      </p:pic>
      <p:sp>
        <p:nvSpPr>
          <p:cNvPr id="34818" name="Date Placeholder 1"/>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400" smtClean="0"/>
              <a:t>02/2023</a:t>
            </a:r>
            <a:endParaRPr lang="en-US" altLang="en-US" sz="1400"/>
          </a:p>
        </p:txBody>
      </p:sp>
      <p:sp>
        <p:nvSpPr>
          <p:cNvPr id="34819" name="Footer Placeholder 2"/>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1400"/>
              <a:t>T505.13        www.iTeenChallenge.org</a:t>
            </a:r>
          </a:p>
        </p:txBody>
      </p:sp>
      <p:sp>
        <p:nvSpPr>
          <p:cNvPr id="4" name="Slide Number Placeholder 3"/>
          <p:cNvSpPr>
            <a:spLocks noGrp="1"/>
          </p:cNvSpPr>
          <p:nvPr>
            <p:ph type="sldNum" sz="quarter" idx="12"/>
          </p:nvPr>
        </p:nvSpPr>
        <p:spPr/>
        <p:txBody>
          <a:bodyPr/>
          <a:lstStyle/>
          <a:p>
            <a:pPr lvl="1">
              <a:defRPr/>
            </a:pPr>
            <a:fld id="{84FD003B-7FC6-463D-B4AC-140040B24801}" type="slidenum">
              <a:rPr lang="en-US" smtClean="0"/>
              <a:pPr lvl="1">
                <a:defRPr/>
              </a:pPr>
              <a:t>30</a:t>
            </a:fld>
            <a:endParaRPr lang="en-US" dirty="0">
              <a:latin typeface="+mn-lt"/>
            </a:endParaRPr>
          </a:p>
        </p:txBody>
      </p:sp>
      <p:pic>
        <p:nvPicPr>
          <p:cNvPr id="54" name="Content Placeholder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01" y="1044995"/>
            <a:ext cx="2357817" cy="3188550"/>
          </a:xfrm>
          <a:prstGeom prst="rect">
            <a:avLst/>
          </a:prstGeom>
        </p:spPr>
      </p:pic>
    </p:spTree>
    <p:extLst>
      <p:ext uri="{BB962C8B-B14F-4D97-AF65-F5344CB8AC3E}">
        <p14:creationId xmlns:p14="http://schemas.microsoft.com/office/powerpoint/2010/main" val="352463475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1-9SequencingofPSNClessons_Page_4"/>
          <p:cNvPicPr>
            <a:picLocks noChangeAspect="1" noChangeArrowheads="1"/>
          </p:cNvPicPr>
          <p:nvPr/>
        </p:nvPicPr>
        <p:blipFill>
          <a:blip r:embed="rId3">
            <a:extLst>
              <a:ext uri="{28A0092B-C50C-407E-A947-70E740481C1C}">
                <a14:useLocalDpi xmlns:a14="http://schemas.microsoft.com/office/drawing/2010/main" val="0"/>
              </a:ext>
            </a:extLst>
          </a:blip>
          <a:srcRect l="13251" t="15451" r="12170" b="11752"/>
          <a:stretch>
            <a:fillRect/>
          </a:stretch>
        </p:blipFill>
        <p:spPr bwMode="auto">
          <a:xfrm>
            <a:off x="1447800" y="1"/>
            <a:ext cx="9153880" cy="69092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ate Placeholder 2"/>
          <p:cNvSpPr>
            <a:spLocks noGrp="1"/>
          </p:cNvSpPr>
          <p:nvPr>
            <p:ph type="dt" sz="half" idx="10"/>
          </p:nvPr>
        </p:nvSpPr>
        <p:spPr/>
        <p:txBody>
          <a:bodyPr/>
          <a:lstStyle/>
          <a:p>
            <a:r>
              <a:rPr lang="en-US" smtClean="0"/>
              <a:t>02/2023</a:t>
            </a:r>
            <a:endParaRPr lang="en-US"/>
          </a:p>
        </p:txBody>
      </p:sp>
      <p:sp>
        <p:nvSpPr>
          <p:cNvPr id="4" name="Footer Placeholder 3"/>
          <p:cNvSpPr>
            <a:spLocks noGrp="1"/>
          </p:cNvSpPr>
          <p:nvPr>
            <p:ph type="ftr" sz="quarter" idx="11"/>
          </p:nvPr>
        </p:nvSpPr>
        <p:spPr/>
        <p:txBody>
          <a:bodyPr/>
          <a:lstStyle/>
          <a:p>
            <a:r>
              <a:rPr lang="en-US" smtClean="0"/>
              <a:t>T505.13        www.iTeenChallenge.org</a:t>
            </a:r>
            <a:endParaRPr lang="en-US"/>
          </a:p>
        </p:txBody>
      </p:sp>
      <p:sp>
        <p:nvSpPr>
          <p:cNvPr id="5" name="Slide Number Placeholder 4"/>
          <p:cNvSpPr>
            <a:spLocks noGrp="1"/>
          </p:cNvSpPr>
          <p:nvPr>
            <p:ph type="sldNum" sz="quarter" idx="12"/>
          </p:nvPr>
        </p:nvSpPr>
        <p:spPr/>
        <p:txBody>
          <a:bodyPr/>
          <a:lstStyle/>
          <a:p>
            <a:fld id="{A73D4998-4E1D-4323-9CAB-67CA621370A2}" type="slidenum">
              <a:rPr lang="en-US" smtClean="0"/>
              <a:pPr/>
              <a:t>31</a:t>
            </a:fld>
            <a:endParaRPr lang="en-US"/>
          </a:p>
        </p:txBody>
      </p:sp>
      <p:pic>
        <p:nvPicPr>
          <p:cNvPr id="6" name="Content Placeholder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2601" y="1219200"/>
            <a:ext cx="2245709" cy="3036944"/>
          </a:xfrm>
          <a:prstGeom prst="rect">
            <a:avLst/>
          </a:prstGeom>
        </p:spPr>
      </p:pic>
    </p:spTree>
    <p:extLst>
      <p:ext uri="{BB962C8B-B14F-4D97-AF65-F5344CB8AC3E}">
        <p14:creationId xmlns:p14="http://schemas.microsoft.com/office/powerpoint/2010/main" val="296032182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sz="5400" b="1" dirty="0">
                <a:solidFill>
                  <a:srgbClr val="FFC000"/>
                </a:solidFill>
                <a:effectLst>
                  <a:outerShdw blurRad="38100" dist="38100" dir="2700000" algn="tl">
                    <a:srgbClr val="000000">
                      <a:alpha val="43137"/>
                    </a:srgbClr>
                  </a:outerShdw>
                </a:effectLst>
              </a:rPr>
              <a:t>Контракты</a:t>
            </a:r>
            <a:r>
              <a:rPr lang="en-US" sz="5400" b="1" dirty="0">
                <a:solidFill>
                  <a:srgbClr val="FFC000"/>
                </a:solidFill>
                <a:effectLst>
                  <a:outerShdw blurRad="38100" dist="38100" dir="2700000" algn="tl">
                    <a:srgbClr val="000000">
                      <a:alpha val="43137"/>
                    </a:srgbClr>
                  </a:outerShdw>
                </a:effectLst>
              </a:rPr>
              <a:t> </a:t>
            </a:r>
            <a:r>
              <a:rPr lang="en-US" sz="2800" b="1" dirty="0">
                <a:effectLst>
                  <a:outerShdw blurRad="38100" dist="38100" dir="2700000" algn="tl">
                    <a:srgbClr val="000000">
                      <a:alpha val="43137"/>
                    </a:srgbClr>
                  </a:outerShdw>
                </a:effectLst>
              </a:rPr>
              <a:t>Contracts</a:t>
            </a:r>
            <a:r>
              <a:rPr lang="en-US" sz="2800" b="1" dirty="0">
                <a:solidFill>
                  <a:srgbClr val="FF0000"/>
                </a:solidFill>
                <a:effectLst>
                  <a:outerShdw blurRad="38100" dist="38100" dir="2700000" algn="tl">
                    <a:srgbClr val="000000">
                      <a:alpha val="43137"/>
                    </a:srgbClr>
                  </a:outerShdw>
                </a:effectLst>
              </a:rPr>
              <a:t> </a:t>
            </a:r>
            <a:endParaRPr lang="en-US" sz="5400" b="1" dirty="0">
              <a:solidFill>
                <a:srgbClr val="FFC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marL="0" indent="0">
              <a:buNone/>
            </a:pPr>
            <a:r>
              <a:rPr lang="ru-RU" sz="3600" dirty="0">
                <a:solidFill>
                  <a:srgbClr val="FFC000"/>
                </a:solidFill>
              </a:rPr>
              <a:t>Студентам выдаются </a:t>
            </a:r>
            <a:r>
              <a:rPr lang="ru-RU" sz="4000" u="sng" dirty="0">
                <a:solidFill>
                  <a:srgbClr val="FFC000"/>
                </a:solidFill>
              </a:rPr>
              <a:t>контракты</a:t>
            </a:r>
            <a:r>
              <a:rPr lang="ru-RU" sz="3600" dirty="0">
                <a:solidFill>
                  <a:srgbClr val="FFC000"/>
                </a:solidFill>
              </a:rPr>
              <a:t>, разработанные, чтобы отвечать на нужды и интересы студентов, помогая им работать на уровне их учебных способностей.</a:t>
            </a:r>
            <a:r>
              <a:rPr lang="en-US" dirty="0" smtClean="0">
                <a:solidFill>
                  <a:srgbClr val="FFC000"/>
                </a:solidFill>
              </a:rPr>
              <a:t/>
            </a:r>
            <a:br>
              <a:rPr lang="en-US" dirty="0" smtClean="0">
                <a:solidFill>
                  <a:srgbClr val="FFC000"/>
                </a:solidFill>
              </a:rPr>
            </a:br>
            <a:r>
              <a:rPr lang="en-US" sz="2800" dirty="0"/>
              <a:t>Students are given contracts that are custom designed to address their needs and interests as well as it allows you to work with them within their learning abilities </a:t>
            </a:r>
            <a:br>
              <a:rPr lang="en-US" sz="2800" dirty="0"/>
            </a:br>
            <a:endParaRPr lang="en-US" dirty="0">
              <a:solidFill>
                <a:srgbClr val="FFC000"/>
              </a:solidFill>
            </a:endParaRPr>
          </a:p>
          <a:p>
            <a:endParaRPr lang="en-US" dirty="0">
              <a:solidFill>
                <a:srgbClr val="FFC000"/>
              </a:solidFill>
            </a:endParaRPr>
          </a:p>
        </p:txBody>
      </p:sp>
      <p:sp>
        <p:nvSpPr>
          <p:cNvPr id="4" name="Date Placeholder 3"/>
          <p:cNvSpPr>
            <a:spLocks noGrp="1"/>
          </p:cNvSpPr>
          <p:nvPr>
            <p:ph type="dt" sz="half" idx="10"/>
          </p:nvPr>
        </p:nvSpPr>
        <p:spPr/>
        <p:txBody>
          <a:bodyPr/>
          <a:lstStyle/>
          <a:p>
            <a:r>
              <a:rPr lang="en-US" smtClean="0"/>
              <a:t>02/2023</a:t>
            </a:r>
            <a:endParaRPr lang="en-US"/>
          </a:p>
        </p:txBody>
      </p:sp>
      <p:sp>
        <p:nvSpPr>
          <p:cNvPr id="5" name="Footer Placeholder 4"/>
          <p:cNvSpPr>
            <a:spLocks noGrp="1"/>
          </p:cNvSpPr>
          <p:nvPr>
            <p:ph type="ftr" sz="quarter" idx="11"/>
          </p:nvPr>
        </p:nvSpPr>
        <p:spPr/>
        <p:txBody>
          <a:bodyPr/>
          <a:lstStyle/>
          <a:p>
            <a:r>
              <a:rPr lang="en-US" smtClean="0"/>
              <a:t>T505.13        www.iTeenChallenge.org</a:t>
            </a:r>
            <a:endParaRPr lang="en-US"/>
          </a:p>
        </p:txBody>
      </p:sp>
      <p:sp>
        <p:nvSpPr>
          <p:cNvPr id="6" name="Slide Number Placeholder 5"/>
          <p:cNvSpPr>
            <a:spLocks noGrp="1"/>
          </p:cNvSpPr>
          <p:nvPr>
            <p:ph type="sldNum" sz="quarter" idx="12"/>
          </p:nvPr>
        </p:nvSpPr>
        <p:spPr/>
        <p:txBody>
          <a:bodyPr/>
          <a:lstStyle/>
          <a:p>
            <a:fld id="{A73D4998-4E1D-4323-9CAB-67CA621370A2}" type="slidenum">
              <a:rPr lang="en-US" smtClean="0"/>
              <a:pPr/>
              <a:t>32</a:t>
            </a:fld>
            <a:endParaRPr lang="en-US"/>
          </a:p>
        </p:txBody>
      </p:sp>
    </p:spTree>
    <p:extLst>
      <p:ext uri="{BB962C8B-B14F-4D97-AF65-F5344CB8AC3E}">
        <p14:creationId xmlns:p14="http://schemas.microsoft.com/office/powerpoint/2010/main" val="48741646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a:bodyPr>
          <a:lstStyle/>
          <a:p>
            <a:r>
              <a:rPr lang="ru-RU" sz="5400" b="1" dirty="0">
                <a:solidFill>
                  <a:srgbClr val="FFC000"/>
                </a:solidFill>
                <a:effectLst>
                  <a:outerShdw blurRad="38100" dist="38100" dir="2700000" algn="tl">
                    <a:srgbClr val="000000">
                      <a:alpha val="43137"/>
                    </a:srgbClr>
                  </a:outerShdw>
                </a:effectLst>
              </a:rPr>
              <a:t>Контракты</a:t>
            </a:r>
            <a:r>
              <a:rPr lang="en-US" sz="5400" b="1" dirty="0">
                <a:solidFill>
                  <a:srgbClr val="FFC000"/>
                </a:solidFill>
                <a:effectLst>
                  <a:outerShdw blurRad="38100" dist="38100" dir="2700000" algn="tl">
                    <a:srgbClr val="000000">
                      <a:alpha val="43137"/>
                    </a:srgbClr>
                  </a:outerShdw>
                </a:effectLst>
              </a:rPr>
              <a:t>  </a:t>
            </a:r>
            <a:r>
              <a:rPr lang="en-US" sz="2800" b="1" dirty="0"/>
              <a:t>Contracts </a:t>
            </a:r>
            <a:endParaRPr lang="en-US" sz="5400" b="1" dirty="0">
              <a:solidFill>
                <a:srgbClr val="FFC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marL="457200" indent="-457200">
              <a:spcAft>
                <a:spcPts val="2400"/>
              </a:spcAft>
              <a:buNone/>
            </a:pPr>
            <a:r>
              <a:rPr lang="en-US" dirty="0" smtClean="0">
                <a:solidFill>
                  <a:srgbClr val="FFC000"/>
                </a:solidFill>
              </a:rPr>
              <a:t>A.	</a:t>
            </a:r>
            <a:r>
              <a:rPr lang="ru-RU" dirty="0" smtClean="0">
                <a:solidFill>
                  <a:srgbClr val="FFC000"/>
                </a:solidFill>
              </a:rPr>
              <a:t>Контракты </a:t>
            </a:r>
            <a:r>
              <a:rPr lang="ru-RU" dirty="0">
                <a:solidFill>
                  <a:srgbClr val="FFC000"/>
                </a:solidFill>
              </a:rPr>
              <a:t>разработаны </a:t>
            </a:r>
            <a:r>
              <a:rPr lang="ru-RU" dirty="0" smtClean="0">
                <a:solidFill>
                  <a:srgbClr val="FFC000"/>
                </a:solidFill>
              </a:rPr>
              <a:t>на тему основных </a:t>
            </a:r>
            <a:r>
              <a:rPr lang="ru-RU" dirty="0">
                <a:solidFill>
                  <a:srgbClr val="FFC000"/>
                </a:solidFill>
              </a:rPr>
              <a:t>нужд </a:t>
            </a:r>
            <a:r>
              <a:rPr lang="ru-RU" dirty="0" smtClean="0">
                <a:solidFill>
                  <a:srgbClr val="FFC000"/>
                </a:solidFill>
              </a:rPr>
              <a:t>или </a:t>
            </a:r>
            <a:r>
              <a:rPr lang="ru-RU" dirty="0">
                <a:solidFill>
                  <a:srgbClr val="FFC000"/>
                </a:solidFill>
              </a:rPr>
              <a:t>интересов студента</a:t>
            </a:r>
            <a:r>
              <a:rPr lang="ru-RU" dirty="0" smtClean="0">
                <a:solidFill>
                  <a:srgbClr val="FFC000"/>
                </a:solidFill>
              </a:rPr>
              <a:t>.</a:t>
            </a:r>
            <a:r>
              <a:rPr lang="en-US" dirty="0" smtClean="0">
                <a:solidFill>
                  <a:srgbClr val="FFC000"/>
                </a:solidFill>
              </a:rPr>
              <a:t/>
            </a:r>
            <a:br>
              <a:rPr lang="en-US" dirty="0" smtClean="0">
                <a:solidFill>
                  <a:srgbClr val="FFC000"/>
                </a:solidFill>
              </a:rPr>
            </a:br>
            <a:r>
              <a:rPr lang="en-US" sz="2400" dirty="0"/>
              <a:t>Student Learning Contracts are developed around a </a:t>
            </a:r>
            <a:r>
              <a:rPr lang="en-US" sz="2400" u="sng" dirty="0"/>
              <a:t>focus</a:t>
            </a:r>
            <a:r>
              <a:rPr lang="en-US" sz="2400" dirty="0"/>
              <a:t> </a:t>
            </a:r>
            <a:r>
              <a:rPr lang="en-US" sz="2400" u="sng" dirty="0"/>
              <a:t>need</a:t>
            </a:r>
            <a:r>
              <a:rPr lang="en-US" sz="2400" dirty="0"/>
              <a:t> or </a:t>
            </a:r>
            <a:r>
              <a:rPr lang="en-US" sz="2400" u="sng" dirty="0"/>
              <a:t>interest</a:t>
            </a:r>
            <a:endParaRPr lang="en-US" sz="2400" dirty="0"/>
          </a:p>
          <a:p>
            <a:pPr marL="457200" indent="-457200">
              <a:buNone/>
            </a:pPr>
            <a:r>
              <a:rPr lang="ru-RU" cap="all" dirty="0">
                <a:solidFill>
                  <a:srgbClr val="FFC000"/>
                </a:solidFill>
              </a:rPr>
              <a:t>Б</a:t>
            </a:r>
            <a:r>
              <a:rPr lang="ru-RU" dirty="0" smtClean="0">
                <a:solidFill>
                  <a:srgbClr val="FFC000"/>
                </a:solidFill>
              </a:rPr>
              <a:t>.</a:t>
            </a:r>
            <a:r>
              <a:rPr lang="en-US" dirty="0" smtClean="0">
                <a:solidFill>
                  <a:srgbClr val="FFC000"/>
                </a:solidFill>
              </a:rPr>
              <a:t>	</a:t>
            </a:r>
            <a:r>
              <a:rPr lang="ru-RU" dirty="0" smtClean="0">
                <a:solidFill>
                  <a:srgbClr val="FFC000"/>
                </a:solidFill>
              </a:rPr>
              <a:t>Учебный </a:t>
            </a:r>
            <a:r>
              <a:rPr lang="ru-RU" dirty="0">
                <a:solidFill>
                  <a:srgbClr val="FFC000"/>
                </a:solidFill>
              </a:rPr>
              <a:t>процесс: </a:t>
            </a:r>
            <a:r>
              <a:rPr lang="ru-RU" u="sng" dirty="0">
                <a:solidFill>
                  <a:srgbClr val="FF0000"/>
                </a:solidFill>
              </a:rPr>
              <a:t>ЗНАТЬ – ПОНИМАТЬ – </a:t>
            </a:r>
            <a:r>
              <a:rPr lang="ru-RU" u="sng" dirty="0" smtClean="0">
                <a:solidFill>
                  <a:srgbClr val="FF0000"/>
                </a:solidFill>
              </a:rPr>
              <a:t>ДЕЛАТЬ</a:t>
            </a:r>
            <a:r>
              <a:rPr lang="en-US" dirty="0"/>
              <a:t/>
            </a:r>
            <a:br>
              <a:rPr lang="en-US" dirty="0"/>
            </a:br>
            <a:r>
              <a:rPr lang="en-US" sz="2400" dirty="0"/>
              <a:t>Learning Process: </a:t>
            </a:r>
            <a:r>
              <a:rPr lang="en-US" sz="2400" u="sng" dirty="0"/>
              <a:t>Know – Understand – Do</a:t>
            </a:r>
            <a:endParaRPr lang="en-US" sz="2400"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235866" y="5715000"/>
            <a:ext cx="124073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p:txBody>
          <a:bodyPr/>
          <a:lstStyle/>
          <a:p>
            <a:r>
              <a:rPr lang="en-US" smtClean="0"/>
              <a:t>02/2023</a:t>
            </a:r>
            <a:endParaRPr lang="en-US"/>
          </a:p>
        </p:txBody>
      </p:sp>
      <p:sp>
        <p:nvSpPr>
          <p:cNvPr id="5" name="Footer Placeholder 4"/>
          <p:cNvSpPr>
            <a:spLocks noGrp="1"/>
          </p:cNvSpPr>
          <p:nvPr>
            <p:ph type="ftr" sz="quarter" idx="11"/>
          </p:nvPr>
        </p:nvSpPr>
        <p:spPr/>
        <p:txBody>
          <a:bodyPr/>
          <a:lstStyle/>
          <a:p>
            <a:r>
              <a:rPr lang="en-US" smtClean="0"/>
              <a:t>T505.13        www.iTeenChallenge.org</a:t>
            </a:r>
            <a:endParaRPr lang="en-US"/>
          </a:p>
        </p:txBody>
      </p:sp>
      <p:sp>
        <p:nvSpPr>
          <p:cNvPr id="6" name="Slide Number Placeholder 5"/>
          <p:cNvSpPr>
            <a:spLocks noGrp="1"/>
          </p:cNvSpPr>
          <p:nvPr>
            <p:ph type="sldNum" sz="quarter" idx="12"/>
          </p:nvPr>
        </p:nvSpPr>
        <p:spPr/>
        <p:txBody>
          <a:bodyPr/>
          <a:lstStyle/>
          <a:p>
            <a:fld id="{A73D4998-4E1D-4323-9CAB-67CA621370A2}" type="slidenum">
              <a:rPr lang="en-US" smtClean="0"/>
              <a:pPr/>
              <a:t>33</a:t>
            </a:fld>
            <a:endParaRPr lang="en-US"/>
          </a:p>
        </p:txBody>
      </p:sp>
    </p:spTree>
    <p:extLst>
      <p:ext uri="{BB962C8B-B14F-4D97-AF65-F5344CB8AC3E}">
        <p14:creationId xmlns:p14="http://schemas.microsoft.com/office/powerpoint/2010/main" val="3857749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0"/>
            <a:ext cx="8229600" cy="1143000"/>
          </a:xfrm>
        </p:spPr>
        <p:txBody>
          <a:bodyPr>
            <a:normAutofit/>
          </a:bodyPr>
          <a:lstStyle/>
          <a:p>
            <a:r>
              <a:rPr lang="ru-RU" sz="5400" b="1" dirty="0">
                <a:solidFill>
                  <a:srgbClr val="FFC000"/>
                </a:solidFill>
                <a:effectLst>
                  <a:outerShdw blurRad="38100" dist="38100" dir="2700000" algn="tl">
                    <a:srgbClr val="000000">
                      <a:alpha val="43137"/>
                    </a:srgbClr>
                  </a:outerShdw>
                </a:effectLst>
              </a:rPr>
              <a:t>Контракты</a:t>
            </a:r>
            <a:r>
              <a:rPr lang="en-US" sz="5400" b="1" dirty="0">
                <a:solidFill>
                  <a:srgbClr val="FFC000"/>
                </a:solidFill>
                <a:effectLst>
                  <a:outerShdw blurRad="38100" dist="38100" dir="2700000" algn="tl">
                    <a:srgbClr val="000000">
                      <a:alpha val="43137"/>
                    </a:srgbClr>
                  </a:outerShdw>
                </a:effectLst>
              </a:rPr>
              <a:t>  </a:t>
            </a:r>
            <a:r>
              <a:rPr lang="en-US" sz="2800" b="1" dirty="0"/>
              <a:t>Contracts </a:t>
            </a:r>
            <a:endParaRPr lang="en-US" sz="5400" b="1" dirty="0">
              <a:solidFill>
                <a:srgbClr val="FFC0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marL="457200" indent="-457200">
              <a:spcAft>
                <a:spcPts val="2400"/>
              </a:spcAft>
              <a:buNone/>
            </a:pPr>
            <a:r>
              <a:rPr lang="en-US" dirty="0" smtClean="0">
                <a:solidFill>
                  <a:srgbClr val="FFC000"/>
                </a:solidFill>
              </a:rPr>
              <a:t>B.	</a:t>
            </a:r>
            <a:r>
              <a:rPr lang="ru-RU" dirty="0" smtClean="0">
                <a:solidFill>
                  <a:srgbClr val="FFC000"/>
                </a:solidFill>
              </a:rPr>
              <a:t>В </a:t>
            </a:r>
            <a:r>
              <a:rPr lang="ru-RU" dirty="0">
                <a:solidFill>
                  <a:srgbClr val="FFC000"/>
                </a:solidFill>
              </a:rPr>
              <a:t>идеале контракт должен длиться в течение одного </a:t>
            </a:r>
            <a:r>
              <a:rPr lang="ru-RU" u="sng" dirty="0" smtClean="0">
                <a:solidFill>
                  <a:srgbClr val="FF0000"/>
                </a:solidFill>
              </a:rPr>
              <a:t>месяца</a:t>
            </a:r>
            <a:r>
              <a:rPr lang="en-US" dirty="0"/>
              <a:t/>
            </a:r>
            <a:br>
              <a:rPr lang="en-US" dirty="0"/>
            </a:br>
            <a:r>
              <a:rPr lang="en-US" sz="2400" dirty="0"/>
              <a:t>Ideally a contract should be about </a:t>
            </a:r>
            <a:r>
              <a:rPr lang="en-US" sz="2400" u="sng" dirty="0"/>
              <a:t>one  month </a:t>
            </a:r>
            <a:r>
              <a:rPr lang="en-US" sz="2400" dirty="0"/>
              <a:t>long</a:t>
            </a:r>
            <a:endParaRPr lang="ru-RU" sz="2400" dirty="0"/>
          </a:p>
          <a:p>
            <a:pPr marL="457200" indent="-457200">
              <a:buNone/>
            </a:pPr>
            <a:r>
              <a:rPr lang="ru-RU" cap="all" dirty="0">
                <a:solidFill>
                  <a:srgbClr val="FFC000"/>
                </a:solidFill>
              </a:rPr>
              <a:t>г</a:t>
            </a:r>
            <a:r>
              <a:rPr lang="en-US" dirty="0" smtClean="0">
                <a:solidFill>
                  <a:srgbClr val="FFC000"/>
                </a:solidFill>
              </a:rPr>
              <a:t>.	</a:t>
            </a:r>
            <a:r>
              <a:rPr lang="ru-RU" dirty="0" smtClean="0">
                <a:solidFill>
                  <a:srgbClr val="FFC000"/>
                </a:solidFill>
              </a:rPr>
              <a:t>Студенты ставят </a:t>
            </a:r>
            <a:r>
              <a:rPr lang="ru-RU" u="sng" dirty="0" smtClean="0">
                <a:solidFill>
                  <a:srgbClr val="FF0000"/>
                </a:solidFill>
              </a:rPr>
              <a:t>ежедневные цели</a:t>
            </a:r>
            <a:r>
              <a:rPr lang="ru-RU" dirty="0" smtClean="0">
                <a:solidFill>
                  <a:srgbClr val="FFC000"/>
                </a:solidFill>
              </a:rPr>
              <a:t>, чтобы научиться организовывать свое время.</a:t>
            </a:r>
            <a:r>
              <a:rPr lang="en-US" dirty="0" smtClean="0">
                <a:solidFill>
                  <a:srgbClr val="FFC000"/>
                </a:solidFill>
              </a:rPr>
              <a:t/>
            </a:r>
            <a:br>
              <a:rPr lang="en-US" dirty="0" smtClean="0">
                <a:solidFill>
                  <a:srgbClr val="FFC000"/>
                </a:solidFill>
              </a:rPr>
            </a:br>
            <a:r>
              <a:rPr lang="en-US" sz="2400" dirty="0"/>
              <a:t>Students set </a:t>
            </a:r>
            <a:r>
              <a:rPr lang="en-US" sz="2400" u="sng" dirty="0"/>
              <a:t>daily  goals</a:t>
            </a:r>
            <a:r>
              <a:rPr lang="en-US" sz="2400" dirty="0"/>
              <a:t> as a means of helping them to develop their ability to manage their time</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9235866" y="5715000"/>
            <a:ext cx="124073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p:txBody>
          <a:bodyPr/>
          <a:lstStyle/>
          <a:p>
            <a:r>
              <a:rPr lang="en-US" smtClean="0"/>
              <a:t>02/2023</a:t>
            </a:r>
            <a:endParaRPr lang="en-US"/>
          </a:p>
        </p:txBody>
      </p:sp>
      <p:sp>
        <p:nvSpPr>
          <p:cNvPr id="5" name="Footer Placeholder 4"/>
          <p:cNvSpPr>
            <a:spLocks noGrp="1"/>
          </p:cNvSpPr>
          <p:nvPr>
            <p:ph type="ftr" sz="quarter" idx="11"/>
          </p:nvPr>
        </p:nvSpPr>
        <p:spPr/>
        <p:txBody>
          <a:bodyPr/>
          <a:lstStyle/>
          <a:p>
            <a:r>
              <a:rPr lang="en-US" smtClean="0"/>
              <a:t>T505.13        www.iTeenChallenge.org</a:t>
            </a:r>
            <a:endParaRPr lang="en-US"/>
          </a:p>
        </p:txBody>
      </p:sp>
      <p:sp>
        <p:nvSpPr>
          <p:cNvPr id="6" name="Slide Number Placeholder 5"/>
          <p:cNvSpPr>
            <a:spLocks noGrp="1"/>
          </p:cNvSpPr>
          <p:nvPr>
            <p:ph type="sldNum" sz="quarter" idx="12"/>
          </p:nvPr>
        </p:nvSpPr>
        <p:spPr/>
        <p:txBody>
          <a:bodyPr/>
          <a:lstStyle/>
          <a:p>
            <a:fld id="{A73D4998-4E1D-4323-9CAB-67CA621370A2}" type="slidenum">
              <a:rPr lang="en-US" smtClean="0"/>
              <a:pPr/>
              <a:t>34</a:t>
            </a:fld>
            <a:endParaRPr lang="en-US"/>
          </a:p>
        </p:txBody>
      </p:sp>
    </p:spTree>
    <p:extLst>
      <p:ext uri="{BB962C8B-B14F-4D97-AF65-F5344CB8AC3E}">
        <p14:creationId xmlns:p14="http://schemas.microsoft.com/office/powerpoint/2010/main" val="20499993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057401" y="567183"/>
            <a:ext cx="8000999" cy="565782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2" name="Date Placeholder 1"/>
          <p:cNvSpPr>
            <a:spLocks noGrp="1"/>
          </p:cNvSpPr>
          <p:nvPr>
            <p:ph type="dt" sz="half" idx="10"/>
          </p:nvPr>
        </p:nvSpPr>
        <p:spPr/>
        <p:txBody>
          <a:bodyPr/>
          <a:lstStyle/>
          <a:p>
            <a:r>
              <a:rPr lang="en-US" smtClean="0"/>
              <a:t>02/2023</a:t>
            </a:r>
            <a:endParaRPr lang="en-US"/>
          </a:p>
        </p:txBody>
      </p:sp>
      <p:sp>
        <p:nvSpPr>
          <p:cNvPr id="3" name="Footer Placeholder 2"/>
          <p:cNvSpPr>
            <a:spLocks noGrp="1"/>
          </p:cNvSpPr>
          <p:nvPr>
            <p:ph type="ftr" sz="quarter" idx="11"/>
          </p:nvPr>
        </p:nvSpPr>
        <p:spPr/>
        <p:txBody>
          <a:bodyPr/>
          <a:lstStyle/>
          <a:p>
            <a:r>
              <a:rPr lang="en-US" smtClean="0"/>
              <a:t>T505.13        www.iTeenChallenge.org</a:t>
            </a:r>
            <a:endParaRPr lang="en-US"/>
          </a:p>
        </p:txBody>
      </p:sp>
      <p:sp>
        <p:nvSpPr>
          <p:cNvPr id="5" name="Slide Number Placeholder 4"/>
          <p:cNvSpPr>
            <a:spLocks noGrp="1"/>
          </p:cNvSpPr>
          <p:nvPr>
            <p:ph type="sldNum" sz="quarter" idx="12"/>
          </p:nvPr>
        </p:nvSpPr>
        <p:spPr/>
        <p:txBody>
          <a:bodyPr/>
          <a:lstStyle/>
          <a:p>
            <a:fld id="{A73D4998-4E1D-4323-9CAB-67CA621370A2}" type="slidenum">
              <a:rPr lang="en-US" smtClean="0"/>
              <a:pPr/>
              <a:t>35</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r>
              <a:rPr lang="ru-RU" dirty="0" smtClean="0"/>
              <a:t>Каждый </a:t>
            </a:r>
            <a:r>
              <a:rPr lang="ru-RU" dirty="0"/>
              <a:t>раз, когда студент завершает контракт, отмечайте это вручением сертификата.</a:t>
            </a:r>
            <a:r>
              <a:rPr lang="en-US" dirty="0" smtClean="0"/>
              <a:t/>
            </a:r>
            <a:br>
              <a:rPr lang="en-US" dirty="0" smtClean="0"/>
            </a:br>
            <a:r>
              <a:rPr lang="en-US" dirty="0" smtClean="0"/>
              <a:t/>
            </a:r>
            <a:br>
              <a:rPr lang="en-US" dirty="0" smtClean="0"/>
            </a:br>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7571479" y="4419600"/>
            <a:ext cx="2481469"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p:txBody>
          <a:bodyPr/>
          <a:lstStyle/>
          <a:p>
            <a:r>
              <a:rPr lang="en-US" smtClean="0"/>
              <a:t>02/2023</a:t>
            </a:r>
            <a:endParaRPr lang="en-US"/>
          </a:p>
        </p:txBody>
      </p:sp>
      <p:sp>
        <p:nvSpPr>
          <p:cNvPr id="5" name="Footer Placeholder 4"/>
          <p:cNvSpPr>
            <a:spLocks noGrp="1"/>
          </p:cNvSpPr>
          <p:nvPr>
            <p:ph type="ftr" sz="quarter" idx="11"/>
          </p:nvPr>
        </p:nvSpPr>
        <p:spPr/>
        <p:txBody>
          <a:bodyPr/>
          <a:lstStyle/>
          <a:p>
            <a:r>
              <a:rPr lang="en-US" smtClean="0"/>
              <a:t>T505.13        www.iTeenChallenge.org</a:t>
            </a:r>
            <a:endParaRPr lang="en-US"/>
          </a:p>
        </p:txBody>
      </p:sp>
      <p:sp>
        <p:nvSpPr>
          <p:cNvPr id="6" name="Slide Number Placeholder 5"/>
          <p:cNvSpPr>
            <a:spLocks noGrp="1"/>
          </p:cNvSpPr>
          <p:nvPr>
            <p:ph type="sldNum" sz="quarter" idx="12"/>
          </p:nvPr>
        </p:nvSpPr>
        <p:spPr/>
        <p:txBody>
          <a:bodyPr/>
          <a:lstStyle/>
          <a:p>
            <a:fld id="{A73D4998-4E1D-4323-9CAB-67CA621370A2}" type="slidenum">
              <a:rPr lang="en-US" smtClean="0"/>
              <a:pPr/>
              <a:t>36</a:t>
            </a:fld>
            <a:endParaRPr lang="en-US"/>
          </a:p>
        </p:txBody>
      </p:sp>
    </p:spTree>
    <p:extLst>
      <p:ext uri="{BB962C8B-B14F-4D97-AF65-F5344CB8AC3E}">
        <p14:creationId xmlns:p14="http://schemas.microsoft.com/office/powerpoint/2010/main" val="16467300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Cubicles 1.jp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b="31870"/>
          <a:stretch/>
        </p:blipFill>
        <p:spPr>
          <a:xfrm>
            <a:off x="1519546" y="0"/>
            <a:ext cx="10443855" cy="5334000"/>
          </a:xfrm>
        </p:spPr>
      </p:pic>
      <p:sp>
        <p:nvSpPr>
          <p:cNvPr id="5" name="TextBox 4"/>
          <p:cNvSpPr txBox="1"/>
          <p:nvPr/>
        </p:nvSpPr>
        <p:spPr>
          <a:xfrm>
            <a:off x="1524000" y="76200"/>
            <a:ext cx="9144000" cy="2000548"/>
          </a:xfrm>
          <a:prstGeom prst="rect">
            <a:avLst/>
          </a:prstGeom>
          <a:noFill/>
        </p:spPr>
        <p:txBody>
          <a:bodyPr wrap="square" rtlCol="0">
            <a:spAutoFit/>
          </a:bodyPr>
          <a:lstStyle/>
          <a:p>
            <a:pPr marL="685800" indent="-685800"/>
            <a:r>
              <a:rPr lang="en-US" sz="4400" b="1" dirty="0">
                <a:solidFill>
                  <a:srgbClr val="C00000"/>
                </a:solidFill>
              </a:rPr>
              <a:t>5.	</a:t>
            </a:r>
            <a:r>
              <a:rPr lang="ru-RU" sz="4400" b="1" dirty="0">
                <a:solidFill>
                  <a:srgbClr val="C00000"/>
                </a:solidFill>
              </a:rPr>
              <a:t>Расписание по времени</a:t>
            </a:r>
            <a:r>
              <a:rPr lang="en-US" sz="4400" b="1" dirty="0">
                <a:solidFill>
                  <a:srgbClr val="C00000"/>
                </a:solidFill>
              </a:rPr>
              <a:t/>
            </a:r>
            <a:br>
              <a:rPr lang="en-US" sz="4400" b="1" dirty="0">
                <a:solidFill>
                  <a:srgbClr val="C00000"/>
                </a:solidFill>
              </a:rPr>
            </a:br>
            <a:r>
              <a:rPr lang="en-US" sz="3600" b="1" dirty="0">
                <a:solidFill>
                  <a:schemeClr val="bg1"/>
                </a:solidFill>
              </a:rPr>
              <a:t>Time Schedule</a:t>
            </a:r>
            <a:br>
              <a:rPr lang="en-US" sz="3600" b="1" dirty="0">
                <a:solidFill>
                  <a:schemeClr val="bg1"/>
                </a:solidFill>
              </a:rPr>
            </a:br>
            <a:r>
              <a:rPr lang="ru-RU" sz="4400" b="1" dirty="0">
                <a:solidFill>
                  <a:srgbClr val="C00000"/>
                </a:solidFill>
              </a:rPr>
              <a:t> </a:t>
            </a:r>
            <a:endParaRPr lang="en-US" sz="4400" b="1" dirty="0">
              <a:solidFill>
                <a:srgbClr val="C00000"/>
              </a:solidFill>
              <a:latin typeface="Gilles' Comic Font" pitchFamily="2" charset="0"/>
            </a:endParaRPr>
          </a:p>
        </p:txBody>
      </p:sp>
      <p:sp>
        <p:nvSpPr>
          <p:cNvPr id="3" name="TextBox 2"/>
          <p:cNvSpPr txBox="1"/>
          <p:nvPr/>
        </p:nvSpPr>
        <p:spPr>
          <a:xfrm>
            <a:off x="1549400" y="5334000"/>
            <a:ext cx="9144000" cy="1138773"/>
          </a:xfrm>
          <a:prstGeom prst="rect">
            <a:avLst/>
          </a:prstGeom>
          <a:noFill/>
        </p:spPr>
        <p:txBody>
          <a:bodyPr wrap="square" rtlCol="0">
            <a:spAutoFit/>
          </a:bodyPr>
          <a:lstStyle/>
          <a:p>
            <a:pPr algn="ctr"/>
            <a:r>
              <a:rPr lang="ru-RU" sz="4000" b="1" u="sng" dirty="0">
                <a:ln w="11430"/>
                <a:solidFill>
                  <a:srgbClr val="FFC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2</a:t>
            </a:r>
            <a:r>
              <a:rPr lang="ru-RU" sz="4000" b="1" dirty="0">
                <a:ln w="11430"/>
                <a:solidFill>
                  <a:srgbClr val="FFC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часа</a:t>
            </a:r>
            <a:r>
              <a:rPr lang="en-US" sz="4000" b="1" dirty="0">
                <a:ln w="11430"/>
                <a:solidFill>
                  <a:srgbClr val="FFC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ru-RU" sz="4000" b="1" u="sng" dirty="0">
                <a:ln w="11430"/>
                <a:solidFill>
                  <a:srgbClr val="FFC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5 </a:t>
            </a:r>
            <a:r>
              <a:rPr lang="en-US" sz="4000" b="1" dirty="0">
                <a:ln w="11430"/>
                <a:solidFill>
                  <a:srgbClr val="FFC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t>
            </a:r>
            <a:r>
              <a:rPr lang="ru-RU" sz="4000" b="1" dirty="0">
                <a:ln w="11430"/>
                <a:solidFill>
                  <a:srgbClr val="FFC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дней в неделю </a:t>
            </a:r>
            <a:r>
              <a:rPr lang="en-US" sz="4000" b="1" dirty="0">
                <a:ln w="11430"/>
                <a:solidFill>
                  <a:srgbClr val="FFC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t/>
            </a:r>
            <a:br>
              <a:rPr lang="en-US" sz="4000" b="1" dirty="0">
                <a:ln w="11430"/>
                <a:solidFill>
                  <a:srgbClr val="FFC000"/>
                </a:solidFill>
                <a:effectLst>
                  <a:outerShdw blurRad="50800" dist="39000" dir="5460000" algn="tl">
                    <a:srgbClr val="000000">
                      <a:alpha val="38000"/>
                    </a:srgbClr>
                  </a:outerShdw>
                </a:effectLst>
                <a:latin typeface="Arial" panose="020B0604020202020204" pitchFamily="34" charset="0"/>
                <a:cs typeface="Arial" panose="020B0604020202020204" pitchFamily="34" charset="0"/>
              </a:rPr>
            </a:br>
            <a:r>
              <a:rPr lang="en-US" sz="2800" u="sng" dirty="0"/>
              <a:t>2</a:t>
            </a:r>
            <a:r>
              <a:rPr lang="en-US" sz="2800" dirty="0"/>
              <a:t> hours each day, </a:t>
            </a:r>
            <a:r>
              <a:rPr lang="en-US" sz="2800" u="sng" dirty="0"/>
              <a:t>5</a:t>
            </a:r>
            <a:r>
              <a:rPr lang="en-US" sz="2800" dirty="0"/>
              <a:t> days a week</a:t>
            </a:r>
          </a:p>
        </p:txBody>
      </p:sp>
      <p:sp>
        <p:nvSpPr>
          <p:cNvPr id="6" name="Date Placeholder 5"/>
          <p:cNvSpPr>
            <a:spLocks noGrp="1"/>
          </p:cNvSpPr>
          <p:nvPr>
            <p:ph type="dt" sz="half" idx="10"/>
          </p:nvPr>
        </p:nvSpPr>
        <p:spPr/>
        <p:txBody>
          <a:bodyPr/>
          <a:lstStyle/>
          <a:p>
            <a:r>
              <a:rPr lang="en-US" smtClean="0"/>
              <a:t>02/2023</a:t>
            </a:r>
            <a:endParaRPr lang="en-US"/>
          </a:p>
        </p:txBody>
      </p:sp>
      <p:sp>
        <p:nvSpPr>
          <p:cNvPr id="7" name="Footer Placeholder 6"/>
          <p:cNvSpPr>
            <a:spLocks noGrp="1"/>
          </p:cNvSpPr>
          <p:nvPr>
            <p:ph type="ftr" sz="quarter" idx="11"/>
          </p:nvPr>
        </p:nvSpPr>
        <p:spPr/>
        <p:txBody>
          <a:bodyPr/>
          <a:lstStyle/>
          <a:p>
            <a:r>
              <a:rPr lang="en-US" smtClean="0"/>
              <a:t>T505.13        www.iTeenChallenge.org</a:t>
            </a:r>
            <a:endParaRPr lang="en-US"/>
          </a:p>
        </p:txBody>
      </p:sp>
      <p:sp>
        <p:nvSpPr>
          <p:cNvPr id="8" name="Slide Number Placeholder 7"/>
          <p:cNvSpPr>
            <a:spLocks noGrp="1"/>
          </p:cNvSpPr>
          <p:nvPr>
            <p:ph type="sldNum" sz="quarter" idx="12"/>
          </p:nvPr>
        </p:nvSpPr>
        <p:spPr/>
        <p:txBody>
          <a:bodyPr/>
          <a:lstStyle/>
          <a:p>
            <a:fld id="{A73D4998-4E1D-4323-9CAB-67CA621370A2}" type="slidenum">
              <a:rPr lang="en-US" smtClean="0"/>
              <a:pPr/>
              <a:t>37</a:t>
            </a:fld>
            <a:endParaRPr 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ubicles 1.jpg"/>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b="32545"/>
          <a:stretch/>
        </p:blipFill>
        <p:spPr>
          <a:xfrm>
            <a:off x="1524000" y="-84550"/>
            <a:ext cx="10968542" cy="5383382"/>
          </a:xfrm>
        </p:spPr>
      </p:pic>
      <p:sp>
        <p:nvSpPr>
          <p:cNvPr id="5" name="TextBox 4"/>
          <p:cNvSpPr txBox="1"/>
          <p:nvPr/>
        </p:nvSpPr>
        <p:spPr>
          <a:xfrm>
            <a:off x="1752600" y="-16371"/>
            <a:ext cx="8915400" cy="1692771"/>
          </a:xfrm>
          <a:prstGeom prst="rect">
            <a:avLst/>
          </a:prstGeom>
          <a:noFill/>
        </p:spPr>
        <p:txBody>
          <a:bodyPr wrap="square" rtlCol="0">
            <a:spAutoFit/>
          </a:bodyPr>
          <a:lstStyle/>
          <a:p>
            <a:pPr marL="685800" indent="-685800"/>
            <a:r>
              <a:rPr lang="en-US" sz="3200" b="1" dirty="0">
                <a:solidFill>
                  <a:srgbClr val="C00000"/>
                </a:solidFill>
                <a:latin typeface="Arial" panose="020B0604020202020204" pitchFamily="34" charset="0"/>
                <a:cs typeface="Arial" panose="020B0604020202020204" pitchFamily="34" charset="0"/>
              </a:rPr>
              <a:t>6.	</a:t>
            </a:r>
            <a:r>
              <a:rPr lang="ru-RU" sz="3200" b="1" dirty="0">
                <a:solidFill>
                  <a:srgbClr val="C00000"/>
                </a:solidFill>
                <a:latin typeface="Arial" panose="020B0604020202020204" pitchFamily="34" charset="0"/>
                <a:cs typeface="Arial" panose="020B0604020202020204" pitchFamily="34" charset="0"/>
              </a:rPr>
              <a:t>Соотношение учителей на количество студентов</a:t>
            </a:r>
            <a:r>
              <a:rPr lang="en-US" sz="3600" b="1" dirty="0">
                <a:solidFill>
                  <a:srgbClr val="C00000"/>
                </a:solidFill>
                <a:latin typeface="Arial" panose="020B0604020202020204" pitchFamily="34" charset="0"/>
                <a:cs typeface="Arial" panose="020B0604020202020204" pitchFamily="34" charset="0"/>
              </a:rPr>
              <a:t>?</a:t>
            </a:r>
            <a:r>
              <a:rPr lang="en-US" sz="2800" b="1" dirty="0">
                <a:solidFill>
                  <a:srgbClr val="C00000"/>
                </a:solidFill>
                <a:latin typeface="Arial" panose="020B0604020202020204" pitchFamily="34" charset="0"/>
                <a:cs typeface="Arial" panose="020B0604020202020204" pitchFamily="34" charset="0"/>
              </a:rPr>
              <a:t>      </a:t>
            </a:r>
            <a:r>
              <a:rPr lang="en-US" sz="3600" b="1" dirty="0">
                <a:solidFill>
                  <a:schemeClr val="bg1"/>
                </a:solidFill>
              </a:rPr>
              <a:t>Teacher to Student Ratio</a:t>
            </a:r>
            <a:br>
              <a:rPr lang="en-US" sz="3600" b="1" dirty="0">
                <a:solidFill>
                  <a:schemeClr val="bg1"/>
                </a:solidFill>
              </a:rPr>
            </a:br>
            <a:endParaRPr lang="en-US" sz="3200" b="1" dirty="0">
              <a:solidFill>
                <a:srgbClr val="C00000"/>
              </a:solidFill>
              <a:latin typeface="Arial" panose="020B0604020202020204" pitchFamily="34" charset="0"/>
              <a:cs typeface="Arial" panose="020B0604020202020204" pitchFamily="34" charset="0"/>
            </a:endParaRPr>
          </a:p>
        </p:txBody>
      </p:sp>
      <p:sp>
        <p:nvSpPr>
          <p:cNvPr id="2" name="Rectangle 1"/>
          <p:cNvSpPr/>
          <p:nvPr/>
        </p:nvSpPr>
        <p:spPr>
          <a:xfrm>
            <a:off x="1532709" y="5410201"/>
            <a:ext cx="9135291" cy="1015663"/>
          </a:xfrm>
          <a:prstGeom prst="rect">
            <a:avLst/>
          </a:prstGeom>
        </p:spPr>
        <p:txBody>
          <a:bodyPr wrap="square">
            <a:spAutoFit/>
          </a:bodyPr>
          <a:lstStyle/>
          <a:p>
            <a:pPr algn="ctr"/>
            <a:r>
              <a:rPr lang="ru-RU" sz="3600" u="sng" dirty="0">
                <a:solidFill>
                  <a:srgbClr val="FFC000"/>
                </a:solidFill>
                <a:latin typeface="Arial" panose="020B0604020202020204" pitchFamily="34" charset="0"/>
                <a:cs typeface="Arial" panose="020B0604020202020204" pitchFamily="34" charset="0"/>
              </a:rPr>
              <a:t>1 </a:t>
            </a:r>
            <a:r>
              <a:rPr lang="ru-RU" sz="3600" dirty="0">
                <a:solidFill>
                  <a:srgbClr val="FFC000"/>
                </a:solidFill>
                <a:latin typeface="Arial" panose="020B0604020202020204" pitchFamily="34" charset="0"/>
                <a:cs typeface="Arial" panose="020B0604020202020204" pitchFamily="34" charset="0"/>
              </a:rPr>
              <a:t>учитель –</a:t>
            </a:r>
            <a:r>
              <a:rPr lang="ru-RU" sz="3600" u="sng" dirty="0">
                <a:solidFill>
                  <a:srgbClr val="FFC000"/>
                </a:solidFill>
                <a:latin typeface="Arial" panose="020B0604020202020204" pitchFamily="34" charset="0"/>
                <a:cs typeface="Arial" panose="020B0604020202020204" pitchFamily="34" charset="0"/>
              </a:rPr>
              <a:t> 5 </a:t>
            </a:r>
            <a:r>
              <a:rPr lang="ru-RU" sz="3600" dirty="0">
                <a:solidFill>
                  <a:srgbClr val="FFC000"/>
                </a:solidFill>
                <a:latin typeface="Arial" panose="020B0604020202020204" pitchFamily="34" charset="0"/>
                <a:cs typeface="Arial" panose="020B0604020202020204" pitchFamily="34" charset="0"/>
              </a:rPr>
              <a:t>студентов</a:t>
            </a:r>
            <a:r>
              <a:rPr lang="en-US" sz="3600" dirty="0">
                <a:solidFill>
                  <a:srgbClr val="FFC000"/>
                </a:solidFill>
                <a:latin typeface="Arial" panose="020B0604020202020204" pitchFamily="34" charset="0"/>
                <a:cs typeface="Arial" panose="020B0604020202020204" pitchFamily="34" charset="0"/>
              </a:rPr>
              <a:t/>
            </a:r>
            <a:br>
              <a:rPr lang="en-US" sz="3600" dirty="0">
                <a:solidFill>
                  <a:srgbClr val="FFC000"/>
                </a:solidFill>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1 Teacher to 5 students</a:t>
            </a:r>
            <a:endParaRPr lang="ru-RU" sz="2400" dirty="0">
              <a:latin typeface="Arial" panose="020B0604020202020204" pitchFamily="34" charset="0"/>
              <a:cs typeface="Arial" panose="020B0604020202020204" pitchFamily="34" charset="0"/>
            </a:endParaRPr>
          </a:p>
        </p:txBody>
      </p:sp>
      <p:sp>
        <p:nvSpPr>
          <p:cNvPr id="3" name="Date Placeholder 2"/>
          <p:cNvSpPr>
            <a:spLocks noGrp="1"/>
          </p:cNvSpPr>
          <p:nvPr>
            <p:ph type="dt" sz="half" idx="10"/>
          </p:nvPr>
        </p:nvSpPr>
        <p:spPr/>
        <p:txBody>
          <a:bodyPr/>
          <a:lstStyle/>
          <a:p>
            <a:r>
              <a:rPr lang="en-US" smtClean="0"/>
              <a:t>02/2023</a:t>
            </a:r>
            <a:endParaRPr lang="en-US"/>
          </a:p>
        </p:txBody>
      </p:sp>
      <p:sp>
        <p:nvSpPr>
          <p:cNvPr id="6" name="Footer Placeholder 5"/>
          <p:cNvSpPr>
            <a:spLocks noGrp="1"/>
          </p:cNvSpPr>
          <p:nvPr>
            <p:ph type="ftr" sz="quarter" idx="11"/>
          </p:nvPr>
        </p:nvSpPr>
        <p:spPr/>
        <p:txBody>
          <a:bodyPr/>
          <a:lstStyle/>
          <a:p>
            <a:r>
              <a:rPr lang="en-US" smtClean="0"/>
              <a:t>T505.13        www.iTeenChallenge.org</a:t>
            </a:r>
            <a:endParaRPr lang="en-US"/>
          </a:p>
        </p:txBody>
      </p:sp>
      <p:sp>
        <p:nvSpPr>
          <p:cNvPr id="7" name="Slide Number Placeholder 6"/>
          <p:cNvSpPr>
            <a:spLocks noGrp="1"/>
          </p:cNvSpPr>
          <p:nvPr>
            <p:ph type="sldNum" sz="quarter" idx="12"/>
          </p:nvPr>
        </p:nvSpPr>
        <p:spPr/>
        <p:txBody>
          <a:bodyPr/>
          <a:lstStyle/>
          <a:p>
            <a:fld id="{A73D4998-4E1D-4323-9CAB-67CA621370A2}" type="slidenum">
              <a:rPr lang="en-US" smtClean="0"/>
              <a:pPr/>
              <a:t>38</a:t>
            </a:fld>
            <a:endParaRPr lang="en-US"/>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sz="5400" b="1" dirty="0">
                <a:solidFill>
                  <a:srgbClr val="FFC000"/>
                </a:solidFill>
                <a:effectLst>
                  <a:outerShdw blurRad="38100" dist="38100" dir="2700000" algn="tl">
                    <a:srgbClr val="000000">
                      <a:alpha val="43137"/>
                    </a:srgbClr>
                  </a:outerShdw>
                </a:effectLst>
              </a:rPr>
              <a:t>Заключение</a:t>
            </a:r>
            <a:r>
              <a:rPr lang="en-US" sz="5400" b="1" dirty="0">
                <a:solidFill>
                  <a:srgbClr val="FFC000"/>
                </a:solidFill>
                <a:effectLst>
                  <a:outerShdw blurRad="38100" dist="38100" dir="2700000" algn="tl">
                    <a:srgbClr val="000000">
                      <a:alpha val="43137"/>
                    </a:srgbClr>
                  </a:outerShdw>
                </a:effectLst>
              </a:rPr>
              <a:t>  </a:t>
            </a:r>
            <a:r>
              <a:rPr lang="en-US" sz="2800" b="1" dirty="0">
                <a:effectLst>
                  <a:outerShdw blurRad="38100" dist="38100" dir="2700000" algn="tl">
                    <a:srgbClr val="000000">
                      <a:alpha val="43137"/>
                    </a:srgbClr>
                  </a:outerShdw>
                </a:effectLst>
              </a:rPr>
              <a:t>Conclusion</a:t>
            </a:r>
            <a:endParaRPr lang="en-US" sz="54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normAutofit/>
          </a:bodyPr>
          <a:lstStyle/>
          <a:p>
            <a:pPr marL="457200" indent="-457200">
              <a:buNone/>
            </a:pPr>
            <a:r>
              <a:rPr lang="en-US" dirty="0" smtClean="0">
                <a:solidFill>
                  <a:srgbClr val="FFC000"/>
                </a:solidFill>
              </a:rPr>
              <a:t>A.	</a:t>
            </a:r>
            <a:r>
              <a:rPr lang="ru-RU" dirty="0" smtClean="0">
                <a:solidFill>
                  <a:srgbClr val="FFC000"/>
                </a:solidFill>
              </a:rPr>
              <a:t>Правильно все организовав, вы сможете взаимодействовать со студентом на личном уровне и работать с его конкретными нуждами</a:t>
            </a:r>
            <a:r>
              <a:rPr lang="en-US" dirty="0" smtClean="0">
                <a:solidFill>
                  <a:srgbClr val="FFC000"/>
                </a:solidFill>
              </a:rPr>
              <a:t>. </a:t>
            </a:r>
            <a:r>
              <a:rPr lang="ru-RU" dirty="0" smtClean="0">
                <a:solidFill>
                  <a:srgbClr val="FFC000"/>
                </a:solidFill>
              </a:rPr>
              <a:t>Вы сможете прочитать работу студента, - пока читаете, вы </a:t>
            </a:r>
            <a:r>
              <a:rPr lang="ru-RU" b="1" u="sng" dirty="0" smtClean="0">
                <a:solidFill>
                  <a:srgbClr val="FFC000"/>
                </a:solidFill>
              </a:rPr>
              <a:t>слушаете</a:t>
            </a:r>
            <a:r>
              <a:rPr lang="ru-RU" dirty="0" smtClean="0">
                <a:solidFill>
                  <a:srgbClr val="FFC000"/>
                </a:solidFill>
              </a:rPr>
              <a:t> их</a:t>
            </a:r>
            <a:r>
              <a:rPr lang="en-US" dirty="0" smtClean="0">
                <a:solidFill>
                  <a:srgbClr val="FFC000"/>
                </a:solidFill>
              </a:rPr>
              <a:t>. </a:t>
            </a:r>
            <a:br>
              <a:rPr lang="en-US" dirty="0" smtClean="0">
                <a:solidFill>
                  <a:srgbClr val="FFC000"/>
                </a:solidFill>
              </a:rPr>
            </a:br>
            <a:r>
              <a:rPr lang="en-US" sz="2400" dirty="0"/>
              <a:t>Operating correctly you are able to interact with each student on a personal level dealing with their specific needs. You are able to read a student’s work, - when you read a student’s work you are </a:t>
            </a:r>
            <a:r>
              <a:rPr lang="en-US" sz="2400" b="1" u="sng" dirty="0"/>
              <a:t>listening</a:t>
            </a:r>
            <a:r>
              <a:rPr lang="en-US" sz="2400" dirty="0"/>
              <a:t> to them</a:t>
            </a:r>
            <a:endParaRPr lang="en-US" sz="2400" dirty="0">
              <a:solidFill>
                <a:srgbClr val="FFC000"/>
              </a:solidFill>
            </a:endParaRPr>
          </a:p>
          <a:p>
            <a:pPr marL="0" indent="0">
              <a:buNone/>
            </a:pPr>
            <a:endParaRPr lang="en-US" dirty="0">
              <a:solidFill>
                <a:srgbClr val="FF0000"/>
              </a:solidFill>
            </a:endParaRPr>
          </a:p>
        </p:txBody>
      </p:sp>
      <p:sp>
        <p:nvSpPr>
          <p:cNvPr id="4" name="Date Placeholder 3"/>
          <p:cNvSpPr>
            <a:spLocks noGrp="1"/>
          </p:cNvSpPr>
          <p:nvPr>
            <p:ph type="dt" sz="half" idx="10"/>
          </p:nvPr>
        </p:nvSpPr>
        <p:spPr/>
        <p:txBody>
          <a:bodyPr/>
          <a:lstStyle/>
          <a:p>
            <a:r>
              <a:rPr lang="en-US" smtClean="0"/>
              <a:t>02/2023</a:t>
            </a:r>
            <a:endParaRPr lang="en-US"/>
          </a:p>
        </p:txBody>
      </p:sp>
      <p:sp>
        <p:nvSpPr>
          <p:cNvPr id="5" name="Footer Placeholder 4"/>
          <p:cNvSpPr>
            <a:spLocks noGrp="1"/>
          </p:cNvSpPr>
          <p:nvPr>
            <p:ph type="ftr" sz="quarter" idx="11"/>
          </p:nvPr>
        </p:nvSpPr>
        <p:spPr/>
        <p:txBody>
          <a:bodyPr/>
          <a:lstStyle/>
          <a:p>
            <a:r>
              <a:rPr lang="en-US" smtClean="0"/>
              <a:t>T505.13        www.iTeenChallenge.org</a:t>
            </a:r>
            <a:endParaRPr lang="en-US"/>
          </a:p>
        </p:txBody>
      </p:sp>
      <p:sp>
        <p:nvSpPr>
          <p:cNvPr id="6" name="Slide Number Placeholder 5"/>
          <p:cNvSpPr>
            <a:spLocks noGrp="1"/>
          </p:cNvSpPr>
          <p:nvPr>
            <p:ph type="sldNum" sz="quarter" idx="12"/>
          </p:nvPr>
        </p:nvSpPr>
        <p:spPr/>
        <p:txBody>
          <a:bodyPr/>
          <a:lstStyle/>
          <a:p>
            <a:fld id="{A73D4998-4E1D-4323-9CAB-67CA621370A2}" type="slidenum">
              <a:rPr lang="en-US" smtClean="0"/>
              <a:pPr/>
              <a:t>39</a:t>
            </a:fld>
            <a:endParaRPr lang="en-US"/>
          </a:p>
        </p:txBody>
      </p:sp>
    </p:spTree>
    <p:extLst>
      <p:ext uri="{BB962C8B-B14F-4D97-AF65-F5344CB8AC3E}">
        <p14:creationId xmlns:p14="http://schemas.microsoft.com/office/powerpoint/2010/main" val="22719089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28800" y="304801"/>
            <a:ext cx="8229600" cy="2514599"/>
          </a:xfrm>
        </p:spPr>
        <p:txBody>
          <a:bodyPr>
            <a:normAutofit/>
          </a:bodyPr>
          <a:lstStyle/>
          <a:p>
            <a:pPr marL="0" indent="0" algn="ctr">
              <a:buNone/>
            </a:pPr>
            <a:r>
              <a:rPr lang="ru-RU" sz="4000" dirty="0">
                <a:solidFill>
                  <a:srgbClr val="FFC000"/>
                </a:solidFill>
              </a:rPr>
              <a:t>Я увидел повышение эффективности нашей программы на </a:t>
            </a:r>
            <a:r>
              <a:rPr lang="ru-RU" sz="4000" u="sng" dirty="0">
                <a:solidFill>
                  <a:srgbClr val="FFC000"/>
                </a:solidFill>
              </a:rPr>
              <a:t>80%</a:t>
            </a:r>
            <a:r>
              <a:rPr lang="ru-RU" sz="4000" dirty="0">
                <a:solidFill>
                  <a:srgbClr val="FFC000"/>
                </a:solidFill>
              </a:rPr>
              <a:t>!</a:t>
            </a:r>
            <a:endParaRPr lang="en-US" sz="4000" dirty="0">
              <a:solidFill>
                <a:srgbClr val="FFC000"/>
              </a:solidFill>
            </a:endParaRPr>
          </a:p>
          <a:p>
            <a:pPr marL="0" indent="0" algn="ctr">
              <a:buNone/>
            </a:pPr>
            <a:r>
              <a:rPr lang="en-US" sz="2600" dirty="0"/>
              <a:t>In one year, I have seen an 80% increase in the effectiveness of our program after we started using the </a:t>
            </a:r>
            <a:r>
              <a:rPr lang="en-US" sz="2600" dirty="0" err="1"/>
              <a:t>PSNC</a:t>
            </a:r>
            <a:r>
              <a:rPr lang="en-US" sz="2600" dirty="0"/>
              <a:t> classes</a:t>
            </a:r>
            <a:endParaRPr lang="en-US" sz="2600" dirty="0">
              <a:solidFill>
                <a:srgbClr val="FFC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9800" y="3352800"/>
            <a:ext cx="3962400" cy="29718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70272" y="3513320"/>
            <a:ext cx="3759200" cy="2819400"/>
          </a:xfrm>
          <a:prstGeom prst="rect">
            <a:avLst/>
          </a:prstGeom>
        </p:spPr>
      </p:pic>
      <p:sp>
        <p:nvSpPr>
          <p:cNvPr id="2" name="Date Placeholder 1"/>
          <p:cNvSpPr>
            <a:spLocks noGrp="1"/>
          </p:cNvSpPr>
          <p:nvPr>
            <p:ph type="dt" sz="half" idx="10"/>
          </p:nvPr>
        </p:nvSpPr>
        <p:spPr/>
        <p:txBody>
          <a:bodyPr/>
          <a:lstStyle/>
          <a:p>
            <a:r>
              <a:rPr lang="en-US" smtClean="0"/>
              <a:t>02/2023</a:t>
            </a:r>
            <a:endParaRPr lang="en-US"/>
          </a:p>
        </p:txBody>
      </p:sp>
      <p:sp>
        <p:nvSpPr>
          <p:cNvPr id="6" name="Footer Placeholder 5"/>
          <p:cNvSpPr>
            <a:spLocks noGrp="1"/>
          </p:cNvSpPr>
          <p:nvPr>
            <p:ph type="ftr" sz="quarter" idx="11"/>
          </p:nvPr>
        </p:nvSpPr>
        <p:spPr/>
        <p:txBody>
          <a:bodyPr/>
          <a:lstStyle/>
          <a:p>
            <a:r>
              <a:rPr lang="en-US" smtClean="0"/>
              <a:t>T505.13        www.iTeenChallenge.org</a:t>
            </a:r>
            <a:endParaRPr lang="en-US"/>
          </a:p>
        </p:txBody>
      </p:sp>
      <p:sp>
        <p:nvSpPr>
          <p:cNvPr id="7" name="Slide Number Placeholder 6"/>
          <p:cNvSpPr>
            <a:spLocks noGrp="1"/>
          </p:cNvSpPr>
          <p:nvPr>
            <p:ph type="sldNum" sz="quarter" idx="12"/>
          </p:nvPr>
        </p:nvSpPr>
        <p:spPr/>
        <p:txBody>
          <a:bodyPr/>
          <a:lstStyle/>
          <a:p>
            <a:fld id="{A73D4998-4E1D-4323-9CAB-67CA621370A2}" type="slidenum">
              <a:rPr lang="en-US" smtClean="0"/>
              <a:pPr/>
              <a:t>4</a:t>
            </a:fld>
            <a:endParaRPr lang="en-US"/>
          </a:p>
        </p:txBody>
      </p:sp>
    </p:spTree>
    <p:extLst>
      <p:ext uri="{BB962C8B-B14F-4D97-AF65-F5344CB8AC3E}">
        <p14:creationId xmlns:p14="http://schemas.microsoft.com/office/powerpoint/2010/main" val="1933633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50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50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1000"/>
                                        <p:tgtEl>
                                          <p:spTgt spid="3">
                                            <p:txEl>
                                              <p:pRg st="1" end="1"/>
                                            </p:txEl>
                                          </p:spTgt>
                                        </p:tgtEl>
                                      </p:cBhvr>
                                    </p:animEffect>
                                    <p:anim calcmode="lin" valueType="num">
                                      <p:cBhvr>
                                        <p:cTn id="14"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sz="5400" b="1" dirty="0">
                <a:solidFill>
                  <a:srgbClr val="FFC000"/>
                </a:solidFill>
                <a:effectLst>
                  <a:outerShdw blurRad="38100" dist="38100" dir="2700000" algn="tl">
                    <a:srgbClr val="000000">
                      <a:alpha val="43137"/>
                    </a:srgbClr>
                  </a:outerShdw>
                </a:effectLst>
              </a:rPr>
              <a:t>Заключение</a:t>
            </a:r>
            <a:r>
              <a:rPr lang="en-US" sz="5400" b="1" dirty="0">
                <a:solidFill>
                  <a:srgbClr val="FFC000"/>
                </a:solidFill>
                <a:effectLst>
                  <a:outerShdw blurRad="38100" dist="38100" dir="2700000" algn="tl">
                    <a:srgbClr val="000000">
                      <a:alpha val="43137"/>
                    </a:srgbClr>
                  </a:outerShdw>
                </a:effectLst>
              </a:rPr>
              <a:t>  </a:t>
            </a:r>
            <a:r>
              <a:rPr lang="en-US" sz="2800" b="1" dirty="0">
                <a:effectLst>
                  <a:outerShdw blurRad="38100" dist="38100" dir="2700000" algn="tl">
                    <a:srgbClr val="000000">
                      <a:alpha val="43137"/>
                    </a:srgbClr>
                  </a:outerShdw>
                </a:effectLst>
              </a:rPr>
              <a:t>Conclusion</a:t>
            </a:r>
            <a:endParaRPr lang="en-US" sz="54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828800" y="1524001"/>
            <a:ext cx="8229600" cy="4525963"/>
          </a:xfrm>
        </p:spPr>
        <p:txBody>
          <a:bodyPr>
            <a:normAutofit/>
          </a:bodyPr>
          <a:lstStyle/>
          <a:p>
            <a:pPr marL="457200" indent="-457200">
              <a:buNone/>
            </a:pPr>
            <a:r>
              <a:rPr lang="ru-RU" dirty="0">
                <a:solidFill>
                  <a:srgbClr val="FFC000"/>
                </a:solidFill>
              </a:rPr>
              <a:t>Б.	</a:t>
            </a:r>
            <a:r>
              <a:rPr lang="ru-RU" dirty="0" smtClean="0">
                <a:solidFill>
                  <a:srgbClr val="FFC000"/>
                </a:solidFill>
              </a:rPr>
              <a:t>Как им понять, что вы слушаете</a:t>
            </a:r>
            <a:r>
              <a:rPr lang="en-US" dirty="0" smtClean="0">
                <a:solidFill>
                  <a:srgbClr val="FFC000"/>
                </a:solidFill>
              </a:rPr>
              <a:t> – </a:t>
            </a:r>
            <a:r>
              <a:rPr lang="ru-RU" u="sng" dirty="0" smtClean="0">
                <a:solidFill>
                  <a:srgbClr val="FFC000"/>
                </a:solidFill>
              </a:rPr>
              <a:t>комментируйте  письменно и устно</a:t>
            </a:r>
            <a:r>
              <a:rPr lang="en-US" dirty="0" smtClean="0">
                <a:solidFill>
                  <a:srgbClr val="FFC000"/>
                </a:solidFill>
              </a:rPr>
              <a:t> –</a:t>
            </a:r>
            <a:r>
              <a:rPr lang="ru-RU" dirty="0" smtClean="0">
                <a:solidFill>
                  <a:srgbClr val="FFC000"/>
                </a:solidFill>
              </a:rPr>
              <a:t>отведите их в сторонку во время </a:t>
            </a:r>
            <a:r>
              <a:rPr lang="en-US" dirty="0" smtClean="0">
                <a:solidFill>
                  <a:srgbClr val="FFC000"/>
                </a:solidFill>
              </a:rPr>
              <a:t/>
            </a:r>
            <a:br>
              <a:rPr lang="en-US" dirty="0" smtClean="0">
                <a:solidFill>
                  <a:srgbClr val="FFC000"/>
                </a:solidFill>
              </a:rPr>
            </a:br>
            <a:r>
              <a:rPr lang="ru-RU" dirty="0" smtClean="0">
                <a:solidFill>
                  <a:srgbClr val="FFC000"/>
                </a:solidFill>
              </a:rPr>
              <a:t>занятия или после него</a:t>
            </a:r>
            <a:r>
              <a:rPr lang="en-US" dirty="0" smtClean="0">
                <a:solidFill>
                  <a:srgbClr val="FFC000"/>
                </a:solidFill>
              </a:rPr>
              <a:t>. </a:t>
            </a:r>
            <a:br>
              <a:rPr lang="en-US" dirty="0" smtClean="0">
                <a:solidFill>
                  <a:srgbClr val="FFC000"/>
                </a:solidFill>
              </a:rPr>
            </a:br>
            <a:r>
              <a:rPr lang="en-US" sz="2400" dirty="0"/>
              <a:t>How do they know you are listening? </a:t>
            </a:r>
            <a:br>
              <a:rPr lang="en-US" sz="2400" dirty="0"/>
            </a:br>
            <a:r>
              <a:rPr lang="en-US" sz="2400" dirty="0"/>
              <a:t>– Comment in writing and in </a:t>
            </a:r>
            <a:r>
              <a:rPr lang="en-US" sz="2400" b="1" u="sng" dirty="0"/>
              <a:t>conversation</a:t>
            </a:r>
            <a:r>
              <a:rPr lang="en-US" sz="2400" dirty="0"/>
              <a:t> – either during class or after class.</a:t>
            </a:r>
            <a:endParaRPr lang="en-US" sz="2400" dirty="0">
              <a:solidFill>
                <a:srgbClr val="FFC000"/>
              </a:solidFill>
            </a:endParaRPr>
          </a:p>
          <a:p>
            <a:pPr marL="0" indent="0">
              <a:buNone/>
            </a:pPr>
            <a:endParaRPr lang="en-US" dirty="0">
              <a:solidFill>
                <a:srgbClr val="FF0000"/>
              </a:solidFill>
            </a:endParaRP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8786276" y="5257800"/>
            <a:ext cx="1747147" cy="11803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p:txBody>
          <a:bodyPr/>
          <a:lstStyle/>
          <a:p>
            <a:r>
              <a:rPr lang="en-US" smtClean="0"/>
              <a:t>02/2023</a:t>
            </a:r>
            <a:endParaRPr lang="en-US"/>
          </a:p>
        </p:txBody>
      </p:sp>
      <p:sp>
        <p:nvSpPr>
          <p:cNvPr id="5" name="Footer Placeholder 4"/>
          <p:cNvSpPr>
            <a:spLocks noGrp="1"/>
          </p:cNvSpPr>
          <p:nvPr>
            <p:ph type="ftr" sz="quarter" idx="11"/>
          </p:nvPr>
        </p:nvSpPr>
        <p:spPr/>
        <p:txBody>
          <a:bodyPr/>
          <a:lstStyle/>
          <a:p>
            <a:r>
              <a:rPr lang="en-US" smtClean="0"/>
              <a:t>T505.13        www.iTeenChallenge.org</a:t>
            </a:r>
            <a:endParaRPr lang="en-US"/>
          </a:p>
        </p:txBody>
      </p:sp>
      <p:sp>
        <p:nvSpPr>
          <p:cNvPr id="6" name="Slide Number Placeholder 5"/>
          <p:cNvSpPr>
            <a:spLocks noGrp="1"/>
          </p:cNvSpPr>
          <p:nvPr>
            <p:ph type="sldNum" sz="quarter" idx="12"/>
          </p:nvPr>
        </p:nvSpPr>
        <p:spPr/>
        <p:txBody>
          <a:bodyPr/>
          <a:lstStyle/>
          <a:p>
            <a:fld id="{A73D4998-4E1D-4323-9CAB-67CA621370A2}" type="slidenum">
              <a:rPr lang="en-US" smtClean="0"/>
              <a:pPr/>
              <a:t>40</a:t>
            </a:fld>
            <a:endParaRPr lang="en-US"/>
          </a:p>
        </p:txBody>
      </p:sp>
    </p:spTree>
    <p:extLst>
      <p:ext uri="{BB962C8B-B14F-4D97-AF65-F5344CB8AC3E}">
        <p14:creationId xmlns:p14="http://schemas.microsoft.com/office/powerpoint/2010/main" val="19136597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81200" y="361414"/>
            <a:ext cx="8305800" cy="3231654"/>
          </a:xfrm>
          <a:prstGeom prst="rect">
            <a:avLst/>
          </a:prstGeom>
          <a:noFill/>
        </p:spPr>
        <p:txBody>
          <a:bodyPr wrap="square" rtlCol="0">
            <a:spAutoFit/>
          </a:bodyPr>
          <a:lstStyle/>
          <a:p>
            <a:r>
              <a:rPr lang="ru-RU" sz="4800" b="1" dirty="0">
                <a:solidFill>
                  <a:srgbClr val="FFC000"/>
                </a:solidFill>
              </a:rPr>
              <a:t>Курс сертификации преподавателя</a:t>
            </a:r>
            <a:r>
              <a:rPr lang="en-US" sz="4800" b="1" dirty="0">
                <a:solidFill>
                  <a:srgbClr val="FFC000"/>
                </a:solidFill>
              </a:rPr>
              <a:t> </a:t>
            </a:r>
            <a:r>
              <a:rPr lang="ru-RU" sz="4800" b="1" dirty="0">
                <a:solidFill>
                  <a:srgbClr val="FFC000"/>
                </a:solidFill>
              </a:rPr>
              <a:t>ИЗНХ </a:t>
            </a:r>
            <a:r>
              <a:rPr lang="en-US" sz="4800" b="1" dirty="0">
                <a:solidFill>
                  <a:srgbClr val="FFC000"/>
                </a:solidFill>
              </a:rPr>
              <a:t> </a:t>
            </a:r>
          </a:p>
          <a:p>
            <a:r>
              <a:rPr lang="en-US" sz="3200" b="1" dirty="0" err="1"/>
              <a:t>PSNC</a:t>
            </a:r>
            <a:r>
              <a:rPr lang="en-US" sz="3200" b="1" dirty="0"/>
              <a:t> Teacher Certification Course</a:t>
            </a:r>
            <a:br>
              <a:rPr lang="en-US" sz="3200" b="1" dirty="0"/>
            </a:br>
            <a:endParaRPr lang="en-US" sz="3200" b="1" dirty="0"/>
          </a:p>
          <a:p>
            <a:r>
              <a:rPr lang="en-US" sz="4400" b="1" dirty="0"/>
              <a:t>www.iTeenChallenge.org</a:t>
            </a:r>
          </a:p>
        </p:txBody>
      </p:sp>
      <p:pic>
        <p:nvPicPr>
          <p:cNvPr id="6"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941069" y="4568878"/>
            <a:ext cx="2717108" cy="1755723"/>
          </a:xfrm>
        </p:spPr>
      </p:pic>
      <p:pic>
        <p:nvPicPr>
          <p:cNvPr id="7" name="Picture 7" descr="PSNC-white-BG.gif"/>
          <p:cNvPicPr>
            <a:picLocks noChangeAspect="1"/>
          </p:cNvPicPr>
          <p:nvPr/>
        </p:nvPicPr>
        <p:blipFill>
          <a:blip r:embed="rId4"/>
          <a:srcRect/>
          <a:stretch>
            <a:fillRect/>
          </a:stretch>
        </p:blipFill>
        <p:spPr bwMode="auto">
          <a:xfrm>
            <a:off x="2362201" y="4622800"/>
            <a:ext cx="2816225" cy="1701800"/>
          </a:xfrm>
          <a:prstGeom prst="rect">
            <a:avLst/>
          </a:prstGeom>
          <a:ln w="9525">
            <a:solidFill>
              <a:srgbClr val="00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r>
              <a:rPr lang="en-US" smtClean="0"/>
              <a:t>02/2023</a:t>
            </a:r>
            <a:endParaRPr lang="en-US"/>
          </a:p>
        </p:txBody>
      </p:sp>
      <p:sp>
        <p:nvSpPr>
          <p:cNvPr id="4" name="Footer Placeholder 3"/>
          <p:cNvSpPr>
            <a:spLocks noGrp="1"/>
          </p:cNvSpPr>
          <p:nvPr>
            <p:ph type="ftr" sz="quarter" idx="11"/>
          </p:nvPr>
        </p:nvSpPr>
        <p:spPr/>
        <p:txBody>
          <a:bodyPr/>
          <a:lstStyle/>
          <a:p>
            <a:r>
              <a:rPr lang="en-US" smtClean="0"/>
              <a:t>T505.13        www.iTeenChallenge.org</a:t>
            </a:r>
            <a:endParaRPr lang="en-US"/>
          </a:p>
        </p:txBody>
      </p:sp>
      <p:sp>
        <p:nvSpPr>
          <p:cNvPr id="5" name="Slide Number Placeholder 4"/>
          <p:cNvSpPr>
            <a:spLocks noGrp="1"/>
          </p:cNvSpPr>
          <p:nvPr>
            <p:ph type="sldNum" sz="quarter" idx="12"/>
          </p:nvPr>
        </p:nvSpPr>
        <p:spPr/>
        <p:txBody>
          <a:bodyPr/>
          <a:lstStyle/>
          <a:p>
            <a:fld id="{A73D4998-4E1D-4323-9CAB-67CA621370A2}" type="slidenum">
              <a:rPr lang="en-US" smtClean="0"/>
              <a:pPr/>
              <a:t>41</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rot="21017199">
            <a:off x="1746298" y="312965"/>
            <a:ext cx="3962400" cy="2971800"/>
          </a:xfr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893369">
            <a:off x="6286498" y="599815"/>
            <a:ext cx="3860800" cy="2895600"/>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21231396">
            <a:off x="1809749" y="3588492"/>
            <a:ext cx="3886200" cy="2586287"/>
          </a:xfrm>
          <a:prstGeom prst="rect">
            <a:avLst/>
          </a:prstGeom>
        </p:spPr>
      </p:pic>
      <p:pic>
        <p:nvPicPr>
          <p:cNvPr id="7" name="Picture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437768">
            <a:off x="6257923" y="3433834"/>
            <a:ext cx="3860800" cy="2895600"/>
          </a:xfrm>
          <a:prstGeom prst="rect">
            <a:avLst/>
          </a:prstGeom>
        </p:spPr>
      </p:pic>
      <p:sp>
        <p:nvSpPr>
          <p:cNvPr id="2" name="Date Placeholder 1"/>
          <p:cNvSpPr>
            <a:spLocks noGrp="1"/>
          </p:cNvSpPr>
          <p:nvPr>
            <p:ph type="dt" sz="half" idx="10"/>
          </p:nvPr>
        </p:nvSpPr>
        <p:spPr/>
        <p:txBody>
          <a:bodyPr/>
          <a:lstStyle/>
          <a:p>
            <a:r>
              <a:rPr lang="en-US" smtClean="0"/>
              <a:t>02/2023</a:t>
            </a:r>
            <a:endParaRPr lang="en-US"/>
          </a:p>
        </p:txBody>
      </p:sp>
      <p:sp>
        <p:nvSpPr>
          <p:cNvPr id="3" name="Footer Placeholder 2"/>
          <p:cNvSpPr>
            <a:spLocks noGrp="1"/>
          </p:cNvSpPr>
          <p:nvPr>
            <p:ph type="ftr" sz="quarter" idx="11"/>
          </p:nvPr>
        </p:nvSpPr>
        <p:spPr/>
        <p:txBody>
          <a:bodyPr/>
          <a:lstStyle/>
          <a:p>
            <a:r>
              <a:rPr lang="en-US" smtClean="0"/>
              <a:t>T505.13        www.iTeenChallenge.org</a:t>
            </a:r>
            <a:endParaRPr lang="en-US"/>
          </a:p>
        </p:txBody>
      </p:sp>
      <p:sp>
        <p:nvSpPr>
          <p:cNvPr id="8" name="Slide Number Placeholder 7"/>
          <p:cNvSpPr>
            <a:spLocks noGrp="1"/>
          </p:cNvSpPr>
          <p:nvPr>
            <p:ph type="sldNum" sz="quarter" idx="12"/>
          </p:nvPr>
        </p:nvSpPr>
        <p:spPr/>
        <p:txBody>
          <a:bodyPr/>
          <a:lstStyle/>
          <a:p>
            <a:fld id="{A73D4998-4E1D-4323-9CAB-67CA621370A2}" type="slidenum">
              <a:rPr lang="en-US" smtClean="0"/>
              <a:pPr/>
              <a:t>42</a:t>
            </a:fld>
            <a:endParaRPr lang="en-US"/>
          </a:p>
        </p:txBody>
      </p:sp>
    </p:spTree>
    <p:extLst>
      <p:ext uri="{BB962C8B-B14F-4D97-AF65-F5344CB8AC3E}">
        <p14:creationId xmlns:p14="http://schemas.microsoft.com/office/powerpoint/2010/main" val="303209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par>
                          <p:cTn id="11" fill="hold">
                            <p:stCondLst>
                              <p:cond delay="1500"/>
                            </p:stCondLst>
                            <p:childTnLst>
                              <p:par>
                                <p:cTn id="12" presetID="31" presetClass="entr" presetSubtype="0" fill="hold" nodeType="afterEffect">
                                  <p:stCondLst>
                                    <p:cond delay="500"/>
                                  </p:stCondLst>
                                  <p:childTnLst>
                                    <p:set>
                                      <p:cBhvr>
                                        <p:cTn id="13" dur="1" fill="hold">
                                          <p:stCondLst>
                                            <p:cond delay="0"/>
                                          </p:stCondLst>
                                        </p:cTn>
                                        <p:tgtEl>
                                          <p:spTgt spid="6"/>
                                        </p:tgtEl>
                                        <p:attrNameLst>
                                          <p:attrName>style.visibility</p:attrName>
                                        </p:attrNameLst>
                                      </p:cBhvr>
                                      <p:to>
                                        <p:strVal val="visible"/>
                                      </p:to>
                                    </p:set>
                                    <p:anim calcmode="lin" valueType="num">
                                      <p:cBhvr>
                                        <p:cTn id="14" dur="1000" fill="hold"/>
                                        <p:tgtEl>
                                          <p:spTgt spid="6"/>
                                        </p:tgtEl>
                                        <p:attrNameLst>
                                          <p:attrName>ppt_w</p:attrName>
                                        </p:attrNameLst>
                                      </p:cBhvr>
                                      <p:tavLst>
                                        <p:tav tm="0">
                                          <p:val>
                                            <p:fltVal val="0"/>
                                          </p:val>
                                        </p:tav>
                                        <p:tav tm="100000">
                                          <p:val>
                                            <p:strVal val="#ppt_w"/>
                                          </p:val>
                                        </p:tav>
                                      </p:tavLst>
                                    </p:anim>
                                    <p:anim calcmode="lin" valueType="num">
                                      <p:cBhvr>
                                        <p:cTn id="15" dur="1000" fill="hold"/>
                                        <p:tgtEl>
                                          <p:spTgt spid="6"/>
                                        </p:tgtEl>
                                        <p:attrNameLst>
                                          <p:attrName>ppt_h</p:attrName>
                                        </p:attrNameLst>
                                      </p:cBhvr>
                                      <p:tavLst>
                                        <p:tav tm="0">
                                          <p:val>
                                            <p:fltVal val="0"/>
                                          </p:val>
                                        </p:tav>
                                        <p:tav tm="100000">
                                          <p:val>
                                            <p:strVal val="#ppt_h"/>
                                          </p:val>
                                        </p:tav>
                                      </p:tavLst>
                                    </p:anim>
                                    <p:anim calcmode="lin" valueType="num">
                                      <p:cBhvr>
                                        <p:cTn id="16" dur="1000" fill="hold"/>
                                        <p:tgtEl>
                                          <p:spTgt spid="6"/>
                                        </p:tgtEl>
                                        <p:attrNameLst>
                                          <p:attrName>style.rotation</p:attrName>
                                        </p:attrNameLst>
                                      </p:cBhvr>
                                      <p:tavLst>
                                        <p:tav tm="0">
                                          <p:val>
                                            <p:fltVal val="90"/>
                                          </p:val>
                                        </p:tav>
                                        <p:tav tm="100000">
                                          <p:val>
                                            <p:fltVal val="0"/>
                                          </p:val>
                                        </p:tav>
                                      </p:tavLst>
                                    </p:anim>
                                    <p:animEffect transition="in" filter="fade">
                                      <p:cBhvr>
                                        <p:cTn id="17" dur="1000"/>
                                        <p:tgtEl>
                                          <p:spTgt spid="6"/>
                                        </p:tgtEl>
                                      </p:cBhvr>
                                    </p:animEffect>
                                  </p:childTnLst>
                                </p:cTn>
                              </p:par>
                            </p:childTnLst>
                          </p:cTn>
                        </p:par>
                        <p:par>
                          <p:cTn id="18" fill="hold">
                            <p:stCondLst>
                              <p:cond delay="3000"/>
                            </p:stCondLst>
                            <p:childTnLst>
                              <p:par>
                                <p:cTn id="19" presetID="31" presetClass="entr" presetSubtype="0" fill="hold" nodeType="afterEffect">
                                  <p:stCondLst>
                                    <p:cond delay="500"/>
                                  </p:stCondLst>
                                  <p:childTnLst>
                                    <p:set>
                                      <p:cBhvr>
                                        <p:cTn id="20" dur="1" fill="hold">
                                          <p:stCondLst>
                                            <p:cond delay="0"/>
                                          </p:stCondLst>
                                        </p:cTn>
                                        <p:tgtEl>
                                          <p:spTgt spid="7"/>
                                        </p:tgtEl>
                                        <p:attrNameLst>
                                          <p:attrName>style.visibility</p:attrName>
                                        </p:attrNameLst>
                                      </p:cBhvr>
                                      <p:to>
                                        <p:strVal val="visible"/>
                                      </p:to>
                                    </p:set>
                                    <p:anim calcmode="lin" valueType="num">
                                      <p:cBhvr>
                                        <p:cTn id="21" dur="1000" fill="hold"/>
                                        <p:tgtEl>
                                          <p:spTgt spid="7"/>
                                        </p:tgtEl>
                                        <p:attrNameLst>
                                          <p:attrName>ppt_w</p:attrName>
                                        </p:attrNameLst>
                                      </p:cBhvr>
                                      <p:tavLst>
                                        <p:tav tm="0">
                                          <p:val>
                                            <p:fltVal val="0"/>
                                          </p:val>
                                        </p:tav>
                                        <p:tav tm="100000">
                                          <p:val>
                                            <p:strVal val="#ppt_w"/>
                                          </p:val>
                                        </p:tav>
                                      </p:tavLst>
                                    </p:anim>
                                    <p:anim calcmode="lin" valueType="num">
                                      <p:cBhvr>
                                        <p:cTn id="22" dur="1000" fill="hold"/>
                                        <p:tgtEl>
                                          <p:spTgt spid="7"/>
                                        </p:tgtEl>
                                        <p:attrNameLst>
                                          <p:attrName>ppt_h</p:attrName>
                                        </p:attrNameLst>
                                      </p:cBhvr>
                                      <p:tavLst>
                                        <p:tav tm="0">
                                          <p:val>
                                            <p:fltVal val="0"/>
                                          </p:val>
                                        </p:tav>
                                        <p:tav tm="100000">
                                          <p:val>
                                            <p:strVal val="#ppt_h"/>
                                          </p:val>
                                        </p:tav>
                                      </p:tavLst>
                                    </p:anim>
                                    <p:anim calcmode="lin" valueType="num">
                                      <p:cBhvr>
                                        <p:cTn id="23" dur="1000" fill="hold"/>
                                        <p:tgtEl>
                                          <p:spTgt spid="7"/>
                                        </p:tgtEl>
                                        <p:attrNameLst>
                                          <p:attrName>style.rotation</p:attrName>
                                        </p:attrNameLst>
                                      </p:cBhvr>
                                      <p:tavLst>
                                        <p:tav tm="0">
                                          <p:val>
                                            <p:fltVal val="90"/>
                                          </p:val>
                                        </p:tav>
                                        <p:tav tm="100000">
                                          <p:val>
                                            <p:fltVal val="0"/>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2050" name="Picture 2"/>
          <p:cNvPicPr>
            <a:picLocks noChangeAspect="1" noChangeArrowheads="1"/>
          </p:cNvPicPr>
          <p:nvPr/>
        </p:nvPicPr>
        <p:blipFill>
          <a:blip r:embed="rId2" cstate="screen">
            <a:extLst>
              <a:ext uri="{28A0092B-C50C-407E-A947-70E740481C1C}">
                <a14:useLocalDpi xmlns:a14="http://schemas.microsoft.com/office/drawing/2010/main"/>
              </a:ext>
            </a:extLst>
          </a:blip>
          <a:stretch>
            <a:fillRect/>
          </a:stretch>
        </p:blipFill>
        <p:spPr bwMode="auto">
          <a:xfrm>
            <a:off x="1524000" y="0"/>
            <a:ext cx="9144000" cy="6858000"/>
          </a:xfrm>
          <a:prstGeom prst="rect">
            <a:avLst/>
          </a:prstGeom>
          <a:noFill/>
        </p:spPr>
      </p:pic>
      <p:sp>
        <p:nvSpPr>
          <p:cNvPr id="4" name="Date Placeholder 3"/>
          <p:cNvSpPr>
            <a:spLocks noGrp="1"/>
          </p:cNvSpPr>
          <p:nvPr>
            <p:ph type="dt" sz="half" idx="10"/>
          </p:nvPr>
        </p:nvSpPr>
        <p:spPr/>
        <p:txBody>
          <a:bodyPr/>
          <a:lstStyle/>
          <a:p>
            <a:r>
              <a:rPr lang="en-US" smtClean="0"/>
              <a:t>02/2023</a:t>
            </a:r>
            <a:endParaRPr lang="en-US"/>
          </a:p>
        </p:txBody>
      </p:sp>
      <p:sp>
        <p:nvSpPr>
          <p:cNvPr id="5" name="Footer Placeholder 4"/>
          <p:cNvSpPr>
            <a:spLocks noGrp="1"/>
          </p:cNvSpPr>
          <p:nvPr>
            <p:ph type="ftr" sz="quarter" idx="11"/>
          </p:nvPr>
        </p:nvSpPr>
        <p:spPr/>
        <p:txBody>
          <a:bodyPr/>
          <a:lstStyle/>
          <a:p>
            <a:r>
              <a:rPr lang="en-US" smtClean="0"/>
              <a:t>T505.13        www.iTeenChallenge.org</a:t>
            </a:r>
            <a:endParaRPr lang="en-US"/>
          </a:p>
        </p:txBody>
      </p:sp>
      <p:sp>
        <p:nvSpPr>
          <p:cNvPr id="6" name="Slide Number Placeholder 5"/>
          <p:cNvSpPr>
            <a:spLocks noGrp="1"/>
          </p:cNvSpPr>
          <p:nvPr>
            <p:ph type="sldNum" sz="quarter" idx="12"/>
          </p:nvPr>
        </p:nvSpPr>
        <p:spPr/>
        <p:txBody>
          <a:bodyPr/>
          <a:lstStyle/>
          <a:p>
            <a:fld id="{A73D4998-4E1D-4323-9CAB-67CA621370A2}" type="slidenum">
              <a:rPr lang="en-US" smtClean="0"/>
              <a:pPr/>
              <a:t>43</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fltVal val="0"/>
                                          </p:val>
                                        </p:tav>
                                        <p:tav tm="100000">
                                          <p:val>
                                            <p:strVal val="#ppt_w"/>
                                          </p:val>
                                        </p:tav>
                                      </p:tavLst>
                                    </p:anim>
                                    <p:anim calcmode="lin" valueType="num">
                                      <p:cBhvr>
                                        <p:cTn id="8" dur="1000" fill="hold"/>
                                        <p:tgtEl>
                                          <p:spTgt spid="2050"/>
                                        </p:tgtEl>
                                        <p:attrNameLst>
                                          <p:attrName>ppt_h</p:attrName>
                                        </p:attrNameLst>
                                      </p:cBhvr>
                                      <p:tavLst>
                                        <p:tav tm="0">
                                          <p:val>
                                            <p:fltVal val="0"/>
                                          </p:val>
                                        </p:tav>
                                        <p:tav tm="100000">
                                          <p:val>
                                            <p:strVal val="#ppt_h"/>
                                          </p:val>
                                        </p:tav>
                                      </p:tavLst>
                                    </p:anim>
                                    <p:anim calcmode="lin" valueType="num">
                                      <p:cBhvr>
                                        <p:cTn id="9" dur="1000" fill="hold"/>
                                        <p:tgtEl>
                                          <p:spTgt spid="2050"/>
                                        </p:tgtEl>
                                        <p:attrNameLst>
                                          <p:attrName>style.rotation</p:attrName>
                                        </p:attrNameLst>
                                      </p:cBhvr>
                                      <p:tavLst>
                                        <p:tav tm="0">
                                          <p:val>
                                            <p:fltVal val="90"/>
                                          </p:val>
                                        </p:tav>
                                        <p:tav tm="100000">
                                          <p:val>
                                            <p:fltVal val="0"/>
                                          </p:val>
                                        </p:tav>
                                      </p:tavLst>
                                    </p:anim>
                                    <p:animEffect transition="in" filter="fade">
                                      <p:cBhvr>
                                        <p:cTn id="10" dur="10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ru-RU" dirty="0" smtClean="0">
                <a:solidFill>
                  <a:srgbClr val="FFC000"/>
                </a:solidFill>
              </a:rPr>
              <a:t>Твой подарок ИЗНХ</a:t>
            </a:r>
            <a:r>
              <a:rPr lang="en-US" dirty="0" smtClean="0">
                <a:solidFill>
                  <a:srgbClr val="FFC000"/>
                </a:solidFill>
              </a:rPr>
              <a:t/>
            </a:r>
            <a:br>
              <a:rPr lang="en-US" dirty="0" smtClean="0">
                <a:solidFill>
                  <a:srgbClr val="FFC000"/>
                </a:solidFill>
              </a:rPr>
            </a:br>
            <a:r>
              <a:rPr lang="en-US" sz="2700" dirty="0"/>
              <a:t>Your </a:t>
            </a:r>
            <a:r>
              <a:rPr lang="en-US" sz="2700" dirty="0" err="1"/>
              <a:t>PSNC</a:t>
            </a:r>
            <a:r>
              <a:rPr lang="en-US" sz="2700" dirty="0"/>
              <a:t> gift</a:t>
            </a:r>
            <a:endParaRPr lang="en-US" sz="2700" dirty="0">
              <a:solidFill>
                <a:srgbClr val="FFC000"/>
              </a:solidFill>
            </a:endParaRPr>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475230" y="1600201"/>
            <a:ext cx="7241540" cy="4525963"/>
          </a:xfrm>
        </p:spPr>
      </p:pic>
      <p:sp>
        <p:nvSpPr>
          <p:cNvPr id="4" name="Date Placeholder 3"/>
          <p:cNvSpPr>
            <a:spLocks noGrp="1"/>
          </p:cNvSpPr>
          <p:nvPr>
            <p:ph type="dt" sz="half" idx="10"/>
          </p:nvPr>
        </p:nvSpPr>
        <p:spPr/>
        <p:txBody>
          <a:bodyPr/>
          <a:lstStyle/>
          <a:p>
            <a:r>
              <a:rPr lang="en-US" smtClean="0"/>
              <a:t>02/2023</a:t>
            </a:r>
            <a:endParaRPr lang="en-US"/>
          </a:p>
        </p:txBody>
      </p:sp>
      <p:sp>
        <p:nvSpPr>
          <p:cNvPr id="5" name="Footer Placeholder 4"/>
          <p:cNvSpPr>
            <a:spLocks noGrp="1"/>
          </p:cNvSpPr>
          <p:nvPr>
            <p:ph type="ftr" sz="quarter" idx="11"/>
          </p:nvPr>
        </p:nvSpPr>
        <p:spPr/>
        <p:txBody>
          <a:bodyPr/>
          <a:lstStyle/>
          <a:p>
            <a:r>
              <a:rPr lang="en-US" smtClean="0"/>
              <a:t>T505.13        www.iTeenChallenge.org</a:t>
            </a:r>
            <a:endParaRPr lang="en-US"/>
          </a:p>
        </p:txBody>
      </p:sp>
      <p:sp>
        <p:nvSpPr>
          <p:cNvPr id="6" name="Slide Number Placeholder 5"/>
          <p:cNvSpPr>
            <a:spLocks noGrp="1"/>
          </p:cNvSpPr>
          <p:nvPr>
            <p:ph type="sldNum" sz="quarter" idx="12"/>
          </p:nvPr>
        </p:nvSpPr>
        <p:spPr/>
        <p:txBody>
          <a:bodyPr/>
          <a:lstStyle/>
          <a:p>
            <a:fld id="{A73D4998-4E1D-4323-9CAB-67CA621370A2}" type="slidenum">
              <a:rPr lang="en-US" smtClean="0"/>
              <a:pPr/>
              <a:t>44</a:t>
            </a:fld>
            <a:endParaRPr lang="en-US"/>
          </a:p>
        </p:txBody>
      </p:sp>
    </p:spTree>
    <p:extLst>
      <p:ext uri="{BB962C8B-B14F-4D97-AF65-F5344CB8AC3E}">
        <p14:creationId xmlns:p14="http://schemas.microsoft.com/office/powerpoint/2010/main" val="250311406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8750"/>
            <a:ext cx="8229600" cy="2508250"/>
          </a:xfrm>
        </p:spPr>
        <p:txBody>
          <a:bodyPr/>
          <a:lstStyle/>
          <a:p>
            <a:r>
              <a:rPr lang="ru-RU" altLang="en-US" dirty="0" smtClean="0">
                <a:solidFill>
                  <a:srgbClr val="FFC000"/>
                </a:solidFill>
              </a:rPr>
              <a:t>Вопросы для обсуждения</a:t>
            </a:r>
            <a:r>
              <a:rPr lang="en-US" altLang="en-US" dirty="0" smtClean="0"/>
              <a:t/>
            </a:r>
            <a:br>
              <a:rPr lang="en-US" altLang="en-US" dirty="0" smtClean="0"/>
            </a:br>
            <a:r>
              <a:rPr lang="en-US" altLang="en-US" sz="2800" dirty="0"/>
              <a:t>Questions for discussion</a:t>
            </a:r>
            <a:r>
              <a:rPr lang="en-US" altLang="en-US" sz="2800" i="1" dirty="0"/>
              <a:t/>
            </a:r>
            <a:br>
              <a:rPr lang="en-US" altLang="en-US" sz="2800" i="1" dirty="0"/>
            </a:br>
            <a:endParaRPr lang="en-US" altLang="en-US" i="1" dirty="0" smtClean="0"/>
          </a:p>
        </p:txBody>
      </p:sp>
      <p:sp>
        <p:nvSpPr>
          <p:cNvPr id="4" name="Date Placeholder 3"/>
          <p:cNvSpPr>
            <a:spLocks noGrp="1"/>
          </p:cNvSpPr>
          <p:nvPr>
            <p:ph type="dt" sz="quarter" idx="10"/>
          </p:nvPr>
        </p:nvSpPr>
        <p:spPr/>
        <p:txBody>
          <a:bodyPr/>
          <a:lstStyle/>
          <a:p>
            <a:pPr>
              <a:defRPr/>
            </a:pPr>
            <a:r>
              <a:rPr lang="en-US" smtClean="0"/>
              <a:t>02/2023</a:t>
            </a:r>
            <a:endParaRPr lang="en-US"/>
          </a:p>
        </p:txBody>
      </p:sp>
      <p:sp>
        <p:nvSpPr>
          <p:cNvPr id="5" name="Footer Placeholder 4"/>
          <p:cNvSpPr>
            <a:spLocks noGrp="1"/>
          </p:cNvSpPr>
          <p:nvPr>
            <p:ph type="ftr" sz="quarter" idx="11"/>
          </p:nvPr>
        </p:nvSpPr>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altLang="en-US" smtClean="0"/>
              <a:t>T505.13        www.iTeenChallenge.org</a:t>
            </a:r>
            <a:endParaRPr lang="en-US" altLang="en-US"/>
          </a:p>
        </p:txBody>
      </p:sp>
      <p:sp>
        <p:nvSpPr>
          <p:cNvPr id="6" name="Slide Number Placeholder 5"/>
          <p:cNvSpPr>
            <a:spLocks noGrp="1"/>
          </p:cNvSpPr>
          <p:nvPr>
            <p:ph type="sldNum" sz="quarter" idx="12"/>
          </p:nvPr>
        </p:nvSpPr>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D664DA85-CB79-48F6-95E8-A2ABE88F520D}" type="slidenum">
              <a:rPr lang="en-US" altLang="en-US"/>
              <a:pPr/>
              <a:t>45</a:t>
            </a:fld>
            <a:endParaRPr lang="en-US" altLang="en-US"/>
          </a:p>
        </p:txBody>
      </p:sp>
    </p:spTree>
    <p:extLst>
      <p:ext uri="{BB962C8B-B14F-4D97-AF65-F5344CB8AC3E}">
        <p14:creationId xmlns:p14="http://schemas.microsoft.com/office/powerpoint/2010/main" val="23363175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8750"/>
            <a:ext cx="8229600" cy="1670050"/>
          </a:xfrm>
        </p:spPr>
        <p:txBody>
          <a:bodyPr/>
          <a:lstStyle/>
          <a:p>
            <a:r>
              <a:rPr lang="en-US" altLang="en-US" b="1" dirty="0" smtClean="0"/>
              <a:t>Contact information</a:t>
            </a:r>
            <a:r>
              <a:rPr lang="en-US" altLang="en-US" dirty="0" smtClean="0"/>
              <a:t/>
            </a:r>
            <a:br>
              <a:rPr lang="en-US" altLang="en-US" dirty="0" smtClean="0"/>
            </a:br>
            <a:endParaRPr lang="en-US" altLang="en-US" i="1" dirty="0" smtClean="0"/>
          </a:p>
        </p:txBody>
      </p:sp>
      <p:sp>
        <p:nvSpPr>
          <p:cNvPr id="3" name="Content Placeholder 2"/>
          <p:cNvSpPr>
            <a:spLocks noGrp="1"/>
          </p:cNvSpPr>
          <p:nvPr>
            <p:ph idx="1"/>
          </p:nvPr>
        </p:nvSpPr>
        <p:spPr>
          <a:xfrm>
            <a:off x="1981200" y="1371600"/>
            <a:ext cx="8229600" cy="4191000"/>
          </a:xfrm>
        </p:spPr>
        <p:txBody>
          <a:bodyPr>
            <a:normAutofit/>
          </a:bodyPr>
          <a:lstStyle/>
          <a:p>
            <a:pPr algn="ctr">
              <a:buFont typeface="Wingdings" pitchFamily="2" charset="2"/>
              <a:buNone/>
            </a:pPr>
            <a:r>
              <a:rPr lang="en-US" altLang="en-US" sz="4800" b="1" dirty="0"/>
              <a:t>Global Teen Challenge</a:t>
            </a:r>
          </a:p>
          <a:p>
            <a:pPr algn="ctr">
              <a:buFont typeface="Wingdings" pitchFamily="2" charset="2"/>
              <a:buNone/>
            </a:pPr>
            <a:endParaRPr lang="en-US" altLang="en-US" sz="2400" dirty="0" smtClean="0"/>
          </a:p>
          <a:p>
            <a:pPr algn="ctr">
              <a:buFont typeface="Wingdings" pitchFamily="2" charset="2"/>
              <a:buNone/>
            </a:pPr>
            <a:endParaRPr lang="en-US" altLang="en-US" sz="2400" dirty="0"/>
          </a:p>
          <a:p>
            <a:pPr algn="ctr">
              <a:buFont typeface="Wingdings" pitchFamily="2" charset="2"/>
              <a:buNone/>
            </a:pPr>
            <a:endParaRPr lang="en-US" altLang="en-US" sz="4400" dirty="0"/>
          </a:p>
          <a:p>
            <a:pPr algn="ctr">
              <a:buFont typeface="Wingdings" pitchFamily="2" charset="2"/>
              <a:buNone/>
            </a:pPr>
            <a:r>
              <a:rPr lang="en-US" altLang="en-US" sz="4400" dirty="0"/>
              <a:t>www.GlobalTC.org</a:t>
            </a:r>
          </a:p>
          <a:p>
            <a:pPr algn="ctr">
              <a:buFont typeface="Wingdings" pitchFamily="2" charset="2"/>
              <a:buNone/>
            </a:pPr>
            <a:r>
              <a:rPr lang="en-US" altLang="en-US" sz="4400" dirty="0"/>
              <a:t>www.iTeenChallenge.org</a:t>
            </a:r>
          </a:p>
          <a:p>
            <a:pPr algn="ctr">
              <a:buFont typeface="Wingdings" pitchFamily="2" charset="2"/>
              <a:buNone/>
            </a:pPr>
            <a:endParaRPr lang="en-US" altLang="en-US" sz="4400" dirty="0"/>
          </a:p>
        </p:txBody>
      </p:sp>
      <p:sp>
        <p:nvSpPr>
          <p:cNvPr id="4" name="Date Placeholder 3"/>
          <p:cNvSpPr>
            <a:spLocks noGrp="1"/>
          </p:cNvSpPr>
          <p:nvPr>
            <p:ph type="dt" sz="quarter" idx="10"/>
          </p:nvPr>
        </p:nvSpPr>
        <p:spPr/>
        <p:txBody>
          <a:bodyPr/>
          <a:lstStyle/>
          <a:p>
            <a:pPr>
              <a:defRPr/>
            </a:pPr>
            <a:r>
              <a:rPr lang="en-US" smtClean="0"/>
              <a:t>02/2023</a:t>
            </a:r>
            <a:endParaRPr lang="en-US"/>
          </a:p>
        </p:txBody>
      </p:sp>
      <p:sp>
        <p:nvSpPr>
          <p:cNvPr id="5" name="Slide Number Placeholder 4"/>
          <p:cNvSpPr>
            <a:spLocks noGrp="1"/>
          </p:cNvSpPr>
          <p:nvPr>
            <p:ph type="sldNum" sz="quarter" idx="12"/>
          </p:nvPr>
        </p:nvSpPr>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fld id="{2B179CD5-BFB1-4571-BB53-D7B4D63B1DEC}" type="slidenum">
              <a:rPr lang="en-US" altLang="en-US"/>
              <a:pPr/>
              <a:t>46</a:t>
            </a:fld>
            <a:endParaRPr lang="en-US" altLang="en-US"/>
          </a:p>
        </p:txBody>
      </p:sp>
      <p:sp>
        <p:nvSpPr>
          <p:cNvPr id="6" name="Footer Placeholder 5"/>
          <p:cNvSpPr>
            <a:spLocks noGrp="1"/>
          </p:cNvSpPr>
          <p:nvPr>
            <p:ph type="ftr" sz="quarter" idx="11"/>
          </p:nvPr>
        </p:nvSpPr>
        <p:spPr/>
        <p:txBody>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r>
              <a:rPr lang="en-US" altLang="en-US" smtClean="0"/>
              <a:t>T505.13        www.iTeenChallenge.org</a:t>
            </a:r>
            <a:endParaRPr lang="en-US" alt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67200" y="2286000"/>
            <a:ext cx="3733800" cy="1727288"/>
          </a:xfrm>
          <a:prstGeom prst="rect">
            <a:avLst/>
          </a:prstGeom>
        </p:spPr>
      </p:pic>
    </p:spTree>
    <p:extLst>
      <p:ext uri="{BB962C8B-B14F-4D97-AF65-F5344CB8AC3E}">
        <p14:creationId xmlns:p14="http://schemas.microsoft.com/office/powerpoint/2010/main" val="16739956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p:cNvPicPr>
          <p:nvPr>
            <p:ph idx="1"/>
          </p:nvPr>
        </p:nvPicPr>
        <p:blipFill>
          <a:blip r:embed="rId2">
            <a:extLst>
              <a:ext uri="{28A0092B-C50C-407E-A947-70E740481C1C}">
                <a14:useLocalDpi xmlns:a14="http://schemas.microsoft.com/office/drawing/2010/main" val="0"/>
              </a:ext>
            </a:extLst>
          </a:blip>
          <a:stretch>
            <a:fillRect/>
          </a:stretch>
        </p:blipFill>
        <p:spPr bwMode="auto">
          <a:xfrm>
            <a:off x="2563522" y="914400"/>
            <a:ext cx="7008207" cy="4876800"/>
          </a:xfrm>
          <a:prstGeom prst="rect">
            <a:avLst/>
          </a:prstGeom>
          <a:ln>
            <a:noFill/>
          </a:ln>
          <a:effectLst>
            <a:softEdge rad="112500"/>
          </a:effectLst>
        </p:spPr>
      </p:pic>
      <p:sp>
        <p:nvSpPr>
          <p:cNvPr id="2" name="Date Placeholder 1"/>
          <p:cNvSpPr>
            <a:spLocks noGrp="1"/>
          </p:cNvSpPr>
          <p:nvPr>
            <p:ph type="dt" sz="half" idx="10"/>
          </p:nvPr>
        </p:nvSpPr>
        <p:spPr/>
        <p:txBody>
          <a:bodyPr/>
          <a:lstStyle/>
          <a:p>
            <a:r>
              <a:rPr lang="en-US" smtClean="0"/>
              <a:t>02/2023</a:t>
            </a:r>
            <a:endParaRPr lang="en-US"/>
          </a:p>
        </p:txBody>
      </p:sp>
      <p:sp>
        <p:nvSpPr>
          <p:cNvPr id="3" name="Footer Placeholder 2"/>
          <p:cNvSpPr>
            <a:spLocks noGrp="1"/>
          </p:cNvSpPr>
          <p:nvPr>
            <p:ph type="ftr" sz="quarter" idx="11"/>
          </p:nvPr>
        </p:nvSpPr>
        <p:spPr/>
        <p:txBody>
          <a:bodyPr/>
          <a:lstStyle/>
          <a:p>
            <a:r>
              <a:rPr lang="en-US" smtClean="0"/>
              <a:t>T505.13        www.iTeenChallenge.org</a:t>
            </a:r>
            <a:endParaRPr lang="en-US"/>
          </a:p>
        </p:txBody>
      </p:sp>
      <p:sp>
        <p:nvSpPr>
          <p:cNvPr id="5" name="Slide Number Placeholder 4"/>
          <p:cNvSpPr>
            <a:spLocks noGrp="1"/>
          </p:cNvSpPr>
          <p:nvPr>
            <p:ph type="sldNum" sz="quarter" idx="12"/>
          </p:nvPr>
        </p:nvSpPr>
        <p:spPr/>
        <p:txBody>
          <a:bodyPr/>
          <a:lstStyle/>
          <a:p>
            <a:fld id="{A73D4998-4E1D-4323-9CAB-67CA621370A2}" type="slidenum">
              <a:rPr lang="en-US" smtClean="0"/>
              <a:pPr/>
              <a:t>47</a:t>
            </a:fld>
            <a:endParaRPr lang="en-US"/>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l="26462" t="1219" r="25840"/>
          <a:stretch/>
        </p:blipFill>
        <p:spPr>
          <a:xfrm>
            <a:off x="1524000" y="990600"/>
            <a:ext cx="2814272" cy="4282992"/>
          </a:xfrm>
        </p:spPr>
      </p:pic>
      <p:sp>
        <p:nvSpPr>
          <p:cNvPr id="5" name="TextBox 4"/>
          <p:cNvSpPr txBox="1"/>
          <p:nvPr/>
        </p:nvSpPr>
        <p:spPr>
          <a:xfrm>
            <a:off x="4648200" y="228600"/>
            <a:ext cx="5867400" cy="5016758"/>
          </a:xfrm>
          <a:prstGeom prst="rect">
            <a:avLst/>
          </a:prstGeom>
          <a:noFill/>
        </p:spPr>
        <p:txBody>
          <a:bodyPr wrap="square" rtlCol="0">
            <a:spAutoFit/>
          </a:bodyPr>
          <a:lstStyle/>
          <a:p>
            <a:r>
              <a:rPr lang="ru-RU" sz="3200" dirty="0">
                <a:solidFill>
                  <a:srgbClr val="FFC000"/>
                </a:solidFill>
              </a:rPr>
              <a:t>Благодаря этим занятиям существенно возрос общий уровень зрелости наших студентов и значительно уменьшилась необходимость в дисциплинарных взысканиях.</a:t>
            </a:r>
            <a:endParaRPr lang="en-US" sz="3200" dirty="0">
              <a:solidFill>
                <a:srgbClr val="FFC000"/>
              </a:solidFill>
            </a:endParaRPr>
          </a:p>
          <a:p>
            <a:r>
              <a:rPr lang="en-US" sz="2400" dirty="0"/>
              <a:t>The </a:t>
            </a:r>
            <a:r>
              <a:rPr lang="en-US" sz="2400" dirty="0" err="1"/>
              <a:t>PSNC</a:t>
            </a:r>
            <a:r>
              <a:rPr lang="en-US" sz="2400" dirty="0"/>
              <a:t> has increased significantly the overall level of maturity of our students and </a:t>
            </a:r>
            <a:r>
              <a:rPr lang="en-US" sz="2400"/>
              <a:t>significantly reduced </a:t>
            </a:r>
            <a:r>
              <a:rPr lang="en-US" sz="2400" dirty="0"/>
              <a:t>the need for disciplinary action.</a:t>
            </a:r>
          </a:p>
          <a:p>
            <a:endParaRPr lang="en-US" sz="3200" dirty="0">
              <a:solidFill>
                <a:srgbClr val="FFC000"/>
              </a:solidFill>
            </a:endParaRPr>
          </a:p>
        </p:txBody>
      </p:sp>
      <p:sp>
        <p:nvSpPr>
          <p:cNvPr id="2" name="Date Placeholder 1"/>
          <p:cNvSpPr>
            <a:spLocks noGrp="1"/>
          </p:cNvSpPr>
          <p:nvPr>
            <p:ph type="dt" sz="half" idx="10"/>
          </p:nvPr>
        </p:nvSpPr>
        <p:spPr/>
        <p:txBody>
          <a:bodyPr/>
          <a:lstStyle/>
          <a:p>
            <a:r>
              <a:rPr lang="en-US" smtClean="0"/>
              <a:t>02/2023</a:t>
            </a:r>
            <a:endParaRPr lang="en-US"/>
          </a:p>
        </p:txBody>
      </p:sp>
      <p:sp>
        <p:nvSpPr>
          <p:cNvPr id="3" name="Footer Placeholder 2"/>
          <p:cNvSpPr>
            <a:spLocks noGrp="1"/>
          </p:cNvSpPr>
          <p:nvPr>
            <p:ph type="ftr" sz="quarter" idx="11"/>
          </p:nvPr>
        </p:nvSpPr>
        <p:spPr/>
        <p:txBody>
          <a:bodyPr/>
          <a:lstStyle/>
          <a:p>
            <a:r>
              <a:rPr lang="en-US" smtClean="0"/>
              <a:t>T505.13        www.iTeenChallenge.org</a:t>
            </a:r>
            <a:endParaRPr lang="en-US"/>
          </a:p>
        </p:txBody>
      </p:sp>
      <p:sp>
        <p:nvSpPr>
          <p:cNvPr id="6" name="Slide Number Placeholder 5"/>
          <p:cNvSpPr>
            <a:spLocks noGrp="1"/>
          </p:cNvSpPr>
          <p:nvPr>
            <p:ph type="sldNum" sz="quarter" idx="12"/>
          </p:nvPr>
        </p:nvSpPr>
        <p:spPr/>
        <p:txBody>
          <a:bodyPr/>
          <a:lstStyle/>
          <a:p>
            <a:fld id="{A73D4998-4E1D-4323-9CAB-67CA621370A2}" type="slidenum">
              <a:rPr lang="en-US" smtClean="0"/>
              <a:pPr/>
              <a:t>5</a:t>
            </a:fld>
            <a:endParaRPr lang="en-US"/>
          </a:p>
        </p:txBody>
      </p:sp>
    </p:spTree>
    <p:extLst>
      <p:ext uri="{BB962C8B-B14F-4D97-AF65-F5344CB8AC3E}">
        <p14:creationId xmlns:p14="http://schemas.microsoft.com/office/powerpoint/2010/main" val="284150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5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750"/>
                            </p:stCondLst>
                            <p:childTnLst>
                              <p:par>
                                <p:cTn id="9" presetID="10" presetClass="entr" presetSubtype="0" fill="hold" nodeType="afterEffect">
                                  <p:stCondLst>
                                    <p:cond delay="25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Date Placeholder 3"/>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ct val="20000"/>
              </a:spcBef>
              <a:buClr>
                <a:schemeClr val="tx2"/>
              </a:buClr>
              <a:buSzPct val="75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Char char="–"/>
              <a:defRPr sz="2800">
                <a:solidFill>
                  <a:schemeClr val="tx1"/>
                </a:solidFill>
                <a:latin typeface="Times New Roman" pitchFamily="18" charset="0"/>
              </a:defRPr>
            </a:lvl2pPr>
            <a:lvl3pPr marL="1143000" indent="-228600" eaLnBrk="0" hangingPunct="0">
              <a:spcBef>
                <a:spcPct val="20000"/>
              </a:spcBef>
              <a:buClr>
                <a:srgbClr val="00CCFF"/>
              </a:buClr>
              <a:buSzPct val="65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eaLnBrk="1" hangingPunct="1">
              <a:lnSpc>
                <a:spcPct val="100000"/>
              </a:lnSpc>
              <a:spcBef>
                <a:spcPct val="0"/>
              </a:spcBef>
              <a:buClrTx/>
              <a:buSzTx/>
              <a:buFontTx/>
              <a:buNone/>
            </a:pPr>
            <a:r>
              <a:rPr lang="en-US" altLang="en-US" sz="1400" smtClean="0"/>
              <a:t>02/2023</a:t>
            </a:r>
            <a:endParaRPr lang="en-US" altLang="en-US" sz="1400"/>
          </a:p>
        </p:txBody>
      </p:sp>
      <p:sp>
        <p:nvSpPr>
          <p:cNvPr id="4" name="Slide Number Placeholder 5"/>
          <p:cNvSpPr>
            <a:spLocks noGrp="1"/>
          </p:cNvSpPr>
          <p:nvPr>
            <p:ph type="sldNum" sz="quarter" idx="12"/>
          </p:nvPr>
        </p:nvSpPr>
        <p:spPr/>
        <p:txBody>
          <a:bodyPr/>
          <a:lstStyle/>
          <a:p>
            <a:pPr lvl="1">
              <a:defRPr/>
            </a:pPr>
            <a:fld id="{0B3564E8-D0BE-4F49-B896-B7EE5B8A4069}" type="slidenum">
              <a:rPr lang="en-US"/>
              <a:pPr lvl="1">
                <a:defRPr/>
              </a:pPr>
              <a:t>6</a:t>
            </a:fld>
            <a:endParaRPr lang="en-US">
              <a:latin typeface="Times New Roman" pitchFamily="18" charset="0"/>
            </a:endParaRPr>
          </a:p>
        </p:txBody>
      </p:sp>
      <p:pic>
        <p:nvPicPr>
          <p:cNvPr id="15364" name="Picture 5" descr="DSCF068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00816" y="609600"/>
            <a:ext cx="7376584" cy="553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5" name="Footer Placeholder 4"/>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lnSpc>
                <a:spcPct val="90000"/>
              </a:lnSpc>
              <a:spcBef>
                <a:spcPct val="20000"/>
              </a:spcBef>
              <a:buClr>
                <a:schemeClr val="tx2"/>
              </a:buClr>
              <a:buSzPct val="75000"/>
              <a:buFont typeface="Wingdings" pitchFamily="2" charset="2"/>
              <a:buChar char="l"/>
              <a:defRPr sz="3200">
                <a:solidFill>
                  <a:schemeClr val="tx1"/>
                </a:solidFill>
                <a:latin typeface="Times New Roman" pitchFamily="18" charset="0"/>
              </a:defRPr>
            </a:lvl1pPr>
            <a:lvl2pPr marL="742950" indent="-285750" eaLnBrk="0" hangingPunct="0">
              <a:spcBef>
                <a:spcPct val="20000"/>
              </a:spcBef>
              <a:buClr>
                <a:schemeClr val="tx1"/>
              </a:buClr>
              <a:buChar char="–"/>
              <a:defRPr sz="2800">
                <a:solidFill>
                  <a:schemeClr val="tx1"/>
                </a:solidFill>
                <a:latin typeface="Times New Roman" pitchFamily="18" charset="0"/>
              </a:defRPr>
            </a:lvl2pPr>
            <a:lvl3pPr marL="1143000" indent="-228600" eaLnBrk="0" hangingPunct="0">
              <a:spcBef>
                <a:spcPct val="20000"/>
              </a:spcBef>
              <a:buClr>
                <a:srgbClr val="00CCFF"/>
              </a:buClr>
              <a:buSzPct val="65000"/>
              <a:buFont typeface="Wingdings" pitchFamily="2" charset="2"/>
              <a:buChar char="l"/>
              <a:defRPr sz="2400">
                <a:solidFill>
                  <a:schemeClr val="tx1"/>
                </a:solidFill>
                <a:latin typeface="Times New Roman" pitchFamily="18" charset="0"/>
              </a:defRPr>
            </a:lvl3pPr>
            <a:lvl4pPr marL="1600200" indent="-228600" eaLnBrk="0" hangingPunct="0">
              <a:spcBef>
                <a:spcPct val="20000"/>
              </a:spcBef>
              <a:buClr>
                <a:schemeClr val="tx1"/>
              </a:buClr>
              <a:buChar char="–"/>
              <a:defRPr sz="2000">
                <a:solidFill>
                  <a:schemeClr val="tx1"/>
                </a:solidFill>
                <a:latin typeface="Times New Roman" pitchFamily="18" charset="0"/>
              </a:defRPr>
            </a:lvl4pPr>
            <a:lvl5pPr marL="2057400" indent="-228600" eaLnBrk="0" hangingPunct="0">
              <a:spcBef>
                <a:spcPct val="20000"/>
              </a:spcBef>
              <a:buClr>
                <a:schemeClr val="accent1"/>
              </a:buClr>
              <a:buChar char="•"/>
              <a:defRPr sz="2000">
                <a:solidFill>
                  <a:schemeClr val="tx1"/>
                </a:solidFill>
                <a:latin typeface="Times New Roman" pitchFamily="18" charset="0"/>
              </a:defRPr>
            </a:lvl5pPr>
            <a:lvl6pPr marL="25146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6pPr>
            <a:lvl7pPr marL="29718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7pPr>
            <a:lvl8pPr marL="34290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8pPr>
            <a:lvl9pPr marL="3886200" indent="-228600" eaLnBrk="0" fontAlgn="base" hangingPunct="0">
              <a:spcBef>
                <a:spcPct val="20000"/>
              </a:spcBef>
              <a:spcAft>
                <a:spcPct val="0"/>
              </a:spcAft>
              <a:buClr>
                <a:schemeClr val="accent1"/>
              </a:buClr>
              <a:buChar char="•"/>
              <a:defRPr sz="2000">
                <a:solidFill>
                  <a:schemeClr val="tx1"/>
                </a:solidFill>
                <a:latin typeface="Times New Roman" pitchFamily="18" charset="0"/>
              </a:defRPr>
            </a:lvl9pPr>
          </a:lstStyle>
          <a:p>
            <a:pPr eaLnBrk="1" hangingPunct="1">
              <a:lnSpc>
                <a:spcPct val="100000"/>
              </a:lnSpc>
              <a:spcBef>
                <a:spcPct val="0"/>
              </a:spcBef>
              <a:buClrTx/>
              <a:buSzTx/>
              <a:buFontTx/>
              <a:buNone/>
            </a:pPr>
            <a:r>
              <a:rPr lang="en-US" altLang="en-US" sz="1400"/>
              <a:t>T505.13        www.iTeenChallenge.org</a:t>
            </a:r>
          </a:p>
        </p:txBody>
      </p:sp>
    </p:spTree>
    <p:extLst>
      <p:ext uri="{BB962C8B-B14F-4D97-AF65-F5344CB8AC3E}">
        <p14:creationId xmlns:p14="http://schemas.microsoft.com/office/powerpoint/2010/main" val="345513782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Gregg\Documents\Staff Training materials\Prev. Conferences\GTC 2013\Brazil 2013\Photos\DSC0113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0" y="1295400"/>
            <a:ext cx="6781800" cy="5086350"/>
          </a:xfrm>
          <a:prstGeom prst="rect">
            <a:avLst/>
          </a:prstGeom>
          <a:noFill/>
          <a:extLst>
            <a:ext uri="{909E8E84-426E-40DD-AFC4-6F175D3DCCD1}">
              <a14:hiddenFill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r>
              <a:rPr lang="en-US" smtClean="0"/>
              <a:t>02/2023</a:t>
            </a:r>
            <a:endParaRPr lang="en-US"/>
          </a:p>
        </p:txBody>
      </p:sp>
      <p:sp>
        <p:nvSpPr>
          <p:cNvPr id="3" name="Footer Placeholder 2"/>
          <p:cNvSpPr>
            <a:spLocks noGrp="1"/>
          </p:cNvSpPr>
          <p:nvPr>
            <p:ph type="ftr" sz="quarter" idx="11"/>
          </p:nvPr>
        </p:nvSpPr>
        <p:spPr/>
        <p:txBody>
          <a:bodyPr/>
          <a:lstStyle/>
          <a:p>
            <a:r>
              <a:rPr lang="en-US" smtClean="0"/>
              <a:t>T505.13        www.iTeenChallenge.org</a:t>
            </a:r>
            <a:endParaRPr lang="en-US"/>
          </a:p>
        </p:txBody>
      </p:sp>
      <p:sp>
        <p:nvSpPr>
          <p:cNvPr id="4" name="Slide Number Placeholder 3"/>
          <p:cNvSpPr>
            <a:spLocks noGrp="1"/>
          </p:cNvSpPr>
          <p:nvPr>
            <p:ph type="sldNum" sz="quarter" idx="12"/>
          </p:nvPr>
        </p:nvSpPr>
        <p:spPr/>
        <p:txBody>
          <a:bodyPr/>
          <a:lstStyle/>
          <a:p>
            <a:fld id="{A73D4998-4E1D-4323-9CAB-67CA621370A2}" type="slidenum">
              <a:rPr lang="en-US" smtClean="0"/>
              <a:pPr/>
              <a:t>7</a:t>
            </a:fld>
            <a:endParaRPr lang="en-US"/>
          </a:p>
        </p:txBody>
      </p:sp>
    </p:spTree>
    <p:extLst>
      <p:ext uri="{BB962C8B-B14F-4D97-AF65-F5344CB8AC3E}">
        <p14:creationId xmlns:p14="http://schemas.microsoft.com/office/powerpoint/2010/main" val="233170990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tretch>
            <a:fillRect/>
          </a:stretch>
        </p:blipFill>
        <p:spPr>
          <a:xfrm>
            <a:off x="2514601" y="762001"/>
            <a:ext cx="7062019" cy="4914247"/>
          </a:xfrm>
          <a:prstGeom prst="rect">
            <a:avLst/>
          </a:prstGeom>
          <a:ln>
            <a:noFill/>
          </a:ln>
          <a:effectLst>
            <a:softEdge rad="112500"/>
          </a:effectLst>
          <a:scene3d>
            <a:camera prst="perspectiveAbove"/>
            <a:lightRig rig="threePt" dir="t"/>
          </a:scene3d>
        </p:spPr>
      </p:pic>
      <p:sp>
        <p:nvSpPr>
          <p:cNvPr id="3" name="Date Placeholder 2"/>
          <p:cNvSpPr>
            <a:spLocks noGrp="1"/>
          </p:cNvSpPr>
          <p:nvPr>
            <p:ph type="dt" sz="half" idx="10"/>
          </p:nvPr>
        </p:nvSpPr>
        <p:spPr/>
        <p:txBody>
          <a:bodyPr/>
          <a:lstStyle/>
          <a:p>
            <a:r>
              <a:rPr lang="en-US" smtClean="0"/>
              <a:t>02/2023</a:t>
            </a:r>
            <a:endParaRPr lang="en-US"/>
          </a:p>
        </p:txBody>
      </p:sp>
      <p:sp>
        <p:nvSpPr>
          <p:cNvPr id="5" name="Footer Placeholder 4"/>
          <p:cNvSpPr>
            <a:spLocks noGrp="1"/>
          </p:cNvSpPr>
          <p:nvPr>
            <p:ph type="ftr" sz="quarter" idx="11"/>
          </p:nvPr>
        </p:nvSpPr>
        <p:spPr/>
        <p:txBody>
          <a:bodyPr/>
          <a:lstStyle/>
          <a:p>
            <a:r>
              <a:rPr lang="en-US" smtClean="0"/>
              <a:t>T505.13        www.iTeenChallenge.org</a:t>
            </a:r>
            <a:endParaRPr lang="en-US"/>
          </a:p>
        </p:txBody>
      </p:sp>
      <p:sp>
        <p:nvSpPr>
          <p:cNvPr id="6" name="Slide Number Placeholder 5"/>
          <p:cNvSpPr>
            <a:spLocks noGrp="1"/>
          </p:cNvSpPr>
          <p:nvPr>
            <p:ph type="sldNum" sz="quarter" idx="12"/>
          </p:nvPr>
        </p:nvSpPr>
        <p:spPr/>
        <p:txBody>
          <a:bodyPr/>
          <a:lstStyle/>
          <a:p>
            <a:fld id="{A73D4998-4E1D-4323-9CAB-67CA621370A2}" type="slidenum">
              <a:rPr lang="en-US" smtClean="0"/>
              <a:pPr/>
              <a:t>8</a:t>
            </a:fld>
            <a:endParaRPr lang="en-US"/>
          </a:p>
        </p:txBody>
      </p:sp>
    </p:spTree>
    <p:extLst>
      <p:ext uri="{BB962C8B-B14F-4D97-AF65-F5344CB8AC3E}">
        <p14:creationId xmlns:p14="http://schemas.microsoft.com/office/powerpoint/2010/main" val="1480565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ru-RU" dirty="0" smtClean="0">
                <a:solidFill>
                  <a:srgbClr val="FFC000"/>
                </a:solidFill>
              </a:rPr>
              <a:t>Подарок тебе – новая машина</a:t>
            </a:r>
            <a:r>
              <a:rPr lang="en-US" dirty="0" smtClean="0">
                <a:solidFill>
                  <a:srgbClr val="FFC000"/>
                </a:solidFill>
              </a:rPr>
              <a:t>!</a:t>
            </a:r>
            <a:br>
              <a:rPr lang="en-US" dirty="0" smtClean="0">
                <a:solidFill>
                  <a:srgbClr val="FFC000"/>
                </a:solidFill>
              </a:rPr>
            </a:br>
            <a:r>
              <a:rPr lang="en-US" sz="2200" dirty="0"/>
              <a:t>Gift for you—a new car!</a:t>
            </a:r>
            <a:endParaRPr lang="en-US" sz="2200" dirty="0">
              <a:solidFill>
                <a:srgbClr val="FFC000"/>
              </a:solidFill>
            </a:endParaRPr>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71800" y="3170238"/>
            <a:ext cx="4243090" cy="4525963"/>
          </a:xfrm>
        </p:spPr>
      </p:pic>
      <p:sp>
        <p:nvSpPr>
          <p:cNvPr id="4" name="Date Placeholder 3"/>
          <p:cNvSpPr>
            <a:spLocks noGrp="1"/>
          </p:cNvSpPr>
          <p:nvPr>
            <p:ph type="dt" sz="half" idx="10"/>
          </p:nvPr>
        </p:nvSpPr>
        <p:spPr/>
        <p:txBody>
          <a:bodyPr/>
          <a:lstStyle/>
          <a:p>
            <a:r>
              <a:rPr lang="en-US" smtClean="0"/>
              <a:t>02/2023</a:t>
            </a:r>
            <a:endParaRPr lang="en-US"/>
          </a:p>
        </p:txBody>
      </p:sp>
      <p:sp>
        <p:nvSpPr>
          <p:cNvPr id="5" name="Footer Placeholder 4"/>
          <p:cNvSpPr>
            <a:spLocks noGrp="1"/>
          </p:cNvSpPr>
          <p:nvPr>
            <p:ph type="ftr" sz="quarter" idx="11"/>
          </p:nvPr>
        </p:nvSpPr>
        <p:spPr/>
        <p:txBody>
          <a:bodyPr/>
          <a:lstStyle/>
          <a:p>
            <a:r>
              <a:rPr lang="en-US" smtClean="0"/>
              <a:t>T505.13        www.iTeenChallenge.org</a:t>
            </a:r>
            <a:endParaRPr lang="en-US"/>
          </a:p>
        </p:txBody>
      </p:sp>
      <p:sp>
        <p:nvSpPr>
          <p:cNvPr id="6" name="Slide Number Placeholder 5"/>
          <p:cNvSpPr>
            <a:spLocks noGrp="1"/>
          </p:cNvSpPr>
          <p:nvPr>
            <p:ph type="sldNum" sz="quarter" idx="12"/>
          </p:nvPr>
        </p:nvSpPr>
        <p:spPr/>
        <p:txBody>
          <a:bodyPr/>
          <a:lstStyle/>
          <a:p>
            <a:fld id="{A73D4998-4E1D-4323-9CAB-67CA621370A2}" type="slidenum">
              <a:rPr lang="en-US" smtClean="0"/>
              <a:pPr/>
              <a:t>9</a:t>
            </a:fld>
            <a:endParaRPr lang="en-US"/>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22195" r="24340" b="38745"/>
          <a:stretch/>
        </p:blipFill>
        <p:spPr>
          <a:xfrm>
            <a:off x="4724400" y="1682320"/>
            <a:ext cx="5257801" cy="301191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76925" y="1974354"/>
            <a:ext cx="2992438" cy="1683246"/>
          </a:xfrm>
          <a:prstGeom prst="ellipse">
            <a:avLst/>
          </a:prstGeom>
        </p:spPr>
      </p:pic>
    </p:spTree>
    <p:extLst>
      <p:ext uri="{BB962C8B-B14F-4D97-AF65-F5344CB8AC3E}">
        <p14:creationId xmlns:p14="http://schemas.microsoft.com/office/powerpoint/2010/main" val="195134059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 val="fd749b4515b75daab8cddf4c6aa62231c4489491"/>
</p:tagLst>
</file>

<file path=ppt/theme/theme1.xml><?xml version="1.0" encoding="utf-8"?>
<a:theme xmlns:a="http://schemas.openxmlformats.org/drawingml/2006/main" name="Office Them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6355</TotalTime>
  <Words>2349</Words>
  <Application>Microsoft Office PowerPoint</Application>
  <PresentationFormat>Widescreen</PresentationFormat>
  <Paragraphs>362</Paragraphs>
  <Slides>47</Slides>
  <Notes>38</Notes>
  <HiddenSlides>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47</vt:i4>
      </vt:variant>
    </vt:vector>
  </HeadingPairs>
  <TitlesOfParts>
    <vt:vector size="54" baseType="lpstr">
      <vt:lpstr>Calibri</vt:lpstr>
      <vt:lpstr>Gilles' Comic Font</vt:lpstr>
      <vt:lpstr>Arial</vt:lpstr>
      <vt:lpstr>Wingdings</vt:lpstr>
      <vt:lpstr>Times New Roman</vt:lpstr>
      <vt:lpstr>Verdana</vt:lpstr>
      <vt:lpstr>Office Theme</vt:lpstr>
      <vt:lpstr>ЗНАКОМИМ С ИНДИВИДУАЛЬНЫМИ ЗАНЯТИЯМИ ДЛЯ НОВООБРАЩЕННЫХ ХРИСТИАН Introducing the Personal Studies  for New Christians curriculum   Автор Дэвид Бэтти  By Dave Batty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Подарок тебе – новая машина! Gift for you—a new car!</vt:lpstr>
      <vt:lpstr>Твой подарок ИЗНХ Your PSNC gift</vt:lpstr>
      <vt:lpstr>PowerPoint Presentation</vt:lpstr>
      <vt:lpstr>PowerPoint Presentation</vt:lpstr>
      <vt:lpstr>2. Для чего были разработаны ИЗНХ?  Why PSNC was developed</vt:lpstr>
      <vt:lpstr>Значимые отличия  Major Distinctive</vt:lpstr>
      <vt:lpstr>PowerPoint Presentation</vt:lpstr>
      <vt:lpstr>PowerPoint Presentation</vt:lpstr>
      <vt:lpstr>Кабинет ИЗНХ The PSNC Classroom</vt:lpstr>
      <vt:lpstr>PowerPoint Presentation</vt:lpstr>
      <vt:lpstr>PowerPoint Presentation</vt:lpstr>
      <vt:lpstr>PowerPoint Presentation</vt:lpstr>
      <vt:lpstr>PowerPoint Presentation</vt:lpstr>
      <vt:lpstr>PowerPoint Presentation</vt:lpstr>
      <vt:lpstr>PowerPoint Presentation</vt:lpstr>
      <vt:lpstr>200 серий проектов 200 series of Projects</vt:lpstr>
      <vt:lpstr>300 серий проектов 300 series of projects </vt:lpstr>
      <vt:lpstr>300 серий проектов 300 series of projects</vt:lpstr>
      <vt:lpstr>Проект 301    Я здесь! Project 301  I’m here!</vt:lpstr>
      <vt:lpstr>Проект 302   Новая надежда для жизни Project 302   New Hope for Life</vt:lpstr>
      <vt:lpstr>Проект 303   На встречу с судьей Project 303  Go See the Judge</vt:lpstr>
      <vt:lpstr>PowerPoint Presentation</vt:lpstr>
      <vt:lpstr>PowerPoint Presentation</vt:lpstr>
      <vt:lpstr>Контракты Contracts </vt:lpstr>
      <vt:lpstr>Контракты  Contracts </vt:lpstr>
      <vt:lpstr>Контракты  Contracts </vt:lpstr>
      <vt:lpstr>PowerPoint Presentation</vt:lpstr>
      <vt:lpstr>PowerPoint Presentation</vt:lpstr>
      <vt:lpstr>PowerPoint Presentation</vt:lpstr>
      <vt:lpstr>PowerPoint Presentation</vt:lpstr>
      <vt:lpstr>Заключение  Conclusion</vt:lpstr>
      <vt:lpstr>Заключение  Conclusion</vt:lpstr>
      <vt:lpstr>PowerPoint Presentation</vt:lpstr>
      <vt:lpstr>PowerPoint Presentation</vt:lpstr>
      <vt:lpstr>PowerPoint Presentation</vt:lpstr>
      <vt:lpstr>Твой подарок ИЗНХ Your PSNC gift</vt:lpstr>
      <vt:lpstr>Вопросы для обсуждения Questions for discussion </vt:lpstr>
      <vt:lpstr>Contact information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Improving the Impact</dc:title>
  <dc:creator>allent</dc:creator>
  <cp:lastModifiedBy>Dave Batty</cp:lastModifiedBy>
  <cp:revision>116</cp:revision>
  <cp:lastPrinted>2015-11-21T13:46:17Z</cp:lastPrinted>
  <dcterms:created xsi:type="dcterms:W3CDTF">2009-03-31T16:30:06Z</dcterms:created>
  <dcterms:modified xsi:type="dcterms:W3CDTF">2023-02-08T19:11:56Z</dcterms:modified>
</cp:coreProperties>
</file>