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fntdata" ContentType="application/x-fontdata"/>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 id="2147483685" r:id="rId2"/>
  </p:sldMasterIdLst>
  <p:notesMasterIdLst>
    <p:notesMasterId r:id="rId36"/>
  </p:notesMasterIdLst>
  <p:handoutMasterIdLst>
    <p:handoutMasterId r:id="rId37"/>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7" r:id="rId32"/>
    <p:sldId id="288" r:id="rId33"/>
    <p:sldId id="289" r:id="rId34"/>
    <p:sldId id="285" r:id="rId35"/>
  </p:sldIdLst>
  <p:sldSz cx="9144000" cy="6858000" type="screen4x3"/>
  <p:notesSz cx="6858000" cy="9144000"/>
  <p:embeddedFontLst>
    <p:embeddedFont>
      <p:font typeface="Wingdings 3" pitchFamily="18" charset="2"/>
      <p:regular r:id="rId38"/>
    </p:embeddedFont>
    <p:embeddedFont>
      <p:font typeface="Chiller" pitchFamily="82" charset="0"/>
      <p:regular r:id="rId39"/>
    </p:embeddedFont>
    <p:embeddedFont>
      <p:font typeface="Calibri" pitchFamily="34" charset="0"/>
      <p:regular r:id="rId40"/>
      <p:bold r:id="rId41"/>
      <p:italic r:id="rId42"/>
      <p:boldItalic r:id="rId43"/>
    </p:embeddedFont>
    <p:embeddedFont>
      <p:font typeface="Tahoma" pitchFamily="34" charset="0"/>
      <p:regular r:id="rId44"/>
      <p:bold r:id="rId45"/>
    </p:embeddedFont>
  </p:embeddedFontLst>
  <p:custDataLst>
    <p:tags r:id="rId46"/>
  </p:custDataLst>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99"/>
    <a:srgbClr val="0000CC"/>
    <a:srgbClr val="CCFF33"/>
    <a:srgbClr val="FFCCFF"/>
    <a:srgbClr val="00FFCC"/>
    <a:srgbClr val="66FF99"/>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66" autoAdjust="0"/>
    <p:restoredTop sz="90536" autoAdjust="0"/>
  </p:normalViewPr>
  <p:slideViewPr>
    <p:cSldViewPr>
      <p:cViewPr>
        <p:scale>
          <a:sx n="60" d="100"/>
          <a:sy n="60" d="100"/>
        </p:scale>
        <p:origin x="-1344" y="-31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4" d="100"/>
          <a:sy n="44" d="100"/>
        </p:scale>
        <p:origin x="-2102"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font" Target="fonts/font2.fntdata"/><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font" Target="fonts/font5.fntdata"/><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font" Target="fonts/font1.fntdata"/><Relationship Id="rId46"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font" Target="fonts/font3.fntdata"/><Relationship Id="rId45" Type="http://schemas.openxmlformats.org/officeDocument/2006/relationships/font" Target="fonts/font8.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font" Target="fonts/font7.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font" Target="fonts/font6.fntdata"/><Relationship Id="rId48" Type="http://schemas.openxmlformats.org/officeDocument/2006/relationships/viewProps" Target="viewProps.xml"/><Relationship Id="rId8" Type="http://schemas.openxmlformats.org/officeDocument/2006/relationships/slide" Target="slides/slide6.xml"/></Relationships>
</file>

<file path=ppt/_rels/viewProps.xml.rels><?xml version="1.0" encoding="UTF-8" standalone="yes"?>
<Relationships xmlns="http://schemas.openxmlformats.org/package/2006/relationships"><Relationship Id="rId1"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defRPr>
            </a:lvl1pPr>
          </a:lstStyle>
          <a:p>
            <a:endParaRPr lang="es-ES"/>
          </a:p>
        </p:txBody>
      </p:sp>
      <p:sp>
        <p:nvSpPr>
          <p:cNvPr id="337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outerShdw blurRad="38100" dist="38100" dir="2700000" algn="tl">
                    <a:srgbClr val="C0C0C0"/>
                  </a:outerShdw>
                </a:effectLst>
              </a:defRPr>
            </a:lvl1pPr>
          </a:lstStyle>
          <a:p>
            <a:endParaRPr lang="es-ES"/>
          </a:p>
        </p:txBody>
      </p:sp>
      <p:sp>
        <p:nvSpPr>
          <p:cNvPr id="337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defRPr>
            </a:lvl1pPr>
          </a:lstStyle>
          <a:p>
            <a:endParaRPr lang="es-ES"/>
          </a:p>
        </p:txBody>
      </p:sp>
      <p:sp>
        <p:nvSpPr>
          <p:cNvPr id="337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defRPr>
            </a:lvl1pPr>
          </a:lstStyle>
          <a:p>
            <a:fld id="{601B6C05-7E6C-44C8-934A-60CCA339BC3B}" type="slidenum">
              <a:rPr lang="en-US"/>
              <a:pPr/>
              <a:t>‹#›</a:t>
            </a:fld>
            <a:endParaRPr lang="en-US"/>
          </a:p>
        </p:txBody>
      </p:sp>
    </p:spTree>
    <p:extLst>
      <p:ext uri="{BB962C8B-B14F-4D97-AF65-F5344CB8AC3E}">
        <p14:creationId xmlns:p14="http://schemas.microsoft.com/office/powerpoint/2010/main" val="2087767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defRPr>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ffectLst>
                  <a:outerShdw blurRad="38100" dist="38100" dir="2700000" algn="tl">
                    <a:srgbClr val="C0C0C0"/>
                  </a:outerShdw>
                </a:effectLst>
              </a:defRPr>
            </a:lvl1pPr>
          </a:lstStyle>
          <a:p>
            <a:fld id="{F5915C71-1400-4E78-BD2E-50C59EC3559C}" type="datetimeFigureOut">
              <a:rPr lang="en-US"/>
              <a:pPr/>
              <a:t>5/31/2013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defRPr>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defRPr>
            </a:lvl1pPr>
          </a:lstStyle>
          <a:p>
            <a:fld id="{8354251C-894D-46CA-AD17-E8ABD765C5C2}" type="slidenum">
              <a:rPr lang="en-US"/>
              <a:pPr/>
              <a:t>‹#›</a:t>
            </a:fld>
            <a:endParaRPr lang="en-US"/>
          </a:p>
        </p:txBody>
      </p:sp>
    </p:spTree>
    <p:extLst>
      <p:ext uri="{BB962C8B-B14F-4D97-AF65-F5344CB8AC3E}">
        <p14:creationId xmlns:p14="http://schemas.microsoft.com/office/powerpoint/2010/main" val="202414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2866653F-DCC2-4E85-A42A-ED097B9BDB5C}" type="slidenum">
              <a:rPr lang="en-US" sz="1200"/>
              <a:pPr eaLnBrk="1" hangingPunct="1"/>
              <a:t>1</a:t>
            </a:fld>
            <a:endParaRPr lang="en-US" sz="1200"/>
          </a:p>
        </p:txBody>
      </p:sp>
    </p:spTree>
    <p:extLst>
      <p:ext uri="{BB962C8B-B14F-4D97-AF65-F5344CB8AC3E}">
        <p14:creationId xmlns:p14="http://schemas.microsoft.com/office/powerpoint/2010/main" val="1684192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EED41BF2-F0C9-403C-9963-FD61154B5FAA}" type="slidenum">
              <a:rPr lang="en-US" sz="1200"/>
              <a:pPr eaLnBrk="1" hangingPunct="1"/>
              <a:t>2</a:t>
            </a:fld>
            <a:endParaRPr lang="en-US" sz="1200"/>
          </a:p>
        </p:txBody>
      </p:sp>
    </p:spTree>
    <p:extLst>
      <p:ext uri="{BB962C8B-B14F-4D97-AF65-F5344CB8AC3E}">
        <p14:creationId xmlns:p14="http://schemas.microsoft.com/office/powerpoint/2010/main" val="3667268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50"/>
          <p:cNvGrpSpPr>
            <a:grpSpLocks/>
          </p:cNvGrpSpPr>
          <p:nvPr/>
        </p:nvGrpSpPr>
        <p:grpSpPr bwMode="auto">
          <a:xfrm>
            <a:off x="0" y="0"/>
            <a:ext cx="8478838" cy="6173788"/>
            <a:chOff x="0" y="0"/>
            <a:chExt cx="5341" cy="3889"/>
          </a:xfrm>
        </p:grpSpPr>
        <p:sp>
          <p:nvSpPr>
            <p:cNvPr id="5" name="Freeform 2051"/>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6" name="Freeform 2052"/>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7" name="Freeform 2053"/>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8" name="Freeform 2054"/>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latin typeface="Times New Roman" charset="0"/>
                <a:cs typeface="+mn-cs"/>
              </a:endParaRPr>
            </a:p>
          </p:txBody>
        </p:sp>
      </p:grpSp>
      <p:sp>
        <p:nvSpPr>
          <p:cNvPr id="4103" name="Rectangle 2055"/>
          <p:cNvSpPr>
            <a:spLocks noGrp="1" noChangeArrowheads="1"/>
          </p:cNvSpPr>
          <p:nvPr>
            <p:ph type="ctrTitle" sz="quarter"/>
          </p:nvPr>
        </p:nvSpPr>
        <p:spPr>
          <a:xfrm>
            <a:off x="685800" y="1143000"/>
            <a:ext cx="7772400" cy="1143000"/>
          </a:xfrm>
        </p:spPr>
        <p:txBody>
          <a:bodyPr/>
          <a:lstStyle>
            <a:lvl1pPr>
              <a:defRPr/>
            </a:lvl1pPr>
          </a:lstStyle>
          <a:p>
            <a:r>
              <a:rPr lang="en-US"/>
              <a:t>Click to edit Master title style</a:t>
            </a:r>
          </a:p>
        </p:txBody>
      </p:sp>
      <p:sp>
        <p:nvSpPr>
          <p:cNvPr id="4104" name="Rectangle 2056"/>
          <p:cNvSpPr>
            <a:spLocks noGrp="1" noChangeArrowheads="1"/>
          </p:cNvSpPr>
          <p:nvPr>
            <p:ph type="subTitle" sz="quarter" idx="1"/>
          </p:nvPr>
        </p:nvSpPr>
        <p:spPr>
          <a:xfrm>
            <a:off x="1371600" y="2819400"/>
            <a:ext cx="6400800" cy="1752600"/>
          </a:xfrm>
          <a:ln w="9525">
            <a:headEnd/>
            <a:tailEnd/>
          </a:ln>
        </p:spPr>
        <p:txBody>
          <a:bodyPr lIns="92075" tIns="46038" rIns="92075" bIns="46038"/>
          <a:lstStyle>
            <a:lvl1pPr marL="0" indent="0" algn="ctr">
              <a:buFont typeface="Wingdings" pitchFamily="2" charset="2"/>
              <a:buNone/>
              <a:defRPr/>
            </a:lvl1pPr>
          </a:lstStyle>
          <a:p>
            <a:r>
              <a:rPr lang="en-US"/>
              <a:t>Click to edit Master subtitle style</a:t>
            </a:r>
          </a:p>
        </p:txBody>
      </p:sp>
      <p:sp>
        <p:nvSpPr>
          <p:cNvPr id="9" name="Rectangle 2057"/>
          <p:cNvSpPr>
            <a:spLocks noGrp="1" noChangeArrowheads="1"/>
          </p:cNvSpPr>
          <p:nvPr>
            <p:ph type="dt" sz="quarter" idx="10"/>
          </p:nvPr>
        </p:nvSpPr>
        <p:spPr/>
        <p:txBody>
          <a:bodyPr/>
          <a:lstStyle>
            <a:lvl1pPr>
              <a:defRPr>
                <a:solidFill>
                  <a:srgbClr val="FFFFFF"/>
                </a:solidFill>
              </a:defRPr>
            </a:lvl1pPr>
          </a:lstStyle>
          <a:p>
            <a:endParaRPr lang="es-ES"/>
          </a:p>
        </p:txBody>
      </p:sp>
      <p:sp>
        <p:nvSpPr>
          <p:cNvPr id="10" name="Rectangle 2058"/>
          <p:cNvSpPr>
            <a:spLocks noGrp="1" noChangeArrowheads="1"/>
          </p:cNvSpPr>
          <p:nvPr>
            <p:ph type="ftr" sz="quarter" idx="11"/>
          </p:nvPr>
        </p:nvSpPr>
        <p:spPr/>
        <p:txBody>
          <a:bodyPr/>
          <a:lstStyle>
            <a:lvl1pPr>
              <a:defRPr smtClean="0">
                <a:solidFill>
                  <a:srgbClr val="000099"/>
                </a:solidFill>
              </a:defRPr>
            </a:lvl1pPr>
          </a:lstStyle>
          <a:p>
            <a:pPr>
              <a:defRPr/>
            </a:pPr>
            <a:r>
              <a:rPr lang="en-US"/>
              <a:t>7-2010</a:t>
            </a:r>
            <a:endParaRPr lang="en-US" dirty="0"/>
          </a:p>
        </p:txBody>
      </p:sp>
      <p:sp>
        <p:nvSpPr>
          <p:cNvPr id="11" name="Rectangle 2059"/>
          <p:cNvSpPr>
            <a:spLocks noGrp="1" noChangeArrowheads="1"/>
          </p:cNvSpPr>
          <p:nvPr>
            <p:ph type="sldNum" sz="quarter" idx="12"/>
          </p:nvPr>
        </p:nvSpPr>
        <p:spPr/>
        <p:txBody>
          <a:bodyPr/>
          <a:lstStyle>
            <a:lvl1pPr>
              <a:defRPr/>
            </a:lvl1pPr>
          </a:lstStyle>
          <a:p>
            <a:fld id="{42B713C5-4E66-4B03-8724-45E5269960A4}" type="slidenum">
              <a:rPr lang="en-US"/>
              <a:pPr/>
              <a:t>‹#›</a:t>
            </a:fld>
            <a:endParaRPr lang="en-US"/>
          </a:p>
        </p:txBody>
      </p:sp>
    </p:spTree>
    <p:extLst>
      <p:ext uri="{BB962C8B-B14F-4D97-AF65-F5344CB8AC3E}">
        <p14:creationId xmlns:p14="http://schemas.microsoft.com/office/powerpoint/2010/main" val="1683926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endParaRPr lang="es-ES"/>
          </a:p>
        </p:txBody>
      </p:sp>
      <p:sp>
        <p:nvSpPr>
          <p:cNvPr id="5" name="Rectangle 9"/>
          <p:cNvSpPr>
            <a:spLocks noGrp="1" noChangeArrowheads="1"/>
          </p:cNvSpPr>
          <p:nvPr>
            <p:ph type="ftr" sz="quarter" idx="11"/>
          </p:nvPr>
        </p:nvSpPr>
        <p:spPr>
          <a:ln/>
        </p:spPr>
        <p:txBody>
          <a:bodyPr/>
          <a:lstStyle>
            <a:lvl1pPr>
              <a:defRPr/>
            </a:lvl1pPr>
          </a:lstStyle>
          <a:p>
            <a:pPr>
              <a:defRPr/>
            </a:pPr>
            <a:r>
              <a:rPr lang="en-US"/>
              <a:t>7-2010</a:t>
            </a:r>
            <a:endParaRPr lang="en-US" dirty="0"/>
          </a:p>
        </p:txBody>
      </p:sp>
      <p:sp>
        <p:nvSpPr>
          <p:cNvPr id="6" name="Rectangle 10"/>
          <p:cNvSpPr>
            <a:spLocks noGrp="1" noChangeArrowheads="1"/>
          </p:cNvSpPr>
          <p:nvPr>
            <p:ph type="sldNum" sz="quarter" idx="12"/>
          </p:nvPr>
        </p:nvSpPr>
        <p:spPr>
          <a:ln/>
        </p:spPr>
        <p:txBody>
          <a:bodyPr/>
          <a:lstStyle>
            <a:lvl1pPr>
              <a:defRPr/>
            </a:lvl1pPr>
          </a:lstStyle>
          <a:p>
            <a:fld id="{8E3570ED-FCAD-41F6-8BA7-0AD8CE7B3719}" type="slidenum">
              <a:rPr lang="en-US"/>
              <a:pPr/>
              <a:t>‹#›</a:t>
            </a:fld>
            <a:endParaRPr lang="en-US"/>
          </a:p>
        </p:txBody>
      </p:sp>
    </p:spTree>
    <p:extLst>
      <p:ext uri="{BB962C8B-B14F-4D97-AF65-F5344CB8AC3E}">
        <p14:creationId xmlns:p14="http://schemas.microsoft.com/office/powerpoint/2010/main" val="220419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endParaRPr lang="es-ES"/>
          </a:p>
        </p:txBody>
      </p:sp>
      <p:sp>
        <p:nvSpPr>
          <p:cNvPr id="5" name="Rectangle 9"/>
          <p:cNvSpPr>
            <a:spLocks noGrp="1" noChangeArrowheads="1"/>
          </p:cNvSpPr>
          <p:nvPr>
            <p:ph type="ftr" sz="quarter" idx="11"/>
          </p:nvPr>
        </p:nvSpPr>
        <p:spPr>
          <a:ln/>
        </p:spPr>
        <p:txBody>
          <a:bodyPr/>
          <a:lstStyle>
            <a:lvl1pPr>
              <a:defRPr/>
            </a:lvl1pPr>
          </a:lstStyle>
          <a:p>
            <a:pPr>
              <a:defRPr/>
            </a:pPr>
            <a:r>
              <a:rPr lang="en-US"/>
              <a:t>7-2010</a:t>
            </a:r>
            <a:endParaRPr lang="en-US" dirty="0"/>
          </a:p>
        </p:txBody>
      </p:sp>
      <p:sp>
        <p:nvSpPr>
          <p:cNvPr id="6" name="Rectangle 10"/>
          <p:cNvSpPr>
            <a:spLocks noGrp="1" noChangeArrowheads="1"/>
          </p:cNvSpPr>
          <p:nvPr>
            <p:ph type="sldNum" sz="quarter" idx="12"/>
          </p:nvPr>
        </p:nvSpPr>
        <p:spPr>
          <a:ln/>
        </p:spPr>
        <p:txBody>
          <a:bodyPr/>
          <a:lstStyle>
            <a:lvl1pPr>
              <a:defRPr/>
            </a:lvl1pPr>
          </a:lstStyle>
          <a:p>
            <a:fld id="{6D89BCBF-2B5D-459B-87F7-F3B432B9B1C1}" type="slidenum">
              <a:rPr lang="en-US"/>
              <a:pPr/>
              <a:t>‹#›</a:t>
            </a:fld>
            <a:endParaRPr lang="en-US"/>
          </a:p>
        </p:txBody>
      </p:sp>
    </p:spTree>
    <p:extLst>
      <p:ext uri="{BB962C8B-B14F-4D97-AF65-F5344CB8AC3E}">
        <p14:creationId xmlns:p14="http://schemas.microsoft.com/office/powerpoint/2010/main" val="3962359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pPr>
              <a:defRPr/>
            </a:pPr>
            <a:r>
              <a:rPr lang="en-US"/>
              <a:t>7-2010</a:t>
            </a:r>
          </a:p>
        </p:txBody>
      </p:sp>
      <p:sp>
        <p:nvSpPr>
          <p:cNvPr id="6" name="Slide Number Placeholder 5"/>
          <p:cNvSpPr>
            <a:spLocks noGrp="1"/>
          </p:cNvSpPr>
          <p:nvPr>
            <p:ph type="sldNum" sz="quarter" idx="12"/>
          </p:nvPr>
        </p:nvSpPr>
        <p:spPr/>
        <p:txBody>
          <a:bodyPr/>
          <a:lstStyle>
            <a:lvl1pPr>
              <a:defRPr/>
            </a:lvl1pPr>
          </a:lstStyle>
          <a:p>
            <a:fld id="{FFCE89EF-D5B6-48A5-9C47-77B987154C6C}" type="slidenum">
              <a:rPr lang="en-US"/>
              <a:pPr/>
              <a:t>‹#›</a:t>
            </a:fld>
            <a:endParaRPr lang="en-US"/>
          </a:p>
        </p:txBody>
      </p:sp>
    </p:spTree>
    <p:extLst>
      <p:ext uri="{BB962C8B-B14F-4D97-AF65-F5344CB8AC3E}">
        <p14:creationId xmlns:p14="http://schemas.microsoft.com/office/powerpoint/2010/main" val="1594612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pPr>
              <a:defRPr/>
            </a:pPr>
            <a:r>
              <a:rPr lang="en-US"/>
              <a:t>7-2010</a:t>
            </a:r>
          </a:p>
        </p:txBody>
      </p:sp>
      <p:sp>
        <p:nvSpPr>
          <p:cNvPr id="6" name="Slide Number Placeholder 5"/>
          <p:cNvSpPr>
            <a:spLocks noGrp="1"/>
          </p:cNvSpPr>
          <p:nvPr>
            <p:ph type="sldNum" sz="quarter" idx="12"/>
          </p:nvPr>
        </p:nvSpPr>
        <p:spPr/>
        <p:txBody>
          <a:bodyPr/>
          <a:lstStyle>
            <a:lvl1pPr>
              <a:defRPr/>
            </a:lvl1pPr>
          </a:lstStyle>
          <a:p>
            <a:fld id="{04A5775E-B5E5-4A7C-966C-39C4AD71D8A2}" type="slidenum">
              <a:rPr lang="en-US"/>
              <a:pPr/>
              <a:t>‹#›</a:t>
            </a:fld>
            <a:endParaRPr lang="en-US"/>
          </a:p>
        </p:txBody>
      </p:sp>
    </p:spTree>
    <p:extLst>
      <p:ext uri="{BB962C8B-B14F-4D97-AF65-F5344CB8AC3E}">
        <p14:creationId xmlns:p14="http://schemas.microsoft.com/office/powerpoint/2010/main" val="770450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pPr>
              <a:defRPr/>
            </a:pPr>
            <a:r>
              <a:rPr lang="en-US"/>
              <a:t>7-2010</a:t>
            </a:r>
          </a:p>
        </p:txBody>
      </p:sp>
      <p:sp>
        <p:nvSpPr>
          <p:cNvPr id="6" name="Slide Number Placeholder 5"/>
          <p:cNvSpPr>
            <a:spLocks noGrp="1"/>
          </p:cNvSpPr>
          <p:nvPr>
            <p:ph type="sldNum" sz="quarter" idx="12"/>
          </p:nvPr>
        </p:nvSpPr>
        <p:spPr/>
        <p:txBody>
          <a:bodyPr/>
          <a:lstStyle>
            <a:lvl1pPr>
              <a:defRPr/>
            </a:lvl1pPr>
          </a:lstStyle>
          <a:p>
            <a:fld id="{D0AF505F-6C09-4E58-97EB-B0E012B869C4}" type="slidenum">
              <a:rPr lang="en-US"/>
              <a:pPr/>
              <a:t>‹#›</a:t>
            </a:fld>
            <a:endParaRPr lang="en-US"/>
          </a:p>
        </p:txBody>
      </p:sp>
    </p:spTree>
    <p:extLst>
      <p:ext uri="{BB962C8B-B14F-4D97-AF65-F5344CB8AC3E}">
        <p14:creationId xmlns:p14="http://schemas.microsoft.com/office/powerpoint/2010/main" val="2223684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endParaRPr lang="es-ES"/>
          </a:p>
        </p:txBody>
      </p:sp>
      <p:sp>
        <p:nvSpPr>
          <p:cNvPr id="6" name="Footer Placeholder 4"/>
          <p:cNvSpPr>
            <a:spLocks noGrp="1"/>
          </p:cNvSpPr>
          <p:nvPr>
            <p:ph type="ftr" sz="quarter" idx="11"/>
          </p:nvPr>
        </p:nvSpPr>
        <p:spPr/>
        <p:txBody>
          <a:bodyPr/>
          <a:lstStyle>
            <a:lvl1pPr>
              <a:defRPr/>
            </a:lvl1pPr>
          </a:lstStyle>
          <a:p>
            <a:pPr>
              <a:defRPr/>
            </a:pPr>
            <a:r>
              <a:rPr lang="en-US"/>
              <a:t>7-2010</a:t>
            </a:r>
          </a:p>
        </p:txBody>
      </p:sp>
      <p:sp>
        <p:nvSpPr>
          <p:cNvPr id="7" name="Slide Number Placeholder 5"/>
          <p:cNvSpPr>
            <a:spLocks noGrp="1"/>
          </p:cNvSpPr>
          <p:nvPr>
            <p:ph type="sldNum" sz="quarter" idx="12"/>
          </p:nvPr>
        </p:nvSpPr>
        <p:spPr/>
        <p:txBody>
          <a:bodyPr/>
          <a:lstStyle>
            <a:lvl1pPr>
              <a:defRPr/>
            </a:lvl1pPr>
          </a:lstStyle>
          <a:p>
            <a:fld id="{622017F0-3F90-429B-BE58-86D0F9F3C63F}" type="slidenum">
              <a:rPr lang="en-US"/>
              <a:pPr/>
              <a:t>‹#›</a:t>
            </a:fld>
            <a:endParaRPr lang="en-US"/>
          </a:p>
        </p:txBody>
      </p:sp>
    </p:spTree>
    <p:extLst>
      <p:ext uri="{BB962C8B-B14F-4D97-AF65-F5344CB8AC3E}">
        <p14:creationId xmlns:p14="http://schemas.microsoft.com/office/powerpoint/2010/main" val="4122004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endParaRPr lang="es-ES"/>
          </a:p>
        </p:txBody>
      </p:sp>
      <p:sp>
        <p:nvSpPr>
          <p:cNvPr id="8" name="Footer Placeholder 4"/>
          <p:cNvSpPr>
            <a:spLocks noGrp="1"/>
          </p:cNvSpPr>
          <p:nvPr>
            <p:ph type="ftr" sz="quarter" idx="11"/>
          </p:nvPr>
        </p:nvSpPr>
        <p:spPr/>
        <p:txBody>
          <a:bodyPr/>
          <a:lstStyle>
            <a:lvl1pPr>
              <a:defRPr/>
            </a:lvl1pPr>
          </a:lstStyle>
          <a:p>
            <a:pPr>
              <a:defRPr/>
            </a:pPr>
            <a:r>
              <a:rPr lang="en-US"/>
              <a:t>7-2010</a:t>
            </a:r>
          </a:p>
        </p:txBody>
      </p:sp>
      <p:sp>
        <p:nvSpPr>
          <p:cNvPr id="9" name="Slide Number Placeholder 5"/>
          <p:cNvSpPr>
            <a:spLocks noGrp="1"/>
          </p:cNvSpPr>
          <p:nvPr>
            <p:ph type="sldNum" sz="quarter" idx="12"/>
          </p:nvPr>
        </p:nvSpPr>
        <p:spPr/>
        <p:txBody>
          <a:bodyPr/>
          <a:lstStyle>
            <a:lvl1pPr>
              <a:defRPr/>
            </a:lvl1pPr>
          </a:lstStyle>
          <a:p>
            <a:fld id="{FDC4EF32-7D43-4F82-A627-3F1C6522102D}" type="slidenum">
              <a:rPr lang="en-US"/>
              <a:pPr/>
              <a:t>‹#›</a:t>
            </a:fld>
            <a:endParaRPr lang="en-US"/>
          </a:p>
        </p:txBody>
      </p:sp>
    </p:spTree>
    <p:extLst>
      <p:ext uri="{BB962C8B-B14F-4D97-AF65-F5344CB8AC3E}">
        <p14:creationId xmlns:p14="http://schemas.microsoft.com/office/powerpoint/2010/main" val="3555391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endParaRPr lang="es-ES"/>
          </a:p>
        </p:txBody>
      </p:sp>
      <p:sp>
        <p:nvSpPr>
          <p:cNvPr id="4" name="Footer Placeholder 4"/>
          <p:cNvSpPr>
            <a:spLocks noGrp="1"/>
          </p:cNvSpPr>
          <p:nvPr>
            <p:ph type="ftr" sz="quarter" idx="11"/>
          </p:nvPr>
        </p:nvSpPr>
        <p:spPr/>
        <p:txBody>
          <a:bodyPr/>
          <a:lstStyle>
            <a:lvl1pPr>
              <a:defRPr/>
            </a:lvl1pPr>
          </a:lstStyle>
          <a:p>
            <a:pPr>
              <a:defRPr/>
            </a:pPr>
            <a:r>
              <a:rPr lang="en-US"/>
              <a:t>7-2010</a:t>
            </a:r>
          </a:p>
        </p:txBody>
      </p:sp>
      <p:sp>
        <p:nvSpPr>
          <p:cNvPr id="5" name="Slide Number Placeholder 5"/>
          <p:cNvSpPr>
            <a:spLocks noGrp="1"/>
          </p:cNvSpPr>
          <p:nvPr>
            <p:ph type="sldNum" sz="quarter" idx="12"/>
          </p:nvPr>
        </p:nvSpPr>
        <p:spPr/>
        <p:txBody>
          <a:bodyPr/>
          <a:lstStyle>
            <a:lvl1pPr>
              <a:defRPr/>
            </a:lvl1pPr>
          </a:lstStyle>
          <a:p>
            <a:fld id="{C53918B6-6F87-4BCE-AD4F-D5108D4783D6}" type="slidenum">
              <a:rPr lang="en-US"/>
              <a:pPr/>
              <a:t>‹#›</a:t>
            </a:fld>
            <a:endParaRPr lang="en-US"/>
          </a:p>
        </p:txBody>
      </p:sp>
    </p:spTree>
    <p:extLst>
      <p:ext uri="{BB962C8B-B14F-4D97-AF65-F5344CB8AC3E}">
        <p14:creationId xmlns:p14="http://schemas.microsoft.com/office/powerpoint/2010/main" val="39130982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s-ES"/>
          </a:p>
        </p:txBody>
      </p:sp>
      <p:sp>
        <p:nvSpPr>
          <p:cNvPr id="3" name="Footer Placeholder 4"/>
          <p:cNvSpPr>
            <a:spLocks noGrp="1"/>
          </p:cNvSpPr>
          <p:nvPr>
            <p:ph type="ftr" sz="quarter" idx="11"/>
          </p:nvPr>
        </p:nvSpPr>
        <p:spPr/>
        <p:txBody>
          <a:bodyPr/>
          <a:lstStyle>
            <a:lvl1pPr>
              <a:defRPr/>
            </a:lvl1pPr>
          </a:lstStyle>
          <a:p>
            <a:pPr>
              <a:defRPr/>
            </a:pPr>
            <a:r>
              <a:rPr lang="en-US"/>
              <a:t>7-2010</a:t>
            </a:r>
          </a:p>
        </p:txBody>
      </p:sp>
      <p:sp>
        <p:nvSpPr>
          <p:cNvPr id="4" name="Slide Number Placeholder 5"/>
          <p:cNvSpPr>
            <a:spLocks noGrp="1"/>
          </p:cNvSpPr>
          <p:nvPr>
            <p:ph type="sldNum" sz="quarter" idx="12"/>
          </p:nvPr>
        </p:nvSpPr>
        <p:spPr/>
        <p:txBody>
          <a:bodyPr/>
          <a:lstStyle>
            <a:lvl1pPr>
              <a:defRPr/>
            </a:lvl1pPr>
          </a:lstStyle>
          <a:p>
            <a:fld id="{6312929E-1E98-41FF-88B7-193CC4EBECFE}" type="slidenum">
              <a:rPr lang="en-US"/>
              <a:pPr/>
              <a:t>‹#›</a:t>
            </a:fld>
            <a:endParaRPr lang="en-US"/>
          </a:p>
        </p:txBody>
      </p:sp>
    </p:spTree>
    <p:extLst>
      <p:ext uri="{BB962C8B-B14F-4D97-AF65-F5344CB8AC3E}">
        <p14:creationId xmlns:p14="http://schemas.microsoft.com/office/powerpoint/2010/main" val="4709228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s-ES"/>
          </a:p>
        </p:txBody>
      </p:sp>
      <p:sp>
        <p:nvSpPr>
          <p:cNvPr id="6" name="Footer Placeholder 4"/>
          <p:cNvSpPr>
            <a:spLocks noGrp="1"/>
          </p:cNvSpPr>
          <p:nvPr>
            <p:ph type="ftr" sz="quarter" idx="11"/>
          </p:nvPr>
        </p:nvSpPr>
        <p:spPr/>
        <p:txBody>
          <a:bodyPr/>
          <a:lstStyle>
            <a:lvl1pPr>
              <a:defRPr/>
            </a:lvl1pPr>
          </a:lstStyle>
          <a:p>
            <a:pPr>
              <a:defRPr/>
            </a:pPr>
            <a:r>
              <a:rPr lang="en-US"/>
              <a:t>7-2010</a:t>
            </a:r>
          </a:p>
        </p:txBody>
      </p:sp>
      <p:sp>
        <p:nvSpPr>
          <p:cNvPr id="7" name="Slide Number Placeholder 5"/>
          <p:cNvSpPr>
            <a:spLocks noGrp="1"/>
          </p:cNvSpPr>
          <p:nvPr>
            <p:ph type="sldNum" sz="quarter" idx="12"/>
          </p:nvPr>
        </p:nvSpPr>
        <p:spPr/>
        <p:txBody>
          <a:bodyPr/>
          <a:lstStyle>
            <a:lvl1pPr>
              <a:defRPr/>
            </a:lvl1pPr>
          </a:lstStyle>
          <a:p>
            <a:fld id="{58D27575-F65C-423F-8FCC-6E3D8C63D624}" type="slidenum">
              <a:rPr lang="en-US"/>
              <a:pPr/>
              <a:t>‹#›</a:t>
            </a:fld>
            <a:endParaRPr lang="en-US"/>
          </a:p>
        </p:txBody>
      </p:sp>
    </p:spTree>
    <p:extLst>
      <p:ext uri="{BB962C8B-B14F-4D97-AF65-F5344CB8AC3E}">
        <p14:creationId xmlns:p14="http://schemas.microsoft.com/office/powerpoint/2010/main" val="463110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endParaRPr lang="es-ES"/>
          </a:p>
        </p:txBody>
      </p:sp>
      <p:sp>
        <p:nvSpPr>
          <p:cNvPr id="5" name="Rectangle 9"/>
          <p:cNvSpPr>
            <a:spLocks noGrp="1" noChangeArrowheads="1"/>
          </p:cNvSpPr>
          <p:nvPr>
            <p:ph type="ftr" sz="quarter" idx="11"/>
          </p:nvPr>
        </p:nvSpPr>
        <p:spPr>
          <a:ln/>
        </p:spPr>
        <p:txBody>
          <a:bodyPr/>
          <a:lstStyle>
            <a:lvl1pPr>
              <a:defRPr/>
            </a:lvl1pPr>
          </a:lstStyle>
          <a:p>
            <a:pPr>
              <a:defRPr/>
            </a:pPr>
            <a:r>
              <a:rPr lang="en-US"/>
              <a:t>7-2010</a:t>
            </a:r>
            <a:endParaRPr lang="en-US" dirty="0"/>
          </a:p>
        </p:txBody>
      </p:sp>
      <p:sp>
        <p:nvSpPr>
          <p:cNvPr id="6" name="Rectangle 10"/>
          <p:cNvSpPr>
            <a:spLocks noGrp="1" noChangeArrowheads="1"/>
          </p:cNvSpPr>
          <p:nvPr>
            <p:ph type="sldNum" sz="quarter" idx="12"/>
          </p:nvPr>
        </p:nvSpPr>
        <p:spPr>
          <a:ln/>
        </p:spPr>
        <p:txBody>
          <a:bodyPr/>
          <a:lstStyle>
            <a:lvl1pPr>
              <a:defRPr/>
            </a:lvl1pPr>
          </a:lstStyle>
          <a:p>
            <a:fld id="{241D57A1-B2CA-4335-BD6F-4F18DFB753AF}" type="slidenum">
              <a:rPr lang="en-US"/>
              <a:pPr/>
              <a:t>‹#›</a:t>
            </a:fld>
            <a:endParaRPr lang="en-US"/>
          </a:p>
        </p:txBody>
      </p:sp>
    </p:spTree>
    <p:extLst>
      <p:ext uri="{BB962C8B-B14F-4D97-AF65-F5344CB8AC3E}">
        <p14:creationId xmlns:p14="http://schemas.microsoft.com/office/powerpoint/2010/main" val="7301087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s-ES"/>
          </a:p>
        </p:txBody>
      </p:sp>
      <p:sp>
        <p:nvSpPr>
          <p:cNvPr id="6" name="Footer Placeholder 4"/>
          <p:cNvSpPr>
            <a:spLocks noGrp="1"/>
          </p:cNvSpPr>
          <p:nvPr>
            <p:ph type="ftr" sz="quarter" idx="11"/>
          </p:nvPr>
        </p:nvSpPr>
        <p:spPr/>
        <p:txBody>
          <a:bodyPr/>
          <a:lstStyle>
            <a:lvl1pPr>
              <a:defRPr/>
            </a:lvl1pPr>
          </a:lstStyle>
          <a:p>
            <a:pPr>
              <a:defRPr/>
            </a:pPr>
            <a:r>
              <a:rPr lang="en-US"/>
              <a:t>7-2010</a:t>
            </a:r>
          </a:p>
        </p:txBody>
      </p:sp>
      <p:sp>
        <p:nvSpPr>
          <p:cNvPr id="7" name="Slide Number Placeholder 5"/>
          <p:cNvSpPr>
            <a:spLocks noGrp="1"/>
          </p:cNvSpPr>
          <p:nvPr>
            <p:ph type="sldNum" sz="quarter" idx="12"/>
          </p:nvPr>
        </p:nvSpPr>
        <p:spPr/>
        <p:txBody>
          <a:bodyPr/>
          <a:lstStyle>
            <a:lvl1pPr>
              <a:defRPr/>
            </a:lvl1pPr>
          </a:lstStyle>
          <a:p>
            <a:fld id="{8AD1646F-4D0B-49D4-A1D7-0A5848EBB9D8}" type="slidenum">
              <a:rPr lang="en-US"/>
              <a:pPr/>
              <a:t>‹#›</a:t>
            </a:fld>
            <a:endParaRPr lang="en-US"/>
          </a:p>
        </p:txBody>
      </p:sp>
    </p:spTree>
    <p:extLst>
      <p:ext uri="{BB962C8B-B14F-4D97-AF65-F5344CB8AC3E}">
        <p14:creationId xmlns:p14="http://schemas.microsoft.com/office/powerpoint/2010/main" val="32532975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pPr>
              <a:defRPr/>
            </a:pPr>
            <a:r>
              <a:rPr lang="en-US"/>
              <a:t>7-2010</a:t>
            </a:r>
          </a:p>
        </p:txBody>
      </p:sp>
      <p:sp>
        <p:nvSpPr>
          <p:cNvPr id="6" name="Slide Number Placeholder 5"/>
          <p:cNvSpPr>
            <a:spLocks noGrp="1"/>
          </p:cNvSpPr>
          <p:nvPr>
            <p:ph type="sldNum" sz="quarter" idx="12"/>
          </p:nvPr>
        </p:nvSpPr>
        <p:spPr/>
        <p:txBody>
          <a:bodyPr/>
          <a:lstStyle>
            <a:lvl1pPr>
              <a:defRPr/>
            </a:lvl1pPr>
          </a:lstStyle>
          <a:p>
            <a:fld id="{DB50C7BA-7700-4D8E-AF9F-FA2470FA1630}" type="slidenum">
              <a:rPr lang="en-US"/>
              <a:pPr/>
              <a:t>‹#›</a:t>
            </a:fld>
            <a:endParaRPr lang="en-US"/>
          </a:p>
        </p:txBody>
      </p:sp>
    </p:spTree>
    <p:extLst>
      <p:ext uri="{BB962C8B-B14F-4D97-AF65-F5344CB8AC3E}">
        <p14:creationId xmlns:p14="http://schemas.microsoft.com/office/powerpoint/2010/main" val="14159847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pPr>
              <a:defRPr/>
            </a:pPr>
            <a:r>
              <a:rPr lang="en-US"/>
              <a:t>7-2010</a:t>
            </a:r>
          </a:p>
        </p:txBody>
      </p:sp>
      <p:sp>
        <p:nvSpPr>
          <p:cNvPr id="6" name="Slide Number Placeholder 5"/>
          <p:cNvSpPr>
            <a:spLocks noGrp="1"/>
          </p:cNvSpPr>
          <p:nvPr>
            <p:ph type="sldNum" sz="quarter" idx="12"/>
          </p:nvPr>
        </p:nvSpPr>
        <p:spPr/>
        <p:txBody>
          <a:bodyPr/>
          <a:lstStyle>
            <a:lvl1pPr>
              <a:defRPr/>
            </a:lvl1pPr>
          </a:lstStyle>
          <a:p>
            <a:fld id="{E8D79F71-151B-498F-BD33-BE9ED7085C2D}" type="slidenum">
              <a:rPr lang="en-US"/>
              <a:pPr/>
              <a:t>‹#›</a:t>
            </a:fld>
            <a:endParaRPr lang="en-US"/>
          </a:p>
        </p:txBody>
      </p:sp>
    </p:spTree>
    <p:extLst>
      <p:ext uri="{BB962C8B-B14F-4D97-AF65-F5344CB8AC3E}">
        <p14:creationId xmlns:p14="http://schemas.microsoft.com/office/powerpoint/2010/main" val="1123860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endParaRPr lang="es-ES"/>
          </a:p>
        </p:txBody>
      </p:sp>
      <p:sp>
        <p:nvSpPr>
          <p:cNvPr id="5" name="Rectangle 9"/>
          <p:cNvSpPr>
            <a:spLocks noGrp="1" noChangeArrowheads="1"/>
          </p:cNvSpPr>
          <p:nvPr>
            <p:ph type="ftr" sz="quarter" idx="11"/>
          </p:nvPr>
        </p:nvSpPr>
        <p:spPr>
          <a:ln/>
        </p:spPr>
        <p:txBody>
          <a:bodyPr/>
          <a:lstStyle>
            <a:lvl1pPr>
              <a:defRPr/>
            </a:lvl1pPr>
          </a:lstStyle>
          <a:p>
            <a:pPr>
              <a:defRPr/>
            </a:pPr>
            <a:r>
              <a:rPr lang="en-US"/>
              <a:t>7-2010</a:t>
            </a:r>
            <a:endParaRPr lang="en-US" dirty="0"/>
          </a:p>
        </p:txBody>
      </p:sp>
      <p:sp>
        <p:nvSpPr>
          <p:cNvPr id="6" name="Rectangle 10"/>
          <p:cNvSpPr>
            <a:spLocks noGrp="1" noChangeArrowheads="1"/>
          </p:cNvSpPr>
          <p:nvPr>
            <p:ph type="sldNum" sz="quarter" idx="12"/>
          </p:nvPr>
        </p:nvSpPr>
        <p:spPr>
          <a:ln/>
        </p:spPr>
        <p:txBody>
          <a:bodyPr/>
          <a:lstStyle>
            <a:lvl1pPr>
              <a:defRPr/>
            </a:lvl1pPr>
          </a:lstStyle>
          <a:p>
            <a:fld id="{FA644655-243D-4495-8F3E-649A940D4F92}" type="slidenum">
              <a:rPr lang="en-US"/>
              <a:pPr/>
              <a:t>‹#›</a:t>
            </a:fld>
            <a:endParaRPr lang="en-US"/>
          </a:p>
        </p:txBody>
      </p:sp>
    </p:spTree>
    <p:extLst>
      <p:ext uri="{BB962C8B-B14F-4D97-AF65-F5344CB8AC3E}">
        <p14:creationId xmlns:p14="http://schemas.microsoft.com/office/powerpoint/2010/main" val="1338427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endParaRPr lang="es-ES"/>
          </a:p>
        </p:txBody>
      </p:sp>
      <p:sp>
        <p:nvSpPr>
          <p:cNvPr id="6" name="Rectangle 9"/>
          <p:cNvSpPr>
            <a:spLocks noGrp="1" noChangeArrowheads="1"/>
          </p:cNvSpPr>
          <p:nvPr>
            <p:ph type="ftr" sz="quarter" idx="11"/>
          </p:nvPr>
        </p:nvSpPr>
        <p:spPr>
          <a:ln/>
        </p:spPr>
        <p:txBody>
          <a:bodyPr/>
          <a:lstStyle>
            <a:lvl1pPr>
              <a:defRPr/>
            </a:lvl1pPr>
          </a:lstStyle>
          <a:p>
            <a:pPr>
              <a:defRPr/>
            </a:pPr>
            <a:r>
              <a:rPr lang="en-US"/>
              <a:t>7-2010</a:t>
            </a:r>
            <a:endParaRPr lang="en-US" dirty="0"/>
          </a:p>
        </p:txBody>
      </p:sp>
      <p:sp>
        <p:nvSpPr>
          <p:cNvPr id="7" name="Rectangle 10"/>
          <p:cNvSpPr>
            <a:spLocks noGrp="1" noChangeArrowheads="1"/>
          </p:cNvSpPr>
          <p:nvPr>
            <p:ph type="sldNum" sz="quarter" idx="12"/>
          </p:nvPr>
        </p:nvSpPr>
        <p:spPr>
          <a:ln/>
        </p:spPr>
        <p:txBody>
          <a:bodyPr/>
          <a:lstStyle>
            <a:lvl1pPr>
              <a:defRPr/>
            </a:lvl1pPr>
          </a:lstStyle>
          <a:p>
            <a:fld id="{187BC6B9-8213-40B3-AD23-215AC9F3CBBF}" type="slidenum">
              <a:rPr lang="en-US"/>
              <a:pPr/>
              <a:t>‹#›</a:t>
            </a:fld>
            <a:endParaRPr lang="en-US"/>
          </a:p>
        </p:txBody>
      </p:sp>
    </p:spTree>
    <p:extLst>
      <p:ext uri="{BB962C8B-B14F-4D97-AF65-F5344CB8AC3E}">
        <p14:creationId xmlns:p14="http://schemas.microsoft.com/office/powerpoint/2010/main" val="757610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endParaRPr lang="es-ES"/>
          </a:p>
        </p:txBody>
      </p:sp>
      <p:sp>
        <p:nvSpPr>
          <p:cNvPr id="8" name="Rectangle 9"/>
          <p:cNvSpPr>
            <a:spLocks noGrp="1" noChangeArrowheads="1"/>
          </p:cNvSpPr>
          <p:nvPr>
            <p:ph type="ftr" sz="quarter" idx="11"/>
          </p:nvPr>
        </p:nvSpPr>
        <p:spPr>
          <a:ln/>
        </p:spPr>
        <p:txBody>
          <a:bodyPr/>
          <a:lstStyle>
            <a:lvl1pPr>
              <a:defRPr/>
            </a:lvl1pPr>
          </a:lstStyle>
          <a:p>
            <a:pPr>
              <a:defRPr/>
            </a:pPr>
            <a:r>
              <a:rPr lang="en-US"/>
              <a:t>7-2010</a:t>
            </a:r>
            <a:endParaRPr lang="en-US" dirty="0"/>
          </a:p>
        </p:txBody>
      </p:sp>
      <p:sp>
        <p:nvSpPr>
          <p:cNvPr id="9" name="Rectangle 10"/>
          <p:cNvSpPr>
            <a:spLocks noGrp="1" noChangeArrowheads="1"/>
          </p:cNvSpPr>
          <p:nvPr>
            <p:ph type="sldNum" sz="quarter" idx="12"/>
          </p:nvPr>
        </p:nvSpPr>
        <p:spPr>
          <a:ln/>
        </p:spPr>
        <p:txBody>
          <a:bodyPr/>
          <a:lstStyle>
            <a:lvl1pPr>
              <a:defRPr/>
            </a:lvl1pPr>
          </a:lstStyle>
          <a:p>
            <a:fld id="{D22F4D11-D984-46F4-BE3D-0F8E8E671E9D}" type="slidenum">
              <a:rPr lang="en-US"/>
              <a:pPr/>
              <a:t>‹#›</a:t>
            </a:fld>
            <a:endParaRPr lang="en-US"/>
          </a:p>
        </p:txBody>
      </p:sp>
    </p:spTree>
    <p:extLst>
      <p:ext uri="{BB962C8B-B14F-4D97-AF65-F5344CB8AC3E}">
        <p14:creationId xmlns:p14="http://schemas.microsoft.com/office/powerpoint/2010/main" val="3709655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endParaRPr lang="es-ES"/>
          </a:p>
        </p:txBody>
      </p:sp>
      <p:sp>
        <p:nvSpPr>
          <p:cNvPr id="4" name="Rectangle 9"/>
          <p:cNvSpPr>
            <a:spLocks noGrp="1" noChangeArrowheads="1"/>
          </p:cNvSpPr>
          <p:nvPr>
            <p:ph type="ftr" sz="quarter" idx="11"/>
          </p:nvPr>
        </p:nvSpPr>
        <p:spPr>
          <a:ln/>
        </p:spPr>
        <p:txBody>
          <a:bodyPr/>
          <a:lstStyle>
            <a:lvl1pPr>
              <a:defRPr/>
            </a:lvl1pPr>
          </a:lstStyle>
          <a:p>
            <a:pPr>
              <a:defRPr/>
            </a:pPr>
            <a:r>
              <a:rPr lang="en-US"/>
              <a:t>7-2010</a:t>
            </a:r>
            <a:endParaRPr lang="en-US" dirty="0"/>
          </a:p>
        </p:txBody>
      </p:sp>
      <p:sp>
        <p:nvSpPr>
          <p:cNvPr id="5" name="Rectangle 10"/>
          <p:cNvSpPr>
            <a:spLocks noGrp="1" noChangeArrowheads="1"/>
          </p:cNvSpPr>
          <p:nvPr>
            <p:ph type="sldNum" sz="quarter" idx="12"/>
          </p:nvPr>
        </p:nvSpPr>
        <p:spPr>
          <a:ln/>
        </p:spPr>
        <p:txBody>
          <a:bodyPr/>
          <a:lstStyle>
            <a:lvl1pPr>
              <a:defRPr/>
            </a:lvl1pPr>
          </a:lstStyle>
          <a:p>
            <a:fld id="{5FC2AF27-A7E4-43AB-8467-5619C4003852}" type="slidenum">
              <a:rPr lang="en-US"/>
              <a:pPr/>
              <a:t>‹#›</a:t>
            </a:fld>
            <a:endParaRPr lang="en-US"/>
          </a:p>
        </p:txBody>
      </p:sp>
    </p:spTree>
    <p:extLst>
      <p:ext uri="{BB962C8B-B14F-4D97-AF65-F5344CB8AC3E}">
        <p14:creationId xmlns:p14="http://schemas.microsoft.com/office/powerpoint/2010/main" val="2681447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endParaRPr lang="es-ES"/>
          </a:p>
        </p:txBody>
      </p:sp>
      <p:sp>
        <p:nvSpPr>
          <p:cNvPr id="3" name="Rectangle 9"/>
          <p:cNvSpPr>
            <a:spLocks noGrp="1" noChangeArrowheads="1"/>
          </p:cNvSpPr>
          <p:nvPr>
            <p:ph type="ftr" sz="quarter" idx="11"/>
          </p:nvPr>
        </p:nvSpPr>
        <p:spPr>
          <a:ln/>
        </p:spPr>
        <p:txBody>
          <a:bodyPr/>
          <a:lstStyle>
            <a:lvl1pPr>
              <a:defRPr/>
            </a:lvl1pPr>
          </a:lstStyle>
          <a:p>
            <a:pPr>
              <a:defRPr/>
            </a:pPr>
            <a:r>
              <a:rPr lang="en-US"/>
              <a:t>7-2010</a:t>
            </a:r>
            <a:endParaRPr lang="en-US" dirty="0"/>
          </a:p>
        </p:txBody>
      </p:sp>
      <p:sp>
        <p:nvSpPr>
          <p:cNvPr id="4" name="Rectangle 10"/>
          <p:cNvSpPr>
            <a:spLocks noGrp="1" noChangeArrowheads="1"/>
          </p:cNvSpPr>
          <p:nvPr>
            <p:ph type="sldNum" sz="quarter" idx="12"/>
          </p:nvPr>
        </p:nvSpPr>
        <p:spPr>
          <a:ln/>
        </p:spPr>
        <p:txBody>
          <a:bodyPr/>
          <a:lstStyle>
            <a:lvl1pPr>
              <a:defRPr/>
            </a:lvl1pPr>
          </a:lstStyle>
          <a:p>
            <a:fld id="{DF525E91-C4C0-4A6B-8492-D66D9DF65EDD}" type="slidenum">
              <a:rPr lang="en-US"/>
              <a:pPr/>
              <a:t>‹#›</a:t>
            </a:fld>
            <a:endParaRPr lang="en-US"/>
          </a:p>
        </p:txBody>
      </p:sp>
    </p:spTree>
    <p:extLst>
      <p:ext uri="{BB962C8B-B14F-4D97-AF65-F5344CB8AC3E}">
        <p14:creationId xmlns:p14="http://schemas.microsoft.com/office/powerpoint/2010/main" val="266701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endParaRPr lang="es-ES"/>
          </a:p>
        </p:txBody>
      </p:sp>
      <p:sp>
        <p:nvSpPr>
          <p:cNvPr id="6" name="Rectangle 9"/>
          <p:cNvSpPr>
            <a:spLocks noGrp="1" noChangeArrowheads="1"/>
          </p:cNvSpPr>
          <p:nvPr>
            <p:ph type="ftr" sz="quarter" idx="11"/>
          </p:nvPr>
        </p:nvSpPr>
        <p:spPr>
          <a:ln/>
        </p:spPr>
        <p:txBody>
          <a:bodyPr/>
          <a:lstStyle>
            <a:lvl1pPr>
              <a:defRPr/>
            </a:lvl1pPr>
          </a:lstStyle>
          <a:p>
            <a:pPr>
              <a:defRPr/>
            </a:pPr>
            <a:r>
              <a:rPr lang="en-US"/>
              <a:t>7-2010</a:t>
            </a:r>
            <a:endParaRPr lang="en-US" dirty="0"/>
          </a:p>
        </p:txBody>
      </p:sp>
      <p:sp>
        <p:nvSpPr>
          <p:cNvPr id="7" name="Rectangle 10"/>
          <p:cNvSpPr>
            <a:spLocks noGrp="1" noChangeArrowheads="1"/>
          </p:cNvSpPr>
          <p:nvPr>
            <p:ph type="sldNum" sz="quarter" idx="12"/>
          </p:nvPr>
        </p:nvSpPr>
        <p:spPr>
          <a:ln/>
        </p:spPr>
        <p:txBody>
          <a:bodyPr/>
          <a:lstStyle>
            <a:lvl1pPr>
              <a:defRPr/>
            </a:lvl1pPr>
          </a:lstStyle>
          <a:p>
            <a:fld id="{36B70D62-115C-40E2-8A2F-7FEC89B1B010}" type="slidenum">
              <a:rPr lang="en-US"/>
              <a:pPr/>
              <a:t>‹#›</a:t>
            </a:fld>
            <a:endParaRPr lang="en-US"/>
          </a:p>
        </p:txBody>
      </p:sp>
    </p:spTree>
    <p:extLst>
      <p:ext uri="{BB962C8B-B14F-4D97-AF65-F5344CB8AC3E}">
        <p14:creationId xmlns:p14="http://schemas.microsoft.com/office/powerpoint/2010/main" val="4234014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endParaRPr lang="es-ES"/>
          </a:p>
        </p:txBody>
      </p:sp>
      <p:sp>
        <p:nvSpPr>
          <p:cNvPr id="6" name="Rectangle 9"/>
          <p:cNvSpPr>
            <a:spLocks noGrp="1" noChangeArrowheads="1"/>
          </p:cNvSpPr>
          <p:nvPr>
            <p:ph type="ftr" sz="quarter" idx="11"/>
          </p:nvPr>
        </p:nvSpPr>
        <p:spPr>
          <a:ln/>
        </p:spPr>
        <p:txBody>
          <a:bodyPr/>
          <a:lstStyle>
            <a:lvl1pPr>
              <a:defRPr/>
            </a:lvl1pPr>
          </a:lstStyle>
          <a:p>
            <a:pPr>
              <a:defRPr/>
            </a:pPr>
            <a:r>
              <a:rPr lang="en-US"/>
              <a:t>7-2010</a:t>
            </a:r>
            <a:endParaRPr lang="en-US" dirty="0"/>
          </a:p>
        </p:txBody>
      </p:sp>
      <p:sp>
        <p:nvSpPr>
          <p:cNvPr id="7" name="Rectangle 10"/>
          <p:cNvSpPr>
            <a:spLocks noGrp="1" noChangeArrowheads="1"/>
          </p:cNvSpPr>
          <p:nvPr>
            <p:ph type="sldNum" sz="quarter" idx="12"/>
          </p:nvPr>
        </p:nvSpPr>
        <p:spPr>
          <a:ln/>
        </p:spPr>
        <p:txBody>
          <a:bodyPr/>
          <a:lstStyle>
            <a:lvl1pPr>
              <a:defRPr/>
            </a:lvl1pPr>
          </a:lstStyle>
          <a:p>
            <a:fld id="{3EB6AA85-6F6F-4DDA-9143-239D85C65E0B}" type="slidenum">
              <a:rPr lang="en-US"/>
              <a:pPr/>
              <a:t>‹#›</a:t>
            </a:fld>
            <a:endParaRPr lang="en-US"/>
          </a:p>
        </p:txBody>
      </p:sp>
    </p:spTree>
    <p:extLst>
      <p:ext uri="{BB962C8B-B14F-4D97-AF65-F5344CB8AC3E}">
        <p14:creationId xmlns:p14="http://schemas.microsoft.com/office/powerpoint/2010/main" val="2977970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478838" cy="6173788"/>
            <a:chOff x="0" y="0"/>
            <a:chExt cx="5341" cy="3889"/>
          </a:xfrm>
        </p:grpSpPr>
        <p:sp>
          <p:nvSpPr>
            <p:cNvPr id="3075"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3076"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3077"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3078"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en-US">
                <a:effectLst>
                  <a:outerShdw blurRad="38100" dist="38100" dir="2700000" algn="tl">
                    <a:srgbClr val="000000">
                      <a:alpha val="43137"/>
                    </a:srgbClr>
                  </a:outerShdw>
                </a:effectLst>
                <a:latin typeface="Times New Roman" charset="0"/>
                <a:cs typeface="+mn-cs"/>
              </a:endParaRPr>
            </a:p>
          </p:txBody>
        </p:sp>
      </p:grpSp>
      <p:sp>
        <p:nvSpPr>
          <p:cNvPr id="3079"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080" name="Rectangle 8"/>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s-ES"/>
          </a:p>
        </p:txBody>
      </p:sp>
      <p:sp>
        <p:nvSpPr>
          <p:cNvPr id="3081" name="Rectangle 9"/>
          <p:cNvSpPr>
            <a:spLocks noGrp="1" noChangeArrowheads="1"/>
          </p:cNvSpPr>
          <p:nvPr>
            <p:ph type="ftr" sz="quarter" idx="3"/>
          </p:nvPr>
        </p:nvSpPr>
        <p:spPr bwMode="auto">
          <a:xfrm>
            <a:off x="3124200" y="6248400"/>
            <a:ext cx="47244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smtClean="0">
                <a:solidFill>
                  <a:srgbClr val="000099"/>
                </a:solidFill>
                <a:effectLst/>
                <a:latin typeface="Times New Roman" charset="0"/>
                <a:cs typeface="+mn-cs"/>
              </a:defRPr>
            </a:lvl1pPr>
          </a:lstStyle>
          <a:p>
            <a:pPr>
              <a:defRPr/>
            </a:pPr>
            <a:r>
              <a:rPr lang="en-US"/>
              <a:t>7-2010</a:t>
            </a:r>
            <a:endParaRPr lang="en-US" dirty="0"/>
          </a:p>
        </p:txBody>
      </p:sp>
      <p:sp>
        <p:nvSpPr>
          <p:cNvPr id="3082" name="Rectangle 10"/>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solidFill>
                  <a:srgbClr val="000099"/>
                </a:solidFill>
              </a:defRPr>
            </a:lvl1pPr>
          </a:lstStyle>
          <a:p>
            <a:fld id="{6757C155-2146-4A3B-9F03-5D2E75C30A04}" type="slidenum">
              <a:rPr lang="en-US"/>
              <a:pPr/>
              <a:t>‹#›</a:t>
            </a:fld>
            <a:endParaRPr lang="en-US"/>
          </a:p>
        </p:txBody>
      </p:sp>
      <p:sp>
        <p:nvSpPr>
          <p:cNvPr id="3083" name="Rectangle 11"/>
          <p:cNvSpPr>
            <a:spLocks noGrp="1" noChangeArrowheads="1"/>
          </p:cNvSpPr>
          <p:nvPr>
            <p:ph type="body" idx="1"/>
          </p:nvPr>
        </p:nvSpPr>
        <p:spPr bwMode="auto">
          <a:xfrm>
            <a:off x="685800" y="1641475"/>
            <a:ext cx="7772400" cy="445452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42"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9pPr>
    </p:titleStyle>
    <p:body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effectLst>
                  <a:outerShdw blurRad="38100" dist="38100" dir="2700000" algn="tl">
                    <a:srgbClr val="C0C0C0"/>
                  </a:outerShdw>
                </a:effectLst>
              </a:defRPr>
            </a:lvl1pPr>
          </a:lstStyle>
          <a:p>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effectLst>
                  <a:outerShdw blurRad="38100" dist="38100" dir="2700000" algn="tl">
                    <a:srgbClr val="000000">
                      <a:alpha val="43137"/>
                    </a:srgbClr>
                  </a:outerShdw>
                </a:effectLst>
                <a:latin typeface="Times New Roman" charset="0"/>
                <a:cs typeface="+mn-cs"/>
              </a:defRPr>
            </a:lvl1pPr>
          </a:lstStyle>
          <a:p>
            <a:pPr>
              <a:defRPr/>
            </a:pPr>
            <a:r>
              <a:rPr lang="en-US"/>
              <a:t>7-2010</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effectLst>
                  <a:outerShdw blurRad="38100" dist="38100" dir="2700000" algn="tl">
                    <a:srgbClr val="C0C0C0"/>
                  </a:outerShdw>
                </a:effectLst>
              </a:defRPr>
            </a:lvl1pPr>
          </a:lstStyle>
          <a:p>
            <a:fld id="{7E0AC3FE-2C65-4ABB-A772-8C86EB2ED13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2.wav"/><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304800"/>
            <a:ext cx="8458200" cy="1600200"/>
          </a:xfrm>
        </p:spPr>
        <p:txBody>
          <a:bodyPr/>
          <a:lstStyle/>
          <a:p>
            <a:pPr eaLnBrk="1" hangingPunct="1"/>
            <a:r>
              <a:rPr lang="en-US" sz="4800" b="1" dirty="0" smtClean="0">
                <a:solidFill>
                  <a:srgbClr val="0000CC"/>
                </a:solidFill>
                <a:latin typeface="Tahoma" panose="020B0604030504040204" pitchFamily="34" charset="0"/>
              </a:rPr>
              <a:t>“SECURITY or</a:t>
            </a:r>
            <a:r>
              <a:rPr lang="en-US" sz="4800" b="1" dirty="0" smtClean="0">
                <a:solidFill>
                  <a:srgbClr val="0000CC"/>
                </a:solidFill>
                <a:latin typeface="Chiller" panose="04020404031007020602" pitchFamily="82" charset="0"/>
              </a:rPr>
              <a:t> </a:t>
            </a:r>
            <a:r>
              <a:rPr lang="en-US" sz="5400" b="1" dirty="0" smtClean="0">
                <a:solidFill>
                  <a:srgbClr val="0000CC"/>
                </a:solidFill>
                <a:latin typeface="Chiller" panose="04020404031007020602" pitchFamily="82" charset="0"/>
              </a:rPr>
              <a:t>SABOTAGE</a:t>
            </a:r>
            <a:r>
              <a:rPr lang="en-US" sz="5400" b="1" dirty="0" smtClean="0">
                <a:solidFill>
                  <a:srgbClr val="0000CC"/>
                </a:solidFill>
                <a:latin typeface="Tahoma" panose="020B0604030504040204" pitchFamily="34" charset="0"/>
              </a:rPr>
              <a:t>”</a:t>
            </a:r>
          </a:p>
        </p:txBody>
      </p:sp>
      <p:sp>
        <p:nvSpPr>
          <p:cNvPr id="2051" name="Rectangle 3"/>
          <p:cNvSpPr>
            <a:spLocks noGrp="1" noChangeArrowheads="1"/>
          </p:cNvSpPr>
          <p:nvPr>
            <p:ph type="subTitle" idx="1"/>
          </p:nvPr>
        </p:nvSpPr>
        <p:spPr>
          <a:xfrm>
            <a:off x="838200" y="1752600"/>
            <a:ext cx="7315200" cy="2133600"/>
          </a:xfrm>
        </p:spPr>
        <p:txBody>
          <a:bodyPr/>
          <a:lstStyle/>
          <a:p>
            <a:pPr eaLnBrk="1" hangingPunct="1"/>
            <a:r>
              <a:rPr lang="en-US" sz="3600" b="1" smtClean="0">
                <a:solidFill>
                  <a:srgbClr val="000000"/>
                </a:solidFill>
                <a:effectLst>
                  <a:outerShdw blurRad="38100" dist="38100" dir="2700000" algn="tl">
                    <a:srgbClr val="FFFFFF"/>
                  </a:outerShdw>
                </a:effectLst>
                <a:latin typeface="Tahoma" panose="020B0604030504040204" pitchFamily="34" charset="0"/>
              </a:rPr>
              <a:t>Insecurity &amp; Leadership</a:t>
            </a:r>
          </a:p>
          <a:p>
            <a:pPr eaLnBrk="1" hangingPunct="1"/>
            <a:r>
              <a:rPr lang="en-US" sz="2400" b="1" smtClean="0">
                <a:solidFill>
                  <a:srgbClr val="000099"/>
                </a:solidFill>
                <a:latin typeface="Tahoma" panose="020B0604030504040204" pitchFamily="34" charset="0"/>
              </a:rPr>
              <a:t>By EQUIP, </a:t>
            </a:r>
            <a:r>
              <a:rPr lang="en-US" sz="2000" b="1" smtClean="0">
                <a:solidFill>
                  <a:srgbClr val="000099"/>
                </a:solidFill>
                <a:latin typeface="Tahoma" panose="020B0604030504040204" pitchFamily="34" charset="0"/>
              </a:rPr>
              <a:t>Adapted for Teen Challenge </a:t>
            </a:r>
          </a:p>
          <a:p>
            <a:pPr eaLnBrk="1" hangingPunct="1"/>
            <a:r>
              <a:rPr lang="en-US" sz="2000" b="1" smtClean="0">
                <a:solidFill>
                  <a:srgbClr val="000099"/>
                </a:solidFill>
                <a:latin typeface="Tahoma" panose="020B0604030504040204" pitchFamily="34" charset="0"/>
              </a:rPr>
              <a:t>by Dr. Jerry Nance</a:t>
            </a:r>
            <a:endParaRPr lang="en-US" sz="2800" b="1" smtClean="0">
              <a:solidFill>
                <a:srgbClr val="000099"/>
              </a:solidFill>
              <a:latin typeface="Tahoma" panose="020B0604030504040204" pitchFamily="34" charset="0"/>
            </a:endParaRPr>
          </a:p>
          <a:p>
            <a:pPr eaLnBrk="1" hangingPunct="1"/>
            <a:endParaRPr lang="en-US" sz="3600" b="1" smtClean="0">
              <a:solidFill>
                <a:srgbClr val="000000"/>
              </a:solidFill>
              <a:effectLst>
                <a:outerShdw blurRad="38100" dist="38100" dir="2700000" algn="tl">
                  <a:srgbClr val="FFFFFF"/>
                </a:outerShdw>
              </a:effectLst>
              <a:latin typeface="Tahoma" panose="020B0604030504040204" pitchFamily="34" charset="0"/>
            </a:endParaRPr>
          </a:p>
        </p:txBody>
      </p:sp>
      <p:sp>
        <p:nvSpPr>
          <p:cNvPr id="4" name="TextBox 3"/>
          <p:cNvSpPr txBox="1"/>
          <p:nvPr/>
        </p:nvSpPr>
        <p:spPr>
          <a:xfrm>
            <a:off x="1143000" y="5181600"/>
            <a:ext cx="6858000" cy="1077913"/>
          </a:xfrm>
          <a:prstGeom prst="rect">
            <a:avLst/>
          </a:prstGeom>
          <a:noFill/>
        </p:spPr>
        <p:txBody>
          <a:bodyPr>
            <a:spAutoFit/>
          </a:bodyPr>
          <a:lstStyle/>
          <a:p>
            <a:pPr algn="ctr">
              <a:defRPr/>
            </a:pPr>
            <a:r>
              <a:rPr lang="en-US" sz="3200" dirty="0">
                <a:solidFill>
                  <a:srgbClr val="000000"/>
                </a:solidFill>
                <a:effectLst>
                  <a:outerShdw blurRad="38100" dist="38100" dir="2700000" algn="tl">
                    <a:srgbClr val="000000">
                      <a:alpha val="43137"/>
                    </a:srgbClr>
                  </a:outerShdw>
                </a:effectLst>
                <a:latin typeface="Times New Roman" charset="0"/>
                <a:cs typeface="+mn-cs"/>
              </a:rPr>
              <a:t>Teen Challenge Training Course 305.02 </a:t>
            </a:r>
          </a:p>
          <a:p>
            <a:pPr algn="ctr">
              <a:defRPr/>
            </a:pPr>
            <a:r>
              <a:rPr lang="en-US" sz="3200" dirty="0">
                <a:solidFill>
                  <a:srgbClr val="000000"/>
                </a:solidFill>
                <a:effectLst>
                  <a:outerShdw blurRad="38100" dist="38100" dir="2700000" algn="tl">
                    <a:srgbClr val="000000">
                      <a:alpha val="43137"/>
                    </a:srgbClr>
                  </a:outerShdw>
                </a:effectLst>
                <a:latin typeface="Times New Roman" charset="0"/>
                <a:cs typeface="Times New Roman"/>
              </a:rPr>
              <a:t>iTeenChallenge.org</a:t>
            </a:r>
            <a:endParaRPr lang="en-US" sz="3200" dirty="0">
              <a:solidFill>
                <a:srgbClr val="000000"/>
              </a:solidFill>
              <a:effectLst>
                <a:outerShdw blurRad="38100" dist="38100" dir="2700000" algn="tl">
                  <a:srgbClr val="000000">
                    <a:alpha val="43137"/>
                  </a:srgbClr>
                </a:outerShdw>
              </a:effectLst>
              <a:latin typeface="Times New Roman" charset="0"/>
              <a:cs typeface="+mn-cs"/>
            </a:endParaRPr>
          </a:p>
        </p:txBody>
      </p:sp>
      <p:pic>
        <p:nvPicPr>
          <p:cNvPr id="4101" name="Picture 4" descr="GTC-StarmanNEWlayerd.png"/>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2578100" y="3200400"/>
            <a:ext cx="3987800"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9178CA6A-D4FD-4036-9114-A157596EEF92}" type="slidenum">
              <a:rPr lang="en-US" sz="1400">
                <a:solidFill>
                  <a:srgbClr val="000099"/>
                </a:solidFill>
              </a:rPr>
              <a:pPr eaLnBrk="1" hangingPunct="1"/>
              <a:t>1</a:t>
            </a:fld>
            <a:endParaRPr lang="en-US" sz="1400">
              <a:solidFill>
                <a:srgbClr val="000099"/>
              </a:solidFill>
            </a:endParaRPr>
          </a:p>
        </p:txBody>
      </p:sp>
      <p:sp>
        <p:nvSpPr>
          <p:cNvPr id="4103" name="Footer Placeholder 6"/>
          <p:cNvSpPr>
            <a:spLocks noGrp="1"/>
          </p:cNvSpPr>
          <p:nvPr>
            <p:ph type="ftr" sz="quarter" idx="11"/>
          </p:nvPr>
        </p:nvSpPr>
        <p:spPr>
          <a:xfrm>
            <a:off x="381000" y="6248400"/>
            <a:ext cx="1524000" cy="457200"/>
          </a:xfrm>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12291" name="Rectangle 3"/>
          <p:cNvSpPr>
            <a:spLocks noGrp="1" noChangeArrowheads="1"/>
          </p:cNvSpPr>
          <p:nvPr>
            <p:ph type="body" idx="1"/>
          </p:nvPr>
        </p:nvSpPr>
        <p:spPr>
          <a:xfrm>
            <a:off x="228600" y="1066800"/>
            <a:ext cx="8915400" cy="5791200"/>
          </a:xfrm>
        </p:spPr>
        <p:txBody>
          <a:bodyPr/>
          <a:lstStyle/>
          <a:p>
            <a:pPr eaLnBrk="1" hangingPunct="1">
              <a:buFont typeface="Wingdings" panose="05000000000000000000" pitchFamily="2" charset="2"/>
              <a:buNone/>
            </a:pPr>
            <a:r>
              <a:rPr lang="en-US" sz="2000" b="1" smtClean="0">
                <a:solidFill>
                  <a:srgbClr val="9900CC"/>
                </a:solidFill>
                <a:latin typeface="Tahoma" panose="020B0604030504040204" pitchFamily="34" charset="0"/>
              </a:rPr>
              <a:t>  </a:t>
            </a:r>
            <a:r>
              <a:rPr lang="en-US" sz="2000" b="1" smtClean="0">
                <a:solidFill>
                  <a:srgbClr val="9900CC"/>
                </a:solidFill>
                <a:effectLst/>
                <a:latin typeface="Tahoma" panose="020B0604030504040204" pitchFamily="34" charset="0"/>
              </a:rPr>
              <a:t>What does the scripture say about this issue?</a:t>
            </a:r>
          </a:p>
          <a:p>
            <a:pPr eaLnBrk="1" hangingPunct="1">
              <a:buFont typeface="Wingdings" panose="05000000000000000000" pitchFamily="2" charset="2"/>
              <a:buNone/>
            </a:pPr>
            <a:endParaRPr lang="en-US" sz="1000" b="1" smtClean="0">
              <a:solidFill>
                <a:srgbClr val="9900CC"/>
              </a:solidFill>
              <a:effectLst/>
              <a:latin typeface="Tahoma" panose="020B0604030504040204" pitchFamily="34" charset="0"/>
            </a:endParaRPr>
          </a:p>
          <a:p>
            <a:pPr eaLnBrk="1" hangingPunct="1">
              <a:buFont typeface="Wingdings" panose="05000000000000000000" pitchFamily="2" charset="2"/>
              <a:buNone/>
            </a:pPr>
            <a:r>
              <a:rPr lang="en-US" sz="1700" b="1" smtClean="0">
                <a:solidFill>
                  <a:srgbClr val="000000"/>
                </a:solidFill>
                <a:effectLst>
                  <a:outerShdw blurRad="38100" dist="38100" dir="2700000" algn="tl">
                    <a:srgbClr val="FFFFFF"/>
                  </a:outerShdw>
                </a:effectLst>
                <a:latin typeface="Tahoma" panose="020B0604030504040204" pitchFamily="34" charset="0"/>
              </a:rPr>
              <a:t>   </a:t>
            </a:r>
            <a:r>
              <a:rPr lang="en-US" sz="1700" b="1" smtClean="0">
                <a:solidFill>
                  <a:srgbClr val="000000"/>
                </a:solidFill>
                <a:effectLst/>
                <a:latin typeface="Tahoma" panose="020B0604030504040204" pitchFamily="34" charset="0"/>
              </a:rPr>
              <a:t> “But to me, it is a very small thing that I should be examined (critiqued) by you, or by any human court; in fact, I do not even examine myself.  For I am conscious of nothing against myself, yet I am not by this acquitted; but the one who examines me is the Lord.  Therefore, do not go on passing judgment before the time, but wait until the Lord comes who will both bring to light the things hidden in the darkness and disclose the motives of men’s hearts; and then each man’s praise will come from God.” </a:t>
            </a:r>
          </a:p>
          <a:p>
            <a:pPr eaLnBrk="1" hangingPunct="1">
              <a:buFont typeface="Wingdings" panose="05000000000000000000" pitchFamily="2" charset="2"/>
              <a:buNone/>
            </a:pPr>
            <a:r>
              <a:rPr lang="en-US" sz="1700" b="1" smtClean="0">
                <a:solidFill>
                  <a:srgbClr val="000000"/>
                </a:solidFill>
                <a:effectLst/>
                <a:latin typeface="Tahoma" panose="020B0604030504040204" pitchFamily="34" charset="0"/>
              </a:rPr>
              <a:t>								(I Corinthians 4:3-5)</a:t>
            </a:r>
          </a:p>
          <a:p>
            <a:pPr eaLnBrk="1" hangingPunct="1">
              <a:buFont typeface="Wingdings" panose="05000000000000000000" pitchFamily="2" charset="2"/>
              <a:buNone/>
            </a:pPr>
            <a:endParaRPr lang="en-US" sz="1500" b="1" smtClean="0">
              <a:solidFill>
                <a:srgbClr val="000000"/>
              </a:solidFill>
              <a:effectLst/>
              <a:latin typeface="Tahoma" panose="020B0604030504040204" pitchFamily="34" charset="0"/>
            </a:endParaRPr>
          </a:p>
          <a:p>
            <a:pPr eaLnBrk="1" hangingPunct="1">
              <a:buFont typeface="Wingdings" panose="05000000000000000000" pitchFamily="2" charset="2"/>
              <a:buNone/>
            </a:pPr>
            <a:r>
              <a:rPr lang="en-US" sz="1700" b="1" smtClean="0">
                <a:solidFill>
                  <a:srgbClr val="000000"/>
                </a:solidFill>
                <a:effectLst/>
                <a:latin typeface="Tahoma" panose="020B0604030504040204" pitchFamily="34" charset="0"/>
              </a:rPr>
              <a:t>   </a:t>
            </a:r>
            <a:r>
              <a:rPr lang="en-US" sz="1700" b="1" smtClean="0">
                <a:solidFill>
                  <a:srgbClr val="000099"/>
                </a:solidFill>
                <a:effectLst/>
                <a:latin typeface="Tahoma" panose="020B0604030504040204" pitchFamily="34" charset="0"/>
              </a:rPr>
              <a:t>6. </a:t>
            </a:r>
            <a:r>
              <a:rPr lang="en-US" sz="1700" b="1" u="sng" smtClean="0">
                <a:solidFill>
                  <a:srgbClr val="000099"/>
                </a:solidFill>
                <a:effectLst/>
                <a:latin typeface="Tahoma" panose="020B0604030504040204" pitchFamily="34" charset="0"/>
              </a:rPr>
              <a:t>	CONTROL	</a:t>
            </a:r>
            <a:r>
              <a:rPr lang="en-US" sz="1700" b="1" smtClean="0">
                <a:solidFill>
                  <a:srgbClr val="000099"/>
                </a:solidFill>
                <a:effectLst/>
                <a:latin typeface="Tahoma" panose="020B0604030504040204" pitchFamily="34" charset="0"/>
              </a:rPr>
              <a:t> - In order to validate your own worth, you feel as 				though you must take charge, protect your interests 			and monopolize situations.</a:t>
            </a:r>
          </a:p>
          <a:p>
            <a:pPr eaLnBrk="1" hangingPunct="1">
              <a:buFont typeface="Wingdings" panose="05000000000000000000" pitchFamily="2" charset="2"/>
              <a:buNone/>
            </a:pPr>
            <a:endParaRPr lang="en-US" sz="1100" b="1" smtClean="0">
              <a:solidFill>
                <a:srgbClr val="000099"/>
              </a:solidFill>
              <a:effectLst/>
              <a:latin typeface="Tahoma" panose="020B0604030504040204" pitchFamily="34" charset="0"/>
            </a:endParaRPr>
          </a:p>
          <a:p>
            <a:pPr eaLnBrk="1" hangingPunct="1">
              <a:buFont typeface="Wingdings" panose="05000000000000000000" pitchFamily="2" charset="2"/>
              <a:buNone/>
            </a:pPr>
            <a:r>
              <a:rPr lang="en-US" sz="1700" b="1" smtClean="0">
                <a:solidFill>
                  <a:schemeClr val="tx2"/>
                </a:solidFill>
                <a:effectLst/>
                <a:latin typeface="Tahoma" panose="020B0604030504040204" pitchFamily="34" charset="0"/>
              </a:rPr>
              <a:t>   Danger:  You think win/lose, not win/win.  Because you’re having to chart 	     your own course, you risk integrity, protect personal ‘turf’ and often 	     slip into the …”scarcity paradigm”.</a:t>
            </a:r>
          </a:p>
          <a:p>
            <a:pPr eaLnBrk="1" hangingPunct="1">
              <a:buFont typeface="Wingdings" panose="05000000000000000000" pitchFamily="2" charset="2"/>
              <a:buNone/>
            </a:pPr>
            <a:endParaRPr lang="en-US" sz="1700" b="1" smtClean="0">
              <a:solidFill>
                <a:schemeClr val="tx2"/>
              </a:solidFill>
              <a:effectLst/>
              <a:latin typeface="Tahoma" panose="020B0604030504040204" pitchFamily="34" charset="0"/>
            </a:endParaRPr>
          </a:p>
          <a:p>
            <a:pPr eaLnBrk="1" hangingPunct="1">
              <a:buFont typeface="Wingdings" panose="05000000000000000000" pitchFamily="2" charset="2"/>
              <a:buNone/>
            </a:pPr>
            <a:r>
              <a:rPr lang="en-US" sz="1700" b="1" smtClean="0">
                <a:solidFill>
                  <a:srgbClr val="000000"/>
                </a:solidFill>
                <a:effectLst/>
                <a:latin typeface="Tahoma" panose="020B0604030504040204" pitchFamily="34" charset="0"/>
              </a:rPr>
              <a:t>   Example:  Sarah </a:t>
            </a:r>
            <a:r>
              <a:rPr lang="en-US" sz="1700" b="1" i="1" smtClean="0">
                <a:solidFill>
                  <a:srgbClr val="000000"/>
                </a:solidFill>
                <a:effectLst/>
                <a:latin typeface="Tahoma" panose="020B0604030504040204" pitchFamily="34" charset="0"/>
              </a:rPr>
              <a:t>(Genesis 16:1-6)</a:t>
            </a:r>
          </a:p>
        </p:txBody>
      </p:sp>
      <p:sp>
        <p:nvSpPr>
          <p:cNvPr id="13316"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F8786709-34BC-4D1B-9849-7193B2321468}" type="slidenum">
              <a:rPr lang="en-US" sz="1400">
                <a:solidFill>
                  <a:srgbClr val="000099"/>
                </a:solidFill>
              </a:rPr>
              <a:pPr eaLnBrk="1" hangingPunct="1"/>
              <a:t>10</a:t>
            </a:fld>
            <a:endParaRPr lang="en-US" sz="1400">
              <a:solidFill>
                <a:srgbClr val="000099"/>
              </a:solidFill>
            </a:endParaRPr>
          </a:p>
        </p:txBody>
      </p:sp>
      <p:sp>
        <p:nvSpPr>
          <p:cNvPr id="13317"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 calcmode="lin" valueType="num">
                                      <p:cBhvr additive="base">
                                        <p:cTn id="7" dur="5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Effect transition="in" filter="barn(outVertical)">
                                      <p:cBhvr>
                                        <p:cTn id="13" dur="500"/>
                                        <p:tgtEl>
                                          <p:spTgt spid="1229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12291">
                                            <p:txEl>
                                              <p:pRg st="2" end="2"/>
                                            </p:txEl>
                                          </p:spTgt>
                                        </p:tgtEl>
                                        <p:attrNameLst>
                                          <p:attrName>style.visibility</p:attrName>
                                        </p:attrNameLst>
                                      </p:cBhvr>
                                      <p:to>
                                        <p:strVal val="visible"/>
                                      </p:to>
                                    </p:set>
                                    <p:animEffect transition="in" filter="barn(outVertical)">
                                      <p:cBhvr>
                                        <p:cTn id="18" dur="500"/>
                                        <p:tgtEl>
                                          <p:spTgt spid="12291">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12291">
                                            <p:txEl>
                                              <p:pRg st="3" end="3"/>
                                            </p:txEl>
                                          </p:spTgt>
                                        </p:tgtEl>
                                        <p:attrNameLst>
                                          <p:attrName>style.visibility</p:attrName>
                                        </p:attrNameLst>
                                      </p:cBhvr>
                                      <p:to>
                                        <p:strVal val="visible"/>
                                      </p:to>
                                    </p:set>
                                    <p:animEffect transition="in" filter="barn(outVertical)">
                                      <p:cBhvr>
                                        <p:cTn id="23" dur="500"/>
                                        <p:tgtEl>
                                          <p:spTgt spid="1229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12291">
                                            <p:txEl>
                                              <p:pRg st="5" end="5"/>
                                            </p:txEl>
                                          </p:spTgt>
                                        </p:tgtEl>
                                        <p:attrNameLst>
                                          <p:attrName>style.visibility</p:attrName>
                                        </p:attrNameLst>
                                      </p:cBhvr>
                                      <p:to>
                                        <p:strVal val="visible"/>
                                      </p:to>
                                    </p:set>
                                    <p:animEffect transition="in" filter="barn(outVertical)">
                                      <p:cBhvr>
                                        <p:cTn id="28" dur="500"/>
                                        <p:tgtEl>
                                          <p:spTgt spid="12291">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12291">
                                            <p:txEl>
                                              <p:pRg st="7" end="7"/>
                                            </p:txEl>
                                          </p:spTgt>
                                        </p:tgtEl>
                                        <p:attrNameLst>
                                          <p:attrName>style.visibility</p:attrName>
                                        </p:attrNameLst>
                                      </p:cBhvr>
                                      <p:to>
                                        <p:strVal val="visible"/>
                                      </p:to>
                                    </p:set>
                                    <p:animEffect transition="in" filter="barn(outVertical)">
                                      <p:cBhvr>
                                        <p:cTn id="33" dur="500"/>
                                        <p:tgtEl>
                                          <p:spTgt spid="12291">
                                            <p:txEl>
                                              <p:pRg st="7" end="7"/>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37" fill="hold" grpId="0" nodeType="clickEffect">
                                  <p:stCondLst>
                                    <p:cond delay="0"/>
                                  </p:stCondLst>
                                  <p:childTnLst>
                                    <p:set>
                                      <p:cBhvr>
                                        <p:cTn id="37" dur="1" fill="hold">
                                          <p:stCondLst>
                                            <p:cond delay="0"/>
                                          </p:stCondLst>
                                        </p:cTn>
                                        <p:tgtEl>
                                          <p:spTgt spid="12291">
                                            <p:txEl>
                                              <p:pRg st="9" end="9"/>
                                            </p:txEl>
                                          </p:spTgt>
                                        </p:tgtEl>
                                        <p:attrNameLst>
                                          <p:attrName>style.visibility</p:attrName>
                                        </p:attrNameLst>
                                      </p:cBhvr>
                                      <p:to>
                                        <p:strVal val="visible"/>
                                      </p:to>
                                    </p:set>
                                    <p:animEffect transition="in" filter="barn(outVertical)">
                                      <p:cBhvr>
                                        <p:cTn id="38" dur="500"/>
                                        <p:tgtEl>
                                          <p:spTgt spid="1229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autoUpdateAnimBg="0"/>
      <p:bldP spid="1229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13315" name="Rectangle 3"/>
          <p:cNvSpPr>
            <a:spLocks noGrp="1" noChangeArrowheads="1"/>
          </p:cNvSpPr>
          <p:nvPr>
            <p:ph type="body" idx="1"/>
          </p:nvPr>
        </p:nvSpPr>
        <p:spPr>
          <a:xfrm>
            <a:off x="381000" y="914400"/>
            <a:ext cx="8458200" cy="5943600"/>
          </a:xfrm>
        </p:spPr>
        <p:txBody>
          <a:bodyPr/>
          <a:lstStyle/>
          <a:p>
            <a:pPr eaLnBrk="1" hangingPunct="1">
              <a:lnSpc>
                <a:spcPct val="90000"/>
              </a:lnSpc>
              <a:buFont typeface="Wingdings" panose="05000000000000000000" pitchFamily="2" charset="2"/>
              <a:buNone/>
            </a:pPr>
            <a:r>
              <a:rPr lang="en-US" sz="1800" b="1" smtClean="0">
                <a:solidFill>
                  <a:srgbClr val="000000"/>
                </a:solidFill>
                <a:effectLst>
                  <a:outerShdw blurRad="38100" dist="38100" dir="2700000" algn="tl">
                    <a:srgbClr val="FFFFFF"/>
                  </a:outerShdw>
                </a:effectLst>
                <a:latin typeface="Tahoma" panose="020B0604030504040204" pitchFamily="34" charset="0"/>
              </a:rPr>
              <a:t>   </a:t>
            </a:r>
            <a:r>
              <a:rPr lang="en-US" sz="1800" b="1" smtClean="0">
                <a:solidFill>
                  <a:srgbClr val="000000"/>
                </a:solidFill>
                <a:effectLst/>
                <a:latin typeface="Tahoma" panose="020B0604030504040204" pitchFamily="34" charset="0"/>
              </a:rPr>
              <a:t>a. You feel God is inattentive, absent or even against you.</a:t>
            </a: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b. Your circumstances determine your understanding of God’s</a:t>
            </a: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character.</a:t>
            </a: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c.  Life seems “scarce” rather than “abundant”.</a:t>
            </a: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d.  You become self-seeking and manipulative of others.</a:t>
            </a: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e.  Feeling intimidated, you deal with others through intimidation.</a:t>
            </a: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f.  You resent the success of others.  You may turn on them in anger.</a:t>
            </a: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g.  You feel if someone succeeds, then someone else must lose.</a:t>
            </a: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h.  You frequently blame others for your dilemma.</a:t>
            </a: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i.  You eventually suffer from the “martyr” syndrome.</a:t>
            </a:r>
          </a:p>
          <a:p>
            <a:pPr eaLnBrk="1" hangingPunct="1">
              <a:lnSpc>
                <a:spcPct val="90000"/>
              </a:lnSpc>
              <a:buFont typeface="Wingdings" panose="05000000000000000000" pitchFamily="2" charset="2"/>
              <a:buNone/>
            </a:pPr>
            <a:endParaRPr lang="en-US" sz="700" b="1" smtClean="0">
              <a:solidFill>
                <a:srgbClr val="000000"/>
              </a:solidFill>
              <a:effectLst/>
              <a:latin typeface="Tahoma" panose="020B0604030504040204" pitchFamily="34" charset="0"/>
            </a:endParaRPr>
          </a:p>
          <a:p>
            <a:pPr eaLnBrk="1" hangingPunct="1">
              <a:lnSpc>
                <a:spcPct val="90000"/>
              </a:lnSpc>
              <a:buFont typeface="Wingdings" panose="05000000000000000000" pitchFamily="2" charset="2"/>
              <a:buNone/>
            </a:pPr>
            <a:r>
              <a:rPr lang="en-US" sz="1800" b="1" smtClean="0">
                <a:solidFill>
                  <a:schemeClr val="tx2"/>
                </a:solidFill>
                <a:effectLst/>
                <a:latin typeface="Tahoma" panose="020B0604030504040204" pitchFamily="34" charset="0"/>
              </a:rPr>
              <a:t>   7. </a:t>
            </a:r>
            <a:r>
              <a:rPr lang="en-US" sz="1800" b="1" u="sng" smtClean="0">
                <a:solidFill>
                  <a:schemeClr val="tx2"/>
                </a:solidFill>
                <a:effectLst/>
                <a:latin typeface="Tahoma" panose="020B0604030504040204" pitchFamily="34" charset="0"/>
              </a:rPr>
              <a:t>	  CLOSED	</a:t>
            </a:r>
            <a:r>
              <a:rPr lang="en-US" sz="1800" b="1" smtClean="0">
                <a:solidFill>
                  <a:schemeClr val="tx2"/>
                </a:solidFill>
                <a:effectLst/>
                <a:latin typeface="Tahoma" panose="020B0604030504040204" pitchFamily="34" charset="0"/>
              </a:rPr>
              <a:t> - We close up, get defensive and deny our</a:t>
            </a:r>
          </a:p>
          <a:p>
            <a:pPr eaLnBrk="1" hangingPunct="1">
              <a:lnSpc>
                <a:spcPct val="90000"/>
              </a:lnSpc>
              <a:buFont typeface="Wingdings" panose="05000000000000000000" pitchFamily="2" charset="2"/>
              <a:buNone/>
            </a:pPr>
            <a:r>
              <a:rPr lang="en-US" sz="1800" b="1" smtClean="0">
                <a:solidFill>
                  <a:schemeClr val="tx2"/>
                </a:solidFill>
                <a:effectLst/>
                <a:latin typeface="Tahoma" panose="020B0604030504040204" pitchFamily="34" charset="0"/>
              </a:rPr>
              <a:t>				    problems.</a:t>
            </a:r>
          </a:p>
          <a:p>
            <a:pPr eaLnBrk="1" hangingPunct="1">
              <a:lnSpc>
                <a:spcPct val="90000"/>
              </a:lnSpc>
              <a:buFont typeface="Wingdings" panose="05000000000000000000" pitchFamily="2" charset="2"/>
              <a:buNone/>
            </a:pPr>
            <a:endParaRPr lang="en-US" sz="500" b="1" smtClean="0">
              <a:solidFill>
                <a:schemeClr val="tx2"/>
              </a:solidFill>
              <a:effectLst/>
              <a:latin typeface="Tahoma" panose="020B0604030504040204" pitchFamily="34" charset="0"/>
            </a:endParaRP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What does the scripture say about this issue?</a:t>
            </a:r>
            <a:br>
              <a:rPr lang="en-US" sz="1800" b="1" smtClean="0">
                <a:solidFill>
                  <a:srgbClr val="000000"/>
                </a:solidFill>
                <a:effectLst/>
                <a:latin typeface="Tahoma" panose="020B0604030504040204" pitchFamily="34" charset="0"/>
              </a:rPr>
            </a:br>
            <a:endParaRPr lang="en-US" sz="300" b="1" smtClean="0">
              <a:solidFill>
                <a:srgbClr val="000000"/>
              </a:solidFill>
              <a:effectLst/>
              <a:latin typeface="Tahoma" panose="020B0604030504040204" pitchFamily="34" charset="0"/>
            </a:endParaRPr>
          </a:p>
          <a:p>
            <a:pPr eaLnBrk="1" hangingPunct="1">
              <a:lnSpc>
                <a:spcPct val="90000"/>
              </a:lnSpc>
              <a:buFont typeface="Wingdings" panose="05000000000000000000" pitchFamily="2" charset="2"/>
              <a:buNone/>
            </a:pPr>
            <a:r>
              <a:rPr lang="en-US" sz="1800" b="1" smtClean="0">
                <a:solidFill>
                  <a:srgbClr val="9900CC"/>
                </a:solidFill>
                <a:effectLst/>
                <a:latin typeface="Tahoma" panose="020B0604030504040204" pitchFamily="34" charset="0"/>
              </a:rPr>
              <a:t>	“For I know the plans that I have for you, declares the Lord, plans for your welfare and not for calamity to give you a future and a hope.  Then you will call upon Me and come and pray to  Me, and I will listen to you.  And, you seek Me and find Me, when you search with all your  heart.”  (Jeremiah 29:11-13)</a:t>
            </a:r>
          </a:p>
        </p:txBody>
      </p:sp>
      <p:sp>
        <p:nvSpPr>
          <p:cNvPr id="14340"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2CC67CA-4E38-40D7-8F53-9F6F4BF8646E}" type="slidenum">
              <a:rPr lang="en-US" sz="1400">
                <a:solidFill>
                  <a:srgbClr val="000099"/>
                </a:solidFill>
              </a:rPr>
              <a:pPr eaLnBrk="1" hangingPunct="1"/>
              <a:t>11</a:t>
            </a:fld>
            <a:endParaRPr lang="en-US" sz="1400">
              <a:solidFill>
                <a:srgbClr val="000099"/>
              </a:solidFill>
            </a:endParaRPr>
          </a:p>
        </p:txBody>
      </p:sp>
      <p:sp>
        <p:nvSpPr>
          <p:cNvPr id="14341"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additive="base">
                                        <p:cTn id="7" dur="5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Effect transition="in" filter="wipe(left)">
                                      <p:cBhvr>
                                        <p:cTn id="13" dur="500"/>
                                        <p:tgtEl>
                                          <p:spTgt spid="1331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3315">
                                            <p:txEl>
                                              <p:pRg st="1" end="1"/>
                                            </p:txEl>
                                          </p:spTgt>
                                        </p:tgtEl>
                                        <p:attrNameLst>
                                          <p:attrName>style.visibility</p:attrName>
                                        </p:attrNameLst>
                                      </p:cBhvr>
                                      <p:to>
                                        <p:strVal val="visible"/>
                                      </p:to>
                                    </p:set>
                                    <p:animEffect transition="in" filter="wipe(left)">
                                      <p:cBhvr>
                                        <p:cTn id="18" dur="500"/>
                                        <p:tgtEl>
                                          <p:spTgt spid="1331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315">
                                            <p:txEl>
                                              <p:pRg st="2" end="2"/>
                                            </p:txEl>
                                          </p:spTgt>
                                        </p:tgtEl>
                                        <p:attrNameLst>
                                          <p:attrName>style.visibility</p:attrName>
                                        </p:attrNameLst>
                                      </p:cBhvr>
                                      <p:to>
                                        <p:strVal val="visible"/>
                                      </p:to>
                                    </p:set>
                                    <p:animEffect transition="in" filter="wipe(left)">
                                      <p:cBhvr>
                                        <p:cTn id="23" dur="500"/>
                                        <p:tgtEl>
                                          <p:spTgt spid="1331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315">
                                            <p:txEl>
                                              <p:pRg st="3" end="3"/>
                                            </p:txEl>
                                          </p:spTgt>
                                        </p:tgtEl>
                                        <p:attrNameLst>
                                          <p:attrName>style.visibility</p:attrName>
                                        </p:attrNameLst>
                                      </p:cBhvr>
                                      <p:to>
                                        <p:strVal val="visible"/>
                                      </p:to>
                                    </p:set>
                                    <p:animEffect transition="in" filter="wipe(left)">
                                      <p:cBhvr>
                                        <p:cTn id="28" dur="500"/>
                                        <p:tgtEl>
                                          <p:spTgt spid="13315">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3315">
                                            <p:txEl>
                                              <p:pRg st="4" end="4"/>
                                            </p:txEl>
                                          </p:spTgt>
                                        </p:tgtEl>
                                        <p:attrNameLst>
                                          <p:attrName>style.visibility</p:attrName>
                                        </p:attrNameLst>
                                      </p:cBhvr>
                                      <p:to>
                                        <p:strVal val="visible"/>
                                      </p:to>
                                    </p:set>
                                    <p:animEffect transition="in" filter="wipe(left)">
                                      <p:cBhvr>
                                        <p:cTn id="33" dur="500"/>
                                        <p:tgtEl>
                                          <p:spTgt spid="13315">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3315">
                                            <p:txEl>
                                              <p:pRg st="5" end="5"/>
                                            </p:txEl>
                                          </p:spTgt>
                                        </p:tgtEl>
                                        <p:attrNameLst>
                                          <p:attrName>style.visibility</p:attrName>
                                        </p:attrNameLst>
                                      </p:cBhvr>
                                      <p:to>
                                        <p:strVal val="visible"/>
                                      </p:to>
                                    </p:set>
                                    <p:animEffect transition="in" filter="wipe(left)">
                                      <p:cBhvr>
                                        <p:cTn id="38" dur="500"/>
                                        <p:tgtEl>
                                          <p:spTgt spid="13315">
                                            <p:txEl>
                                              <p:pRg st="5" end="5"/>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3315">
                                            <p:txEl>
                                              <p:pRg st="6" end="6"/>
                                            </p:txEl>
                                          </p:spTgt>
                                        </p:tgtEl>
                                        <p:attrNameLst>
                                          <p:attrName>style.visibility</p:attrName>
                                        </p:attrNameLst>
                                      </p:cBhvr>
                                      <p:to>
                                        <p:strVal val="visible"/>
                                      </p:to>
                                    </p:set>
                                    <p:animEffect transition="in" filter="wipe(left)">
                                      <p:cBhvr>
                                        <p:cTn id="43" dur="500"/>
                                        <p:tgtEl>
                                          <p:spTgt spid="13315">
                                            <p:txEl>
                                              <p:pRg st="6" end="6"/>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3315">
                                            <p:txEl>
                                              <p:pRg st="7" end="7"/>
                                            </p:txEl>
                                          </p:spTgt>
                                        </p:tgtEl>
                                        <p:attrNameLst>
                                          <p:attrName>style.visibility</p:attrName>
                                        </p:attrNameLst>
                                      </p:cBhvr>
                                      <p:to>
                                        <p:strVal val="visible"/>
                                      </p:to>
                                    </p:set>
                                    <p:animEffect transition="in" filter="wipe(left)">
                                      <p:cBhvr>
                                        <p:cTn id="48" dur="500"/>
                                        <p:tgtEl>
                                          <p:spTgt spid="13315">
                                            <p:txEl>
                                              <p:pRg st="7" end="7"/>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3315">
                                            <p:txEl>
                                              <p:pRg st="8" end="8"/>
                                            </p:txEl>
                                          </p:spTgt>
                                        </p:tgtEl>
                                        <p:attrNameLst>
                                          <p:attrName>style.visibility</p:attrName>
                                        </p:attrNameLst>
                                      </p:cBhvr>
                                      <p:to>
                                        <p:strVal val="visible"/>
                                      </p:to>
                                    </p:set>
                                    <p:animEffect transition="in" filter="wipe(left)">
                                      <p:cBhvr>
                                        <p:cTn id="53" dur="500"/>
                                        <p:tgtEl>
                                          <p:spTgt spid="13315">
                                            <p:txEl>
                                              <p:pRg st="8" end="8"/>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3315">
                                            <p:txEl>
                                              <p:pRg st="9" end="9"/>
                                            </p:txEl>
                                          </p:spTgt>
                                        </p:tgtEl>
                                        <p:attrNameLst>
                                          <p:attrName>style.visibility</p:attrName>
                                        </p:attrNameLst>
                                      </p:cBhvr>
                                      <p:to>
                                        <p:strVal val="visible"/>
                                      </p:to>
                                    </p:set>
                                    <p:animEffect transition="in" filter="wipe(left)">
                                      <p:cBhvr>
                                        <p:cTn id="58" dur="500"/>
                                        <p:tgtEl>
                                          <p:spTgt spid="13315">
                                            <p:txEl>
                                              <p:pRg st="9" end="9"/>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3315">
                                            <p:txEl>
                                              <p:pRg st="11" end="11"/>
                                            </p:txEl>
                                          </p:spTgt>
                                        </p:tgtEl>
                                        <p:attrNameLst>
                                          <p:attrName>style.visibility</p:attrName>
                                        </p:attrNameLst>
                                      </p:cBhvr>
                                      <p:to>
                                        <p:strVal val="visible"/>
                                      </p:to>
                                    </p:set>
                                    <p:animEffect transition="in" filter="wipe(left)">
                                      <p:cBhvr>
                                        <p:cTn id="63" dur="500"/>
                                        <p:tgtEl>
                                          <p:spTgt spid="13315">
                                            <p:txEl>
                                              <p:pRg st="11" end="11"/>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3315">
                                            <p:txEl>
                                              <p:pRg st="12" end="12"/>
                                            </p:txEl>
                                          </p:spTgt>
                                        </p:tgtEl>
                                        <p:attrNameLst>
                                          <p:attrName>style.visibility</p:attrName>
                                        </p:attrNameLst>
                                      </p:cBhvr>
                                      <p:to>
                                        <p:strVal val="visible"/>
                                      </p:to>
                                    </p:set>
                                    <p:animEffect transition="in" filter="wipe(left)">
                                      <p:cBhvr>
                                        <p:cTn id="68" dur="500"/>
                                        <p:tgtEl>
                                          <p:spTgt spid="13315">
                                            <p:txEl>
                                              <p:pRg st="12" end="12"/>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13315">
                                            <p:txEl>
                                              <p:pRg st="14" end="14"/>
                                            </p:txEl>
                                          </p:spTgt>
                                        </p:tgtEl>
                                        <p:attrNameLst>
                                          <p:attrName>style.visibility</p:attrName>
                                        </p:attrNameLst>
                                      </p:cBhvr>
                                      <p:to>
                                        <p:strVal val="visible"/>
                                      </p:to>
                                    </p:set>
                                    <p:animEffect transition="in" filter="wipe(left)">
                                      <p:cBhvr>
                                        <p:cTn id="73" dur="500"/>
                                        <p:tgtEl>
                                          <p:spTgt spid="13315">
                                            <p:txEl>
                                              <p:pRg st="14" end="14"/>
                                            </p:txEl>
                                          </p:spTgt>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13315">
                                            <p:txEl>
                                              <p:pRg st="15" end="15"/>
                                            </p:txEl>
                                          </p:spTgt>
                                        </p:tgtEl>
                                        <p:attrNameLst>
                                          <p:attrName>style.visibility</p:attrName>
                                        </p:attrNameLst>
                                      </p:cBhvr>
                                      <p:to>
                                        <p:strVal val="visible"/>
                                      </p:to>
                                    </p:set>
                                    <p:animEffect transition="in" filter="wipe(left)">
                                      <p:cBhvr>
                                        <p:cTn id="78" dur="500"/>
                                        <p:tgtEl>
                                          <p:spTgt spid="1331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P spid="1331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14339" name="Rectangle 3"/>
          <p:cNvSpPr>
            <a:spLocks noGrp="1" noChangeArrowheads="1"/>
          </p:cNvSpPr>
          <p:nvPr>
            <p:ph type="body" idx="1"/>
          </p:nvPr>
        </p:nvSpPr>
        <p:spPr>
          <a:xfrm>
            <a:off x="228600" y="838200"/>
            <a:ext cx="8915400" cy="5791200"/>
          </a:xfrm>
        </p:spPr>
        <p:txBody>
          <a:bodyPr/>
          <a:lstStyle/>
          <a:p>
            <a:pPr eaLnBrk="1" hangingPunct="1">
              <a:lnSpc>
                <a:spcPct val="90000"/>
              </a:lnSpc>
              <a:buFont typeface="Wingdings" panose="05000000000000000000" pitchFamily="2" charset="2"/>
              <a:buNone/>
            </a:pPr>
            <a:endParaRPr lang="en-US" sz="400" b="1" smtClean="0">
              <a:solidFill>
                <a:srgbClr val="000000"/>
              </a:solidFill>
              <a:effectLst>
                <a:outerShdw blurRad="38100" dist="38100" dir="2700000" algn="tl">
                  <a:srgbClr val="FFFFFF"/>
                </a:outerShdw>
              </a:effectLst>
              <a:latin typeface="Tahoma" panose="020B0604030504040204" pitchFamily="34" charset="0"/>
            </a:endParaRPr>
          </a:p>
          <a:p>
            <a:pPr eaLnBrk="1" hangingPunct="1">
              <a:lnSpc>
                <a:spcPct val="90000"/>
              </a:lnSpc>
              <a:buFont typeface="Wingdings" panose="05000000000000000000" pitchFamily="2" charset="2"/>
              <a:buNone/>
            </a:pPr>
            <a:r>
              <a:rPr lang="en-US" sz="2000" b="1" smtClean="0">
                <a:solidFill>
                  <a:srgbClr val="000000"/>
                </a:solidFill>
                <a:effectLst>
                  <a:outerShdw blurRad="38100" dist="38100" dir="2700000" algn="tl">
                    <a:srgbClr val="FFFFFF"/>
                  </a:outerShdw>
                </a:effectLst>
                <a:latin typeface="Tahoma" panose="020B0604030504040204" pitchFamily="34" charset="0"/>
              </a:rPr>
              <a:t> WHEN INSECURITY RAISES IT’S UGLY HEAD…</a:t>
            </a:r>
          </a:p>
          <a:p>
            <a:pPr eaLnBrk="1" hangingPunct="1">
              <a:lnSpc>
                <a:spcPct val="90000"/>
              </a:lnSpc>
              <a:buFont typeface="Wingdings" panose="05000000000000000000" pitchFamily="2" charset="2"/>
              <a:buNone/>
            </a:pPr>
            <a:endParaRPr lang="en-US" sz="300" b="1" smtClean="0">
              <a:solidFill>
                <a:srgbClr val="000000"/>
              </a:solidFill>
              <a:effectLst>
                <a:outerShdw blurRad="38100" dist="38100" dir="2700000" algn="tl">
                  <a:srgbClr val="FFFFFF"/>
                </a:outerShdw>
              </a:effectLst>
              <a:latin typeface="Tahoma" panose="020B0604030504040204" pitchFamily="34" charset="0"/>
            </a:endParaRPr>
          </a:p>
          <a:p>
            <a:pPr eaLnBrk="1" hangingPunct="1">
              <a:lnSpc>
                <a:spcPct val="90000"/>
              </a:lnSpc>
              <a:buFont typeface="Wingdings" panose="05000000000000000000" pitchFamily="2" charset="2"/>
              <a:buNone/>
            </a:pPr>
            <a:r>
              <a:rPr lang="en-US" sz="1700" b="1" smtClean="0">
                <a:solidFill>
                  <a:srgbClr val="000000"/>
                </a:solidFill>
                <a:effectLst>
                  <a:outerShdw blurRad="38100" dist="38100" dir="2700000" algn="tl">
                    <a:srgbClr val="FFFFFF"/>
                  </a:outerShdw>
                </a:effectLst>
                <a:latin typeface="Tahoma" panose="020B0604030504040204" pitchFamily="34" charset="0"/>
              </a:rPr>
              <a:t>  You will notice, as a leader, that your struggle with personal security comes</a:t>
            </a:r>
          </a:p>
          <a:p>
            <a:pPr eaLnBrk="1" hangingPunct="1">
              <a:lnSpc>
                <a:spcPct val="90000"/>
              </a:lnSpc>
              <a:buFont typeface="Wingdings" panose="05000000000000000000" pitchFamily="2" charset="2"/>
              <a:buNone/>
            </a:pPr>
            <a:r>
              <a:rPr lang="en-US" sz="1700" b="1" smtClean="0">
                <a:solidFill>
                  <a:srgbClr val="000000"/>
                </a:solidFill>
                <a:effectLst>
                  <a:outerShdw blurRad="38100" dist="38100" dir="2700000" algn="tl">
                    <a:srgbClr val="FFFFFF"/>
                  </a:outerShdw>
                </a:effectLst>
                <a:latin typeface="Tahoma" panose="020B0604030504040204" pitchFamily="34" charset="0"/>
              </a:rPr>
              <a:t>  and goes.  You will likely feel as if you’ve won the war during times of success</a:t>
            </a:r>
          </a:p>
          <a:p>
            <a:pPr eaLnBrk="1" hangingPunct="1">
              <a:lnSpc>
                <a:spcPct val="90000"/>
              </a:lnSpc>
              <a:buFont typeface="Wingdings" panose="05000000000000000000" pitchFamily="2" charset="2"/>
              <a:buNone/>
            </a:pPr>
            <a:r>
              <a:rPr lang="en-US" sz="1700" b="1" smtClean="0">
                <a:solidFill>
                  <a:srgbClr val="000000"/>
                </a:solidFill>
                <a:effectLst>
                  <a:outerShdw blurRad="38100" dist="38100" dir="2700000" algn="tl">
                    <a:srgbClr val="FFFFFF"/>
                  </a:outerShdw>
                </a:effectLst>
                <a:latin typeface="Tahoma" panose="020B0604030504040204" pitchFamily="34" charset="0"/>
              </a:rPr>
              <a:t>  or popularity among the people you lead.  However, insecurity raises its ugly</a:t>
            </a:r>
          </a:p>
          <a:p>
            <a:pPr eaLnBrk="1" hangingPunct="1">
              <a:lnSpc>
                <a:spcPct val="90000"/>
              </a:lnSpc>
              <a:buFont typeface="Wingdings" panose="05000000000000000000" pitchFamily="2" charset="2"/>
              <a:buNone/>
            </a:pPr>
            <a:r>
              <a:rPr lang="en-US" sz="1700" b="1" smtClean="0">
                <a:solidFill>
                  <a:srgbClr val="000000"/>
                </a:solidFill>
                <a:effectLst>
                  <a:outerShdw blurRad="38100" dist="38100" dir="2700000" algn="tl">
                    <a:srgbClr val="FFFFFF"/>
                  </a:outerShdw>
                </a:effectLst>
                <a:latin typeface="Tahoma" panose="020B0604030504040204" pitchFamily="34" charset="0"/>
              </a:rPr>
              <a:t>  head most often in times when you feel intimidated by the following</a:t>
            </a:r>
          </a:p>
          <a:p>
            <a:pPr eaLnBrk="1" hangingPunct="1">
              <a:lnSpc>
                <a:spcPct val="90000"/>
              </a:lnSpc>
              <a:buFont typeface="Wingdings" panose="05000000000000000000" pitchFamily="2" charset="2"/>
              <a:buNone/>
            </a:pPr>
            <a:r>
              <a:rPr lang="en-US" sz="1700" b="1" smtClean="0">
                <a:solidFill>
                  <a:srgbClr val="000000"/>
                </a:solidFill>
                <a:effectLst>
                  <a:outerShdw blurRad="38100" dist="38100" dir="2700000" algn="tl">
                    <a:srgbClr val="FFFFFF"/>
                  </a:outerShdw>
                </a:effectLst>
                <a:latin typeface="Tahoma" panose="020B0604030504040204" pitchFamily="34" charset="0"/>
              </a:rPr>
              <a:t>  circumstances…</a:t>
            </a:r>
          </a:p>
          <a:p>
            <a:pPr eaLnBrk="1" hangingPunct="1">
              <a:lnSpc>
                <a:spcPct val="90000"/>
              </a:lnSpc>
              <a:buFont typeface="Wingdings" panose="05000000000000000000" pitchFamily="2" charset="2"/>
              <a:buNone/>
            </a:pPr>
            <a:endParaRPr lang="en-US" sz="400" b="1" smtClean="0">
              <a:solidFill>
                <a:srgbClr val="000000"/>
              </a:solidFill>
              <a:effectLst>
                <a:outerShdw blurRad="38100" dist="38100" dir="2700000" algn="tl">
                  <a:srgbClr val="FFFFFF"/>
                </a:outerShdw>
              </a:effectLst>
              <a:latin typeface="Tahoma" panose="020B0604030504040204" pitchFamily="34" charset="0"/>
            </a:endParaRPr>
          </a:p>
          <a:p>
            <a:pPr eaLnBrk="1" hangingPunct="1">
              <a:lnSpc>
                <a:spcPct val="90000"/>
              </a:lnSpc>
              <a:buFont typeface="Wingdings" panose="05000000000000000000" pitchFamily="2" charset="2"/>
              <a:buNone/>
            </a:pPr>
            <a:r>
              <a:rPr lang="en-US" sz="1600" b="1" smtClean="0">
                <a:solidFill>
                  <a:srgbClr val="000000"/>
                </a:solidFill>
                <a:effectLst>
                  <a:outerShdw blurRad="38100" dist="38100" dir="2700000" algn="tl">
                    <a:srgbClr val="FFFFFF"/>
                  </a:outerShdw>
                </a:effectLst>
                <a:latin typeface="Tahoma" panose="020B0604030504040204" pitchFamily="34" charset="0"/>
              </a:rPr>
              <a:t>   </a:t>
            </a:r>
            <a:r>
              <a:rPr lang="en-US" sz="1400" b="1" smtClean="0">
                <a:solidFill>
                  <a:srgbClr val="000000"/>
                </a:solidFill>
                <a:effectLst/>
                <a:latin typeface="Tahoma" panose="020B0604030504040204" pitchFamily="34" charset="0"/>
              </a:rPr>
              <a:t>1. </a:t>
            </a:r>
            <a:r>
              <a:rPr lang="en-US" sz="1400" b="1" u="sng" smtClean="0">
                <a:solidFill>
                  <a:srgbClr val="000000"/>
                </a:solidFill>
                <a:effectLst/>
                <a:latin typeface="Tahoma" panose="020B0604030504040204" pitchFamily="34" charset="0"/>
              </a:rPr>
              <a:t>	CRITICISM &amp; REJECTION				</a:t>
            </a:r>
          </a:p>
          <a:p>
            <a:pPr eaLnBrk="1" hangingPunct="1">
              <a:lnSpc>
                <a:spcPct val="90000"/>
              </a:lnSpc>
              <a:buFont typeface="Wingdings" panose="05000000000000000000" pitchFamily="2" charset="2"/>
              <a:buNone/>
            </a:pPr>
            <a:r>
              <a:rPr lang="en-US" sz="1400" b="1" smtClean="0">
                <a:solidFill>
                  <a:schemeClr val="hlink"/>
                </a:solidFill>
                <a:effectLst/>
                <a:latin typeface="Tahoma" panose="020B0604030504040204" pitchFamily="34" charset="0"/>
              </a:rPr>
              <a:t>	 When colleagues or subordinates attack your performance or character.</a:t>
            </a:r>
          </a:p>
          <a:p>
            <a:pPr eaLnBrk="1" hangingPunct="1">
              <a:lnSpc>
                <a:spcPct val="90000"/>
              </a:lnSpc>
              <a:buFont typeface="Wingdings" panose="05000000000000000000" pitchFamily="2" charset="2"/>
              <a:buNone/>
            </a:pPr>
            <a:r>
              <a:rPr lang="en-US" sz="1400" b="1" smtClean="0">
                <a:solidFill>
                  <a:srgbClr val="000000"/>
                </a:solidFill>
                <a:effectLst/>
                <a:latin typeface="Tahoma" panose="020B0604030504040204" pitchFamily="34" charset="0"/>
              </a:rPr>
              <a:t>   2. </a:t>
            </a:r>
            <a:r>
              <a:rPr lang="en-US" sz="1400" b="1" u="sng" smtClean="0">
                <a:solidFill>
                  <a:srgbClr val="000000"/>
                </a:solidFill>
                <a:effectLst/>
                <a:latin typeface="Tahoma" panose="020B0604030504040204" pitchFamily="34" charset="0"/>
              </a:rPr>
              <a:t>	MEETING SOMEONE IMPORTANT			</a:t>
            </a:r>
          </a:p>
          <a:p>
            <a:pPr eaLnBrk="1" hangingPunct="1">
              <a:lnSpc>
                <a:spcPct val="90000"/>
              </a:lnSpc>
              <a:buFont typeface="Wingdings" panose="05000000000000000000" pitchFamily="2" charset="2"/>
              <a:buNone/>
            </a:pPr>
            <a:r>
              <a:rPr lang="en-US" sz="1400" b="1" smtClean="0">
                <a:solidFill>
                  <a:schemeClr val="hlink"/>
                </a:solidFill>
                <a:effectLst/>
                <a:latin typeface="Tahoma" panose="020B0604030504040204" pitchFamily="34" charset="0"/>
              </a:rPr>
              <a:t>	  When you’re first introduced to someone you feel you must impress.</a:t>
            </a:r>
          </a:p>
          <a:p>
            <a:pPr eaLnBrk="1" hangingPunct="1">
              <a:lnSpc>
                <a:spcPct val="90000"/>
              </a:lnSpc>
              <a:buFont typeface="Wingdings" panose="05000000000000000000" pitchFamily="2" charset="2"/>
              <a:buNone/>
            </a:pPr>
            <a:r>
              <a:rPr lang="en-US" sz="1400" b="1" smtClean="0">
                <a:solidFill>
                  <a:srgbClr val="000000"/>
                </a:solidFill>
                <a:effectLst/>
                <a:latin typeface="Tahoma" panose="020B0604030504040204" pitchFamily="34" charset="0"/>
              </a:rPr>
              <a:t>   3. </a:t>
            </a:r>
            <a:r>
              <a:rPr lang="en-US" sz="1400" b="1" u="sng" smtClean="0">
                <a:solidFill>
                  <a:srgbClr val="000000"/>
                </a:solidFill>
                <a:effectLst/>
                <a:latin typeface="Tahoma" panose="020B0604030504040204" pitchFamily="34" charset="0"/>
              </a:rPr>
              <a:t>	FAILURE AT AN ASSIGNMENT			</a:t>
            </a:r>
          </a:p>
          <a:p>
            <a:pPr eaLnBrk="1" hangingPunct="1">
              <a:lnSpc>
                <a:spcPct val="90000"/>
              </a:lnSpc>
              <a:buFont typeface="Wingdings" panose="05000000000000000000" pitchFamily="2" charset="2"/>
              <a:buNone/>
            </a:pPr>
            <a:r>
              <a:rPr lang="en-US" sz="1400" b="1" smtClean="0">
                <a:solidFill>
                  <a:schemeClr val="hlink"/>
                </a:solidFill>
                <a:effectLst/>
                <a:latin typeface="Tahoma" panose="020B0604030504040204" pitchFamily="34" charset="0"/>
              </a:rPr>
              <a:t>	  When you fail to reach a goal or standard, and you take it personally.</a:t>
            </a:r>
          </a:p>
          <a:p>
            <a:pPr eaLnBrk="1" hangingPunct="1">
              <a:lnSpc>
                <a:spcPct val="90000"/>
              </a:lnSpc>
              <a:buFont typeface="Wingdings" panose="05000000000000000000" pitchFamily="2" charset="2"/>
              <a:buNone/>
            </a:pPr>
            <a:r>
              <a:rPr lang="en-US" sz="1400" b="1" smtClean="0">
                <a:solidFill>
                  <a:srgbClr val="000000"/>
                </a:solidFill>
                <a:effectLst/>
                <a:latin typeface="Tahoma" panose="020B0604030504040204" pitchFamily="34" charset="0"/>
              </a:rPr>
              <a:t>   4. </a:t>
            </a:r>
            <a:r>
              <a:rPr lang="en-US" sz="1400" b="1" u="sng" smtClean="0">
                <a:solidFill>
                  <a:srgbClr val="000000"/>
                </a:solidFill>
                <a:effectLst/>
                <a:latin typeface="Tahoma" panose="020B0604030504040204" pitchFamily="34" charset="0"/>
              </a:rPr>
              <a:t>	A COLLEAGUE’S SUCCESS				</a:t>
            </a:r>
          </a:p>
          <a:p>
            <a:pPr eaLnBrk="1" hangingPunct="1">
              <a:lnSpc>
                <a:spcPct val="90000"/>
              </a:lnSpc>
              <a:buFont typeface="Wingdings" panose="05000000000000000000" pitchFamily="2" charset="2"/>
              <a:buNone/>
            </a:pPr>
            <a:r>
              <a:rPr lang="en-US" sz="1400" b="1" smtClean="0">
                <a:solidFill>
                  <a:schemeClr val="hlink"/>
                </a:solidFill>
                <a:effectLst/>
                <a:latin typeface="Tahoma" panose="020B0604030504040204" pitchFamily="34" charset="0"/>
              </a:rPr>
              <a:t>	  When a peer achieves notoriety and reward for their own success.</a:t>
            </a:r>
          </a:p>
          <a:p>
            <a:pPr eaLnBrk="1" hangingPunct="1">
              <a:lnSpc>
                <a:spcPct val="90000"/>
              </a:lnSpc>
              <a:buFont typeface="Wingdings" panose="05000000000000000000" pitchFamily="2" charset="2"/>
              <a:buNone/>
            </a:pPr>
            <a:r>
              <a:rPr lang="en-US" sz="1400" b="1" smtClean="0">
                <a:solidFill>
                  <a:srgbClr val="000000"/>
                </a:solidFill>
                <a:effectLst/>
                <a:latin typeface="Tahoma" panose="020B0604030504040204" pitchFamily="34" charset="0"/>
              </a:rPr>
              <a:t>   5. </a:t>
            </a:r>
            <a:r>
              <a:rPr lang="en-US" sz="1400" b="1" u="sng" smtClean="0">
                <a:solidFill>
                  <a:srgbClr val="000000"/>
                </a:solidFill>
                <a:effectLst/>
                <a:latin typeface="Tahoma" panose="020B0604030504040204" pitchFamily="34" charset="0"/>
              </a:rPr>
              <a:t>	UNRECOGNIZED ACHIEVEMENT			</a:t>
            </a:r>
            <a:r>
              <a:rPr lang="en-US" sz="1400" b="1" smtClean="0">
                <a:solidFill>
                  <a:srgbClr val="000000"/>
                </a:solidFill>
                <a:effectLst/>
                <a:latin typeface="Tahoma" panose="020B0604030504040204" pitchFamily="34" charset="0"/>
              </a:rPr>
              <a:t>	</a:t>
            </a:r>
          </a:p>
          <a:p>
            <a:pPr eaLnBrk="1" hangingPunct="1">
              <a:lnSpc>
                <a:spcPct val="90000"/>
              </a:lnSpc>
              <a:buFont typeface="Wingdings" panose="05000000000000000000" pitchFamily="2" charset="2"/>
              <a:buNone/>
            </a:pPr>
            <a:r>
              <a:rPr lang="en-US" sz="1400" b="1" smtClean="0">
                <a:solidFill>
                  <a:schemeClr val="hlink"/>
                </a:solidFill>
                <a:effectLst/>
                <a:latin typeface="Tahoma" panose="020B0604030504040204" pitchFamily="34" charset="0"/>
              </a:rPr>
              <a:t>	  When people you respect fail to notice your own success and accomplishment.</a:t>
            </a:r>
          </a:p>
          <a:p>
            <a:pPr eaLnBrk="1" hangingPunct="1">
              <a:lnSpc>
                <a:spcPct val="90000"/>
              </a:lnSpc>
              <a:buFont typeface="Wingdings" panose="05000000000000000000" pitchFamily="2" charset="2"/>
              <a:buNone/>
            </a:pPr>
            <a:r>
              <a:rPr lang="en-US" sz="1400" b="1" smtClean="0">
                <a:solidFill>
                  <a:srgbClr val="000000"/>
                </a:solidFill>
                <a:effectLst/>
                <a:latin typeface="Tahoma" panose="020B0604030504040204" pitchFamily="34" charset="0"/>
              </a:rPr>
              <a:t>   6. </a:t>
            </a:r>
            <a:r>
              <a:rPr lang="en-US" sz="1400" b="1" u="sng" smtClean="0">
                <a:solidFill>
                  <a:srgbClr val="000000"/>
                </a:solidFill>
                <a:effectLst/>
                <a:latin typeface="Tahoma" panose="020B0604030504040204" pitchFamily="34" charset="0"/>
              </a:rPr>
              <a:t>	PERSONAL LOSS					</a:t>
            </a:r>
          </a:p>
          <a:p>
            <a:pPr eaLnBrk="1" hangingPunct="1">
              <a:lnSpc>
                <a:spcPct val="90000"/>
              </a:lnSpc>
              <a:buFont typeface="Wingdings" panose="05000000000000000000" pitchFamily="2" charset="2"/>
              <a:buNone/>
            </a:pPr>
            <a:r>
              <a:rPr lang="en-US" sz="1400" b="1" smtClean="0">
                <a:solidFill>
                  <a:schemeClr val="hlink"/>
                </a:solidFill>
                <a:effectLst/>
                <a:latin typeface="Tahoma" panose="020B0604030504040204" pitchFamily="34" charset="0"/>
              </a:rPr>
              <a:t>	   When people &amp; resources you’ve relied upon are taken away.</a:t>
            </a:r>
          </a:p>
          <a:p>
            <a:pPr eaLnBrk="1" hangingPunct="1">
              <a:lnSpc>
                <a:spcPct val="90000"/>
              </a:lnSpc>
              <a:buFont typeface="Wingdings" panose="05000000000000000000" pitchFamily="2" charset="2"/>
              <a:buNone/>
            </a:pPr>
            <a:r>
              <a:rPr lang="en-US" sz="1400" b="1" smtClean="0">
                <a:solidFill>
                  <a:srgbClr val="000000"/>
                </a:solidFill>
                <a:effectLst/>
                <a:latin typeface="Tahoma" panose="020B0604030504040204" pitchFamily="34" charset="0"/>
              </a:rPr>
              <a:t>   7. </a:t>
            </a:r>
            <a:r>
              <a:rPr lang="en-US" sz="1400" b="1" u="sng" smtClean="0">
                <a:solidFill>
                  <a:srgbClr val="000000"/>
                </a:solidFill>
                <a:effectLst/>
                <a:latin typeface="Tahoma" panose="020B0604030504040204" pitchFamily="34" charset="0"/>
              </a:rPr>
              <a:t>	REFLECTING ON AN UNFAIR PAST			</a:t>
            </a:r>
          </a:p>
          <a:p>
            <a:pPr eaLnBrk="1" hangingPunct="1">
              <a:lnSpc>
                <a:spcPct val="90000"/>
              </a:lnSpc>
              <a:buFont typeface="Wingdings" panose="05000000000000000000" pitchFamily="2" charset="2"/>
              <a:buNone/>
            </a:pPr>
            <a:r>
              <a:rPr lang="en-US" sz="1400" b="1" smtClean="0">
                <a:solidFill>
                  <a:schemeClr val="hlink"/>
                </a:solidFill>
                <a:effectLst/>
                <a:latin typeface="Tahoma" panose="020B0604030504040204" pitchFamily="34" charset="0"/>
              </a:rPr>
              <a:t>	  When you become melancholy about your own victimized, unjust background.</a:t>
            </a:r>
          </a:p>
        </p:txBody>
      </p:sp>
      <p:sp>
        <p:nvSpPr>
          <p:cNvPr id="15364"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757741D5-5E82-468A-8015-EA6BDB31AB2F}" type="slidenum">
              <a:rPr lang="en-US" sz="1400">
                <a:solidFill>
                  <a:srgbClr val="000099"/>
                </a:solidFill>
              </a:rPr>
              <a:pPr eaLnBrk="1" hangingPunct="1"/>
              <a:t>12</a:t>
            </a:fld>
            <a:endParaRPr lang="en-US" sz="1400">
              <a:solidFill>
                <a:srgbClr val="000099"/>
              </a:solidFill>
            </a:endParaRPr>
          </a:p>
        </p:txBody>
      </p:sp>
      <p:sp>
        <p:nvSpPr>
          <p:cNvPr id="15365"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box(out)">
                                      <p:cBhvr>
                                        <p:cTn id="7" dur="500"/>
                                        <p:tgtEl>
                                          <p:spTgt spid="1433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arn(outVertical)">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barn(outVertical)">
                                      <p:cBhvr>
                                        <p:cTn id="17" dur="500"/>
                                        <p:tgtEl>
                                          <p:spTgt spid="1433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barn(outVertical)">
                                      <p:cBhvr>
                                        <p:cTn id="22" dur="500"/>
                                        <p:tgtEl>
                                          <p:spTgt spid="1433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animEffect transition="in" filter="barn(outVertical)">
                                      <p:cBhvr>
                                        <p:cTn id="27" dur="500"/>
                                        <p:tgtEl>
                                          <p:spTgt spid="1433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14339">
                                            <p:txEl>
                                              <p:pRg st="6" end="6"/>
                                            </p:txEl>
                                          </p:spTgt>
                                        </p:tgtEl>
                                        <p:attrNameLst>
                                          <p:attrName>style.visibility</p:attrName>
                                        </p:attrNameLst>
                                      </p:cBhvr>
                                      <p:to>
                                        <p:strVal val="visible"/>
                                      </p:to>
                                    </p:set>
                                    <p:animEffect transition="in" filter="barn(outVertical)">
                                      <p:cBhvr>
                                        <p:cTn id="32" dur="500"/>
                                        <p:tgtEl>
                                          <p:spTgt spid="14339">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14339">
                                            <p:txEl>
                                              <p:pRg st="7" end="7"/>
                                            </p:txEl>
                                          </p:spTgt>
                                        </p:tgtEl>
                                        <p:attrNameLst>
                                          <p:attrName>style.visibility</p:attrName>
                                        </p:attrNameLst>
                                      </p:cBhvr>
                                      <p:to>
                                        <p:strVal val="visible"/>
                                      </p:to>
                                    </p:set>
                                    <p:animEffect transition="in" filter="barn(outVertical)">
                                      <p:cBhvr>
                                        <p:cTn id="37" dur="500"/>
                                        <p:tgtEl>
                                          <p:spTgt spid="14339">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14339">
                                            <p:txEl>
                                              <p:pRg st="9" end="9"/>
                                            </p:txEl>
                                          </p:spTgt>
                                        </p:tgtEl>
                                        <p:attrNameLst>
                                          <p:attrName>style.visibility</p:attrName>
                                        </p:attrNameLst>
                                      </p:cBhvr>
                                      <p:to>
                                        <p:strVal val="visible"/>
                                      </p:to>
                                    </p:set>
                                    <p:animEffect transition="in" filter="barn(outVertical)">
                                      <p:cBhvr>
                                        <p:cTn id="42" dur="500"/>
                                        <p:tgtEl>
                                          <p:spTgt spid="14339">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14339">
                                            <p:txEl>
                                              <p:pRg st="10" end="10"/>
                                            </p:txEl>
                                          </p:spTgt>
                                        </p:tgtEl>
                                        <p:attrNameLst>
                                          <p:attrName>style.visibility</p:attrName>
                                        </p:attrNameLst>
                                      </p:cBhvr>
                                      <p:to>
                                        <p:strVal val="visible"/>
                                      </p:to>
                                    </p:set>
                                    <p:animEffect transition="in" filter="barn(outVertical)">
                                      <p:cBhvr>
                                        <p:cTn id="47" dur="500"/>
                                        <p:tgtEl>
                                          <p:spTgt spid="14339">
                                            <p:txEl>
                                              <p:pRg st="10" end="1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14339">
                                            <p:txEl>
                                              <p:pRg st="11" end="11"/>
                                            </p:txEl>
                                          </p:spTgt>
                                        </p:tgtEl>
                                        <p:attrNameLst>
                                          <p:attrName>style.visibility</p:attrName>
                                        </p:attrNameLst>
                                      </p:cBhvr>
                                      <p:to>
                                        <p:strVal val="visible"/>
                                      </p:to>
                                    </p:set>
                                    <p:animEffect transition="in" filter="barn(outVertical)">
                                      <p:cBhvr>
                                        <p:cTn id="52" dur="500"/>
                                        <p:tgtEl>
                                          <p:spTgt spid="14339">
                                            <p:txEl>
                                              <p:pRg st="11" end="11"/>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37" fill="hold" grpId="0" nodeType="clickEffect">
                                  <p:stCondLst>
                                    <p:cond delay="0"/>
                                  </p:stCondLst>
                                  <p:childTnLst>
                                    <p:set>
                                      <p:cBhvr>
                                        <p:cTn id="56" dur="1" fill="hold">
                                          <p:stCondLst>
                                            <p:cond delay="0"/>
                                          </p:stCondLst>
                                        </p:cTn>
                                        <p:tgtEl>
                                          <p:spTgt spid="14339">
                                            <p:txEl>
                                              <p:pRg st="12" end="12"/>
                                            </p:txEl>
                                          </p:spTgt>
                                        </p:tgtEl>
                                        <p:attrNameLst>
                                          <p:attrName>style.visibility</p:attrName>
                                        </p:attrNameLst>
                                      </p:cBhvr>
                                      <p:to>
                                        <p:strVal val="visible"/>
                                      </p:to>
                                    </p:set>
                                    <p:animEffect transition="in" filter="barn(outVertical)">
                                      <p:cBhvr>
                                        <p:cTn id="57" dur="500"/>
                                        <p:tgtEl>
                                          <p:spTgt spid="14339">
                                            <p:txEl>
                                              <p:pRg st="12" end="12"/>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6" presetClass="entr" presetSubtype="37" fill="hold" grpId="0" nodeType="clickEffect">
                                  <p:stCondLst>
                                    <p:cond delay="0"/>
                                  </p:stCondLst>
                                  <p:childTnLst>
                                    <p:set>
                                      <p:cBhvr>
                                        <p:cTn id="61" dur="1" fill="hold">
                                          <p:stCondLst>
                                            <p:cond delay="0"/>
                                          </p:stCondLst>
                                        </p:cTn>
                                        <p:tgtEl>
                                          <p:spTgt spid="14339">
                                            <p:txEl>
                                              <p:pRg st="13" end="13"/>
                                            </p:txEl>
                                          </p:spTgt>
                                        </p:tgtEl>
                                        <p:attrNameLst>
                                          <p:attrName>style.visibility</p:attrName>
                                        </p:attrNameLst>
                                      </p:cBhvr>
                                      <p:to>
                                        <p:strVal val="visible"/>
                                      </p:to>
                                    </p:set>
                                    <p:animEffect transition="in" filter="barn(outVertical)">
                                      <p:cBhvr>
                                        <p:cTn id="62" dur="500"/>
                                        <p:tgtEl>
                                          <p:spTgt spid="14339">
                                            <p:txEl>
                                              <p:pRg st="13" end="13"/>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6" presetClass="entr" presetSubtype="37" fill="hold" grpId="0" nodeType="clickEffect">
                                  <p:stCondLst>
                                    <p:cond delay="0"/>
                                  </p:stCondLst>
                                  <p:childTnLst>
                                    <p:set>
                                      <p:cBhvr>
                                        <p:cTn id="66" dur="1" fill="hold">
                                          <p:stCondLst>
                                            <p:cond delay="0"/>
                                          </p:stCondLst>
                                        </p:cTn>
                                        <p:tgtEl>
                                          <p:spTgt spid="14339">
                                            <p:txEl>
                                              <p:pRg st="14" end="14"/>
                                            </p:txEl>
                                          </p:spTgt>
                                        </p:tgtEl>
                                        <p:attrNameLst>
                                          <p:attrName>style.visibility</p:attrName>
                                        </p:attrNameLst>
                                      </p:cBhvr>
                                      <p:to>
                                        <p:strVal val="visible"/>
                                      </p:to>
                                    </p:set>
                                    <p:animEffect transition="in" filter="barn(outVertical)">
                                      <p:cBhvr>
                                        <p:cTn id="67" dur="500"/>
                                        <p:tgtEl>
                                          <p:spTgt spid="14339">
                                            <p:txEl>
                                              <p:pRg st="14" end="14"/>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6" presetClass="entr" presetSubtype="37" fill="hold" grpId="0" nodeType="clickEffect">
                                  <p:stCondLst>
                                    <p:cond delay="0"/>
                                  </p:stCondLst>
                                  <p:childTnLst>
                                    <p:set>
                                      <p:cBhvr>
                                        <p:cTn id="71" dur="1" fill="hold">
                                          <p:stCondLst>
                                            <p:cond delay="0"/>
                                          </p:stCondLst>
                                        </p:cTn>
                                        <p:tgtEl>
                                          <p:spTgt spid="14339">
                                            <p:txEl>
                                              <p:pRg st="15" end="15"/>
                                            </p:txEl>
                                          </p:spTgt>
                                        </p:tgtEl>
                                        <p:attrNameLst>
                                          <p:attrName>style.visibility</p:attrName>
                                        </p:attrNameLst>
                                      </p:cBhvr>
                                      <p:to>
                                        <p:strVal val="visible"/>
                                      </p:to>
                                    </p:set>
                                    <p:animEffect transition="in" filter="barn(outVertical)">
                                      <p:cBhvr>
                                        <p:cTn id="72" dur="500"/>
                                        <p:tgtEl>
                                          <p:spTgt spid="14339">
                                            <p:txEl>
                                              <p:pRg st="15" end="15"/>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6" presetClass="entr" presetSubtype="37" fill="hold" grpId="0" nodeType="clickEffect">
                                  <p:stCondLst>
                                    <p:cond delay="0"/>
                                  </p:stCondLst>
                                  <p:childTnLst>
                                    <p:set>
                                      <p:cBhvr>
                                        <p:cTn id="76" dur="1" fill="hold">
                                          <p:stCondLst>
                                            <p:cond delay="0"/>
                                          </p:stCondLst>
                                        </p:cTn>
                                        <p:tgtEl>
                                          <p:spTgt spid="14339">
                                            <p:txEl>
                                              <p:pRg st="16" end="16"/>
                                            </p:txEl>
                                          </p:spTgt>
                                        </p:tgtEl>
                                        <p:attrNameLst>
                                          <p:attrName>style.visibility</p:attrName>
                                        </p:attrNameLst>
                                      </p:cBhvr>
                                      <p:to>
                                        <p:strVal val="visible"/>
                                      </p:to>
                                    </p:set>
                                    <p:animEffect transition="in" filter="barn(outVertical)">
                                      <p:cBhvr>
                                        <p:cTn id="77" dur="500"/>
                                        <p:tgtEl>
                                          <p:spTgt spid="14339">
                                            <p:txEl>
                                              <p:pRg st="16" end="16"/>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6" presetClass="entr" presetSubtype="37" fill="hold" grpId="0" nodeType="clickEffect">
                                  <p:stCondLst>
                                    <p:cond delay="0"/>
                                  </p:stCondLst>
                                  <p:childTnLst>
                                    <p:set>
                                      <p:cBhvr>
                                        <p:cTn id="81" dur="1" fill="hold">
                                          <p:stCondLst>
                                            <p:cond delay="0"/>
                                          </p:stCondLst>
                                        </p:cTn>
                                        <p:tgtEl>
                                          <p:spTgt spid="14339">
                                            <p:txEl>
                                              <p:pRg st="17" end="17"/>
                                            </p:txEl>
                                          </p:spTgt>
                                        </p:tgtEl>
                                        <p:attrNameLst>
                                          <p:attrName>style.visibility</p:attrName>
                                        </p:attrNameLst>
                                      </p:cBhvr>
                                      <p:to>
                                        <p:strVal val="visible"/>
                                      </p:to>
                                    </p:set>
                                    <p:animEffect transition="in" filter="barn(outVertical)">
                                      <p:cBhvr>
                                        <p:cTn id="82" dur="500"/>
                                        <p:tgtEl>
                                          <p:spTgt spid="14339">
                                            <p:txEl>
                                              <p:pRg st="17" end="17"/>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6" presetClass="entr" presetSubtype="37" fill="hold" grpId="0" nodeType="clickEffect">
                                  <p:stCondLst>
                                    <p:cond delay="0"/>
                                  </p:stCondLst>
                                  <p:childTnLst>
                                    <p:set>
                                      <p:cBhvr>
                                        <p:cTn id="86" dur="1" fill="hold">
                                          <p:stCondLst>
                                            <p:cond delay="0"/>
                                          </p:stCondLst>
                                        </p:cTn>
                                        <p:tgtEl>
                                          <p:spTgt spid="14339">
                                            <p:txEl>
                                              <p:pRg st="18" end="18"/>
                                            </p:txEl>
                                          </p:spTgt>
                                        </p:tgtEl>
                                        <p:attrNameLst>
                                          <p:attrName>style.visibility</p:attrName>
                                        </p:attrNameLst>
                                      </p:cBhvr>
                                      <p:to>
                                        <p:strVal val="visible"/>
                                      </p:to>
                                    </p:set>
                                    <p:animEffect transition="in" filter="barn(outVertical)">
                                      <p:cBhvr>
                                        <p:cTn id="87" dur="500"/>
                                        <p:tgtEl>
                                          <p:spTgt spid="14339">
                                            <p:txEl>
                                              <p:pRg st="18" end="18"/>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6" presetClass="entr" presetSubtype="37" fill="hold" grpId="0" nodeType="clickEffect">
                                  <p:stCondLst>
                                    <p:cond delay="0"/>
                                  </p:stCondLst>
                                  <p:childTnLst>
                                    <p:set>
                                      <p:cBhvr>
                                        <p:cTn id="91" dur="1" fill="hold">
                                          <p:stCondLst>
                                            <p:cond delay="0"/>
                                          </p:stCondLst>
                                        </p:cTn>
                                        <p:tgtEl>
                                          <p:spTgt spid="14339">
                                            <p:txEl>
                                              <p:pRg st="19" end="19"/>
                                            </p:txEl>
                                          </p:spTgt>
                                        </p:tgtEl>
                                        <p:attrNameLst>
                                          <p:attrName>style.visibility</p:attrName>
                                        </p:attrNameLst>
                                      </p:cBhvr>
                                      <p:to>
                                        <p:strVal val="visible"/>
                                      </p:to>
                                    </p:set>
                                    <p:animEffect transition="in" filter="barn(outVertical)">
                                      <p:cBhvr>
                                        <p:cTn id="92" dur="500"/>
                                        <p:tgtEl>
                                          <p:spTgt spid="14339">
                                            <p:txEl>
                                              <p:pRg st="19" end="19"/>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6" presetClass="entr" presetSubtype="37" fill="hold" grpId="0" nodeType="clickEffect">
                                  <p:stCondLst>
                                    <p:cond delay="0"/>
                                  </p:stCondLst>
                                  <p:childTnLst>
                                    <p:set>
                                      <p:cBhvr>
                                        <p:cTn id="96" dur="1" fill="hold">
                                          <p:stCondLst>
                                            <p:cond delay="0"/>
                                          </p:stCondLst>
                                        </p:cTn>
                                        <p:tgtEl>
                                          <p:spTgt spid="14339">
                                            <p:txEl>
                                              <p:pRg st="20" end="20"/>
                                            </p:txEl>
                                          </p:spTgt>
                                        </p:tgtEl>
                                        <p:attrNameLst>
                                          <p:attrName>style.visibility</p:attrName>
                                        </p:attrNameLst>
                                      </p:cBhvr>
                                      <p:to>
                                        <p:strVal val="visible"/>
                                      </p:to>
                                    </p:set>
                                    <p:animEffect transition="in" filter="barn(outVertical)">
                                      <p:cBhvr>
                                        <p:cTn id="97" dur="500"/>
                                        <p:tgtEl>
                                          <p:spTgt spid="14339">
                                            <p:txEl>
                                              <p:pRg st="20" end="20"/>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6" presetClass="entr" presetSubtype="37" fill="hold" grpId="0" nodeType="clickEffect">
                                  <p:stCondLst>
                                    <p:cond delay="0"/>
                                  </p:stCondLst>
                                  <p:childTnLst>
                                    <p:set>
                                      <p:cBhvr>
                                        <p:cTn id="101" dur="1" fill="hold">
                                          <p:stCondLst>
                                            <p:cond delay="0"/>
                                          </p:stCondLst>
                                        </p:cTn>
                                        <p:tgtEl>
                                          <p:spTgt spid="14339">
                                            <p:txEl>
                                              <p:pRg st="21" end="21"/>
                                            </p:txEl>
                                          </p:spTgt>
                                        </p:tgtEl>
                                        <p:attrNameLst>
                                          <p:attrName>style.visibility</p:attrName>
                                        </p:attrNameLst>
                                      </p:cBhvr>
                                      <p:to>
                                        <p:strVal val="visible"/>
                                      </p:to>
                                    </p:set>
                                    <p:animEffect transition="in" filter="barn(outVertical)">
                                      <p:cBhvr>
                                        <p:cTn id="102" dur="500"/>
                                        <p:tgtEl>
                                          <p:spTgt spid="14339">
                                            <p:txEl>
                                              <p:pRg st="21" end="21"/>
                                            </p:txEl>
                                          </p:spTgt>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6" presetClass="entr" presetSubtype="37" fill="hold" grpId="0" nodeType="clickEffect">
                                  <p:stCondLst>
                                    <p:cond delay="0"/>
                                  </p:stCondLst>
                                  <p:childTnLst>
                                    <p:set>
                                      <p:cBhvr>
                                        <p:cTn id="106" dur="1" fill="hold">
                                          <p:stCondLst>
                                            <p:cond delay="0"/>
                                          </p:stCondLst>
                                        </p:cTn>
                                        <p:tgtEl>
                                          <p:spTgt spid="14339">
                                            <p:txEl>
                                              <p:pRg st="22" end="22"/>
                                            </p:txEl>
                                          </p:spTgt>
                                        </p:tgtEl>
                                        <p:attrNameLst>
                                          <p:attrName>style.visibility</p:attrName>
                                        </p:attrNameLst>
                                      </p:cBhvr>
                                      <p:to>
                                        <p:strVal val="visible"/>
                                      </p:to>
                                    </p:set>
                                    <p:animEffect transition="in" filter="barn(outVertical)">
                                      <p:cBhvr>
                                        <p:cTn id="107" dur="500"/>
                                        <p:tgtEl>
                                          <p:spTgt spid="14339">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utoUpdateAnimBg="0"/>
      <p:bldP spid="1433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2860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15363" name="Rectangle 3"/>
          <p:cNvSpPr>
            <a:spLocks noGrp="1" noChangeArrowheads="1"/>
          </p:cNvSpPr>
          <p:nvPr>
            <p:ph type="body" idx="1"/>
          </p:nvPr>
        </p:nvSpPr>
        <p:spPr>
          <a:xfrm>
            <a:off x="304800" y="1295400"/>
            <a:ext cx="8839200" cy="5562600"/>
          </a:xfrm>
        </p:spPr>
        <p:txBody>
          <a:bodyPr/>
          <a:lstStyle/>
          <a:p>
            <a:pPr eaLnBrk="1" hangingPunct="1">
              <a:buFont typeface="Wingdings" panose="05000000000000000000" pitchFamily="2" charset="2"/>
              <a:buNone/>
            </a:pPr>
            <a:r>
              <a:rPr lang="en-US" sz="2600" b="1" smtClean="0">
                <a:solidFill>
                  <a:schemeClr val="hlink"/>
                </a:solidFill>
                <a:effectLst/>
                <a:latin typeface="Tahoma" panose="020B0604030504040204" pitchFamily="34" charset="0"/>
              </a:rPr>
              <a:t>THE LIES WE BELIEVE…</a:t>
            </a:r>
          </a:p>
          <a:p>
            <a:pPr eaLnBrk="1" hangingPunct="1">
              <a:buFont typeface="Wingdings" panose="05000000000000000000" pitchFamily="2" charset="2"/>
              <a:buNone/>
            </a:pPr>
            <a:endParaRPr lang="en-US" sz="1500" b="1" smtClean="0">
              <a:solidFill>
                <a:schemeClr val="hlink"/>
              </a:solidFill>
              <a:effectLst/>
              <a:latin typeface="Tahoma" panose="020B0604030504040204" pitchFamily="34" charset="0"/>
            </a:endParaRPr>
          </a:p>
          <a:p>
            <a:pPr eaLnBrk="1" hangingPunct="1">
              <a:buFont typeface="Wingdings" panose="05000000000000000000" pitchFamily="2" charset="2"/>
              <a:buNone/>
            </a:pPr>
            <a:r>
              <a:rPr lang="en-US" sz="1800" b="1" smtClean="0">
                <a:solidFill>
                  <a:srgbClr val="000099"/>
                </a:solidFill>
                <a:effectLst/>
                <a:latin typeface="Tahoma" panose="020B0604030504040204" pitchFamily="34" charset="0"/>
              </a:rPr>
              <a:t>   </a:t>
            </a:r>
            <a:r>
              <a:rPr lang="en-US" sz="1800" b="1" smtClean="0">
                <a:solidFill>
                  <a:schemeClr val="hlink"/>
                </a:solidFill>
                <a:effectLst/>
                <a:latin typeface="Tahoma" panose="020B0604030504040204" pitchFamily="34" charset="0"/>
              </a:rPr>
              <a:t> NOTE:</a:t>
            </a:r>
            <a:r>
              <a:rPr lang="en-US" sz="1800" b="1" smtClean="0">
                <a:solidFill>
                  <a:srgbClr val="000099"/>
                </a:solidFill>
                <a:effectLst/>
                <a:latin typeface="Tahoma" panose="020B0604030504040204" pitchFamily="34" charset="0"/>
              </a:rPr>
              <a:t>  It is possible to waffle between these symptoms, and</a:t>
            </a:r>
          </a:p>
          <a:p>
            <a:pPr eaLnBrk="1" hangingPunct="1">
              <a:buFont typeface="Wingdings" panose="05000000000000000000" pitchFamily="2" charset="2"/>
              <a:buNone/>
            </a:pPr>
            <a:r>
              <a:rPr lang="en-US" sz="1800" b="1" smtClean="0">
                <a:solidFill>
                  <a:srgbClr val="000099"/>
                </a:solidFill>
                <a:effectLst/>
                <a:latin typeface="Tahoma" panose="020B0604030504040204" pitchFamily="34" charset="0"/>
              </a:rPr>
              <a:t>    even experience several at the same time.  The key is to identify</a:t>
            </a:r>
          </a:p>
          <a:p>
            <a:pPr eaLnBrk="1" hangingPunct="1">
              <a:buFont typeface="Wingdings" panose="05000000000000000000" pitchFamily="2" charset="2"/>
              <a:buNone/>
            </a:pPr>
            <a:r>
              <a:rPr lang="en-US" sz="1800" b="1" smtClean="0">
                <a:solidFill>
                  <a:srgbClr val="000099"/>
                </a:solidFill>
                <a:effectLst/>
                <a:latin typeface="Tahoma" panose="020B0604030504040204" pitchFamily="34" charset="0"/>
              </a:rPr>
              <a:t>    how you cope with your insecurity, and what kind of lies you</a:t>
            </a:r>
          </a:p>
          <a:p>
            <a:pPr eaLnBrk="1" hangingPunct="1">
              <a:buFont typeface="Wingdings" panose="05000000000000000000" pitchFamily="2" charset="2"/>
              <a:buNone/>
            </a:pPr>
            <a:r>
              <a:rPr lang="en-US" sz="1800" b="1" smtClean="0">
                <a:solidFill>
                  <a:srgbClr val="000099"/>
                </a:solidFill>
                <a:effectLst/>
                <a:latin typeface="Tahoma" panose="020B0604030504040204" pitchFamily="34" charset="0"/>
              </a:rPr>
              <a:t>    tell yourself about the reality you face.</a:t>
            </a:r>
          </a:p>
          <a:p>
            <a:pPr eaLnBrk="1" hangingPunct="1">
              <a:buFont typeface="Wingdings" panose="05000000000000000000" pitchFamily="2" charset="2"/>
              <a:buNone/>
            </a:pPr>
            <a:endParaRPr lang="en-US" sz="1800" b="1" smtClean="0">
              <a:solidFill>
                <a:srgbClr val="000099"/>
              </a:solidFill>
              <a:effectLst/>
              <a:latin typeface="Tahoma" panose="020B0604030504040204" pitchFamily="34" charset="0"/>
            </a:endParaRPr>
          </a:p>
          <a:p>
            <a:pPr eaLnBrk="1" hangingPunct="1">
              <a:buFont typeface="Wingdings" panose="05000000000000000000" pitchFamily="2" charset="2"/>
              <a:buNone/>
            </a:pPr>
            <a:r>
              <a:rPr lang="en-US" sz="1600" b="1" smtClean="0">
                <a:solidFill>
                  <a:srgbClr val="000099"/>
                </a:solidFill>
                <a:effectLst/>
                <a:latin typeface="Tahoma" panose="020B0604030504040204" pitchFamily="34" charset="0"/>
              </a:rPr>
              <a:t>    </a:t>
            </a:r>
            <a:r>
              <a:rPr lang="en-US" sz="1800" b="1" smtClean="0">
                <a:solidFill>
                  <a:schemeClr val="hlink"/>
                </a:solidFill>
                <a:effectLst/>
                <a:latin typeface="Tahoma" panose="020B0604030504040204" pitchFamily="34" charset="0"/>
              </a:rPr>
              <a:t>Consider this:</a:t>
            </a:r>
            <a:r>
              <a:rPr lang="en-US" sz="1800" b="1" smtClean="0">
                <a:solidFill>
                  <a:srgbClr val="000099"/>
                </a:solidFill>
                <a:effectLst/>
                <a:latin typeface="Tahoma" panose="020B0604030504040204" pitchFamily="34" charset="0"/>
              </a:rPr>
              <a:t>  If the truth makes us free </a:t>
            </a:r>
            <a:r>
              <a:rPr lang="en-US" sz="1800" b="1" i="1" smtClean="0">
                <a:solidFill>
                  <a:srgbClr val="000099"/>
                </a:solidFill>
                <a:effectLst/>
                <a:latin typeface="Tahoma" panose="020B0604030504040204" pitchFamily="34" charset="0"/>
              </a:rPr>
              <a:t>(John 8:32)</a:t>
            </a:r>
            <a:r>
              <a:rPr lang="en-US" sz="1800" b="1" smtClean="0">
                <a:solidFill>
                  <a:srgbClr val="000099"/>
                </a:solidFill>
                <a:effectLst/>
                <a:latin typeface="Tahoma" panose="020B0604030504040204" pitchFamily="34" charset="0"/>
              </a:rPr>
              <a:t>, then lies</a:t>
            </a:r>
          </a:p>
          <a:p>
            <a:pPr eaLnBrk="1" hangingPunct="1">
              <a:buFont typeface="Wingdings" panose="05000000000000000000" pitchFamily="2" charset="2"/>
              <a:buNone/>
            </a:pPr>
            <a:r>
              <a:rPr lang="en-US" sz="1800" b="1" smtClean="0">
                <a:solidFill>
                  <a:srgbClr val="000099"/>
                </a:solidFill>
                <a:effectLst/>
                <a:latin typeface="Tahoma" panose="020B0604030504040204" pitchFamily="34" charset="0"/>
              </a:rPr>
              <a:t>    put us in bondage.  The level of defeat and bondage you face as </a:t>
            </a:r>
          </a:p>
          <a:p>
            <a:pPr eaLnBrk="1" hangingPunct="1">
              <a:buFont typeface="Wingdings" panose="05000000000000000000" pitchFamily="2" charset="2"/>
              <a:buNone/>
            </a:pPr>
            <a:r>
              <a:rPr lang="en-US" sz="1800" b="1" smtClean="0">
                <a:solidFill>
                  <a:srgbClr val="000099"/>
                </a:solidFill>
                <a:effectLst/>
                <a:latin typeface="Tahoma" panose="020B0604030504040204" pitchFamily="34" charset="0"/>
              </a:rPr>
              <a:t>    a leader may be directly linked to the volume of myths or lies</a:t>
            </a:r>
          </a:p>
          <a:p>
            <a:pPr eaLnBrk="1" hangingPunct="1">
              <a:buFont typeface="Wingdings" panose="05000000000000000000" pitchFamily="2" charset="2"/>
              <a:buNone/>
            </a:pPr>
            <a:r>
              <a:rPr lang="en-US" sz="1800" b="1" smtClean="0">
                <a:solidFill>
                  <a:srgbClr val="000099"/>
                </a:solidFill>
                <a:effectLst/>
                <a:latin typeface="Tahoma" panose="020B0604030504040204" pitchFamily="34" charset="0"/>
              </a:rPr>
              <a:t>    you’ve embraced about your identity.  Our problem is that while</a:t>
            </a:r>
          </a:p>
          <a:p>
            <a:pPr eaLnBrk="1" hangingPunct="1">
              <a:buFont typeface="Wingdings" panose="05000000000000000000" pitchFamily="2" charset="2"/>
              <a:buNone/>
            </a:pPr>
            <a:r>
              <a:rPr lang="en-US" sz="1800" b="1" smtClean="0">
                <a:solidFill>
                  <a:srgbClr val="000099"/>
                </a:solidFill>
                <a:effectLst/>
                <a:latin typeface="Tahoma" panose="020B0604030504040204" pitchFamily="34" charset="0"/>
              </a:rPr>
              <a:t>    we </a:t>
            </a:r>
            <a:r>
              <a:rPr lang="en-US" sz="1800" b="1" i="1" smtClean="0">
                <a:solidFill>
                  <a:srgbClr val="000099"/>
                </a:solidFill>
                <a:effectLst/>
                <a:latin typeface="Tahoma" panose="020B0604030504040204" pitchFamily="34" charset="0"/>
              </a:rPr>
              <a:t>know</a:t>
            </a:r>
            <a:r>
              <a:rPr lang="en-US" sz="1800" b="1" smtClean="0">
                <a:solidFill>
                  <a:srgbClr val="000099"/>
                </a:solidFill>
                <a:effectLst/>
                <a:latin typeface="Tahoma" panose="020B0604030504040204" pitchFamily="34" charset="0"/>
              </a:rPr>
              <a:t> the truth…we </a:t>
            </a:r>
            <a:r>
              <a:rPr lang="en-US" sz="1800" b="1" i="1" smtClean="0">
                <a:solidFill>
                  <a:srgbClr val="000099"/>
                </a:solidFill>
                <a:effectLst/>
                <a:latin typeface="Tahoma" panose="020B0604030504040204" pitchFamily="34" charset="0"/>
              </a:rPr>
              <a:t>believe the</a:t>
            </a:r>
            <a:r>
              <a:rPr lang="en-US" sz="1800" b="1" smtClean="0">
                <a:solidFill>
                  <a:srgbClr val="000099"/>
                </a:solidFill>
                <a:effectLst/>
                <a:latin typeface="Tahoma" panose="020B0604030504040204" pitchFamily="34" charset="0"/>
              </a:rPr>
              <a:t> lie.  Dr. Chris Thurman has</a:t>
            </a:r>
          </a:p>
          <a:p>
            <a:pPr eaLnBrk="1" hangingPunct="1">
              <a:buFont typeface="Wingdings" panose="05000000000000000000" pitchFamily="2" charset="2"/>
              <a:buNone/>
            </a:pPr>
            <a:r>
              <a:rPr lang="en-US" sz="1800" b="1" smtClean="0">
                <a:solidFill>
                  <a:srgbClr val="000099"/>
                </a:solidFill>
                <a:effectLst/>
                <a:latin typeface="Tahoma" panose="020B0604030504040204" pitchFamily="34" charset="0"/>
              </a:rPr>
              <a:t>    written an insightful book entitled, </a:t>
            </a:r>
            <a:r>
              <a:rPr lang="en-US" sz="1800" b="1" i="1" smtClean="0">
                <a:solidFill>
                  <a:srgbClr val="000099"/>
                </a:solidFill>
                <a:effectLst/>
                <a:latin typeface="Tahoma" panose="020B0604030504040204" pitchFamily="34" charset="0"/>
              </a:rPr>
              <a:t>The Lies We Believe</a:t>
            </a:r>
            <a:r>
              <a:rPr lang="en-US" sz="1800" b="1" smtClean="0">
                <a:solidFill>
                  <a:srgbClr val="000099"/>
                </a:solidFill>
                <a:effectLst/>
                <a:latin typeface="Tahoma" panose="020B0604030504040204" pitchFamily="34" charset="0"/>
              </a:rPr>
              <a:t>.  He</a:t>
            </a:r>
          </a:p>
          <a:p>
            <a:pPr eaLnBrk="1" hangingPunct="1">
              <a:buFont typeface="Wingdings" panose="05000000000000000000" pitchFamily="2" charset="2"/>
              <a:buNone/>
            </a:pPr>
            <a:r>
              <a:rPr lang="en-US" sz="1800" b="1" smtClean="0">
                <a:solidFill>
                  <a:srgbClr val="000099"/>
                </a:solidFill>
                <a:effectLst/>
                <a:latin typeface="Tahoma" panose="020B0604030504040204" pitchFamily="34" charset="0"/>
              </a:rPr>
              <a:t>    provides a helpful process for us to understand.</a:t>
            </a:r>
          </a:p>
        </p:txBody>
      </p:sp>
      <p:sp>
        <p:nvSpPr>
          <p:cNvPr id="16388"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89E8F0F9-F16C-4235-B4BE-020C8F2FFC3A}" type="slidenum">
              <a:rPr lang="en-US" sz="1400">
                <a:solidFill>
                  <a:srgbClr val="000099"/>
                </a:solidFill>
              </a:rPr>
              <a:pPr eaLnBrk="1" hangingPunct="1"/>
              <a:t>13</a:t>
            </a:fld>
            <a:endParaRPr lang="en-US" sz="1400">
              <a:solidFill>
                <a:srgbClr val="000099"/>
              </a:solidFill>
            </a:endParaRPr>
          </a:p>
        </p:txBody>
      </p:sp>
      <p:sp>
        <p:nvSpPr>
          <p:cNvPr id="16389"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dissolve">
                                      <p:cBhvr>
                                        <p:cTn id="7" dur="500"/>
                                        <p:tgtEl>
                                          <p:spTgt spid="153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barn(outVertical)">
                                      <p:cBhvr>
                                        <p:cTn id="12" dur="500"/>
                                        <p:tgtEl>
                                          <p:spTgt spid="153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arn(outVertical)">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barn(outVertical)">
                                      <p:cBhvr>
                                        <p:cTn id="22" dur="500"/>
                                        <p:tgtEl>
                                          <p:spTgt spid="153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barn(outVertical)">
                                      <p:cBhvr>
                                        <p:cTn id="27" dur="500"/>
                                        <p:tgtEl>
                                          <p:spTgt spid="153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barn(outVertical)">
                                      <p:cBhvr>
                                        <p:cTn id="32" dur="500"/>
                                        <p:tgtEl>
                                          <p:spTgt spid="1536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15363">
                                            <p:txEl>
                                              <p:pRg st="7" end="7"/>
                                            </p:txEl>
                                          </p:spTgt>
                                        </p:tgtEl>
                                        <p:attrNameLst>
                                          <p:attrName>style.visibility</p:attrName>
                                        </p:attrNameLst>
                                      </p:cBhvr>
                                      <p:to>
                                        <p:strVal val="visible"/>
                                      </p:to>
                                    </p:set>
                                    <p:animEffect transition="in" filter="barn(outVertical)">
                                      <p:cBhvr>
                                        <p:cTn id="37" dur="500"/>
                                        <p:tgtEl>
                                          <p:spTgt spid="15363">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15363">
                                            <p:txEl>
                                              <p:pRg st="8" end="8"/>
                                            </p:txEl>
                                          </p:spTgt>
                                        </p:tgtEl>
                                        <p:attrNameLst>
                                          <p:attrName>style.visibility</p:attrName>
                                        </p:attrNameLst>
                                      </p:cBhvr>
                                      <p:to>
                                        <p:strVal val="visible"/>
                                      </p:to>
                                    </p:set>
                                    <p:animEffect transition="in" filter="barn(outVertical)">
                                      <p:cBhvr>
                                        <p:cTn id="42" dur="500"/>
                                        <p:tgtEl>
                                          <p:spTgt spid="15363">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15363">
                                            <p:txEl>
                                              <p:pRg st="9" end="9"/>
                                            </p:txEl>
                                          </p:spTgt>
                                        </p:tgtEl>
                                        <p:attrNameLst>
                                          <p:attrName>style.visibility</p:attrName>
                                        </p:attrNameLst>
                                      </p:cBhvr>
                                      <p:to>
                                        <p:strVal val="visible"/>
                                      </p:to>
                                    </p:set>
                                    <p:animEffect transition="in" filter="barn(outVertical)">
                                      <p:cBhvr>
                                        <p:cTn id="47" dur="500"/>
                                        <p:tgtEl>
                                          <p:spTgt spid="15363">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15363">
                                            <p:txEl>
                                              <p:pRg st="10" end="10"/>
                                            </p:txEl>
                                          </p:spTgt>
                                        </p:tgtEl>
                                        <p:attrNameLst>
                                          <p:attrName>style.visibility</p:attrName>
                                        </p:attrNameLst>
                                      </p:cBhvr>
                                      <p:to>
                                        <p:strVal val="visible"/>
                                      </p:to>
                                    </p:set>
                                    <p:animEffect transition="in" filter="barn(outVertical)">
                                      <p:cBhvr>
                                        <p:cTn id="52" dur="500"/>
                                        <p:tgtEl>
                                          <p:spTgt spid="15363">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37" fill="hold" grpId="0" nodeType="clickEffect">
                                  <p:stCondLst>
                                    <p:cond delay="0"/>
                                  </p:stCondLst>
                                  <p:childTnLst>
                                    <p:set>
                                      <p:cBhvr>
                                        <p:cTn id="56" dur="1" fill="hold">
                                          <p:stCondLst>
                                            <p:cond delay="0"/>
                                          </p:stCondLst>
                                        </p:cTn>
                                        <p:tgtEl>
                                          <p:spTgt spid="15363">
                                            <p:txEl>
                                              <p:pRg st="11" end="11"/>
                                            </p:txEl>
                                          </p:spTgt>
                                        </p:tgtEl>
                                        <p:attrNameLst>
                                          <p:attrName>style.visibility</p:attrName>
                                        </p:attrNameLst>
                                      </p:cBhvr>
                                      <p:to>
                                        <p:strVal val="visible"/>
                                      </p:to>
                                    </p:set>
                                    <p:animEffect transition="in" filter="barn(outVertical)">
                                      <p:cBhvr>
                                        <p:cTn id="57" dur="500"/>
                                        <p:tgtEl>
                                          <p:spTgt spid="15363">
                                            <p:txEl>
                                              <p:pRg st="11" end="1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6" presetClass="entr" presetSubtype="37" fill="hold" grpId="0" nodeType="clickEffect">
                                  <p:stCondLst>
                                    <p:cond delay="0"/>
                                  </p:stCondLst>
                                  <p:childTnLst>
                                    <p:set>
                                      <p:cBhvr>
                                        <p:cTn id="61" dur="1" fill="hold">
                                          <p:stCondLst>
                                            <p:cond delay="0"/>
                                          </p:stCondLst>
                                        </p:cTn>
                                        <p:tgtEl>
                                          <p:spTgt spid="15363">
                                            <p:txEl>
                                              <p:pRg st="12" end="12"/>
                                            </p:txEl>
                                          </p:spTgt>
                                        </p:tgtEl>
                                        <p:attrNameLst>
                                          <p:attrName>style.visibility</p:attrName>
                                        </p:attrNameLst>
                                      </p:cBhvr>
                                      <p:to>
                                        <p:strVal val="visible"/>
                                      </p:to>
                                    </p:set>
                                    <p:animEffect transition="in" filter="barn(outVertical)">
                                      <p:cBhvr>
                                        <p:cTn id="62" dur="500"/>
                                        <p:tgtEl>
                                          <p:spTgt spid="15363">
                                            <p:txEl>
                                              <p:pRg st="12" end="12"/>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6" presetClass="entr" presetSubtype="37" fill="hold" grpId="0" nodeType="clickEffect">
                                  <p:stCondLst>
                                    <p:cond delay="0"/>
                                  </p:stCondLst>
                                  <p:childTnLst>
                                    <p:set>
                                      <p:cBhvr>
                                        <p:cTn id="66" dur="1" fill="hold">
                                          <p:stCondLst>
                                            <p:cond delay="0"/>
                                          </p:stCondLst>
                                        </p:cTn>
                                        <p:tgtEl>
                                          <p:spTgt spid="15363">
                                            <p:txEl>
                                              <p:pRg st="13" end="13"/>
                                            </p:txEl>
                                          </p:spTgt>
                                        </p:tgtEl>
                                        <p:attrNameLst>
                                          <p:attrName>style.visibility</p:attrName>
                                        </p:attrNameLst>
                                      </p:cBhvr>
                                      <p:to>
                                        <p:strVal val="visible"/>
                                      </p:to>
                                    </p:set>
                                    <p:animEffect transition="in" filter="barn(outVertical)">
                                      <p:cBhvr>
                                        <p:cTn id="67" dur="500"/>
                                        <p:tgtEl>
                                          <p:spTgt spid="1536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p:bldP spid="1536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16387" name="Rectangle 3"/>
          <p:cNvSpPr>
            <a:spLocks noGrp="1" noChangeArrowheads="1"/>
          </p:cNvSpPr>
          <p:nvPr>
            <p:ph type="body" idx="1"/>
          </p:nvPr>
        </p:nvSpPr>
        <p:spPr>
          <a:xfrm>
            <a:off x="304800" y="1295400"/>
            <a:ext cx="8839200" cy="5257800"/>
          </a:xfrm>
        </p:spPr>
        <p:txBody>
          <a:bodyPr/>
          <a:lstStyle/>
          <a:p>
            <a:pPr algn="ctr" eaLnBrk="1" hangingPunct="1">
              <a:buFont typeface="Wingdings" panose="05000000000000000000" pitchFamily="2" charset="2"/>
              <a:buNone/>
            </a:pPr>
            <a:r>
              <a:rPr lang="en-US" b="1" smtClean="0">
                <a:solidFill>
                  <a:srgbClr val="9900CC"/>
                </a:solidFill>
                <a:latin typeface="Tahoma" panose="020B0604030504040204" pitchFamily="34" charset="0"/>
              </a:rPr>
              <a:t>STEPPING INTO THE TRUTH</a:t>
            </a:r>
          </a:p>
          <a:p>
            <a:pPr eaLnBrk="1" hangingPunct="1">
              <a:buFont typeface="Wingdings" panose="05000000000000000000" pitchFamily="2" charset="2"/>
              <a:buNone/>
            </a:pPr>
            <a:endParaRPr lang="en-US" sz="1200" b="1" smtClean="0">
              <a:solidFill>
                <a:srgbClr val="9900CC"/>
              </a:solidFill>
              <a:latin typeface="Tahoma" panose="020B0604030504040204" pitchFamily="34" charset="0"/>
            </a:endParaRPr>
          </a:p>
          <a:p>
            <a:pPr eaLnBrk="1" hangingPunct="1">
              <a:buFont typeface="Wingdings" panose="05000000000000000000" pitchFamily="2" charset="2"/>
              <a:buNone/>
            </a:pPr>
            <a:r>
              <a:rPr lang="en-US" sz="1800" b="1" smtClean="0">
                <a:solidFill>
                  <a:srgbClr val="000000"/>
                </a:solidFill>
                <a:effectLst>
                  <a:outerShdw blurRad="38100" dist="38100" dir="2700000" algn="tl">
                    <a:srgbClr val="FFFFFF"/>
                  </a:outerShdw>
                </a:effectLst>
                <a:latin typeface="Tahoma" panose="020B0604030504040204" pitchFamily="34" charset="0"/>
              </a:rPr>
              <a:t>  A. </a:t>
            </a:r>
            <a:r>
              <a:rPr lang="en-US" sz="1800" b="1" u="sng" smtClean="0">
                <a:solidFill>
                  <a:srgbClr val="000000"/>
                </a:solidFill>
                <a:effectLst>
                  <a:outerShdw blurRad="38100" dist="38100" dir="2700000" algn="tl">
                    <a:srgbClr val="FFFFFF"/>
                  </a:outerShdw>
                </a:effectLst>
                <a:latin typeface="Tahoma" panose="020B0604030504040204" pitchFamily="34" charset="0"/>
              </a:rPr>
              <a:t>  DETERMINE  </a:t>
            </a:r>
            <a:r>
              <a:rPr lang="en-US" sz="1800" b="1" smtClean="0">
                <a:solidFill>
                  <a:srgbClr val="000000"/>
                </a:solidFill>
                <a:effectLst>
                  <a:outerShdw blurRad="38100" dist="38100" dir="2700000" algn="tl">
                    <a:srgbClr val="FFFFFF"/>
                  </a:outerShdw>
                </a:effectLst>
                <a:latin typeface="Tahoma" panose="020B0604030504040204" pitchFamily="34" charset="0"/>
              </a:rPr>
              <a:t> - the trigger event, which fostered the lie/bondage.</a:t>
            </a:r>
          </a:p>
          <a:p>
            <a:pPr eaLnBrk="1" hangingPunct="1">
              <a:buFont typeface="Wingdings" panose="05000000000000000000" pitchFamily="2" charset="2"/>
              <a:buNone/>
            </a:pPr>
            <a:r>
              <a:rPr lang="en-US" sz="1800" b="1" smtClean="0">
                <a:solidFill>
                  <a:srgbClr val="9900CC"/>
                </a:solidFill>
                <a:latin typeface="Tahoma" panose="020B0604030504040204" pitchFamily="34" charset="0"/>
              </a:rPr>
              <a:t>	</a:t>
            </a:r>
            <a:r>
              <a:rPr lang="en-US" sz="1800" b="1" smtClean="0">
                <a:solidFill>
                  <a:srgbClr val="9900CC"/>
                </a:solidFill>
                <a:effectLst/>
                <a:latin typeface="Tahoma" panose="020B0604030504040204" pitchFamily="34" charset="0"/>
              </a:rPr>
              <a:t>Example: Your supervisor failed to affirm the hard work you put on last week’s successful outreach event.   You feel resentful and insignificant.</a:t>
            </a:r>
          </a:p>
          <a:p>
            <a:pPr eaLnBrk="1" hangingPunct="1">
              <a:buFont typeface="Wingdings" panose="05000000000000000000" pitchFamily="2" charset="2"/>
              <a:buNone/>
            </a:pPr>
            <a:endParaRPr lang="en-US" sz="1200" b="1" smtClean="0">
              <a:solidFill>
                <a:srgbClr val="9900CC"/>
              </a:solidFill>
              <a:effectLst/>
              <a:latin typeface="Tahoma" panose="020B0604030504040204" pitchFamily="34" charset="0"/>
            </a:endParaRPr>
          </a:p>
          <a:p>
            <a:pPr eaLnBrk="1" hangingPunct="1">
              <a:buFont typeface="Wingdings" panose="05000000000000000000" pitchFamily="2" charset="2"/>
              <a:buNone/>
            </a:pPr>
            <a:r>
              <a:rPr lang="en-US" sz="1800" b="1" smtClean="0">
                <a:solidFill>
                  <a:srgbClr val="000000"/>
                </a:solidFill>
                <a:effectLst>
                  <a:outerShdw blurRad="38100" dist="38100" dir="2700000" algn="tl">
                    <a:srgbClr val="FFFFFF"/>
                  </a:outerShdw>
                </a:effectLst>
                <a:latin typeface="Tahoma" panose="020B0604030504040204" pitchFamily="34" charset="0"/>
              </a:rPr>
              <a:t>  B. </a:t>
            </a:r>
            <a:r>
              <a:rPr lang="en-US" sz="1800" b="1" u="sng" smtClean="0">
                <a:solidFill>
                  <a:srgbClr val="000000"/>
                </a:solidFill>
                <a:effectLst>
                  <a:outerShdw blurRad="38100" dist="38100" dir="2700000" algn="tl">
                    <a:srgbClr val="FFFFFF"/>
                  </a:outerShdw>
                </a:effectLst>
                <a:latin typeface="Tahoma" panose="020B0604030504040204" pitchFamily="34" charset="0"/>
              </a:rPr>
              <a:t>  DISCOVER  </a:t>
            </a:r>
            <a:r>
              <a:rPr lang="en-US" sz="1800" b="1" smtClean="0">
                <a:solidFill>
                  <a:srgbClr val="000000"/>
                </a:solidFill>
                <a:effectLst>
                  <a:outerShdw blurRad="38100" dist="38100" dir="2700000" algn="tl">
                    <a:srgbClr val="FFFFFF"/>
                  </a:outerShdw>
                </a:effectLst>
                <a:latin typeface="Tahoma" panose="020B0604030504040204" pitchFamily="34" charset="0"/>
              </a:rPr>
              <a:t> - the lie you’ve believed about that situation.</a:t>
            </a:r>
          </a:p>
          <a:p>
            <a:pPr eaLnBrk="1" hangingPunct="1">
              <a:buFont typeface="Wingdings" panose="05000000000000000000" pitchFamily="2" charset="2"/>
              <a:buNone/>
            </a:pPr>
            <a:r>
              <a:rPr lang="en-US" sz="1800" b="1" smtClean="0">
                <a:solidFill>
                  <a:srgbClr val="9900CC"/>
                </a:solidFill>
                <a:effectLst/>
                <a:latin typeface="Tahoma" panose="020B0604030504040204" pitchFamily="34" charset="0"/>
              </a:rPr>
              <a:t>	Example: Perhaps you’ve embraced the lie: “I am only as good as what I do.”  You’ve attached your value to your performance, and the approval of others.</a:t>
            </a:r>
          </a:p>
          <a:p>
            <a:pPr eaLnBrk="1" hangingPunct="1">
              <a:buFont typeface="Wingdings" panose="05000000000000000000" pitchFamily="2" charset="2"/>
              <a:buNone/>
            </a:pPr>
            <a:endParaRPr lang="en-US" sz="1200" b="1" smtClean="0">
              <a:solidFill>
                <a:srgbClr val="9900CC"/>
              </a:solidFill>
              <a:effectLst/>
              <a:latin typeface="Tahoma" panose="020B0604030504040204" pitchFamily="34" charset="0"/>
            </a:endParaRPr>
          </a:p>
          <a:p>
            <a:pPr eaLnBrk="1" hangingPunct="1">
              <a:buFont typeface="Wingdings" panose="05000000000000000000" pitchFamily="2" charset="2"/>
              <a:buNone/>
            </a:pPr>
            <a:r>
              <a:rPr lang="en-US" sz="1800" b="1" smtClean="0">
                <a:solidFill>
                  <a:srgbClr val="000000"/>
                </a:solidFill>
                <a:effectLst>
                  <a:outerShdw blurRad="38100" dist="38100" dir="2700000" algn="tl">
                    <a:srgbClr val="FFFFFF"/>
                  </a:outerShdw>
                </a:effectLst>
                <a:latin typeface="Tahoma" panose="020B0604030504040204" pitchFamily="34" charset="0"/>
              </a:rPr>
              <a:t>  C. </a:t>
            </a:r>
            <a:r>
              <a:rPr lang="en-US" sz="1800" b="1" u="sng" smtClean="0">
                <a:solidFill>
                  <a:srgbClr val="000000"/>
                </a:solidFill>
                <a:effectLst>
                  <a:outerShdw blurRad="38100" dist="38100" dir="2700000" algn="tl">
                    <a:srgbClr val="FFFFFF"/>
                  </a:outerShdw>
                </a:effectLst>
                <a:latin typeface="Tahoma" panose="020B0604030504040204" pitchFamily="34" charset="0"/>
              </a:rPr>
              <a:t>  DECIDE  </a:t>
            </a:r>
            <a:r>
              <a:rPr lang="en-US" sz="1800" b="1" smtClean="0">
                <a:solidFill>
                  <a:srgbClr val="000000"/>
                </a:solidFill>
                <a:effectLst>
                  <a:outerShdw blurRad="38100" dist="38100" dir="2700000" algn="tl">
                    <a:srgbClr val="FFFFFF"/>
                  </a:outerShdw>
                </a:effectLst>
                <a:latin typeface="Tahoma" panose="020B0604030504040204" pitchFamily="34" charset="0"/>
              </a:rPr>
              <a:t> - what response is truthful, appropriate and realistic.</a:t>
            </a:r>
          </a:p>
          <a:p>
            <a:pPr eaLnBrk="1" hangingPunct="1">
              <a:buFont typeface="Wingdings" panose="05000000000000000000" pitchFamily="2" charset="2"/>
              <a:buNone/>
            </a:pPr>
            <a:r>
              <a:rPr lang="en-US" sz="1800" b="1" smtClean="0">
                <a:solidFill>
                  <a:srgbClr val="9900CC"/>
                </a:solidFill>
                <a:latin typeface="Tahoma" panose="020B0604030504040204" pitchFamily="34" charset="0"/>
              </a:rPr>
              <a:t>	</a:t>
            </a:r>
            <a:r>
              <a:rPr lang="en-US" sz="1800" b="1" smtClean="0">
                <a:solidFill>
                  <a:srgbClr val="9900CC"/>
                </a:solidFill>
                <a:effectLst/>
                <a:latin typeface="Tahoma" panose="020B0604030504040204" pitchFamily="34" charset="0"/>
              </a:rPr>
              <a:t>Example: My personal worth is tied to who I am not what I do.  My supervisor does appreciate me, but is human like me and likely failed to notice my work due to an oversight.  After all, he has been very busy himself.</a:t>
            </a:r>
          </a:p>
        </p:txBody>
      </p:sp>
      <p:sp>
        <p:nvSpPr>
          <p:cNvPr id="17412"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827D9167-A6D7-4ED2-B809-8A338FFCE565}" type="slidenum">
              <a:rPr lang="en-US" sz="1400">
                <a:solidFill>
                  <a:srgbClr val="000099"/>
                </a:solidFill>
              </a:rPr>
              <a:pPr eaLnBrk="1" hangingPunct="1"/>
              <a:t>14</a:t>
            </a:fld>
            <a:endParaRPr lang="en-US" sz="1400">
              <a:solidFill>
                <a:srgbClr val="000099"/>
              </a:solidFill>
            </a:endParaRPr>
          </a:p>
        </p:txBody>
      </p:sp>
      <p:sp>
        <p:nvSpPr>
          <p:cNvPr id="17413"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left)">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wipe(left)">
                                      <p:cBhvr>
                                        <p:cTn id="12" dur="500"/>
                                        <p:tgtEl>
                                          <p:spTgt spid="163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Effect transition="in" filter="wipe(left)">
                                      <p:cBhvr>
                                        <p:cTn id="17" dur="500"/>
                                        <p:tgtEl>
                                          <p:spTgt spid="1638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387">
                                            <p:txEl>
                                              <p:pRg st="5" end="5"/>
                                            </p:txEl>
                                          </p:spTgt>
                                        </p:tgtEl>
                                        <p:attrNameLst>
                                          <p:attrName>style.visibility</p:attrName>
                                        </p:attrNameLst>
                                      </p:cBhvr>
                                      <p:to>
                                        <p:strVal val="visible"/>
                                      </p:to>
                                    </p:set>
                                    <p:animEffect transition="in" filter="wipe(left)">
                                      <p:cBhvr>
                                        <p:cTn id="22" dur="500"/>
                                        <p:tgtEl>
                                          <p:spTgt spid="16387">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387">
                                            <p:txEl>
                                              <p:pRg st="6" end="6"/>
                                            </p:txEl>
                                          </p:spTgt>
                                        </p:tgtEl>
                                        <p:attrNameLst>
                                          <p:attrName>style.visibility</p:attrName>
                                        </p:attrNameLst>
                                      </p:cBhvr>
                                      <p:to>
                                        <p:strVal val="visible"/>
                                      </p:to>
                                    </p:set>
                                    <p:animEffect transition="in" filter="wipe(left)">
                                      <p:cBhvr>
                                        <p:cTn id="27" dur="500"/>
                                        <p:tgtEl>
                                          <p:spTgt spid="16387">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387">
                                            <p:txEl>
                                              <p:pRg st="8" end="8"/>
                                            </p:txEl>
                                          </p:spTgt>
                                        </p:tgtEl>
                                        <p:attrNameLst>
                                          <p:attrName>style.visibility</p:attrName>
                                        </p:attrNameLst>
                                      </p:cBhvr>
                                      <p:to>
                                        <p:strVal val="visible"/>
                                      </p:to>
                                    </p:set>
                                    <p:animEffect transition="in" filter="wipe(left)">
                                      <p:cBhvr>
                                        <p:cTn id="32" dur="500"/>
                                        <p:tgtEl>
                                          <p:spTgt spid="16387">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6387">
                                            <p:txEl>
                                              <p:pRg st="9" end="9"/>
                                            </p:txEl>
                                          </p:spTgt>
                                        </p:tgtEl>
                                        <p:attrNameLst>
                                          <p:attrName>style.visibility</p:attrName>
                                        </p:attrNameLst>
                                      </p:cBhvr>
                                      <p:to>
                                        <p:strVal val="visible"/>
                                      </p:to>
                                    </p:set>
                                    <p:animEffect transition="in" filter="wipe(left)">
                                      <p:cBhvr>
                                        <p:cTn id="37" dur="500"/>
                                        <p:tgtEl>
                                          <p:spTgt spid="1638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17411" name="Rectangle 3"/>
          <p:cNvSpPr>
            <a:spLocks noGrp="1" noChangeArrowheads="1"/>
          </p:cNvSpPr>
          <p:nvPr>
            <p:ph type="body" idx="1"/>
          </p:nvPr>
        </p:nvSpPr>
        <p:spPr>
          <a:xfrm>
            <a:off x="304800" y="1295400"/>
            <a:ext cx="8839200" cy="5562600"/>
          </a:xfrm>
        </p:spPr>
        <p:txBody>
          <a:bodyPr/>
          <a:lstStyle/>
          <a:p>
            <a:pPr eaLnBrk="1" hangingPunct="1">
              <a:buFont typeface="Wingdings" panose="05000000000000000000" pitchFamily="2" charset="2"/>
              <a:buNone/>
            </a:pPr>
            <a:r>
              <a:rPr lang="en-US" sz="2400" b="1" smtClean="0">
                <a:solidFill>
                  <a:srgbClr val="000000"/>
                </a:solidFill>
                <a:effectLst/>
                <a:latin typeface="Tahoma" panose="020B0604030504040204" pitchFamily="34" charset="0"/>
              </a:rPr>
              <a:t>  TIPS &amp; TRUTHS…</a:t>
            </a:r>
          </a:p>
          <a:p>
            <a:pPr eaLnBrk="1" hangingPunct="1">
              <a:buFont typeface="Wingdings" panose="05000000000000000000" pitchFamily="2" charset="2"/>
              <a:buNone/>
            </a:pPr>
            <a:endParaRPr lang="en-US" sz="500" b="1" smtClean="0">
              <a:solidFill>
                <a:srgbClr val="000000"/>
              </a:solidFill>
              <a:effectLst/>
              <a:latin typeface="Tahoma" panose="020B0604030504040204" pitchFamily="34" charset="0"/>
            </a:endParaRP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1. Never put your emotional health in the hands of someone else.</a:t>
            </a:r>
          </a:p>
          <a:p>
            <a:pPr eaLnBrk="1" hangingPunct="1">
              <a:buFont typeface="Wingdings" panose="05000000000000000000" pitchFamily="2" charset="2"/>
              <a:buNone/>
            </a:pPr>
            <a:endParaRPr lang="en-US" sz="300" b="1" smtClean="0">
              <a:solidFill>
                <a:schemeClr val="hlink"/>
              </a:solidFill>
              <a:effectLst/>
              <a:latin typeface="Tahoma" panose="020B0604030504040204" pitchFamily="34" charset="0"/>
            </a:endParaRP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2. The truth is a requirement for spiritual and emotional health.</a:t>
            </a:r>
          </a:p>
          <a:p>
            <a:pPr eaLnBrk="1" hangingPunct="1">
              <a:buFont typeface="Wingdings" panose="05000000000000000000" pitchFamily="2" charset="2"/>
              <a:buNone/>
            </a:pPr>
            <a:endParaRPr lang="en-US" sz="300" b="1" smtClean="0">
              <a:solidFill>
                <a:schemeClr val="hlink"/>
              </a:solidFill>
              <a:effectLst/>
              <a:latin typeface="Tahoma" panose="020B0604030504040204" pitchFamily="34" charset="0"/>
            </a:endParaRP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3. Most of our unhappiness and insecurity is the result of lies we</a:t>
            </a: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believe.</a:t>
            </a:r>
          </a:p>
          <a:p>
            <a:pPr eaLnBrk="1" hangingPunct="1">
              <a:buFont typeface="Wingdings" panose="05000000000000000000" pitchFamily="2" charset="2"/>
              <a:buNone/>
            </a:pPr>
            <a:endParaRPr lang="en-US" sz="300" b="1" smtClean="0">
              <a:solidFill>
                <a:schemeClr val="hlink"/>
              </a:solidFill>
              <a:effectLst/>
              <a:latin typeface="Tahoma" panose="020B0604030504040204" pitchFamily="34" charset="0"/>
            </a:endParaRP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4. Recognize that you will believe what you want to believe.</a:t>
            </a:r>
          </a:p>
          <a:p>
            <a:pPr eaLnBrk="1" hangingPunct="1">
              <a:buFont typeface="Wingdings" panose="05000000000000000000" pitchFamily="2" charset="2"/>
              <a:buNone/>
            </a:pPr>
            <a:endParaRPr lang="en-US" sz="300" b="1" smtClean="0">
              <a:solidFill>
                <a:schemeClr val="hlink"/>
              </a:solidFill>
              <a:effectLst/>
              <a:latin typeface="Tahoma" panose="020B0604030504040204" pitchFamily="34" charset="0"/>
            </a:endParaRP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5. The truth can be eclipsed by a thrilling lie.</a:t>
            </a:r>
          </a:p>
          <a:p>
            <a:pPr eaLnBrk="1" hangingPunct="1">
              <a:buFont typeface="Wingdings" panose="05000000000000000000" pitchFamily="2" charset="2"/>
              <a:buNone/>
            </a:pPr>
            <a:endParaRPr lang="en-US" sz="300" b="1" smtClean="0">
              <a:solidFill>
                <a:schemeClr val="hlink"/>
              </a:solidFill>
              <a:effectLst/>
              <a:latin typeface="Tahoma" panose="020B0604030504040204" pitchFamily="34" charset="0"/>
            </a:endParaRP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6. A secret to healthy living is negotiating and balancing life’s</a:t>
            </a: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hardships.</a:t>
            </a:r>
          </a:p>
          <a:p>
            <a:pPr eaLnBrk="1" hangingPunct="1">
              <a:buFont typeface="Wingdings" panose="05000000000000000000" pitchFamily="2" charset="2"/>
              <a:buNone/>
            </a:pPr>
            <a:endParaRPr lang="en-US" sz="300" b="1" smtClean="0">
              <a:solidFill>
                <a:schemeClr val="hlink"/>
              </a:solidFill>
              <a:effectLst/>
              <a:latin typeface="Tahoma" panose="020B0604030504040204" pitchFamily="34" charset="0"/>
            </a:endParaRP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7. Remember that hurting people naturally hurt people;</a:t>
            </a: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intimidated people intimidate.</a:t>
            </a:r>
          </a:p>
          <a:p>
            <a:pPr eaLnBrk="1" hangingPunct="1">
              <a:buFont typeface="Wingdings" panose="05000000000000000000" pitchFamily="2" charset="2"/>
              <a:buNone/>
            </a:pPr>
            <a:endParaRPr lang="en-US" sz="300" b="1" smtClean="0">
              <a:solidFill>
                <a:schemeClr val="hlink"/>
              </a:solidFill>
              <a:effectLst/>
              <a:latin typeface="Tahoma" panose="020B0604030504040204" pitchFamily="34" charset="0"/>
            </a:endParaRP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8. We can only pass on what we possess, ourselves.</a:t>
            </a:r>
          </a:p>
        </p:txBody>
      </p:sp>
      <p:sp>
        <p:nvSpPr>
          <p:cNvPr id="18436"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8B4400E4-75CF-43F0-A7B2-711E0626127A}" type="slidenum">
              <a:rPr lang="en-US" sz="1400">
                <a:solidFill>
                  <a:srgbClr val="000099"/>
                </a:solidFill>
              </a:rPr>
              <a:pPr eaLnBrk="1" hangingPunct="1"/>
              <a:t>15</a:t>
            </a:fld>
            <a:endParaRPr lang="en-US" sz="1400">
              <a:solidFill>
                <a:srgbClr val="000099"/>
              </a:solidFill>
            </a:endParaRPr>
          </a:p>
        </p:txBody>
      </p:sp>
      <p:sp>
        <p:nvSpPr>
          <p:cNvPr id="18437"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dissolve">
                                      <p:cBhvr>
                                        <p:cTn id="7" dur="500"/>
                                        <p:tgtEl>
                                          <p:spTgt spid="174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 calcmode="lin" valueType="num">
                                      <p:cBhvr additive="base">
                                        <p:cTn id="12"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741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7411">
                                            <p:txEl>
                                              <p:pRg st="2" end="2"/>
                                            </p:txEl>
                                          </p:spTgt>
                                        </p:tgtEl>
                                        <p:attrNameLst>
                                          <p:attrName>style.visibility</p:attrName>
                                        </p:attrNameLst>
                                      </p:cBhvr>
                                      <p:to>
                                        <p:strVal val="visible"/>
                                      </p:to>
                                    </p:set>
                                    <p:anim calcmode="lin" valueType="num">
                                      <p:cBhvr additive="base">
                                        <p:cTn id="18"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1741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whoosh.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7411">
                                            <p:txEl>
                                              <p:pRg st="4" end="4"/>
                                            </p:txEl>
                                          </p:spTgt>
                                        </p:tgtEl>
                                        <p:attrNameLst>
                                          <p:attrName>style.visibility</p:attrName>
                                        </p:attrNameLst>
                                      </p:cBhvr>
                                      <p:to>
                                        <p:strVal val="visible"/>
                                      </p:to>
                                    </p:set>
                                    <p:anim calcmode="lin" valueType="num">
                                      <p:cBhvr additive="base">
                                        <p:cTn id="24" dur="500" fill="hold"/>
                                        <p:tgtEl>
                                          <p:spTgt spid="17411">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741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whoosh.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7411">
                                            <p:txEl>
                                              <p:pRg st="6" end="6"/>
                                            </p:txEl>
                                          </p:spTgt>
                                        </p:tgtEl>
                                        <p:attrNameLst>
                                          <p:attrName>style.visibility</p:attrName>
                                        </p:attrNameLst>
                                      </p:cBhvr>
                                      <p:to>
                                        <p:strVal val="visible"/>
                                      </p:to>
                                    </p:set>
                                    <p:anim calcmode="lin" valueType="num">
                                      <p:cBhvr additive="base">
                                        <p:cTn id="30" dur="500" fill="hold"/>
                                        <p:tgtEl>
                                          <p:spTgt spid="17411">
                                            <p:txEl>
                                              <p:pRg st="6" end="6"/>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1741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whoosh.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7411">
                                            <p:txEl>
                                              <p:pRg st="7" end="7"/>
                                            </p:txEl>
                                          </p:spTgt>
                                        </p:tgtEl>
                                        <p:attrNameLst>
                                          <p:attrName>style.visibility</p:attrName>
                                        </p:attrNameLst>
                                      </p:cBhvr>
                                      <p:to>
                                        <p:strVal val="visible"/>
                                      </p:to>
                                    </p:set>
                                    <p:anim calcmode="lin" valueType="num">
                                      <p:cBhvr additive="base">
                                        <p:cTn id="36" dur="500" fill="hold"/>
                                        <p:tgtEl>
                                          <p:spTgt spid="17411">
                                            <p:txEl>
                                              <p:pRg st="7" end="7"/>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17411">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17411">
                                            <p:txEl>
                                              <p:pRg st="9" end="9"/>
                                            </p:txEl>
                                          </p:spTgt>
                                        </p:tgtEl>
                                        <p:attrNameLst>
                                          <p:attrName>style.visibility</p:attrName>
                                        </p:attrNameLst>
                                      </p:cBhvr>
                                      <p:to>
                                        <p:strVal val="visible"/>
                                      </p:to>
                                    </p:set>
                                    <p:anim calcmode="lin" valueType="num">
                                      <p:cBhvr additive="base">
                                        <p:cTn id="42" dur="500" fill="hold"/>
                                        <p:tgtEl>
                                          <p:spTgt spid="17411">
                                            <p:txEl>
                                              <p:pRg st="9" end="9"/>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17411">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7411">
                                            <p:txEl>
                                              <p:pRg st="11" end="11"/>
                                            </p:txEl>
                                          </p:spTgt>
                                        </p:tgtEl>
                                        <p:attrNameLst>
                                          <p:attrName>style.visibility</p:attrName>
                                        </p:attrNameLst>
                                      </p:cBhvr>
                                      <p:to>
                                        <p:strVal val="visible"/>
                                      </p:to>
                                    </p:set>
                                    <p:anim calcmode="lin" valueType="num">
                                      <p:cBhvr additive="base">
                                        <p:cTn id="48" dur="500" fill="hold"/>
                                        <p:tgtEl>
                                          <p:spTgt spid="17411">
                                            <p:txEl>
                                              <p:pRg st="11" end="11"/>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17411">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whoosh.wav"/>
                                        </p:tgtEl>
                                      </p:cMediaNode>
                                    </p:audio>
                                  </p:sub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7411">
                                            <p:txEl>
                                              <p:pRg st="13" end="13"/>
                                            </p:txEl>
                                          </p:spTgt>
                                        </p:tgtEl>
                                        <p:attrNameLst>
                                          <p:attrName>style.visibility</p:attrName>
                                        </p:attrNameLst>
                                      </p:cBhvr>
                                      <p:to>
                                        <p:strVal val="visible"/>
                                      </p:to>
                                    </p:set>
                                    <p:anim calcmode="lin" valueType="num">
                                      <p:cBhvr additive="base">
                                        <p:cTn id="54" dur="500" fill="hold"/>
                                        <p:tgtEl>
                                          <p:spTgt spid="17411">
                                            <p:txEl>
                                              <p:pRg st="13" end="13"/>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17411">
                                            <p:txEl>
                                              <p:pRg st="13" end="1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2" name="whoosh.wav"/>
                                        </p:tgtEl>
                                      </p:cMediaNode>
                                    </p:audio>
                                  </p:sub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17411">
                                            <p:txEl>
                                              <p:pRg st="14" end="14"/>
                                            </p:txEl>
                                          </p:spTgt>
                                        </p:tgtEl>
                                        <p:attrNameLst>
                                          <p:attrName>style.visibility</p:attrName>
                                        </p:attrNameLst>
                                      </p:cBhvr>
                                      <p:to>
                                        <p:strVal val="visible"/>
                                      </p:to>
                                    </p:set>
                                    <p:anim calcmode="lin" valueType="num">
                                      <p:cBhvr additive="base">
                                        <p:cTn id="60" dur="500" fill="hold"/>
                                        <p:tgtEl>
                                          <p:spTgt spid="17411">
                                            <p:txEl>
                                              <p:pRg st="14" end="14"/>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17411">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8"/>
                                            </p:cond>
                                          </p:stCondLst>
                                          <p:endCondLst>
                                            <p:cond evt="onStopAudio" delay="0">
                                              <p:tgtEl>
                                                <p:sldTgt/>
                                              </p:tgtEl>
                                            </p:cond>
                                          </p:endCondLst>
                                        </p:cTn>
                                        <p:tgtEl>
                                          <p:sndTgt r:embed="rId2" name="whoosh.wav"/>
                                        </p:tgtEl>
                                      </p:cMediaNode>
                                    </p:audio>
                                  </p:sub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17411">
                                            <p:txEl>
                                              <p:pRg st="16" end="16"/>
                                            </p:txEl>
                                          </p:spTgt>
                                        </p:tgtEl>
                                        <p:attrNameLst>
                                          <p:attrName>style.visibility</p:attrName>
                                        </p:attrNameLst>
                                      </p:cBhvr>
                                      <p:to>
                                        <p:strVal val="visible"/>
                                      </p:to>
                                    </p:set>
                                    <p:anim calcmode="lin" valueType="num">
                                      <p:cBhvr additive="base">
                                        <p:cTn id="66" dur="500" fill="hold"/>
                                        <p:tgtEl>
                                          <p:spTgt spid="17411">
                                            <p:txEl>
                                              <p:pRg st="16" end="16"/>
                                            </p:txEl>
                                          </p:spTgt>
                                        </p:tgtEl>
                                        <p:attrNameLst>
                                          <p:attrName>ppt_x</p:attrName>
                                        </p:attrNameLst>
                                      </p:cBhvr>
                                      <p:tavLst>
                                        <p:tav tm="0">
                                          <p:val>
                                            <p:strVal val="0-#ppt_w/2"/>
                                          </p:val>
                                        </p:tav>
                                        <p:tav tm="100000">
                                          <p:val>
                                            <p:strVal val="#ppt_x"/>
                                          </p:val>
                                        </p:tav>
                                      </p:tavLst>
                                    </p:anim>
                                    <p:anim calcmode="lin" valueType="num">
                                      <p:cBhvr additive="base">
                                        <p:cTn id="67" dur="500" fill="hold"/>
                                        <p:tgtEl>
                                          <p:spTgt spid="17411">
                                            <p:txEl>
                                              <p:pRg st="16" end="1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4"/>
                                            </p:cond>
                                          </p:stCondLst>
                                          <p:endCondLst>
                                            <p:cond evt="onStopAudio" delay="0">
                                              <p:tgtEl>
                                                <p:sldTgt/>
                                              </p:tgtEl>
                                            </p:cond>
                                          </p:endCondLst>
                                        </p:cTn>
                                        <p:tgtEl>
                                          <p:sndTgt r:embed="rId2" name="whoosh.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17411">
                                            <p:txEl>
                                              <p:pRg st="17" end="17"/>
                                            </p:txEl>
                                          </p:spTgt>
                                        </p:tgtEl>
                                        <p:attrNameLst>
                                          <p:attrName>style.visibility</p:attrName>
                                        </p:attrNameLst>
                                      </p:cBhvr>
                                      <p:to>
                                        <p:strVal val="visible"/>
                                      </p:to>
                                    </p:set>
                                    <p:anim calcmode="lin" valueType="num">
                                      <p:cBhvr additive="base">
                                        <p:cTn id="72" dur="500" fill="hold"/>
                                        <p:tgtEl>
                                          <p:spTgt spid="17411">
                                            <p:txEl>
                                              <p:pRg st="17" end="17"/>
                                            </p:txEl>
                                          </p:spTgt>
                                        </p:tgtEl>
                                        <p:attrNameLst>
                                          <p:attrName>ppt_x</p:attrName>
                                        </p:attrNameLst>
                                      </p:cBhvr>
                                      <p:tavLst>
                                        <p:tav tm="0">
                                          <p:val>
                                            <p:strVal val="0-#ppt_w/2"/>
                                          </p:val>
                                        </p:tav>
                                        <p:tav tm="100000">
                                          <p:val>
                                            <p:strVal val="#ppt_x"/>
                                          </p:val>
                                        </p:tav>
                                      </p:tavLst>
                                    </p:anim>
                                    <p:anim calcmode="lin" valueType="num">
                                      <p:cBhvr additive="base">
                                        <p:cTn id="73" dur="500" fill="hold"/>
                                        <p:tgtEl>
                                          <p:spTgt spid="17411">
                                            <p:txEl>
                                              <p:pRg st="17" end="1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0"/>
                                            </p:cond>
                                          </p:stCondLst>
                                          <p:endCondLst>
                                            <p:cond evt="onStopAudio" delay="0">
                                              <p:tgtEl>
                                                <p:sldTgt/>
                                              </p:tgtEl>
                                            </p:cond>
                                          </p:endCondLst>
                                        </p:cTn>
                                        <p:tgtEl>
                                          <p:sndTgt r:embed="rId2" name="whoosh.wav"/>
                                        </p:tgtEl>
                                      </p:cMediaNode>
                                    </p:audio>
                                  </p:sub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8" fill="hold" grpId="0" nodeType="clickEffect">
                                  <p:stCondLst>
                                    <p:cond delay="0"/>
                                  </p:stCondLst>
                                  <p:childTnLst>
                                    <p:set>
                                      <p:cBhvr>
                                        <p:cTn id="77" dur="1" fill="hold">
                                          <p:stCondLst>
                                            <p:cond delay="0"/>
                                          </p:stCondLst>
                                        </p:cTn>
                                        <p:tgtEl>
                                          <p:spTgt spid="17411">
                                            <p:txEl>
                                              <p:pRg st="19" end="19"/>
                                            </p:txEl>
                                          </p:spTgt>
                                        </p:tgtEl>
                                        <p:attrNameLst>
                                          <p:attrName>style.visibility</p:attrName>
                                        </p:attrNameLst>
                                      </p:cBhvr>
                                      <p:to>
                                        <p:strVal val="visible"/>
                                      </p:to>
                                    </p:set>
                                    <p:anim calcmode="lin" valueType="num">
                                      <p:cBhvr additive="base">
                                        <p:cTn id="78" dur="500" fill="hold"/>
                                        <p:tgtEl>
                                          <p:spTgt spid="17411">
                                            <p:txEl>
                                              <p:pRg st="19" end="19"/>
                                            </p:txEl>
                                          </p:spTgt>
                                        </p:tgtEl>
                                        <p:attrNameLst>
                                          <p:attrName>ppt_x</p:attrName>
                                        </p:attrNameLst>
                                      </p:cBhvr>
                                      <p:tavLst>
                                        <p:tav tm="0">
                                          <p:val>
                                            <p:strVal val="0-#ppt_w/2"/>
                                          </p:val>
                                        </p:tav>
                                        <p:tav tm="100000">
                                          <p:val>
                                            <p:strVal val="#ppt_x"/>
                                          </p:val>
                                        </p:tav>
                                      </p:tavLst>
                                    </p:anim>
                                    <p:anim calcmode="lin" valueType="num">
                                      <p:cBhvr additive="base">
                                        <p:cTn id="79" dur="500" fill="hold"/>
                                        <p:tgtEl>
                                          <p:spTgt spid="17411">
                                            <p:txEl>
                                              <p:pRg st="19" end="1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6"/>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autoUpdateAnimBg="0"/>
      <p:bldP spid="1741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22860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18435" name="Rectangle 3"/>
          <p:cNvSpPr>
            <a:spLocks noGrp="1" noChangeArrowheads="1"/>
          </p:cNvSpPr>
          <p:nvPr>
            <p:ph type="body" idx="1"/>
          </p:nvPr>
        </p:nvSpPr>
        <p:spPr>
          <a:xfrm>
            <a:off x="228600" y="1219200"/>
            <a:ext cx="8686800" cy="5257800"/>
          </a:xfrm>
        </p:spPr>
        <p:txBody>
          <a:bodyPr/>
          <a:lstStyle/>
          <a:p>
            <a:pPr algn="ctr" eaLnBrk="1" hangingPunct="1">
              <a:buFont typeface="Wingdings" panose="05000000000000000000" pitchFamily="2" charset="2"/>
              <a:buNone/>
            </a:pPr>
            <a:r>
              <a:rPr lang="en-US" b="1" smtClean="0">
                <a:solidFill>
                  <a:schemeClr val="hlink"/>
                </a:solidFill>
                <a:effectLst/>
                <a:latin typeface="Tahoma" panose="020B0604030504040204" pitchFamily="34" charset="0"/>
              </a:rPr>
              <a:t>KEYS TO PERSONAL SECURITY</a:t>
            </a:r>
          </a:p>
          <a:p>
            <a:pPr eaLnBrk="1" hangingPunct="1">
              <a:buFont typeface="Wingdings" panose="05000000000000000000" pitchFamily="2" charset="2"/>
              <a:buNone/>
            </a:pPr>
            <a:endParaRPr lang="en-US" sz="1500" b="1" smtClean="0">
              <a:solidFill>
                <a:schemeClr val="hlink"/>
              </a:solidFill>
              <a:effectLst/>
              <a:latin typeface="Tahoma" panose="020B0604030504040204" pitchFamily="34" charset="0"/>
            </a:endParaRP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1. </a:t>
            </a:r>
            <a:r>
              <a:rPr lang="en-US" sz="2000" b="1" u="sng" smtClean="0">
                <a:solidFill>
                  <a:schemeClr val="hlink"/>
                </a:solidFill>
                <a:effectLst/>
                <a:latin typeface="Tahoma" panose="020B0604030504040204" pitchFamily="34" charset="0"/>
              </a:rPr>
              <a:t> 	IDENTITY					</a:t>
            </a: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You must tie your self worth to your identity in Christ, not people and performance.</a:t>
            </a: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2. </a:t>
            </a:r>
            <a:r>
              <a:rPr lang="en-US" sz="2000" b="1" u="sng" smtClean="0">
                <a:solidFill>
                  <a:schemeClr val="hlink"/>
                </a:solidFill>
                <a:effectLst/>
                <a:latin typeface="Tahoma" panose="020B0604030504040204" pitchFamily="34" charset="0"/>
              </a:rPr>
              <a:t>	BROKENNESS					</a:t>
            </a: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You must allow God to break you of self-sufficiency and self-promotion.</a:t>
            </a: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3. </a:t>
            </a:r>
            <a:r>
              <a:rPr lang="en-US" sz="2000" b="1" u="sng" smtClean="0">
                <a:solidFill>
                  <a:schemeClr val="hlink"/>
                </a:solidFill>
                <a:effectLst/>
                <a:latin typeface="Tahoma" panose="020B0604030504040204" pitchFamily="34" charset="0"/>
              </a:rPr>
              <a:t>	PURPOSE					</a:t>
            </a: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You must discover and practice your God-given purpose in life, not someone else’.</a:t>
            </a: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4. </a:t>
            </a:r>
            <a:r>
              <a:rPr lang="en-US" sz="2000" b="1" u="sng" smtClean="0">
                <a:solidFill>
                  <a:schemeClr val="hlink"/>
                </a:solidFill>
                <a:effectLst/>
                <a:latin typeface="Tahoma" panose="020B0604030504040204" pitchFamily="34" charset="0"/>
              </a:rPr>
              <a:t>	GIVING &amp; RECEIVING “THE BLESSING”	</a:t>
            </a:r>
          </a:p>
          <a:p>
            <a:pPr eaLnBrk="1" hangingPunct="1">
              <a:buFont typeface="Wingdings" panose="05000000000000000000" pitchFamily="2" charset="2"/>
              <a:buNone/>
            </a:pPr>
            <a:r>
              <a:rPr lang="en-US" sz="2000" b="1" smtClean="0">
                <a:solidFill>
                  <a:schemeClr val="hlink"/>
                </a:solidFill>
                <a:effectLst/>
                <a:latin typeface="Tahoma" panose="020B0604030504040204" pitchFamily="34" charset="0"/>
              </a:rPr>
              <a:t>	You must learn to let others love and bless you, and do the same for them.</a:t>
            </a:r>
          </a:p>
        </p:txBody>
      </p:sp>
      <p:sp>
        <p:nvSpPr>
          <p:cNvPr id="19460"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82FB4AFB-04E5-487D-8E03-50A3CCB51C93}" type="slidenum">
              <a:rPr lang="en-US" sz="1400">
                <a:solidFill>
                  <a:srgbClr val="000099"/>
                </a:solidFill>
              </a:rPr>
              <a:pPr eaLnBrk="1" hangingPunct="1"/>
              <a:t>16</a:t>
            </a:fld>
            <a:endParaRPr lang="en-US" sz="1400">
              <a:solidFill>
                <a:srgbClr val="000099"/>
              </a:solidFill>
            </a:endParaRPr>
          </a:p>
        </p:txBody>
      </p:sp>
      <p:sp>
        <p:nvSpPr>
          <p:cNvPr id="19461"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 calcmode="lin" valueType="num">
                                      <p:cBhvr additive="base">
                                        <p:cTn id="7" dur="5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Effect transition="in" filter="wipe(left)">
                                      <p:cBhvr>
                                        <p:cTn id="13" dur="500"/>
                                        <p:tgtEl>
                                          <p:spTgt spid="1843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8435">
                                            <p:txEl>
                                              <p:pRg st="2" end="2"/>
                                            </p:txEl>
                                          </p:spTgt>
                                        </p:tgtEl>
                                        <p:attrNameLst>
                                          <p:attrName>style.visibility</p:attrName>
                                        </p:attrNameLst>
                                      </p:cBhvr>
                                      <p:to>
                                        <p:strVal val="visible"/>
                                      </p:to>
                                    </p:set>
                                    <p:animEffect transition="in" filter="wipe(left)">
                                      <p:cBhvr>
                                        <p:cTn id="18" dur="500"/>
                                        <p:tgtEl>
                                          <p:spTgt spid="18435">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8435">
                                            <p:txEl>
                                              <p:pRg st="3" end="3"/>
                                            </p:txEl>
                                          </p:spTgt>
                                        </p:tgtEl>
                                        <p:attrNameLst>
                                          <p:attrName>style.visibility</p:attrName>
                                        </p:attrNameLst>
                                      </p:cBhvr>
                                      <p:to>
                                        <p:strVal val="visible"/>
                                      </p:to>
                                    </p:set>
                                    <p:animEffect transition="in" filter="wipe(left)">
                                      <p:cBhvr>
                                        <p:cTn id="23" dur="500"/>
                                        <p:tgtEl>
                                          <p:spTgt spid="18435">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8435">
                                            <p:txEl>
                                              <p:pRg st="4" end="4"/>
                                            </p:txEl>
                                          </p:spTgt>
                                        </p:tgtEl>
                                        <p:attrNameLst>
                                          <p:attrName>style.visibility</p:attrName>
                                        </p:attrNameLst>
                                      </p:cBhvr>
                                      <p:to>
                                        <p:strVal val="visible"/>
                                      </p:to>
                                    </p:set>
                                    <p:animEffect transition="in" filter="wipe(left)">
                                      <p:cBhvr>
                                        <p:cTn id="28" dur="500"/>
                                        <p:tgtEl>
                                          <p:spTgt spid="18435">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8435">
                                            <p:txEl>
                                              <p:pRg st="5" end="5"/>
                                            </p:txEl>
                                          </p:spTgt>
                                        </p:tgtEl>
                                        <p:attrNameLst>
                                          <p:attrName>style.visibility</p:attrName>
                                        </p:attrNameLst>
                                      </p:cBhvr>
                                      <p:to>
                                        <p:strVal val="visible"/>
                                      </p:to>
                                    </p:set>
                                    <p:animEffect transition="in" filter="wipe(left)">
                                      <p:cBhvr>
                                        <p:cTn id="33" dur="500"/>
                                        <p:tgtEl>
                                          <p:spTgt spid="18435">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8435">
                                            <p:txEl>
                                              <p:pRg st="6" end="6"/>
                                            </p:txEl>
                                          </p:spTgt>
                                        </p:tgtEl>
                                        <p:attrNameLst>
                                          <p:attrName>style.visibility</p:attrName>
                                        </p:attrNameLst>
                                      </p:cBhvr>
                                      <p:to>
                                        <p:strVal val="visible"/>
                                      </p:to>
                                    </p:set>
                                    <p:animEffect transition="in" filter="wipe(left)">
                                      <p:cBhvr>
                                        <p:cTn id="38" dur="500"/>
                                        <p:tgtEl>
                                          <p:spTgt spid="18435">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8435">
                                            <p:txEl>
                                              <p:pRg st="7" end="7"/>
                                            </p:txEl>
                                          </p:spTgt>
                                        </p:tgtEl>
                                        <p:attrNameLst>
                                          <p:attrName>style.visibility</p:attrName>
                                        </p:attrNameLst>
                                      </p:cBhvr>
                                      <p:to>
                                        <p:strVal val="visible"/>
                                      </p:to>
                                    </p:set>
                                    <p:animEffect transition="in" filter="wipe(left)">
                                      <p:cBhvr>
                                        <p:cTn id="43" dur="500"/>
                                        <p:tgtEl>
                                          <p:spTgt spid="18435">
                                            <p:txEl>
                                              <p:pRg st="7" end="7"/>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8435">
                                            <p:txEl>
                                              <p:pRg st="8" end="8"/>
                                            </p:txEl>
                                          </p:spTgt>
                                        </p:tgtEl>
                                        <p:attrNameLst>
                                          <p:attrName>style.visibility</p:attrName>
                                        </p:attrNameLst>
                                      </p:cBhvr>
                                      <p:to>
                                        <p:strVal val="visible"/>
                                      </p:to>
                                    </p:set>
                                    <p:animEffect transition="in" filter="wipe(left)">
                                      <p:cBhvr>
                                        <p:cTn id="48" dur="500"/>
                                        <p:tgtEl>
                                          <p:spTgt spid="18435">
                                            <p:txEl>
                                              <p:pRg st="8" end="8"/>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8435">
                                            <p:txEl>
                                              <p:pRg st="9" end="9"/>
                                            </p:txEl>
                                          </p:spTgt>
                                        </p:tgtEl>
                                        <p:attrNameLst>
                                          <p:attrName>style.visibility</p:attrName>
                                        </p:attrNameLst>
                                      </p:cBhvr>
                                      <p:to>
                                        <p:strVal val="visible"/>
                                      </p:to>
                                    </p:set>
                                    <p:animEffect transition="in" filter="wipe(left)">
                                      <p:cBhvr>
                                        <p:cTn id="53" dur="500"/>
                                        <p:tgtEl>
                                          <p:spTgt spid="184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autoUpdateAnimBg="0"/>
      <p:bldP spid="1843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19459" name="Rectangle 3"/>
          <p:cNvSpPr>
            <a:spLocks noGrp="1" noChangeArrowheads="1"/>
          </p:cNvSpPr>
          <p:nvPr>
            <p:ph type="body" idx="1"/>
          </p:nvPr>
        </p:nvSpPr>
        <p:spPr>
          <a:xfrm>
            <a:off x="228600" y="990600"/>
            <a:ext cx="8686800" cy="5867400"/>
          </a:xfrm>
        </p:spPr>
        <p:txBody>
          <a:bodyPr/>
          <a:lstStyle/>
          <a:p>
            <a:pPr eaLnBrk="1" hangingPunct="1">
              <a:buFont typeface="Wingdings" panose="05000000000000000000" pitchFamily="2" charset="2"/>
              <a:buNone/>
            </a:pPr>
            <a:r>
              <a:rPr lang="en-US" sz="1800" b="1" smtClean="0">
                <a:solidFill>
                  <a:srgbClr val="000099"/>
                </a:solidFill>
                <a:effectLst/>
              </a:rPr>
              <a:t> In the final pages of this lesson, we will examine these four keys to personal</a:t>
            </a:r>
          </a:p>
          <a:p>
            <a:pPr eaLnBrk="1" hangingPunct="1">
              <a:buFont typeface="Wingdings" panose="05000000000000000000" pitchFamily="2" charset="2"/>
              <a:buNone/>
            </a:pPr>
            <a:r>
              <a:rPr lang="en-US" sz="1800" b="1" smtClean="0">
                <a:solidFill>
                  <a:srgbClr val="000099"/>
                </a:solidFill>
                <a:effectLst/>
              </a:rPr>
              <a:t> security.  You will notice there is a diagram for each key, which should make it easier</a:t>
            </a:r>
          </a:p>
          <a:p>
            <a:pPr eaLnBrk="1" hangingPunct="1">
              <a:buFont typeface="Wingdings" panose="05000000000000000000" pitchFamily="2" charset="2"/>
              <a:buNone/>
            </a:pPr>
            <a:r>
              <a:rPr lang="en-US" sz="1800" b="1" smtClean="0">
                <a:solidFill>
                  <a:srgbClr val="000099"/>
                </a:solidFill>
                <a:effectLst/>
              </a:rPr>
              <a:t> for you to gain a “handle” on the truth.  Study each diagram and embrace the truth</a:t>
            </a:r>
          </a:p>
          <a:p>
            <a:pPr eaLnBrk="1" hangingPunct="1">
              <a:buFont typeface="Wingdings" panose="05000000000000000000" pitchFamily="2" charset="2"/>
              <a:buNone/>
            </a:pPr>
            <a:r>
              <a:rPr lang="en-US" sz="1800" b="1" smtClean="0">
                <a:solidFill>
                  <a:srgbClr val="000099"/>
                </a:solidFill>
                <a:effectLst/>
              </a:rPr>
              <a:t> completely.  This may be the beginning of a wonderful leadership journey…where you</a:t>
            </a:r>
          </a:p>
          <a:p>
            <a:pPr eaLnBrk="1" hangingPunct="1">
              <a:buFont typeface="Wingdings" panose="05000000000000000000" pitchFamily="2" charset="2"/>
              <a:buNone/>
            </a:pPr>
            <a:r>
              <a:rPr lang="en-US" sz="1800" b="1" smtClean="0">
                <a:solidFill>
                  <a:srgbClr val="000099"/>
                </a:solidFill>
                <a:effectLst/>
              </a:rPr>
              <a:t> can be prevented from sabotaging yourself due to personal insecurities.</a:t>
            </a:r>
          </a:p>
          <a:p>
            <a:pPr eaLnBrk="1" hangingPunct="1">
              <a:buFont typeface="Wingdings" panose="05000000000000000000" pitchFamily="2" charset="2"/>
              <a:buNone/>
            </a:pPr>
            <a:endParaRPr lang="en-US" sz="500" b="1" smtClean="0">
              <a:solidFill>
                <a:srgbClr val="000099"/>
              </a:solidFill>
              <a:effectLst/>
            </a:endParaRPr>
          </a:p>
          <a:p>
            <a:pPr eaLnBrk="1" hangingPunct="1">
              <a:buFont typeface="Wingdings" panose="05000000000000000000" pitchFamily="2" charset="2"/>
              <a:buNone/>
            </a:pPr>
            <a:r>
              <a:rPr lang="en-US" sz="2100" b="1" smtClean="0">
                <a:solidFill>
                  <a:schemeClr val="hlink"/>
                </a:solidFill>
                <a:effectLst/>
              </a:rPr>
              <a:t> KEY ONE: </a:t>
            </a:r>
            <a:r>
              <a:rPr lang="en-US" sz="2100" b="1" u="sng" smtClean="0">
                <a:solidFill>
                  <a:schemeClr val="hlink"/>
                </a:solidFill>
                <a:effectLst/>
              </a:rPr>
              <a:t>	IDENTITY	</a:t>
            </a:r>
            <a:r>
              <a:rPr lang="en-US" sz="2100" b="1" smtClean="0">
                <a:solidFill>
                  <a:schemeClr val="hlink"/>
                </a:solidFill>
                <a:effectLst/>
              </a:rPr>
              <a:t>					</a:t>
            </a:r>
          </a:p>
          <a:p>
            <a:pPr eaLnBrk="1" hangingPunct="1">
              <a:buFont typeface="Wingdings" panose="05000000000000000000" pitchFamily="2" charset="2"/>
              <a:buNone/>
            </a:pPr>
            <a:endParaRPr lang="en-US" sz="400" b="1" smtClean="0">
              <a:solidFill>
                <a:schemeClr val="hlink"/>
              </a:solidFill>
              <a:effectLst/>
            </a:endParaRPr>
          </a:p>
          <a:p>
            <a:pPr eaLnBrk="1" hangingPunct="1">
              <a:buFont typeface="Wingdings" panose="05000000000000000000" pitchFamily="2" charset="2"/>
              <a:buNone/>
            </a:pPr>
            <a:r>
              <a:rPr lang="en-US" sz="1800" b="1" smtClean="0">
                <a:solidFill>
                  <a:srgbClr val="000099"/>
                </a:solidFill>
                <a:effectLst/>
              </a:rPr>
              <a:t> You must tie your self-worth to your identity in Christ, not people or performance.</a:t>
            </a:r>
          </a:p>
          <a:p>
            <a:pPr eaLnBrk="1" hangingPunct="1">
              <a:buFont typeface="Wingdings" panose="05000000000000000000" pitchFamily="2" charset="2"/>
              <a:buNone/>
            </a:pPr>
            <a:endParaRPr lang="en-US" sz="400" b="1" smtClean="0">
              <a:solidFill>
                <a:srgbClr val="000099"/>
              </a:solidFill>
              <a:effectLst/>
            </a:endParaRPr>
          </a:p>
          <a:p>
            <a:pPr eaLnBrk="1" hangingPunct="1">
              <a:buFont typeface="Wingdings" panose="05000000000000000000" pitchFamily="2" charset="2"/>
              <a:buNone/>
            </a:pPr>
            <a:r>
              <a:rPr lang="en-US" sz="1800" b="1" smtClean="0">
                <a:solidFill>
                  <a:schemeClr val="hlink"/>
                </a:solidFill>
                <a:effectLst/>
              </a:rPr>
              <a:t>	II Corinthians 5:16-18</a:t>
            </a:r>
          </a:p>
          <a:p>
            <a:pPr eaLnBrk="1" hangingPunct="1">
              <a:buFont typeface="Wingdings" panose="05000000000000000000" pitchFamily="2" charset="2"/>
              <a:buNone/>
            </a:pPr>
            <a:endParaRPr lang="en-US" sz="400" b="1" smtClean="0">
              <a:solidFill>
                <a:schemeClr val="hlink"/>
              </a:solidFill>
              <a:effectLst/>
            </a:endParaRPr>
          </a:p>
          <a:p>
            <a:pPr eaLnBrk="1" hangingPunct="1">
              <a:buFont typeface="Wingdings" panose="05000000000000000000" pitchFamily="2" charset="2"/>
              <a:buNone/>
            </a:pPr>
            <a:r>
              <a:rPr lang="en-US" sz="1800" b="1" smtClean="0">
                <a:solidFill>
                  <a:srgbClr val="000099"/>
                </a:solidFill>
                <a:effectLst/>
              </a:rPr>
              <a:t>	Meditate and embrace the three truths of this passage…</a:t>
            </a:r>
          </a:p>
          <a:p>
            <a:pPr eaLnBrk="1" hangingPunct="1">
              <a:buFont typeface="Wingdings" panose="05000000000000000000" pitchFamily="2" charset="2"/>
              <a:buNone/>
            </a:pPr>
            <a:endParaRPr lang="en-US" sz="400" b="1" smtClean="0">
              <a:solidFill>
                <a:srgbClr val="000099"/>
              </a:solidFill>
              <a:effectLst/>
            </a:endParaRPr>
          </a:p>
          <a:p>
            <a:pPr eaLnBrk="1" hangingPunct="1">
              <a:buFont typeface="Wingdings" panose="05000000000000000000" pitchFamily="2" charset="2"/>
              <a:buNone/>
            </a:pPr>
            <a:r>
              <a:rPr lang="en-US" sz="1800" b="1" smtClean="0">
                <a:solidFill>
                  <a:srgbClr val="000000"/>
                </a:solidFill>
                <a:effectLst/>
              </a:rPr>
              <a:t>	1. You Have a New Position: you are now placed “in Christ” as well as well as “in</a:t>
            </a:r>
          </a:p>
          <a:p>
            <a:pPr eaLnBrk="1" hangingPunct="1">
              <a:buFont typeface="Wingdings" panose="05000000000000000000" pitchFamily="2" charset="2"/>
              <a:buNone/>
            </a:pPr>
            <a:r>
              <a:rPr lang="en-US" sz="1800" b="1" smtClean="0">
                <a:solidFill>
                  <a:srgbClr val="000000"/>
                </a:solidFill>
                <a:effectLst/>
              </a:rPr>
              <a:t>	     the world.”</a:t>
            </a:r>
          </a:p>
          <a:p>
            <a:pPr eaLnBrk="1" hangingPunct="1">
              <a:buFont typeface="Wingdings" panose="05000000000000000000" pitchFamily="2" charset="2"/>
              <a:buNone/>
            </a:pPr>
            <a:r>
              <a:rPr lang="en-US" sz="1800" b="1" smtClean="0">
                <a:solidFill>
                  <a:srgbClr val="000000"/>
                </a:solidFill>
                <a:effectLst/>
              </a:rPr>
              <a:t>	2. You Have New Possessions: you have been given “things” or resources inside of</a:t>
            </a:r>
          </a:p>
          <a:p>
            <a:pPr eaLnBrk="1" hangingPunct="1">
              <a:buFont typeface="Wingdings" panose="05000000000000000000" pitchFamily="2" charset="2"/>
              <a:buNone/>
            </a:pPr>
            <a:r>
              <a:rPr lang="en-US" sz="1800" b="1" smtClean="0">
                <a:solidFill>
                  <a:srgbClr val="000000"/>
                </a:solidFill>
                <a:effectLst/>
              </a:rPr>
              <a:t>	    you.</a:t>
            </a:r>
          </a:p>
          <a:p>
            <a:pPr eaLnBrk="1" hangingPunct="1">
              <a:buFont typeface="Wingdings" panose="05000000000000000000" pitchFamily="2" charset="2"/>
              <a:buNone/>
            </a:pPr>
            <a:r>
              <a:rPr lang="en-US" sz="1800" b="1" smtClean="0">
                <a:solidFill>
                  <a:srgbClr val="000000"/>
                </a:solidFill>
                <a:effectLst/>
              </a:rPr>
              <a:t>	3. You Have  New Potential: you have been given these to fulfill a ministry to</a:t>
            </a:r>
          </a:p>
          <a:p>
            <a:pPr eaLnBrk="1" hangingPunct="1">
              <a:buFont typeface="Wingdings" panose="05000000000000000000" pitchFamily="2" charset="2"/>
              <a:buNone/>
            </a:pPr>
            <a:r>
              <a:rPr lang="en-US" sz="1800" b="1" smtClean="0">
                <a:solidFill>
                  <a:srgbClr val="000000"/>
                </a:solidFill>
                <a:effectLst/>
              </a:rPr>
              <a:t>	    others.</a:t>
            </a:r>
          </a:p>
        </p:txBody>
      </p:sp>
      <p:sp>
        <p:nvSpPr>
          <p:cNvPr id="20484"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0084935-71C0-4601-891F-D04CFC4E6524}" type="slidenum">
              <a:rPr lang="en-US" sz="1400">
                <a:solidFill>
                  <a:srgbClr val="000099"/>
                </a:solidFill>
              </a:rPr>
              <a:pPr eaLnBrk="1" hangingPunct="1"/>
              <a:t>17</a:t>
            </a:fld>
            <a:endParaRPr lang="en-US" sz="1400">
              <a:solidFill>
                <a:srgbClr val="000099"/>
              </a:solidFill>
            </a:endParaRPr>
          </a:p>
        </p:txBody>
      </p:sp>
      <p:sp>
        <p:nvSpPr>
          <p:cNvPr id="20485"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9459">
                                            <p:txEl>
                                              <p:pRg st="0" end="0"/>
                                            </p:txEl>
                                          </p:spTgt>
                                        </p:tgtEl>
                                        <p:attrNameLst>
                                          <p:attrName>style.visibility</p:attrName>
                                        </p:attrNameLst>
                                      </p:cBhvr>
                                      <p:to>
                                        <p:strVal val="visible"/>
                                      </p:to>
                                    </p:set>
                                    <p:animEffect transition="in" filter="dissolve">
                                      <p:cBhvr>
                                        <p:cTn id="11" dur="500"/>
                                        <p:tgtEl>
                                          <p:spTgt spid="19459">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9459">
                                            <p:txEl>
                                              <p:pRg st="1" end="1"/>
                                            </p:txEl>
                                          </p:spTgt>
                                        </p:tgtEl>
                                        <p:attrNameLst>
                                          <p:attrName>style.visibility</p:attrName>
                                        </p:attrNameLst>
                                      </p:cBhvr>
                                      <p:to>
                                        <p:strVal val="visible"/>
                                      </p:to>
                                    </p:set>
                                    <p:animEffect transition="in" filter="dissolve">
                                      <p:cBhvr>
                                        <p:cTn id="16" dur="500"/>
                                        <p:tgtEl>
                                          <p:spTgt spid="1945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dissolve">
                                      <p:cBhvr>
                                        <p:cTn id="21" dur="500"/>
                                        <p:tgtEl>
                                          <p:spTgt spid="19459">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9459">
                                            <p:txEl>
                                              <p:pRg st="3" end="3"/>
                                            </p:txEl>
                                          </p:spTgt>
                                        </p:tgtEl>
                                        <p:attrNameLst>
                                          <p:attrName>style.visibility</p:attrName>
                                        </p:attrNameLst>
                                      </p:cBhvr>
                                      <p:to>
                                        <p:strVal val="visible"/>
                                      </p:to>
                                    </p:set>
                                    <p:animEffect transition="in" filter="dissolve">
                                      <p:cBhvr>
                                        <p:cTn id="26" dur="500"/>
                                        <p:tgtEl>
                                          <p:spTgt spid="19459">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9459">
                                            <p:txEl>
                                              <p:pRg st="4" end="4"/>
                                            </p:txEl>
                                          </p:spTgt>
                                        </p:tgtEl>
                                        <p:attrNameLst>
                                          <p:attrName>style.visibility</p:attrName>
                                        </p:attrNameLst>
                                      </p:cBhvr>
                                      <p:to>
                                        <p:strVal val="visible"/>
                                      </p:to>
                                    </p:set>
                                    <p:animEffect transition="in" filter="dissolve">
                                      <p:cBhvr>
                                        <p:cTn id="31" dur="500"/>
                                        <p:tgtEl>
                                          <p:spTgt spid="19459">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9459">
                                            <p:txEl>
                                              <p:pRg st="6" end="6"/>
                                            </p:txEl>
                                          </p:spTgt>
                                        </p:tgtEl>
                                        <p:attrNameLst>
                                          <p:attrName>style.visibility</p:attrName>
                                        </p:attrNameLst>
                                      </p:cBhvr>
                                      <p:to>
                                        <p:strVal val="visible"/>
                                      </p:to>
                                    </p:set>
                                    <p:animEffect transition="in" filter="dissolve">
                                      <p:cBhvr>
                                        <p:cTn id="36" dur="500"/>
                                        <p:tgtEl>
                                          <p:spTgt spid="19459">
                                            <p:txEl>
                                              <p:pRg st="6" end="6"/>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9459">
                                            <p:txEl>
                                              <p:pRg st="8" end="8"/>
                                            </p:txEl>
                                          </p:spTgt>
                                        </p:tgtEl>
                                        <p:attrNameLst>
                                          <p:attrName>style.visibility</p:attrName>
                                        </p:attrNameLst>
                                      </p:cBhvr>
                                      <p:to>
                                        <p:strVal val="visible"/>
                                      </p:to>
                                    </p:set>
                                    <p:animEffect transition="in" filter="dissolve">
                                      <p:cBhvr>
                                        <p:cTn id="41" dur="500"/>
                                        <p:tgtEl>
                                          <p:spTgt spid="19459">
                                            <p:txEl>
                                              <p:pRg st="8" end="8"/>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9459">
                                            <p:txEl>
                                              <p:pRg st="10" end="10"/>
                                            </p:txEl>
                                          </p:spTgt>
                                        </p:tgtEl>
                                        <p:attrNameLst>
                                          <p:attrName>style.visibility</p:attrName>
                                        </p:attrNameLst>
                                      </p:cBhvr>
                                      <p:to>
                                        <p:strVal val="visible"/>
                                      </p:to>
                                    </p:set>
                                    <p:animEffect transition="in" filter="dissolve">
                                      <p:cBhvr>
                                        <p:cTn id="46" dur="500"/>
                                        <p:tgtEl>
                                          <p:spTgt spid="19459">
                                            <p:txEl>
                                              <p:pRg st="10" end="10"/>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19459">
                                            <p:txEl>
                                              <p:pRg st="12" end="12"/>
                                            </p:txEl>
                                          </p:spTgt>
                                        </p:tgtEl>
                                        <p:attrNameLst>
                                          <p:attrName>style.visibility</p:attrName>
                                        </p:attrNameLst>
                                      </p:cBhvr>
                                      <p:to>
                                        <p:strVal val="visible"/>
                                      </p:to>
                                    </p:set>
                                    <p:animEffect transition="in" filter="dissolve">
                                      <p:cBhvr>
                                        <p:cTn id="51" dur="500"/>
                                        <p:tgtEl>
                                          <p:spTgt spid="19459">
                                            <p:txEl>
                                              <p:pRg st="12" end="12"/>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19459">
                                            <p:txEl>
                                              <p:pRg st="14" end="14"/>
                                            </p:txEl>
                                          </p:spTgt>
                                        </p:tgtEl>
                                        <p:attrNameLst>
                                          <p:attrName>style.visibility</p:attrName>
                                        </p:attrNameLst>
                                      </p:cBhvr>
                                      <p:to>
                                        <p:strVal val="visible"/>
                                      </p:to>
                                    </p:set>
                                    <p:animEffect transition="in" filter="dissolve">
                                      <p:cBhvr>
                                        <p:cTn id="56" dur="500"/>
                                        <p:tgtEl>
                                          <p:spTgt spid="19459">
                                            <p:txEl>
                                              <p:pRg st="14" end="14"/>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19459">
                                            <p:txEl>
                                              <p:pRg st="15" end="15"/>
                                            </p:txEl>
                                          </p:spTgt>
                                        </p:tgtEl>
                                        <p:attrNameLst>
                                          <p:attrName>style.visibility</p:attrName>
                                        </p:attrNameLst>
                                      </p:cBhvr>
                                      <p:to>
                                        <p:strVal val="visible"/>
                                      </p:to>
                                    </p:set>
                                    <p:animEffect transition="in" filter="dissolve">
                                      <p:cBhvr>
                                        <p:cTn id="61" dur="500"/>
                                        <p:tgtEl>
                                          <p:spTgt spid="19459">
                                            <p:txEl>
                                              <p:pRg st="15" end="15"/>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19459">
                                            <p:txEl>
                                              <p:pRg st="16" end="16"/>
                                            </p:txEl>
                                          </p:spTgt>
                                        </p:tgtEl>
                                        <p:attrNameLst>
                                          <p:attrName>style.visibility</p:attrName>
                                        </p:attrNameLst>
                                      </p:cBhvr>
                                      <p:to>
                                        <p:strVal val="visible"/>
                                      </p:to>
                                    </p:set>
                                    <p:animEffect transition="in" filter="dissolve">
                                      <p:cBhvr>
                                        <p:cTn id="66" dur="500"/>
                                        <p:tgtEl>
                                          <p:spTgt spid="19459">
                                            <p:txEl>
                                              <p:pRg st="16" end="16"/>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19459">
                                            <p:txEl>
                                              <p:pRg st="17" end="17"/>
                                            </p:txEl>
                                          </p:spTgt>
                                        </p:tgtEl>
                                        <p:attrNameLst>
                                          <p:attrName>style.visibility</p:attrName>
                                        </p:attrNameLst>
                                      </p:cBhvr>
                                      <p:to>
                                        <p:strVal val="visible"/>
                                      </p:to>
                                    </p:set>
                                    <p:animEffect transition="in" filter="dissolve">
                                      <p:cBhvr>
                                        <p:cTn id="71" dur="500"/>
                                        <p:tgtEl>
                                          <p:spTgt spid="19459">
                                            <p:txEl>
                                              <p:pRg st="17" end="17"/>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9" presetClass="entr" presetSubtype="0" fill="hold" grpId="0" nodeType="clickEffect">
                                  <p:stCondLst>
                                    <p:cond delay="0"/>
                                  </p:stCondLst>
                                  <p:childTnLst>
                                    <p:set>
                                      <p:cBhvr>
                                        <p:cTn id="75" dur="1" fill="hold">
                                          <p:stCondLst>
                                            <p:cond delay="0"/>
                                          </p:stCondLst>
                                        </p:cTn>
                                        <p:tgtEl>
                                          <p:spTgt spid="19459">
                                            <p:txEl>
                                              <p:pRg st="18" end="18"/>
                                            </p:txEl>
                                          </p:spTgt>
                                        </p:tgtEl>
                                        <p:attrNameLst>
                                          <p:attrName>style.visibility</p:attrName>
                                        </p:attrNameLst>
                                      </p:cBhvr>
                                      <p:to>
                                        <p:strVal val="visible"/>
                                      </p:to>
                                    </p:set>
                                    <p:animEffect transition="in" filter="dissolve">
                                      <p:cBhvr>
                                        <p:cTn id="76" dur="500"/>
                                        <p:tgtEl>
                                          <p:spTgt spid="19459">
                                            <p:txEl>
                                              <p:pRg st="18" end="18"/>
                                            </p:txEl>
                                          </p:spTgt>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19459">
                                            <p:txEl>
                                              <p:pRg st="19" end="19"/>
                                            </p:txEl>
                                          </p:spTgt>
                                        </p:tgtEl>
                                        <p:attrNameLst>
                                          <p:attrName>style.visibility</p:attrName>
                                        </p:attrNameLst>
                                      </p:cBhvr>
                                      <p:to>
                                        <p:strVal val="visible"/>
                                      </p:to>
                                    </p:set>
                                    <p:animEffect transition="in" filter="dissolve">
                                      <p:cBhvr>
                                        <p:cTn id="81" dur="500"/>
                                        <p:tgtEl>
                                          <p:spTgt spid="19459">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autoUpdateAnimBg="0"/>
      <p:bldP spid="1945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pic>
        <p:nvPicPr>
          <p:cNvPr id="21507" name="Picture 13" descr="C:\Program Files\Microsoft Office\Clipart\standard\stddir1\bd00002_.wmf"/>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133600" y="1066800"/>
            <a:ext cx="4041775" cy="526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5" name="Rectangle 15"/>
          <p:cNvSpPr>
            <a:spLocks noChangeArrowheads="1"/>
          </p:cNvSpPr>
          <p:nvPr/>
        </p:nvSpPr>
        <p:spPr bwMode="auto">
          <a:xfrm>
            <a:off x="2895600" y="2133600"/>
            <a:ext cx="2514600" cy="304800"/>
          </a:xfrm>
          <a:prstGeom prst="rect">
            <a:avLst/>
          </a:prstGeom>
          <a:solidFill>
            <a:schemeClr val="tx1"/>
          </a:solidFill>
          <a:ln w="12700" cap="sq">
            <a:solidFill>
              <a:schemeClr val="tx1"/>
            </a:solidFill>
            <a:miter lim="800000"/>
            <a:headEnd type="none" w="sm" len="sm"/>
            <a:tailEnd type="none" w="sm" len="sm"/>
          </a:ln>
          <a:effectLst/>
        </p:spPr>
        <p:txBody>
          <a:bodyPr wrap="none" anchor="ctr"/>
          <a:lstStyle/>
          <a:p>
            <a:pPr algn="ctr">
              <a:defRPr/>
            </a:pPr>
            <a:r>
              <a:rPr lang="en-US" sz="1800" b="1">
                <a:solidFill>
                  <a:srgbClr val="000000"/>
                </a:solidFill>
                <a:effectLst>
                  <a:outerShdw blurRad="38100" dist="38100" dir="2700000" algn="tl">
                    <a:srgbClr val="C0C0C0"/>
                  </a:outerShdw>
                </a:effectLst>
                <a:latin typeface="Times New Roman" charset="0"/>
                <a:cs typeface="+mn-cs"/>
              </a:rPr>
              <a:t>RIGHTEOUSNESS</a:t>
            </a:r>
          </a:p>
        </p:txBody>
      </p:sp>
      <p:sp>
        <p:nvSpPr>
          <p:cNvPr id="20496" name="Rectangle 16"/>
          <p:cNvSpPr>
            <a:spLocks noChangeArrowheads="1"/>
          </p:cNvSpPr>
          <p:nvPr/>
        </p:nvSpPr>
        <p:spPr bwMode="auto">
          <a:xfrm>
            <a:off x="3657600" y="2438400"/>
            <a:ext cx="990600" cy="228600"/>
          </a:xfrm>
          <a:prstGeom prst="rect">
            <a:avLst/>
          </a:prstGeom>
          <a:solidFill>
            <a:schemeClr val="tx1"/>
          </a:solidFill>
          <a:ln w="12700" cap="sq">
            <a:solidFill>
              <a:schemeClr val="tx1"/>
            </a:solidFill>
            <a:miter lim="800000"/>
            <a:headEnd type="none" w="sm" len="sm"/>
            <a:tailEnd type="none" w="sm" len="sm"/>
          </a:ln>
          <a:effectLst/>
        </p:spPr>
        <p:txBody>
          <a:bodyPr wrap="none" anchor="ctr"/>
          <a:lstStyle/>
          <a:p>
            <a:pPr algn="ctr">
              <a:defRPr/>
            </a:pPr>
            <a:r>
              <a:rPr lang="en-US" sz="1800" b="1" dirty="0">
                <a:solidFill>
                  <a:srgbClr val="000000"/>
                </a:solidFill>
                <a:effectLst>
                  <a:outerShdw blurRad="38100" dist="38100" dir="2700000" algn="tl">
                    <a:srgbClr val="C0C0C0"/>
                  </a:outerShdw>
                </a:effectLst>
                <a:latin typeface="Times New Roman" charset="0"/>
                <a:cs typeface="+mn-cs"/>
              </a:rPr>
              <a:t>LIFE</a:t>
            </a:r>
          </a:p>
        </p:txBody>
      </p:sp>
      <p:sp>
        <p:nvSpPr>
          <p:cNvPr id="20497" name="Rectangle 17"/>
          <p:cNvSpPr>
            <a:spLocks noChangeArrowheads="1"/>
          </p:cNvSpPr>
          <p:nvPr/>
        </p:nvSpPr>
        <p:spPr bwMode="auto">
          <a:xfrm>
            <a:off x="3352800" y="2667000"/>
            <a:ext cx="1600200" cy="228600"/>
          </a:xfrm>
          <a:prstGeom prst="rect">
            <a:avLst/>
          </a:prstGeom>
          <a:solidFill>
            <a:schemeClr val="tx1"/>
          </a:solidFill>
          <a:ln w="12700" cap="sq">
            <a:solidFill>
              <a:schemeClr val="tx1"/>
            </a:solidFill>
            <a:miter lim="800000"/>
            <a:headEnd type="none" w="sm" len="sm"/>
            <a:tailEnd type="none" w="sm" len="sm"/>
          </a:ln>
          <a:effectLst/>
        </p:spPr>
        <p:txBody>
          <a:bodyPr wrap="none" anchor="ctr"/>
          <a:lstStyle/>
          <a:p>
            <a:pPr algn="ctr">
              <a:defRPr/>
            </a:pPr>
            <a:r>
              <a:rPr lang="en-US" sz="1600" b="1" dirty="0">
                <a:solidFill>
                  <a:srgbClr val="000000"/>
                </a:solidFill>
                <a:effectLst>
                  <a:outerShdw blurRad="38100" dist="38100" dir="2700000" algn="tl">
                    <a:srgbClr val="C0C0C0"/>
                  </a:outerShdw>
                </a:effectLst>
                <a:latin typeface="Times New Roman" charset="0"/>
                <a:cs typeface="+mn-cs"/>
              </a:rPr>
              <a:t>WISDOM</a:t>
            </a:r>
          </a:p>
        </p:txBody>
      </p:sp>
      <p:sp>
        <p:nvSpPr>
          <p:cNvPr id="20498" name="Rectangle 18"/>
          <p:cNvSpPr>
            <a:spLocks noChangeArrowheads="1"/>
          </p:cNvSpPr>
          <p:nvPr/>
        </p:nvSpPr>
        <p:spPr bwMode="auto">
          <a:xfrm>
            <a:off x="3581400" y="2895600"/>
            <a:ext cx="1143000" cy="381000"/>
          </a:xfrm>
          <a:prstGeom prst="rect">
            <a:avLst/>
          </a:prstGeom>
          <a:solidFill>
            <a:schemeClr val="tx1"/>
          </a:solidFill>
          <a:ln w="12700" cap="sq">
            <a:solidFill>
              <a:schemeClr val="tx1"/>
            </a:solidFill>
            <a:miter lim="800000"/>
            <a:headEnd type="none" w="sm" len="sm"/>
            <a:tailEnd type="none" w="sm" len="sm"/>
          </a:ln>
          <a:effectLst/>
        </p:spPr>
        <p:txBody>
          <a:bodyPr wrap="none" anchor="ctr"/>
          <a:lstStyle/>
          <a:p>
            <a:pPr algn="ctr">
              <a:defRPr/>
            </a:pPr>
            <a:r>
              <a:rPr lang="en-US" sz="1800" b="1">
                <a:solidFill>
                  <a:srgbClr val="000000"/>
                </a:solidFill>
                <a:effectLst>
                  <a:outerShdw blurRad="38100" dist="38100" dir="2700000" algn="tl">
                    <a:srgbClr val="C0C0C0"/>
                  </a:outerShdw>
                </a:effectLst>
                <a:latin typeface="Times New Roman" charset="0"/>
                <a:cs typeface="+mn-cs"/>
              </a:rPr>
              <a:t>FAITH</a:t>
            </a:r>
          </a:p>
        </p:txBody>
      </p:sp>
      <p:sp>
        <p:nvSpPr>
          <p:cNvPr id="20499" name="Rectangle 19"/>
          <p:cNvSpPr>
            <a:spLocks noChangeArrowheads="1"/>
          </p:cNvSpPr>
          <p:nvPr/>
        </p:nvSpPr>
        <p:spPr bwMode="auto">
          <a:xfrm>
            <a:off x="3276600" y="3276600"/>
            <a:ext cx="1828800" cy="304800"/>
          </a:xfrm>
          <a:prstGeom prst="rect">
            <a:avLst/>
          </a:prstGeom>
          <a:solidFill>
            <a:schemeClr val="tx1"/>
          </a:solidFill>
          <a:ln w="12700" cap="sq">
            <a:solidFill>
              <a:schemeClr val="tx1"/>
            </a:solidFill>
            <a:miter lim="800000"/>
            <a:headEnd type="none" w="sm" len="sm"/>
            <a:tailEnd type="none" w="sm" len="sm"/>
          </a:ln>
          <a:effectLst/>
        </p:spPr>
        <p:txBody>
          <a:bodyPr wrap="none" anchor="ctr"/>
          <a:lstStyle/>
          <a:p>
            <a:pPr algn="ctr">
              <a:defRPr/>
            </a:pPr>
            <a:r>
              <a:rPr lang="en-US" sz="1600" b="1">
                <a:solidFill>
                  <a:srgbClr val="000000"/>
                </a:solidFill>
                <a:effectLst>
                  <a:outerShdw blurRad="38100" dist="38100" dir="2700000" algn="tl">
                    <a:srgbClr val="C0C0C0"/>
                  </a:outerShdw>
                </a:effectLst>
                <a:latin typeface="Times New Roman" charset="0"/>
                <a:cs typeface="+mn-cs"/>
              </a:rPr>
              <a:t>HOLY SPIRIT</a:t>
            </a:r>
          </a:p>
        </p:txBody>
      </p:sp>
      <p:sp>
        <p:nvSpPr>
          <p:cNvPr id="20500" name="Rectangle 20"/>
          <p:cNvSpPr>
            <a:spLocks noChangeArrowheads="1"/>
          </p:cNvSpPr>
          <p:nvPr/>
        </p:nvSpPr>
        <p:spPr bwMode="auto">
          <a:xfrm>
            <a:off x="3429000" y="3505200"/>
            <a:ext cx="1524000" cy="304800"/>
          </a:xfrm>
          <a:prstGeom prst="rect">
            <a:avLst/>
          </a:prstGeom>
          <a:solidFill>
            <a:schemeClr val="tx1"/>
          </a:solidFill>
          <a:ln w="12700" cap="sq">
            <a:solidFill>
              <a:schemeClr val="tx1"/>
            </a:solidFill>
            <a:miter lim="800000"/>
            <a:headEnd type="none" w="sm" len="sm"/>
            <a:tailEnd type="none" w="sm" len="sm"/>
          </a:ln>
          <a:effectLst/>
        </p:spPr>
        <p:txBody>
          <a:bodyPr wrap="none" anchor="ctr"/>
          <a:lstStyle/>
          <a:p>
            <a:pPr algn="ctr">
              <a:defRPr/>
            </a:pPr>
            <a:r>
              <a:rPr lang="en-US" sz="1800" b="1">
                <a:solidFill>
                  <a:srgbClr val="000000"/>
                </a:solidFill>
                <a:effectLst>
                  <a:outerShdw blurRad="38100" dist="38100" dir="2700000" algn="tl">
                    <a:srgbClr val="C0C0C0"/>
                  </a:outerShdw>
                </a:effectLst>
                <a:latin typeface="Times New Roman" charset="0"/>
                <a:cs typeface="+mn-cs"/>
              </a:rPr>
              <a:t>GRACE</a:t>
            </a:r>
          </a:p>
        </p:txBody>
      </p:sp>
      <p:sp>
        <p:nvSpPr>
          <p:cNvPr id="20501" name="Rectangle 21"/>
          <p:cNvSpPr>
            <a:spLocks noChangeArrowheads="1"/>
          </p:cNvSpPr>
          <p:nvPr/>
        </p:nvSpPr>
        <p:spPr bwMode="auto">
          <a:xfrm>
            <a:off x="3657600" y="3810000"/>
            <a:ext cx="1143000" cy="228600"/>
          </a:xfrm>
          <a:prstGeom prst="rect">
            <a:avLst/>
          </a:prstGeom>
          <a:solidFill>
            <a:schemeClr val="tx1"/>
          </a:solidFill>
          <a:ln w="12700" cap="sq">
            <a:solidFill>
              <a:schemeClr val="tx1"/>
            </a:solidFill>
            <a:miter lim="800000"/>
            <a:headEnd type="none" w="sm" len="sm"/>
            <a:tailEnd type="none" w="sm" len="sm"/>
          </a:ln>
          <a:effectLst/>
        </p:spPr>
        <p:txBody>
          <a:bodyPr wrap="none" anchor="ctr"/>
          <a:lstStyle/>
          <a:p>
            <a:pPr algn="ctr">
              <a:defRPr/>
            </a:pPr>
            <a:r>
              <a:rPr lang="en-US" sz="1800" b="1" dirty="0">
                <a:solidFill>
                  <a:srgbClr val="000000"/>
                </a:solidFill>
                <a:effectLst>
                  <a:outerShdw blurRad="38100" dist="38100" dir="2700000" algn="tl">
                    <a:srgbClr val="C0C0C0"/>
                  </a:outerShdw>
                </a:effectLst>
                <a:latin typeface="Times New Roman" charset="0"/>
                <a:cs typeface="+mn-cs"/>
              </a:rPr>
              <a:t>POWER</a:t>
            </a:r>
          </a:p>
        </p:txBody>
      </p:sp>
      <p:sp>
        <p:nvSpPr>
          <p:cNvPr id="20503" name="Rectangle 23"/>
          <p:cNvSpPr>
            <a:spLocks noChangeArrowheads="1"/>
          </p:cNvSpPr>
          <p:nvPr/>
        </p:nvSpPr>
        <p:spPr bwMode="auto">
          <a:xfrm>
            <a:off x="3429000" y="4267200"/>
            <a:ext cx="1524000" cy="228600"/>
          </a:xfrm>
          <a:prstGeom prst="rect">
            <a:avLst/>
          </a:prstGeom>
          <a:solidFill>
            <a:schemeClr val="tx1"/>
          </a:solidFill>
          <a:ln w="12700" cap="sq">
            <a:solidFill>
              <a:schemeClr val="tx1"/>
            </a:solidFill>
            <a:miter lim="800000"/>
            <a:headEnd type="none" w="sm" len="sm"/>
            <a:tailEnd type="none" w="sm" len="sm"/>
          </a:ln>
          <a:effectLst/>
        </p:spPr>
        <p:txBody>
          <a:bodyPr wrap="none" anchor="ctr"/>
          <a:lstStyle/>
          <a:p>
            <a:pPr algn="ctr">
              <a:defRPr/>
            </a:pPr>
            <a:r>
              <a:rPr lang="en-US" sz="1800" b="1">
                <a:solidFill>
                  <a:srgbClr val="000000"/>
                </a:solidFill>
                <a:effectLst>
                  <a:outerShdw blurRad="38100" dist="38100" dir="2700000" algn="tl">
                    <a:srgbClr val="C0C0C0"/>
                  </a:outerShdw>
                </a:effectLst>
                <a:latin typeface="Times New Roman" charset="0"/>
                <a:cs typeface="+mn-cs"/>
              </a:rPr>
              <a:t>JOY, PEACE</a:t>
            </a:r>
          </a:p>
        </p:txBody>
      </p:sp>
      <p:sp>
        <p:nvSpPr>
          <p:cNvPr id="20504" name="Rectangle 24"/>
          <p:cNvSpPr>
            <a:spLocks noChangeArrowheads="1"/>
          </p:cNvSpPr>
          <p:nvPr/>
        </p:nvSpPr>
        <p:spPr bwMode="auto">
          <a:xfrm>
            <a:off x="3581400" y="4495800"/>
            <a:ext cx="1219200" cy="304800"/>
          </a:xfrm>
          <a:prstGeom prst="rect">
            <a:avLst/>
          </a:prstGeom>
          <a:solidFill>
            <a:schemeClr val="tx1"/>
          </a:solidFill>
          <a:ln w="12700" cap="sq">
            <a:solidFill>
              <a:schemeClr val="tx1"/>
            </a:solidFill>
            <a:miter lim="800000"/>
            <a:headEnd type="none" w="sm" len="sm"/>
            <a:tailEnd type="none" w="sm" len="sm"/>
          </a:ln>
          <a:effectLst/>
        </p:spPr>
        <p:txBody>
          <a:bodyPr wrap="none" anchor="ctr"/>
          <a:lstStyle/>
          <a:p>
            <a:pPr algn="ctr">
              <a:defRPr/>
            </a:pPr>
            <a:r>
              <a:rPr lang="en-US" sz="1800" b="1" dirty="0">
                <a:solidFill>
                  <a:srgbClr val="000000"/>
                </a:solidFill>
                <a:effectLst>
                  <a:outerShdw blurRad="38100" dist="38100" dir="2700000" algn="tl">
                    <a:srgbClr val="C0C0C0"/>
                  </a:outerShdw>
                </a:effectLst>
                <a:latin typeface="Times New Roman" charset="0"/>
                <a:cs typeface="+mn-cs"/>
              </a:rPr>
              <a:t>PATIENCE</a:t>
            </a:r>
          </a:p>
        </p:txBody>
      </p:sp>
      <p:sp>
        <p:nvSpPr>
          <p:cNvPr id="20516" name="Rectangle 36"/>
          <p:cNvSpPr>
            <a:spLocks noChangeArrowheads="1"/>
          </p:cNvSpPr>
          <p:nvPr/>
        </p:nvSpPr>
        <p:spPr bwMode="auto">
          <a:xfrm>
            <a:off x="3733800" y="4038600"/>
            <a:ext cx="990600" cy="228600"/>
          </a:xfrm>
          <a:prstGeom prst="rect">
            <a:avLst/>
          </a:prstGeom>
          <a:solidFill>
            <a:schemeClr val="tx1"/>
          </a:solidFill>
          <a:ln w="12700" cap="sq">
            <a:solidFill>
              <a:schemeClr val="tx1"/>
            </a:solidFill>
            <a:miter lim="800000"/>
            <a:headEnd type="none" w="sm" len="sm"/>
            <a:tailEnd type="none" w="sm" len="sm"/>
          </a:ln>
          <a:effectLst/>
        </p:spPr>
        <p:txBody>
          <a:bodyPr wrap="none" anchor="ctr"/>
          <a:lstStyle/>
          <a:p>
            <a:pPr algn="ctr">
              <a:defRPr/>
            </a:pPr>
            <a:r>
              <a:rPr lang="en-US" sz="1800" b="1">
                <a:solidFill>
                  <a:srgbClr val="000000"/>
                </a:solidFill>
                <a:effectLst>
                  <a:outerShdw blurRad="38100" dist="38100" dir="2700000" algn="tl">
                    <a:srgbClr val="C0C0C0"/>
                  </a:outerShdw>
                </a:effectLst>
                <a:latin typeface="Times New Roman" charset="0"/>
                <a:cs typeface="+mn-cs"/>
              </a:rPr>
              <a:t>LOVE</a:t>
            </a:r>
          </a:p>
        </p:txBody>
      </p:sp>
      <p:sp>
        <p:nvSpPr>
          <p:cNvPr id="20525" name="Rectangle 45"/>
          <p:cNvSpPr>
            <a:spLocks noChangeArrowheads="1"/>
          </p:cNvSpPr>
          <p:nvPr/>
        </p:nvSpPr>
        <p:spPr bwMode="auto">
          <a:xfrm>
            <a:off x="3429000" y="4800600"/>
            <a:ext cx="1524000" cy="304800"/>
          </a:xfrm>
          <a:prstGeom prst="rect">
            <a:avLst/>
          </a:prstGeom>
          <a:solidFill>
            <a:schemeClr val="tx1"/>
          </a:solidFill>
          <a:ln w="12700" cap="sq">
            <a:solidFill>
              <a:schemeClr val="tx1"/>
            </a:solidFill>
            <a:miter lim="800000"/>
            <a:headEnd type="none" w="sm" len="sm"/>
            <a:tailEnd type="none" w="sm" len="sm"/>
          </a:ln>
          <a:effectLst/>
        </p:spPr>
        <p:txBody>
          <a:bodyPr wrap="none" anchor="ctr"/>
          <a:lstStyle/>
          <a:p>
            <a:pPr algn="ctr">
              <a:defRPr/>
            </a:pPr>
            <a:r>
              <a:rPr lang="en-US" sz="1800" b="1">
                <a:solidFill>
                  <a:srgbClr val="000000"/>
                </a:solidFill>
                <a:effectLst>
                  <a:outerShdw blurRad="38100" dist="38100" dir="2700000" algn="tl">
                    <a:srgbClr val="C0C0C0"/>
                  </a:outerShdw>
                </a:effectLst>
                <a:latin typeface="Times New Roman" charset="0"/>
                <a:cs typeface="+mn-cs"/>
              </a:rPr>
              <a:t>KINDNESS</a:t>
            </a:r>
          </a:p>
        </p:txBody>
      </p:sp>
      <p:sp>
        <p:nvSpPr>
          <p:cNvPr id="20529" name="Rectangle 49"/>
          <p:cNvSpPr>
            <a:spLocks noChangeArrowheads="1"/>
          </p:cNvSpPr>
          <p:nvPr/>
        </p:nvSpPr>
        <p:spPr bwMode="auto">
          <a:xfrm>
            <a:off x="3429000" y="5029200"/>
            <a:ext cx="1524000" cy="381000"/>
          </a:xfrm>
          <a:prstGeom prst="rect">
            <a:avLst/>
          </a:prstGeom>
          <a:solidFill>
            <a:schemeClr val="tx1"/>
          </a:solidFill>
          <a:ln w="12700" cap="sq">
            <a:solidFill>
              <a:schemeClr val="tx1"/>
            </a:solidFill>
            <a:miter lim="800000"/>
            <a:headEnd type="none" w="sm" len="sm"/>
            <a:tailEnd type="none" w="sm" len="sm"/>
          </a:ln>
          <a:effectLst/>
        </p:spPr>
        <p:txBody>
          <a:bodyPr wrap="none" anchor="ctr"/>
          <a:lstStyle/>
          <a:p>
            <a:pPr algn="ctr">
              <a:defRPr/>
            </a:pPr>
            <a:r>
              <a:rPr lang="en-US" sz="1800" b="1">
                <a:solidFill>
                  <a:srgbClr val="000000"/>
                </a:solidFill>
                <a:effectLst>
                  <a:outerShdw blurRad="38100" dist="38100" dir="2700000" algn="tl">
                    <a:srgbClr val="C0C0C0"/>
                  </a:outerShdw>
                </a:effectLst>
                <a:latin typeface="Times New Roman" charset="0"/>
                <a:cs typeface="+mn-cs"/>
              </a:rPr>
              <a:t>GOODNESS</a:t>
            </a:r>
          </a:p>
        </p:txBody>
      </p:sp>
      <p:sp>
        <p:nvSpPr>
          <p:cNvPr id="20531" name="Rectangle 51"/>
          <p:cNvSpPr>
            <a:spLocks noChangeArrowheads="1"/>
          </p:cNvSpPr>
          <p:nvPr/>
        </p:nvSpPr>
        <p:spPr bwMode="auto">
          <a:xfrm>
            <a:off x="3429000" y="5334000"/>
            <a:ext cx="1524000" cy="381000"/>
          </a:xfrm>
          <a:prstGeom prst="rect">
            <a:avLst/>
          </a:prstGeom>
          <a:solidFill>
            <a:schemeClr val="tx1"/>
          </a:solidFill>
          <a:ln w="12700" cap="sq">
            <a:solidFill>
              <a:schemeClr val="tx1"/>
            </a:solidFill>
            <a:miter lim="800000"/>
            <a:headEnd type="none" w="sm" len="sm"/>
            <a:tailEnd type="none" w="sm" len="sm"/>
          </a:ln>
          <a:effectLst/>
        </p:spPr>
        <p:txBody>
          <a:bodyPr wrap="none" anchor="ctr"/>
          <a:lstStyle/>
          <a:p>
            <a:pPr algn="ctr">
              <a:defRPr/>
            </a:pPr>
            <a:r>
              <a:rPr lang="en-US" sz="1800" b="1">
                <a:solidFill>
                  <a:srgbClr val="000000"/>
                </a:solidFill>
                <a:effectLst>
                  <a:outerShdw blurRad="38100" dist="38100" dir="2700000" algn="tl">
                    <a:srgbClr val="C0C0C0"/>
                  </a:outerShdw>
                </a:effectLst>
                <a:latin typeface="Times New Roman" charset="0"/>
                <a:cs typeface="+mn-cs"/>
              </a:rPr>
              <a:t>GENTLENESS</a:t>
            </a:r>
          </a:p>
        </p:txBody>
      </p:sp>
      <p:sp>
        <p:nvSpPr>
          <p:cNvPr id="20533" name="Rectangle 53"/>
          <p:cNvSpPr>
            <a:spLocks noChangeArrowheads="1"/>
          </p:cNvSpPr>
          <p:nvPr/>
        </p:nvSpPr>
        <p:spPr bwMode="auto">
          <a:xfrm>
            <a:off x="3429000" y="5715000"/>
            <a:ext cx="1524000" cy="228600"/>
          </a:xfrm>
          <a:prstGeom prst="rect">
            <a:avLst/>
          </a:prstGeom>
          <a:solidFill>
            <a:schemeClr val="tx1"/>
          </a:solidFill>
          <a:ln w="12700" cap="sq">
            <a:solidFill>
              <a:schemeClr val="tx1"/>
            </a:solidFill>
            <a:miter lim="800000"/>
            <a:headEnd type="none" w="sm" len="sm"/>
            <a:tailEnd type="none" w="sm" len="sm"/>
          </a:ln>
          <a:effectLst/>
        </p:spPr>
        <p:txBody>
          <a:bodyPr wrap="none" anchor="ctr"/>
          <a:lstStyle/>
          <a:p>
            <a:pPr algn="ctr">
              <a:defRPr/>
            </a:pPr>
            <a:r>
              <a:rPr lang="en-US" sz="1800" b="1">
                <a:solidFill>
                  <a:srgbClr val="000000"/>
                </a:solidFill>
                <a:effectLst>
                  <a:outerShdw blurRad="38100" dist="38100" dir="2700000" algn="tl">
                    <a:srgbClr val="C0C0C0"/>
                  </a:outerShdw>
                </a:effectLst>
                <a:latin typeface="Times New Roman" charset="0"/>
                <a:cs typeface="+mn-cs"/>
              </a:rPr>
              <a:t>MEEKNESS</a:t>
            </a:r>
          </a:p>
        </p:txBody>
      </p:sp>
      <p:sp>
        <p:nvSpPr>
          <p:cNvPr id="20534" name="Rectangle 54"/>
          <p:cNvSpPr>
            <a:spLocks noChangeArrowheads="1"/>
          </p:cNvSpPr>
          <p:nvPr/>
        </p:nvSpPr>
        <p:spPr bwMode="auto">
          <a:xfrm>
            <a:off x="3124200" y="5943600"/>
            <a:ext cx="1981200" cy="304800"/>
          </a:xfrm>
          <a:prstGeom prst="rect">
            <a:avLst/>
          </a:prstGeom>
          <a:solidFill>
            <a:schemeClr val="tx1"/>
          </a:solidFill>
          <a:ln w="12700" cap="sq">
            <a:solidFill>
              <a:schemeClr val="tx1"/>
            </a:solidFill>
            <a:miter lim="800000"/>
            <a:headEnd type="none" w="sm" len="sm"/>
            <a:tailEnd type="none" w="sm" len="sm"/>
          </a:ln>
          <a:effectLst/>
        </p:spPr>
        <p:txBody>
          <a:bodyPr wrap="none" anchor="ctr"/>
          <a:lstStyle/>
          <a:p>
            <a:pPr algn="ctr">
              <a:defRPr/>
            </a:pPr>
            <a:r>
              <a:rPr lang="en-US" sz="1800" b="1">
                <a:solidFill>
                  <a:srgbClr val="000000"/>
                </a:solidFill>
                <a:effectLst>
                  <a:outerShdw blurRad="38100" dist="38100" dir="2700000" algn="tl">
                    <a:srgbClr val="C0C0C0"/>
                  </a:outerShdw>
                </a:effectLst>
                <a:latin typeface="Times New Roman" charset="0"/>
                <a:cs typeface="+mn-cs"/>
              </a:rPr>
              <a:t>SELF-CONTROL</a:t>
            </a:r>
          </a:p>
        </p:txBody>
      </p:sp>
      <p:sp>
        <p:nvSpPr>
          <p:cNvPr id="20535" name="Rectangle 55"/>
          <p:cNvSpPr>
            <a:spLocks noChangeArrowheads="1"/>
          </p:cNvSpPr>
          <p:nvPr/>
        </p:nvSpPr>
        <p:spPr bwMode="auto">
          <a:xfrm>
            <a:off x="3200400" y="6248400"/>
            <a:ext cx="1828800" cy="304800"/>
          </a:xfrm>
          <a:prstGeom prst="rect">
            <a:avLst/>
          </a:prstGeom>
          <a:solidFill>
            <a:schemeClr val="tx1"/>
          </a:solidFill>
          <a:ln w="12700" cap="sq">
            <a:solidFill>
              <a:schemeClr val="tx1"/>
            </a:solidFill>
            <a:miter lim="800000"/>
            <a:headEnd type="none" w="sm" len="sm"/>
            <a:tailEnd type="none" w="sm" len="sm"/>
          </a:ln>
          <a:effectLst/>
        </p:spPr>
        <p:txBody>
          <a:bodyPr wrap="none" anchor="ctr"/>
          <a:lstStyle/>
          <a:p>
            <a:pPr algn="ctr">
              <a:defRPr/>
            </a:pPr>
            <a:r>
              <a:rPr lang="en-US" sz="1800" b="1">
                <a:solidFill>
                  <a:srgbClr val="000000"/>
                </a:solidFill>
                <a:effectLst>
                  <a:outerShdw blurRad="38100" dist="38100" dir="2700000" algn="tl">
                    <a:srgbClr val="C0C0C0"/>
                  </a:outerShdw>
                </a:effectLst>
                <a:latin typeface="Times New Roman" charset="0"/>
                <a:cs typeface="+mn-cs"/>
              </a:rPr>
              <a:t>SPECIAL GIFT</a:t>
            </a:r>
          </a:p>
        </p:txBody>
      </p:sp>
      <p:sp>
        <p:nvSpPr>
          <p:cNvPr id="21524" name="WordArt 63"/>
          <p:cNvSpPr>
            <a:spLocks noChangeArrowheads="1" noChangeShapeType="1" noTextEdit="1"/>
          </p:cNvSpPr>
          <p:nvPr/>
        </p:nvSpPr>
        <p:spPr bwMode="auto">
          <a:xfrm>
            <a:off x="457200" y="3886200"/>
            <a:ext cx="1657350" cy="269875"/>
          </a:xfrm>
          <a:prstGeom prst="rect">
            <a:avLst/>
          </a:prstGeom>
        </p:spPr>
        <p:txBody>
          <a:bodyPr wrap="none" fromWordArt="1">
            <a:prstTxWarp prst="textCanDown">
              <a:avLst>
                <a:gd name="adj" fmla="val 33333"/>
              </a:avLst>
            </a:prstTxWarp>
          </a:bodyPr>
          <a:lstStyle/>
          <a:p>
            <a:pPr algn="ctr"/>
            <a:r>
              <a:rPr lang="es-ES" sz="1400" kern="10">
                <a:ln w="9525" cap="sq">
                  <a:solidFill>
                    <a:srgbClr val="000000"/>
                  </a:solidFill>
                  <a:round/>
                  <a:headEnd type="none" w="sm" len="sm"/>
                  <a:tailEnd type="none" w="sm" len="sm"/>
                </a:ln>
                <a:solidFill>
                  <a:srgbClr val="000000"/>
                </a:solidFill>
                <a:effectLst>
                  <a:outerShdw dist="38100" dir="2700000" algn="tl" rotWithShape="0">
                    <a:srgbClr val="000000">
                      <a:alpha val="43137"/>
                    </a:srgbClr>
                  </a:outerShdw>
                </a:effectLst>
                <a:cs typeface="Times New Roman" panose="02020603050405020304" pitchFamily="18" charset="0"/>
              </a:rPr>
              <a:t>I CORINTHIANS 1:30</a:t>
            </a:r>
          </a:p>
        </p:txBody>
      </p:sp>
      <p:sp>
        <p:nvSpPr>
          <p:cNvPr id="21525" name="WordArt 65"/>
          <p:cNvSpPr>
            <a:spLocks noChangeArrowheads="1" noChangeShapeType="1" noTextEdit="1"/>
          </p:cNvSpPr>
          <p:nvPr/>
        </p:nvSpPr>
        <p:spPr bwMode="auto">
          <a:xfrm>
            <a:off x="533400" y="2971800"/>
            <a:ext cx="2047875" cy="296863"/>
          </a:xfrm>
          <a:prstGeom prst="rect">
            <a:avLst/>
          </a:prstGeom>
        </p:spPr>
        <p:txBody>
          <a:bodyPr wrap="none" fromWordArt="1">
            <a:prstTxWarp prst="textCanDown">
              <a:avLst>
                <a:gd name="adj" fmla="val 33333"/>
              </a:avLst>
            </a:prstTxWarp>
          </a:bodyPr>
          <a:lstStyle/>
          <a:p>
            <a:pPr algn="ctr"/>
            <a:r>
              <a:rPr lang="es-ES" sz="1400" kern="10">
                <a:ln w="9525" cap="sq">
                  <a:solidFill>
                    <a:srgbClr val="000000"/>
                  </a:solidFill>
                  <a:round/>
                  <a:headEnd type="none" w="sm" len="sm"/>
                  <a:tailEnd type="none" w="sm" len="sm"/>
                </a:ln>
                <a:solidFill>
                  <a:srgbClr val="000000"/>
                </a:solidFill>
                <a:effectLst>
                  <a:outerShdw dist="38100" dir="2700000" algn="tl" rotWithShape="0">
                    <a:srgbClr val="000000">
                      <a:alpha val="43137"/>
                    </a:srgbClr>
                  </a:outerShdw>
                </a:effectLst>
                <a:cs typeface="Times New Roman" panose="02020603050405020304" pitchFamily="18" charset="0"/>
              </a:rPr>
              <a:t>II CORINTHIANS 5:21</a:t>
            </a:r>
          </a:p>
        </p:txBody>
      </p:sp>
      <p:sp>
        <p:nvSpPr>
          <p:cNvPr id="21526" name="WordArt 66"/>
          <p:cNvSpPr>
            <a:spLocks noChangeArrowheads="1" noChangeShapeType="1" noTextEdit="1"/>
          </p:cNvSpPr>
          <p:nvPr/>
        </p:nvSpPr>
        <p:spPr bwMode="auto">
          <a:xfrm>
            <a:off x="609600" y="4724400"/>
            <a:ext cx="1419225" cy="366713"/>
          </a:xfrm>
          <a:prstGeom prst="rect">
            <a:avLst/>
          </a:prstGeom>
        </p:spPr>
        <p:txBody>
          <a:bodyPr wrap="none" fromWordArt="1">
            <a:prstTxWarp prst="textCanDown">
              <a:avLst>
                <a:gd name="adj" fmla="val 33333"/>
              </a:avLst>
            </a:prstTxWarp>
          </a:bodyPr>
          <a:lstStyle/>
          <a:p>
            <a:pPr algn="ctr"/>
            <a:r>
              <a:rPr lang="es-ES" sz="1400" kern="10">
                <a:ln w="9525" cap="sq">
                  <a:solidFill>
                    <a:srgbClr val="000000"/>
                  </a:solidFill>
                  <a:round/>
                  <a:headEnd type="none" w="sm" len="sm"/>
                  <a:tailEnd type="none" w="sm" len="sm"/>
                </a:ln>
                <a:solidFill>
                  <a:srgbClr val="000000"/>
                </a:solidFill>
                <a:effectLst>
                  <a:outerShdw dist="38100" dir="2700000" algn="tl" rotWithShape="0">
                    <a:srgbClr val="000000">
                      <a:alpha val="43137"/>
                    </a:srgbClr>
                  </a:outerShdw>
                </a:effectLst>
                <a:cs typeface="Times New Roman" panose="02020603050405020304" pitchFamily="18" charset="0"/>
              </a:rPr>
              <a:t>EPHESIANS 4:7</a:t>
            </a:r>
          </a:p>
        </p:txBody>
      </p:sp>
      <p:sp>
        <p:nvSpPr>
          <p:cNvPr id="21527" name="WordArt 67"/>
          <p:cNvSpPr>
            <a:spLocks noChangeArrowheads="1" noChangeShapeType="1" noTextEdit="1"/>
          </p:cNvSpPr>
          <p:nvPr/>
        </p:nvSpPr>
        <p:spPr bwMode="auto">
          <a:xfrm>
            <a:off x="762000" y="5486400"/>
            <a:ext cx="1057275" cy="292100"/>
          </a:xfrm>
          <a:prstGeom prst="rect">
            <a:avLst/>
          </a:prstGeom>
        </p:spPr>
        <p:txBody>
          <a:bodyPr wrap="none" fromWordArt="1">
            <a:prstTxWarp prst="textCanDown">
              <a:avLst>
                <a:gd name="adj" fmla="val 33333"/>
              </a:avLst>
            </a:prstTxWarp>
          </a:bodyPr>
          <a:lstStyle/>
          <a:p>
            <a:pPr algn="ctr"/>
            <a:r>
              <a:rPr lang="es-ES" sz="1400" kern="10">
                <a:ln w="9525" cap="sq">
                  <a:solidFill>
                    <a:srgbClr val="000000"/>
                  </a:solidFill>
                  <a:round/>
                  <a:headEnd type="none" w="sm" len="sm"/>
                  <a:tailEnd type="none" w="sm" len="sm"/>
                </a:ln>
                <a:solidFill>
                  <a:srgbClr val="000000"/>
                </a:solidFill>
                <a:effectLst>
                  <a:outerShdw dist="38100" dir="2700000" algn="tl" rotWithShape="0">
                    <a:srgbClr val="000000">
                      <a:alpha val="43137"/>
                    </a:srgbClr>
                  </a:outerShdw>
                </a:effectLst>
                <a:cs typeface="Times New Roman" panose="02020603050405020304" pitchFamily="18" charset="0"/>
              </a:rPr>
              <a:t>I PETER 4:10</a:t>
            </a:r>
          </a:p>
        </p:txBody>
      </p:sp>
      <p:sp>
        <p:nvSpPr>
          <p:cNvPr id="21528" name="WordArt 69"/>
          <p:cNvSpPr>
            <a:spLocks noChangeArrowheads="1" noChangeShapeType="1" noTextEdit="1"/>
          </p:cNvSpPr>
          <p:nvPr/>
        </p:nvSpPr>
        <p:spPr bwMode="auto">
          <a:xfrm>
            <a:off x="6248400" y="3048000"/>
            <a:ext cx="2162175" cy="252413"/>
          </a:xfrm>
          <a:prstGeom prst="rect">
            <a:avLst/>
          </a:prstGeom>
        </p:spPr>
        <p:txBody>
          <a:bodyPr wrap="none" fromWordArt="1">
            <a:prstTxWarp prst="textCanDown">
              <a:avLst>
                <a:gd name="adj" fmla="val 33333"/>
              </a:avLst>
            </a:prstTxWarp>
          </a:bodyPr>
          <a:lstStyle/>
          <a:p>
            <a:pPr algn="ctr"/>
            <a:r>
              <a:rPr lang="es-ES" sz="1400" kern="10">
                <a:ln w="9525" cap="sq">
                  <a:solidFill>
                    <a:srgbClr val="000000"/>
                  </a:solidFill>
                  <a:round/>
                  <a:headEnd type="none" w="sm" len="sm"/>
                  <a:tailEnd type="none" w="sm" len="sm"/>
                </a:ln>
                <a:solidFill>
                  <a:srgbClr val="000000"/>
                </a:solidFill>
                <a:effectLst>
                  <a:outerShdw dist="38100" dir="2700000" algn="tl" rotWithShape="0">
                    <a:srgbClr val="000000">
                      <a:alpha val="43137"/>
                    </a:srgbClr>
                  </a:outerShdw>
                </a:effectLst>
                <a:cs typeface="Times New Roman" panose="02020603050405020304" pitchFamily="18" charset="0"/>
              </a:rPr>
              <a:t>JOHN 10:10    I JOHN 3:15</a:t>
            </a:r>
          </a:p>
        </p:txBody>
      </p:sp>
      <p:sp>
        <p:nvSpPr>
          <p:cNvPr id="21529" name="WordArt 70"/>
          <p:cNvSpPr>
            <a:spLocks noChangeArrowheads="1" noChangeShapeType="1" noTextEdit="1"/>
          </p:cNvSpPr>
          <p:nvPr/>
        </p:nvSpPr>
        <p:spPr bwMode="auto">
          <a:xfrm>
            <a:off x="6477000" y="3886200"/>
            <a:ext cx="2409825" cy="233363"/>
          </a:xfrm>
          <a:prstGeom prst="rect">
            <a:avLst/>
          </a:prstGeom>
        </p:spPr>
        <p:txBody>
          <a:bodyPr wrap="none" fromWordArt="1">
            <a:prstTxWarp prst="textCanDown">
              <a:avLst>
                <a:gd name="adj" fmla="val 33333"/>
              </a:avLst>
            </a:prstTxWarp>
          </a:bodyPr>
          <a:lstStyle/>
          <a:p>
            <a:pPr algn="ctr"/>
            <a:r>
              <a:rPr lang="es-ES" sz="1400" kern="10">
                <a:ln w="9525" cap="sq">
                  <a:solidFill>
                    <a:srgbClr val="000000"/>
                  </a:solidFill>
                  <a:round/>
                  <a:headEnd type="none" w="sm" len="sm"/>
                  <a:tailEnd type="none" w="sm" len="sm"/>
                </a:ln>
                <a:solidFill>
                  <a:srgbClr val="000000"/>
                </a:solidFill>
                <a:effectLst>
                  <a:outerShdw dist="38100" dir="2700000" algn="tl" rotWithShape="0">
                    <a:srgbClr val="000000">
                      <a:alpha val="43137"/>
                    </a:srgbClr>
                  </a:outerShdw>
                </a:effectLst>
                <a:cs typeface="Times New Roman" panose="02020603050405020304" pitchFamily="18" charset="0"/>
              </a:rPr>
              <a:t>ROMANS 12:3  EPHESIANS 2:8</a:t>
            </a:r>
          </a:p>
        </p:txBody>
      </p:sp>
      <p:sp>
        <p:nvSpPr>
          <p:cNvPr id="21530" name="WordArt 71"/>
          <p:cNvSpPr>
            <a:spLocks noChangeArrowheads="1" noChangeShapeType="1" noTextEdit="1"/>
          </p:cNvSpPr>
          <p:nvPr/>
        </p:nvSpPr>
        <p:spPr bwMode="auto">
          <a:xfrm>
            <a:off x="6934200" y="4495800"/>
            <a:ext cx="876300" cy="233363"/>
          </a:xfrm>
          <a:prstGeom prst="rect">
            <a:avLst/>
          </a:prstGeom>
        </p:spPr>
        <p:txBody>
          <a:bodyPr wrap="none" fromWordArt="1">
            <a:prstTxWarp prst="textCanDown">
              <a:avLst>
                <a:gd name="adj" fmla="val 33333"/>
              </a:avLst>
            </a:prstTxWarp>
          </a:bodyPr>
          <a:lstStyle/>
          <a:p>
            <a:pPr algn="ctr"/>
            <a:r>
              <a:rPr lang="es-ES" sz="1400" kern="10">
                <a:ln w="9525" cap="sq">
                  <a:solidFill>
                    <a:srgbClr val="000000"/>
                  </a:solidFill>
                  <a:round/>
                  <a:headEnd type="none" w="sm" len="sm"/>
                  <a:tailEnd type="none" w="sm" len="sm"/>
                </a:ln>
                <a:solidFill>
                  <a:srgbClr val="000000"/>
                </a:solidFill>
                <a:effectLst>
                  <a:outerShdw dist="38100" dir="2700000" algn="tl" rotWithShape="0">
                    <a:srgbClr val="000000">
                      <a:alpha val="43137"/>
                    </a:srgbClr>
                  </a:outerShdw>
                </a:effectLst>
                <a:cs typeface="Times New Roman" panose="02020603050405020304" pitchFamily="18" charset="0"/>
              </a:rPr>
              <a:t>JOHN 14:17</a:t>
            </a:r>
          </a:p>
        </p:txBody>
      </p:sp>
      <p:sp>
        <p:nvSpPr>
          <p:cNvPr id="21531" name="WordArt 72"/>
          <p:cNvSpPr>
            <a:spLocks noChangeArrowheads="1" noChangeShapeType="1" noTextEdit="1"/>
          </p:cNvSpPr>
          <p:nvPr/>
        </p:nvSpPr>
        <p:spPr bwMode="auto">
          <a:xfrm>
            <a:off x="6477000" y="5029200"/>
            <a:ext cx="1524000" cy="233363"/>
          </a:xfrm>
          <a:prstGeom prst="rect">
            <a:avLst/>
          </a:prstGeom>
        </p:spPr>
        <p:txBody>
          <a:bodyPr wrap="none" fromWordArt="1">
            <a:prstTxWarp prst="textCanDown">
              <a:avLst>
                <a:gd name="adj" fmla="val 33333"/>
              </a:avLst>
            </a:prstTxWarp>
          </a:bodyPr>
          <a:lstStyle/>
          <a:p>
            <a:pPr algn="ctr"/>
            <a:r>
              <a:rPr lang="es-ES" sz="1400" kern="10">
                <a:ln w="9525" cap="sq">
                  <a:solidFill>
                    <a:srgbClr val="000000"/>
                  </a:solidFill>
                  <a:round/>
                  <a:headEnd type="none" w="sm" len="sm"/>
                  <a:tailEnd type="none" w="sm" len="sm"/>
                </a:ln>
                <a:solidFill>
                  <a:srgbClr val="000000"/>
                </a:solidFill>
                <a:effectLst>
                  <a:outerShdw dist="38100" dir="2700000" algn="tl" rotWithShape="0">
                    <a:srgbClr val="000000">
                      <a:alpha val="43137"/>
                    </a:srgbClr>
                  </a:outerShdw>
                </a:effectLst>
                <a:cs typeface="Times New Roman" panose="02020603050405020304" pitchFamily="18" charset="0"/>
              </a:rPr>
              <a:t>EPHESIANS 1:18-20</a:t>
            </a:r>
          </a:p>
        </p:txBody>
      </p:sp>
      <p:sp>
        <p:nvSpPr>
          <p:cNvPr id="21532" name="WordArt 73"/>
          <p:cNvSpPr>
            <a:spLocks noChangeArrowheads="1" noChangeShapeType="1" noTextEdit="1"/>
          </p:cNvSpPr>
          <p:nvPr/>
        </p:nvSpPr>
        <p:spPr bwMode="auto">
          <a:xfrm>
            <a:off x="6781800" y="5638800"/>
            <a:ext cx="1590675" cy="233363"/>
          </a:xfrm>
          <a:prstGeom prst="rect">
            <a:avLst/>
          </a:prstGeom>
        </p:spPr>
        <p:txBody>
          <a:bodyPr wrap="none" fromWordArt="1">
            <a:prstTxWarp prst="textCanDown">
              <a:avLst>
                <a:gd name="adj" fmla="val 33333"/>
              </a:avLst>
            </a:prstTxWarp>
          </a:bodyPr>
          <a:lstStyle/>
          <a:p>
            <a:pPr algn="ctr"/>
            <a:r>
              <a:rPr lang="es-ES" sz="1400" kern="10">
                <a:ln w="9525" cap="sq">
                  <a:solidFill>
                    <a:srgbClr val="000000"/>
                  </a:solidFill>
                  <a:round/>
                  <a:headEnd type="none" w="sm" len="sm"/>
                  <a:tailEnd type="none" w="sm" len="sm"/>
                </a:ln>
                <a:solidFill>
                  <a:srgbClr val="000000"/>
                </a:solidFill>
                <a:effectLst>
                  <a:outerShdw dist="38100" dir="2700000" algn="tl" rotWithShape="0">
                    <a:srgbClr val="000000">
                      <a:alpha val="43137"/>
                    </a:srgbClr>
                  </a:outerShdw>
                </a:effectLst>
                <a:cs typeface="Times New Roman" panose="02020603050405020304" pitchFamily="18" charset="0"/>
              </a:rPr>
              <a:t>GALATIONS 5:22-23</a:t>
            </a:r>
          </a:p>
        </p:txBody>
      </p:sp>
      <p:sp>
        <p:nvSpPr>
          <p:cNvPr id="20560" name="Line 80"/>
          <p:cNvSpPr>
            <a:spLocks noChangeShapeType="1"/>
          </p:cNvSpPr>
          <p:nvPr/>
        </p:nvSpPr>
        <p:spPr bwMode="auto">
          <a:xfrm flipV="1">
            <a:off x="1600200" y="3657600"/>
            <a:ext cx="2133600" cy="1143000"/>
          </a:xfrm>
          <a:prstGeom prst="line">
            <a:avLst/>
          </a:prstGeom>
          <a:noFill/>
          <a:ln w="12700" cap="sq">
            <a:solidFill>
              <a:srgbClr val="000000"/>
            </a:solidFill>
            <a:round/>
            <a:headEnd type="none" w="sm" len="sm"/>
            <a:tailEnd type="triangl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0563" name="Line 83"/>
          <p:cNvSpPr>
            <a:spLocks noChangeShapeType="1"/>
          </p:cNvSpPr>
          <p:nvPr/>
        </p:nvSpPr>
        <p:spPr bwMode="auto">
          <a:xfrm flipH="1" flipV="1">
            <a:off x="4648200" y="2895600"/>
            <a:ext cx="1600200" cy="1066800"/>
          </a:xfrm>
          <a:prstGeom prst="line">
            <a:avLst/>
          </a:prstGeom>
          <a:noFill/>
          <a:ln w="12700" cap="sq">
            <a:solidFill>
              <a:srgbClr val="000000"/>
            </a:solidFill>
            <a:round/>
            <a:headEnd type="none" w="sm" len="sm"/>
            <a:tailEnd type="triangl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0564" name="Line 84"/>
          <p:cNvSpPr>
            <a:spLocks noChangeShapeType="1"/>
          </p:cNvSpPr>
          <p:nvPr/>
        </p:nvSpPr>
        <p:spPr bwMode="auto">
          <a:xfrm flipH="1" flipV="1">
            <a:off x="4953000" y="3581400"/>
            <a:ext cx="1905000" cy="1066800"/>
          </a:xfrm>
          <a:prstGeom prst="line">
            <a:avLst/>
          </a:prstGeom>
          <a:noFill/>
          <a:ln w="12700" cap="sq">
            <a:solidFill>
              <a:srgbClr val="000000"/>
            </a:solidFill>
            <a:round/>
            <a:headEnd type="none" w="sm" len="sm"/>
            <a:tailEnd type="triangl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0565" name="Line 85"/>
          <p:cNvSpPr>
            <a:spLocks noChangeShapeType="1"/>
          </p:cNvSpPr>
          <p:nvPr/>
        </p:nvSpPr>
        <p:spPr bwMode="auto">
          <a:xfrm flipH="1" flipV="1">
            <a:off x="4953000" y="4038600"/>
            <a:ext cx="1524000" cy="1143000"/>
          </a:xfrm>
          <a:prstGeom prst="line">
            <a:avLst/>
          </a:prstGeom>
          <a:noFill/>
          <a:ln w="12700" cap="sq">
            <a:solidFill>
              <a:srgbClr val="000000"/>
            </a:solidFill>
            <a:round/>
            <a:headEnd type="none" w="sm" len="sm"/>
            <a:tailEnd type="triangl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0568" name="Line 88"/>
          <p:cNvSpPr>
            <a:spLocks noChangeShapeType="1"/>
          </p:cNvSpPr>
          <p:nvPr/>
        </p:nvSpPr>
        <p:spPr bwMode="auto">
          <a:xfrm>
            <a:off x="1143000" y="5867400"/>
            <a:ext cx="1905000" cy="533400"/>
          </a:xfrm>
          <a:prstGeom prst="line">
            <a:avLst/>
          </a:prstGeom>
          <a:noFill/>
          <a:ln w="12700" cap="sq">
            <a:solidFill>
              <a:srgbClr val="000000"/>
            </a:solidFill>
            <a:round/>
            <a:headEnd type="none" w="sm" len="sm"/>
            <a:tailEnd type="triangl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0569" name="Line 89"/>
          <p:cNvSpPr>
            <a:spLocks noChangeShapeType="1"/>
          </p:cNvSpPr>
          <p:nvPr/>
        </p:nvSpPr>
        <p:spPr bwMode="auto">
          <a:xfrm flipV="1">
            <a:off x="2514600" y="2438400"/>
            <a:ext cx="1066800" cy="762000"/>
          </a:xfrm>
          <a:prstGeom prst="line">
            <a:avLst/>
          </a:prstGeom>
          <a:noFill/>
          <a:ln w="12700" cap="sq">
            <a:solidFill>
              <a:srgbClr val="000000"/>
            </a:solidFill>
            <a:round/>
            <a:headEnd type="none" w="sm" len="sm"/>
            <a:tailEnd type="triangl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0570" name="Line 90"/>
          <p:cNvSpPr>
            <a:spLocks noChangeShapeType="1"/>
          </p:cNvSpPr>
          <p:nvPr/>
        </p:nvSpPr>
        <p:spPr bwMode="auto">
          <a:xfrm flipV="1">
            <a:off x="1600200" y="2819400"/>
            <a:ext cx="2057400" cy="1143000"/>
          </a:xfrm>
          <a:prstGeom prst="line">
            <a:avLst/>
          </a:prstGeom>
          <a:noFill/>
          <a:ln w="12700" cap="sq">
            <a:solidFill>
              <a:srgbClr val="000000"/>
            </a:solidFill>
            <a:round/>
            <a:headEnd type="none" w="sm" len="sm"/>
            <a:tailEnd type="triangl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0573" name="Line 93"/>
          <p:cNvSpPr>
            <a:spLocks noChangeShapeType="1"/>
          </p:cNvSpPr>
          <p:nvPr/>
        </p:nvSpPr>
        <p:spPr bwMode="auto">
          <a:xfrm flipH="1" flipV="1">
            <a:off x="4800600" y="2590800"/>
            <a:ext cx="1371600" cy="533400"/>
          </a:xfrm>
          <a:prstGeom prst="line">
            <a:avLst/>
          </a:prstGeom>
          <a:noFill/>
          <a:ln w="12700" cap="sq">
            <a:solidFill>
              <a:srgbClr val="000000"/>
            </a:solidFill>
            <a:round/>
            <a:headEnd type="none" w="sm" len="sm"/>
            <a:tailEnd type="triangl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cxnSp>
        <p:nvCxnSpPr>
          <p:cNvPr id="21541" name="AutoShape 97"/>
          <p:cNvCxnSpPr>
            <a:cxnSpLocks noChangeShapeType="1"/>
            <a:stCxn id="20565" idx="0"/>
            <a:endCxn id="20565" idx="0"/>
          </p:cNvCxnSpPr>
          <p:nvPr/>
        </p:nvCxnSpPr>
        <p:spPr bwMode="auto">
          <a:xfrm rot="16200000" flipH="1">
            <a:off x="6477000" y="5181600"/>
            <a:ext cx="1588" cy="1588"/>
          </a:xfrm>
          <a:prstGeom prst="bentConnector3">
            <a:avLst>
              <a:gd name="adj1" fmla="val 14400005"/>
            </a:avLst>
          </a:prstGeom>
          <a:noFill/>
          <a:ln w="12700" cap="sq">
            <a:solidFill>
              <a:schemeClr val="tx1"/>
            </a:solidFill>
            <a:miter lim="800000"/>
            <a:headEnd type="triangle" w="sm" len="sm"/>
            <a:tailEnd type="triangle" w="sm" len="sm"/>
          </a:ln>
          <a:extLst>
            <a:ext uri="{909E8E84-426E-40DD-AFC4-6F175D3DCCD1}">
              <a14:hiddenFill xmlns:a14="http://schemas.microsoft.com/office/drawing/2010/main">
                <a:noFill/>
              </a14:hiddenFill>
            </a:ext>
          </a:extLst>
        </p:spPr>
      </p:cxnSp>
      <p:sp>
        <p:nvSpPr>
          <p:cNvPr id="20578" name="Line 98"/>
          <p:cNvSpPr>
            <a:spLocks noChangeShapeType="1"/>
          </p:cNvSpPr>
          <p:nvPr/>
        </p:nvSpPr>
        <p:spPr bwMode="auto">
          <a:xfrm>
            <a:off x="5410200" y="4876800"/>
            <a:ext cx="1219200" cy="914400"/>
          </a:xfrm>
          <a:prstGeom prst="line">
            <a:avLst/>
          </a:prstGeom>
          <a:noFill/>
          <a:ln w="12700" cap="sq">
            <a:solidFill>
              <a:srgbClr val="000000"/>
            </a:solidFill>
            <a:round/>
            <a:headEnd type="none" w="sm" len="sm"/>
            <a:tailEnd type="triangl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0580" name="Line 100"/>
          <p:cNvSpPr>
            <a:spLocks noChangeShapeType="1"/>
          </p:cNvSpPr>
          <p:nvPr/>
        </p:nvSpPr>
        <p:spPr bwMode="auto">
          <a:xfrm flipH="1">
            <a:off x="5334000" y="5791200"/>
            <a:ext cx="1219200" cy="533400"/>
          </a:xfrm>
          <a:prstGeom prst="line">
            <a:avLst/>
          </a:prstGeom>
          <a:noFill/>
          <a:ln w="12700" cap="sq">
            <a:solidFill>
              <a:srgbClr val="000000"/>
            </a:solidFill>
            <a:round/>
            <a:headEnd type="none" w="sm" len="sm"/>
            <a:tailEnd type="triangl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1544" name="Slide Number Placeholder 41"/>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406DED55-1CB7-4806-858F-35AA409DE10A}" type="slidenum">
              <a:rPr lang="en-US" sz="1400">
                <a:solidFill>
                  <a:srgbClr val="000099"/>
                </a:solidFill>
              </a:rPr>
              <a:pPr eaLnBrk="1" hangingPunct="1"/>
              <a:t>18</a:t>
            </a:fld>
            <a:endParaRPr lang="en-US" sz="1400">
              <a:solidFill>
                <a:srgbClr val="000099"/>
              </a:solidFill>
            </a:endParaRPr>
          </a:p>
        </p:txBody>
      </p:sp>
      <p:sp>
        <p:nvSpPr>
          <p:cNvPr id="21545" name="Footer Placeholder 42"/>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dissolve">
                                      <p:cBhvr>
                                        <p:cTn id="7" dur="500"/>
                                        <p:tgtEl>
                                          <p:spTgt spid="204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95"/>
                                        </p:tgtEl>
                                        <p:attrNameLst>
                                          <p:attrName>style.visibility</p:attrName>
                                        </p:attrNameLst>
                                      </p:cBhvr>
                                      <p:to>
                                        <p:strVal val="visible"/>
                                      </p:to>
                                    </p:set>
                                    <p:animEffect transition="in" filter="dissolve">
                                      <p:cBhvr>
                                        <p:cTn id="12" dur="500"/>
                                        <p:tgtEl>
                                          <p:spTgt spid="204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496"/>
                                        </p:tgtEl>
                                        <p:attrNameLst>
                                          <p:attrName>style.visibility</p:attrName>
                                        </p:attrNameLst>
                                      </p:cBhvr>
                                      <p:to>
                                        <p:strVal val="visible"/>
                                      </p:to>
                                    </p:set>
                                    <p:animEffect transition="in" filter="dissolve">
                                      <p:cBhvr>
                                        <p:cTn id="17" dur="500"/>
                                        <p:tgtEl>
                                          <p:spTgt spid="2049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497"/>
                                        </p:tgtEl>
                                        <p:attrNameLst>
                                          <p:attrName>style.visibility</p:attrName>
                                        </p:attrNameLst>
                                      </p:cBhvr>
                                      <p:to>
                                        <p:strVal val="visible"/>
                                      </p:to>
                                    </p:set>
                                    <p:animEffect transition="in" filter="dissolve">
                                      <p:cBhvr>
                                        <p:cTn id="22" dur="500"/>
                                        <p:tgtEl>
                                          <p:spTgt spid="2049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498"/>
                                        </p:tgtEl>
                                        <p:attrNameLst>
                                          <p:attrName>style.visibility</p:attrName>
                                        </p:attrNameLst>
                                      </p:cBhvr>
                                      <p:to>
                                        <p:strVal val="visible"/>
                                      </p:to>
                                    </p:set>
                                    <p:animEffect transition="in" filter="dissolve">
                                      <p:cBhvr>
                                        <p:cTn id="27" dur="500"/>
                                        <p:tgtEl>
                                          <p:spTgt spid="2049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0499"/>
                                        </p:tgtEl>
                                        <p:attrNameLst>
                                          <p:attrName>style.visibility</p:attrName>
                                        </p:attrNameLst>
                                      </p:cBhvr>
                                      <p:to>
                                        <p:strVal val="visible"/>
                                      </p:to>
                                    </p:set>
                                    <p:animEffect transition="in" filter="dissolve">
                                      <p:cBhvr>
                                        <p:cTn id="32" dur="500"/>
                                        <p:tgtEl>
                                          <p:spTgt spid="2049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0500"/>
                                        </p:tgtEl>
                                        <p:attrNameLst>
                                          <p:attrName>style.visibility</p:attrName>
                                        </p:attrNameLst>
                                      </p:cBhvr>
                                      <p:to>
                                        <p:strVal val="visible"/>
                                      </p:to>
                                    </p:set>
                                    <p:animEffect transition="in" filter="dissolve">
                                      <p:cBhvr>
                                        <p:cTn id="37" dur="500"/>
                                        <p:tgtEl>
                                          <p:spTgt spid="2050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0501"/>
                                        </p:tgtEl>
                                        <p:attrNameLst>
                                          <p:attrName>style.visibility</p:attrName>
                                        </p:attrNameLst>
                                      </p:cBhvr>
                                      <p:to>
                                        <p:strVal val="visible"/>
                                      </p:to>
                                    </p:set>
                                    <p:animEffect transition="in" filter="dissolve">
                                      <p:cBhvr>
                                        <p:cTn id="42" dur="500"/>
                                        <p:tgtEl>
                                          <p:spTgt spid="2050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0516"/>
                                        </p:tgtEl>
                                        <p:attrNameLst>
                                          <p:attrName>style.visibility</p:attrName>
                                        </p:attrNameLst>
                                      </p:cBhvr>
                                      <p:to>
                                        <p:strVal val="visible"/>
                                      </p:to>
                                    </p:set>
                                    <p:animEffect transition="in" filter="dissolve">
                                      <p:cBhvr>
                                        <p:cTn id="47" dur="500"/>
                                        <p:tgtEl>
                                          <p:spTgt spid="2051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0503"/>
                                        </p:tgtEl>
                                        <p:attrNameLst>
                                          <p:attrName>style.visibility</p:attrName>
                                        </p:attrNameLst>
                                      </p:cBhvr>
                                      <p:to>
                                        <p:strVal val="visible"/>
                                      </p:to>
                                    </p:set>
                                    <p:animEffect transition="in" filter="dissolve">
                                      <p:cBhvr>
                                        <p:cTn id="52" dur="500"/>
                                        <p:tgtEl>
                                          <p:spTgt spid="2050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0504"/>
                                        </p:tgtEl>
                                        <p:attrNameLst>
                                          <p:attrName>style.visibility</p:attrName>
                                        </p:attrNameLst>
                                      </p:cBhvr>
                                      <p:to>
                                        <p:strVal val="visible"/>
                                      </p:to>
                                    </p:set>
                                    <p:animEffect transition="in" filter="dissolve">
                                      <p:cBhvr>
                                        <p:cTn id="57" dur="500"/>
                                        <p:tgtEl>
                                          <p:spTgt spid="2050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0525"/>
                                        </p:tgtEl>
                                        <p:attrNameLst>
                                          <p:attrName>style.visibility</p:attrName>
                                        </p:attrNameLst>
                                      </p:cBhvr>
                                      <p:to>
                                        <p:strVal val="visible"/>
                                      </p:to>
                                    </p:set>
                                    <p:animEffect transition="in" filter="dissolve">
                                      <p:cBhvr>
                                        <p:cTn id="62" dur="500"/>
                                        <p:tgtEl>
                                          <p:spTgt spid="2052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0529"/>
                                        </p:tgtEl>
                                        <p:attrNameLst>
                                          <p:attrName>style.visibility</p:attrName>
                                        </p:attrNameLst>
                                      </p:cBhvr>
                                      <p:to>
                                        <p:strVal val="visible"/>
                                      </p:to>
                                    </p:set>
                                    <p:animEffect transition="in" filter="dissolve">
                                      <p:cBhvr>
                                        <p:cTn id="67" dur="500"/>
                                        <p:tgtEl>
                                          <p:spTgt spid="2052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20531"/>
                                        </p:tgtEl>
                                        <p:attrNameLst>
                                          <p:attrName>style.visibility</p:attrName>
                                        </p:attrNameLst>
                                      </p:cBhvr>
                                      <p:to>
                                        <p:strVal val="visible"/>
                                      </p:to>
                                    </p:set>
                                    <p:animEffect transition="in" filter="dissolve">
                                      <p:cBhvr>
                                        <p:cTn id="72" dur="500"/>
                                        <p:tgtEl>
                                          <p:spTgt spid="2053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20533"/>
                                        </p:tgtEl>
                                        <p:attrNameLst>
                                          <p:attrName>style.visibility</p:attrName>
                                        </p:attrNameLst>
                                      </p:cBhvr>
                                      <p:to>
                                        <p:strVal val="visible"/>
                                      </p:to>
                                    </p:set>
                                    <p:animEffect transition="in" filter="dissolve">
                                      <p:cBhvr>
                                        <p:cTn id="77" dur="500"/>
                                        <p:tgtEl>
                                          <p:spTgt spid="2053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20534"/>
                                        </p:tgtEl>
                                        <p:attrNameLst>
                                          <p:attrName>style.visibility</p:attrName>
                                        </p:attrNameLst>
                                      </p:cBhvr>
                                      <p:to>
                                        <p:strVal val="visible"/>
                                      </p:to>
                                    </p:set>
                                    <p:animEffect transition="in" filter="dissolve">
                                      <p:cBhvr>
                                        <p:cTn id="82" dur="500"/>
                                        <p:tgtEl>
                                          <p:spTgt spid="20534"/>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20535"/>
                                        </p:tgtEl>
                                        <p:attrNameLst>
                                          <p:attrName>style.visibility</p:attrName>
                                        </p:attrNameLst>
                                      </p:cBhvr>
                                      <p:to>
                                        <p:strVal val="visible"/>
                                      </p:to>
                                    </p:set>
                                    <p:animEffect transition="in" filter="dissolve">
                                      <p:cBhvr>
                                        <p:cTn id="87" dur="500"/>
                                        <p:tgtEl>
                                          <p:spTgt spid="20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autoUpdateAnimBg="0"/>
      <p:bldP spid="20495" grpId="0" animBg="1" autoUpdateAnimBg="0"/>
      <p:bldP spid="20496" grpId="0" animBg="1" autoUpdateAnimBg="0"/>
      <p:bldP spid="20497" grpId="0" animBg="1" autoUpdateAnimBg="0"/>
      <p:bldP spid="20498" grpId="0" animBg="1" autoUpdateAnimBg="0"/>
      <p:bldP spid="20499" grpId="0" animBg="1" autoUpdateAnimBg="0"/>
      <p:bldP spid="20500" grpId="0" animBg="1" autoUpdateAnimBg="0"/>
      <p:bldP spid="20501" grpId="0" animBg="1" autoUpdateAnimBg="0"/>
      <p:bldP spid="20503" grpId="0" animBg="1" autoUpdateAnimBg="0"/>
      <p:bldP spid="20504" grpId="0" animBg="1" autoUpdateAnimBg="0"/>
      <p:bldP spid="20516" grpId="0" animBg="1" autoUpdateAnimBg="0"/>
      <p:bldP spid="20525" grpId="0" animBg="1" autoUpdateAnimBg="0"/>
      <p:bldP spid="20529" grpId="0" animBg="1" autoUpdateAnimBg="0"/>
      <p:bldP spid="20531" grpId="0" animBg="1" autoUpdateAnimBg="0"/>
      <p:bldP spid="20533" grpId="0" animBg="1" autoUpdateAnimBg="0"/>
      <p:bldP spid="20534" grpId="0" animBg="1" autoUpdateAnimBg="0"/>
      <p:bldP spid="20535"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457200" y="228600"/>
            <a:ext cx="7772400" cy="11430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21507" name="Rectangle 3"/>
          <p:cNvSpPr>
            <a:spLocks noGrp="1" noChangeArrowheads="1"/>
          </p:cNvSpPr>
          <p:nvPr>
            <p:ph type="subTitle" idx="1"/>
          </p:nvPr>
        </p:nvSpPr>
        <p:spPr>
          <a:xfrm>
            <a:off x="228600" y="1066800"/>
            <a:ext cx="8610600" cy="5791200"/>
          </a:xfrm>
        </p:spPr>
        <p:txBody>
          <a:bodyPr/>
          <a:lstStyle/>
          <a:p>
            <a:pPr algn="l" eaLnBrk="1" hangingPunct="1"/>
            <a:r>
              <a:rPr lang="en-US" sz="2400" b="1" smtClean="0">
                <a:solidFill>
                  <a:schemeClr val="tx2"/>
                </a:solidFill>
                <a:effectLst/>
                <a:latin typeface="Tahoma" panose="020B0604030504040204" pitchFamily="34" charset="0"/>
              </a:rPr>
              <a:t> Your application is the following…</a:t>
            </a:r>
          </a:p>
          <a:p>
            <a:pPr algn="l" eaLnBrk="1" hangingPunct="1"/>
            <a:endParaRPr lang="en-US" sz="500" b="1" smtClean="0">
              <a:solidFill>
                <a:schemeClr val="tx2"/>
              </a:solidFill>
              <a:effectLst/>
              <a:latin typeface="Tahoma" panose="020B0604030504040204" pitchFamily="34" charset="0"/>
            </a:endParaRPr>
          </a:p>
          <a:p>
            <a:pPr algn="l" eaLnBrk="1" hangingPunct="1"/>
            <a:r>
              <a:rPr lang="en-US" sz="2000" b="1" smtClean="0">
                <a:solidFill>
                  <a:schemeClr val="tx2"/>
                </a:solidFill>
                <a:effectLst/>
                <a:latin typeface="Tahoma" panose="020B0604030504040204" pitchFamily="34" charset="0"/>
              </a:rPr>
              <a:t>	</a:t>
            </a:r>
            <a:r>
              <a:rPr lang="en-US" sz="1900" b="1" smtClean="0">
                <a:solidFill>
                  <a:schemeClr val="tx2"/>
                </a:solidFill>
                <a:effectLst/>
                <a:latin typeface="Tahoma" panose="020B0604030504040204" pitchFamily="34" charset="0"/>
              </a:rPr>
              <a:t>1. Renew Your Perspective: see yourself based on your</a:t>
            </a:r>
          </a:p>
          <a:p>
            <a:pPr algn="l" eaLnBrk="1" hangingPunct="1"/>
            <a:r>
              <a:rPr lang="en-US" sz="1900" b="1" smtClean="0">
                <a:solidFill>
                  <a:schemeClr val="tx2"/>
                </a:solidFill>
                <a:effectLst/>
                <a:latin typeface="Tahoma" panose="020B0604030504040204" pitchFamily="34" charset="0"/>
              </a:rPr>
              <a:t>	 position not your experience.</a:t>
            </a:r>
          </a:p>
          <a:p>
            <a:pPr algn="l" eaLnBrk="1" hangingPunct="1"/>
            <a:r>
              <a:rPr lang="en-US" sz="1900" b="1" smtClean="0">
                <a:solidFill>
                  <a:schemeClr val="tx2"/>
                </a:solidFill>
                <a:effectLst/>
                <a:latin typeface="Tahoma" panose="020B0604030504040204" pitchFamily="34" charset="0"/>
              </a:rPr>
              <a:t>	2. Release Your Past: let go of old images, sins, and</a:t>
            </a:r>
          </a:p>
          <a:p>
            <a:pPr algn="l" eaLnBrk="1" hangingPunct="1"/>
            <a:r>
              <a:rPr lang="en-US" sz="1900" b="1" smtClean="0">
                <a:solidFill>
                  <a:schemeClr val="tx2"/>
                </a:solidFill>
                <a:effectLst/>
                <a:latin typeface="Tahoma" panose="020B0604030504040204" pitchFamily="34" charset="0"/>
              </a:rPr>
              <a:t>	 baggage that prevents growth.</a:t>
            </a:r>
          </a:p>
          <a:p>
            <a:pPr algn="l" eaLnBrk="1" hangingPunct="1"/>
            <a:r>
              <a:rPr lang="en-US" sz="1900" b="1" smtClean="0">
                <a:solidFill>
                  <a:schemeClr val="tx2"/>
                </a:solidFill>
                <a:effectLst/>
                <a:latin typeface="Tahoma" panose="020B0604030504040204" pitchFamily="34" charset="0"/>
              </a:rPr>
              <a:t>	3. Remember Your Purpose: you’ve been left here to 	minister as a change agent. </a:t>
            </a:r>
          </a:p>
          <a:p>
            <a:pPr algn="l" eaLnBrk="1" hangingPunct="1"/>
            <a:endParaRPr lang="en-US" sz="800" b="1" smtClean="0">
              <a:solidFill>
                <a:schemeClr val="tx2"/>
              </a:solidFill>
              <a:effectLst/>
              <a:latin typeface="Tahoma" panose="020B0604030504040204" pitchFamily="34" charset="0"/>
            </a:endParaRPr>
          </a:p>
          <a:p>
            <a:pPr algn="l" eaLnBrk="1" hangingPunct="1"/>
            <a:r>
              <a:rPr lang="en-US" sz="2000" b="1" smtClean="0">
                <a:solidFill>
                  <a:srgbClr val="000099"/>
                </a:solidFill>
                <a:effectLst/>
                <a:latin typeface="Tahoma" panose="020B0604030504040204" pitchFamily="34" charset="0"/>
              </a:rPr>
              <a:t>  </a:t>
            </a:r>
            <a:r>
              <a:rPr lang="en-US" sz="1900" b="1" smtClean="0">
                <a:solidFill>
                  <a:srgbClr val="000099"/>
                </a:solidFill>
                <a:effectLst/>
                <a:latin typeface="Tahoma" panose="020B0604030504040204" pitchFamily="34" charset="0"/>
              </a:rPr>
              <a:t>KEY TWO:</a:t>
            </a:r>
            <a:r>
              <a:rPr lang="en-US" sz="1900" b="1" u="sng" smtClean="0">
                <a:solidFill>
                  <a:srgbClr val="000099"/>
                </a:solidFill>
                <a:effectLst/>
                <a:latin typeface="Tahoma" panose="020B0604030504040204" pitchFamily="34" charset="0"/>
              </a:rPr>
              <a:t>	BROKENNESS			</a:t>
            </a:r>
          </a:p>
          <a:p>
            <a:pPr algn="l" eaLnBrk="1" hangingPunct="1"/>
            <a:endParaRPr lang="en-US" sz="400" b="1" u="sng" smtClean="0">
              <a:solidFill>
                <a:srgbClr val="000099"/>
              </a:solidFill>
              <a:effectLst/>
              <a:latin typeface="Tahoma" panose="020B0604030504040204" pitchFamily="34" charset="0"/>
            </a:endParaRPr>
          </a:p>
          <a:p>
            <a:pPr algn="l" eaLnBrk="1" hangingPunct="1"/>
            <a:r>
              <a:rPr lang="en-US" sz="1900" b="1" smtClean="0">
                <a:solidFill>
                  <a:srgbClr val="000099"/>
                </a:solidFill>
                <a:effectLst/>
                <a:latin typeface="Tahoma" panose="020B0604030504040204" pitchFamily="34" charset="0"/>
              </a:rPr>
              <a:t>  You must allow God to break you of self-sufficiency and self-</a:t>
            </a:r>
          </a:p>
          <a:p>
            <a:pPr algn="l" eaLnBrk="1" hangingPunct="1"/>
            <a:r>
              <a:rPr lang="en-US" sz="1900" b="1" smtClean="0">
                <a:solidFill>
                  <a:srgbClr val="000099"/>
                </a:solidFill>
                <a:effectLst/>
                <a:latin typeface="Tahoma" panose="020B0604030504040204" pitchFamily="34" charset="0"/>
              </a:rPr>
              <a:t>   promotion.</a:t>
            </a:r>
          </a:p>
          <a:p>
            <a:pPr algn="l" eaLnBrk="1" hangingPunct="1"/>
            <a:endParaRPr lang="en-US" sz="500" b="1" smtClean="0">
              <a:solidFill>
                <a:srgbClr val="000099"/>
              </a:solidFill>
              <a:effectLst/>
              <a:latin typeface="Tahoma" panose="020B0604030504040204" pitchFamily="34" charset="0"/>
            </a:endParaRPr>
          </a:p>
          <a:p>
            <a:pPr algn="l" eaLnBrk="1" hangingPunct="1"/>
            <a:r>
              <a:rPr lang="en-US" sz="2000" b="1" smtClean="0">
                <a:solidFill>
                  <a:srgbClr val="000099"/>
                </a:solidFill>
                <a:effectLst/>
                <a:latin typeface="Tahoma" panose="020B0604030504040204" pitchFamily="34" charset="0"/>
              </a:rPr>
              <a:t>  </a:t>
            </a:r>
            <a:r>
              <a:rPr lang="en-US" sz="1800" b="1" smtClean="0">
                <a:solidFill>
                  <a:srgbClr val="000000"/>
                </a:solidFill>
                <a:effectLst/>
                <a:latin typeface="Tahoma" panose="020B0604030504040204" pitchFamily="34" charset="0"/>
              </a:rPr>
              <a:t>GENESIS 32:24-32</a:t>
            </a:r>
          </a:p>
          <a:p>
            <a:pPr algn="l" eaLnBrk="1" hangingPunct="1"/>
            <a:r>
              <a:rPr lang="en-US" sz="1800" b="1" smtClean="0">
                <a:solidFill>
                  <a:srgbClr val="000000"/>
                </a:solidFill>
                <a:effectLst/>
                <a:latin typeface="Tahoma" panose="020B0604030504040204" pitchFamily="34" charset="0"/>
              </a:rPr>
              <a:t>   We all want the grace and blessing of God on our lives.  But, God “gives</a:t>
            </a:r>
          </a:p>
          <a:p>
            <a:pPr algn="l" eaLnBrk="1" hangingPunct="1"/>
            <a:r>
              <a:rPr lang="en-US" sz="1800" b="1" smtClean="0">
                <a:solidFill>
                  <a:srgbClr val="000000"/>
                </a:solidFill>
                <a:effectLst/>
                <a:latin typeface="Tahoma" panose="020B0604030504040204" pitchFamily="34" charset="0"/>
              </a:rPr>
              <a:t>   grace to the humble.”  Brokenness is the pathway to experience what</a:t>
            </a:r>
          </a:p>
          <a:p>
            <a:pPr algn="l" eaLnBrk="1" hangingPunct="1"/>
            <a:r>
              <a:rPr lang="en-US" sz="1800" b="1" smtClean="0">
                <a:solidFill>
                  <a:srgbClr val="000000"/>
                </a:solidFill>
                <a:effectLst/>
                <a:latin typeface="Tahoma" panose="020B0604030504040204" pitchFamily="34" charset="0"/>
              </a:rPr>
              <a:t>   we really want and need.  Jacob wrestled God for twenty years, and</a:t>
            </a:r>
          </a:p>
          <a:p>
            <a:pPr algn="l" eaLnBrk="1" hangingPunct="1"/>
            <a:r>
              <a:rPr lang="en-US" sz="1800" b="1" smtClean="0">
                <a:solidFill>
                  <a:srgbClr val="000000"/>
                </a:solidFill>
                <a:effectLst/>
                <a:latin typeface="Tahoma" panose="020B0604030504040204" pitchFamily="34" charset="0"/>
              </a:rPr>
              <a:t>   finally learned the essentials of His grace &amp; blessing:</a:t>
            </a:r>
          </a:p>
          <a:p>
            <a:pPr algn="l" eaLnBrk="1" hangingPunct="1"/>
            <a:endParaRPr lang="en-US" sz="1800" b="1" smtClean="0">
              <a:solidFill>
                <a:srgbClr val="000000"/>
              </a:solidFill>
              <a:effectLst/>
              <a:latin typeface="Tahoma" panose="020B0604030504040204" pitchFamily="34" charset="0"/>
            </a:endParaRPr>
          </a:p>
          <a:p>
            <a:pPr algn="l" eaLnBrk="1" hangingPunct="1"/>
            <a:endParaRPr lang="en-US" sz="1800" smtClean="0">
              <a:solidFill>
                <a:srgbClr val="000000"/>
              </a:solidFill>
              <a:effectLst>
                <a:outerShdw blurRad="38100" dist="38100" dir="2700000" algn="tl">
                  <a:srgbClr val="FFFFFF"/>
                </a:outerShdw>
              </a:effectLst>
              <a:latin typeface="Tahoma" panose="020B0604030504040204" pitchFamily="34" charset="0"/>
            </a:endParaRPr>
          </a:p>
        </p:txBody>
      </p:sp>
      <p:sp>
        <p:nvSpPr>
          <p:cNvPr id="22532" name="Slide Number Placeholder 3"/>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C47C5B03-E893-4348-B563-374C9EE1B391}" type="slidenum">
              <a:rPr lang="en-US" sz="1400">
                <a:solidFill>
                  <a:srgbClr val="000099"/>
                </a:solidFill>
              </a:rPr>
              <a:pPr eaLnBrk="1" hangingPunct="1"/>
              <a:t>19</a:t>
            </a:fld>
            <a:endParaRPr lang="en-US" sz="1400">
              <a:solidFill>
                <a:srgbClr val="000099"/>
              </a:solidFill>
            </a:endParaRPr>
          </a:p>
        </p:txBody>
      </p:sp>
      <p:sp>
        <p:nvSpPr>
          <p:cNvPr id="22533" name="Footer Placeholder 4"/>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Effect transition="in" filter="barn(outVertical)">
                                      <p:cBhvr>
                                        <p:cTn id="13" dur="500"/>
                                        <p:tgtEl>
                                          <p:spTgt spid="2150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21507">
                                            <p:txEl>
                                              <p:pRg st="2" end="2"/>
                                            </p:txEl>
                                          </p:spTgt>
                                        </p:tgtEl>
                                        <p:attrNameLst>
                                          <p:attrName>style.visibility</p:attrName>
                                        </p:attrNameLst>
                                      </p:cBhvr>
                                      <p:to>
                                        <p:strVal val="visible"/>
                                      </p:to>
                                    </p:set>
                                    <p:animEffect transition="in" filter="barn(outVertical)">
                                      <p:cBhvr>
                                        <p:cTn id="18" dur="500"/>
                                        <p:tgtEl>
                                          <p:spTgt spid="21507">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21507">
                                            <p:txEl>
                                              <p:pRg st="3" end="3"/>
                                            </p:txEl>
                                          </p:spTgt>
                                        </p:tgtEl>
                                        <p:attrNameLst>
                                          <p:attrName>style.visibility</p:attrName>
                                        </p:attrNameLst>
                                      </p:cBhvr>
                                      <p:to>
                                        <p:strVal val="visible"/>
                                      </p:to>
                                    </p:set>
                                    <p:animEffect transition="in" filter="barn(outVertical)">
                                      <p:cBhvr>
                                        <p:cTn id="23" dur="500"/>
                                        <p:tgtEl>
                                          <p:spTgt spid="21507">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21507">
                                            <p:txEl>
                                              <p:pRg st="4" end="4"/>
                                            </p:txEl>
                                          </p:spTgt>
                                        </p:tgtEl>
                                        <p:attrNameLst>
                                          <p:attrName>style.visibility</p:attrName>
                                        </p:attrNameLst>
                                      </p:cBhvr>
                                      <p:to>
                                        <p:strVal val="visible"/>
                                      </p:to>
                                    </p:set>
                                    <p:animEffect transition="in" filter="barn(outVertical)">
                                      <p:cBhvr>
                                        <p:cTn id="28" dur="500"/>
                                        <p:tgtEl>
                                          <p:spTgt spid="21507">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21507">
                                            <p:txEl>
                                              <p:pRg st="5" end="5"/>
                                            </p:txEl>
                                          </p:spTgt>
                                        </p:tgtEl>
                                        <p:attrNameLst>
                                          <p:attrName>style.visibility</p:attrName>
                                        </p:attrNameLst>
                                      </p:cBhvr>
                                      <p:to>
                                        <p:strVal val="visible"/>
                                      </p:to>
                                    </p:set>
                                    <p:animEffect transition="in" filter="barn(outVertical)">
                                      <p:cBhvr>
                                        <p:cTn id="33" dur="500"/>
                                        <p:tgtEl>
                                          <p:spTgt spid="21507">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37" fill="hold" grpId="0" nodeType="clickEffect">
                                  <p:stCondLst>
                                    <p:cond delay="0"/>
                                  </p:stCondLst>
                                  <p:childTnLst>
                                    <p:set>
                                      <p:cBhvr>
                                        <p:cTn id="37" dur="1" fill="hold">
                                          <p:stCondLst>
                                            <p:cond delay="0"/>
                                          </p:stCondLst>
                                        </p:cTn>
                                        <p:tgtEl>
                                          <p:spTgt spid="21507">
                                            <p:txEl>
                                              <p:pRg st="6" end="6"/>
                                            </p:txEl>
                                          </p:spTgt>
                                        </p:tgtEl>
                                        <p:attrNameLst>
                                          <p:attrName>style.visibility</p:attrName>
                                        </p:attrNameLst>
                                      </p:cBhvr>
                                      <p:to>
                                        <p:strVal val="visible"/>
                                      </p:to>
                                    </p:set>
                                    <p:animEffect transition="in" filter="barn(outVertical)">
                                      <p:cBhvr>
                                        <p:cTn id="38" dur="500"/>
                                        <p:tgtEl>
                                          <p:spTgt spid="21507">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21507">
                                            <p:txEl>
                                              <p:pRg st="8" end="8"/>
                                            </p:txEl>
                                          </p:spTgt>
                                        </p:tgtEl>
                                        <p:attrNameLst>
                                          <p:attrName>style.visibility</p:attrName>
                                        </p:attrNameLst>
                                      </p:cBhvr>
                                      <p:to>
                                        <p:strVal val="visible"/>
                                      </p:to>
                                    </p:set>
                                    <p:animEffect transition="in" filter="barn(outVertical)">
                                      <p:cBhvr>
                                        <p:cTn id="43" dur="500"/>
                                        <p:tgtEl>
                                          <p:spTgt spid="21507">
                                            <p:txEl>
                                              <p:pRg st="8" end="8"/>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6" presetClass="entr" presetSubtype="37" fill="hold" grpId="0" nodeType="clickEffect">
                                  <p:stCondLst>
                                    <p:cond delay="0"/>
                                  </p:stCondLst>
                                  <p:childTnLst>
                                    <p:set>
                                      <p:cBhvr>
                                        <p:cTn id="47" dur="1" fill="hold">
                                          <p:stCondLst>
                                            <p:cond delay="0"/>
                                          </p:stCondLst>
                                        </p:cTn>
                                        <p:tgtEl>
                                          <p:spTgt spid="21507">
                                            <p:txEl>
                                              <p:pRg st="10" end="10"/>
                                            </p:txEl>
                                          </p:spTgt>
                                        </p:tgtEl>
                                        <p:attrNameLst>
                                          <p:attrName>style.visibility</p:attrName>
                                        </p:attrNameLst>
                                      </p:cBhvr>
                                      <p:to>
                                        <p:strVal val="visible"/>
                                      </p:to>
                                    </p:set>
                                    <p:animEffect transition="in" filter="barn(outVertical)">
                                      <p:cBhvr>
                                        <p:cTn id="48" dur="500"/>
                                        <p:tgtEl>
                                          <p:spTgt spid="21507">
                                            <p:txEl>
                                              <p:pRg st="10" end="10"/>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6" presetClass="entr" presetSubtype="37" fill="hold" grpId="0" nodeType="clickEffect">
                                  <p:stCondLst>
                                    <p:cond delay="0"/>
                                  </p:stCondLst>
                                  <p:childTnLst>
                                    <p:set>
                                      <p:cBhvr>
                                        <p:cTn id="52" dur="1" fill="hold">
                                          <p:stCondLst>
                                            <p:cond delay="0"/>
                                          </p:stCondLst>
                                        </p:cTn>
                                        <p:tgtEl>
                                          <p:spTgt spid="21507">
                                            <p:txEl>
                                              <p:pRg st="11" end="11"/>
                                            </p:txEl>
                                          </p:spTgt>
                                        </p:tgtEl>
                                        <p:attrNameLst>
                                          <p:attrName>style.visibility</p:attrName>
                                        </p:attrNameLst>
                                      </p:cBhvr>
                                      <p:to>
                                        <p:strVal val="visible"/>
                                      </p:to>
                                    </p:set>
                                    <p:animEffect transition="in" filter="barn(outVertical)">
                                      <p:cBhvr>
                                        <p:cTn id="53" dur="500"/>
                                        <p:tgtEl>
                                          <p:spTgt spid="21507">
                                            <p:txEl>
                                              <p:pRg st="11" end="11"/>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6" presetClass="entr" presetSubtype="37" fill="hold" grpId="0" nodeType="clickEffect">
                                  <p:stCondLst>
                                    <p:cond delay="0"/>
                                  </p:stCondLst>
                                  <p:childTnLst>
                                    <p:set>
                                      <p:cBhvr>
                                        <p:cTn id="57" dur="1" fill="hold">
                                          <p:stCondLst>
                                            <p:cond delay="0"/>
                                          </p:stCondLst>
                                        </p:cTn>
                                        <p:tgtEl>
                                          <p:spTgt spid="21507">
                                            <p:txEl>
                                              <p:pRg st="13" end="13"/>
                                            </p:txEl>
                                          </p:spTgt>
                                        </p:tgtEl>
                                        <p:attrNameLst>
                                          <p:attrName>style.visibility</p:attrName>
                                        </p:attrNameLst>
                                      </p:cBhvr>
                                      <p:to>
                                        <p:strVal val="visible"/>
                                      </p:to>
                                    </p:set>
                                    <p:animEffect transition="in" filter="barn(outVertical)">
                                      <p:cBhvr>
                                        <p:cTn id="58" dur="500"/>
                                        <p:tgtEl>
                                          <p:spTgt spid="21507">
                                            <p:txEl>
                                              <p:pRg st="13" end="13"/>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6" presetClass="entr" presetSubtype="37" fill="hold" grpId="0" nodeType="clickEffect">
                                  <p:stCondLst>
                                    <p:cond delay="0"/>
                                  </p:stCondLst>
                                  <p:childTnLst>
                                    <p:set>
                                      <p:cBhvr>
                                        <p:cTn id="62" dur="1" fill="hold">
                                          <p:stCondLst>
                                            <p:cond delay="0"/>
                                          </p:stCondLst>
                                        </p:cTn>
                                        <p:tgtEl>
                                          <p:spTgt spid="21507">
                                            <p:txEl>
                                              <p:pRg st="14" end="14"/>
                                            </p:txEl>
                                          </p:spTgt>
                                        </p:tgtEl>
                                        <p:attrNameLst>
                                          <p:attrName>style.visibility</p:attrName>
                                        </p:attrNameLst>
                                      </p:cBhvr>
                                      <p:to>
                                        <p:strVal val="visible"/>
                                      </p:to>
                                    </p:set>
                                    <p:animEffect transition="in" filter="barn(outVertical)">
                                      <p:cBhvr>
                                        <p:cTn id="63" dur="500"/>
                                        <p:tgtEl>
                                          <p:spTgt spid="21507">
                                            <p:txEl>
                                              <p:pRg st="14" end="14"/>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6" presetClass="entr" presetSubtype="37" fill="hold" grpId="0" nodeType="clickEffect">
                                  <p:stCondLst>
                                    <p:cond delay="0"/>
                                  </p:stCondLst>
                                  <p:childTnLst>
                                    <p:set>
                                      <p:cBhvr>
                                        <p:cTn id="67" dur="1" fill="hold">
                                          <p:stCondLst>
                                            <p:cond delay="0"/>
                                          </p:stCondLst>
                                        </p:cTn>
                                        <p:tgtEl>
                                          <p:spTgt spid="21507">
                                            <p:txEl>
                                              <p:pRg st="15" end="15"/>
                                            </p:txEl>
                                          </p:spTgt>
                                        </p:tgtEl>
                                        <p:attrNameLst>
                                          <p:attrName>style.visibility</p:attrName>
                                        </p:attrNameLst>
                                      </p:cBhvr>
                                      <p:to>
                                        <p:strVal val="visible"/>
                                      </p:to>
                                    </p:set>
                                    <p:animEffect transition="in" filter="barn(outVertical)">
                                      <p:cBhvr>
                                        <p:cTn id="68" dur="500"/>
                                        <p:tgtEl>
                                          <p:spTgt spid="21507">
                                            <p:txEl>
                                              <p:pRg st="15" end="15"/>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6" presetClass="entr" presetSubtype="37" fill="hold" grpId="0" nodeType="clickEffect">
                                  <p:stCondLst>
                                    <p:cond delay="0"/>
                                  </p:stCondLst>
                                  <p:childTnLst>
                                    <p:set>
                                      <p:cBhvr>
                                        <p:cTn id="72" dur="1" fill="hold">
                                          <p:stCondLst>
                                            <p:cond delay="0"/>
                                          </p:stCondLst>
                                        </p:cTn>
                                        <p:tgtEl>
                                          <p:spTgt spid="21507">
                                            <p:txEl>
                                              <p:pRg st="16" end="16"/>
                                            </p:txEl>
                                          </p:spTgt>
                                        </p:tgtEl>
                                        <p:attrNameLst>
                                          <p:attrName>style.visibility</p:attrName>
                                        </p:attrNameLst>
                                      </p:cBhvr>
                                      <p:to>
                                        <p:strVal val="visible"/>
                                      </p:to>
                                    </p:set>
                                    <p:animEffect transition="in" filter="barn(outVertical)">
                                      <p:cBhvr>
                                        <p:cTn id="73" dur="500"/>
                                        <p:tgtEl>
                                          <p:spTgt spid="21507">
                                            <p:txEl>
                                              <p:pRg st="16" end="16"/>
                                            </p:txEl>
                                          </p:spTgt>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6" presetClass="entr" presetSubtype="37" fill="hold" grpId="0" nodeType="clickEffect">
                                  <p:stCondLst>
                                    <p:cond delay="0"/>
                                  </p:stCondLst>
                                  <p:childTnLst>
                                    <p:set>
                                      <p:cBhvr>
                                        <p:cTn id="77" dur="1" fill="hold">
                                          <p:stCondLst>
                                            <p:cond delay="0"/>
                                          </p:stCondLst>
                                        </p:cTn>
                                        <p:tgtEl>
                                          <p:spTgt spid="21507">
                                            <p:txEl>
                                              <p:pRg st="17" end="17"/>
                                            </p:txEl>
                                          </p:spTgt>
                                        </p:tgtEl>
                                        <p:attrNameLst>
                                          <p:attrName>style.visibility</p:attrName>
                                        </p:attrNameLst>
                                      </p:cBhvr>
                                      <p:to>
                                        <p:strVal val="visible"/>
                                      </p:to>
                                    </p:set>
                                    <p:animEffect transition="in" filter="barn(outVertical)">
                                      <p:cBhvr>
                                        <p:cTn id="78" dur="500"/>
                                        <p:tgtEl>
                                          <p:spTgt spid="21507">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P spid="2150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381000" y="30480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1027" name="Rectangle 3"/>
          <p:cNvSpPr>
            <a:spLocks noGrp="1" noChangeArrowheads="1"/>
          </p:cNvSpPr>
          <p:nvPr>
            <p:ph type="body" idx="1"/>
          </p:nvPr>
        </p:nvSpPr>
        <p:spPr>
          <a:xfrm>
            <a:off x="228600" y="1641475"/>
            <a:ext cx="8915400" cy="4911725"/>
          </a:xfrm>
        </p:spPr>
        <p:txBody>
          <a:bodyPr/>
          <a:lstStyle/>
          <a:p>
            <a:pPr eaLnBrk="1" hangingPunct="1">
              <a:lnSpc>
                <a:spcPct val="90000"/>
              </a:lnSpc>
              <a:buFont typeface="Wingdings" panose="05000000000000000000" pitchFamily="2" charset="2"/>
              <a:buNone/>
            </a:pPr>
            <a:r>
              <a:rPr lang="en-US" sz="2400" b="1" smtClean="0">
                <a:solidFill>
                  <a:srgbClr val="0000CC"/>
                </a:solidFill>
                <a:latin typeface="Tahoma" panose="020B0604030504040204" pitchFamily="34" charset="0"/>
              </a:rPr>
              <a:t>How Personal Insecurity Prevents Effective Leadership</a:t>
            </a:r>
          </a:p>
          <a:p>
            <a:pPr eaLnBrk="1" hangingPunct="1">
              <a:lnSpc>
                <a:spcPct val="90000"/>
              </a:lnSpc>
              <a:buFont typeface="Wingdings" panose="05000000000000000000" pitchFamily="2" charset="2"/>
              <a:buNone/>
            </a:pPr>
            <a:endParaRPr lang="en-US" sz="1000" b="1" smtClean="0">
              <a:solidFill>
                <a:srgbClr val="0000CC"/>
              </a:solidFill>
              <a:latin typeface="Tahoma" panose="020B0604030504040204" pitchFamily="34" charset="0"/>
            </a:endParaRPr>
          </a:p>
          <a:p>
            <a:pPr eaLnBrk="1" hangingPunct="1">
              <a:lnSpc>
                <a:spcPct val="90000"/>
              </a:lnSpc>
              <a:buFont typeface="Wingdings" panose="05000000000000000000" pitchFamily="2" charset="2"/>
              <a:buNone/>
            </a:pPr>
            <a:r>
              <a:rPr lang="en-US" sz="2000" b="1" smtClean="0">
                <a:solidFill>
                  <a:srgbClr val="000000"/>
                </a:solidFill>
                <a:effectLst/>
                <a:latin typeface="Tahoma" panose="020B0604030504040204" pitchFamily="34" charset="0"/>
              </a:rPr>
              <a:t>We hide behind theology.  It’s true.  Leadership disasters and</a:t>
            </a:r>
          </a:p>
          <a:p>
            <a:pPr eaLnBrk="1" hangingPunct="1">
              <a:lnSpc>
                <a:spcPct val="90000"/>
              </a:lnSpc>
              <a:buFont typeface="Wingdings" panose="05000000000000000000" pitchFamily="2" charset="2"/>
              <a:buNone/>
            </a:pPr>
            <a:r>
              <a:rPr lang="en-US" sz="2000" b="1" smtClean="0">
                <a:solidFill>
                  <a:srgbClr val="000000"/>
                </a:solidFill>
                <a:effectLst/>
                <a:latin typeface="Tahoma" panose="020B0604030504040204" pitchFamily="34" charset="0"/>
              </a:rPr>
              <a:t>church diversion happen every week, while pastors hide behind</a:t>
            </a:r>
          </a:p>
          <a:p>
            <a:pPr eaLnBrk="1" hangingPunct="1">
              <a:lnSpc>
                <a:spcPct val="90000"/>
              </a:lnSpc>
              <a:buFont typeface="Wingdings" panose="05000000000000000000" pitchFamily="2" charset="2"/>
              <a:buNone/>
            </a:pPr>
            <a:r>
              <a:rPr lang="en-US" sz="2000" b="1" smtClean="0">
                <a:solidFill>
                  <a:srgbClr val="000000"/>
                </a:solidFill>
                <a:effectLst/>
                <a:latin typeface="Tahoma" panose="020B0604030504040204" pitchFamily="34" charset="0"/>
              </a:rPr>
              <a:t>‘smoke screens’ like, “Well, we just couldn’t agree on things</a:t>
            </a:r>
          </a:p>
          <a:p>
            <a:pPr eaLnBrk="1" hangingPunct="1">
              <a:lnSpc>
                <a:spcPct val="90000"/>
              </a:lnSpc>
              <a:buFont typeface="Wingdings" panose="05000000000000000000" pitchFamily="2" charset="2"/>
              <a:buNone/>
            </a:pPr>
            <a:r>
              <a:rPr lang="en-US" sz="2000" b="1" smtClean="0">
                <a:solidFill>
                  <a:srgbClr val="000000"/>
                </a:solidFill>
                <a:effectLst/>
                <a:latin typeface="Tahoma" panose="020B0604030504040204" pitchFamily="34" charset="0"/>
              </a:rPr>
              <a:t>theologically” or “I struggled with Brother Jones’ view on spiritual</a:t>
            </a:r>
          </a:p>
          <a:p>
            <a:pPr eaLnBrk="1" hangingPunct="1">
              <a:lnSpc>
                <a:spcPct val="90000"/>
              </a:lnSpc>
              <a:buFont typeface="Wingdings" panose="05000000000000000000" pitchFamily="2" charset="2"/>
              <a:buNone/>
            </a:pPr>
            <a:r>
              <a:rPr lang="en-US" sz="2000" b="1" smtClean="0">
                <a:solidFill>
                  <a:srgbClr val="000000"/>
                </a:solidFill>
                <a:effectLst/>
                <a:latin typeface="Tahoma" panose="020B0604030504040204" pitchFamily="34" charset="0"/>
              </a:rPr>
              <a:t>gifts.”</a:t>
            </a:r>
          </a:p>
          <a:p>
            <a:pPr eaLnBrk="1" hangingPunct="1">
              <a:lnSpc>
                <a:spcPct val="90000"/>
              </a:lnSpc>
              <a:buFont typeface="Wingdings" panose="05000000000000000000" pitchFamily="2" charset="2"/>
              <a:buNone/>
            </a:pPr>
            <a:endParaRPr lang="en-US" sz="700" b="1" smtClean="0">
              <a:solidFill>
                <a:srgbClr val="000000"/>
              </a:solidFill>
              <a:effectLst/>
              <a:latin typeface="Tahoma" panose="020B0604030504040204" pitchFamily="34" charset="0"/>
            </a:endParaRPr>
          </a:p>
          <a:p>
            <a:pPr eaLnBrk="1" hangingPunct="1">
              <a:lnSpc>
                <a:spcPct val="90000"/>
              </a:lnSpc>
              <a:buFont typeface="Wingdings" panose="05000000000000000000" pitchFamily="2" charset="2"/>
              <a:buNone/>
            </a:pPr>
            <a:r>
              <a:rPr lang="en-US" sz="2000" b="1" smtClean="0">
                <a:solidFill>
                  <a:srgbClr val="000000"/>
                </a:solidFill>
                <a:effectLst/>
                <a:latin typeface="Tahoma" panose="020B0604030504040204" pitchFamily="34" charset="0"/>
              </a:rPr>
              <a:t>The fact of the matter is, the real reason for the majority of</a:t>
            </a:r>
          </a:p>
          <a:p>
            <a:pPr eaLnBrk="1" hangingPunct="1">
              <a:lnSpc>
                <a:spcPct val="90000"/>
              </a:lnSpc>
              <a:buFont typeface="Wingdings" panose="05000000000000000000" pitchFamily="2" charset="2"/>
              <a:buNone/>
            </a:pPr>
            <a:r>
              <a:rPr lang="en-US" sz="2000" b="1" smtClean="0">
                <a:solidFill>
                  <a:srgbClr val="000000"/>
                </a:solidFill>
                <a:effectLst/>
                <a:latin typeface="Tahoma" panose="020B0604030504040204" pitchFamily="34" charset="0"/>
              </a:rPr>
              <a:t>unresolved problems within a church is the personal insecurity of</a:t>
            </a:r>
          </a:p>
          <a:p>
            <a:pPr eaLnBrk="1" hangingPunct="1">
              <a:lnSpc>
                <a:spcPct val="90000"/>
              </a:lnSpc>
              <a:buFont typeface="Wingdings" panose="05000000000000000000" pitchFamily="2" charset="2"/>
              <a:buNone/>
            </a:pPr>
            <a:r>
              <a:rPr lang="en-US" sz="2000" b="1" smtClean="0">
                <a:solidFill>
                  <a:srgbClr val="000000"/>
                </a:solidFill>
                <a:effectLst/>
                <a:latin typeface="Tahoma" panose="020B0604030504040204" pitchFamily="34" charset="0"/>
              </a:rPr>
              <a:t>the pastor.  He wasn’t healthy emotionally.  He failed to confront a</a:t>
            </a:r>
          </a:p>
          <a:p>
            <a:pPr eaLnBrk="1" hangingPunct="1">
              <a:lnSpc>
                <a:spcPct val="90000"/>
              </a:lnSpc>
              <a:buFont typeface="Wingdings" panose="05000000000000000000" pitchFamily="2" charset="2"/>
              <a:buNone/>
            </a:pPr>
            <a:r>
              <a:rPr lang="en-US" sz="2000" b="1" smtClean="0">
                <a:solidFill>
                  <a:srgbClr val="000000"/>
                </a:solidFill>
                <a:effectLst/>
                <a:latin typeface="Tahoma" panose="020B0604030504040204" pitchFamily="34" charset="0"/>
              </a:rPr>
              <a:t>situation.  He lacked moral backbone.  He withdrew from a</a:t>
            </a:r>
          </a:p>
          <a:p>
            <a:pPr eaLnBrk="1" hangingPunct="1">
              <a:lnSpc>
                <a:spcPct val="90000"/>
              </a:lnSpc>
              <a:buFont typeface="Wingdings" panose="05000000000000000000" pitchFamily="2" charset="2"/>
              <a:buNone/>
            </a:pPr>
            <a:r>
              <a:rPr lang="en-US" sz="2000" b="1" smtClean="0">
                <a:solidFill>
                  <a:srgbClr val="000000"/>
                </a:solidFill>
                <a:effectLst/>
                <a:latin typeface="Tahoma" panose="020B0604030504040204" pitchFamily="34" charset="0"/>
              </a:rPr>
              <a:t>leadership function that produced question marks in the minds of</a:t>
            </a:r>
          </a:p>
          <a:p>
            <a:pPr eaLnBrk="1" hangingPunct="1">
              <a:lnSpc>
                <a:spcPct val="90000"/>
              </a:lnSpc>
              <a:buFont typeface="Wingdings" panose="05000000000000000000" pitchFamily="2" charset="2"/>
              <a:buNone/>
            </a:pPr>
            <a:r>
              <a:rPr lang="en-US" sz="2000" b="1" smtClean="0">
                <a:solidFill>
                  <a:srgbClr val="000000"/>
                </a:solidFill>
                <a:effectLst/>
                <a:latin typeface="Tahoma" panose="020B0604030504040204" pitchFamily="34" charset="0"/>
              </a:rPr>
              <a:t>the congregation.  He didn’t have the infrastructure inside to stand</a:t>
            </a:r>
          </a:p>
          <a:p>
            <a:pPr eaLnBrk="1" hangingPunct="1">
              <a:lnSpc>
                <a:spcPct val="90000"/>
              </a:lnSpc>
              <a:buFont typeface="Wingdings" panose="05000000000000000000" pitchFamily="2" charset="2"/>
              <a:buNone/>
            </a:pPr>
            <a:r>
              <a:rPr lang="en-US" sz="2000" b="1" smtClean="0">
                <a:solidFill>
                  <a:srgbClr val="000000"/>
                </a:solidFill>
                <a:effectLst/>
                <a:latin typeface="Tahoma" panose="020B0604030504040204" pitchFamily="34" charset="0"/>
              </a:rPr>
              <a:t>up when he wasn’t liked.  Sound familiar?</a:t>
            </a:r>
          </a:p>
        </p:txBody>
      </p:sp>
      <p:sp>
        <p:nvSpPr>
          <p:cNvPr id="5124"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5AC159ED-5DAF-4B0E-A7BC-69AF9BD9B841}" type="slidenum">
              <a:rPr lang="en-US" sz="1400">
                <a:solidFill>
                  <a:srgbClr val="000099"/>
                </a:solidFill>
              </a:rPr>
              <a:pPr eaLnBrk="1" hangingPunct="1"/>
              <a:t>2</a:t>
            </a:fld>
            <a:endParaRPr lang="en-US" sz="1400">
              <a:solidFill>
                <a:srgbClr val="000099"/>
              </a:solidFill>
            </a:endParaRPr>
          </a:p>
        </p:txBody>
      </p:sp>
      <p:sp>
        <p:nvSpPr>
          <p:cNvPr id="5125"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anim calcmode="lin" valueType="num">
                                      <p:cBhvr additive="base">
                                        <p:cTn id="7" dur="500" fill="hold"/>
                                        <p:tgtEl>
                                          <p:spTgt spid="102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027">
                                            <p:txEl>
                                              <p:pRg st="0" end="0"/>
                                            </p:txEl>
                                          </p:spTgt>
                                        </p:tgtEl>
                                        <p:attrNameLst>
                                          <p:attrName>style.visibility</p:attrName>
                                        </p:attrNameLst>
                                      </p:cBhvr>
                                      <p:to>
                                        <p:strVal val="visible"/>
                                      </p:to>
                                    </p:set>
                                    <p:animEffect transition="in" filter="dissolve">
                                      <p:cBhvr>
                                        <p:cTn id="13" dur="500"/>
                                        <p:tgtEl>
                                          <p:spTgt spid="102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dissolve">
                                      <p:cBhvr>
                                        <p:cTn id="18" dur="500"/>
                                        <p:tgtEl>
                                          <p:spTgt spid="1027">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027">
                                            <p:txEl>
                                              <p:pRg st="3" end="3"/>
                                            </p:txEl>
                                          </p:spTgt>
                                        </p:tgtEl>
                                        <p:attrNameLst>
                                          <p:attrName>style.visibility</p:attrName>
                                        </p:attrNameLst>
                                      </p:cBhvr>
                                      <p:to>
                                        <p:strVal val="visible"/>
                                      </p:to>
                                    </p:set>
                                    <p:animEffect transition="in" filter="dissolve">
                                      <p:cBhvr>
                                        <p:cTn id="23" dur="500"/>
                                        <p:tgtEl>
                                          <p:spTgt spid="1027">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027">
                                            <p:txEl>
                                              <p:pRg st="4" end="4"/>
                                            </p:txEl>
                                          </p:spTgt>
                                        </p:tgtEl>
                                        <p:attrNameLst>
                                          <p:attrName>style.visibility</p:attrName>
                                        </p:attrNameLst>
                                      </p:cBhvr>
                                      <p:to>
                                        <p:strVal val="visible"/>
                                      </p:to>
                                    </p:set>
                                    <p:animEffect transition="in" filter="dissolve">
                                      <p:cBhvr>
                                        <p:cTn id="28" dur="500"/>
                                        <p:tgtEl>
                                          <p:spTgt spid="1027">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027">
                                            <p:txEl>
                                              <p:pRg st="5" end="5"/>
                                            </p:txEl>
                                          </p:spTgt>
                                        </p:tgtEl>
                                        <p:attrNameLst>
                                          <p:attrName>style.visibility</p:attrName>
                                        </p:attrNameLst>
                                      </p:cBhvr>
                                      <p:to>
                                        <p:strVal val="visible"/>
                                      </p:to>
                                    </p:set>
                                    <p:animEffect transition="in" filter="dissolve">
                                      <p:cBhvr>
                                        <p:cTn id="33" dur="500"/>
                                        <p:tgtEl>
                                          <p:spTgt spid="1027">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027">
                                            <p:txEl>
                                              <p:pRg st="6" end="6"/>
                                            </p:txEl>
                                          </p:spTgt>
                                        </p:tgtEl>
                                        <p:attrNameLst>
                                          <p:attrName>style.visibility</p:attrName>
                                        </p:attrNameLst>
                                      </p:cBhvr>
                                      <p:to>
                                        <p:strVal val="visible"/>
                                      </p:to>
                                    </p:set>
                                    <p:animEffect transition="in" filter="dissolve">
                                      <p:cBhvr>
                                        <p:cTn id="38" dur="500"/>
                                        <p:tgtEl>
                                          <p:spTgt spid="1027">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027">
                                            <p:txEl>
                                              <p:pRg st="8" end="8"/>
                                            </p:txEl>
                                          </p:spTgt>
                                        </p:tgtEl>
                                        <p:attrNameLst>
                                          <p:attrName>style.visibility</p:attrName>
                                        </p:attrNameLst>
                                      </p:cBhvr>
                                      <p:to>
                                        <p:strVal val="visible"/>
                                      </p:to>
                                    </p:set>
                                    <p:animEffect transition="in" filter="dissolve">
                                      <p:cBhvr>
                                        <p:cTn id="43" dur="500"/>
                                        <p:tgtEl>
                                          <p:spTgt spid="1027">
                                            <p:txEl>
                                              <p:pRg st="8" end="8"/>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027">
                                            <p:txEl>
                                              <p:pRg st="9" end="9"/>
                                            </p:txEl>
                                          </p:spTgt>
                                        </p:tgtEl>
                                        <p:attrNameLst>
                                          <p:attrName>style.visibility</p:attrName>
                                        </p:attrNameLst>
                                      </p:cBhvr>
                                      <p:to>
                                        <p:strVal val="visible"/>
                                      </p:to>
                                    </p:set>
                                    <p:animEffect transition="in" filter="dissolve">
                                      <p:cBhvr>
                                        <p:cTn id="48" dur="500"/>
                                        <p:tgtEl>
                                          <p:spTgt spid="1027">
                                            <p:txEl>
                                              <p:pRg st="9" end="9"/>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027">
                                            <p:txEl>
                                              <p:pRg st="10" end="10"/>
                                            </p:txEl>
                                          </p:spTgt>
                                        </p:tgtEl>
                                        <p:attrNameLst>
                                          <p:attrName>style.visibility</p:attrName>
                                        </p:attrNameLst>
                                      </p:cBhvr>
                                      <p:to>
                                        <p:strVal val="visible"/>
                                      </p:to>
                                    </p:set>
                                    <p:animEffect transition="in" filter="dissolve">
                                      <p:cBhvr>
                                        <p:cTn id="53" dur="500"/>
                                        <p:tgtEl>
                                          <p:spTgt spid="1027">
                                            <p:txEl>
                                              <p:pRg st="10" end="10"/>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1027">
                                            <p:txEl>
                                              <p:pRg st="11" end="11"/>
                                            </p:txEl>
                                          </p:spTgt>
                                        </p:tgtEl>
                                        <p:attrNameLst>
                                          <p:attrName>style.visibility</p:attrName>
                                        </p:attrNameLst>
                                      </p:cBhvr>
                                      <p:to>
                                        <p:strVal val="visible"/>
                                      </p:to>
                                    </p:set>
                                    <p:animEffect transition="in" filter="dissolve">
                                      <p:cBhvr>
                                        <p:cTn id="58" dur="500"/>
                                        <p:tgtEl>
                                          <p:spTgt spid="1027">
                                            <p:txEl>
                                              <p:pRg st="11" end="11"/>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1027">
                                            <p:txEl>
                                              <p:pRg st="12" end="12"/>
                                            </p:txEl>
                                          </p:spTgt>
                                        </p:tgtEl>
                                        <p:attrNameLst>
                                          <p:attrName>style.visibility</p:attrName>
                                        </p:attrNameLst>
                                      </p:cBhvr>
                                      <p:to>
                                        <p:strVal val="visible"/>
                                      </p:to>
                                    </p:set>
                                    <p:animEffect transition="in" filter="dissolve">
                                      <p:cBhvr>
                                        <p:cTn id="63" dur="500"/>
                                        <p:tgtEl>
                                          <p:spTgt spid="1027">
                                            <p:txEl>
                                              <p:pRg st="12" end="12"/>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1027">
                                            <p:txEl>
                                              <p:pRg st="13" end="13"/>
                                            </p:txEl>
                                          </p:spTgt>
                                        </p:tgtEl>
                                        <p:attrNameLst>
                                          <p:attrName>style.visibility</p:attrName>
                                        </p:attrNameLst>
                                      </p:cBhvr>
                                      <p:to>
                                        <p:strVal val="visible"/>
                                      </p:to>
                                    </p:set>
                                    <p:animEffect transition="in" filter="dissolve">
                                      <p:cBhvr>
                                        <p:cTn id="68" dur="500"/>
                                        <p:tgtEl>
                                          <p:spTgt spid="1027">
                                            <p:txEl>
                                              <p:pRg st="13" end="13"/>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1027">
                                            <p:txEl>
                                              <p:pRg st="14" end="14"/>
                                            </p:txEl>
                                          </p:spTgt>
                                        </p:tgtEl>
                                        <p:attrNameLst>
                                          <p:attrName>style.visibility</p:attrName>
                                        </p:attrNameLst>
                                      </p:cBhvr>
                                      <p:to>
                                        <p:strVal val="visible"/>
                                      </p:to>
                                    </p:set>
                                    <p:animEffect transition="in" filter="dissolve">
                                      <p:cBhvr>
                                        <p:cTn id="73" dur="500"/>
                                        <p:tgtEl>
                                          <p:spTgt spid="102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autoUpdateAnimBg="0"/>
      <p:bldP spid="102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2860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22531" name="Rectangle 3"/>
          <p:cNvSpPr>
            <a:spLocks noGrp="1" noChangeArrowheads="1"/>
          </p:cNvSpPr>
          <p:nvPr>
            <p:ph type="body" idx="1"/>
          </p:nvPr>
        </p:nvSpPr>
        <p:spPr>
          <a:xfrm>
            <a:off x="304800" y="1447800"/>
            <a:ext cx="8839200" cy="5181600"/>
          </a:xfrm>
        </p:spPr>
        <p:txBody>
          <a:bodyPr/>
          <a:lstStyle/>
          <a:p>
            <a:pPr eaLnBrk="1" hangingPunct="1">
              <a:buFont typeface="Wingdings" panose="05000000000000000000" pitchFamily="2" charset="2"/>
              <a:buNone/>
            </a:pPr>
            <a:r>
              <a:rPr lang="en-US" sz="1800" b="1" smtClean="0">
                <a:solidFill>
                  <a:srgbClr val="000099"/>
                </a:solidFill>
                <a:effectLst/>
                <a:latin typeface="Tahoma" panose="020B0604030504040204" pitchFamily="34" charset="0"/>
              </a:rPr>
              <a:t> </a:t>
            </a:r>
            <a:r>
              <a:rPr lang="en-US" sz="2200" b="1" smtClean="0">
                <a:solidFill>
                  <a:srgbClr val="000099"/>
                </a:solidFill>
                <a:effectLst/>
                <a:latin typeface="Tahoma" panose="020B0604030504040204" pitchFamily="34" charset="0"/>
              </a:rPr>
              <a:t>1. He was ALONE with God – He could lean on nothing else;</a:t>
            </a:r>
          </a:p>
          <a:p>
            <a:pPr eaLnBrk="1" hangingPunct="1">
              <a:buFont typeface="Wingdings" panose="05000000000000000000" pitchFamily="2" charset="2"/>
              <a:buNone/>
            </a:pPr>
            <a:r>
              <a:rPr lang="en-US" sz="2200" b="1" smtClean="0">
                <a:solidFill>
                  <a:srgbClr val="000099"/>
                </a:solidFill>
                <a:effectLst/>
                <a:latin typeface="Tahoma" panose="020B0604030504040204" pitchFamily="34" charset="0"/>
              </a:rPr>
              <a:t>	 he had no other source.</a:t>
            </a:r>
          </a:p>
          <a:p>
            <a:pPr eaLnBrk="1" hangingPunct="1">
              <a:buFont typeface="Wingdings" panose="05000000000000000000" pitchFamily="2" charset="2"/>
              <a:buNone/>
            </a:pPr>
            <a:r>
              <a:rPr lang="en-US" sz="2200" b="1" smtClean="0">
                <a:solidFill>
                  <a:srgbClr val="000099"/>
                </a:solidFill>
                <a:effectLst/>
                <a:latin typeface="Tahoma" panose="020B0604030504040204" pitchFamily="34" charset="0"/>
              </a:rPr>
              <a:t> 2. He was HONEST to God – He stopped lying about who he</a:t>
            </a:r>
          </a:p>
          <a:p>
            <a:pPr eaLnBrk="1" hangingPunct="1">
              <a:buFont typeface="Wingdings" panose="05000000000000000000" pitchFamily="2" charset="2"/>
              <a:buNone/>
            </a:pPr>
            <a:r>
              <a:rPr lang="en-US" sz="2200" b="1" smtClean="0">
                <a:solidFill>
                  <a:srgbClr val="000099"/>
                </a:solidFill>
                <a:effectLst/>
                <a:latin typeface="Tahoma" panose="020B0604030504040204" pitchFamily="34" charset="0"/>
              </a:rPr>
              <a:t>	 was; he confessed his sin.</a:t>
            </a:r>
          </a:p>
          <a:p>
            <a:pPr eaLnBrk="1" hangingPunct="1">
              <a:buFont typeface="Wingdings" panose="05000000000000000000" pitchFamily="2" charset="2"/>
              <a:buNone/>
            </a:pPr>
            <a:r>
              <a:rPr lang="en-US" sz="2200" b="1" smtClean="0">
                <a:solidFill>
                  <a:srgbClr val="000099"/>
                </a:solidFill>
                <a:effectLst/>
                <a:latin typeface="Tahoma" panose="020B0604030504040204" pitchFamily="34" charset="0"/>
              </a:rPr>
              <a:t> 3. He was HUNGRY for God – He determined he wouldn’t</a:t>
            </a:r>
          </a:p>
          <a:p>
            <a:pPr eaLnBrk="1" hangingPunct="1">
              <a:buFont typeface="Wingdings" panose="05000000000000000000" pitchFamily="2" charset="2"/>
              <a:buNone/>
            </a:pPr>
            <a:r>
              <a:rPr lang="en-US" sz="2200" b="1" smtClean="0">
                <a:solidFill>
                  <a:srgbClr val="000099"/>
                </a:solidFill>
                <a:effectLst/>
                <a:latin typeface="Tahoma" panose="020B0604030504040204" pitchFamily="34" charset="0"/>
              </a:rPr>
              <a:t>	 leave until God blessed him.</a:t>
            </a:r>
          </a:p>
          <a:p>
            <a:pPr eaLnBrk="1" hangingPunct="1">
              <a:buFont typeface="Wingdings" panose="05000000000000000000" pitchFamily="2" charset="2"/>
              <a:buNone/>
            </a:pPr>
            <a:r>
              <a:rPr lang="en-US" sz="2200" b="1" smtClean="0">
                <a:solidFill>
                  <a:srgbClr val="000099"/>
                </a:solidFill>
                <a:effectLst/>
                <a:latin typeface="Tahoma" panose="020B0604030504040204" pitchFamily="34" charset="0"/>
              </a:rPr>
              <a:t> 4. He was BROKEN by God – He was broken of his stubborn,</a:t>
            </a:r>
          </a:p>
          <a:p>
            <a:pPr eaLnBrk="1" hangingPunct="1">
              <a:buFont typeface="Wingdings" panose="05000000000000000000" pitchFamily="2" charset="2"/>
              <a:buNone/>
            </a:pPr>
            <a:r>
              <a:rPr lang="en-US" sz="2200" b="1" smtClean="0">
                <a:solidFill>
                  <a:srgbClr val="000099"/>
                </a:solidFill>
                <a:effectLst/>
                <a:latin typeface="Tahoma" panose="020B0604030504040204" pitchFamily="34" charset="0"/>
              </a:rPr>
              <a:t>	 self-sufficient lifestyle.</a:t>
            </a:r>
          </a:p>
          <a:p>
            <a:pPr eaLnBrk="1" hangingPunct="1">
              <a:buFont typeface="Wingdings" panose="05000000000000000000" pitchFamily="2" charset="2"/>
              <a:buNone/>
            </a:pPr>
            <a:endParaRPr lang="en-US" sz="2200" b="1" smtClean="0">
              <a:solidFill>
                <a:srgbClr val="000099"/>
              </a:solidFill>
              <a:effectLst/>
              <a:latin typeface="Tahoma" panose="020B0604030504040204" pitchFamily="34" charset="0"/>
            </a:endParaRPr>
          </a:p>
          <a:p>
            <a:pPr eaLnBrk="1" hangingPunct="1">
              <a:buFont typeface="Wingdings" panose="05000000000000000000" pitchFamily="2" charset="2"/>
              <a:buNone/>
            </a:pPr>
            <a:r>
              <a:rPr lang="en-US" sz="2400" b="1" smtClean="0">
                <a:solidFill>
                  <a:srgbClr val="9900CC"/>
                </a:solidFill>
                <a:effectLst/>
                <a:latin typeface="Tahoma" panose="020B0604030504040204" pitchFamily="34" charset="0"/>
              </a:rPr>
              <a:t>   Key Principle:  What I view as my Source will</a:t>
            </a:r>
          </a:p>
          <a:p>
            <a:pPr eaLnBrk="1" hangingPunct="1">
              <a:buFont typeface="Wingdings" panose="05000000000000000000" pitchFamily="2" charset="2"/>
              <a:buNone/>
            </a:pPr>
            <a:r>
              <a:rPr lang="en-US" sz="2400" b="1" smtClean="0">
                <a:solidFill>
                  <a:srgbClr val="9900CC"/>
                </a:solidFill>
                <a:effectLst/>
                <a:latin typeface="Tahoma" panose="020B0604030504040204" pitchFamily="34" charset="0"/>
              </a:rPr>
              <a:t>			        determine my course!</a:t>
            </a:r>
          </a:p>
          <a:p>
            <a:pPr eaLnBrk="1" hangingPunct="1">
              <a:buFont typeface="Wingdings" panose="05000000000000000000" pitchFamily="2" charset="2"/>
              <a:buNone/>
            </a:pPr>
            <a:endParaRPr lang="en-US" sz="2400" b="1" smtClean="0">
              <a:solidFill>
                <a:srgbClr val="9900CC"/>
              </a:solidFill>
              <a:effectLst/>
              <a:latin typeface="Tahoma" panose="020B0604030504040204" pitchFamily="34" charset="0"/>
            </a:endParaRPr>
          </a:p>
        </p:txBody>
      </p:sp>
      <p:sp>
        <p:nvSpPr>
          <p:cNvPr id="23556"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877EB034-A607-4B92-BDDA-A7A1BC22989C}" type="slidenum">
              <a:rPr lang="en-US" sz="1400">
                <a:solidFill>
                  <a:srgbClr val="000099"/>
                </a:solidFill>
              </a:rPr>
              <a:pPr eaLnBrk="1" hangingPunct="1"/>
              <a:t>20</a:t>
            </a:fld>
            <a:endParaRPr lang="en-US" sz="1400">
              <a:solidFill>
                <a:srgbClr val="000099"/>
              </a:solidFill>
            </a:endParaRPr>
          </a:p>
        </p:txBody>
      </p:sp>
      <p:sp>
        <p:nvSpPr>
          <p:cNvPr id="23557"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dissolve">
                                      <p:cBhvr>
                                        <p:cTn id="7" dur="500"/>
                                        <p:tgtEl>
                                          <p:spTgt spid="225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wipe(left)">
                                      <p:cBhvr>
                                        <p:cTn id="12" dur="500"/>
                                        <p:tgtEl>
                                          <p:spTgt spid="225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Effect transition="in" filter="wipe(left)">
                                      <p:cBhvr>
                                        <p:cTn id="17" dur="500"/>
                                        <p:tgtEl>
                                          <p:spTgt spid="225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1">
                                            <p:txEl>
                                              <p:pRg st="2" end="2"/>
                                            </p:txEl>
                                          </p:spTgt>
                                        </p:tgtEl>
                                        <p:attrNameLst>
                                          <p:attrName>style.visibility</p:attrName>
                                        </p:attrNameLst>
                                      </p:cBhvr>
                                      <p:to>
                                        <p:strVal val="visible"/>
                                      </p:to>
                                    </p:set>
                                    <p:animEffect transition="in" filter="wipe(left)">
                                      <p:cBhvr>
                                        <p:cTn id="22" dur="500"/>
                                        <p:tgtEl>
                                          <p:spTgt spid="225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1">
                                            <p:txEl>
                                              <p:pRg st="3" end="3"/>
                                            </p:txEl>
                                          </p:spTgt>
                                        </p:tgtEl>
                                        <p:attrNameLst>
                                          <p:attrName>style.visibility</p:attrName>
                                        </p:attrNameLst>
                                      </p:cBhvr>
                                      <p:to>
                                        <p:strVal val="visible"/>
                                      </p:to>
                                    </p:set>
                                    <p:animEffect transition="in" filter="wipe(left)">
                                      <p:cBhvr>
                                        <p:cTn id="27" dur="500"/>
                                        <p:tgtEl>
                                          <p:spTgt spid="2253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531">
                                            <p:txEl>
                                              <p:pRg st="4" end="4"/>
                                            </p:txEl>
                                          </p:spTgt>
                                        </p:tgtEl>
                                        <p:attrNameLst>
                                          <p:attrName>style.visibility</p:attrName>
                                        </p:attrNameLst>
                                      </p:cBhvr>
                                      <p:to>
                                        <p:strVal val="visible"/>
                                      </p:to>
                                    </p:set>
                                    <p:animEffect transition="in" filter="wipe(left)">
                                      <p:cBhvr>
                                        <p:cTn id="32" dur="500"/>
                                        <p:tgtEl>
                                          <p:spTgt spid="2253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531">
                                            <p:txEl>
                                              <p:pRg st="5" end="5"/>
                                            </p:txEl>
                                          </p:spTgt>
                                        </p:tgtEl>
                                        <p:attrNameLst>
                                          <p:attrName>style.visibility</p:attrName>
                                        </p:attrNameLst>
                                      </p:cBhvr>
                                      <p:to>
                                        <p:strVal val="visible"/>
                                      </p:to>
                                    </p:set>
                                    <p:animEffect transition="in" filter="wipe(left)">
                                      <p:cBhvr>
                                        <p:cTn id="37" dur="500"/>
                                        <p:tgtEl>
                                          <p:spTgt spid="2253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2531">
                                            <p:txEl>
                                              <p:pRg st="6" end="6"/>
                                            </p:txEl>
                                          </p:spTgt>
                                        </p:tgtEl>
                                        <p:attrNameLst>
                                          <p:attrName>style.visibility</p:attrName>
                                        </p:attrNameLst>
                                      </p:cBhvr>
                                      <p:to>
                                        <p:strVal val="visible"/>
                                      </p:to>
                                    </p:set>
                                    <p:animEffect transition="in" filter="wipe(left)">
                                      <p:cBhvr>
                                        <p:cTn id="42" dur="500"/>
                                        <p:tgtEl>
                                          <p:spTgt spid="22531">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2531">
                                            <p:txEl>
                                              <p:pRg st="7" end="7"/>
                                            </p:txEl>
                                          </p:spTgt>
                                        </p:tgtEl>
                                        <p:attrNameLst>
                                          <p:attrName>style.visibility</p:attrName>
                                        </p:attrNameLst>
                                      </p:cBhvr>
                                      <p:to>
                                        <p:strVal val="visible"/>
                                      </p:to>
                                    </p:set>
                                    <p:animEffect transition="in" filter="wipe(left)">
                                      <p:cBhvr>
                                        <p:cTn id="47" dur="500"/>
                                        <p:tgtEl>
                                          <p:spTgt spid="22531">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2531">
                                            <p:txEl>
                                              <p:pRg st="9" end="9"/>
                                            </p:txEl>
                                          </p:spTgt>
                                        </p:tgtEl>
                                        <p:attrNameLst>
                                          <p:attrName>style.visibility</p:attrName>
                                        </p:attrNameLst>
                                      </p:cBhvr>
                                      <p:to>
                                        <p:strVal val="visible"/>
                                      </p:to>
                                    </p:set>
                                    <p:animEffect transition="in" filter="wipe(left)">
                                      <p:cBhvr>
                                        <p:cTn id="52" dur="500"/>
                                        <p:tgtEl>
                                          <p:spTgt spid="22531">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2531">
                                            <p:txEl>
                                              <p:pRg st="10" end="10"/>
                                            </p:txEl>
                                          </p:spTgt>
                                        </p:tgtEl>
                                        <p:attrNameLst>
                                          <p:attrName>style.visibility</p:attrName>
                                        </p:attrNameLst>
                                      </p:cBhvr>
                                      <p:to>
                                        <p:strVal val="visible"/>
                                      </p:to>
                                    </p:set>
                                    <p:animEffect transition="in" filter="wipe(left)">
                                      <p:cBhvr>
                                        <p:cTn id="57" dur="500"/>
                                        <p:tgtEl>
                                          <p:spTgt spid="2253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utoUpdateAnimBg="0"/>
      <p:bldP spid="2253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23555" name="Rectangle 3"/>
          <p:cNvSpPr>
            <a:spLocks noGrp="1" noChangeArrowheads="1"/>
          </p:cNvSpPr>
          <p:nvPr>
            <p:ph type="body" idx="1"/>
          </p:nvPr>
        </p:nvSpPr>
        <p:spPr>
          <a:xfrm>
            <a:off x="228600" y="1295400"/>
            <a:ext cx="8915400" cy="5562600"/>
          </a:xfrm>
        </p:spPr>
        <p:txBody>
          <a:bodyPr/>
          <a:lstStyle/>
          <a:p>
            <a:pPr eaLnBrk="1" hangingPunct="1">
              <a:buFont typeface="Wingdings" panose="05000000000000000000" pitchFamily="2" charset="2"/>
              <a:buNone/>
              <a:defRPr/>
            </a:pPr>
            <a:r>
              <a:rPr lang="en-US" b="1" smtClean="0">
                <a:solidFill>
                  <a:srgbClr val="000000"/>
                </a:solidFill>
                <a:effectLst>
                  <a:outerShdw blurRad="38100" dist="38100" dir="2700000" algn="tl">
                    <a:srgbClr val="FFFFFF"/>
                  </a:outerShdw>
                </a:effectLst>
              </a:rPr>
              <a:t>	</a:t>
            </a:r>
          </a:p>
          <a:p>
            <a:pPr eaLnBrk="1" hangingPunct="1">
              <a:buFont typeface="Wingdings" panose="05000000000000000000" pitchFamily="2" charset="2"/>
              <a:buNone/>
              <a:defRPr/>
            </a:pPr>
            <a:r>
              <a:rPr lang="en-US" b="1" smtClean="0">
                <a:solidFill>
                  <a:srgbClr val="000000"/>
                </a:solidFill>
                <a:effectLst>
                  <a:outerShdw blurRad="38100" dist="38100" dir="2700000" algn="tl">
                    <a:srgbClr val="FFFFFF"/>
                  </a:outerShdw>
                </a:effectLst>
              </a:rPr>
              <a:t>	GOD</a:t>
            </a:r>
          </a:p>
        </p:txBody>
      </p:sp>
      <p:sp>
        <p:nvSpPr>
          <p:cNvPr id="23560" name="AutoShape 8"/>
          <p:cNvSpPr>
            <a:spLocks noChangeArrowheads="1"/>
          </p:cNvSpPr>
          <p:nvPr/>
        </p:nvSpPr>
        <p:spPr bwMode="auto">
          <a:xfrm>
            <a:off x="838200" y="2362200"/>
            <a:ext cx="457200" cy="304800"/>
          </a:xfrm>
          <a:prstGeom prst="downArrow">
            <a:avLst>
              <a:gd name="adj1" fmla="val 50000"/>
              <a:gd name="adj2" fmla="val 25000"/>
            </a:avLst>
          </a:prstGeom>
          <a:solidFill>
            <a:srgbClr val="000000"/>
          </a:solidFill>
          <a:ln w="12700" cap="sq">
            <a:solidFill>
              <a:schemeClr val="tx1"/>
            </a:solidFill>
            <a:miter lim="800000"/>
            <a:headEnd type="none" w="sm" len="sm"/>
            <a:tailEnd type="none" w="sm" len="sm"/>
          </a:ln>
          <a:effec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s-ES">
              <a:solidFill>
                <a:srgbClr val="000000"/>
              </a:solidFill>
              <a:effectLst>
                <a:outerShdw blurRad="38100" dist="38100" dir="2700000" algn="tl">
                  <a:srgbClr val="FFFFFF"/>
                </a:outerShdw>
              </a:effectLst>
            </a:endParaRPr>
          </a:p>
        </p:txBody>
      </p:sp>
      <p:sp>
        <p:nvSpPr>
          <p:cNvPr id="23562" name="AutoShape 10"/>
          <p:cNvSpPr>
            <a:spLocks noChangeArrowheads="1"/>
          </p:cNvSpPr>
          <p:nvPr/>
        </p:nvSpPr>
        <p:spPr bwMode="auto">
          <a:xfrm>
            <a:off x="838200" y="1600200"/>
            <a:ext cx="457200" cy="304800"/>
          </a:xfrm>
          <a:prstGeom prst="upArrow">
            <a:avLst>
              <a:gd name="adj1" fmla="val 50000"/>
              <a:gd name="adj2" fmla="val 25000"/>
            </a:avLst>
          </a:prstGeom>
          <a:solidFill>
            <a:srgbClr val="000000"/>
          </a:solidFill>
          <a:ln w="12700" cap="sq">
            <a:solidFill>
              <a:schemeClr val="tx1"/>
            </a:solidFill>
            <a:miter lim="800000"/>
            <a:headEnd type="none" w="sm" len="sm"/>
            <a:tailEnd type="none" w="sm" len="sm"/>
          </a:ln>
          <a:effec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s-ES">
              <a:solidFill>
                <a:srgbClr val="000000"/>
              </a:solidFill>
              <a:effectLst>
                <a:outerShdw blurRad="38100" dist="38100" dir="2700000" algn="tl">
                  <a:srgbClr val="FFFFFF"/>
                </a:outerShdw>
              </a:effectLst>
            </a:endParaRPr>
          </a:p>
        </p:txBody>
      </p:sp>
      <p:sp>
        <p:nvSpPr>
          <p:cNvPr id="23563" name="AutoShape 11"/>
          <p:cNvSpPr>
            <a:spLocks noChangeArrowheads="1"/>
          </p:cNvSpPr>
          <p:nvPr/>
        </p:nvSpPr>
        <p:spPr bwMode="auto">
          <a:xfrm>
            <a:off x="228600" y="1981200"/>
            <a:ext cx="381000" cy="457200"/>
          </a:xfrm>
          <a:prstGeom prst="leftArrow">
            <a:avLst>
              <a:gd name="adj1" fmla="val 50000"/>
              <a:gd name="adj2" fmla="val 25000"/>
            </a:avLst>
          </a:prstGeom>
          <a:solidFill>
            <a:srgbClr val="000000"/>
          </a:solidFill>
          <a:ln w="12700" cap="sq">
            <a:solidFill>
              <a:schemeClr val="tx1"/>
            </a:solidFill>
            <a:miter lim="800000"/>
            <a:headEnd type="none" w="sm" len="sm"/>
            <a:tailEnd type="none" w="sm" len="sm"/>
          </a:ln>
          <a:effec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s-ES">
              <a:solidFill>
                <a:srgbClr val="000000"/>
              </a:solidFill>
              <a:effectLst>
                <a:outerShdw blurRad="38100" dist="38100" dir="2700000" algn="tl">
                  <a:srgbClr val="FFFFFF"/>
                </a:outerShdw>
              </a:effectLst>
            </a:endParaRPr>
          </a:p>
        </p:txBody>
      </p:sp>
      <p:sp>
        <p:nvSpPr>
          <p:cNvPr id="23564" name="AutoShape 12"/>
          <p:cNvSpPr>
            <a:spLocks noChangeArrowheads="1"/>
          </p:cNvSpPr>
          <p:nvPr/>
        </p:nvSpPr>
        <p:spPr bwMode="auto">
          <a:xfrm>
            <a:off x="1676400" y="1981200"/>
            <a:ext cx="381000" cy="457200"/>
          </a:xfrm>
          <a:prstGeom prst="rightArrow">
            <a:avLst>
              <a:gd name="adj1" fmla="val 50000"/>
              <a:gd name="adj2" fmla="val 25000"/>
            </a:avLst>
          </a:prstGeom>
          <a:solidFill>
            <a:srgbClr val="000000"/>
          </a:solidFill>
          <a:ln w="12700" cap="sq">
            <a:solidFill>
              <a:schemeClr val="tx1"/>
            </a:solidFill>
            <a:miter lim="800000"/>
            <a:headEnd type="none" w="sm" len="sm"/>
            <a:tailEnd type="none" w="sm" len="sm"/>
          </a:ln>
          <a:effec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s-ES">
              <a:solidFill>
                <a:srgbClr val="000000"/>
              </a:solidFill>
              <a:effectLst>
                <a:outerShdw blurRad="38100" dist="38100" dir="2700000" algn="tl">
                  <a:srgbClr val="FFFFFF"/>
                </a:outerShdw>
              </a:effectLst>
            </a:endParaRPr>
          </a:p>
        </p:txBody>
      </p:sp>
      <p:sp>
        <p:nvSpPr>
          <p:cNvPr id="23565" name="AutoShape 13"/>
          <p:cNvSpPr>
            <a:spLocks noChangeArrowheads="1"/>
          </p:cNvSpPr>
          <p:nvPr/>
        </p:nvSpPr>
        <p:spPr bwMode="auto">
          <a:xfrm>
            <a:off x="1828800" y="1600200"/>
            <a:ext cx="1447800" cy="7620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000000"/>
          </a:solidFill>
          <a:ln w="12700" cap="sq">
            <a:solidFill>
              <a:srgbClr val="000000"/>
            </a:solidFill>
            <a:miter lim="800000"/>
            <a:headEnd type="none" w="sm" len="sm"/>
            <a:tailEnd type="none" w="sm" len="sm"/>
          </a:ln>
          <a:effectLst/>
        </p:spPr>
        <p:txBody>
          <a:bodyPr wrap="none" anchor="ctr"/>
          <a:lstStyle/>
          <a:p>
            <a:pPr algn="ctr">
              <a:defRPr/>
            </a:pPr>
            <a:endParaRPr lang="en-US">
              <a:solidFill>
                <a:srgbClr val="000000"/>
              </a:solidFill>
              <a:effectLst>
                <a:outerShdw blurRad="38100" dist="38100" dir="2700000" algn="tl">
                  <a:srgbClr val="FFFFFF"/>
                </a:outerShdw>
              </a:effectLst>
              <a:latin typeface="Times New Roman" charset="0"/>
              <a:cs typeface="+mn-cs"/>
            </a:endParaRPr>
          </a:p>
        </p:txBody>
      </p:sp>
      <p:sp>
        <p:nvSpPr>
          <p:cNvPr id="23568" name="Oval 16"/>
          <p:cNvSpPr>
            <a:spLocks noChangeArrowheads="1"/>
          </p:cNvSpPr>
          <p:nvPr/>
        </p:nvSpPr>
        <p:spPr bwMode="auto">
          <a:xfrm>
            <a:off x="3733800" y="1600200"/>
            <a:ext cx="2057400" cy="990600"/>
          </a:xfrm>
          <a:prstGeom prst="ellipse">
            <a:avLst/>
          </a:prstGeom>
          <a:solidFill>
            <a:srgbClr val="0000CC"/>
          </a:solidFill>
          <a:ln w="12700" cap="sq">
            <a:solidFill>
              <a:schemeClr val="tx1"/>
            </a:solidFill>
            <a:round/>
            <a:headEnd type="none" w="sm" len="sm"/>
            <a:tailEnd type="none" w="sm" len="sm"/>
          </a:ln>
          <a:effectLst/>
        </p:spPr>
        <p:txBody>
          <a:bodyPr wrap="none" anchor="ctr"/>
          <a:lstStyle/>
          <a:p>
            <a:pPr algn="ctr">
              <a:defRPr/>
            </a:pPr>
            <a:r>
              <a:rPr lang="en-US" sz="2000" b="1">
                <a:effectLst>
                  <a:outerShdw blurRad="38100" dist="38100" dir="2700000" algn="tl">
                    <a:srgbClr val="000000"/>
                  </a:outerShdw>
                </a:effectLst>
                <a:latin typeface="Times New Roman" charset="0"/>
                <a:cs typeface="+mn-cs"/>
              </a:rPr>
              <a:t>NEED</a:t>
            </a:r>
          </a:p>
        </p:txBody>
      </p:sp>
      <p:sp>
        <p:nvSpPr>
          <p:cNvPr id="23569" name="Oval 17"/>
          <p:cNvSpPr>
            <a:spLocks noChangeArrowheads="1"/>
          </p:cNvSpPr>
          <p:nvPr/>
        </p:nvSpPr>
        <p:spPr bwMode="auto">
          <a:xfrm>
            <a:off x="304800" y="2667000"/>
            <a:ext cx="3505200" cy="990600"/>
          </a:xfrm>
          <a:prstGeom prst="ellipse">
            <a:avLst/>
          </a:prstGeom>
          <a:solidFill>
            <a:srgbClr val="0000CC"/>
          </a:solidFill>
          <a:ln w="12700" cap="sq">
            <a:solidFill>
              <a:schemeClr val="tx1"/>
            </a:solidFill>
            <a:round/>
            <a:headEnd type="none" w="sm" len="sm"/>
            <a:tailEnd type="none" w="sm" len="sm"/>
          </a:ln>
          <a:effectLst/>
        </p:spPr>
        <p:txBody>
          <a:bodyPr wrap="none" anchor="ctr"/>
          <a:lstStyle/>
          <a:p>
            <a:pPr algn="ctr">
              <a:defRPr/>
            </a:pPr>
            <a:r>
              <a:rPr lang="en-US" sz="2000" b="1">
                <a:effectLst>
                  <a:outerShdw blurRad="38100" dist="38100" dir="2700000" algn="tl">
                    <a:srgbClr val="000000"/>
                  </a:outerShdw>
                </a:effectLst>
                <a:latin typeface="Times New Roman" charset="0"/>
                <a:cs typeface="+mn-cs"/>
              </a:rPr>
              <a:t>SURRENDER or SEARCH</a:t>
            </a:r>
          </a:p>
        </p:txBody>
      </p:sp>
      <p:sp>
        <p:nvSpPr>
          <p:cNvPr id="23570" name="Oval 18"/>
          <p:cNvSpPr>
            <a:spLocks noChangeArrowheads="1"/>
          </p:cNvSpPr>
          <p:nvPr/>
        </p:nvSpPr>
        <p:spPr bwMode="auto">
          <a:xfrm>
            <a:off x="228600" y="3581400"/>
            <a:ext cx="2362200" cy="1066800"/>
          </a:xfrm>
          <a:prstGeom prst="ellipse">
            <a:avLst/>
          </a:prstGeom>
          <a:solidFill>
            <a:srgbClr val="0000CC"/>
          </a:solidFill>
          <a:ln w="12700" cap="sq">
            <a:solidFill>
              <a:schemeClr val="tx1"/>
            </a:solidFill>
            <a:round/>
            <a:headEnd type="none" w="sm" len="sm"/>
            <a:tailEnd type="none" w="sm" len="sm"/>
          </a:ln>
          <a:effectLst/>
        </p:spPr>
        <p:txBody>
          <a:bodyPr wrap="none" anchor="ctr"/>
          <a:lstStyle/>
          <a:p>
            <a:pPr algn="ctr">
              <a:defRPr/>
            </a:pPr>
            <a:r>
              <a:rPr lang="en-US" sz="2000" b="1">
                <a:effectLst>
                  <a:outerShdw blurRad="38100" dist="38100" dir="2700000" algn="tl">
                    <a:srgbClr val="000000"/>
                  </a:outerShdw>
                </a:effectLst>
                <a:latin typeface="Times New Roman" charset="0"/>
                <a:cs typeface="+mn-cs"/>
              </a:rPr>
              <a:t>DENIAL or</a:t>
            </a:r>
          </a:p>
          <a:p>
            <a:pPr algn="ctr">
              <a:defRPr/>
            </a:pPr>
            <a:r>
              <a:rPr lang="en-US" sz="2000" b="1">
                <a:effectLst>
                  <a:outerShdw blurRad="38100" dist="38100" dir="2700000" algn="tl">
                    <a:srgbClr val="000000"/>
                  </a:outerShdw>
                </a:effectLst>
                <a:latin typeface="Times New Roman" charset="0"/>
                <a:cs typeface="+mn-cs"/>
              </a:rPr>
              <a:t>BROKENNESS</a:t>
            </a:r>
          </a:p>
        </p:txBody>
      </p:sp>
      <p:sp>
        <p:nvSpPr>
          <p:cNvPr id="23571" name="Oval 19"/>
          <p:cNvSpPr>
            <a:spLocks noChangeArrowheads="1"/>
          </p:cNvSpPr>
          <p:nvPr/>
        </p:nvSpPr>
        <p:spPr bwMode="auto">
          <a:xfrm>
            <a:off x="381000" y="4648200"/>
            <a:ext cx="2133600" cy="838200"/>
          </a:xfrm>
          <a:prstGeom prst="ellipse">
            <a:avLst/>
          </a:prstGeom>
          <a:solidFill>
            <a:srgbClr val="0000CC"/>
          </a:solidFill>
          <a:ln w="12700" cap="sq">
            <a:solidFill>
              <a:schemeClr val="tx1"/>
            </a:solidFill>
            <a:round/>
            <a:headEnd type="none" w="sm" len="sm"/>
            <a:tailEnd type="none" w="sm" len="sm"/>
          </a:ln>
          <a:effectLst/>
        </p:spPr>
        <p:txBody>
          <a:bodyPr wrap="none" anchor="ctr"/>
          <a:lstStyle/>
          <a:p>
            <a:pPr algn="ctr">
              <a:defRPr/>
            </a:pPr>
            <a:r>
              <a:rPr lang="en-US" sz="2000" b="1">
                <a:effectLst>
                  <a:outerShdw blurRad="38100" dist="38100" dir="2700000" algn="tl">
                    <a:srgbClr val="000000"/>
                  </a:outerShdw>
                </a:effectLst>
                <a:latin typeface="Times New Roman" charset="0"/>
                <a:cs typeface="+mn-cs"/>
              </a:rPr>
              <a:t>EMPTINESS</a:t>
            </a:r>
          </a:p>
        </p:txBody>
      </p:sp>
      <p:sp>
        <p:nvSpPr>
          <p:cNvPr id="23572" name="Oval 20"/>
          <p:cNvSpPr>
            <a:spLocks noChangeArrowheads="1"/>
          </p:cNvSpPr>
          <p:nvPr/>
        </p:nvSpPr>
        <p:spPr bwMode="auto">
          <a:xfrm>
            <a:off x="381000" y="5486400"/>
            <a:ext cx="2667000" cy="762000"/>
          </a:xfrm>
          <a:prstGeom prst="ellipse">
            <a:avLst/>
          </a:prstGeom>
          <a:solidFill>
            <a:srgbClr val="0000CC"/>
          </a:solidFill>
          <a:ln w="12700" cap="sq">
            <a:solidFill>
              <a:schemeClr val="tx1"/>
            </a:solidFill>
            <a:round/>
            <a:headEnd type="none" w="sm" len="sm"/>
            <a:tailEnd type="none" w="sm" len="sm"/>
          </a:ln>
          <a:effectLst/>
        </p:spPr>
        <p:txBody>
          <a:bodyPr wrap="none" anchor="ctr"/>
          <a:lstStyle/>
          <a:p>
            <a:pPr algn="ctr">
              <a:defRPr/>
            </a:pPr>
            <a:r>
              <a:rPr lang="en-US" sz="2000" b="1">
                <a:effectLst>
                  <a:outerShdw blurRad="38100" dist="38100" dir="2700000" algn="tl">
                    <a:srgbClr val="000000"/>
                  </a:outerShdw>
                </a:effectLst>
                <a:latin typeface="Times New Roman" charset="0"/>
                <a:cs typeface="+mn-cs"/>
              </a:rPr>
              <a:t>TEMPORARY</a:t>
            </a:r>
          </a:p>
          <a:p>
            <a:pPr algn="ctr">
              <a:defRPr/>
            </a:pPr>
            <a:r>
              <a:rPr lang="en-US" sz="2000" b="1">
                <a:effectLst>
                  <a:outerShdw blurRad="38100" dist="38100" dir="2700000" algn="tl">
                    <a:srgbClr val="000000"/>
                  </a:outerShdw>
                </a:effectLst>
                <a:latin typeface="Times New Roman" charset="0"/>
                <a:cs typeface="+mn-cs"/>
              </a:rPr>
              <a:t>SATISFACTION</a:t>
            </a:r>
          </a:p>
        </p:txBody>
      </p:sp>
      <p:sp>
        <p:nvSpPr>
          <p:cNvPr id="23573" name="Oval 21"/>
          <p:cNvSpPr>
            <a:spLocks noChangeArrowheads="1"/>
          </p:cNvSpPr>
          <p:nvPr/>
        </p:nvSpPr>
        <p:spPr bwMode="auto">
          <a:xfrm>
            <a:off x="5943600" y="1905000"/>
            <a:ext cx="2438400" cy="1143000"/>
          </a:xfrm>
          <a:prstGeom prst="ellipse">
            <a:avLst/>
          </a:prstGeom>
          <a:solidFill>
            <a:srgbClr val="0000CC"/>
          </a:solidFill>
          <a:ln w="12700" cap="sq">
            <a:solidFill>
              <a:schemeClr val="tx1"/>
            </a:solidFill>
            <a:round/>
            <a:headEnd type="none" w="sm" len="sm"/>
            <a:tailEnd type="none" w="sm" len="sm"/>
          </a:ln>
          <a:effectLst/>
        </p:spPr>
        <p:txBody>
          <a:bodyPr wrap="none" anchor="ctr"/>
          <a:lstStyle/>
          <a:p>
            <a:pPr algn="ctr">
              <a:defRPr/>
            </a:pPr>
            <a:r>
              <a:rPr lang="en-US" sz="2000" b="1">
                <a:effectLst>
                  <a:outerShdw blurRad="38100" dist="38100" dir="2700000" algn="tl">
                    <a:srgbClr val="000000"/>
                  </a:outerShdw>
                </a:effectLst>
                <a:latin typeface="Times New Roman" charset="0"/>
                <a:cs typeface="+mn-cs"/>
              </a:rPr>
              <a:t>MOTIVATION</a:t>
            </a:r>
          </a:p>
        </p:txBody>
      </p:sp>
      <p:sp>
        <p:nvSpPr>
          <p:cNvPr id="23574" name="Oval 22"/>
          <p:cNvSpPr>
            <a:spLocks noChangeArrowheads="1"/>
          </p:cNvSpPr>
          <p:nvPr/>
        </p:nvSpPr>
        <p:spPr bwMode="auto">
          <a:xfrm>
            <a:off x="6248400" y="3276600"/>
            <a:ext cx="2590800" cy="1066800"/>
          </a:xfrm>
          <a:prstGeom prst="ellipse">
            <a:avLst/>
          </a:prstGeom>
          <a:solidFill>
            <a:srgbClr val="0000CC"/>
          </a:solidFill>
          <a:ln w="12700" cap="sq">
            <a:solidFill>
              <a:schemeClr val="tx1"/>
            </a:solidFill>
            <a:round/>
            <a:headEnd type="none" w="sm" len="sm"/>
            <a:tailEnd type="none" w="sm" len="sm"/>
          </a:ln>
          <a:effectLst/>
        </p:spPr>
        <p:txBody>
          <a:bodyPr wrap="none" anchor="ctr"/>
          <a:lstStyle/>
          <a:p>
            <a:pPr algn="ctr">
              <a:defRPr/>
            </a:pPr>
            <a:r>
              <a:rPr lang="en-US" sz="2000" b="1">
                <a:effectLst>
                  <a:outerShdw blurRad="38100" dist="38100" dir="2700000" algn="tl">
                    <a:srgbClr val="000000"/>
                  </a:outerShdw>
                </a:effectLst>
                <a:latin typeface="Times New Roman" charset="0"/>
                <a:cs typeface="+mn-cs"/>
              </a:rPr>
              <a:t>BASIC</a:t>
            </a:r>
          </a:p>
          <a:p>
            <a:pPr algn="ctr">
              <a:defRPr/>
            </a:pPr>
            <a:r>
              <a:rPr lang="en-US" sz="2000" b="1">
                <a:effectLst>
                  <a:outerShdw blurRad="38100" dist="38100" dir="2700000" algn="tl">
                    <a:srgbClr val="000000"/>
                  </a:outerShdw>
                </a:effectLst>
                <a:latin typeface="Times New Roman" charset="0"/>
                <a:cs typeface="+mn-cs"/>
              </a:rPr>
              <a:t>ASSUMPTION</a:t>
            </a:r>
          </a:p>
        </p:txBody>
      </p:sp>
      <p:sp>
        <p:nvSpPr>
          <p:cNvPr id="23575" name="Oval 23"/>
          <p:cNvSpPr>
            <a:spLocks noChangeArrowheads="1"/>
          </p:cNvSpPr>
          <p:nvPr/>
        </p:nvSpPr>
        <p:spPr bwMode="auto">
          <a:xfrm>
            <a:off x="2971800" y="5486400"/>
            <a:ext cx="2209800" cy="838200"/>
          </a:xfrm>
          <a:prstGeom prst="ellipse">
            <a:avLst/>
          </a:prstGeom>
          <a:solidFill>
            <a:srgbClr val="0000CC"/>
          </a:solidFill>
          <a:ln w="12700" cap="sq">
            <a:solidFill>
              <a:schemeClr val="tx1"/>
            </a:solidFill>
            <a:round/>
            <a:headEnd type="none" w="sm" len="sm"/>
            <a:tailEnd type="none" w="sm" len="sm"/>
          </a:ln>
          <a:effectLst/>
        </p:spPr>
        <p:txBody>
          <a:bodyPr wrap="none" anchor="ctr"/>
          <a:lstStyle/>
          <a:p>
            <a:pPr algn="ctr">
              <a:defRPr/>
            </a:pPr>
            <a:r>
              <a:rPr lang="en-US" sz="2000" b="1">
                <a:effectLst>
                  <a:outerShdw blurRad="38100" dist="38100" dir="2700000" algn="tl">
                    <a:srgbClr val="000000"/>
                  </a:outerShdw>
                </a:effectLst>
                <a:latin typeface="Times New Roman" charset="0"/>
                <a:cs typeface="+mn-cs"/>
              </a:rPr>
              <a:t>GOAL</a:t>
            </a:r>
          </a:p>
          <a:p>
            <a:pPr algn="ctr">
              <a:defRPr/>
            </a:pPr>
            <a:r>
              <a:rPr lang="en-US" sz="2000" b="1">
                <a:effectLst>
                  <a:outerShdw blurRad="38100" dist="38100" dir="2700000" algn="tl">
                    <a:srgbClr val="000000"/>
                  </a:outerShdw>
                </a:effectLst>
                <a:latin typeface="Times New Roman" charset="0"/>
                <a:cs typeface="+mn-cs"/>
              </a:rPr>
              <a:t>REACHED</a:t>
            </a:r>
          </a:p>
        </p:txBody>
      </p:sp>
      <p:sp>
        <p:nvSpPr>
          <p:cNvPr id="23577" name="Oval 25"/>
          <p:cNvSpPr>
            <a:spLocks noChangeArrowheads="1"/>
          </p:cNvSpPr>
          <p:nvPr/>
        </p:nvSpPr>
        <p:spPr bwMode="auto">
          <a:xfrm>
            <a:off x="6553200" y="4495800"/>
            <a:ext cx="2286000" cy="914400"/>
          </a:xfrm>
          <a:prstGeom prst="ellipse">
            <a:avLst/>
          </a:prstGeom>
          <a:solidFill>
            <a:srgbClr val="0000CC"/>
          </a:solidFill>
          <a:ln w="12700" cap="sq">
            <a:solidFill>
              <a:schemeClr val="tx1"/>
            </a:solidFill>
            <a:round/>
            <a:headEnd type="none" w="sm" len="sm"/>
            <a:tailEnd type="none" w="sm" len="sm"/>
          </a:ln>
          <a:effectLst/>
        </p:spPr>
        <p:txBody>
          <a:bodyPr wrap="none" anchor="ctr"/>
          <a:lstStyle/>
          <a:p>
            <a:pPr algn="ctr">
              <a:defRPr/>
            </a:pPr>
            <a:r>
              <a:rPr lang="en-US" sz="2000" b="1">
                <a:effectLst>
                  <a:outerShdw blurRad="38100" dist="38100" dir="2700000" algn="tl">
                    <a:srgbClr val="000000"/>
                  </a:outerShdw>
                </a:effectLst>
                <a:latin typeface="Times New Roman" charset="0"/>
                <a:cs typeface="+mn-cs"/>
              </a:rPr>
              <a:t>DRIVEN</a:t>
            </a:r>
          </a:p>
          <a:p>
            <a:pPr algn="ctr">
              <a:defRPr/>
            </a:pPr>
            <a:r>
              <a:rPr lang="en-US" sz="2000" b="1">
                <a:effectLst>
                  <a:outerShdw blurRad="38100" dist="38100" dir="2700000" algn="tl">
                    <a:srgbClr val="000000"/>
                  </a:outerShdw>
                </a:effectLst>
                <a:latin typeface="Times New Roman" charset="0"/>
                <a:cs typeface="+mn-cs"/>
              </a:rPr>
              <a:t>BEHAVIOR</a:t>
            </a:r>
          </a:p>
        </p:txBody>
      </p:sp>
      <p:sp>
        <p:nvSpPr>
          <p:cNvPr id="23578" name="Oval 26"/>
          <p:cNvSpPr>
            <a:spLocks noChangeArrowheads="1"/>
          </p:cNvSpPr>
          <p:nvPr/>
        </p:nvSpPr>
        <p:spPr bwMode="auto">
          <a:xfrm>
            <a:off x="5181600" y="5410200"/>
            <a:ext cx="1905000" cy="762000"/>
          </a:xfrm>
          <a:prstGeom prst="ellipse">
            <a:avLst/>
          </a:prstGeom>
          <a:solidFill>
            <a:srgbClr val="0000CC"/>
          </a:solidFill>
          <a:ln w="12700" cap="sq">
            <a:solidFill>
              <a:schemeClr val="tx1"/>
            </a:solidFill>
            <a:round/>
            <a:headEnd type="none" w="sm" len="sm"/>
            <a:tailEnd type="none" w="sm" len="sm"/>
          </a:ln>
          <a:effectLst/>
        </p:spPr>
        <p:txBody>
          <a:bodyPr wrap="none" anchor="ctr"/>
          <a:lstStyle/>
          <a:p>
            <a:pPr algn="ctr">
              <a:defRPr/>
            </a:pPr>
            <a:r>
              <a:rPr lang="en-US" sz="2000" b="1">
                <a:effectLst>
                  <a:outerShdw blurRad="38100" dist="38100" dir="2700000" algn="tl">
                    <a:srgbClr val="000000"/>
                  </a:outerShdw>
                </a:effectLst>
                <a:latin typeface="Times New Roman" charset="0"/>
                <a:cs typeface="+mn-cs"/>
              </a:rPr>
              <a:t>OBSTACLES</a:t>
            </a:r>
          </a:p>
        </p:txBody>
      </p:sp>
      <p:sp>
        <p:nvSpPr>
          <p:cNvPr id="23579" name="Text Box 27"/>
          <p:cNvSpPr txBox="1">
            <a:spLocks noChangeArrowheads="1"/>
          </p:cNvSpPr>
          <p:nvPr/>
        </p:nvSpPr>
        <p:spPr bwMode="auto">
          <a:xfrm>
            <a:off x="1143000" y="6248400"/>
            <a:ext cx="7543800" cy="457200"/>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n-US" b="1" i="1">
                <a:solidFill>
                  <a:srgbClr val="000000"/>
                </a:solidFill>
                <a:effectLst>
                  <a:outerShdw blurRad="38100" dist="38100" dir="2700000" algn="tl">
                    <a:srgbClr val="FFFFFF"/>
                  </a:outerShdw>
                </a:effectLst>
                <a:latin typeface="Times New Roman" charset="0"/>
                <a:cs typeface="+mn-cs"/>
              </a:rPr>
              <a:t>It is dangerous for God to empower an unbroken man!</a:t>
            </a:r>
          </a:p>
        </p:txBody>
      </p:sp>
      <p:sp>
        <p:nvSpPr>
          <p:cNvPr id="24596" name="Slide Number Placeholder 21"/>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BEC17CB3-714B-453E-87ED-B30EC3CBCB50}" type="slidenum">
              <a:rPr lang="en-US" sz="1400">
                <a:solidFill>
                  <a:srgbClr val="000099"/>
                </a:solidFill>
              </a:rPr>
              <a:pPr eaLnBrk="1" hangingPunct="1"/>
              <a:t>21</a:t>
            </a:fld>
            <a:endParaRPr lang="en-US" sz="1400">
              <a:solidFill>
                <a:srgbClr val="000099"/>
              </a:solidFill>
            </a:endParaRPr>
          </a:p>
        </p:txBody>
      </p:sp>
      <p:sp>
        <p:nvSpPr>
          <p:cNvPr id="24597" name="Footer Placeholder 22"/>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68"/>
                                        </p:tgtEl>
                                        <p:attrNameLst>
                                          <p:attrName>style.visibility</p:attrName>
                                        </p:attrNameLst>
                                      </p:cBhvr>
                                      <p:to>
                                        <p:strVal val="visible"/>
                                      </p:to>
                                    </p:set>
                                    <p:animEffect transition="in" filter="dissolve">
                                      <p:cBhvr>
                                        <p:cTn id="7" dur="500"/>
                                        <p:tgtEl>
                                          <p:spTgt spid="235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73"/>
                                        </p:tgtEl>
                                        <p:attrNameLst>
                                          <p:attrName>style.visibility</p:attrName>
                                        </p:attrNameLst>
                                      </p:cBhvr>
                                      <p:to>
                                        <p:strVal val="visible"/>
                                      </p:to>
                                    </p:set>
                                    <p:animEffect transition="in" filter="dissolve">
                                      <p:cBhvr>
                                        <p:cTn id="12" dur="500"/>
                                        <p:tgtEl>
                                          <p:spTgt spid="235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574"/>
                                        </p:tgtEl>
                                        <p:attrNameLst>
                                          <p:attrName>style.visibility</p:attrName>
                                        </p:attrNameLst>
                                      </p:cBhvr>
                                      <p:to>
                                        <p:strVal val="visible"/>
                                      </p:to>
                                    </p:set>
                                    <p:animEffect transition="in" filter="dissolve">
                                      <p:cBhvr>
                                        <p:cTn id="17" dur="500"/>
                                        <p:tgtEl>
                                          <p:spTgt spid="235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3577"/>
                                        </p:tgtEl>
                                        <p:attrNameLst>
                                          <p:attrName>style.visibility</p:attrName>
                                        </p:attrNameLst>
                                      </p:cBhvr>
                                      <p:to>
                                        <p:strVal val="visible"/>
                                      </p:to>
                                    </p:set>
                                    <p:animEffect transition="in" filter="dissolve">
                                      <p:cBhvr>
                                        <p:cTn id="22" dur="500"/>
                                        <p:tgtEl>
                                          <p:spTgt spid="235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3578"/>
                                        </p:tgtEl>
                                        <p:attrNameLst>
                                          <p:attrName>style.visibility</p:attrName>
                                        </p:attrNameLst>
                                      </p:cBhvr>
                                      <p:to>
                                        <p:strVal val="visible"/>
                                      </p:to>
                                    </p:set>
                                    <p:animEffect transition="in" filter="dissolve">
                                      <p:cBhvr>
                                        <p:cTn id="27" dur="500"/>
                                        <p:tgtEl>
                                          <p:spTgt spid="2357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3575"/>
                                        </p:tgtEl>
                                        <p:attrNameLst>
                                          <p:attrName>style.visibility</p:attrName>
                                        </p:attrNameLst>
                                      </p:cBhvr>
                                      <p:to>
                                        <p:strVal val="visible"/>
                                      </p:to>
                                    </p:set>
                                    <p:animEffect transition="in" filter="dissolve">
                                      <p:cBhvr>
                                        <p:cTn id="32" dur="500"/>
                                        <p:tgtEl>
                                          <p:spTgt spid="2357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3572"/>
                                        </p:tgtEl>
                                        <p:attrNameLst>
                                          <p:attrName>style.visibility</p:attrName>
                                        </p:attrNameLst>
                                      </p:cBhvr>
                                      <p:to>
                                        <p:strVal val="visible"/>
                                      </p:to>
                                    </p:set>
                                    <p:animEffect transition="in" filter="dissolve">
                                      <p:cBhvr>
                                        <p:cTn id="37" dur="500"/>
                                        <p:tgtEl>
                                          <p:spTgt spid="2357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3571"/>
                                        </p:tgtEl>
                                        <p:attrNameLst>
                                          <p:attrName>style.visibility</p:attrName>
                                        </p:attrNameLst>
                                      </p:cBhvr>
                                      <p:to>
                                        <p:strVal val="visible"/>
                                      </p:to>
                                    </p:set>
                                    <p:animEffect transition="in" filter="dissolve">
                                      <p:cBhvr>
                                        <p:cTn id="42" dur="500"/>
                                        <p:tgtEl>
                                          <p:spTgt spid="2357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3570"/>
                                        </p:tgtEl>
                                        <p:attrNameLst>
                                          <p:attrName>style.visibility</p:attrName>
                                        </p:attrNameLst>
                                      </p:cBhvr>
                                      <p:to>
                                        <p:strVal val="visible"/>
                                      </p:to>
                                    </p:set>
                                    <p:animEffect transition="in" filter="dissolve">
                                      <p:cBhvr>
                                        <p:cTn id="47" dur="500"/>
                                        <p:tgtEl>
                                          <p:spTgt spid="2357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3569"/>
                                        </p:tgtEl>
                                        <p:attrNameLst>
                                          <p:attrName>style.visibility</p:attrName>
                                        </p:attrNameLst>
                                      </p:cBhvr>
                                      <p:to>
                                        <p:strVal val="visible"/>
                                      </p:to>
                                    </p:set>
                                    <p:animEffect transition="in" filter="dissolve">
                                      <p:cBhvr>
                                        <p:cTn id="52" dur="500"/>
                                        <p:tgtEl>
                                          <p:spTgt spid="2356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3579">
                                            <p:txEl>
                                              <p:pRg st="0" end="0"/>
                                            </p:txEl>
                                          </p:spTgt>
                                        </p:tgtEl>
                                        <p:attrNameLst>
                                          <p:attrName>style.visibility</p:attrName>
                                        </p:attrNameLst>
                                      </p:cBhvr>
                                      <p:to>
                                        <p:strVal val="visible"/>
                                      </p:to>
                                    </p:set>
                                    <p:animEffect transition="in" filter="dissolve">
                                      <p:cBhvr>
                                        <p:cTn id="57" dur="500"/>
                                        <p:tgtEl>
                                          <p:spTgt spid="23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8" grpId="0" animBg="1" autoUpdateAnimBg="0"/>
      <p:bldP spid="23569" grpId="0" animBg="1" autoUpdateAnimBg="0"/>
      <p:bldP spid="23570" grpId="0" animBg="1" autoUpdateAnimBg="0"/>
      <p:bldP spid="23571" grpId="0" animBg="1" autoUpdateAnimBg="0"/>
      <p:bldP spid="23572" grpId="0" animBg="1" autoUpdateAnimBg="0"/>
      <p:bldP spid="23573" grpId="0" animBg="1" autoUpdateAnimBg="0"/>
      <p:bldP spid="23574" grpId="0" animBg="1" autoUpdateAnimBg="0"/>
      <p:bldP spid="23575" grpId="0" animBg="1" autoUpdateAnimBg="0"/>
      <p:bldP spid="23577" grpId="0" animBg="1" autoUpdateAnimBg="0"/>
      <p:bldP spid="23578" grpId="0" animBg="1" autoUpdateAnimBg="0"/>
      <p:bldP spid="2357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228600" y="609600"/>
            <a:ext cx="7772400" cy="11430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24579" name="Rectangle 3"/>
          <p:cNvSpPr>
            <a:spLocks noGrp="1" noChangeArrowheads="1"/>
          </p:cNvSpPr>
          <p:nvPr>
            <p:ph type="subTitle" idx="1"/>
          </p:nvPr>
        </p:nvSpPr>
        <p:spPr>
          <a:xfrm>
            <a:off x="304800" y="1676400"/>
            <a:ext cx="8458200" cy="4800600"/>
          </a:xfrm>
        </p:spPr>
        <p:txBody>
          <a:bodyPr/>
          <a:lstStyle/>
          <a:p>
            <a:pPr algn="l" eaLnBrk="1" hangingPunct="1"/>
            <a:r>
              <a:rPr lang="en-US" sz="2400" b="1" smtClean="0">
                <a:solidFill>
                  <a:srgbClr val="000000"/>
                </a:solidFill>
                <a:effectLst>
                  <a:outerShdw blurRad="38100" dist="38100" dir="2700000" algn="tl">
                    <a:srgbClr val="FFFFFF"/>
                  </a:outerShdw>
                </a:effectLst>
              </a:rPr>
              <a:t>PSALM 51</a:t>
            </a:r>
          </a:p>
          <a:p>
            <a:pPr algn="l" eaLnBrk="1" hangingPunct="1"/>
            <a:endParaRPr lang="en-US" sz="500" b="1" smtClean="0">
              <a:solidFill>
                <a:srgbClr val="000000"/>
              </a:solidFill>
              <a:effectLst>
                <a:outerShdw blurRad="38100" dist="38100" dir="2700000" algn="tl">
                  <a:srgbClr val="FFFFFF"/>
                </a:outerShdw>
              </a:effectLst>
            </a:endParaRPr>
          </a:p>
          <a:p>
            <a:pPr algn="l" eaLnBrk="1" hangingPunct="1"/>
            <a:r>
              <a:rPr lang="en-US" sz="2400" b="1" smtClean="0">
                <a:solidFill>
                  <a:srgbClr val="000000"/>
                </a:solidFill>
                <a:effectLst>
                  <a:outerShdw blurRad="38100" dist="38100" dir="2700000" algn="tl">
                    <a:srgbClr val="FFFFFF"/>
                  </a:outerShdw>
                </a:effectLst>
              </a:rPr>
              <a:t> King David also longed to experience the grace and blessing of</a:t>
            </a:r>
          </a:p>
          <a:p>
            <a:pPr algn="l" eaLnBrk="1" hangingPunct="1"/>
            <a:r>
              <a:rPr lang="en-US" sz="2400" b="1" smtClean="0">
                <a:solidFill>
                  <a:srgbClr val="000000"/>
                </a:solidFill>
                <a:effectLst>
                  <a:outerShdw blurRad="38100" dist="38100" dir="2700000" algn="tl">
                    <a:srgbClr val="FFFFFF"/>
                  </a:outerShdw>
                </a:effectLst>
              </a:rPr>
              <a:t> God in his leadership, after his selfish sin with Bathsheba.</a:t>
            </a:r>
          </a:p>
          <a:p>
            <a:pPr algn="l" eaLnBrk="1" hangingPunct="1"/>
            <a:r>
              <a:rPr lang="en-US" sz="2400" b="1" smtClean="0">
                <a:solidFill>
                  <a:srgbClr val="000000"/>
                </a:solidFill>
                <a:effectLst>
                  <a:outerShdw blurRad="38100" dist="38100" dir="2700000" algn="tl">
                    <a:srgbClr val="FFFFFF"/>
                  </a:outerShdw>
                </a:effectLst>
              </a:rPr>
              <a:t> Note the sequence of his prayer…</a:t>
            </a:r>
          </a:p>
          <a:p>
            <a:pPr algn="l" eaLnBrk="1" hangingPunct="1"/>
            <a:endParaRPr lang="en-US" sz="500" b="1" smtClean="0">
              <a:solidFill>
                <a:srgbClr val="000000"/>
              </a:solidFill>
              <a:effectLst>
                <a:outerShdw blurRad="38100" dist="38100" dir="2700000" algn="tl">
                  <a:srgbClr val="FFFFFF"/>
                </a:outerShdw>
              </a:effectLst>
            </a:endParaRPr>
          </a:p>
          <a:p>
            <a:pPr algn="l" eaLnBrk="1" hangingPunct="1"/>
            <a:r>
              <a:rPr lang="en-US" sz="2200" b="1" smtClean="0">
                <a:solidFill>
                  <a:srgbClr val="000000"/>
                </a:solidFill>
                <a:effectLst>
                  <a:outerShdw blurRad="38100" dist="38100" dir="2700000" algn="tl">
                    <a:srgbClr val="FFFFFF"/>
                  </a:outerShdw>
                </a:effectLst>
              </a:rPr>
              <a:t>	1. A PLEA FOR CLEANSING (v. 1-3)</a:t>
            </a:r>
          </a:p>
          <a:p>
            <a:pPr algn="l" eaLnBrk="1" hangingPunct="1"/>
            <a:r>
              <a:rPr lang="en-US" sz="2200" b="1" smtClean="0">
                <a:solidFill>
                  <a:srgbClr val="000000"/>
                </a:solidFill>
                <a:effectLst>
                  <a:outerShdw blurRad="38100" dist="38100" dir="2700000" algn="tl">
                    <a:srgbClr val="FFFFFF"/>
                  </a:outerShdw>
                </a:effectLst>
              </a:rPr>
              <a:t>	2. A RECOGNITION OF THE BARRIER HE’D</a:t>
            </a:r>
          </a:p>
          <a:p>
            <a:pPr algn="l" eaLnBrk="1" hangingPunct="1"/>
            <a:r>
              <a:rPr lang="en-US" sz="2200" b="1" smtClean="0">
                <a:solidFill>
                  <a:srgbClr val="000000"/>
                </a:solidFill>
                <a:effectLst>
                  <a:outerShdw blurRad="38100" dist="38100" dir="2700000" algn="tl">
                    <a:srgbClr val="FFFFFF"/>
                  </a:outerShdw>
                </a:effectLst>
              </a:rPr>
              <a:t>	    CREATED (v 4)</a:t>
            </a:r>
          </a:p>
          <a:p>
            <a:pPr algn="l" eaLnBrk="1" hangingPunct="1"/>
            <a:r>
              <a:rPr lang="en-US" sz="2200" b="1" smtClean="0">
                <a:solidFill>
                  <a:srgbClr val="000000"/>
                </a:solidFill>
                <a:effectLst>
                  <a:outerShdw blurRad="38100" dist="38100" dir="2700000" algn="tl">
                    <a:srgbClr val="FFFFFF"/>
                  </a:outerShdw>
                </a:effectLst>
              </a:rPr>
              <a:t>	3. AN ACKNOWLEDGEMENT OF THE TRUTH (V 5-9)</a:t>
            </a:r>
          </a:p>
          <a:p>
            <a:pPr algn="l" eaLnBrk="1" hangingPunct="1"/>
            <a:r>
              <a:rPr lang="en-US" sz="2200" b="1" smtClean="0">
                <a:solidFill>
                  <a:srgbClr val="000000"/>
                </a:solidFill>
                <a:effectLst>
                  <a:outerShdw blurRad="38100" dist="38100" dir="2700000" algn="tl">
                    <a:srgbClr val="FFFFFF"/>
                  </a:outerShdw>
                </a:effectLst>
              </a:rPr>
              <a:t>	4. A HUNGER FOR GOD’S PRESENCE (v 10-13)</a:t>
            </a:r>
          </a:p>
          <a:p>
            <a:pPr algn="l" eaLnBrk="1" hangingPunct="1"/>
            <a:r>
              <a:rPr lang="en-US" sz="2200" b="1" smtClean="0">
                <a:solidFill>
                  <a:srgbClr val="000000"/>
                </a:solidFill>
                <a:effectLst>
                  <a:outerShdw blurRad="38100" dist="38100" dir="2700000" algn="tl">
                    <a:srgbClr val="FFFFFF"/>
                  </a:outerShdw>
                </a:effectLst>
              </a:rPr>
              <a:t>	5. A WORSHIPPING POSTURE (v 14-15)</a:t>
            </a:r>
          </a:p>
          <a:p>
            <a:pPr algn="l" eaLnBrk="1" hangingPunct="1"/>
            <a:r>
              <a:rPr lang="en-US" sz="2200" b="1" smtClean="0">
                <a:solidFill>
                  <a:srgbClr val="000000"/>
                </a:solidFill>
                <a:effectLst>
                  <a:outerShdw blurRad="38100" dist="38100" dir="2700000" algn="tl">
                    <a:srgbClr val="FFFFFF"/>
                  </a:outerShdw>
                </a:effectLst>
              </a:rPr>
              <a:t>	6. A BROKEN AND CONRITE HEART (v 16-17)</a:t>
            </a:r>
          </a:p>
        </p:txBody>
      </p:sp>
      <p:sp>
        <p:nvSpPr>
          <p:cNvPr id="25604" name="Slide Number Placeholder 3"/>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91D4206C-8CD2-4D14-8C4E-A5A4B020B150}" type="slidenum">
              <a:rPr lang="en-US" sz="1400">
                <a:solidFill>
                  <a:srgbClr val="000099"/>
                </a:solidFill>
              </a:rPr>
              <a:pPr eaLnBrk="1" hangingPunct="1"/>
              <a:t>22</a:t>
            </a:fld>
            <a:endParaRPr lang="en-US" sz="1400">
              <a:solidFill>
                <a:srgbClr val="000099"/>
              </a:solidFill>
            </a:endParaRPr>
          </a:p>
        </p:txBody>
      </p:sp>
      <p:sp>
        <p:nvSpPr>
          <p:cNvPr id="25605" name="Footer Placeholder 4"/>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barn(outVertical)">
                                      <p:cBhvr>
                                        <p:cTn id="7" dur="500"/>
                                        <p:tgtEl>
                                          <p:spTgt spid="245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barn(outVertical)">
                                      <p:cBhvr>
                                        <p:cTn id="12" dur="500"/>
                                        <p:tgtEl>
                                          <p:spTgt spid="245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barn(outVertical)">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barn(outVertical)">
                                      <p:cBhvr>
                                        <p:cTn id="22" dur="500"/>
                                        <p:tgtEl>
                                          <p:spTgt spid="24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barn(outVertical)">
                                      <p:cBhvr>
                                        <p:cTn id="27" dur="500"/>
                                        <p:tgtEl>
                                          <p:spTgt spid="245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24579">
                                            <p:txEl>
                                              <p:pRg st="6" end="6"/>
                                            </p:txEl>
                                          </p:spTgt>
                                        </p:tgtEl>
                                        <p:attrNameLst>
                                          <p:attrName>style.visibility</p:attrName>
                                        </p:attrNameLst>
                                      </p:cBhvr>
                                      <p:to>
                                        <p:strVal val="visible"/>
                                      </p:to>
                                    </p:set>
                                    <p:animEffect transition="in" filter="barn(outVertical)">
                                      <p:cBhvr>
                                        <p:cTn id="32" dur="500"/>
                                        <p:tgtEl>
                                          <p:spTgt spid="24579">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24579">
                                            <p:txEl>
                                              <p:pRg st="7" end="7"/>
                                            </p:txEl>
                                          </p:spTgt>
                                        </p:tgtEl>
                                        <p:attrNameLst>
                                          <p:attrName>style.visibility</p:attrName>
                                        </p:attrNameLst>
                                      </p:cBhvr>
                                      <p:to>
                                        <p:strVal val="visible"/>
                                      </p:to>
                                    </p:set>
                                    <p:animEffect transition="in" filter="barn(outVertical)">
                                      <p:cBhvr>
                                        <p:cTn id="37" dur="500"/>
                                        <p:tgtEl>
                                          <p:spTgt spid="24579">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24579">
                                            <p:txEl>
                                              <p:pRg st="8" end="8"/>
                                            </p:txEl>
                                          </p:spTgt>
                                        </p:tgtEl>
                                        <p:attrNameLst>
                                          <p:attrName>style.visibility</p:attrName>
                                        </p:attrNameLst>
                                      </p:cBhvr>
                                      <p:to>
                                        <p:strVal val="visible"/>
                                      </p:to>
                                    </p:set>
                                    <p:animEffect transition="in" filter="barn(outVertical)">
                                      <p:cBhvr>
                                        <p:cTn id="42" dur="500"/>
                                        <p:tgtEl>
                                          <p:spTgt spid="24579">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24579">
                                            <p:txEl>
                                              <p:pRg st="9" end="9"/>
                                            </p:txEl>
                                          </p:spTgt>
                                        </p:tgtEl>
                                        <p:attrNameLst>
                                          <p:attrName>style.visibility</p:attrName>
                                        </p:attrNameLst>
                                      </p:cBhvr>
                                      <p:to>
                                        <p:strVal val="visible"/>
                                      </p:to>
                                    </p:set>
                                    <p:animEffect transition="in" filter="barn(outVertical)">
                                      <p:cBhvr>
                                        <p:cTn id="47" dur="500"/>
                                        <p:tgtEl>
                                          <p:spTgt spid="24579">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24579">
                                            <p:txEl>
                                              <p:pRg st="10" end="10"/>
                                            </p:txEl>
                                          </p:spTgt>
                                        </p:tgtEl>
                                        <p:attrNameLst>
                                          <p:attrName>style.visibility</p:attrName>
                                        </p:attrNameLst>
                                      </p:cBhvr>
                                      <p:to>
                                        <p:strVal val="visible"/>
                                      </p:to>
                                    </p:set>
                                    <p:animEffect transition="in" filter="barn(outVertical)">
                                      <p:cBhvr>
                                        <p:cTn id="52" dur="500"/>
                                        <p:tgtEl>
                                          <p:spTgt spid="24579">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37" fill="hold" grpId="0" nodeType="clickEffect">
                                  <p:stCondLst>
                                    <p:cond delay="0"/>
                                  </p:stCondLst>
                                  <p:childTnLst>
                                    <p:set>
                                      <p:cBhvr>
                                        <p:cTn id="56" dur="1" fill="hold">
                                          <p:stCondLst>
                                            <p:cond delay="0"/>
                                          </p:stCondLst>
                                        </p:cTn>
                                        <p:tgtEl>
                                          <p:spTgt spid="24579">
                                            <p:txEl>
                                              <p:pRg st="11" end="11"/>
                                            </p:txEl>
                                          </p:spTgt>
                                        </p:tgtEl>
                                        <p:attrNameLst>
                                          <p:attrName>style.visibility</p:attrName>
                                        </p:attrNameLst>
                                      </p:cBhvr>
                                      <p:to>
                                        <p:strVal val="visible"/>
                                      </p:to>
                                    </p:set>
                                    <p:animEffect transition="in" filter="barn(outVertical)">
                                      <p:cBhvr>
                                        <p:cTn id="57" dur="500"/>
                                        <p:tgtEl>
                                          <p:spTgt spid="24579">
                                            <p:txEl>
                                              <p:pRg st="11" end="1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6" presetClass="entr" presetSubtype="37" fill="hold" grpId="0" nodeType="clickEffect">
                                  <p:stCondLst>
                                    <p:cond delay="0"/>
                                  </p:stCondLst>
                                  <p:childTnLst>
                                    <p:set>
                                      <p:cBhvr>
                                        <p:cTn id="61" dur="1" fill="hold">
                                          <p:stCondLst>
                                            <p:cond delay="0"/>
                                          </p:stCondLst>
                                        </p:cTn>
                                        <p:tgtEl>
                                          <p:spTgt spid="24579">
                                            <p:txEl>
                                              <p:pRg st="12" end="12"/>
                                            </p:txEl>
                                          </p:spTgt>
                                        </p:tgtEl>
                                        <p:attrNameLst>
                                          <p:attrName>style.visibility</p:attrName>
                                        </p:attrNameLst>
                                      </p:cBhvr>
                                      <p:to>
                                        <p:strVal val="visible"/>
                                      </p:to>
                                    </p:set>
                                    <p:animEffect transition="in" filter="barn(outVertical)">
                                      <p:cBhvr>
                                        <p:cTn id="62" dur="500"/>
                                        <p:tgtEl>
                                          <p:spTgt spid="2457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autoUpdateAnimBg="0"/>
      <p:bldP spid="2457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25603" name="Rectangle 3"/>
          <p:cNvSpPr>
            <a:spLocks noGrp="1" noChangeArrowheads="1"/>
          </p:cNvSpPr>
          <p:nvPr>
            <p:ph type="body" idx="1"/>
          </p:nvPr>
        </p:nvSpPr>
        <p:spPr>
          <a:xfrm>
            <a:off x="0" y="1219200"/>
            <a:ext cx="9144000" cy="5410200"/>
          </a:xfrm>
        </p:spPr>
        <p:txBody>
          <a:bodyPr/>
          <a:lstStyle/>
          <a:p>
            <a:pPr eaLnBrk="1" hangingPunct="1">
              <a:buFont typeface="Wingdings" panose="05000000000000000000" pitchFamily="2" charset="2"/>
              <a:buNone/>
            </a:pPr>
            <a:r>
              <a:rPr lang="en-US" sz="2000" b="1" smtClean="0">
                <a:solidFill>
                  <a:schemeClr val="tx2"/>
                </a:solidFill>
                <a:effectLst/>
                <a:latin typeface="Tahoma" panose="020B0604030504040204" pitchFamily="34" charset="0"/>
              </a:rPr>
              <a:t> KEY THREE: </a:t>
            </a:r>
            <a:r>
              <a:rPr lang="en-US" sz="2000" b="1" u="sng" smtClean="0">
                <a:solidFill>
                  <a:schemeClr val="tx2"/>
                </a:solidFill>
                <a:effectLst/>
                <a:latin typeface="Tahoma" panose="020B0604030504040204" pitchFamily="34" charset="0"/>
              </a:rPr>
              <a:t>	   PURPOSE	</a:t>
            </a:r>
          </a:p>
          <a:p>
            <a:pPr eaLnBrk="1" hangingPunct="1">
              <a:buFont typeface="Wingdings" panose="05000000000000000000" pitchFamily="2" charset="2"/>
              <a:buNone/>
            </a:pPr>
            <a:r>
              <a:rPr lang="en-US" sz="2000" b="1" smtClean="0">
                <a:solidFill>
                  <a:schemeClr val="tx2"/>
                </a:solidFill>
                <a:effectLst/>
                <a:latin typeface="Tahoma" panose="020B0604030504040204" pitchFamily="34" charset="0"/>
              </a:rPr>
              <a:t> You must discover and practice your God-given purpose in life, not</a:t>
            </a:r>
          </a:p>
          <a:p>
            <a:pPr eaLnBrk="1" hangingPunct="1">
              <a:buFont typeface="Wingdings" panose="05000000000000000000" pitchFamily="2" charset="2"/>
              <a:buNone/>
            </a:pPr>
            <a:r>
              <a:rPr lang="en-US" sz="2000" b="1" smtClean="0">
                <a:solidFill>
                  <a:schemeClr val="tx2"/>
                </a:solidFill>
                <a:effectLst/>
                <a:latin typeface="Tahoma" panose="020B0604030504040204" pitchFamily="34" charset="0"/>
              </a:rPr>
              <a:t> someone else’s.</a:t>
            </a:r>
          </a:p>
          <a:p>
            <a:pPr eaLnBrk="1" hangingPunct="1">
              <a:buFont typeface="Wingdings" panose="05000000000000000000" pitchFamily="2" charset="2"/>
              <a:buNone/>
            </a:pPr>
            <a:endParaRPr lang="en-US" sz="600" b="1" smtClean="0">
              <a:solidFill>
                <a:schemeClr val="tx2"/>
              </a:solidFill>
              <a:effectLst/>
              <a:latin typeface="Tahoma" panose="020B0604030504040204" pitchFamily="34" charset="0"/>
            </a:endParaRPr>
          </a:p>
          <a:p>
            <a:pPr eaLnBrk="1" hangingPunct="1">
              <a:buFont typeface="Wingdings" panose="05000000000000000000" pitchFamily="2" charset="2"/>
              <a:buNone/>
            </a:pPr>
            <a:r>
              <a:rPr lang="en-US" sz="1800" b="1" smtClean="0">
                <a:solidFill>
                  <a:srgbClr val="000099"/>
                </a:solidFill>
                <a:effectLst/>
                <a:latin typeface="Tahoma" panose="020B0604030504040204" pitchFamily="34" charset="0"/>
              </a:rPr>
              <a:t> </a:t>
            </a:r>
            <a:r>
              <a:rPr lang="en-US" sz="2000" b="1" smtClean="0">
                <a:solidFill>
                  <a:srgbClr val="000099"/>
                </a:solidFill>
                <a:effectLst/>
                <a:latin typeface="Tahoma" panose="020B0604030504040204" pitchFamily="34" charset="0"/>
              </a:rPr>
              <a:t>JOHN 17:4</a:t>
            </a:r>
          </a:p>
          <a:p>
            <a:pPr eaLnBrk="1" hangingPunct="1">
              <a:buFont typeface="Wingdings" panose="05000000000000000000" pitchFamily="2" charset="2"/>
              <a:buNone/>
            </a:pPr>
            <a:r>
              <a:rPr lang="en-US" sz="1800" b="1" smtClean="0">
                <a:solidFill>
                  <a:srgbClr val="000099"/>
                </a:solidFill>
                <a:effectLst/>
                <a:latin typeface="Tahoma" panose="020B0604030504040204" pitchFamily="34" charset="0"/>
              </a:rPr>
              <a:t> </a:t>
            </a:r>
            <a:r>
              <a:rPr lang="en-US" sz="2000" b="1" smtClean="0">
                <a:solidFill>
                  <a:srgbClr val="000099"/>
                </a:solidFill>
                <a:effectLst/>
                <a:latin typeface="Tahoma" panose="020B0604030504040204" pitchFamily="34" charset="0"/>
              </a:rPr>
              <a:t>Jesus said, “I have glorified You on earth, Father.  I have</a:t>
            </a:r>
          </a:p>
          <a:p>
            <a:pPr eaLnBrk="1" hangingPunct="1">
              <a:buFont typeface="Wingdings" panose="05000000000000000000" pitchFamily="2" charset="2"/>
              <a:buNone/>
            </a:pPr>
            <a:r>
              <a:rPr lang="en-US" sz="2000" b="1" smtClean="0">
                <a:solidFill>
                  <a:srgbClr val="000099"/>
                </a:solidFill>
                <a:effectLst/>
                <a:latin typeface="Tahoma" panose="020B0604030504040204" pitchFamily="34" charset="0"/>
              </a:rPr>
              <a:t> finished the work and accomplished the purpose you have given</a:t>
            </a:r>
          </a:p>
          <a:p>
            <a:pPr eaLnBrk="1" hangingPunct="1">
              <a:buFont typeface="Wingdings" panose="05000000000000000000" pitchFamily="2" charset="2"/>
              <a:buNone/>
            </a:pPr>
            <a:r>
              <a:rPr lang="en-US" sz="2000" b="1" smtClean="0">
                <a:solidFill>
                  <a:srgbClr val="000099"/>
                </a:solidFill>
                <a:effectLst/>
                <a:latin typeface="Tahoma" panose="020B0604030504040204" pitchFamily="34" charset="0"/>
              </a:rPr>
              <a:t> to me.”</a:t>
            </a:r>
          </a:p>
          <a:p>
            <a:pPr eaLnBrk="1" hangingPunct="1">
              <a:buFont typeface="Wingdings" panose="05000000000000000000" pitchFamily="2" charset="2"/>
              <a:buNone/>
            </a:pPr>
            <a:endParaRPr lang="en-US" sz="2000" b="1" smtClean="0">
              <a:solidFill>
                <a:srgbClr val="000099"/>
              </a:solidFill>
              <a:effectLst/>
              <a:latin typeface="Tahoma" panose="020B0604030504040204" pitchFamily="34" charset="0"/>
            </a:endParaRPr>
          </a:p>
          <a:p>
            <a:pPr eaLnBrk="1" hangingPunct="1">
              <a:buFont typeface="Wingdings" panose="05000000000000000000" pitchFamily="2" charset="2"/>
              <a:buNone/>
            </a:pPr>
            <a:r>
              <a:rPr lang="en-US" sz="1800" b="1" smtClean="0">
                <a:solidFill>
                  <a:srgbClr val="000099"/>
                </a:solidFill>
                <a:effectLst/>
                <a:latin typeface="Tahoma" panose="020B0604030504040204" pitchFamily="34" charset="0"/>
              </a:rPr>
              <a:t> </a:t>
            </a:r>
            <a:r>
              <a:rPr lang="en-US" sz="2000" b="1" smtClean="0">
                <a:solidFill>
                  <a:srgbClr val="000099"/>
                </a:solidFill>
                <a:effectLst/>
                <a:latin typeface="Tahoma" panose="020B0604030504040204" pitchFamily="34" charset="0"/>
              </a:rPr>
              <a:t>JOHN 20:21 Jesus said, “As the Father has sent me, so I send you…”</a:t>
            </a:r>
          </a:p>
          <a:p>
            <a:pPr eaLnBrk="1" hangingPunct="1">
              <a:buFont typeface="Wingdings" panose="05000000000000000000" pitchFamily="2" charset="2"/>
              <a:buNone/>
            </a:pPr>
            <a:endParaRPr lang="en-US" sz="2000" b="1" smtClean="0">
              <a:solidFill>
                <a:srgbClr val="000099"/>
              </a:solidFill>
              <a:effectLst/>
              <a:latin typeface="Tahoma" panose="020B0604030504040204" pitchFamily="34" charset="0"/>
            </a:endParaRPr>
          </a:p>
          <a:p>
            <a:pPr eaLnBrk="1" hangingPunct="1">
              <a:buFont typeface="Wingdings" panose="05000000000000000000" pitchFamily="2" charset="2"/>
              <a:buNone/>
            </a:pPr>
            <a:r>
              <a:rPr lang="en-US" sz="1800" b="1" smtClean="0">
                <a:solidFill>
                  <a:srgbClr val="000099"/>
                </a:solidFill>
                <a:effectLst/>
                <a:latin typeface="Tahoma" panose="020B0604030504040204" pitchFamily="34" charset="0"/>
              </a:rPr>
              <a:t> </a:t>
            </a:r>
            <a:r>
              <a:rPr lang="en-US" sz="2000" b="1" smtClean="0">
                <a:solidFill>
                  <a:srgbClr val="000099"/>
                </a:solidFill>
                <a:effectLst/>
                <a:latin typeface="Tahoma" panose="020B0604030504040204" pitchFamily="34" charset="0"/>
              </a:rPr>
              <a:t>Just as Jesus was sent with a specific mission to accomplish, so we</a:t>
            </a:r>
          </a:p>
          <a:p>
            <a:pPr eaLnBrk="1" hangingPunct="1">
              <a:buFont typeface="Wingdings" panose="05000000000000000000" pitchFamily="2" charset="2"/>
              <a:buNone/>
            </a:pPr>
            <a:r>
              <a:rPr lang="en-US" sz="2000" b="1" smtClean="0">
                <a:solidFill>
                  <a:srgbClr val="000099"/>
                </a:solidFill>
                <a:effectLst/>
                <a:latin typeface="Tahoma" panose="020B0604030504040204" pitchFamily="34" charset="0"/>
              </a:rPr>
              <a:t> are sent to accomplish a specific purpose with each of our lives.  We</a:t>
            </a:r>
          </a:p>
          <a:p>
            <a:pPr eaLnBrk="1" hangingPunct="1">
              <a:buFont typeface="Wingdings" panose="05000000000000000000" pitchFamily="2" charset="2"/>
              <a:buNone/>
            </a:pPr>
            <a:r>
              <a:rPr lang="en-US" sz="2000" b="1" smtClean="0">
                <a:solidFill>
                  <a:srgbClr val="000099"/>
                </a:solidFill>
                <a:effectLst/>
                <a:latin typeface="Tahoma" panose="020B0604030504040204" pitchFamily="34" charset="0"/>
              </a:rPr>
              <a:t> are to link our lives with God’s purposes for the world.  Where do you</a:t>
            </a:r>
          </a:p>
          <a:p>
            <a:pPr eaLnBrk="1" hangingPunct="1">
              <a:buFont typeface="Wingdings" panose="05000000000000000000" pitchFamily="2" charset="2"/>
              <a:buNone/>
            </a:pPr>
            <a:r>
              <a:rPr lang="en-US" sz="2000" b="1" smtClean="0">
                <a:solidFill>
                  <a:srgbClr val="000099"/>
                </a:solidFill>
                <a:effectLst/>
                <a:latin typeface="Tahoma" panose="020B0604030504040204" pitchFamily="34" charset="0"/>
              </a:rPr>
              <a:t> fit into God’s plan?</a:t>
            </a:r>
          </a:p>
          <a:p>
            <a:pPr eaLnBrk="1" hangingPunct="1">
              <a:buFont typeface="Wingdings" panose="05000000000000000000" pitchFamily="2" charset="2"/>
              <a:buNone/>
            </a:pPr>
            <a:endParaRPr lang="en-US" sz="2000" b="1" smtClean="0">
              <a:solidFill>
                <a:srgbClr val="000099"/>
              </a:solidFill>
              <a:effectLst/>
              <a:latin typeface="Tahoma" panose="020B0604030504040204" pitchFamily="34" charset="0"/>
            </a:endParaRPr>
          </a:p>
        </p:txBody>
      </p:sp>
      <p:sp>
        <p:nvSpPr>
          <p:cNvPr id="26628"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6CAEF55A-11D0-4FCA-990F-534A577D606C}" type="slidenum">
              <a:rPr lang="en-US" sz="1400">
                <a:solidFill>
                  <a:srgbClr val="000099"/>
                </a:solidFill>
              </a:rPr>
              <a:pPr eaLnBrk="1" hangingPunct="1"/>
              <a:t>23</a:t>
            </a:fld>
            <a:endParaRPr lang="en-US" sz="1400">
              <a:solidFill>
                <a:srgbClr val="000099"/>
              </a:solidFill>
            </a:endParaRPr>
          </a:p>
        </p:txBody>
      </p:sp>
      <p:sp>
        <p:nvSpPr>
          <p:cNvPr id="26629"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5603">
                                            <p:txEl>
                                              <p:pRg st="0" end="0"/>
                                            </p:txEl>
                                          </p:spTgt>
                                        </p:tgtEl>
                                        <p:attrNameLst>
                                          <p:attrName>style.visibility</p:attrName>
                                        </p:attrNameLst>
                                      </p:cBhvr>
                                      <p:to>
                                        <p:strVal val="visible"/>
                                      </p:to>
                                    </p:set>
                                    <p:anim calcmode="lin" valueType="num">
                                      <p:cBhvr additive="base">
                                        <p:cTn id="11"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560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 calcmode="lin" valueType="num">
                                      <p:cBhvr additive="base">
                                        <p:cTn id="17"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560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5603">
                                            <p:txEl>
                                              <p:pRg st="2" end="2"/>
                                            </p:txEl>
                                          </p:spTgt>
                                        </p:tgtEl>
                                        <p:attrNameLst>
                                          <p:attrName>style.visibility</p:attrName>
                                        </p:attrNameLst>
                                      </p:cBhvr>
                                      <p:to>
                                        <p:strVal val="visible"/>
                                      </p:to>
                                    </p:set>
                                    <p:anim calcmode="lin" valueType="num">
                                      <p:cBhvr additive="base">
                                        <p:cTn id="23"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560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5603">
                                            <p:txEl>
                                              <p:pRg st="4" end="4"/>
                                            </p:txEl>
                                          </p:spTgt>
                                        </p:tgtEl>
                                        <p:attrNameLst>
                                          <p:attrName>style.visibility</p:attrName>
                                        </p:attrNameLst>
                                      </p:cBhvr>
                                      <p:to>
                                        <p:strVal val="visible"/>
                                      </p:to>
                                    </p:set>
                                    <p:anim calcmode="lin" valueType="num">
                                      <p:cBhvr additive="base">
                                        <p:cTn id="29" dur="500" fill="hold"/>
                                        <p:tgtEl>
                                          <p:spTgt spid="2560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560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whoosh.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25603">
                                            <p:txEl>
                                              <p:pRg st="5" end="5"/>
                                            </p:txEl>
                                          </p:spTgt>
                                        </p:tgtEl>
                                        <p:attrNameLst>
                                          <p:attrName>style.visibility</p:attrName>
                                        </p:attrNameLst>
                                      </p:cBhvr>
                                      <p:to>
                                        <p:strVal val="visible"/>
                                      </p:to>
                                    </p:set>
                                    <p:anim calcmode="lin" valueType="num">
                                      <p:cBhvr additive="base">
                                        <p:cTn id="35" dur="500" fill="hold"/>
                                        <p:tgtEl>
                                          <p:spTgt spid="25603">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560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whoosh.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25603">
                                            <p:txEl>
                                              <p:pRg st="6" end="6"/>
                                            </p:txEl>
                                          </p:spTgt>
                                        </p:tgtEl>
                                        <p:attrNameLst>
                                          <p:attrName>style.visibility</p:attrName>
                                        </p:attrNameLst>
                                      </p:cBhvr>
                                      <p:to>
                                        <p:strVal val="visible"/>
                                      </p:to>
                                    </p:set>
                                    <p:anim calcmode="lin" valueType="num">
                                      <p:cBhvr additive="base">
                                        <p:cTn id="41" dur="500" fill="hold"/>
                                        <p:tgtEl>
                                          <p:spTgt spid="25603">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560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whoosh.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25603">
                                            <p:txEl>
                                              <p:pRg st="7" end="7"/>
                                            </p:txEl>
                                          </p:spTgt>
                                        </p:tgtEl>
                                        <p:attrNameLst>
                                          <p:attrName>style.visibility</p:attrName>
                                        </p:attrNameLst>
                                      </p:cBhvr>
                                      <p:to>
                                        <p:strVal val="visible"/>
                                      </p:to>
                                    </p:set>
                                    <p:anim calcmode="lin" valueType="num">
                                      <p:cBhvr additive="base">
                                        <p:cTn id="47" dur="500" fill="hold"/>
                                        <p:tgtEl>
                                          <p:spTgt spid="25603">
                                            <p:txEl>
                                              <p:pRg st="7" end="7"/>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5603">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2" name="whoosh.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25603">
                                            <p:txEl>
                                              <p:pRg st="9" end="9"/>
                                            </p:txEl>
                                          </p:spTgt>
                                        </p:tgtEl>
                                        <p:attrNameLst>
                                          <p:attrName>style.visibility</p:attrName>
                                        </p:attrNameLst>
                                      </p:cBhvr>
                                      <p:to>
                                        <p:strVal val="visible"/>
                                      </p:to>
                                    </p:set>
                                    <p:anim calcmode="lin" valueType="num">
                                      <p:cBhvr additive="base">
                                        <p:cTn id="53" dur="500" fill="hold"/>
                                        <p:tgtEl>
                                          <p:spTgt spid="25603">
                                            <p:txEl>
                                              <p:pRg st="9" end="9"/>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25603">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2" name="whoosh.wav"/>
                                        </p:tgtEl>
                                      </p:cMediaNode>
                                    </p:audio>
                                  </p:sub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25603">
                                            <p:txEl>
                                              <p:pRg st="11" end="11"/>
                                            </p:txEl>
                                          </p:spTgt>
                                        </p:tgtEl>
                                        <p:attrNameLst>
                                          <p:attrName>style.visibility</p:attrName>
                                        </p:attrNameLst>
                                      </p:cBhvr>
                                      <p:to>
                                        <p:strVal val="visible"/>
                                      </p:to>
                                    </p:set>
                                    <p:anim calcmode="lin" valueType="num">
                                      <p:cBhvr additive="base">
                                        <p:cTn id="59" dur="500" fill="hold"/>
                                        <p:tgtEl>
                                          <p:spTgt spid="25603">
                                            <p:txEl>
                                              <p:pRg st="11" end="11"/>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25603">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2" name="whoosh.wav"/>
                                        </p:tgtEl>
                                      </p:cMediaNode>
                                    </p:audio>
                                  </p:sub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25603">
                                            <p:txEl>
                                              <p:pRg st="12" end="12"/>
                                            </p:txEl>
                                          </p:spTgt>
                                        </p:tgtEl>
                                        <p:attrNameLst>
                                          <p:attrName>style.visibility</p:attrName>
                                        </p:attrNameLst>
                                      </p:cBhvr>
                                      <p:to>
                                        <p:strVal val="visible"/>
                                      </p:to>
                                    </p:set>
                                    <p:anim calcmode="lin" valueType="num">
                                      <p:cBhvr additive="base">
                                        <p:cTn id="65" dur="500" fill="hold"/>
                                        <p:tgtEl>
                                          <p:spTgt spid="25603">
                                            <p:txEl>
                                              <p:pRg st="12" end="12"/>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25603">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3"/>
                                            </p:cond>
                                          </p:stCondLst>
                                          <p:endCondLst>
                                            <p:cond evt="onStopAudio" delay="0">
                                              <p:tgtEl>
                                                <p:sldTgt/>
                                              </p:tgtEl>
                                            </p:cond>
                                          </p:endCondLst>
                                        </p:cTn>
                                        <p:tgtEl>
                                          <p:sndTgt r:embed="rId2" name="whoosh.wav"/>
                                        </p:tgtEl>
                                      </p:cMediaNode>
                                    </p:audio>
                                  </p:sub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25603">
                                            <p:txEl>
                                              <p:pRg st="13" end="13"/>
                                            </p:txEl>
                                          </p:spTgt>
                                        </p:tgtEl>
                                        <p:attrNameLst>
                                          <p:attrName>style.visibility</p:attrName>
                                        </p:attrNameLst>
                                      </p:cBhvr>
                                      <p:to>
                                        <p:strVal val="visible"/>
                                      </p:to>
                                    </p:set>
                                    <p:anim calcmode="lin" valueType="num">
                                      <p:cBhvr additive="base">
                                        <p:cTn id="71" dur="500" fill="hold"/>
                                        <p:tgtEl>
                                          <p:spTgt spid="25603">
                                            <p:txEl>
                                              <p:pRg st="13" end="13"/>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25603">
                                            <p:txEl>
                                              <p:pRg st="13" end="1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9"/>
                                            </p:cond>
                                          </p:stCondLst>
                                          <p:endCondLst>
                                            <p:cond evt="onStopAudio" delay="0">
                                              <p:tgtEl>
                                                <p:sldTgt/>
                                              </p:tgtEl>
                                            </p:cond>
                                          </p:endCondLst>
                                        </p:cTn>
                                        <p:tgtEl>
                                          <p:sndTgt r:embed="rId2" name="whoosh.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8" fill="hold" grpId="0" nodeType="clickEffect">
                                  <p:stCondLst>
                                    <p:cond delay="0"/>
                                  </p:stCondLst>
                                  <p:childTnLst>
                                    <p:set>
                                      <p:cBhvr>
                                        <p:cTn id="76" dur="1" fill="hold">
                                          <p:stCondLst>
                                            <p:cond delay="0"/>
                                          </p:stCondLst>
                                        </p:cTn>
                                        <p:tgtEl>
                                          <p:spTgt spid="25603">
                                            <p:txEl>
                                              <p:pRg st="14" end="14"/>
                                            </p:txEl>
                                          </p:spTgt>
                                        </p:tgtEl>
                                        <p:attrNameLst>
                                          <p:attrName>style.visibility</p:attrName>
                                        </p:attrNameLst>
                                      </p:cBhvr>
                                      <p:to>
                                        <p:strVal val="visible"/>
                                      </p:to>
                                    </p:set>
                                    <p:anim calcmode="lin" valueType="num">
                                      <p:cBhvr additive="base">
                                        <p:cTn id="77" dur="500" fill="hold"/>
                                        <p:tgtEl>
                                          <p:spTgt spid="25603">
                                            <p:txEl>
                                              <p:pRg st="14" end="14"/>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25603">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utoUpdateAnimBg="0"/>
      <p:bldP spid="2560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26627" name="Rectangle 3"/>
          <p:cNvSpPr>
            <a:spLocks noGrp="1" noChangeArrowheads="1"/>
          </p:cNvSpPr>
          <p:nvPr>
            <p:ph type="body" idx="1"/>
          </p:nvPr>
        </p:nvSpPr>
        <p:spPr>
          <a:xfrm>
            <a:off x="304800" y="685800"/>
            <a:ext cx="8686800" cy="5867400"/>
          </a:xfrm>
        </p:spPr>
        <p:txBody>
          <a:bodyPr/>
          <a:lstStyle/>
          <a:p>
            <a:pPr algn="ctr" eaLnBrk="1" hangingPunct="1">
              <a:buFont typeface="Wingdings" panose="05000000000000000000" pitchFamily="2" charset="2"/>
              <a:buNone/>
            </a:pPr>
            <a:endParaRPr lang="en-US" sz="1000" b="1" smtClean="0">
              <a:solidFill>
                <a:srgbClr val="000000"/>
              </a:solidFill>
              <a:effectLst>
                <a:outerShdw blurRad="38100" dist="38100" dir="2700000" algn="tl">
                  <a:srgbClr val="FFFFFF"/>
                </a:outerShdw>
              </a:effectLst>
              <a:latin typeface="Tahoma" panose="020B0604030504040204" pitchFamily="34" charset="0"/>
            </a:endParaRPr>
          </a:p>
          <a:p>
            <a:pPr algn="ctr" eaLnBrk="1" hangingPunct="1">
              <a:buFont typeface="Wingdings" panose="05000000000000000000" pitchFamily="2" charset="2"/>
              <a:buNone/>
            </a:pPr>
            <a:r>
              <a:rPr lang="en-US" b="1" smtClean="0">
                <a:solidFill>
                  <a:srgbClr val="000000"/>
                </a:solidFill>
                <a:effectLst>
                  <a:outerShdw blurRad="38100" dist="38100" dir="2700000" algn="tl">
                    <a:srgbClr val="FFFFFF"/>
                  </a:outerShdw>
                </a:effectLst>
                <a:latin typeface="Tahoma" panose="020B0604030504040204" pitchFamily="34" charset="0"/>
              </a:rPr>
              <a:t>FIT THE PIECES TOGETHER…</a:t>
            </a:r>
          </a:p>
          <a:p>
            <a:pPr algn="ctr" eaLnBrk="1" hangingPunct="1">
              <a:buFont typeface="Wingdings" panose="05000000000000000000" pitchFamily="2" charset="2"/>
              <a:buNone/>
            </a:pPr>
            <a:endParaRPr lang="en-US" b="1" smtClean="0">
              <a:solidFill>
                <a:srgbClr val="000000"/>
              </a:solidFill>
              <a:effectLst>
                <a:outerShdw blurRad="38100" dist="38100" dir="2700000" algn="tl">
                  <a:srgbClr val="FFFFFF"/>
                </a:outerShdw>
              </a:effectLst>
              <a:latin typeface="Tahoma" panose="020B0604030504040204" pitchFamily="34" charset="0"/>
            </a:endParaRPr>
          </a:p>
          <a:p>
            <a:pPr eaLnBrk="1" hangingPunct="1">
              <a:buFont typeface="Wingdings" panose="05000000000000000000" pitchFamily="2" charset="2"/>
              <a:buNone/>
            </a:pPr>
            <a:endParaRPr lang="en-US" b="1" smtClean="0">
              <a:solidFill>
                <a:srgbClr val="000000"/>
              </a:solidFill>
              <a:effectLst>
                <a:outerShdw blurRad="38100" dist="38100" dir="2700000" algn="tl">
                  <a:srgbClr val="FFFFFF"/>
                </a:outerShdw>
              </a:effectLst>
              <a:latin typeface="Tahoma" panose="020B0604030504040204" pitchFamily="34" charset="0"/>
            </a:endParaRPr>
          </a:p>
        </p:txBody>
      </p:sp>
      <p:sp>
        <p:nvSpPr>
          <p:cNvPr id="26652" name="Freeform 28"/>
          <p:cNvSpPr>
            <a:spLocks/>
          </p:cNvSpPr>
          <p:nvPr/>
        </p:nvSpPr>
        <p:spPr bwMode="auto">
          <a:xfrm>
            <a:off x="304800" y="2743200"/>
            <a:ext cx="4591050" cy="433388"/>
          </a:xfrm>
          <a:custGeom>
            <a:avLst/>
            <a:gdLst/>
            <a:ahLst/>
            <a:cxnLst>
              <a:cxn ang="0">
                <a:pos x="39" y="240"/>
              </a:cxn>
              <a:cxn ang="0">
                <a:pos x="279" y="168"/>
              </a:cxn>
              <a:cxn ang="0">
                <a:pos x="423" y="120"/>
              </a:cxn>
              <a:cxn ang="0">
                <a:pos x="735" y="192"/>
              </a:cxn>
              <a:cxn ang="0">
                <a:pos x="783" y="216"/>
              </a:cxn>
              <a:cxn ang="0">
                <a:pos x="831" y="240"/>
              </a:cxn>
              <a:cxn ang="0">
                <a:pos x="1527" y="168"/>
              </a:cxn>
              <a:cxn ang="0">
                <a:pos x="1671" y="72"/>
              </a:cxn>
              <a:cxn ang="0">
                <a:pos x="1767" y="24"/>
              </a:cxn>
              <a:cxn ang="0">
                <a:pos x="1815" y="0"/>
              </a:cxn>
              <a:cxn ang="0">
                <a:pos x="1863" y="24"/>
              </a:cxn>
              <a:cxn ang="0">
                <a:pos x="1911" y="120"/>
              </a:cxn>
              <a:cxn ang="0">
                <a:pos x="2007" y="168"/>
              </a:cxn>
              <a:cxn ang="0">
                <a:pos x="2055" y="192"/>
              </a:cxn>
              <a:cxn ang="0">
                <a:pos x="2295" y="168"/>
              </a:cxn>
              <a:cxn ang="0">
                <a:pos x="2343" y="144"/>
              </a:cxn>
              <a:cxn ang="0">
                <a:pos x="2487" y="168"/>
              </a:cxn>
              <a:cxn ang="0">
                <a:pos x="2727" y="144"/>
              </a:cxn>
              <a:cxn ang="0">
                <a:pos x="2799" y="120"/>
              </a:cxn>
            </a:cxnLst>
            <a:rect l="0" t="0" r="r" b="b"/>
            <a:pathLst>
              <a:path w="2892" h="273">
                <a:moveTo>
                  <a:pt x="39" y="240"/>
                </a:moveTo>
                <a:cubicBezTo>
                  <a:pt x="408" y="178"/>
                  <a:pt x="0" y="261"/>
                  <a:pt x="279" y="168"/>
                </a:cubicBezTo>
                <a:cubicBezTo>
                  <a:pt x="327" y="152"/>
                  <a:pt x="423" y="120"/>
                  <a:pt x="423" y="120"/>
                </a:cubicBezTo>
                <a:cubicBezTo>
                  <a:pt x="675" y="148"/>
                  <a:pt x="574" y="112"/>
                  <a:pt x="735" y="192"/>
                </a:cubicBezTo>
                <a:cubicBezTo>
                  <a:pt x="751" y="200"/>
                  <a:pt x="767" y="208"/>
                  <a:pt x="783" y="216"/>
                </a:cubicBezTo>
                <a:cubicBezTo>
                  <a:pt x="799" y="224"/>
                  <a:pt x="831" y="240"/>
                  <a:pt x="831" y="240"/>
                </a:cubicBezTo>
                <a:cubicBezTo>
                  <a:pt x="1216" y="224"/>
                  <a:pt x="1283" y="273"/>
                  <a:pt x="1527" y="168"/>
                </a:cubicBezTo>
                <a:cubicBezTo>
                  <a:pt x="1771" y="64"/>
                  <a:pt x="1517" y="175"/>
                  <a:pt x="1671" y="72"/>
                </a:cubicBezTo>
                <a:cubicBezTo>
                  <a:pt x="1701" y="52"/>
                  <a:pt x="1735" y="40"/>
                  <a:pt x="1767" y="24"/>
                </a:cubicBezTo>
                <a:cubicBezTo>
                  <a:pt x="1783" y="16"/>
                  <a:pt x="1815" y="0"/>
                  <a:pt x="1815" y="0"/>
                </a:cubicBezTo>
                <a:cubicBezTo>
                  <a:pt x="1831" y="8"/>
                  <a:pt x="1852" y="10"/>
                  <a:pt x="1863" y="24"/>
                </a:cubicBezTo>
                <a:cubicBezTo>
                  <a:pt x="1885" y="52"/>
                  <a:pt x="1879" y="104"/>
                  <a:pt x="1911" y="120"/>
                </a:cubicBezTo>
                <a:cubicBezTo>
                  <a:pt x="1943" y="136"/>
                  <a:pt x="1975" y="152"/>
                  <a:pt x="2007" y="168"/>
                </a:cubicBezTo>
                <a:cubicBezTo>
                  <a:pt x="2023" y="176"/>
                  <a:pt x="2055" y="192"/>
                  <a:pt x="2055" y="192"/>
                </a:cubicBezTo>
                <a:cubicBezTo>
                  <a:pt x="2135" y="184"/>
                  <a:pt x="2216" y="181"/>
                  <a:pt x="2295" y="168"/>
                </a:cubicBezTo>
                <a:cubicBezTo>
                  <a:pt x="2313" y="165"/>
                  <a:pt x="2325" y="144"/>
                  <a:pt x="2343" y="144"/>
                </a:cubicBezTo>
                <a:cubicBezTo>
                  <a:pt x="2392" y="144"/>
                  <a:pt x="2439" y="160"/>
                  <a:pt x="2487" y="168"/>
                </a:cubicBezTo>
                <a:cubicBezTo>
                  <a:pt x="2567" y="160"/>
                  <a:pt x="2648" y="157"/>
                  <a:pt x="2727" y="144"/>
                </a:cubicBezTo>
                <a:cubicBezTo>
                  <a:pt x="2892" y="116"/>
                  <a:pt x="2708" y="120"/>
                  <a:pt x="2799" y="120"/>
                </a:cubicBezTo>
              </a:path>
            </a:pathLst>
          </a:custGeom>
          <a:noFill/>
          <a:ln w="12700" cap="sq" cmpd="sng">
            <a:solidFill>
              <a:srgbClr val="000000"/>
            </a:solidFill>
            <a:prstDash val="solid"/>
            <a:round/>
            <a:headEnd type="none" w="sm" len="sm"/>
            <a:tailEnd type="non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6655" name="Text Box 31"/>
          <p:cNvSpPr txBox="1">
            <a:spLocks noChangeArrowheads="1"/>
          </p:cNvSpPr>
          <p:nvPr/>
        </p:nvSpPr>
        <p:spPr bwMode="auto">
          <a:xfrm>
            <a:off x="381000" y="1524000"/>
            <a:ext cx="2362200"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sz="1700" b="1">
                <a:solidFill>
                  <a:srgbClr val="0000CC"/>
                </a:solidFill>
              </a:rPr>
              <a:t>NATURAL TALENTS</a:t>
            </a:r>
          </a:p>
          <a:p>
            <a:pPr eaLnBrk="1" hangingPunct="1"/>
            <a:r>
              <a:rPr lang="en-US" sz="1600" b="1">
                <a:solidFill>
                  <a:schemeClr val="hlink"/>
                </a:solidFill>
              </a:rPr>
              <a:t>What do you do well?</a:t>
            </a:r>
          </a:p>
          <a:p>
            <a:pPr eaLnBrk="1" hangingPunct="1"/>
            <a:endParaRPr lang="en-US" sz="400" b="1">
              <a:solidFill>
                <a:schemeClr val="hlink"/>
              </a:solidFill>
            </a:endParaRPr>
          </a:p>
          <a:p>
            <a:pPr eaLnBrk="1" hangingPunct="1"/>
            <a:r>
              <a:rPr lang="en-US" sz="1600" b="1" u="sng">
                <a:solidFill>
                  <a:srgbClr val="000099"/>
                </a:solidFill>
              </a:rPr>
              <a:t>		</a:t>
            </a:r>
          </a:p>
          <a:p>
            <a:pPr eaLnBrk="1" hangingPunct="1"/>
            <a:endParaRPr lang="en-US" sz="1600" b="1" u="sng">
              <a:solidFill>
                <a:srgbClr val="000099"/>
              </a:solidFill>
            </a:endParaRPr>
          </a:p>
          <a:p>
            <a:pPr eaLnBrk="1" hangingPunct="1"/>
            <a:r>
              <a:rPr lang="en-US" sz="1600" b="1" u="sng">
                <a:solidFill>
                  <a:srgbClr val="000099"/>
                </a:solidFill>
              </a:rPr>
              <a:t>		</a:t>
            </a:r>
          </a:p>
        </p:txBody>
      </p:sp>
      <p:sp>
        <p:nvSpPr>
          <p:cNvPr id="26659" name="Line 35"/>
          <p:cNvSpPr>
            <a:spLocks noChangeShapeType="1"/>
          </p:cNvSpPr>
          <p:nvPr/>
        </p:nvSpPr>
        <p:spPr bwMode="auto">
          <a:xfrm>
            <a:off x="304800" y="1447800"/>
            <a:ext cx="8458200" cy="0"/>
          </a:xfrm>
          <a:prstGeom prst="line">
            <a:avLst/>
          </a:prstGeom>
          <a:noFill/>
          <a:ln w="12700" cap="sq">
            <a:solidFill>
              <a:srgbClr val="000000"/>
            </a:solidFill>
            <a:round/>
            <a:headEnd type="none" w="sm" len="sm"/>
            <a:tailEnd type="non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6661" name="Line 37"/>
          <p:cNvSpPr>
            <a:spLocks noChangeShapeType="1"/>
          </p:cNvSpPr>
          <p:nvPr/>
        </p:nvSpPr>
        <p:spPr bwMode="auto">
          <a:xfrm>
            <a:off x="304800" y="4800600"/>
            <a:ext cx="3048000" cy="0"/>
          </a:xfrm>
          <a:prstGeom prst="line">
            <a:avLst/>
          </a:prstGeom>
          <a:noFill/>
          <a:ln w="12700" cap="sq">
            <a:solidFill>
              <a:srgbClr val="000000"/>
            </a:solidFill>
            <a:round/>
            <a:headEnd type="none" w="sm" len="sm"/>
            <a:tailEnd type="non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6662" name="Freeform 38"/>
          <p:cNvSpPr>
            <a:spLocks/>
          </p:cNvSpPr>
          <p:nvPr/>
        </p:nvSpPr>
        <p:spPr bwMode="auto">
          <a:xfrm>
            <a:off x="4800600" y="2895600"/>
            <a:ext cx="533400" cy="155575"/>
          </a:xfrm>
          <a:custGeom>
            <a:avLst/>
            <a:gdLst/>
            <a:ahLst/>
            <a:cxnLst>
              <a:cxn ang="0">
                <a:pos x="0" y="48"/>
              </a:cxn>
              <a:cxn ang="0">
                <a:pos x="336" y="0"/>
              </a:cxn>
            </a:cxnLst>
            <a:rect l="0" t="0" r="r" b="b"/>
            <a:pathLst>
              <a:path w="336" h="98">
                <a:moveTo>
                  <a:pt x="0" y="48"/>
                </a:moveTo>
                <a:cubicBezTo>
                  <a:pt x="323" y="23"/>
                  <a:pt x="238" y="98"/>
                  <a:pt x="336" y="0"/>
                </a:cubicBezTo>
              </a:path>
            </a:pathLst>
          </a:custGeom>
          <a:noFill/>
          <a:ln w="12700" cap="sq" cmpd="sng">
            <a:solidFill>
              <a:srgbClr val="000000"/>
            </a:solidFill>
            <a:prstDash val="solid"/>
            <a:round/>
            <a:headEnd type="none" w="sm" len="sm"/>
            <a:tailEnd type="non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6665" name="Text Box 41"/>
          <p:cNvSpPr txBox="1">
            <a:spLocks noChangeArrowheads="1"/>
          </p:cNvSpPr>
          <p:nvPr/>
        </p:nvSpPr>
        <p:spPr bwMode="auto">
          <a:xfrm>
            <a:off x="457200" y="3200400"/>
            <a:ext cx="2286000"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sz="1700" b="1">
                <a:solidFill>
                  <a:srgbClr val="0000CC"/>
                </a:solidFill>
              </a:rPr>
              <a:t>        PASSION </a:t>
            </a:r>
          </a:p>
          <a:p>
            <a:pPr eaLnBrk="1" hangingPunct="1">
              <a:spcBef>
                <a:spcPct val="50000"/>
              </a:spcBef>
            </a:pPr>
            <a:r>
              <a:rPr lang="en-US" sz="1600" b="1">
                <a:solidFill>
                  <a:schemeClr val="hlink"/>
                </a:solidFill>
              </a:rPr>
              <a:t>What  convictions do you feel compelled to pursue?</a:t>
            </a:r>
            <a:r>
              <a:rPr lang="en-US" sz="1600" b="1" u="sng">
                <a:solidFill>
                  <a:srgbClr val="000099"/>
                </a:solidFill>
              </a:rPr>
              <a:t>		</a:t>
            </a:r>
          </a:p>
          <a:p>
            <a:pPr eaLnBrk="1" hangingPunct="1">
              <a:spcBef>
                <a:spcPct val="50000"/>
              </a:spcBef>
            </a:pPr>
            <a:r>
              <a:rPr lang="en-US" sz="1600" b="1" u="sng">
                <a:solidFill>
                  <a:srgbClr val="000099"/>
                </a:solidFill>
              </a:rPr>
              <a:t>		</a:t>
            </a:r>
          </a:p>
        </p:txBody>
      </p:sp>
      <p:sp>
        <p:nvSpPr>
          <p:cNvPr id="26671" name="Line 47"/>
          <p:cNvSpPr>
            <a:spLocks noChangeShapeType="1"/>
          </p:cNvSpPr>
          <p:nvPr/>
        </p:nvSpPr>
        <p:spPr bwMode="auto">
          <a:xfrm flipV="1">
            <a:off x="304800" y="6477000"/>
            <a:ext cx="8534400" cy="76200"/>
          </a:xfrm>
          <a:prstGeom prst="line">
            <a:avLst/>
          </a:prstGeom>
          <a:noFill/>
          <a:ln w="12700" cap="sq">
            <a:solidFill>
              <a:srgbClr val="000000"/>
            </a:solidFill>
            <a:round/>
            <a:headEnd type="none" w="sm" len="sm"/>
            <a:tailEnd type="non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6672" name="Text Box 48"/>
          <p:cNvSpPr txBox="1">
            <a:spLocks noChangeArrowheads="1"/>
          </p:cNvSpPr>
          <p:nvPr/>
        </p:nvSpPr>
        <p:spPr bwMode="auto">
          <a:xfrm>
            <a:off x="457200" y="4932363"/>
            <a:ext cx="2971800" cy="217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sz="1600" b="1">
                <a:solidFill>
                  <a:srgbClr val="0000CC"/>
                </a:solidFill>
              </a:rPr>
              <a:t>AFFIRMATION &amp;                              RECOGNITION   		    </a:t>
            </a:r>
            <a:r>
              <a:rPr lang="en-US" sz="1600" b="1">
                <a:solidFill>
                  <a:schemeClr val="hlink"/>
                </a:solidFill>
              </a:rPr>
              <a:t>What do people who know    you well, say about you?</a:t>
            </a:r>
            <a:r>
              <a:rPr lang="en-US" sz="1600" b="1" u="sng">
                <a:solidFill>
                  <a:srgbClr val="000099"/>
                </a:solidFill>
              </a:rPr>
              <a:t>	</a:t>
            </a:r>
          </a:p>
          <a:p>
            <a:pPr eaLnBrk="1" hangingPunct="1">
              <a:spcBef>
                <a:spcPct val="50000"/>
              </a:spcBef>
            </a:pPr>
            <a:r>
              <a:rPr lang="en-US" sz="1600" b="1" u="sng">
                <a:solidFill>
                  <a:srgbClr val="000099"/>
                </a:solidFill>
              </a:rPr>
              <a:t>			</a:t>
            </a:r>
          </a:p>
          <a:p>
            <a:pPr eaLnBrk="1" hangingPunct="1">
              <a:spcBef>
                <a:spcPct val="50000"/>
              </a:spcBef>
            </a:pPr>
            <a:endParaRPr lang="en-US" sz="1600" b="1" u="sng">
              <a:solidFill>
                <a:srgbClr val="000099"/>
              </a:solidFill>
            </a:endParaRPr>
          </a:p>
          <a:p>
            <a:pPr eaLnBrk="1" hangingPunct="1">
              <a:spcBef>
                <a:spcPct val="50000"/>
              </a:spcBef>
            </a:pPr>
            <a:r>
              <a:rPr lang="en-US" sz="1600" b="1">
                <a:solidFill>
                  <a:schemeClr val="hlink"/>
                </a:solidFill>
              </a:rPr>
              <a:t>		</a:t>
            </a:r>
          </a:p>
        </p:txBody>
      </p:sp>
      <p:sp>
        <p:nvSpPr>
          <p:cNvPr id="26673" name="Text Box 49"/>
          <p:cNvSpPr txBox="1">
            <a:spLocks noChangeArrowheads="1"/>
          </p:cNvSpPr>
          <p:nvPr/>
        </p:nvSpPr>
        <p:spPr bwMode="auto">
          <a:xfrm>
            <a:off x="2895600" y="1447800"/>
            <a:ext cx="22098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sz="1700" b="1">
                <a:solidFill>
                  <a:srgbClr val="000099"/>
                </a:solidFill>
              </a:rPr>
              <a:t>         </a:t>
            </a:r>
            <a:r>
              <a:rPr lang="en-US" sz="1700" b="1">
                <a:solidFill>
                  <a:srgbClr val="0000CC"/>
                </a:solidFill>
              </a:rPr>
              <a:t>DESIRES            </a:t>
            </a:r>
            <a:r>
              <a:rPr lang="en-US" sz="1600" b="1">
                <a:solidFill>
                  <a:schemeClr val="hlink"/>
                </a:solidFill>
              </a:rPr>
              <a:t>What do you want to do?</a:t>
            </a:r>
            <a:r>
              <a:rPr lang="en-US" sz="1600" b="1">
                <a:solidFill>
                  <a:srgbClr val="000099"/>
                </a:solidFill>
              </a:rPr>
              <a:t> </a:t>
            </a:r>
            <a:r>
              <a:rPr lang="en-US" sz="1600" b="1" u="sng">
                <a:solidFill>
                  <a:srgbClr val="000099"/>
                </a:solidFill>
              </a:rPr>
              <a:t>		</a:t>
            </a:r>
          </a:p>
          <a:p>
            <a:pPr eaLnBrk="1" hangingPunct="1">
              <a:spcBef>
                <a:spcPct val="50000"/>
              </a:spcBef>
            </a:pPr>
            <a:r>
              <a:rPr lang="en-US" sz="1700" b="1" u="sng">
                <a:solidFill>
                  <a:srgbClr val="000099"/>
                </a:solidFill>
              </a:rPr>
              <a:t>		</a:t>
            </a:r>
          </a:p>
        </p:txBody>
      </p:sp>
      <p:sp>
        <p:nvSpPr>
          <p:cNvPr id="26674" name="Text Box 50"/>
          <p:cNvSpPr txBox="1">
            <a:spLocks noChangeArrowheads="1"/>
          </p:cNvSpPr>
          <p:nvPr/>
        </p:nvSpPr>
        <p:spPr bwMode="auto">
          <a:xfrm>
            <a:off x="2895600" y="3200400"/>
            <a:ext cx="25908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sz="1700" b="1">
                <a:solidFill>
                  <a:srgbClr val="000099"/>
                </a:solidFill>
              </a:rPr>
              <a:t>   </a:t>
            </a:r>
            <a:r>
              <a:rPr lang="en-US" sz="1700" b="1">
                <a:solidFill>
                  <a:srgbClr val="0000CC"/>
                </a:solidFill>
              </a:rPr>
              <a:t>  FULFILLMENT       </a:t>
            </a:r>
            <a:r>
              <a:rPr lang="en-US" sz="1600" b="1">
                <a:solidFill>
                  <a:schemeClr val="hlink"/>
                </a:solidFill>
              </a:rPr>
              <a:t>What  do you deeply enjoy  doing?</a:t>
            </a:r>
            <a:r>
              <a:rPr lang="en-US" sz="1600" b="1" u="sng">
                <a:solidFill>
                  <a:srgbClr val="000099"/>
                </a:solidFill>
              </a:rPr>
              <a:t>		</a:t>
            </a:r>
          </a:p>
          <a:p>
            <a:pPr eaLnBrk="1" hangingPunct="1">
              <a:spcBef>
                <a:spcPct val="50000"/>
              </a:spcBef>
            </a:pPr>
            <a:r>
              <a:rPr lang="en-US" sz="1600" b="1" u="sng">
                <a:solidFill>
                  <a:srgbClr val="000099"/>
                </a:solidFill>
              </a:rPr>
              <a:t>		</a:t>
            </a:r>
          </a:p>
        </p:txBody>
      </p:sp>
      <p:sp>
        <p:nvSpPr>
          <p:cNvPr id="26675" name="Text Box 51"/>
          <p:cNvSpPr txBox="1">
            <a:spLocks noChangeArrowheads="1"/>
          </p:cNvSpPr>
          <p:nvPr/>
        </p:nvSpPr>
        <p:spPr bwMode="auto">
          <a:xfrm>
            <a:off x="5334000" y="1600200"/>
            <a:ext cx="3505200" cy="314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sz="1700" b="1">
                <a:solidFill>
                  <a:srgbClr val="000099"/>
                </a:solidFill>
              </a:rPr>
              <a:t>           </a:t>
            </a:r>
            <a:r>
              <a:rPr lang="en-US" sz="1700" b="1">
                <a:solidFill>
                  <a:srgbClr val="0000CC"/>
                </a:solidFill>
              </a:rPr>
              <a:t>RESULTS &amp; FRUIT                 </a:t>
            </a:r>
            <a:r>
              <a:rPr lang="en-US" sz="1600" b="1">
                <a:solidFill>
                  <a:schemeClr val="hlink"/>
                </a:solidFill>
              </a:rPr>
              <a:t>What  produces most when you do it?</a:t>
            </a:r>
            <a:r>
              <a:rPr lang="en-US" sz="1600" b="1" u="sng">
                <a:solidFill>
                  <a:srgbClr val="000099"/>
                </a:solidFill>
              </a:rPr>
              <a:t>			</a:t>
            </a:r>
          </a:p>
          <a:p>
            <a:pPr eaLnBrk="1" hangingPunct="1">
              <a:spcBef>
                <a:spcPct val="50000"/>
              </a:spcBef>
            </a:pPr>
            <a:r>
              <a:rPr lang="en-US" sz="1600" b="1" u="sng">
                <a:solidFill>
                  <a:srgbClr val="000099"/>
                </a:solidFill>
              </a:rPr>
              <a:t>			</a:t>
            </a:r>
          </a:p>
          <a:p>
            <a:pPr eaLnBrk="1" hangingPunct="1">
              <a:spcBef>
                <a:spcPct val="50000"/>
              </a:spcBef>
            </a:pPr>
            <a:endParaRPr lang="en-US" sz="1700" b="1">
              <a:solidFill>
                <a:srgbClr val="000099"/>
              </a:solidFill>
            </a:endParaRPr>
          </a:p>
          <a:p>
            <a:pPr eaLnBrk="1" hangingPunct="1">
              <a:spcBef>
                <a:spcPct val="50000"/>
              </a:spcBef>
            </a:pPr>
            <a:r>
              <a:rPr lang="en-US" sz="1700" b="1">
                <a:solidFill>
                  <a:srgbClr val="0000CC"/>
                </a:solidFill>
              </a:rPr>
              <a:t>           SPIRITUAL GIFTS                  </a:t>
            </a:r>
            <a:r>
              <a:rPr lang="en-US" sz="1700" b="1">
                <a:solidFill>
                  <a:schemeClr val="hlink"/>
                </a:solidFill>
              </a:rPr>
              <a:t>What are your motivational gifts?</a:t>
            </a:r>
            <a:r>
              <a:rPr lang="en-US" sz="1700" b="1" u="sng">
                <a:solidFill>
                  <a:srgbClr val="000099"/>
                </a:solidFill>
              </a:rPr>
              <a:t>			</a:t>
            </a:r>
          </a:p>
          <a:p>
            <a:pPr eaLnBrk="1" hangingPunct="1">
              <a:spcBef>
                <a:spcPct val="50000"/>
              </a:spcBef>
            </a:pPr>
            <a:r>
              <a:rPr lang="en-US" sz="1700" b="1" u="sng">
                <a:solidFill>
                  <a:srgbClr val="000099"/>
                </a:solidFill>
              </a:rPr>
              <a:t>			</a:t>
            </a:r>
            <a:r>
              <a:rPr lang="en-US" sz="1700" b="1">
                <a:solidFill>
                  <a:schemeClr val="hlink"/>
                </a:solidFill>
              </a:rPr>
              <a:t>	</a:t>
            </a:r>
          </a:p>
        </p:txBody>
      </p:sp>
      <p:sp>
        <p:nvSpPr>
          <p:cNvPr id="26676" name="Text Box 52"/>
          <p:cNvSpPr txBox="1">
            <a:spLocks noChangeArrowheads="1"/>
          </p:cNvSpPr>
          <p:nvPr/>
        </p:nvSpPr>
        <p:spPr bwMode="auto">
          <a:xfrm>
            <a:off x="3810000" y="5029200"/>
            <a:ext cx="4876800"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sz="1700" b="1">
                <a:solidFill>
                  <a:srgbClr val="0000CC"/>
                </a:solidFill>
              </a:rPr>
              <a:t>        CIRCUMSTANCES &amp; OPPORTUNITY        </a:t>
            </a:r>
            <a:r>
              <a:rPr lang="en-US" sz="1700" b="1">
                <a:solidFill>
                  <a:schemeClr val="hlink"/>
                </a:solidFill>
              </a:rPr>
              <a:t>What is in front of you , now, as an opportunity?	</a:t>
            </a:r>
            <a:r>
              <a:rPr lang="en-US" sz="1700" b="1" u="sng">
                <a:solidFill>
                  <a:srgbClr val="000099"/>
                </a:solidFill>
              </a:rPr>
              <a:t>					</a:t>
            </a:r>
          </a:p>
          <a:p>
            <a:pPr eaLnBrk="1" hangingPunct="1">
              <a:spcBef>
                <a:spcPct val="50000"/>
              </a:spcBef>
            </a:pPr>
            <a:r>
              <a:rPr lang="en-US" sz="1700" b="1" u="sng">
                <a:solidFill>
                  <a:srgbClr val="000099"/>
                </a:solidFill>
              </a:rPr>
              <a:t>					</a:t>
            </a:r>
          </a:p>
          <a:p>
            <a:pPr eaLnBrk="1" hangingPunct="1">
              <a:spcBef>
                <a:spcPct val="50000"/>
              </a:spcBef>
            </a:pPr>
            <a:endParaRPr lang="en-US" sz="1700" b="1" u="sng">
              <a:solidFill>
                <a:srgbClr val="000099"/>
              </a:solidFill>
            </a:endParaRPr>
          </a:p>
        </p:txBody>
      </p:sp>
      <p:sp>
        <p:nvSpPr>
          <p:cNvPr id="26679" name="Freeform 55"/>
          <p:cNvSpPr>
            <a:spLocks/>
          </p:cNvSpPr>
          <p:nvPr/>
        </p:nvSpPr>
        <p:spPr bwMode="auto">
          <a:xfrm>
            <a:off x="2400300" y="1485900"/>
            <a:ext cx="1068388" cy="5029200"/>
          </a:xfrm>
          <a:custGeom>
            <a:avLst/>
            <a:gdLst/>
            <a:ahLst/>
            <a:cxnLst>
              <a:cxn ang="0">
                <a:pos x="240" y="0"/>
              </a:cxn>
              <a:cxn ang="0">
                <a:pos x="216" y="168"/>
              </a:cxn>
              <a:cxn ang="0">
                <a:pos x="192" y="216"/>
              </a:cxn>
              <a:cxn ang="0">
                <a:pos x="168" y="432"/>
              </a:cxn>
              <a:cxn ang="0">
                <a:pos x="48" y="744"/>
              </a:cxn>
              <a:cxn ang="0">
                <a:pos x="0" y="864"/>
              </a:cxn>
              <a:cxn ang="0">
                <a:pos x="120" y="1368"/>
              </a:cxn>
              <a:cxn ang="0">
                <a:pos x="216" y="1872"/>
              </a:cxn>
              <a:cxn ang="0">
                <a:pos x="240" y="1920"/>
              </a:cxn>
              <a:cxn ang="0">
                <a:pos x="600" y="1992"/>
              </a:cxn>
              <a:cxn ang="0">
                <a:pos x="600" y="2640"/>
              </a:cxn>
              <a:cxn ang="0">
                <a:pos x="624" y="2856"/>
              </a:cxn>
              <a:cxn ang="0">
                <a:pos x="648" y="3168"/>
              </a:cxn>
            </a:cxnLst>
            <a:rect l="0" t="0" r="r" b="b"/>
            <a:pathLst>
              <a:path w="673" h="3168">
                <a:moveTo>
                  <a:pt x="240" y="0"/>
                </a:moveTo>
                <a:cubicBezTo>
                  <a:pt x="232" y="56"/>
                  <a:pt x="228" y="113"/>
                  <a:pt x="216" y="168"/>
                </a:cubicBezTo>
                <a:cubicBezTo>
                  <a:pt x="212" y="185"/>
                  <a:pt x="195" y="198"/>
                  <a:pt x="192" y="216"/>
                </a:cubicBezTo>
                <a:cubicBezTo>
                  <a:pt x="179" y="287"/>
                  <a:pt x="179" y="360"/>
                  <a:pt x="168" y="432"/>
                </a:cubicBezTo>
                <a:cubicBezTo>
                  <a:pt x="150" y="550"/>
                  <a:pt x="84" y="635"/>
                  <a:pt x="48" y="744"/>
                </a:cubicBezTo>
                <a:cubicBezTo>
                  <a:pt x="18" y="833"/>
                  <a:pt x="35" y="793"/>
                  <a:pt x="0" y="864"/>
                </a:cubicBezTo>
                <a:cubicBezTo>
                  <a:pt x="24" y="1035"/>
                  <a:pt x="78" y="1199"/>
                  <a:pt x="120" y="1368"/>
                </a:cubicBezTo>
                <a:cubicBezTo>
                  <a:pt x="125" y="1446"/>
                  <a:pt x="65" y="1797"/>
                  <a:pt x="216" y="1872"/>
                </a:cubicBezTo>
                <a:cubicBezTo>
                  <a:pt x="224" y="1888"/>
                  <a:pt x="227" y="1907"/>
                  <a:pt x="240" y="1920"/>
                </a:cubicBezTo>
                <a:cubicBezTo>
                  <a:pt x="297" y="1977"/>
                  <a:pt x="564" y="1988"/>
                  <a:pt x="600" y="1992"/>
                </a:cubicBezTo>
                <a:cubicBezTo>
                  <a:pt x="632" y="2215"/>
                  <a:pt x="673" y="2421"/>
                  <a:pt x="600" y="2640"/>
                </a:cubicBezTo>
                <a:cubicBezTo>
                  <a:pt x="608" y="2712"/>
                  <a:pt x="617" y="2784"/>
                  <a:pt x="624" y="2856"/>
                </a:cubicBezTo>
                <a:cubicBezTo>
                  <a:pt x="633" y="2960"/>
                  <a:pt x="648" y="3168"/>
                  <a:pt x="648" y="3168"/>
                </a:cubicBezTo>
              </a:path>
            </a:pathLst>
          </a:custGeom>
          <a:noFill/>
          <a:ln w="12700" cap="sq" cmpd="sng">
            <a:solidFill>
              <a:srgbClr val="000000"/>
            </a:solidFill>
            <a:prstDash val="solid"/>
            <a:round/>
            <a:headEnd type="none" w="sm" len="sm"/>
            <a:tailEnd type="non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6683" name="Line 59"/>
          <p:cNvSpPr>
            <a:spLocks noChangeShapeType="1"/>
          </p:cNvSpPr>
          <p:nvPr/>
        </p:nvSpPr>
        <p:spPr bwMode="auto">
          <a:xfrm>
            <a:off x="8763000" y="1447800"/>
            <a:ext cx="76200" cy="5029200"/>
          </a:xfrm>
          <a:prstGeom prst="line">
            <a:avLst/>
          </a:prstGeom>
          <a:noFill/>
          <a:ln w="12700" cap="sq">
            <a:solidFill>
              <a:srgbClr val="000000"/>
            </a:solidFill>
            <a:round/>
            <a:headEnd type="none" w="sm" len="sm"/>
            <a:tailEnd type="non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6684" name="Line 60"/>
          <p:cNvSpPr>
            <a:spLocks noChangeShapeType="1"/>
          </p:cNvSpPr>
          <p:nvPr/>
        </p:nvSpPr>
        <p:spPr bwMode="auto">
          <a:xfrm>
            <a:off x="304800" y="1447800"/>
            <a:ext cx="0" cy="5105400"/>
          </a:xfrm>
          <a:prstGeom prst="line">
            <a:avLst/>
          </a:prstGeom>
          <a:noFill/>
          <a:ln w="12700" cap="sq">
            <a:solidFill>
              <a:srgbClr val="000000"/>
            </a:solidFill>
            <a:round/>
            <a:headEnd type="none" w="sm" len="sm"/>
            <a:tailEnd type="non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6686" name="Freeform 62"/>
          <p:cNvSpPr>
            <a:spLocks/>
          </p:cNvSpPr>
          <p:nvPr/>
        </p:nvSpPr>
        <p:spPr bwMode="auto">
          <a:xfrm>
            <a:off x="4895850" y="4629150"/>
            <a:ext cx="3962400" cy="228600"/>
          </a:xfrm>
          <a:custGeom>
            <a:avLst/>
            <a:gdLst/>
            <a:ahLst/>
            <a:cxnLst>
              <a:cxn ang="0">
                <a:pos x="0" y="120"/>
              </a:cxn>
              <a:cxn ang="0">
                <a:pos x="312" y="72"/>
              </a:cxn>
              <a:cxn ang="0">
                <a:pos x="408" y="48"/>
              </a:cxn>
              <a:cxn ang="0">
                <a:pos x="504" y="0"/>
              </a:cxn>
              <a:cxn ang="0">
                <a:pos x="744" y="24"/>
              </a:cxn>
              <a:cxn ang="0">
                <a:pos x="1224" y="144"/>
              </a:cxn>
              <a:cxn ang="0">
                <a:pos x="2496" y="96"/>
              </a:cxn>
            </a:cxnLst>
            <a:rect l="0" t="0" r="r" b="b"/>
            <a:pathLst>
              <a:path w="2496" h="144">
                <a:moveTo>
                  <a:pt x="0" y="120"/>
                </a:moveTo>
                <a:cubicBezTo>
                  <a:pt x="166" y="99"/>
                  <a:pt x="171" y="103"/>
                  <a:pt x="312" y="72"/>
                </a:cubicBezTo>
                <a:cubicBezTo>
                  <a:pt x="344" y="65"/>
                  <a:pt x="377" y="60"/>
                  <a:pt x="408" y="48"/>
                </a:cubicBezTo>
                <a:cubicBezTo>
                  <a:pt x="441" y="35"/>
                  <a:pt x="504" y="0"/>
                  <a:pt x="504" y="0"/>
                </a:cubicBezTo>
                <a:cubicBezTo>
                  <a:pt x="584" y="8"/>
                  <a:pt x="665" y="12"/>
                  <a:pt x="744" y="24"/>
                </a:cubicBezTo>
                <a:cubicBezTo>
                  <a:pt x="905" y="49"/>
                  <a:pt x="1062" y="117"/>
                  <a:pt x="1224" y="144"/>
                </a:cubicBezTo>
                <a:cubicBezTo>
                  <a:pt x="1684" y="98"/>
                  <a:pt x="1966" y="96"/>
                  <a:pt x="2496" y="96"/>
                </a:cubicBezTo>
              </a:path>
            </a:pathLst>
          </a:custGeom>
          <a:noFill/>
          <a:ln w="12700" cap="sq" cmpd="sng">
            <a:solidFill>
              <a:srgbClr val="000000"/>
            </a:solidFill>
            <a:prstDash val="solid"/>
            <a:round/>
            <a:headEnd type="none" w="sm" len="sm"/>
            <a:tailEnd type="non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6687" name="Freeform 63"/>
          <p:cNvSpPr>
            <a:spLocks/>
          </p:cNvSpPr>
          <p:nvPr/>
        </p:nvSpPr>
        <p:spPr bwMode="auto">
          <a:xfrm>
            <a:off x="3371850" y="1428750"/>
            <a:ext cx="2024063" cy="3390900"/>
          </a:xfrm>
          <a:custGeom>
            <a:avLst/>
            <a:gdLst/>
            <a:ahLst/>
            <a:cxnLst>
              <a:cxn ang="0">
                <a:pos x="1152" y="0"/>
              </a:cxn>
              <a:cxn ang="0">
                <a:pos x="1176" y="840"/>
              </a:cxn>
              <a:cxn ang="0">
                <a:pos x="1248" y="984"/>
              </a:cxn>
              <a:cxn ang="0">
                <a:pos x="1272" y="1032"/>
              </a:cxn>
              <a:cxn ang="0">
                <a:pos x="1224" y="1344"/>
              </a:cxn>
              <a:cxn ang="0">
                <a:pos x="1104" y="1848"/>
              </a:cxn>
              <a:cxn ang="0">
                <a:pos x="936" y="2136"/>
              </a:cxn>
              <a:cxn ang="0">
                <a:pos x="648" y="2112"/>
              </a:cxn>
              <a:cxn ang="0">
                <a:pos x="480" y="2040"/>
              </a:cxn>
              <a:cxn ang="0">
                <a:pos x="96" y="2064"/>
              </a:cxn>
              <a:cxn ang="0">
                <a:pos x="0" y="2112"/>
              </a:cxn>
            </a:cxnLst>
            <a:rect l="0" t="0" r="r" b="b"/>
            <a:pathLst>
              <a:path w="1275" h="2136">
                <a:moveTo>
                  <a:pt x="1152" y="0"/>
                </a:moveTo>
                <a:cubicBezTo>
                  <a:pt x="1160" y="280"/>
                  <a:pt x="1155" y="561"/>
                  <a:pt x="1176" y="840"/>
                </a:cubicBezTo>
                <a:cubicBezTo>
                  <a:pt x="1180" y="894"/>
                  <a:pt x="1224" y="936"/>
                  <a:pt x="1248" y="984"/>
                </a:cubicBezTo>
                <a:cubicBezTo>
                  <a:pt x="1256" y="1000"/>
                  <a:pt x="1272" y="1032"/>
                  <a:pt x="1272" y="1032"/>
                </a:cubicBezTo>
                <a:cubicBezTo>
                  <a:pt x="1260" y="1137"/>
                  <a:pt x="1234" y="1239"/>
                  <a:pt x="1224" y="1344"/>
                </a:cubicBezTo>
                <a:cubicBezTo>
                  <a:pt x="1210" y="1481"/>
                  <a:pt x="1275" y="1763"/>
                  <a:pt x="1104" y="1848"/>
                </a:cubicBezTo>
                <a:cubicBezTo>
                  <a:pt x="1054" y="1949"/>
                  <a:pt x="1016" y="2056"/>
                  <a:pt x="936" y="2136"/>
                </a:cubicBezTo>
                <a:cubicBezTo>
                  <a:pt x="840" y="2128"/>
                  <a:pt x="743" y="2130"/>
                  <a:pt x="648" y="2112"/>
                </a:cubicBezTo>
                <a:cubicBezTo>
                  <a:pt x="588" y="2101"/>
                  <a:pt x="538" y="2059"/>
                  <a:pt x="480" y="2040"/>
                </a:cubicBezTo>
                <a:cubicBezTo>
                  <a:pt x="352" y="2048"/>
                  <a:pt x="223" y="2045"/>
                  <a:pt x="96" y="2064"/>
                </a:cubicBezTo>
                <a:cubicBezTo>
                  <a:pt x="61" y="2069"/>
                  <a:pt x="0" y="2112"/>
                  <a:pt x="0" y="2112"/>
                </a:cubicBezTo>
              </a:path>
            </a:pathLst>
          </a:custGeom>
          <a:noFill/>
          <a:ln w="12700" cap="sq" cmpd="sng">
            <a:solidFill>
              <a:srgbClr val="000000"/>
            </a:solidFill>
            <a:prstDash val="solid"/>
            <a:round/>
            <a:headEnd type="none" w="sm" len="sm"/>
            <a:tailEnd type="non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27669" name="Slide Number Placeholder 22"/>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37B95785-BC4E-40E0-A767-B72D4CA4F54C}" type="slidenum">
              <a:rPr lang="en-US" sz="1400">
                <a:solidFill>
                  <a:srgbClr val="000099"/>
                </a:solidFill>
              </a:rPr>
              <a:pPr eaLnBrk="1" hangingPunct="1"/>
              <a:t>24</a:t>
            </a:fld>
            <a:endParaRPr lang="en-US" sz="1400">
              <a:solidFill>
                <a:srgbClr val="000099"/>
              </a:solidFill>
            </a:endParaRPr>
          </a:p>
        </p:txBody>
      </p:sp>
      <p:sp>
        <p:nvSpPr>
          <p:cNvPr id="27670" name="Footer Placeholder 23"/>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wipe(left)">
                                      <p:cBhvr>
                                        <p:cTn id="7" dur="500"/>
                                        <p:tgtEl>
                                          <p:spTgt spid="266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dissolve">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655">
                                            <p:txEl>
                                              <p:pRg st="0" end="0"/>
                                            </p:txEl>
                                          </p:spTgt>
                                        </p:tgtEl>
                                        <p:attrNameLst>
                                          <p:attrName>style.visibility</p:attrName>
                                        </p:attrNameLst>
                                      </p:cBhvr>
                                      <p:to>
                                        <p:strVal val="visible"/>
                                      </p:to>
                                    </p:set>
                                    <p:animEffect transition="in" filter="dissolve">
                                      <p:cBhvr>
                                        <p:cTn id="17" dur="500"/>
                                        <p:tgtEl>
                                          <p:spTgt spid="2665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655">
                                            <p:txEl>
                                              <p:pRg st="1" end="1"/>
                                            </p:txEl>
                                          </p:spTgt>
                                        </p:tgtEl>
                                        <p:attrNameLst>
                                          <p:attrName>style.visibility</p:attrName>
                                        </p:attrNameLst>
                                      </p:cBhvr>
                                      <p:to>
                                        <p:strVal val="visible"/>
                                      </p:to>
                                    </p:set>
                                    <p:animEffect transition="in" filter="dissolve">
                                      <p:cBhvr>
                                        <p:cTn id="22" dur="500"/>
                                        <p:tgtEl>
                                          <p:spTgt spid="26655">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6655">
                                            <p:txEl>
                                              <p:pRg st="3" end="3"/>
                                            </p:txEl>
                                          </p:spTgt>
                                        </p:tgtEl>
                                        <p:attrNameLst>
                                          <p:attrName>style.visibility</p:attrName>
                                        </p:attrNameLst>
                                      </p:cBhvr>
                                      <p:to>
                                        <p:strVal val="visible"/>
                                      </p:to>
                                    </p:set>
                                    <p:animEffect transition="in" filter="dissolve">
                                      <p:cBhvr>
                                        <p:cTn id="27" dur="500"/>
                                        <p:tgtEl>
                                          <p:spTgt spid="2665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6655">
                                            <p:txEl>
                                              <p:pRg st="5" end="5"/>
                                            </p:txEl>
                                          </p:spTgt>
                                        </p:tgtEl>
                                        <p:attrNameLst>
                                          <p:attrName>style.visibility</p:attrName>
                                        </p:attrNameLst>
                                      </p:cBhvr>
                                      <p:to>
                                        <p:strVal val="visible"/>
                                      </p:to>
                                    </p:set>
                                    <p:animEffect transition="in" filter="dissolve">
                                      <p:cBhvr>
                                        <p:cTn id="32" dur="500"/>
                                        <p:tgtEl>
                                          <p:spTgt spid="2665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6673">
                                            <p:txEl>
                                              <p:pRg st="0" end="0"/>
                                            </p:txEl>
                                          </p:spTgt>
                                        </p:tgtEl>
                                        <p:attrNameLst>
                                          <p:attrName>style.visibility</p:attrName>
                                        </p:attrNameLst>
                                      </p:cBhvr>
                                      <p:to>
                                        <p:strVal val="visible"/>
                                      </p:to>
                                    </p:set>
                                    <p:animEffect transition="in" filter="dissolve">
                                      <p:cBhvr>
                                        <p:cTn id="37" dur="500"/>
                                        <p:tgtEl>
                                          <p:spTgt spid="26673">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6673">
                                            <p:txEl>
                                              <p:pRg st="1" end="1"/>
                                            </p:txEl>
                                          </p:spTgt>
                                        </p:tgtEl>
                                        <p:attrNameLst>
                                          <p:attrName>style.visibility</p:attrName>
                                        </p:attrNameLst>
                                      </p:cBhvr>
                                      <p:to>
                                        <p:strVal val="visible"/>
                                      </p:to>
                                    </p:set>
                                    <p:animEffect transition="in" filter="dissolve">
                                      <p:cBhvr>
                                        <p:cTn id="42" dur="500"/>
                                        <p:tgtEl>
                                          <p:spTgt spid="26673">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6675">
                                            <p:txEl>
                                              <p:pRg st="0" end="0"/>
                                            </p:txEl>
                                          </p:spTgt>
                                        </p:tgtEl>
                                        <p:attrNameLst>
                                          <p:attrName>style.visibility</p:attrName>
                                        </p:attrNameLst>
                                      </p:cBhvr>
                                      <p:to>
                                        <p:strVal val="visible"/>
                                      </p:to>
                                    </p:set>
                                    <p:animEffect transition="in" filter="dissolve">
                                      <p:cBhvr>
                                        <p:cTn id="47" dur="500"/>
                                        <p:tgtEl>
                                          <p:spTgt spid="26675">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6675">
                                            <p:txEl>
                                              <p:pRg st="1" end="1"/>
                                            </p:txEl>
                                          </p:spTgt>
                                        </p:tgtEl>
                                        <p:attrNameLst>
                                          <p:attrName>style.visibility</p:attrName>
                                        </p:attrNameLst>
                                      </p:cBhvr>
                                      <p:to>
                                        <p:strVal val="visible"/>
                                      </p:to>
                                    </p:set>
                                    <p:animEffect transition="in" filter="dissolve">
                                      <p:cBhvr>
                                        <p:cTn id="52" dur="500"/>
                                        <p:tgtEl>
                                          <p:spTgt spid="26675">
                                            <p:txEl>
                                              <p:pRg st="1" end="1"/>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6675">
                                            <p:txEl>
                                              <p:pRg st="3" end="3"/>
                                            </p:txEl>
                                          </p:spTgt>
                                        </p:tgtEl>
                                        <p:attrNameLst>
                                          <p:attrName>style.visibility</p:attrName>
                                        </p:attrNameLst>
                                      </p:cBhvr>
                                      <p:to>
                                        <p:strVal val="visible"/>
                                      </p:to>
                                    </p:set>
                                    <p:animEffect transition="in" filter="dissolve">
                                      <p:cBhvr>
                                        <p:cTn id="57" dur="500"/>
                                        <p:tgtEl>
                                          <p:spTgt spid="26675">
                                            <p:txEl>
                                              <p:pRg st="3" end="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6675">
                                            <p:txEl>
                                              <p:pRg st="4" end="4"/>
                                            </p:txEl>
                                          </p:spTgt>
                                        </p:tgtEl>
                                        <p:attrNameLst>
                                          <p:attrName>style.visibility</p:attrName>
                                        </p:attrNameLst>
                                      </p:cBhvr>
                                      <p:to>
                                        <p:strVal val="visible"/>
                                      </p:to>
                                    </p:set>
                                    <p:animEffect transition="in" filter="dissolve">
                                      <p:cBhvr>
                                        <p:cTn id="62" dur="500"/>
                                        <p:tgtEl>
                                          <p:spTgt spid="26675">
                                            <p:txEl>
                                              <p:pRg st="4" end="4"/>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6665">
                                            <p:txEl>
                                              <p:pRg st="0" end="0"/>
                                            </p:txEl>
                                          </p:spTgt>
                                        </p:tgtEl>
                                        <p:attrNameLst>
                                          <p:attrName>style.visibility</p:attrName>
                                        </p:attrNameLst>
                                      </p:cBhvr>
                                      <p:to>
                                        <p:strVal val="visible"/>
                                      </p:to>
                                    </p:set>
                                    <p:animEffect transition="in" filter="dissolve">
                                      <p:cBhvr>
                                        <p:cTn id="67" dur="500"/>
                                        <p:tgtEl>
                                          <p:spTgt spid="26665">
                                            <p:txEl>
                                              <p:pRg st="0" end="0"/>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26665">
                                            <p:txEl>
                                              <p:pRg st="1" end="1"/>
                                            </p:txEl>
                                          </p:spTgt>
                                        </p:tgtEl>
                                        <p:attrNameLst>
                                          <p:attrName>style.visibility</p:attrName>
                                        </p:attrNameLst>
                                      </p:cBhvr>
                                      <p:to>
                                        <p:strVal val="visible"/>
                                      </p:to>
                                    </p:set>
                                    <p:animEffect transition="in" filter="dissolve">
                                      <p:cBhvr>
                                        <p:cTn id="72" dur="500"/>
                                        <p:tgtEl>
                                          <p:spTgt spid="26665">
                                            <p:txEl>
                                              <p:pRg st="1" end="1"/>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26665">
                                            <p:txEl>
                                              <p:pRg st="2" end="2"/>
                                            </p:txEl>
                                          </p:spTgt>
                                        </p:tgtEl>
                                        <p:attrNameLst>
                                          <p:attrName>style.visibility</p:attrName>
                                        </p:attrNameLst>
                                      </p:cBhvr>
                                      <p:to>
                                        <p:strVal val="visible"/>
                                      </p:to>
                                    </p:set>
                                    <p:animEffect transition="in" filter="dissolve">
                                      <p:cBhvr>
                                        <p:cTn id="77" dur="500"/>
                                        <p:tgtEl>
                                          <p:spTgt spid="26665">
                                            <p:txEl>
                                              <p:pRg st="2" end="2"/>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26674">
                                            <p:txEl>
                                              <p:pRg st="0" end="0"/>
                                            </p:txEl>
                                          </p:spTgt>
                                        </p:tgtEl>
                                        <p:attrNameLst>
                                          <p:attrName>style.visibility</p:attrName>
                                        </p:attrNameLst>
                                      </p:cBhvr>
                                      <p:to>
                                        <p:strVal val="visible"/>
                                      </p:to>
                                    </p:set>
                                    <p:animEffect transition="in" filter="dissolve">
                                      <p:cBhvr>
                                        <p:cTn id="82" dur="500"/>
                                        <p:tgtEl>
                                          <p:spTgt spid="26674">
                                            <p:txEl>
                                              <p:pRg st="0" end="0"/>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26674">
                                            <p:txEl>
                                              <p:pRg st="1" end="1"/>
                                            </p:txEl>
                                          </p:spTgt>
                                        </p:tgtEl>
                                        <p:attrNameLst>
                                          <p:attrName>style.visibility</p:attrName>
                                        </p:attrNameLst>
                                      </p:cBhvr>
                                      <p:to>
                                        <p:strVal val="visible"/>
                                      </p:to>
                                    </p:set>
                                    <p:animEffect transition="in" filter="dissolve">
                                      <p:cBhvr>
                                        <p:cTn id="87" dur="500"/>
                                        <p:tgtEl>
                                          <p:spTgt spid="26674">
                                            <p:txEl>
                                              <p:pRg st="1" end="1"/>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26672">
                                            <p:txEl>
                                              <p:pRg st="0" end="0"/>
                                            </p:txEl>
                                          </p:spTgt>
                                        </p:tgtEl>
                                        <p:attrNameLst>
                                          <p:attrName>style.visibility</p:attrName>
                                        </p:attrNameLst>
                                      </p:cBhvr>
                                      <p:to>
                                        <p:strVal val="visible"/>
                                      </p:to>
                                    </p:set>
                                    <p:animEffect transition="in" filter="dissolve">
                                      <p:cBhvr>
                                        <p:cTn id="92" dur="500"/>
                                        <p:tgtEl>
                                          <p:spTgt spid="26672">
                                            <p:txEl>
                                              <p:pRg st="0" end="0"/>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26672">
                                            <p:txEl>
                                              <p:pRg st="1" end="1"/>
                                            </p:txEl>
                                          </p:spTgt>
                                        </p:tgtEl>
                                        <p:attrNameLst>
                                          <p:attrName>style.visibility</p:attrName>
                                        </p:attrNameLst>
                                      </p:cBhvr>
                                      <p:to>
                                        <p:strVal val="visible"/>
                                      </p:to>
                                    </p:set>
                                    <p:animEffect transition="in" filter="dissolve">
                                      <p:cBhvr>
                                        <p:cTn id="97" dur="500"/>
                                        <p:tgtEl>
                                          <p:spTgt spid="26672">
                                            <p:txEl>
                                              <p:pRg st="1" end="1"/>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26672">
                                            <p:txEl>
                                              <p:pRg st="3" end="3"/>
                                            </p:txEl>
                                          </p:spTgt>
                                        </p:tgtEl>
                                        <p:attrNameLst>
                                          <p:attrName>style.visibility</p:attrName>
                                        </p:attrNameLst>
                                      </p:cBhvr>
                                      <p:to>
                                        <p:strVal val="visible"/>
                                      </p:to>
                                    </p:set>
                                    <p:animEffect transition="in" filter="dissolve">
                                      <p:cBhvr>
                                        <p:cTn id="102" dur="500"/>
                                        <p:tgtEl>
                                          <p:spTgt spid="26672">
                                            <p:txEl>
                                              <p:pRg st="3" end="3"/>
                                            </p:txEl>
                                          </p:spTgt>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26676">
                                            <p:txEl>
                                              <p:pRg st="0" end="0"/>
                                            </p:txEl>
                                          </p:spTgt>
                                        </p:tgtEl>
                                        <p:attrNameLst>
                                          <p:attrName>style.visibility</p:attrName>
                                        </p:attrNameLst>
                                      </p:cBhvr>
                                      <p:to>
                                        <p:strVal val="visible"/>
                                      </p:to>
                                    </p:set>
                                    <p:animEffect transition="in" filter="dissolve">
                                      <p:cBhvr>
                                        <p:cTn id="107" dur="500"/>
                                        <p:tgtEl>
                                          <p:spTgt spid="26676">
                                            <p:txEl>
                                              <p:pRg st="0" end="0"/>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9" presetClass="entr" presetSubtype="0" fill="hold" grpId="0" nodeType="clickEffect">
                                  <p:stCondLst>
                                    <p:cond delay="0"/>
                                  </p:stCondLst>
                                  <p:childTnLst>
                                    <p:set>
                                      <p:cBhvr>
                                        <p:cTn id="111" dur="1" fill="hold">
                                          <p:stCondLst>
                                            <p:cond delay="0"/>
                                          </p:stCondLst>
                                        </p:cTn>
                                        <p:tgtEl>
                                          <p:spTgt spid="26676">
                                            <p:txEl>
                                              <p:pRg st="1" end="1"/>
                                            </p:txEl>
                                          </p:spTgt>
                                        </p:tgtEl>
                                        <p:attrNameLst>
                                          <p:attrName>style.visibility</p:attrName>
                                        </p:attrNameLst>
                                      </p:cBhvr>
                                      <p:to>
                                        <p:strVal val="visible"/>
                                      </p:to>
                                    </p:set>
                                    <p:animEffect transition="in" filter="dissolve">
                                      <p:cBhvr>
                                        <p:cTn id="112" dur="500"/>
                                        <p:tgtEl>
                                          <p:spTgt spid="266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P spid="26627" grpId="0" build="p" autoUpdateAnimBg="0"/>
      <p:bldP spid="26655" grpId="0" build="p" autoUpdateAnimBg="0"/>
      <p:bldP spid="26665" grpId="0" build="p" autoUpdateAnimBg="0"/>
      <p:bldP spid="26672" grpId="0" build="p" autoUpdateAnimBg="0"/>
      <p:bldP spid="26673" grpId="0" build="p" autoUpdateAnimBg="0"/>
      <p:bldP spid="26674" grpId="0" build="p" autoUpdateAnimBg="0"/>
      <p:bldP spid="26675" grpId="0" build="p" autoUpdateAnimBg="0"/>
      <p:bldP spid="26676"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09600" y="152400"/>
            <a:ext cx="7772400" cy="11430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27651" name="Rectangle 3"/>
          <p:cNvSpPr>
            <a:spLocks noGrp="1" noChangeArrowheads="1"/>
          </p:cNvSpPr>
          <p:nvPr>
            <p:ph type="subTitle" idx="1"/>
          </p:nvPr>
        </p:nvSpPr>
        <p:spPr>
          <a:xfrm>
            <a:off x="152400" y="1295400"/>
            <a:ext cx="9067800" cy="5334000"/>
          </a:xfrm>
        </p:spPr>
        <p:txBody>
          <a:bodyPr/>
          <a:lstStyle/>
          <a:p>
            <a:pPr algn="l" eaLnBrk="1" hangingPunct="1"/>
            <a:r>
              <a:rPr lang="en-US" smtClean="0">
                <a:effectLst/>
              </a:rPr>
              <a:t> </a:t>
            </a:r>
            <a:r>
              <a:rPr lang="en-US" sz="2400" b="1" smtClean="0">
                <a:solidFill>
                  <a:schemeClr val="tx2"/>
                </a:solidFill>
                <a:effectLst/>
                <a:latin typeface="Tahoma" panose="020B0604030504040204" pitchFamily="34" charset="0"/>
              </a:rPr>
              <a:t>Your Life Mission Ought To…</a:t>
            </a:r>
          </a:p>
          <a:p>
            <a:pPr algn="l" eaLnBrk="1" hangingPunct="1"/>
            <a:endParaRPr lang="en-US" sz="1000" b="1" smtClean="0">
              <a:solidFill>
                <a:schemeClr val="tx2"/>
              </a:solidFill>
              <a:effectLst/>
              <a:latin typeface="Tahoma" panose="020B0604030504040204" pitchFamily="34" charset="0"/>
            </a:endParaRPr>
          </a:p>
          <a:p>
            <a:pPr algn="l" eaLnBrk="1" hangingPunct="1">
              <a:buFont typeface="Wingdings" panose="05000000000000000000" pitchFamily="2" charset="2"/>
              <a:buChar char="Ø"/>
            </a:pPr>
            <a:r>
              <a:rPr lang="en-US" sz="2200" b="1" smtClean="0">
                <a:solidFill>
                  <a:srgbClr val="000099"/>
                </a:solidFill>
                <a:effectLst/>
                <a:latin typeface="Tahoma" panose="020B0604030504040204" pitchFamily="34" charset="0"/>
              </a:rPr>
              <a:t> Start with Yourself			</a:t>
            </a:r>
          </a:p>
          <a:p>
            <a:pPr algn="l" eaLnBrk="1" hangingPunct="1">
              <a:buFont typeface="Wingdings" panose="05000000000000000000" pitchFamily="2" charset="2"/>
              <a:buChar char="Ø"/>
            </a:pPr>
            <a:r>
              <a:rPr lang="en-US" sz="2200" b="1" smtClean="0">
                <a:solidFill>
                  <a:srgbClr val="000099"/>
                </a:solidFill>
                <a:effectLst/>
                <a:latin typeface="Tahoma" panose="020B0604030504040204" pitchFamily="34" charset="0"/>
              </a:rPr>
              <a:t> Contain life-changing convictions</a:t>
            </a:r>
          </a:p>
          <a:p>
            <a:pPr algn="l" eaLnBrk="1" hangingPunct="1">
              <a:buFont typeface="Wingdings" panose="05000000000000000000" pitchFamily="2" charset="2"/>
              <a:buChar char="Ø"/>
            </a:pPr>
            <a:r>
              <a:rPr lang="en-US" sz="2200" b="1" smtClean="0">
                <a:solidFill>
                  <a:srgbClr val="000099"/>
                </a:solidFill>
                <a:effectLst/>
                <a:latin typeface="Tahoma" panose="020B0604030504040204" pitchFamily="34" charset="0"/>
              </a:rPr>
              <a:t> Include others</a:t>
            </a:r>
          </a:p>
          <a:p>
            <a:pPr algn="l" eaLnBrk="1" hangingPunct="1">
              <a:buFont typeface="Wingdings" panose="05000000000000000000" pitchFamily="2" charset="2"/>
              <a:buChar char="Ø"/>
            </a:pPr>
            <a:r>
              <a:rPr lang="en-US" sz="2200" b="1" smtClean="0">
                <a:solidFill>
                  <a:srgbClr val="000099"/>
                </a:solidFill>
                <a:effectLst/>
                <a:latin typeface="Tahoma" panose="020B0604030504040204" pitchFamily="34" charset="0"/>
              </a:rPr>
              <a:t> Be bigger than yourself</a:t>
            </a:r>
          </a:p>
          <a:p>
            <a:pPr algn="l" eaLnBrk="1" hangingPunct="1">
              <a:buFont typeface="Wingdings" panose="05000000000000000000" pitchFamily="2" charset="2"/>
              <a:buChar char="Ø"/>
            </a:pPr>
            <a:r>
              <a:rPr lang="en-US" sz="2200" b="1" smtClean="0">
                <a:solidFill>
                  <a:srgbClr val="000099"/>
                </a:solidFill>
                <a:effectLst/>
                <a:latin typeface="Tahoma" panose="020B0604030504040204" pitchFamily="34" charset="0"/>
              </a:rPr>
              <a:t> Have eternal values</a:t>
            </a:r>
          </a:p>
          <a:p>
            <a:pPr algn="l" eaLnBrk="1" hangingPunct="1">
              <a:buFont typeface="Wingdings" panose="05000000000000000000" pitchFamily="2" charset="2"/>
              <a:buChar char="Ø"/>
            </a:pPr>
            <a:r>
              <a:rPr lang="en-US" sz="2200" b="1" smtClean="0">
                <a:solidFill>
                  <a:srgbClr val="000099"/>
                </a:solidFill>
                <a:effectLst/>
                <a:latin typeface="Tahoma" panose="020B0604030504040204" pitchFamily="34" charset="0"/>
              </a:rPr>
              <a:t> Center on God’s priorities reach the world</a:t>
            </a:r>
          </a:p>
          <a:p>
            <a:pPr algn="l" eaLnBrk="1" hangingPunct="1"/>
            <a:endParaRPr lang="en-US" sz="2200" b="1" smtClean="0">
              <a:solidFill>
                <a:srgbClr val="000099"/>
              </a:solidFill>
              <a:effectLst/>
              <a:latin typeface="Tahoma" panose="020B0604030504040204" pitchFamily="34" charset="0"/>
            </a:endParaRPr>
          </a:p>
          <a:p>
            <a:pPr algn="l" eaLnBrk="1" hangingPunct="1"/>
            <a:r>
              <a:rPr lang="en-US" sz="2200" b="1" smtClean="0">
                <a:solidFill>
                  <a:srgbClr val="9900CC"/>
                </a:solidFill>
                <a:effectLst/>
                <a:latin typeface="Tahoma" panose="020B0604030504040204" pitchFamily="34" charset="0"/>
              </a:rPr>
              <a:t>  KEY FOUR: </a:t>
            </a:r>
            <a:r>
              <a:rPr lang="en-US" sz="2200" b="1" u="sng" smtClean="0">
                <a:solidFill>
                  <a:srgbClr val="9900CC"/>
                </a:solidFill>
                <a:effectLst/>
                <a:latin typeface="Tahoma" panose="020B0604030504040204" pitchFamily="34" charset="0"/>
              </a:rPr>
              <a:t>	  GIVING &amp; RECEIVING “THE BLESSING”</a:t>
            </a:r>
            <a:r>
              <a:rPr lang="en-US" sz="2200" b="1" smtClean="0">
                <a:solidFill>
                  <a:srgbClr val="9900CC"/>
                </a:solidFill>
                <a:effectLst/>
                <a:latin typeface="Tahoma" panose="020B0604030504040204" pitchFamily="34" charset="0"/>
              </a:rPr>
              <a:t>    </a:t>
            </a:r>
          </a:p>
          <a:p>
            <a:pPr algn="l" eaLnBrk="1" hangingPunct="1"/>
            <a:r>
              <a:rPr lang="en-US" sz="1800" b="1" smtClean="0">
                <a:solidFill>
                  <a:srgbClr val="000000"/>
                </a:solidFill>
                <a:effectLst/>
                <a:latin typeface="Tahoma" panose="020B0604030504040204" pitchFamily="34" charset="0"/>
              </a:rPr>
              <a:t>  </a:t>
            </a:r>
            <a:r>
              <a:rPr lang="en-US" sz="2000" b="1" smtClean="0">
                <a:solidFill>
                  <a:srgbClr val="000000"/>
                </a:solidFill>
                <a:effectLst/>
                <a:latin typeface="Tahoma" panose="020B0604030504040204" pitchFamily="34" charset="0"/>
              </a:rPr>
              <a:t>You must learn to let others love and bless you, and do the same for</a:t>
            </a:r>
          </a:p>
          <a:p>
            <a:pPr algn="l" eaLnBrk="1" hangingPunct="1"/>
            <a:r>
              <a:rPr lang="en-US" sz="2000" b="1" smtClean="0">
                <a:solidFill>
                  <a:srgbClr val="000000"/>
                </a:solidFill>
                <a:effectLst/>
                <a:latin typeface="Tahoma" panose="020B0604030504040204" pitchFamily="34" charset="0"/>
              </a:rPr>
              <a:t>  them.</a:t>
            </a:r>
          </a:p>
          <a:p>
            <a:pPr algn="l" eaLnBrk="1" hangingPunct="1"/>
            <a:endParaRPr lang="en-US" sz="2000" b="1" smtClean="0">
              <a:solidFill>
                <a:srgbClr val="000000"/>
              </a:solidFill>
              <a:effectLst/>
              <a:latin typeface="Tahoma" panose="020B0604030504040204" pitchFamily="34" charset="0"/>
            </a:endParaRPr>
          </a:p>
          <a:p>
            <a:pPr algn="l" eaLnBrk="1" hangingPunct="1"/>
            <a:endParaRPr lang="en-US" sz="2000" b="1" smtClean="0">
              <a:solidFill>
                <a:srgbClr val="000000"/>
              </a:solidFill>
              <a:effectLst/>
              <a:latin typeface="Tahoma" panose="020B0604030504040204" pitchFamily="34" charset="0"/>
            </a:endParaRPr>
          </a:p>
          <a:p>
            <a:pPr algn="l" eaLnBrk="1" hangingPunct="1"/>
            <a:endParaRPr lang="en-US" smtClean="0"/>
          </a:p>
        </p:txBody>
      </p:sp>
      <p:sp>
        <p:nvSpPr>
          <p:cNvPr id="28676" name="Slide Number Placeholder 3"/>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E9BE949D-9AD2-4D85-A5EF-FE35B7A319CD}" type="slidenum">
              <a:rPr lang="en-US" sz="1400">
                <a:solidFill>
                  <a:srgbClr val="000099"/>
                </a:solidFill>
              </a:rPr>
              <a:pPr eaLnBrk="1" hangingPunct="1"/>
              <a:t>25</a:t>
            </a:fld>
            <a:endParaRPr lang="en-US" sz="1400">
              <a:solidFill>
                <a:srgbClr val="000099"/>
              </a:solidFill>
            </a:endParaRPr>
          </a:p>
        </p:txBody>
      </p:sp>
      <p:sp>
        <p:nvSpPr>
          <p:cNvPr id="28677" name="Footer Placeholder 4"/>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 calcmode="lin" valueType="num">
                                      <p:cBhvr additive="base">
                                        <p:cTn id="7" dur="500" fill="hold"/>
                                        <p:tgtEl>
                                          <p:spTgt spid="276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7651">
                                            <p:txEl>
                                              <p:pRg st="0" end="0"/>
                                            </p:txEl>
                                          </p:spTgt>
                                        </p:tgtEl>
                                        <p:attrNameLst>
                                          <p:attrName>style.visibility</p:attrName>
                                        </p:attrNameLst>
                                      </p:cBhvr>
                                      <p:to>
                                        <p:strVal val="visible"/>
                                      </p:to>
                                    </p:set>
                                    <p:animEffect transition="in" filter="wipe(left)">
                                      <p:cBhvr>
                                        <p:cTn id="13" dur="500"/>
                                        <p:tgtEl>
                                          <p:spTgt spid="2765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7651">
                                            <p:txEl>
                                              <p:pRg st="2" end="2"/>
                                            </p:txEl>
                                          </p:spTgt>
                                        </p:tgtEl>
                                        <p:attrNameLst>
                                          <p:attrName>style.visibility</p:attrName>
                                        </p:attrNameLst>
                                      </p:cBhvr>
                                      <p:to>
                                        <p:strVal val="visible"/>
                                      </p:to>
                                    </p:set>
                                    <p:animEffect transition="in" filter="wipe(left)">
                                      <p:cBhvr>
                                        <p:cTn id="18" dur="500"/>
                                        <p:tgtEl>
                                          <p:spTgt spid="27651">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7651">
                                            <p:txEl>
                                              <p:pRg st="3" end="3"/>
                                            </p:txEl>
                                          </p:spTgt>
                                        </p:tgtEl>
                                        <p:attrNameLst>
                                          <p:attrName>style.visibility</p:attrName>
                                        </p:attrNameLst>
                                      </p:cBhvr>
                                      <p:to>
                                        <p:strVal val="visible"/>
                                      </p:to>
                                    </p:set>
                                    <p:animEffect transition="in" filter="wipe(left)">
                                      <p:cBhvr>
                                        <p:cTn id="23" dur="500"/>
                                        <p:tgtEl>
                                          <p:spTgt spid="2765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7651">
                                            <p:txEl>
                                              <p:pRg st="4" end="4"/>
                                            </p:txEl>
                                          </p:spTgt>
                                        </p:tgtEl>
                                        <p:attrNameLst>
                                          <p:attrName>style.visibility</p:attrName>
                                        </p:attrNameLst>
                                      </p:cBhvr>
                                      <p:to>
                                        <p:strVal val="visible"/>
                                      </p:to>
                                    </p:set>
                                    <p:animEffect transition="in" filter="wipe(left)">
                                      <p:cBhvr>
                                        <p:cTn id="28" dur="500"/>
                                        <p:tgtEl>
                                          <p:spTgt spid="27651">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7651">
                                            <p:txEl>
                                              <p:pRg st="5" end="5"/>
                                            </p:txEl>
                                          </p:spTgt>
                                        </p:tgtEl>
                                        <p:attrNameLst>
                                          <p:attrName>style.visibility</p:attrName>
                                        </p:attrNameLst>
                                      </p:cBhvr>
                                      <p:to>
                                        <p:strVal val="visible"/>
                                      </p:to>
                                    </p:set>
                                    <p:animEffect transition="in" filter="wipe(left)">
                                      <p:cBhvr>
                                        <p:cTn id="33" dur="500"/>
                                        <p:tgtEl>
                                          <p:spTgt spid="27651">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7651">
                                            <p:txEl>
                                              <p:pRg st="6" end="6"/>
                                            </p:txEl>
                                          </p:spTgt>
                                        </p:tgtEl>
                                        <p:attrNameLst>
                                          <p:attrName>style.visibility</p:attrName>
                                        </p:attrNameLst>
                                      </p:cBhvr>
                                      <p:to>
                                        <p:strVal val="visible"/>
                                      </p:to>
                                    </p:set>
                                    <p:animEffect transition="in" filter="wipe(left)">
                                      <p:cBhvr>
                                        <p:cTn id="38" dur="500"/>
                                        <p:tgtEl>
                                          <p:spTgt spid="27651">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7651">
                                            <p:txEl>
                                              <p:pRg st="7" end="7"/>
                                            </p:txEl>
                                          </p:spTgt>
                                        </p:tgtEl>
                                        <p:attrNameLst>
                                          <p:attrName>style.visibility</p:attrName>
                                        </p:attrNameLst>
                                      </p:cBhvr>
                                      <p:to>
                                        <p:strVal val="visible"/>
                                      </p:to>
                                    </p:set>
                                    <p:animEffect transition="in" filter="wipe(left)">
                                      <p:cBhvr>
                                        <p:cTn id="43" dur="500"/>
                                        <p:tgtEl>
                                          <p:spTgt spid="27651">
                                            <p:txEl>
                                              <p:pRg st="7" end="7"/>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7651">
                                            <p:txEl>
                                              <p:pRg st="9" end="9"/>
                                            </p:txEl>
                                          </p:spTgt>
                                        </p:tgtEl>
                                        <p:attrNameLst>
                                          <p:attrName>style.visibility</p:attrName>
                                        </p:attrNameLst>
                                      </p:cBhvr>
                                      <p:to>
                                        <p:strVal val="visible"/>
                                      </p:to>
                                    </p:set>
                                    <p:animEffect transition="in" filter="wipe(left)">
                                      <p:cBhvr>
                                        <p:cTn id="48" dur="500"/>
                                        <p:tgtEl>
                                          <p:spTgt spid="27651">
                                            <p:txEl>
                                              <p:pRg st="9" end="9"/>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27651">
                                            <p:txEl>
                                              <p:pRg st="10" end="10"/>
                                            </p:txEl>
                                          </p:spTgt>
                                        </p:tgtEl>
                                        <p:attrNameLst>
                                          <p:attrName>style.visibility</p:attrName>
                                        </p:attrNameLst>
                                      </p:cBhvr>
                                      <p:to>
                                        <p:strVal val="visible"/>
                                      </p:to>
                                    </p:set>
                                    <p:animEffect transition="in" filter="wipe(left)">
                                      <p:cBhvr>
                                        <p:cTn id="53" dur="500"/>
                                        <p:tgtEl>
                                          <p:spTgt spid="27651">
                                            <p:txEl>
                                              <p:pRg st="10" end="10"/>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27651">
                                            <p:txEl>
                                              <p:pRg st="11" end="11"/>
                                            </p:txEl>
                                          </p:spTgt>
                                        </p:tgtEl>
                                        <p:attrNameLst>
                                          <p:attrName>style.visibility</p:attrName>
                                        </p:attrNameLst>
                                      </p:cBhvr>
                                      <p:to>
                                        <p:strVal val="visible"/>
                                      </p:to>
                                    </p:set>
                                    <p:animEffect transition="in" filter="wipe(left)">
                                      <p:cBhvr>
                                        <p:cTn id="58" dur="500"/>
                                        <p:tgtEl>
                                          <p:spTgt spid="2765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autoUpdateAnimBg="0"/>
      <p:bldP spid="2765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30480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28675" name="Rectangle 3"/>
          <p:cNvSpPr>
            <a:spLocks noGrp="1" noChangeArrowheads="1"/>
          </p:cNvSpPr>
          <p:nvPr>
            <p:ph type="body" idx="1"/>
          </p:nvPr>
        </p:nvSpPr>
        <p:spPr>
          <a:xfrm>
            <a:off x="152400" y="1600200"/>
            <a:ext cx="8915400" cy="5029200"/>
          </a:xfrm>
        </p:spPr>
        <p:txBody>
          <a:bodyPr/>
          <a:lstStyle/>
          <a:p>
            <a:pPr eaLnBrk="1" hangingPunct="1">
              <a:lnSpc>
                <a:spcPct val="90000"/>
              </a:lnSpc>
              <a:buFont typeface="Wingdings" panose="05000000000000000000" pitchFamily="2" charset="2"/>
              <a:buNone/>
            </a:pPr>
            <a:r>
              <a:rPr lang="en-US" sz="2400" b="1" smtClean="0">
                <a:solidFill>
                  <a:srgbClr val="000000"/>
                </a:solidFill>
                <a:effectLst/>
                <a:latin typeface="Tahoma" panose="020B0604030504040204" pitchFamily="34" charset="0"/>
              </a:rPr>
              <a:t>THE PATRIARCHAL BLESSING…</a:t>
            </a:r>
          </a:p>
          <a:p>
            <a:pPr eaLnBrk="1" hangingPunct="1">
              <a:lnSpc>
                <a:spcPct val="90000"/>
              </a:lnSpc>
              <a:buFont typeface="Wingdings" panose="05000000000000000000" pitchFamily="2" charset="2"/>
              <a:buNone/>
            </a:pPr>
            <a:endParaRPr lang="en-US" sz="500" b="1" smtClean="0">
              <a:solidFill>
                <a:srgbClr val="000000"/>
              </a:solidFill>
              <a:effectLst/>
              <a:latin typeface="Tahoma" panose="020B0604030504040204" pitchFamily="34" charset="0"/>
            </a:endParaRPr>
          </a:p>
          <a:p>
            <a:pPr eaLnBrk="1" hangingPunct="1">
              <a:lnSpc>
                <a:spcPct val="90000"/>
              </a:lnSpc>
              <a:buFont typeface="Wingdings" panose="05000000000000000000" pitchFamily="2" charset="2"/>
              <a:buNone/>
            </a:pPr>
            <a:r>
              <a:rPr lang="en-US" sz="2000" b="1" smtClean="0">
                <a:solidFill>
                  <a:schemeClr val="tx2"/>
                </a:solidFill>
                <a:effectLst/>
                <a:latin typeface="Tahoma" panose="020B0604030504040204" pitchFamily="34" charset="0"/>
              </a:rPr>
              <a:t> In the Old and New Testaments, fathers would “bless” their sons.</a:t>
            </a:r>
          </a:p>
          <a:p>
            <a:pPr eaLnBrk="1" hangingPunct="1">
              <a:lnSpc>
                <a:spcPct val="90000"/>
              </a:lnSpc>
              <a:buFont typeface="Wingdings" panose="05000000000000000000" pitchFamily="2" charset="2"/>
              <a:buNone/>
            </a:pPr>
            <a:r>
              <a:rPr lang="en-US" sz="2000" b="1" smtClean="0">
                <a:solidFill>
                  <a:schemeClr val="tx2"/>
                </a:solidFill>
                <a:effectLst/>
                <a:latin typeface="Tahoma" panose="020B0604030504040204" pitchFamily="34" charset="0"/>
              </a:rPr>
              <a:t> This was more than just a simple prayer for them.  It was a display</a:t>
            </a:r>
          </a:p>
          <a:p>
            <a:pPr eaLnBrk="1" hangingPunct="1">
              <a:lnSpc>
                <a:spcPct val="90000"/>
              </a:lnSpc>
              <a:buFont typeface="Wingdings" panose="05000000000000000000" pitchFamily="2" charset="2"/>
              <a:buNone/>
            </a:pPr>
            <a:r>
              <a:rPr lang="en-US" sz="2000" b="1" smtClean="0">
                <a:solidFill>
                  <a:schemeClr val="tx2"/>
                </a:solidFill>
                <a:effectLst/>
                <a:latin typeface="Tahoma" panose="020B0604030504040204" pitchFamily="34" charset="0"/>
              </a:rPr>
              <a:t> of affection; it was a passing of authority and an expression of faith</a:t>
            </a:r>
          </a:p>
          <a:p>
            <a:pPr eaLnBrk="1" hangingPunct="1">
              <a:lnSpc>
                <a:spcPct val="90000"/>
              </a:lnSpc>
              <a:buFont typeface="Wingdings" panose="05000000000000000000" pitchFamily="2" charset="2"/>
              <a:buNone/>
            </a:pPr>
            <a:r>
              <a:rPr lang="en-US" sz="2000" b="1" smtClean="0">
                <a:solidFill>
                  <a:schemeClr val="tx2"/>
                </a:solidFill>
                <a:effectLst/>
                <a:latin typeface="Tahoma" panose="020B0604030504040204" pitchFamily="34" charset="0"/>
              </a:rPr>
              <a:t> in that son.  In one sense, it was a rite of passage into manhood.</a:t>
            </a:r>
          </a:p>
          <a:p>
            <a:pPr eaLnBrk="1" hangingPunct="1">
              <a:lnSpc>
                <a:spcPct val="90000"/>
              </a:lnSpc>
              <a:buFont typeface="Wingdings" panose="05000000000000000000" pitchFamily="2" charset="2"/>
              <a:buNone/>
            </a:pPr>
            <a:endParaRPr lang="en-US" sz="2000" b="1" smtClean="0">
              <a:solidFill>
                <a:schemeClr val="tx2"/>
              </a:solidFill>
              <a:effectLst/>
              <a:latin typeface="Tahoma" panose="020B0604030504040204" pitchFamily="34" charset="0"/>
            </a:endParaRPr>
          </a:p>
          <a:p>
            <a:pPr eaLnBrk="1" hangingPunct="1">
              <a:lnSpc>
                <a:spcPct val="90000"/>
              </a:lnSpc>
              <a:buFont typeface="Wingdings" panose="05000000000000000000" pitchFamily="2" charset="2"/>
              <a:buNone/>
            </a:pPr>
            <a:r>
              <a:rPr lang="en-US" sz="2000" b="1" smtClean="0">
                <a:solidFill>
                  <a:schemeClr val="tx2"/>
                </a:solidFill>
                <a:effectLst/>
                <a:latin typeface="Tahoma" panose="020B0604030504040204" pitchFamily="34" charset="0"/>
              </a:rPr>
              <a:t> The story of Jacob and Esau reminds us that “the blessing” was</a:t>
            </a:r>
          </a:p>
          <a:p>
            <a:pPr eaLnBrk="1" hangingPunct="1">
              <a:lnSpc>
                <a:spcPct val="90000"/>
              </a:lnSpc>
              <a:buFont typeface="Wingdings" panose="05000000000000000000" pitchFamily="2" charset="2"/>
              <a:buNone/>
            </a:pPr>
            <a:r>
              <a:rPr lang="en-US" sz="2000" b="1" smtClean="0">
                <a:solidFill>
                  <a:schemeClr val="tx2"/>
                </a:solidFill>
                <a:effectLst/>
                <a:latin typeface="Tahoma" panose="020B0604030504040204" pitchFamily="34" charset="0"/>
              </a:rPr>
              <a:t> something cherished by boys; it was not uncommon for them to</a:t>
            </a:r>
          </a:p>
          <a:p>
            <a:pPr eaLnBrk="1" hangingPunct="1">
              <a:lnSpc>
                <a:spcPct val="90000"/>
              </a:lnSpc>
              <a:buFont typeface="Wingdings" panose="05000000000000000000" pitchFamily="2" charset="2"/>
              <a:buNone/>
            </a:pPr>
            <a:r>
              <a:rPr lang="en-US" sz="2000" b="1" smtClean="0">
                <a:solidFill>
                  <a:schemeClr val="tx2"/>
                </a:solidFill>
                <a:effectLst/>
                <a:latin typeface="Tahoma" panose="020B0604030504040204" pitchFamily="34" charset="0"/>
              </a:rPr>
              <a:t> struggle for the blessing that dad would deliver.  While we don’t</a:t>
            </a:r>
          </a:p>
          <a:p>
            <a:pPr eaLnBrk="1" hangingPunct="1">
              <a:lnSpc>
                <a:spcPct val="90000"/>
              </a:lnSpc>
              <a:buFont typeface="Wingdings" panose="05000000000000000000" pitchFamily="2" charset="2"/>
              <a:buNone/>
            </a:pPr>
            <a:r>
              <a:rPr lang="en-US" sz="2000" b="1" smtClean="0">
                <a:solidFill>
                  <a:schemeClr val="tx2"/>
                </a:solidFill>
                <a:effectLst/>
                <a:latin typeface="Tahoma" panose="020B0604030504040204" pitchFamily="34" charset="0"/>
              </a:rPr>
              <a:t> have a name for it today—people still fight over receiving the</a:t>
            </a:r>
          </a:p>
          <a:p>
            <a:pPr eaLnBrk="1" hangingPunct="1">
              <a:lnSpc>
                <a:spcPct val="90000"/>
              </a:lnSpc>
              <a:buFont typeface="Wingdings" panose="05000000000000000000" pitchFamily="2" charset="2"/>
              <a:buNone/>
            </a:pPr>
            <a:r>
              <a:rPr lang="en-US" sz="2000" b="1" smtClean="0">
                <a:solidFill>
                  <a:schemeClr val="tx2"/>
                </a:solidFill>
                <a:effectLst/>
                <a:latin typeface="Tahoma" panose="020B0604030504040204" pitchFamily="34" charset="0"/>
              </a:rPr>
              <a:t> blessing from authority figures and those they respect.  The</a:t>
            </a:r>
          </a:p>
          <a:p>
            <a:pPr eaLnBrk="1" hangingPunct="1">
              <a:lnSpc>
                <a:spcPct val="90000"/>
              </a:lnSpc>
              <a:buFont typeface="Wingdings" panose="05000000000000000000" pitchFamily="2" charset="2"/>
              <a:buNone/>
            </a:pPr>
            <a:r>
              <a:rPr lang="en-US" sz="2000" b="1" smtClean="0">
                <a:solidFill>
                  <a:schemeClr val="tx2"/>
                </a:solidFill>
                <a:effectLst/>
                <a:latin typeface="Tahoma" panose="020B0604030504040204" pitchFamily="34" charset="0"/>
              </a:rPr>
              <a:t> “blessing” was an expression of love, and consisted of five</a:t>
            </a:r>
          </a:p>
          <a:p>
            <a:pPr eaLnBrk="1" hangingPunct="1">
              <a:lnSpc>
                <a:spcPct val="90000"/>
              </a:lnSpc>
              <a:buFont typeface="Wingdings" panose="05000000000000000000" pitchFamily="2" charset="2"/>
              <a:buNone/>
            </a:pPr>
            <a:r>
              <a:rPr lang="en-US" sz="2000" b="1" smtClean="0">
                <a:solidFill>
                  <a:schemeClr val="tx2"/>
                </a:solidFill>
                <a:effectLst/>
                <a:latin typeface="Tahoma" panose="020B0604030504040204" pitchFamily="34" charset="0"/>
              </a:rPr>
              <a:t> ingredients:</a:t>
            </a:r>
          </a:p>
          <a:p>
            <a:pPr eaLnBrk="1" hangingPunct="1">
              <a:lnSpc>
                <a:spcPct val="90000"/>
              </a:lnSpc>
              <a:buFont typeface="Wingdings" panose="05000000000000000000" pitchFamily="2" charset="2"/>
              <a:buNone/>
            </a:pPr>
            <a:r>
              <a:rPr lang="en-US" sz="1900" b="1" smtClean="0">
                <a:solidFill>
                  <a:schemeClr val="tx2"/>
                </a:solidFill>
                <a:effectLst/>
                <a:latin typeface="Tahoma" panose="020B0604030504040204" pitchFamily="34" charset="0"/>
              </a:rPr>
              <a:t> </a:t>
            </a:r>
          </a:p>
        </p:txBody>
      </p:sp>
      <p:sp>
        <p:nvSpPr>
          <p:cNvPr id="29700"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49A9E63A-BD76-4D5D-B451-934B6D51295B}" type="slidenum">
              <a:rPr lang="en-US" sz="1400">
                <a:solidFill>
                  <a:srgbClr val="000099"/>
                </a:solidFill>
              </a:rPr>
              <a:pPr eaLnBrk="1" hangingPunct="1"/>
              <a:t>26</a:t>
            </a:fld>
            <a:endParaRPr lang="en-US" sz="1400">
              <a:solidFill>
                <a:srgbClr val="000099"/>
              </a:solidFill>
            </a:endParaRPr>
          </a:p>
        </p:txBody>
      </p:sp>
      <p:sp>
        <p:nvSpPr>
          <p:cNvPr id="29701"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28675">
                                            <p:txEl>
                                              <p:pRg st="0" end="0"/>
                                            </p:txEl>
                                          </p:spTgt>
                                        </p:tgtEl>
                                        <p:attrNameLst>
                                          <p:attrName>style.visibility</p:attrName>
                                        </p:attrNameLst>
                                      </p:cBhvr>
                                      <p:to>
                                        <p:strVal val="visible"/>
                                      </p:to>
                                    </p:set>
                                    <p:animEffect transition="in" filter="barn(outVertical)">
                                      <p:cBhvr>
                                        <p:cTn id="11" dur="500"/>
                                        <p:tgtEl>
                                          <p:spTgt spid="2867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28675">
                                            <p:txEl>
                                              <p:pRg st="2" end="2"/>
                                            </p:txEl>
                                          </p:spTgt>
                                        </p:tgtEl>
                                        <p:attrNameLst>
                                          <p:attrName>style.visibility</p:attrName>
                                        </p:attrNameLst>
                                      </p:cBhvr>
                                      <p:to>
                                        <p:strVal val="visible"/>
                                      </p:to>
                                    </p:set>
                                    <p:animEffect transition="in" filter="barn(outVertical)">
                                      <p:cBhvr>
                                        <p:cTn id="16" dur="500"/>
                                        <p:tgtEl>
                                          <p:spTgt spid="28675">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28675">
                                            <p:txEl>
                                              <p:pRg st="3" end="3"/>
                                            </p:txEl>
                                          </p:spTgt>
                                        </p:tgtEl>
                                        <p:attrNameLst>
                                          <p:attrName>style.visibility</p:attrName>
                                        </p:attrNameLst>
                                      </p:cBhvr>
                                      <p:to>
                                        <p:strVal val="visible"/>
                                      </p:to>
                                    </p:set>
                                    <p:animEffect transition="in" filter="barn(outVertical)">
                                      <p:cBhvr>
                                        <p:cTn id="21" dur="500"/>
                                        <p:tgtEl>
                                          <p:spTgt spid="28675">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28675">
                                            <p:txEl>
                                              <p:pRg st="4" end="4"/>
                                            </p:txEl>
                                          </p:spTgt>
                                        </p:tgtEl>
                                        <p:attrNameLst>
                                          <p:attrName>style.visibility</p:attrName>
                                        </p:attrNameLst>
                                      </p:cBhvr>
                                      <p:to>
                                        <p:strVal val="visible"/>
                                      </p:to>
                                    </p:set>
                                    <p:animEffect transition="in" filter="barn(outVertical)">
                                      <p:cBhvr>
                                        <p:cTn id="26" dur="500"/>
                                        <p:tgtEl>
                                          <p:spTgt spid="28675">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28675">
                                            <p:txEl>
                                              <p:pRg st="5" end="5"/>
                                            </p:txEl>
                                          </p:spTgt>
                                        </p:tgtEl>
                                        <p:attrNameLst>
                                          <p:attrName>style.visibility</p:attrName>
                                        </p:attrNameLst>
                                      </p:cBhvr>
                                      <p:to>
                                        <p:strVal val="visible"/>
                                      </p:to>
                                    </p:set>
                                    <p:animEffect transition="in" filter="barn(outVertical)">
                                      <p:cBhvr>
                                        <p:cTn id="31" dur="500"/>
                                        <p:tgtEl>
                                          <p:spTgt spid="28675">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37" fill="hold" grpId="0" nodeType="clickEffect">
                                  <p:stCondLst>
                                    <p:cond delay="0"/>
                                  </p:stCondLst>
                                  <p:childTnLst>
                                    <p:set>
                                      <p:cBhvr>
                                        <p:cTn id="35" dur="1" fill="hold">
                                          <p:stCondLst>
                                            <p:cond delay="0"/>
                                          </p:stCondLst>
                                        </p:cTn>
                                        <p:tgtEl>
                                          <p:spTgt spid="28675">
                                            <p:txEl>
                                              <p:pRg st="7" end="7"/>
                                            </p:txEl>
                                          </p:spTgt>
                                        </p:tgtEl>
                                        <p:attrNameLst>
                                          <p:attrName>style.visibility</p:attrName>
                                        </p:attrNameLst>
                                      </p:cBhvr>
                                      <p:to>
                                        <p:strVal val="visible"/>
                                      </p:to>
                                    </p:set>
                                    <p:animEffect transition="in" filter="barn(outVertical)">
                                      <p:cBhvr>
                                        <p:cTn id="36" dur="500"/>
                                        <p:tgtEl>
                                          <p:spTgt spid="28675">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6" presetClass="entr" presetSubtype="37" fill="hold" grpId="0" nodeType="clickEffect">
                                  <p:stCondLst>
                                    <p:cond delay="0"/>
                                  </p:stCondLst>
                                  <p:childTnLst>
                                    <p:set>
                                      <p:cBhvr>
                                        <p:cTn id="40" dur="1" fill="hold">
                                          <p:stCondLst>
                                            <p:cond delay="0"/>
                                          </p:stCondLst>
                                        </p:cTn>
                                        <p:tgtEl>
                                          <p:spTgt spid="28675">
                                            <p:txEl>
                                              <p:pRg st="8" end="8"/>
                                            </p:txEl>
                                          </p:spTgt>
                                        </p:tgtEl>
                                        <p:attrNameLst>
                                          <p:attrName>style.visibility</p:attrName>
                                        </p:attrNameLst>
                                      </p:cBhvr>
                                      <p:to>
                                        <p:strVal val="visible"/>
                                      </p:to>
                                    </p:set>
                                    <p:animEffect transition="in" filter="barn(outVertical)">
                                      <p:cBhvr>
                                        <p:cTn id="41" dur="500"/>
                                        <p:tgtEl>
                                          <p:spTgt spid="28675">
                                            <p:txEl>
                                              <p:pRg st="8" end="8"/>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6" presetClass="entr" presetSubtype="37" fill="hold" grpId="0" nodeType="clickEffect">
                                  <p:stCondLst>
                                    <p:cond delay="0"/>
                                  </p:stCondLst>
                                  <p:childTnLst>
                                    <p:set>
                                      <p:cBhvr>
                                        <p:cTn id="45" dur="1" fill="hold">
                                          <p:stCondLst>
                                            <p:cond delay="0"/>
                                          </p:stCondLst>
                                        </p:cTn>
                                        <p:tgtEl>
                                          <p:spTgt spid="28675">
                                            <p:txEl>
                                              <p:pRg st="9" end="9"/>
                                            </p:txEl>
                                          </p:spTgt>
                                        </p:tgtEl>
                                        <p:attrNameLst>
                                          <p:attrName>style.visibility</p:attrName>
                                        </p:attrNameLst>
                                      </p:cBhvr>
                                      <p:to>
                                        <p:strVal val="visible"/>
                                      </p:to>
                                    </p:set>
                                    <p:animEffect transition="in" filter="barn(outVertical)">
                                      <p:cBhvr>
                                        <p:cTn id="46" dur="500"/>
                                        <p:tgtEl>
                                          <p:spTgt spid="28675">
                                            <p:txEl>
                                              <p:pRg st="9" end="9"/>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6" presetClass="entr" presetSubtype="37" fill="hold" grpId="0" nodeType="clickEffect">
                                  <p:stCondLst>
                                    <p:cond delay="0"/>
                                  </p:stCondLst>
                                  <p:childTnLst>
                                    <p:set>
                                      <p:cBhvr>
                                        <p:cTn id="50" dur="1" fill="hold">
                                          <p:stCondLst>
                                            <p:cond delay="0"/>
                                          </p:stCondLst>
                                        </p:cTn>
                                        <p:tgtEl>
                                          <p:spTgt spid="28675">
                                            <p:txEl>
                                              <p:pRg st="10" end="10"/>
                                            </p:txEl>
                                          </p:spTgt>
                                        </p:tgtEl>
                                        <p:attrNameLst>
                                          <p:attrName>style.visibility</p:attrName>
                                        </p:attrNameLst>
                                      </p:cBhvr>
                                      <p:to>
                                        <p:strVal val="visible"/>
                                      </p:to>
                                    </p:set>
                                    <p:animEffect transition="in" filter="barn(outVertical)">
                                      <p:cBhvr>
                                        <p:cTn id="51" dur="500"/>
                                        <p:tgtEl>
                                          <p:spTgt spid="28675">
                                            <p:txEl>
                                              <p:pRg st="10" end="10"/>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6" presetClass="entr" presetSubtype="37" fill="hold" grpId="0" nodeType="clickEffect">
                                  <p:stCondLst>
                                    <p:cond delay="0"/>
                                  </p:stCondLst>
                                  <p:childTnLst>
                                    <p:set>
                                      <p:cBhvr>
                                        <p:cTn id="55" dur="1" fill="hold">
                                          <p:stCondLst>
                                            <p:cond delay="0"/>
                                          </p:stCondLst>
                                        </p:cTn>
                                        <p:tgtEl>
                                          <p:spTgt spid="28675">
                                            <p:txEl>
                                              <p:pRg st="11" end="11"/>
                                            </p:txEl>
                                          </p:spTgt>
                                        </p:tgtEl>
                                        <p:attrNameLst>
                                          <p:attrName>style.visibility</p:attrName>
                                        </p:attrNameLst>
                                      </p:cBhvr>
                                      <p:to>
                                        <p:strVal val="visible"/>
                                      </p:to>
                                    </p:set>
                                    <p:animEffect transition="in" filter="barn(outVertical)">
                                      <p:cBhvr>
                                        <p:cTn id="56" dur="500"/>
                                        <p:tgtEl>
                                          <p:spTgt spid="28675">
                                            <p:txEl>
                                              <p:pRg st="11" end="11"/>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6" presetClass="entr" presetSubtype="37" fill="hold" grpId="0" nodeType="clickEffect">
                                  <p:stCondLst>
                                    <p:cond delay="0"/>
                                  </p:stCondLst>
                                  <p:childTnLst>
                                    <p:set>
                                      <p:cBhvr>
                                        <p:cTn id="60" dur="1" fill="hold">
                                          <p:stCondLst>
                                            <p:cond delay="0"/>
                                          </p:stCondLst>
                                        </p:cTn>
                                        <p:tgtEl>
                                          <p:spTgt spid="28675">
                                            <p:txEl>
                                              <p:pRg st="12" end="12"/>
                                            </p:txEl>
                                          </p:spTgt>
                                        </p:tgtEl>
                                        <p:attrNameLst>
                                          <p:attrName>style.visibility</p:attrName>
                                        </p:attrNameLst>
                                      </p:cBhvr>
                                      <p:to>
                                        <p:strVal val="visible"/>
                                      </p:to>
                                    </p:set>
                                    <p:animEffect transition="in" filter="barn(outVertical)">
                                      <p:cBhvr>
                                        <p:cTn id="61" dur="500"/>
                                        <p:tgtEl>
                                          <p:spTgt spid="28675">
                                            <p:txEl>
                                              <p:pRg st="12" end="12"/>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6" presetClass="entr" presetSubtype="37" fill="hold" grpId="0" nodeType="clickEffect">
                                  <p:stCondLst>
                                    <p:cond delay="0"/>
                                  </p:stCondLst>
                                  <p:childTnLst>
                                    <p:set>
                                      <p:cBhvr>
                                        <p:cTn id="65" dur="1" fill="hold">
                                          <p:stCondLst>
                                            <p:cond delay="0"/>
                                          </p:stCondLst>
                                        </p:cTn>
                                        <p:tgtEl>
                                          <p:spTgt spid="28675">
                                            <p:txEl>
                                              <p:pRg st="13" end="13"/>
                                            </p:txEl>
                                          </p:spTgt>
                                        </p:tgtEl>
                                        <p:attrNameLst>
                                          <p:attrName>style.visibility</p:attrName>
                                        </p:attrNameLst>
                                      </p:cBhvr>
                                      <p:to>
                                        <p:strVal val="visible"/>
                                      </p:to>
                                    </p:set>
                                    <p:animEffect transition="in" filter="barn(outVertical)">
                                      <p:cBhvr>
                                        <p:cTn id="66" dur="500"/>
                                        <p:tgtEl>
                                          <p:spTgt spid="28675">
                                            <p:txEl>
                                              <p:pRg st="13" end="13"/>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6" presetClass="entr" presetSubtype="37" fill="hold" grpId="0" nodeType="clickEffect">
                                  <p:stCondLst>
                                    <p:cond delay="0"/>
                                  </p:stCondLst>
                                  <p:childTnLst>
                                    <p:set>
                                      <p:cBhvr>
                                        <p:cTn id="70" dur="1" fill="hold">
                                          <p:stCondLst>
                                            <p:cond delay="0"/>
                                          </p:stCondLst>
                                        </p:cTn>
                                        <p:tgtEl>
                                          <p:spTgt spid="28675">
                                            <p:txEl>
                                              <p:pRg st="14" end="14"/>
                                            </p:txEl>
                                          </p:spTgt>
                                        </p:tgtEl>
                                        <p:attrNameLst>
                                          <p:attrName>style.visibility</p:attrName>
                                        </p:attrNameLst>
                                      </p:cBhvr>
                                      <p:to>
                                        <p:strVal val="visible"/>
                                      </p:to>
                                    </p:set>
                                    <p:animEffect transition="in" filter="barn(outVertical)">
                                      <p:cBhvr>
                                        <p:cTn id="71" dur="500"/>
                                        <p:tgtEl>
                                          <p:spTgt spid="2867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utoUpdateAnimBg="0"/>
      <p:bldP spid="2867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15240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29699" name="Rectangle 3"/>
          <p:cNvSpPr>
            <a:spLocks noGrp="1" noChangeArrowheads="1"/>
          </p:cNvSpPr>
          <p:nvPr>
            <p:ph type="body" idx="1"/>
          </p:nvPr>
        </p:nvSpPr>
        <p:spPr>
          <a:xfrm>
            <a:off x="76200" y="1371600"/>
            <a:ext cx="8915400" cy="5257800"/>
          </a:xfrm>
        </p:spPr>
        <p:txBody>
          <a:bodyPr/>
          <a:lstStyle/>
          <a:p>
            <a:pPr eaLnBrk="1" hangingPunct="1">
              <a:buFont typeface="Wingdings" panose="05000000000000000000" pitchFamily="2" charset="2"/>
              <a:buNone/>
            </a:pPr>
            <a:r>
              <a:rPr lang="en-US" sz="2400" b="1" smtClean="0">
                <a:solidFill>
                  <a:srgbClr val="000099"/>
                </a:solidFill>
                <a:effectLst/>
                <a:latin typeface="Tahoma" panose="020B0604030504040204" pitchFamily="34" charset="0"/>
              </a:rPr>
              <a:t> 1. </a:t>
            </a:r>
            <a:r>
              <a:rPr lang="en-US" sz="2400" b="1" smtClean="0">
                <a:solidFill>
                  <a:schemeClr val="hlink"/>
                </a:solidFill>
                <a:effectLst/>
                <a:latin typeface="Tahoma" panose="020B0604030504040204" pitchFamily="34" charset="0"/>
              </a:rPr>
              <a:t>MEANINGFUL TOUCH</a:t>
            </a:r>
            <a:r>
              <a:rPr lang="en-US" sz="2400" b="1" smtClean="0">
                <a:solidFill>
                  <a:srgbClr val="000099"/>
                </a:solidFill>
                <a:effectLst/>
                <a:latin typeface="Tahoma" panose="020B0604030504040204" pitchFamily="34" charset="0"/>
              </a:rPr>
              <a:t> – We need to be embraced and</a:t>
            </a:r>
          </a:p>
          <a:p>
            <a:pPr eaLnBrk="1" hangingPunct="1">
              <a:buFont typeface="Wingdings" panose="05000000000000000000" pitchFamily="2" charset="2"/>
              <a:buNone/>
            </a:pPr>
            <a:r>
              <a:rPr lang="en-US" sz="2400" b="1" smtClean="0">
                <a:solidFill>
                  <a:srgbClr val="000099"/>
                </a:solidFill>
                <a:effectLst/>
                <a:latin typeface="Tahoma" panose="020B0604030504040204" pitchFamily="34" charset="0"/>
              </a:rPr>
              <a:t>     touched by others.</a:t>
            </a:r>
          </a:p>
          <a:p>
            <a:pPr eaLnBrk="1" hangingPunct="1">
              <a:buFont typeface="Wingdings" panose="05000000000000000000" pitchFamily="2" charset="2"/>
              <a:buNone/>
            </a:pPr>
            <a:endParaRPr lang="en-US" sz="500" b="1" smtClean="0">
              <a:solidFill>
                <a:srgbClr val="000099"/>
              </a:solidFill>
              <a:effectLst/>
              <a:latin typeface="Tahoma" panose="020B0604030504040204" pitchFamily="34" charset="0"/>
            </a:endParaRPr>
          </a:p>
          <a:p>
            <a:pPr eaLnBrk="1" hangingPunct="1">
              <a:buFont typeface="Wingdings" panose="05000000000000000000" pitchFamily="2" charset="2"/>
              <a:buNone/>
            </a:pPr>
            <a:r>
              <a:rPr lang="en-US" sz="2400" b="1" smtClean="0">
                <a:solidFill>
                  <a:srgbClr val="000099"/>
                </a:solidFill>
                <a:effectLst/>
                <a:latin typeface="Tahoma" panose="020B0604030504040204" pitchFamily="34" charset="0"/>
              </a:rPr>
              <a:t> 2. </a:t>
            </a:r>
            <a:r>
              <a:rPr lang="en-US" sz="2400" b="1" smtClean="0">
                <a:solidFill>
                  <a:schemeClr val="hlink"/>
                </a:solidFill>
                <a:effectLst/>
                <a:latin typeface="Tahoma" panose="020B0604030504040204" pitchFamily="34" charset="0"/>
              </a:rPr>
              <a:t>THE SPOKEN WORD</a:t>
            </a:r>
            <a:r>
              <a:rPr lang="en-US" sz="2400" b="1" smtClean="0">
                <a:solidFill>
                  <a:srgbClr val="000099"/>
                </a:solidFill>
                <a:effectLst/>
                <a:latin typeface="Tahoma" panose="020B0604030504040204" pitchFamily="34" charset="0"/>
              </a:rPr>
              <a:t> – We need to be affirmed by</a:t>
            </a:r>
          </a:p>
          <a:p>
            <a:pPr eaLnBrk="1" hangingPunct="1">
              <a:buFont typeface="Wingdings" panose="05000000000000000000" pitchFamily="2" charset="2"/>
              <a:buNone/>
            </a:pPr>
            <a:r>
              <a:rPr lang="en-US" sz="2400" b="1" smtClean="0">
                <a:solidFill>
                  <a:srgbClr val="000099"/>
                </a:solidFill>
                <a:effectLst/>
                <a:latin typeface="Tahoma" panose="020B0604030504040204" pitchFamily="34" charset="0"/>
              </a:rPr>
              <a:t>     others.</a:t>
            </a:r>
          </a:p>
          <a:p>
            <a:pPr eaLnBrk="1" hangingPunct="1">
              <a:buFont typeface="Wingdings" panose="05000000000000000000" pitchFamily="2" charset="2"/>
              <a:buNone/>
            </a:pPr>
            <a:endParaRPr lang="en-US" sz="500" b="1" smtClean="0">
              <a:solidFill>
                <a:srgbClr val="000099"/>
              </a:solidFill>
              <a:effectLst/>
              <a:latin typeface="Tahoma" panose="020B0604030504040204" pitchFamily="34" charset="0"/>
            </a:endParaRPr>
          </a:p>
          <a:p>
            <a:pPr eaLnBrk="1" hangingPunct="1">
              <a:buFont typeface="Wingdings" panose="05000000000000000000" pitchFamily="2" charset="2"/>
              <a:buNone/>
            </a:pPr>
            <a:r>
              <a:rPr lang="en-US" sz="2400" b="1" smtClean="0">
                <a:solidFill>
                  <a:srgbClr val="000099"/>
                </a:solidFill>
                <a:effectLst/>
                <a:latin typeface="Tahoma" panose="020B0604030504040204" pitchFamily="34" charset="0"/>
              </a:rPr>
              <a:t> 3. </a:t>
            </a:r>
            <a:r>
              <a:rPr lang="en-US" sz="2400" b="1" smtClean="0">
                <a:solidFill>
                  <a:schemeClr val="hlink"/>
                </a:solidFill>
                <a:effectLst/>
                <a:latin typeface="Tahoma" panose="020B0604030504040204" pitchFamily="34" charset="0"/>
              </a:rPr>
              <a:t>EXPRESSION OF HIGH VALUE</a:t>
            </a:r>
            <a:r>
              <a:rPr lang="en-US" sz="2400" b="1" smtClean="0">
                <a:solidFill>
                  <a:srgbClr val="000099"/>
                </a:solidFill>
                <a:effectLst/>
                <a:latin typeface="Tahoma" panose="020B0604030504040204" pitchFamily="34" charset="0"/>
              </a:rPr>
              <a:t> – We need to have our</a:t>
            </a:r>
          </a:p>
          <a:p>
            <a:pPr eaLnBrk="1" hangingPunct="1">
              <a:buFont typeface="Wingdings" panose="05000000000000000000" pitchFamily="2" charset="2"/>
              <a:buNone/>
            </a:pPr>
            <a:r>
              <a:rPr lang="en-US" sz="2400" b="1" smtClean="0">
                <a:solidFill>
                  <a:srgbClr val="000099"/>
                </a:solidFill>
                <a:effectLst/>
                <a:latin typeface="Tahoma" panose="020B0604030504040204" pitchFamily="34" charset="0"/>
              </a:rPr>
              <a:t>     strengths recognized.</a:t>
            </a:r>
          </a:p>
          <a:p>
            <a:pPr eaLnBrk="1" hangingPunct="1">
              <a:buFont typeface="Wingdings" panose="05000000000000000000" pitchFamily="2" charset="2"/>
              <a:buNone/>
            </a:pPr>
            <a:endParaRPr lang="en-US" sz="500" b="1" smtClean="0">
              <a:solidFill>
                <a:srgbClr val="000099"/>
              </a:solidFill>
              <a:effectLst/>
              <a:latin typeface="Tahoma" panose="020B0604030504040204" pitchFamily="34" charset="0"/>
            </a:endParaRPr>
          </a:p>
          <a:p>
            <a:pPr eaLnBrk="1" hangingPunct="1">
              <a:buFont typeface="Wingdings" panose="05000000000000000000" pitchFamily="2" charset="2"/>
              <a:buNone/>
            </a:pPr>
            <a:r>
              <a:rPr lang="en-US" sz="2400" b="1" smtClean="0">
                <a:solidFill>
                  <a:srgbClr val="000099"/>
                </a:solidFill>
                <a:effectLst/>
                <a:latin typeface="Tahoma" panose="020B0604030504040204" pitchFamily="34" charset="0"/>
              </a:rPr>
              <a:t> 4. </a:t>
            </a:r>
            <a:r>
              <a:rPr lang="en-US" sz="2400" b="1" smtClean="0">
                <a:solidFill>
                  <a:schemeClr val="hlink"/>
                </a:solidFill>
                <a:effectLst/>
                <a:latin typeface="Tahoma" panose="020B0604030504040204" pitchFamily="34" charset="0"/>
              </a:rPr>
              <a:t>VISION OF A SPECIAL FUTURE</a:t>
            </a:r>
            <a:r>
              <a:rPr lang="en-US" sz="2400" b="1" smtClean="0">
                <a:solidFill>
                  <a:srgbClr val="000099"/>
                </a:solidFill>
                <a:effectLst/>
                <a:latin typeface="Tahoma" panose="020B0604030504040204" pitchFamily="34" charset="0"/>
              </a:rPr>
              <a:t> – We need someone to</a:t>
            </a:r>
          </a:p>
          <a:p>
            <a:pPr eaLnBrk="1" hangingPunct="1">
              <a:buFont typeface="Wingdings" panose="05000000000000000000" pitchFamily="2" charset="2"/>
              <a:buNone/>
            </a:pPr>
            <a:r>
              <a:rPr lang="en-US" sz="2400" b="1" smtClean="0">
                <a:solidFill>
                  <a:srgbClr val="000099"/>
                </a:solidFill>
                <a:effectLst/>
                <a:latin typeface="Tahoma" panose="020B0604030504040204" pitchFamily="34" charset="0"/>
              </a:rPr>
              <a:t>     believe in our future.</a:t>
            </a:r>
          </a:p>
          <a:p>
            <a:pPr eaLnBrk="1" hangingPunct="1">
              <a:buFont typeface="Wingdings" panose="05000000000000000000" pitchFamily="2" charset="2"/>
              <a:buNone/>
            </a:pPr>
            <a:endParaRPr lang="en-US" sz="500" b="1" smtClean="0">
              <a:solidFill>
                <a:srgbClr val="000099"/>
              </a:solidFill>
              <a:effectLst/>
              <a:latin typeface="Tahoma" panose="020B0604030504040204" pitchFamily="34" charset="0"/>
            </a:endParaRPr>
          </a:p>
          <a:p>
            <a:pPr eaLnBrk="1" hangingPunct="1">
              <a:buFont typeface="Wingdings" panose="05000000000000000000" pitchFamily="2" charset="2"/>
              <a:buNone/>
            </a:pPr>
            <a:r>
              <a:rPr lang="en-US" sz="2400" b="1" smtClean="0">
                <a:solidFill>
                  <a:srgbClr val="000099"/>
                </a:solidFill>
                <a:effectLst/>
                <a:latin typeface="Tahoma" panose="020B0604030504040204" pitchFamily="34" charset="0"/>
              </a:rPr>
              <a:t> 5. </a:t>
            </a:r>
            <a:r>
              <a:rPr lang="en-US" sz="2400" b="1" smtClean="0">
                <a:solidFill>
                  <a:schemeClr val="hlink"/>
                </a:solidFill>
                <a:effectLst/>
                <a:latin typeface="Tahoma" panose="020B0604030504040204" pitchFamily="34" charset="0"/>
              </a:rPr>
              <a:t>APPLICATION OF GENUINE COMMITMENT</a:t>
            </a:r>
            <a:r>
              <a:rPr lang="en-US" sz="2400" b="1" smtClean="0">
                <a:solidFill>
                  <a:srgbClr val="000099"/>
                </a:solidFill>
                <a:effectLst/>
                <a:latin typeface="Tahoma" panose="020B0604030504040204" pitchFamily="34" charset="0"/>
              </a:rPr>
              <a:t> – We need</a:t>
            </a:r>
          </a:p>
          <a:p>
            <a:pPr eaLnBrk="1" hangingPunct="1">
              <a:buFont typeface="Wingdings" panose="05000000000000000000" pitchFamily="2" charset="2"/>
              <a:buNone/>
            </a:pPr>
            <a:r>
              <a:rPr lang="en-US" sz="2400" b="1" smtClean="0">
                <a:solidFill>
                  <a:srgbClr val="000099"/>
                </a:solidFill>
                <a:effectLst/>
                <a:latin typeface="Tahoma" panose="020B0604030504040204" pitchFamily="34" charset="0"/>
              </a:rPr>
              <a:t>     someone to see us thru the process.</a:t>
            </a:r>
          </a:p>
        </p:txBody>
      </p:sp>
      <p:sp>
        <p:nvSpPr>
          <p:cNvPr id="30724"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89A85BE6-7A58-4144-8665-93A433409FD1}" type="slidenum">
              <a:rPr lang="en-US" sz="1400">
                <a:solidFill>
                  <a:srgbClr val="000099"/>
                </a:solidFill>
              </a:rPr>
              <a:pPr eaLnBrk="1" hangingPunct="1"/>
              <a:t>27</a:t>
            </a:fld>
            <a:endParaRPr lang="en-US" sz="1400">
              <a:solidFill>
                <a:srgbClr val="000099"/>
              </a:solidFill>
            </a:endParaRPr>
          </a:p>
        </p:txBody>
      </p:sp>
      <p:sp>
        <p:nvSpPr>
          <p:cNvPr id="30725"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barn(outVertical)">
                                      <p:cBhvr>
                                        <p:cTn id="7" dur="500"/>
                                        <p:tgtEl>
                                          <p:spTgt spid="296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dissolve">
                                      <p:cBhvr>
                                        <p:cTn id="12" dur="500"/>
                                        <p:tgtEl>
                                          <p:spTgt spid="296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Effect transition="in" filter="dissolve">
                                      <p:cBhvr>
                                        <p:cTn id="17" dur="500"/>
                                        <p:tgtEl>
                                          <p:spTgt spid="296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dissolve">
                                      <p:cBhvr>
                                        <p:cTn id="22" dur="5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dissolve">
                                      <p:cBhvr>
                                        <p:cTn id="27" dur="500"/>
                                        <p:tgtEl>
                                          <p:spTgt spid="296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9699">
                                            <p:txEl>
                                              <p:pRg st="6" end="6"/>
                                            </p:txEl>
                                          </p:spTgt>
                                        </p:tgtEl>
                                        <p:attrNameLst>
                                          <p:attrName>style.visibility</p:attrName>
                                        </p:attrNameLst>
                                      </p:cBhvr>
                                      <p:to>
                                        <p:strVal val="visible"/>
                                      </p:to>
                                    </p:set>
                                    <p:animEffect transition="in" filter="dissolve">
                                      <p:cBhvr>
                                        <p:cTn id="32" dur="500"/>
                                        <p:tgtEl>
                                          <p:spTgt spid="29699">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9699">
                                            <p:txEl>
                                              <p:pRg st="7" end="7"/>
                                            </p:txEl>
                                          </p:spTgt>
                                        </p:tgtEl>
                                        <p:attrNameLst>
                                          <p:attrName>style.visibility</p:attrName>
                                        </p:attrNameLst>
                                      </p:cBhvr>
                                      <p:to>
                                        <p:strVal val="visible"/>
                                      </p:to>
                                    </p:set>
                                    <p:animEffect transition="in" filter="dissolve">
                                      <p:cBhvr>
                                        <p:cTn id="37" dur="500"/>
                                        <p:tgtEl>
                                          <p:spTgt spid="29699">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9699">
                                            <p:txEl>
                                              <p:pRg st="9" end="9"/>
                                            </p:txEl>
                                          </p:spTgt>
                                        </p:tgtEl>
                                        <p:attrNameLst>
                                          <p:attrName>style.visibility</p:attrName>
                                        </p:attrNameLst>
                                      </p:cBhvr>
                                      <p:to>
                                        <p:strVal val="visible"/>
                                      </p:to>
                                    </p:set>
                                    <p:animEffect transition="in" filter="dissolve">
                                      <p:cBhvr>
                                        <p:cTn id="42" dur="500"/>
                                        <p:tgtEl>
                                          <p:spTgt spid="29699">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9699">
                                            <p:txEl>
                                              <p:pRg st="10" end="10"/>
                                            </p:txEl>
                                          </p:spTgt>
                                        </p:tgtEl>
                                        <p:attrNameLst>
                                          <p:attrName>style.visibility</p:attrName>
                                        </p:attrNameLst>
                                      </p:cBhvr>
                                      <p:to>
                                        <p:strVal val="visible"/>
                                      </p:to>
                                    </p:set>
                                    <p:animEffect transition="in" filter="dissolve">
                                      <p:cBhvr>
                                        <p:cTn id="47" dur="500"/>
                                        <p:tgtEl>
                                          <p:spTgt spid="29699">
                                            <p:txEl>
                                              <p:pRg st="10" end="1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9699">
                                            <p:txEl>
                                              <p:pRg st="12" end="12"/>
                                            </p:txEl>
                                          </p:spTgt>
                                        </p:tgtEl>
                                        <p:attrNameLst>
                                          <p:attrName>style.visibility</p:attrName>
                                        </p:attrNameLst>
                                      </p:cBhvr>
                                      <p:to>
                                        <p:strVal val="visible"/>
                                      </p:to>
                                    </p:set>
                                    <p:animEffect transition="in" filter="dissolve">
                                      <p:cBhvr>
                                        <p:cTn id="52" dur="500"/>
                                        <p:tgtEl>
                                          <p:spTgt spid="29699">
                                            <p:txEl>
                                              <p:pRg st="12" end="1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9699">
                                            <p:txEl>
                                              <p:pRg st="13" end="13"/>
                                            </p:txEl>
                                          </p:spTgt>
                                        </p:tgtEl>
                                        <p:attrNameLst>
                                          <p:attrName>style.visibility</p:attrName>
                                        </p:attrNameLst>
                                      </p:cBhvr>
                                      <p:to>
                                        <p:strVal val="visible"/>
                                      </p:to>
                                    </p:set>
                                    <p:animEffect transition="in" filter="dissolve">
                                      <p:cBhvr>
                                        <p:cTn id="57" dur="500"/>
                                        <p:tgtEl>
                                          <p:spTgt spid="2969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P spid="2969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15240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30723" name="Rectangle 3"/>
          <p:cNvSpPr>
            <a:spLocks noGrp="1" noChangeArrowheads="1"/>
          </p:cNvSpPr>
          <p:nvPr>
            <p:ph type="body" idx="1"/>
          </p:nvPr>
        </p:nvSpPr>
        <p:spPr>
          <a:xfrm>
            <a:off x="152400" y="1295400"/>
            <a:ext cx="8763000" cy="5257800"/>
          </a:xfrm>
        </p:spPr>
        <p:txBody>
          <a:bodyPr/>
          <a:lstStyle/>
          <a:p>
            <a:pPr eaLnBrk="1" hangingPunct="1">
              <a:buFont typeface="Wingdings" panose="05000000000000000000" pitchFamily="2" charset="2"/>
              <a:buNone/>
              <a:defRPr/>
            </a:pPr>
            <a:r>
              <a:rPr lang="en-US" smtClean="0"/>
              <a:t>		</a:t>
            </a:r>
          </a:p>
          <a:p>
            <a:pPr eaLnBrk="1" hangingPunct="1">
              <a:buFont typeface="Wingdings" panose="05000000000000000000" pitchFamily="2" charset="2"/>
              <a:buNone/>
              <a:defRPr/>
            </a:pPr>
            <a:r>
              <a:rPr lang="en-US" smtClean="0"/>
              <a:t>		</a:t>
            </a:r>
          </a:p>
        </p:txBody>
      </p:sp>
      <p:sp>
        <p:nvSpPr>
          <p:cNvPr id="30724" name="Rectangle 4"/>
          <p:cNvSpPr>
            <a:spLocks noChangeArrowheads="1"/>
          </p:cNvSpPr>
          <p:nvPr/>
        </p:nvSpPr>
        <p:spPr bwMode="auto">
          <a:xfrm>
            <a:off x="838200" y="1600200"/>
            <a:ext cx="1752600" cy="533400"/>
          </a:xfrm>
          <a:prstGeom prst="rect">
            <a:avLst/>
          </a:prstGeom>
          <a:solidFill>
            <a:schemeClr val="bg1"/>
          </a:solidFill>
          <a:ln w="12700" cap="sq">
            <a:solidFill>
              <a:schemeClr val="tx1"/>
            </a:solidFill>
            <a:miter lim="800000"/>
            <a:headEnd type="none" w="sm" len="sm"/>
            <a:tailEnd type="none" w="sm" len="sm"/>
          </a:ln>
          <a:effectLst/>
        </p:spPr>
        <p:txBody>
          <a:bodyPr wrap="none" anchor="ctr"/>
          <a:lstStyle/>
          <a:p>
            <a:pPr algn="ctr">
              <a:defRPr/>
            </a:pPr>
            <a:r>
              <a:rPr lang="en-US" b="1">
                <a:solidFill>
                  <a:srgbClr val="000000"/>
                </a:solidFill>
                <a:effectLst>
                  <a:outerShdw blurRad="38100" dist="38100" dir="2700000" algn="tl">
                    <a:srgbClr val="FFFFFF"/>
                  </a:outerShdw>
                </a:effectLst>
                <a:latin typeface="Times New Roman" charset="0"/>
                <a:cs typeface="+mn-cs"/>
              </a:rPr>
              <a:t>BEHAVIOR</a:t>
            </a:r>
          </a:p>
        </p:txBody>
      </p:sp>
      <p:sp>
        <p:nvSpPr>
          <p:cNvPr id="30725" name="Rectangle 5"/>
          <p:cNvSpPr>
            <a:spLocks noChangeArrowheads="1"/>
          </p:cNvSpPr>
          <p:nvPr/>
        </p:nvSpPr>
        <p:spPr bwMode="auto">
          <a:xfrm>
            <a:off x="5791200" y="1600200"/>
            <a:ext cx="1371600" cy="609600"/>
          </a:xfrm>
          <a:prstGeom prst="rect">
            <a:avLst/>
          </a:prstGeom>
          <a:solidFill>
            <a:schemeClr val="bg1"/>
          </a:solidFill>
          <a:ln w="12700" cap="sq">
            <a:solidFill>
              <a:schemeClr val="tx1"/>
            </a:solidFill>
            <a:miter lim="800000"/>
            <a:headEnd type="none" w="sm" len="sm"/>
            <a:tailEnd type="none" w="sm" len="sm"/>
          </a:ln>
          <a:effectLst/>
        </p:spPr>
        <p:txBody>
          <a:bodyPr wrap="none" anchor="ctr"/>
          <a:lstStyle/>
          <a:p>
            <a:pPr algn="ctr">
              <a:defRPr/>
            </a:pPr>
            <a:r>
              <a:rPr lang="en-US" b="1">
                <a:solidFill>
                  <a:srgbClr val="000000"/>
                </a:solidFill>
                <a:effectLst>
                  <a:outerShdw blurRad="38100" dist="38100" dir="2700000" algn="tl">
                    <a:srgbClr val="FFFFFF"/>
                  </a:outerShdw>
                </a:effectLst>
                <a:latin typeface="Times New Roman" charset="0"/>
                <a:cs typeface="+mn-cs"/>
              </a:rPr>
              <a:t>HABITS</a:t>
            </a:r>
          </a:p>
        </p:txBody>
      </p:sp>
      <p:sp>
        <p:nvSpPr>
          <p:cNvPr id="30726" name="Rectangle 6"/>
          <p:cNvSpPr>
            <a:spLocks noChangeArrowheads="1"/>
          </p:cNvSpPr>
          <p:nvPr/>
        </p:nvSpPr>
        <p:spPr bwMode="auto">
          <a:xfrm>
            <a:off x="762000" y="2743200"/>
            <a:ext cx="1828800" cy="685800"/>
          </a:xfrm>
          <a:prstGeom prst="rect">
            <a:avLst/>
          </a:prstGeom>
          <a:solidFill>
            <a:schemeClr val="bg1"/>
          </a:solidFill>
          <a:ln w="12700" cap="sq">
            <a:solidFill>
              <a:schemeClr val="tx1"/>
            </a:solidFill>
            <a:miter lim="800000"/>
            <a:headEnd type="none" w="sm" len="sm"/>
            <a:tailEnd type="none" w="sm" len="sm"/>
          </a:ln>
          <a:effectLst/>
        </p:spPr>
        <p:txBody>
          <a:bodyPr wrap="none" anchor="ctr"/>
          <a:lstStyle/>
          <a:p>
            <a:pPr algn="ctr">
              <a:defRPr/>
            </a:pPr>
            <a:r>
              <a:rPr lang="en-US" b="1">
                <a:solidFill>
                  <a:srgbClr val="000000"/>
                </a:solidFill>
                <a:effectLst>
                  <a:outerShdw blurRad="38100" dist="38100" dir="2700000" algn="tl">
                    <a:srgbClr val="FFFFFF"/>
                  </a:outerShdw>
                </a:effectLst>
                <a:latin typeface="Times New Roman" charset="0"/>
                <a:cs typeface="+mn-cs"/>
              </a:rPr>
              <a:t>NEGATIVE</a:t>
            </a:r>
          </a:p>
          <a:p>
            <a:pPr algn="ctr">
              <a:defRPr/>
            </a:pPr>
            <a:r>
              <a:rPr lang="en-US" b="1">
                <a:solidFill>
                  <a:srgbClr val="000000"/>
                </a:solidFill>
                <a:effectLst>
                  <a:outerShdw blurRad="38100" dist="38100" dir="2700000" algn="tl">
                    <a:srgbClr val="FFFFFF"/>
                  </a:outerShdw>
                </a:effectLst>
                <a:latin typeface="Times New Roman" charset="0"/>
                <a:cs typeface="+mn-cs"/>
              </a:rPr>
              <a:t>ATTITUDES</a:t>
            </a:r>
          </a:p>
        </p:txBody>
      </p:sp>
      <p:sp>
        <p:nvSpPr>
          <p:cNvPr id="30727" name="Rectangle 7"/>
          <p:cNvSpPr>
            <a:spLocks noChangeArrowheads="1"/>
          </p:cNvSpPr>
          <p:nvPr/>
        </p:nvSpPr>
        <p:spPr bwMode="auto">
          <a:xfrm>
            <a:off x="762000" y="4267200"/>
            <a:ext cx="1676400" cy="762000"/>
          </a:xfrm>
          <a:prstGeom prst="rect">
            <a:avLst/>
          </a:prstGeom>
          <a:solidFill>
            <a:schemeClr val="bg1"/>
          </a:solidFill>
          <a:ln w="12700" cap="sq">
            <a:solidFill>
              <a:schemeClr val="tx1"/>
            </a:solidFill>
            <a:miter lim="800000"/>
            <a:headEnd type="none" w="sm" len="sm"/>
            <a:tailEnd type="none" w="sm" len="sm"/>
          </a:ln>
          <a:effectLst/>
        </p:spPr>
        <p:txBody>
          <a:bodyPr wrap="none" anchor="ctr"/>
          <a:lstStyle/>
          <a:p>
            <a:pPr algn="ctr">
              <a:defRPr/>
            </a:pPr>
            <a:r>
              <a:rPr lang="en-US" b="1">
                <a:solidFill>
                  <a:srgbClr val="000000"/>
                </a:solidFill>
                <a:effectLst>
                  <a:outerShdw blurRad="38100" dist="38100" dir="2700000" algn="tl">
                    <a:srgbClr val="FFFFFF"/>
                  </a:outerShdw>
                </a:effectLst>
                <a:latin typeface="Times New Roman" charset="0"/>
                <a:cs typeface="+mn-cs"/>
              </a:rPr>
              <a:t>REVERSE </a:t>
            </a:r>
          </a:p>
          <a:p>
            <a:pPr algn="ctr">
              <a:defRPr/>
            </a:pPr>
            <a:r>
              <a:rPr lang="en-US" b="1">
                <a:solidFill>
                  <a:srgbClr val="000000"/>
                </a:solidFill>
                <a:effectLst>
                  <a:outerShdw blurRad="38100" dist="38100" dir="2700000" algn="tl">
                    <a:srgbClr val="FFFFFF"/>
                  </a:outerShdw>
                </a:effectLst>
                <a:latin typeface="Times New Roman" charset="0"/>
                <a:cs typeface="+mn-cs"/>
              </a:rPr>
              <a:t>PRIDE</a:t>
            </a:r>
          </a:p>
        </p:txBody>
      </p:sp>
      <p:sp>
        <p:nvSpPr>
          <p:cNvPr id="30728" name="Rectangle 8"/>
          <p:cNvSpPr>
            <a:spLocks noChangeArrowheads="1"/>
          </p:cNvSpPr>
          <p:nvPr/>
        </p:nvSpPr>
        <p:spPr bwMode="auto">
          <a:xfrm>
            <a:off x="5638800" y="2743200"/>
            <a:ext cx="1828800" cy="685800"/>
          </a:xfrm>
          <a:prstGeom prst="rect">
            <a:avLst/>
          </a:prstGeom>
          <a:solidFill>
            <a:schemeClr val="bg1"/>
          </a:solidFill>
          <a:ln w="12700" cap="sq">
            <a:solidFill>
              <a:schemeClr val="tx1"/>
            </a:solidFill>
            <a:miter lim="800000"/>
            <a:headEnd type="none" w="sm" len="sm"/>
            <a:tailEnd type="none" w="sm" len="sm"/>
          </a:ln>
          <a:effectLst/>
        </p:spPr>
        <p:txBody>
          <a:bodyPr wrap="none" anchor="ctr"/>
          <a:lstStyle/>
          <a:p>
            <a:pPr algn="ctr">
              <a:defRPr/>
            </a:pPr>
            <a:r>
              <a:rPr lang="en-US" b="1">
                <a:solidFill>
                  <a:srgbClr val="000000"/>
                </a:solidFill>
                <a:effectLst>
                  <a:outerShdw blurRad="38100" dist="38100" dir="2700000" algn="tl">
                    <a:srgbClr val="FFFFFF"/>
                  </a:outerShdw>
                </a:effectLst>
                <a:latin typeface="Times New Roman" charset="0"/>
                <a:cs typeface="+mn-cs"/>
              </a:rPr>
              <a:t>NEGATIVE</a:t>
            </a:r>
          </a:p>
          <a:p>
            <a:pPr algn="ctr">
              <a:defRPr/>
            </a:pPr>
            <a:r>
              <a:rPr lang="en-US" b="1">
                <a:solidFill>
                  <a:srgbClr val="000000"/>
                </a:solidFill>
                <a:effectLst>
                  <a:outerShdw blurRad="38100" dist="38100" dir="2700000" algn="tl">
                    <a:srgbClr val="FFFFFF"/>
                  </a:outerShdw>
                </a:effectLst>
                <a:latin typeface="Times New Roman" charset="0"/>
                <a:cs typeface="+mn-cs"/>
              </a:rPr>
              <a:t>EMOTIONS</a:t>
            </a:r>
          </a:p>
        </p:txBody>
      </p:sp>
      <p:sp>
        <p:nvSpPr>
          <p:cNvPr id="30729" name="Rectangle 9"/>
          <p:cNvSpPr>
            <a:spLocks noChangeArrowheads="1"/>
          </p:cNvSpPr>
          <p:nvPr/>
        </p:nvSpPr>
        <p:spPr bwMode="auto">
          <a:xfrm>
            <a:off x="5791200" y="4267200"/>
            <a:ext cx="1295400" cy="457200"/>
          </a:xfrm>
          <a:prstGeom prst="rect">
            <a:avLst/>
          </a:prstGeom>
          <a:solidFill>
            <a:schemeClr val="bg1"/>
          </a:solidFill>
          <a:ln w="12700" cap="sq">
            <a:solidFill>
              <a:schemeClr val="tx1"/>
            </a:solidFill>
            <a:miter lim="800000"/>
            <a:headEnd type="none" w="sm" len="sm"/>
            <a:tailEnd type="none" w="sm" len="sm"/>
          </a:ln>
          <a:effectLst/>
        </p:spPr>
        <p:txBody>
          <a:bodyPr wrap="none" anchor="ctr"/>
          <a:lstStyle/>
          <a:p>
            <a:pPr algn="ctr">
              <a:defRPr/>
            </a:pPr>
            <a:r>
              <a:rPr lang="en-US" b="1">
                <a:solidFill>
                  <a:srgbClr val="000000"/>
                </a:solidFill>
                <a:effectLst>
                  <a:outerShdw blurRad="38100" dist="38100" dir="2700000" algn="tl">
                    <a:srgbClr val="FFFFFF"/>
                  </a:outerShdw>
                </a:effectLst>
                <a:latin typeface="Times New Roman" charset="0"/>
                <a:cs typeface="+mn-cs"/>
              </a:rPr>
              <a:t>PRIDE</a:t>
            </a:r>
          </a:p>
        </p:txBody>
      </p:sp>
      <p:sp>
        <p:nvSpPr>
          <p:cNvPr id="30731" name="Text Box 11"/>
          <p:cNvSpPr txBox="1">
            <a:spLocks noChangeArrowheads="1"/>
          </p:cNvSpPr>
          <p:nvPr/>
        </p:nvSpPr>
        <p:spPr bwMode="auto">
          <a:xfrm>
            <a:off x="609600" y="5562600"/>
            <a:ext cx="1143000" cy="396875"/>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n-US" sz="2000" b="1">
                <a:solidFill>
                  <a:srgbClr val="000000"/>
                </a:solidFill>
                <a:effectLst>
                  <a:outerShdw blurRad="38100" dist="38100" dir="2700000" algn="tl">
                    <a:srgbClr val="FFFFFF"/>
                  </a:outerShdw>
                </a:effectLst>
                <a:latin typeface="Times New Roman" charset="0"/>
                <a:cs typeface="+mn-cs"/>
              </a:rPr>
              <a:t>ROOT</a:t>
            </a:r>
          </a:p>
        </p:txBody>
      </p:sp>
      <p:sp>
        <p:nvSpPr>
          <p:cNvPr id="30732" name="Rectangle 12"/>
          <p:cNvSpPr>
            <a:spLocks noChangeArrowheads="1"/>
          </p:cNvSpPr>
          <p:nvPr/>
        </p:nvSpPr>
        <p:spPr bwMode="auto">
          <a:xfrm>
            <a:off x="0" y="6019800"/>
            <a:ext cx="9144000" cy="533400"/>
          </a:xfrm>
          <a:prstGeom prst="rect">
            <a:avLst/>
          </a:prstGeom>
          <a:solidFill>
            <a:schemeClr val="bg1"/>
          </a:solidFill>
          <a:ln w="12700" cap="sq">
            <a:solidFill>
              <a:schemeClr val="tx1"/>
            </a:solidFill>
            <a:miter lim="800000"/>
            <a:headEnd type="none" w="sm" len="sm"/>
            <a:tailEnd type="none" w="sm" len="sm"/>
          </a:ln>
          <a:effectLst/>
        </p:spPr>
        <p:txBody>
          <a:bodyPr wrap="none" anchor="ctr"/>
          <a:lstStyle/>
          <a:p>
            <a:pPr>
              <a:defRPr/>
            </a:pPr>
            <a:r>
              <a:rPr lang="en-US" sz="1800" b="1">
                <a:solidFill>
                  <a:srgbClr val="000000"/>
                </a:solidFill>
                <a:effectLst>
                  <a:outerShdw blurRad="38100" dist="38100" dir="2700000" algn="tl">
                    <a:srgbClr val="FFFFFF"/>
                  </a:outerShdw>
                </a:effectLst>
                <a:latin typeface="Times New Roman" charset="0"/>
                <a:cs typeface="+mn-cs"/>
              </a:rPr>
              <a:t>PROGRAM  </a:t>
            </a:r>
            <a:r>
              <a:rPr lang="en-US" sz="1600" b="1">
                <a:solidFill>
                  <a:srgbClr val="000000"/>
                </a:solidFill>
                <a:effectLst>
                  <a:outerShdw blurRad="38100" dist="38100" dir="2700000" algn="tl">
                    <a:srgbClr val="FFFFFF"/>
                  </a:outerShdw>
                </a:effectLst>
                <a:latin typeface="Times New Roman" charset="0"/>
                <a:cs typeface="Times New Roman" charset="0"/>
                <a:sym typeface="Wingdings 3" pitchFamily="18" charset="2"/>
              </a:rPr>
              <a:t></a:t>
            </a:r>
            <a:r>
              <a:rPr lang="en-US" sz="1800" b="1">
                <a:solidFill>
                  <a:srgbClr val="000000"/>
                </a:solidFill>
                <a:effectLst>
                  <a:outerShdw blurRad="38100" dist="38100" dir="2700000" algn="tl">
                    <a:srgbClr val="FFFFFF"/>
                  </a:outerShdw>
                </a:effectLst>
                <a:latin typeface="Times New Roman" charset="0"/>
                <a:cs typeface="+mn-cs"/>
              </a:rPr>
              <a:t> BELIEF   </a:t>
            </a:r>
            <a:r>
              <a:rPr lang="en-US" sz="1600" b="1">
                <a:solidFill>
                  <a:srgbClr val="000000"/>
                </a:solidFill>
                <a:effectLst>
                  <a:outerShdw blurRad="38100" dist="38100" dir="2700000" algn="tl">
                    <a:srgbClr val="FFFFFF"/>
                  </a:outerShdw>
                </a:effectLst>
                <a:latin typeface="Times New Roman" charset="0"/>
                <a:cs typeface="Times New Roman" charset="0"/>
                <a:sym typeface="Wingdings 3" pitchFamily="18" charset="2"/>
              </a:rPr>
              <a:t></a:t>
            </a:r>
            <a:r>
              <a:rPr lang="en-US" sz="1800" b="1">
                <a:solidFill>
                  <a:srgbClr val="000000"/>
                </a:solidFill>
                <a:effectLst>
                  <a:outerShdw blurRad="38100" dist="38100" dir="2700000" algn="tl">
                    <a:srgbClr val="FFFFFF"/>
                  </a:outerShdw>
                </a:effectLst>
                <a:latin typeface="Times New Roman" charset="0"/>
                <a:cs typeface="+mn-cs"/>
              </a:rPr>
              <a:t> ATTITUDES   </a:t>
            </a:r>
            <a:r>
              <a:rPr lang="en-US" sz="1600" b="1">
                <a:solidFill>
                  <a:srgbClr val="000000"/>
                </a:solidFill>
                <a:effectLst>
                  <a:outerShdw blurRad="38100" dist="38100" dir="2700000" algn="tl">
                    <a:srgbClr val="FFFFFF"/>
                  </a:outerShdw>
                </a:effectLst>
                <a:latin typeface="Times New Roman" charset="0"/>
                <a:cs typeface="Times New Roman" charset="0"/>
                <a:sym typeface="Wingdings 3" pitchFamily="18" charset="2"/>
              </a:rPr>
              <a:t></a:t>
            </a:r>
            <a:r>
              <a:rPr lang="en-US" sz="1800" b="1">
                <a:solidFill>
                  <a:srgbClr val="000000"/>
                </a:solidFill>
                <a:effectLst>
                  <a:outerShdw blurRad="38100" dist="38100" dir="2700000" algn="tl">
                    <a:srgbClr val="FFFFFF"/>
                  </a:outerShdw>
                </a:effectLst>
                <a:latin typeface="Times New Roman" charset="0"/>
                <a:cs typeface="+mn-cs"/>
              </a:rPr>
              <a:t> FEELINGS   </a:t>
            </a:r>
            <a:r>
              <a:rPr lang="en-US" sz="1600" b="1">
                <a:solidFill>
                  <a:srgbClr val="000000"/>
                </a:solidFill>
                <a:effectLst>
                  <a:outerShdw blurRad="38100" dist="38100" dir="2700000" algn="tl">
                    <a:srgbClr val="FFFFFF"/>
                  </a:outerShdw>
                </a:effectLst>
                <a:latin typeface="Times New Roman" charset="0"/>
                <a:cs typeface="Times New Roman" charset="0"/>
                <a:sym typeface="Wingdings 3" pitchFamily="18" charset="2"/>
              </a:rPr>
              <a:t></a:t>
            </a:r>
            <a:r>
              <a:rPr lang="en-US" sz="1800" b="1">
                <a:solidFill>
                  <a:srgbClr val="000000"/>
                </a:solidFill>
                <a:effectLst>
                  <a:outerShdw blurRad="38100" dist="38100" dir="2700000" algn="tl">
                    <a:srgbClr val="FFFFFF"/>
                  </a:outerShdw>
                </a:effectLst>
                <a:latin typeface="Times New Roman" charset="0"/>
                <a:cs typeface="+mn-cs"/>
              </a:rPr>
              <a:t> BEHAVIOR   </a:t>
            </a:r>
            <a:r>
              <a:rPr lang="en-US" sz="1600" b="1">
                <a:solidFill>
                  <a:srgbClr val="000000"/>
                </a:solidFill>
                <a:effectLst>
                  <a:outerShdw blurRad="38100" dist="38100" dir="2700000" algn="tl">
                    <a:srgbClr val="FFFFFF"/>
                  </a:outerShdw>
                </a:effectLst>
                <a:latin typeface="Times New Roman" charset="0"/>
                <a:cs typeface="Times New Roman" charset="0"/>
                <a:sym typeface="Wingdings 3" pitchFamily="18" charset="2"/>
              </a:rPr>
              <a:t></a:t>
            </a:r>
            <a:r>
              <a:rPr lang="en-US" sz="1800" b="1">
                <a:solidFill>
                  <a:srgbClr val="000000"/>
                </a:solidFill>
                <a:effectLst>
                  <a:outerShdw blurRad="38100" dist="38100" dir="2700000" algn="tl">
                    <a:srgbClr val="FFFFFF"/>
                  </a:outerShdw>
                </a:effectLst>
                <a:latin typeface="Times New Roman" charset="0"/>
                <a:cs typeface="+mn-cs"/>
              </a:rPr>
              <a:t> HABITS</a:t>
            </a:r>
          </a:p>
        </p:txBody>
      </p:sp>
      <p:sp>
        <p:nvSpPr>
          <p:cNvPr id="30735" name="Text Box 15"/>
          <p:cNvSpPr txBox="1">
            <a:spLocks noChangeArrowheads="1"/>
          </p:cNvSpPr>
          <p:nvPr/>
        </p:nvSpPr>
        <p:spPr bwMode="auto">
          <a:xfrm>
            <a:off x="228600" y="2133600"/>
            <a:ext cx="1295400" cy="333375"/>
          </a:xfrm>
          <a:prstGeom prst="rect">
            <a:avLst/>
          </a:prstGeom>
          <a:noFill/>
          <a:ln w="12700" cap="sq">
            <a:solidFill>
              <a:schemeClr val="tx1"/>
            </a:solidFill>
            <a:miter lim="800000"/>
            <a:headEnd type="none" w="sm" len="sm"/>
            <a:tailEnd type="none" w="sm" len="sm"/>
          </a:ln>
          <a:effectLst/>
        </p:spPr>
        <p:txBody>
          <a:bodyPr>
            <a:spAutoFit/>
          </a:bodyPr>
          <a:lstStyle/>
          <a:p>
            <a:pPr>
              <a:spcBef>
                <a:spcPct val="50000"/>
              </a:spcBef>
              <a:defRPr/>
            </a:pPr>
            <a:r>
              <a:rPr lang="en-US" sz="1500" b="1">
                <a:solidFill>
                  <a:srgbClr val="000000"/>
                </a:solidFill>
                <a:effectLst>
                  <a:outerShdw blurRad="38100" dist="38100" dir="2700000" algn="tl">
                    <a:srgbClr val="FFFFFF"/>
                  </a:outerShdw>
                </a:effectLst>
                <a:latin typeface="Times New Roman" charset="0"/>
                <a:cs typeface="+mn-cs"/>
              </a:rPr>
              <a:t>SURFACE</a:t>
            </a:r>
          </a:p>
        </p:txBody>
      </p:sp>
      <p:sp>
        <p:nvSpPr>
          <p:cNvPr id="30739" name="Freeform 19"/>
          <p:cNvSpPr>
            <a:spLocks/>
          </p:cNvSpPr>
          <p:nvPr/>
        </p:nvSpPr>
        <p:spPr bwMode="auto">
          <a:xfrm>
            <a:off x="400050" y="2417763"/>
            <a:ext cx="7962900" cy="266700"/>
          </a:xfrm>
          <a:custGeom>
            <a:avLst/>
            <a:gdLst/>
            <a:ahLst/>
            <a:cxnLst>
              <a:cxn ang="0">
                <a:pos x="0" y="85"/>
              </a:cxn>
              <a:cxn ang="0">
                <a:pos x="168" y="109"/>
              </a:cxn>
              <a:cxn ang="0">
                <a:pos x="192" y="157"/>
              </a:cxn>
              <a:cxn ang="0">
                <a:pos x="336" y="133"/>
              </a:cxn>
              <a:cxn ang="0">
                <a:pos x="504" y="85"/>
              </a:cxn>
              <a:cxn ang="0">
                <a:pos x="600" y="37"/>
              </a:cxn>
              <a:cxn ang="0">
                <a:pos x="816" y="109"/>
              </a:cxn>
              <a:cxn ang="0">
                <a:pos x="1344" y="85"/>
              </a:cxn>
              <a:cxn ang="0">
                <a:pos x="2856" y="61"/>
              </a:cxn>
              <a:cxn ang="0">
                <a:pos x="3240" y="85"/>
              </a:cxn>
              <a:cxn ang="0">
                <a:pos x="4752" y="61"/>
              </a:cxn>
              <a:cxn ang="0">
                <a:pos x="4776" y="109"/>
              </a:cxn>
              <a:cxn ang="0">
                <a:pos x="5016" y="109"/>
              </a:cxn>
            </a:cxnLst>
            <a:rect l="0" t="0" r="r" b="b"/>
            <a:pathLst>
              <a:path w="5016" h="168">
                <a:moveTo>
                  <a:pt x="0" y="85"/>
                </a:moveTo>
                <a:cubicBezTo>
                  <a:pt x="56" y="93"/>
                  <a:pt x="115" y="89"/>
                  <a:pt x="168" y="109"/>
                </a:cubicBezTo>
                <a:cubicBezTo>
                  <a:pt x="185" y="115"/>
                  <a:pt x="174" y="154"/>
                  <a:pt x="192" y="157"/>
                </a:cubicBezTo>
                <a:cubicBezTo>
                  <a:pt x="240" y="164"/>
                  <a:pt x="288" y="141"/>
                  <a:pt x="336" y="133"/>
                </a:cubicBezTo>
                <a:cubicBezTo>
                  <a:pt x="469" y="67"/>
                  <a:pt x="256" y="168"/>
                  <a:pt x="504" y="85"/>
                </a:cubicBezTo>
                <a:cubicBezTo>
                  <a:pt x="538" y="74"/>
                  <a:pt x="600" y="37"/>
                  <a:pt x="600" y="37"/>
                </a:cubicBezTo>
                <a:cubicBezTo>
                  <a:pt x="649" y="135"/>
                  <a:pt x="619" y="109"/>
                  <a:pt x="816" y="109"/>
                </a:cubicBezTo>
                <a:cubicBezTo>
                  <a:pt x="992" y="109"/>
                  <a:pt x="1168" y="93"/>
                  <a:pt x="1344" y="85"/>
                </a:cubicBezTo>
                <a:cubicBezTo>
                  <a:pt x="1848" y="121"/>
                  <a:pt x="2353" y="124"/>
                  <a:pt x="2856" y="61"/>
                </a:cubicBezTo>
                <a:cubicBezTo>
                  <a:pt x="2977" y="0"/>
                  <a:pt x="3121" y="25"/>
                  <a:pt x="3240" y="85"/>
                </a:cubicBezTo>
                <a:cubicBezTo>
                  <a:pt x="3744" y="77"/>
                  <a:pt x="4248" y="53"/>
                  <a:pt x="4752" y="61"/>
                </a:cubicBezTo>
                <a:cubicBezTo>
                  <a:pt x="4770" y="61"/>
                  <a:pt x="4758" y="106"/>
                  <a:pt x="4776" y="109"/>
                </a:cubicBezTo>
                <a:cubicBezTo>
                  <a:pt x="4855" y="123"/>
                  <a:pt x="4936" y="109"/>
                  <a:pt x="5016" y="109"/>
                </a:cubicBezTo>
              </a:path>
            </a:pathLst>
          </a:custGeom>
          <a:noFill/>
          <a:ln w="12700" cap="sq" cmpd="sng">
            <a:solidFill>
              <a:srgbClr val="000000"/>
            </a:solidFill>
            <a:prstDash val="solid"/>
            <a:round/>
            <a:headEnd type="none" w="sm" len="sm"/>
            <a:tailEnd type="non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30740" name="Line 20"/>
          <p:cNvSpPr>
            <a:spLocks noChangeShapeType="1"/>
          </p:cNvSpPr>
          <p:nvPr/>
        </p:nvSpPr>
        <p:spPr bwMode="auto">
          <a:xfrm>
            <a:off x="304800" y="3962400"/>
            <a:ext cx="8382000" cy="0"/>
          </a:xfrm>
          <a:prstGeom prst="line">
            <a:avLst/>
          </a:prstGeom>
          <a:noFill/>
          <a:ln w="12700" cap="sq">
            <a:solidFill>
              <a:srgbClr val="000000"/>
            </a:solidFill>
            <a:round/>
            <a:headEnd type="none" w="sm" len="sm"/>
            <a:tailEnd type="non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30741" name="Rectangle 21"/>
          <p:cNvSpPr>
            <a:spLocks noChangeArrowheads="1"/>
          </p:cNvSpPr>
          <p:nvPr/>
        </p:nvSpPr>
        <p:spPr bwMode="auto">
          <a:xfrm>
            <a:off x="228600" y="3581400"/>
            <a:ext cx="1143000" cy="304800"/>
          </a:xfrm>
          <a:prstGeom prst="rect">
            <a:avLst/>
          </a:prstGeom>
          <a:solidFill>
            <a:schemeClr val="bg1">
              <a:alpha val="50000"/>
            </a:schemeClr>
          </a:solidFill>
          <a:ln w="12700" cap="sq">
            <a:solidFill>
              <a:schemeClr val="tx1"/>
            </a:solidFill>
            <a:miter lim="800000"/>
            <a:headEnd type="none" w="sm" len="sm"/>
            <a:tailEnd type="none" w="sm" len="sm"/>
          </a:ln>
          <a:effectLst/>
        </p:spPr>
        <p:txBody>
          <a:bodyPr wrap="none" anchor="ctr"/>
          <a:lstStyle/>
          <a:p>
            <a:pPr algn="ctr">
              <a:defRPr/>
            </a:pPr>
            <a:r>
              <a:rPr lang="en-US" sz="1500" b="1">
                <a:solidFill>
                  <a:srgbClr val="000000"/>
                </a:solidFill>
                <a:effectLst>
                  <a:outerShdw blurRad="38100" dist="38100" dir="2700000" algn="tl">
                    <a:srgbClr val="FFFFFF"/>
                  </a:outerShdw>
                </a:effectLst>
                <a:latin typeface="Times New Roman" charset="0"/>
                <a:cs typeface="+mn-cs"/>
              </a:rPr>
              <a:t>DEEPER</a:t>
            </a:r>
          </a:p>
        </p:txBody>
      </p:sp>
      <p:pic>
        <p:nvPicPr>
          <p:cNvPr id="31760" name="Picture 23" descr="C:\Program Files\Microsoft Office\Clipart\standard\stddir3\na01007_.wmf"/>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581400" y="1752600"/>
            <a:ext cx="1173163"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61" name="Picture 24" descr="C:\Program Files\Microsoft Office\Clipart\standard\stddir2\dd01955_.wmf"/>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657600" y="2514600"/>
            <a:ext cx="8874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62" name="Picture 29" descr="C:\Program Files\Microsoft Office\Clipart\standard\stddir2\dd01040_.wmf"/>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505200" y="4038600"/>
            <a:ext cx="1520825"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2" name="Line 32"/>
          <p:cNvSpPr>
            <a:spLocks noChangeShapeType="1"/>
          </p:cNvSpPr>
          <p:nvPr/>
        </p:nvSpPr>
        <p:spPr bwMode="auto">
          <a:xfrm>
            <a:off x="4114800" y="5181600"/>
            <a:ext cx="0" cy="609600"/>
          </a:xfrm>
          <a:prstGeom prst="line">
            <a:avLst/>
          </a:prstGeom>
          <a:noFill/>
          <a:ln w="12700" cap="sq">
            <a:solidFill>
              <a:srgbClr val="000000"/>
            </a:solidFill>
            <a:round/>
            <a:headEnd type="none" w="sm" len="sm"/>
            <a:tailEnd type="non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pic>
        <p:nvPicPr>
          <p:cNvPr id="31764" name="Picture 33" descr="C:\Program Files\Microsoft Office\Clipart\standard\stddir2\dd01040_.wmf"/>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505200" y="2819400"/>
            <a:ext cx="1520825"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4" name="Rectangle 34"/>
          <p:cNvSpPr>
            <a:spLocks noChangeArrowheads="1"/>
          </p:cNvSpPr>
          <p:nvPr/>
        </p:nvSpPr>
        <p:spPr bwMode="auto">
          <a:xfrm>
            <a:off x="2819400" y="3276600"/>
            <a:ext cx="2590800" cy="457200"/>
          </a:xfrm>
          <a:prstGeom prst="rect">
            <a:avLst/>
          </a:prstGeom>
          <a:solidFill>
            <a:schemeClr val="bg1"/>
          </a:solidFill>
          <a:ln w="12700" cap="sq">
            <a:solidFill>
              <a:schemeClr val="tx1"/>
            </a:solidFill>
            <a:miter lim="800000"/>
            <a:headEnd type="none" w="sm" len="sm"/>
            <a:tailEnd type="none" w="sm" len="sm"/>
          </a:ln>
          <a:effectLst/>
        </p:spPr>
        <p:txBody>
          <a:bodyPr wrap="none" anchor="ctr"/>
          <a:lstStyle/>
          <a:p>
            <a:pPr algn="ctr">
              <a:defRPr/>
            </a:pPr>
            <a:r>
              <a:rPr lang="en-US" b="1">
                <a:solidFill>
                  <a:srgbClr val="000000"/>
                </a:solidFill>
                <a:effectLst>
                  <a:outerShdw blurRad="38100" dist="38100" dir="2700000" algn="tl">
                    <a:srgbClr val="FFFFFF"/>
                  </a:outerShdw>
                </a:effectLst>
                <a:latin typeface="Times New Roman" charset="0"/>
                <a:cs typeface="+mn-cs"/>
              </a:rPr>
              <a:t>UNFORGIVENESS</a:t>
            </a:r>
          </a:p>
        </p:txBody>
      </p:sp>
      <p:sp>
        <p:nvSpPr>
          <p:cNvPr id="30755" name="Rectangle 35"/>
          <p:cNvSpPr>
            <a:spLocks noChangeArrowheads="1"/>
          </p:cNvSpPr>
          <p:nvPr/>
        </p:nvSpPr>
        <p:spPr bwMode="auto">
          <a:xfrm>
            <a:off x="2971800" y="4114800"/>
            <a:ext cx="2514600" cy="381000"/>
          </a:xfrm>
          <a:prstGeom prst="rect">
            <a:avLst/>
          </a:prstGeom>
          <a:solidFill>
            <a:schemeClr val="bg1"/>
          </a:solidFill>
          <a:ln w="12700" cap="sq">
            <a:solidFill>
              <a:schemeClr val="tx1"/>
            </a:solidFill>
            <a:miter lim="800000"/>
            <a:headEnd type="none" w="sm" len="sm"/>
            <a:tailEnd type="none" w="sm" len="sm"/>
          </a:ln>
          <a:effectLst/>
        </p:spPr>
        <p:txBody>
          <a:bodyPr wrap="none" anchor="ctr"/>
          <a:lstStyle/>
          <a:p>
            <a:pPr algn="ctr">
              <a:defRPr/>
            </a:pPr>
            <a:r>
              <a:rPr lang="en-US" b="1">
                <a:solidFill>
                  <a:srgbClr val="000000"/>
                </a:solidFill>
                <a:effectLst>
                  <a:outerShdw blurRad="38100" dist="38100" dir="2700000" algn="tl">
                    <a:srgbClr val="FFFFFF"/>
                  </a:outerShdw>
                </a:effectLst>
                <a:latin typeface="Times New Roman" charset="0"/>
                <a:cs typeface="+mn-cs"/>
              </a:rPr>
              <a:t>UNMET NEEDS</a:t>
            </a:r>
          </a:p>
        </p:txBody>
      </p:sp>
      <p:sp>
        <p:nvSpPr>
          <p:cNvPr id="30757" name="Line 37"/>
          <p:cNvSpPr>
            <a:spLocks noChangeShapeType="1"/>
          </p:cNvSpPr>
          <p:nvPr/>
        </p:nvSpPr>
        <p:spPr bwMode="auto">
          <a:xfrm>
            <a:off x="4191000" y="5638800"/>
            <a:ext cx="0" cy="381000"/>
          </a:xfrm>
          <a:prstGeom prst="line">
            <a:avLst/>
          </a:prstGeom>
          <a:noFill/>
          <a:ln w="12700" cap="sq">
            <a:solidFill>
              <a:srgbClr val="000000"/>
            </a:solidFill>
            <a:round/>
            <a:headEnd type="none" w="sm" len="sm"/>
            <a:tailEnd type="none" w="sm" len="sm"/>
          </a:ln>
          <a:effectLst/>
        </p:spPr>
        <p:txBody>
          <a:bodyPr wrap="none"/>
          <a:lstStyle/>
          <a:p>
            <a:pPr>
              <a:defRPr/>
            </a:pPr>
            <a:endParaRPr lang="en-US">
              <a:effectLst>
                <a:outerShdw blurRad="38100" dist="38100" dir="2700000" algn="tl">
                  <a:srgbClr val="000000">
                    <a:alpha val="43137"/>
                  </a:srgbClr>
                </a:outerShdw>
              </a:effectLst>
              <a:latin typeface="Times New Roman" charset="0"/>
              <a:cs typeface="+mn-cs"/>
            </a:endParaRPr>
          </a:p>
        </p:txBody>
      </p:sp>
      <p:sp>
        <p:nvSpPr>
          <p:cNvPr id="30758" name="Rectangle 38"/>
          <p:cNvSpPr>
            <a:spLocks noChangeArrowheads="1"/>
          </p:cNvSpPr>
          <p:nvPr/>
        </p:nvSpPr>
        <p:spPr bwMode="auto">
          <a:xfrm>
            <a:off x="3352800" y="5105400"/>
            <a:ext cx="1828800" cy="685800"/>
          </a:xfrm>
          <a:prstGeom prst="rect">
            <a:avLst/>
          </a:prstGeom>
          <a:solidFill>
            <a:schemeClr val="bg1"/>
          </a:solidFill>
          <a:ln w="12700" cap="sq">
            <a:solidFill>
              <a:schemeClr val="tx1"/>
            </a:solidFill>
            <a:miter lim="800000"/>
            <a:headEnd type="none" w="sm" len="sm"/>
            <a:tailEnd type="none" w="sm" len="sm"/>
          </a:ln>
          <a:effectLst/>
        </p:spPr>
        <p:txBody>
          <a:bodyPr wrap="none" anchor="ctr"/>
          <a:lstStyle/>
          <a:p>
            <a:pPr algn="ctr">
              <a:defRPr/>
            </a:pPr>
            <a:r>
              <a:rPr lang="en-US" b="1">
                <a:solidFill>
                  <a:srgbClr val="000000"/>
                </a:solidFill>
                <a:effectLst>
                  <a:outerShdw blurRad="38100" dist="38100" dir="2700000" algn="tl">
                    <a:srgbClr val="FFFFFF"/>
                  </a:outerShdw>
                </a:effectLst>
                <a:latin typeface="Times New Roman" charset="0"/>
                <a:cs typeface="+mn-cs"/>
              </a:rPr>
              <a:t>PERSONAL</a:t>
            </a:r>
          </a:p>
          <a:p>
            <a:pPr algn="ctr">
              <a:defRPr/>
            </a:pPr>
            <a:r>
              <a:rPr lang="en-US" b="1">
                <a:solidFill>
                  <a:srgbClr val="000000"/>
                </a:solidFill>
                <a:effectLst>
                  <a:outerShdw blurRad="38100" dist="38100" dir="2700000" algn="tl">
                    <a:srgbClr val="FFFFFF"/>
                  </a:outerShdw>
                </a:effectLst>
                <a:latin typeface="Times New Roman" charset="0"/>
                <a:cs typeface="+mn-cs"/>
              </a:rPr>
              <a:t>WORTH</a:t>
            </a:r>
          </a:p>
        </p:txBody>
      </p:sp>
      <p:sp>
        <p:nvSpPr>
          <p:cNvPr id="31769" name="Slide Number Placeholder 26"/>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4AE80AE3-F8DF-4D01-8321-60100E21C4E9}" type="slidenum">
              <a:rPr lang="en-US" sz="1400">
                <a:solidFill>
                  <a:srgbClr val="000099"/>
                </a:solidFill>
              </a:rPr>
              <a:pPr eaLnBrk="1" hangingPunct="1"/>
              <a:t>28</a:t>
            </a:fld>
            <a:endParaRPr lang="en-US" sz="1400">
              <a:solidFill>
                <a:srgbClr val="000099"/>
              </a:solidFill>
            </a:endParaRPr>
          </a:p>
        </p:txBody>
      </p:sp>
      <p:sp>
        <p:nvSpPr>
          <p:cNvPr id="31770" name="Footer Placeholder 27"/>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dirty="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 calcmode="lin" valueType="num">
                                      <p:cBhvr additive="base">
                                        <p:cTn id="7" dur="500" fill="hold"/>
                                        <p:tgtEl>
                                          <p:spTgt spid="3072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0724"/>
                                        </p:tgtEl>
                                        <p:attrNameLst>
                                          <p:attrName>style.visibility</p:attrName>
                                        </p:attrNameLst>
                                      </p:cBhvr>
                                      <p:to>
                                        <p:strVal val="visible"/>
                                      </p:to>
                                    </p:set>
                                    <p:animEffect transition="in" filter="dissolve">
                                      <p:cBhvr>
                                        <p:cTn id="13" dur="500"/>
                                        <p:tgtEl>
                                          <p:spTgt spid="3072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0725"/>
                                        </p:tgtEl>
                                        <p:attrNameLst>
                                          <p:attrName>style.visibility</p:attrName>
                                        </p:attrNameLst>
                                      </p:cBhvr>
                                      <p:to>
                                        <p:strVal val="visible"/>
                                      </p:to>
                                    </p:set>
                                    <p:animEffect transition="in" filter="dissolve">
                                      <p:cBhvr>
                                        <p:cTn id="18" dur="500"/>
                                        <p:tgtEl>
                                          <p:spTgt spid="3072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0735"/>
                                        </p:tgtEl>
                                        <p:attrNameLst>
                                          <p:attrName>style.visibility</p:attrName>
                                        </p:attrNameLst>
                                      </p:cBhvr>
                                      <p:to>
                                        <p:strVal val="visible"/>
                                      </p:to>
                                    </p:set>
                                    <p:animEffect transition="in" filter="dissolve">
                                      <p:cBhvr>
                                        <p:cTn id="23" dur="500"/>
                                        <p:tgtEl>
                                          <p:spTgt spid="3073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0726"/>
                                        </p:tgtEl>
                                        <p:attrNameLst>
                                          <p:attrName>style.visibility</p:attrName>
                                        </p:attrNameLst>
                                      </p:cBhvr>
                                      <p:to>
                                        <p:strVal val="visible"/>
                                      </p:to>
                                    </p:set>
                                    <p:animEffect transition="in" filter="dissolve">
                                      <p:cBhvr>
                                        <p:cTn id="28" dur="500"/>
                                        <p:tgtEl>
                                          <p:spTgt spid="3072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0728"/>
                                        </p:tgtEl>
                                        <p:attrNameLst>
                                          <p:attrName>style.visibility</p:attrName>
                                        </p:attrNameLst>
                                      </p:cBhvr>
                                      <p:to>
                                        <p:strVal val="visible"/>
                                      </p:to>
                                    </p:set>
                                    <p:animEffect transition="in" filter="dissolve">
                                      <p:cBhvr>
                                        <p:cTn id="33" dur="500"/>
                                        <p:tgtEl>
                                          <p:spTgt spid="3072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0754"/>
                                        </p:tgtEl>
                                        <p:attrNameLst>
                                          <p:attrName>style.visibility</p:attrName>
                                        </p:attrNameLst>
                                      </p:cBhvr>
                                      <p:to>
                                        <p:strVal val="visible"/>
                                      </p:to>
                                    </p:set>
                                    <p:animEffect transition="in" filter="dissolve">
                                      <p:cBhvr>
                                        <p:cTn id="38" dur="500"/>
                                        <p:tgtEl>
                                          <p:spTgt spid="3075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30741"/>
                                        </p:tgtEl>
                                        <p:attrNameLst>
                                          <p:attrName>style.visibility</p:attrName>
                                        </p:attrNameLst>
                                      </p:cBhvr>
                                      <p:to>
                                        <p:strVal val="visible"/>
                                      </p:to>
                                    </p:set>
                                    <p:animEffect transition="in" filter="dissolve">
                                      <p:cBhvr>
                                        <p:cTn id="43" dur="500"/>
                                        <p:tgtEl>
                                          <p:spTgt spid="3074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30727"/>
                                        </p:tgtEl>
                                        <p:attrNameLst>
                                          <p:attrName>style.visibility</p:attrName>
                                        </p:attrNameLst>
                                      </p:cBhvr>
                                      <p:to>
                                        <p:strVal val="visible"/>
                                      </p:to>
                                    </p:set>
                                    <p:animEffect transition="in" filter="dissolve">
                                      <p:cBhvr>
                                        <p:cTn id="48" dur="500"/>
                                        <p:tgtEl>
                                          <p:spTgt spid="3072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30755"/>
                                        </p:tgtEl>
                                        <p:attrNameLst>
                                          <p:attrName>style.visibility</p:attrName>
                                        </p:attrNameLst>
                                      </p:cBhvr>
                                      <p:to>
                                        <p:strVal val="visible"/>
                                      </p:to>
                                    </p:set>
                                    <p:animEffect transition="in" filter="dissolve">
                                      <p:cBhvr>
                                        <p:cTn id="53" dur="500"/>
                                        <p:tgtEl>
                                          <p:spTgt spid="3075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30729"/>
                                        </p:tgtEl>
                                        <p:attrNameLst>
                                          <p:attrName>style.visibility</p:attrName>
                                        </p:attrNameLst>
                                      </p:cBhvr>
                                      <p:to>
                                        <p:strVal val="visible"/>
                                      </p:to>
                                    </p:set>
                                    <p:animEffect transition="in" filter="dissolve">
                                      <p:cBhvr>
                                        <p:cTn id="58" dur="500"/>
                                        <p:tgtEl>
                                          <p:spTgt spid="30729"/>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30758"/>
                                        </p:tgtEl>
                                        <p:attrNameLst>
                                          <p:attrName>style.visibility</p:attrName>
                                        </p:attrNameLst>
                                      </p:cBhvr>
                                      <p:to>
                                        <p:strVal val="visible"/>
                                      </p:to>
                                    </p:set>
                                    <p:animEffect transition="in" filter="dissolve">
                                      <p:cBhvr>
                                        <p:cTn id="63" dur="500"/>
                                        <p:tgtEl>
                                          <p:spTgt spid="3075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30731">
                                            <p:txEl>
                                              <p:pRg st="0" end="0"/>
                                            </p:txEl>
                                          </p:spTgt>
                                        </p:tgtEl>
                                        <p:attrNameLst>
                                          <p:attrName>style.visibility</p:attrName>
                                        </p:attrNameLst>
                                      </p:cBhvr>
                                      <p:to>
                                        <p:strVal val="visible"/>
                                      </p:to>
                                    </p:set>
                                    <p:animEffect transition="in" filter="dissolve">
                                      <p:cBhvr>
                                        <p:cTn id="68" dur="500"/>
                                        <p:tgtEl>
                                          <p:spTgt spid="30731">
                                            <p:txEl>
                                              <p:pRg st="0" end="0"/>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30732"/>
                                        </p:tgtEl>
                                        <p:attrNameLst>
                                          <p:attrName>style.visibility</p:attrName>
                                        </p:attrNameLst>
                                      </p:cBhvr>
                                      <p:to>
                                        <p:strVal val="visible"/>
                                      </p:to>
                                    </p:set>
                                    <p:animEffect transition="in" filter="dissolve">
                                      <p:cBhvr>
                                        <p:cTn id="73" dur="500"/>
                                        <p:tgtEl>
                                          <p:spTgt spid="30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p:bldP spid="30724" grpId="0" animBg="1" autoUpdateAnimBg="0"/>
      <p:bldP spid="30725" grpId="0" animBg="1" autoUpdateAnimBg="0"/>
      <p:bldP spid="30726" grpId="0" animBg="1" autoUpdateAnimBg="0"/>
      <p:bldP spid="30727" grpId="0" animBg="1" autoUpdateAnimBg="0"/>
      <p:bldP spid="30728" grpId="0" animBg="1" autoUpdateAnimBg="0"/>
      <p:bldP spid="30729" grpId="0" animBg="1" autoUpdateAnimBg="0"/>
      <p:bldP spid="30731" grpId="0" build="p" autoUpdateAnimBg="0"/>
      <p:bldP spid="30732" grpId="0" animBg="1" autoUpdateAnimBg="0"/>
      <p:bldP spid="30735" grpId="0" animBg="1" autoUpdateAnimBg="0"/>
      <p:bldP spid="30741" grpId="0" animBg="1" autoUpdateAnimBg="0"/>
      <p:bldP spid="30754" grpId="0" animBg="1" autoUpdateAnimBg="0"/>
      <p:bldP spid="30755" grpId="0" animBg="1" autoUpdateAnimBg="0"/>
      <p:bldP spid="30758"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533400" y="304800"/>
            <a:ext cx="7772400" cy="11430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31747" name="Rectangle 3"/>
          <p:cNvSpPr>
            <a:spLocks noGrp="1" noChangeArrowheads="1"/>
          </p:cNvSpPr>
          <p:nvPr>
            <p:ph type="subTitle" idx="1"/>
          </p:nvPr>
        </p:nvSpPr>
        <p:spPr>
          <a:xfrm>
            <a:off x="228600" y="1447800"/>
            <a:ext cx="8610600" cy="5410200"/>
          </a:xfrm>
          <a:ln w="12700"/>
        </p:spPr>
        <p:txBody>
          <a:bodyPr/>
          <a:lstStyle/>
          <a:p>
            <a:pPr algn="l" eaLnBrk="1" hangingPunct="1"/>
            <a:r>
              <a:rPr lang="en-US" b="1" smtClean="0">
                <a:solidFill>
                  <a:srgbClr val="000000"/>
                </a:solidFill>
                <a:effectLst/>
                <a:latin typeface="Tahoma" panose="020B0604030504040204" pitchFamily="34" charset="0"/>
              </a:rPr>
              <a:t> THE ROOT OF OUR PROBLEMS…</a:t>
            </a:r>
          </a:p>
          <a:p>
            <a:pPr algn="l" eaLnBrk="1" hangingPunct="1"/>
            <a:r>
              <a:rPr lang="en-US" sz="2800" b="1" smtClean="0">
                <a:solidFill>
                  <a:schemeClr val="tx2"/>
                </a:solidFill>
                <a:effectLst/>
                <a:latin typeface="Tahoma" panose="020B0604030504040204" pitchFamily="34" charset="0"/>
              </a:rPr>
              <a:t>   When we get beyond the surface, we see</a:t>
            </a:r>
          </a:p>
          <a:p>
            <a:pPr algn="l" eaLnBrk="1" hangingPunct="1"/>
            <a:r>
              <a:rPr lang="en-US" sz="2800" b="1" smtClean="0">
                <a:solidFill>
                  <a:schemeClr val="tx2"/>
                </a:solidFill>
                <a:effectLst/>
                <a:latin typeface="Tahoma" panose="020B0604030504040204" pitchFamily="34" charset="0"/>
              </a:rPr>
              <a:t>   that at the root of our struggle, is the issue</a:t>
            </a:r>
          </a:p>
          <a:p>
            <a:pPr algn="l" eaLnBrk="1" hangingPunct="1"/>
            <a:r>
              <a:rPr lang="en-US" sz="2800" b="1" smtClean="0">
                <a:solidFill>
                  <a:schemeClr val="tx2"/>
                </a:solidFill>
                <a:effectLst/>
                <a:latin typeface="Tahoma" panose="020B0604030504040204" pitchFamily="34" charset="0"/>
              </a:rPr>
              <a:t>   of self-worth.  Items above it are</a:t>
            </a:r>
          </a:p>
          <a:p>
            <a:pPr algn="l" eaLnBrk="1" hangingPunct="1"/>
            <a:r>
              <a:rPr lang="en-US" sz="2800" b="1" smtClean="0">
                <a:solidFill>
                  <a:schemeClr val="tx2"/>
                </a:solidFill>
                <a:effectLst/>
                <a:latin typeface="Tahoma" panose="020B0604030504040204" pitchFamily="34" charset="0"/>
              </a:rPr>
              <a:t>   symptomatic of this deeper issue.  This is</a:t>
            </a:r>
          </a:p>
          <a:p>
            <a:pPr algn="l" eaLnBrk="1" hangingPunct="1"/>
            <a:r>
              <a:rPr lang="en-US" sz="2800" b="1" smtClean="0">
                <a:solidFill>
                  <a:schemeClr val="tx2"/>
                </a:solidFill>
                <a:effectLst/>
                <a:latin typeface="Tahoma" panose="020B0604030504040204" pitchFamily="34" charset="0"/>
              </a:rPr>
              <a:t>   why the body of Christ must commit to</a:t>
            </a:r>
          </a:p>
          <a:p>
            <a:pPr algn="l" eaLnBrk="1" hangingPunct="1"/>
            <a:r>
              <a:rPr lang="en-US" sz="2800" b="1" smtClean="0">
                <a:solidFill>
                  <a:schemeClr val="tx2"/>
                </a:solidFill>
                <a:effectLst/>
                <a:latin typeface="Tahoma" panose="020B0604030504040204" pitchFamily="34" charset="0"/>
              </a:rPr>
              <a:t>   receive and give the “blessing” to each</a:t>
            </a:r>
          </a:p>
          <a:p>
            <a:pPr algn="l" eaLnBrk="1" hangingPunct="1"/>
            <a:r>
              <a:rPr lang="en-US" sz="2800" b="1" smtClean="0">
                <a:solidFill>
                  <a:schemeClr val="tx2"/>
                </a:solidFill>
                <a:effectLst/>
                <a:latin typeface="Tahoma" panose="020B0604030504040204" pitchFamily="34" charset="0"/>
              </a:rPr>
              <a:t>   other.  					</a:t>
            </a:r>
            <a:r>
              <a:rPr lang="en-US" sz="2800" b="1" i="1" smtClean="0">
                <a:solidFill>
                  <a:schemeClr val="tx2"/>
                </a:solidFill>
                <a:effectLst/>
                <a:latin typeface="Tahoma" panose="020B0604030504040204" pitchFamily="34" charset="0"/>
              </a:rPr>
              <a:t>I JOHN 4:18-21</a:t>
            </a:r>
            <a:r>
              <a:rPr lang="en-US" sz="2800" b="1" smtClean="0">
                <a:solidFill>
                  <a:schemeClr val="tx2"/>
                </a:solidFill>
                <a:effectLst/>
                <a:latin typeface="Tahoma" panose="020B0604030504040204" pitchFamily="34" charset="0"/>
              </a:rPr>
              <a:t>.</a:t>
            </a:r>
          </a:p>
          <a:p>
            <a:pPr algn="l" eaLnBrk="1" hangingPunct="1"/>
            <a:endParaRPr lang="en-US" sz="2800" b="1" smtClean="0">
              <a:solidFill>
                <a:schemeClr val="tx2"/>
              </a:solidFill>
              <a:effectLst/>
              <a:latin typeface="Tahoma" panose="020B0604030504040204" pitchFamily="34" charset="0"/>
            </a:endParaRPr>
          </a:p>
          <a:p>
            <a:pPr algn="l" eaLnBrk="1" hangingPunct="1"/>
            <a:endParaRPr lang="en-US" sz="2800" smtClean="0">
              <a:solidFill>
                <a:schemeClr val="tx2"/>
              </a:solidFill>
              <a:effectLst/>
              <a:latin typeface="Tahoma" panose="020B0604030504040204" pitchFamily="34" charset="0"/>
            </a:endParaRPr>
          </a:p>
        </p:txBody>
      </p:sp>
      <p:sp>
        <p:nvSpPr>
          <p:cNvPr id="32772" name="Slide Number Placeholder 3"/>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78F603DE-02EE-47E3-8C4D-68F59867E04F}" type="slidenum">
              <a:rPr lang="en-US" sz="1400">
                <a:solidFill>
                  <a:srgbClr val="000099"/>
                </a:solidFill>
              </a:rPr>
              <a:pPr eaLnBrk="1" hangingPunct="1"/>
              <a:t>29</a:t>
            </a:fld>
            <a:endParaRPr lang="en-US" sz="1400">
              <a:solidFill>
                <a:srgbClr val="000099"/>
              </a:solidFill>
            </a:endParaRPr>
          </a:p>
        </p:txBody>
      </p:sp>
      <p:sp>
        <p:nvSpPr>
          <p:cNvPr id="32773" name="Footer Placeholder 4"/>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endParaRPr lang="en-US" sz="1400" dirty="0" smtClean="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31746">
                                            <p:txEl>
                                              <p:pRg st="0" end="0"/>
                                            </p:txEl>
                                          </p:spTgt>
                                        </p:tgtEl>
                                        <p:attrNameLst>
                                          <p:attrName>style.visibility</p:attrName>
                                        </p:attrNameLst>
                                      </p:cBhvr>
                                      <p:to>
                                        <p:strVal val="visible"/>
                                      </p:to>
                                    </p:set>
                                    <p:anim calcmode="lin" valueType="num">
                                      <p:cBhvr additive="base">
                                        <p:cTn id="7" dur="300" fill="hold"/>
                                        <p:tgtEl>
                                          <p:spTgt spid="31746">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3174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1747">
                                            <p:txEl>
                                              <p:pRg st="0" end="0"/>
                                            </p:txEl>
                                          </p:spTgt>
                                        </p:tgtEl>
                                        <p:attrNameLst>
                                          <p:attrName>style.visibility</p:attrName>
                                        </p:attrNameLst>
                                      </p:cBhvr>
                                      <p:to>
                                        <p:strVal val="visible"/>
                                      </p:to>
                                    </p:set>
                                    <p:animEffect transition="in" filter="dissolve">
                                      <p:cBhvr>
                                        <p:cTn id="13" dur="500"/>
                                        <p:tgtEl>
                                          <p:spTgt spid="3174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1747">
                                            <p:txEl>
                                              <p:pRg st="1" end="1"/>
                                            </p:txEl>
                                          </p:spTgt>
                                        </p:tgtEl>
                                        <p:attrNameLst>
                                          <p:attrName>style.visibility</p:attrName>
                                        </p:attrNameLst>
                                      </p:cBhvr>
                                      <p:to>
                                        <p:strVal val="visible"/>
                                      </p:to>
                                    </p:set>
                                    <p:animEffect transition="in" filter="dissolve">
                                      <p:cBhvr>
                                        <p:cTn id="18" dur="500"/>
                                        <p:tgtEl>
                                          <p:spTgt spid="3174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1747">
                                            <p:txEl>
                                              <p:pRg st="2" end="2"/>
                                            </p:txEl>
                                          </p:spTgt>
                                        </p:tgtEl>
                                        <p:attrNameLst>
                                          <p:attrName>style.visibility</p:attrName>
                                        </p:attrNameLst>
                                      </p:cBhvr>
                                      <p:to>
                                        <p:strVal val="visible"/>
                                      </p:to>
                                    </p:set>
                                    <p:animEffect transition="in" filter="dissolve">
                                      <p:cBhvr>
                                        <p:cTn id="23" dur="500"/>
                                        <p:tgtEl>
                                          <p:spTgt spid="3174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1747">
                                            <p:txEl>
                                              <p:pRg st="3" end="3"/>
                                            </p:txEl>
                                          </p:spTgt>
                                        </p:tgtEl>
                                        <p:attrNameLst>
                                          <p:attrName>style.visibility</p:attrName>
                                        </p:attrNameLst>
                                      </p:cBhvr>
                                      <p:to>
                                        <p:strVal val="visible"/>
                                      </p:to>
                                    </p:set>
                                    <p:animEffect transition="in" filter="dissolve">
                                      <p:cBhvr>
                                        <p:cTn id="28" dur="500"/>
                                        <p:tgtEl>
                                          <p:spTgt spid="31747">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1747">
                                            <p:txEl>
                                              <p:pRg st="4" end="4"/>
                                            </p:txEl>
                                          </p:spTgt>
                                        </p:tgtEl>
                                        <p:attrNameLst>
                                          <p:attrName>style.visibility</p:attrName>
                                        </p:attrNameLst>
                                      </p:cBhvr>
                                      <p:to>
                                        <p:strVal val="visible"/>
                                      </p:to>
                                    </p:set>
                                    <p:animEffect transition="in" filter="dissolve">
                                      <p:cBhvr>
                                        <p:cTn id="33" dur="500"/>
                                        <p:tgtEl>
                                          <p:spTgt spid="31747">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1747">
                                            <p:txEl>
                                              <p:pRg st="5" end="5"/>
                                            </p:txEl>
                                          </p:spTgt>
                                        </p:tgtEl>
                                        <p:attrNameLst>
                                          <p:attrName>style.visibility</p:attrName>
                                        </p:attrNameLst>
                                      </p:cBhvr>
                                      <p:to>
                                        <p:strVal val="visible"/>
                                      </p:to>
                                    </p:set>
                                    <p:animEffect transition="in" filter="dissolve">
                                      <p:cBhvr>
                                        <p:cTn id="38" dur="500"/>
                                        <p:tgtEl>
                                          <p:spTgt spid="31747">
                                            <p:txEl>
                                              <p:pRg st="5" end="5"/>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31747">
                                            <p:txEl>
                                              <p:pRg st="6" end="6"/>
                                            </p:txEl>
                                          </p:spTgt>
                                        </p:tgtEl>
                                        <p:attrNameLst>
                                          <p:attrName>style.visibility</p:attrName>
                                        </p:attrNameLst>
                                      </p:cBhvr>
                                      <p:to>
                                        <p:strVal val="visible"/>
                                      </p:to>
                                    </p:set>
                                    <p:animEffect transition="in" filter="dissolve">
                                      <p:cBhvr>
                                        <p:cTn id="43" dur="500"/>
                                        <p:tgtEl>
                                          <p:spTgt spid="31747">
                                            <p:txEl>
                                              <p:pRg st="6" end="6"/>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31747">
                                            <p:txEl>
                                              <p:pRg st="7" end="7"/>
                                            </p:txEl>
                                          </p:spTgt>
                                        </p:tgtEl>
                                        <p:attrNameLst>
                                          <p:attrName>style.visibility</p:attrName>
                                        </p:attrNameLst>
                                      </p:cBhvr>
                                      <p:to>
                                        <p:strVal val="visible"/>
                                      </p:to>
                                    </p:set>
                                    <p:animEffect transition="in" filter="dissolve">
                                      <p:cBhvr>
                                        <p:cTn id="48" dur="500"/>
                                        <p:tgtEl>
                                          <p:spTgt spid="317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P spid="3174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28600"/>
            <a:ext cx="7772400" cy="9144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5123" name="Rectangle 3"/>
          <p:cNvSpPr>
            <a:spLocks noGrp="1" noChangeArrowheads="1"/>
          </p:cNvSpPr>
          <p:nvPr>
            <p:ph type="body" idx="1"/>
          </p:nvPr>
        </p:nvSpPr>
        <p:spPr>
          <a:xfrm>
            <a:off x="381000" y="990600"/>
            <a:ext cx="8534400" cy="5562600"/>
          </a:xfrm>
        </p:spPr>
        <p:txBody>
          <a:bodyPr/>
          <a:lstStyle/>
          <a:p>
            <a:pPr marL="609600" indent="-609600" eaLnBrk="1" hangingPunct="1">
              <a:lnSpc>
                <a:spcPct val="90000"/>
              </a:lnSpc>
              <a:buFont typeface="Wingdings" panose="05000000000000000000" pitchFamily="2" charset="2"/>
              <a:buNone/>
            </a:pPr>
            <a:r>
              <a:rPr lang="en-US" sz="2800" b="1" smtClean="0">
                <a:solidFill>
                  <a:schemeClr val="tx2"/>
                </a:solidFill>
                <a:effectLst/>
                <a:latin typeface="Tahoma" panose="020B0604030504040204" pitchFamily="34" charset="0"/>
              </a:rPr>
              <a:t>The Facts of the Matter…</a:t>
            </a:r>
          </a:p>
          <a:p>
            <a:pPr marL="609600" indent="-609600" eaLnBrk="1" hangingPunct="1">
              <a:lnSpc>
                <a:spcPct val="90000"/>
              </a:lnSpc>
              <a:buFont typeface="Wingdings" panose="05000000000000000000" pitchFamily="2" charset="2"/>
              <a:buNone/>
            </a:pPr>
            <a:endParaRPr lang="en-US" sz="700" b="1" smtClean="0">
              <a:solidFill>
                <a:schemeClr val="tx2"/>
              </a:solidFill>
              <a:effectLst/>
              <a:latin typeface="Tahoma" panose="020B0604030504040204" pitchFamily="34" charset="0"/>
            </a:endParaRPr>
          </a:p>
          <a:p>
            <a:pPr marL="609600" indent="-609600" eaLnBrk="1" hangingPunct="1">
              <a:lnSpc>
                <a:spcPct val="90000"/>
              </a:lnSpc>
              <a:buFont typeface="Wingdings" panose="05000000000000000000" pitchFamily="2" charset="2"/>
              <a:buNone/>
            </a:pPr>
            <a:r>
              <a:rPr lang="en-US" sz="1600" b="1" smtClean="0">
                <a:solidFill>
                  <a:schemeClr val="tx2"/>
                </a:solidFill>
                <a:effectLst/>
                <a:latin typeface="Tahoma" panose="020B0604030504040204" pitchFamily="34" charset="0"/>
              </a:rPr>
              <a:t>Seminaries cannot teach a leader to possess personal security and</a:t>
            </a:r>
          </a:p>
          <a:p>
            <a:pPr marL="609600" indent="-609600" eaLnBrk="1" hangingPunct="1">
              <a:lnSpc>
                <a:spcPct val="90000"/>
              </a:lnSpc>
              <a:buFont typeface="Wingdings" panose="05000000000000000000" pitchFamily="2" charset="2"/>
              <a:buNone/>
            </a:pPr>
            <a:r>
              <a:rPr lang="en-US" sz="1600" b="1" smtClean="0">
                <a:solidFill>
                  <a:schemeClr val="tx2"/>
                </a:solidFill>
                <a:effectLst/>
                <a:latin typeface="Tahoma" panose="020B0604030504040204" pitchFamily="34" charset="0"/>
              </a:rPr>
              <a:t>identity.  Many of them fail to even address the issue.  I suppose they</a:t>
            </a:r>
          </a:p>
          <a:p>
            <a:pPr marL="609600" indent="-609600" eaLnBrk="1" hangingPunct="1">
              <a:lnSpc>
                <a:spcPct val="90000"/>
              </a:lnSpc>
              <a:buFont typeface="Wingdings" panose="05000000000000000000" pitchFamily="2" charset="2"/>
              <a:buNone/>
            </a:pPr>
            <a:r>
              <a:rPr lang="en-US" sz="1600" b="1" smtClean="0">
                <a:solidFill>
                  <a:schemeClr val="tx2"/>
                </a:solidFill>
                <a:effectLst/>
                <a:latin typeface="Tahoma" panose="020B0604030504040204" pitchFamily="34" charset="0"/>
              </a:rPr>
              <a:t>assume those issues are already resolved in the hearts of the men and</a:t>
            </a:r>
          </a:p>
          <a:p>
            <a:pPr marL="609600" indent="-609600" eaLnBrk="1" hangingPunct="1">
              <a:lnSpc>
                <a:spcPct val="90000"/>
              </a:lnSpc>
              <a:buFont typeface="Wingdings" panose="05000000000000000000" pitchFamily="2" charset="2"/>
              <a:buNone/>
            </a:pPr>
            <a:r>
              <a:rPr lang="en-US" sz="1600" b="1" smtClean="0">
                <a:solidFill>
                  <a:schemeClr val="tx2"/>
                </a:solidFill>
                <a:effectLst/>
                <a:latin typeface="Tahoma" panose="020B0604030504040204" pitchFamily="34" charset="0"/>
              </a:rPr>
              <a:t>women who enter the program.  But they are not.  Note the following</a:t>
            </a:r>
          </a:p>
          <a:p>
            <a:pPr marL="609600" indent="-609600" eaLnBrk="1" hangingPunct="1">
              <a:lnSpc>
                <a:spcPct val="90000"/>
              </a:lnSpc>
              <a:buFont typeface="Wingdings" panose="05000000000000000000" pitchFamily="2" charset="2"/>
              <a:buNone/>
            </a:pPr>
            <a:r>
              <a:rPr lang="en-US" sz="1600" b="1" smtClean="0">
                <a:solidFill>
                  <a:schemeClr val="tx2"/>
                </a:solidFill>
                <a:effectLst/>
                <a:latin typeface="Tahoma" panose="020B0604030504040204" pitchFamily="34" charset="0"/>
              </a:rPr>
              <a:t>statistics, gathered from recent surveys among pastors…</a:t>
            </a:r>
          </a:p>
          <a:p>
            <a:pPr marL="609600" indent="-609600" eaLnBrk="1" hangingPunct="1">
              <a:lnSpc>
                <a:spcPct val="90000"/>
              </a:lnSpc>
              <a:buFont typeface="Wingdings" panose="05000000000000000000" pitchFamily="2" charset="2"/>
              <a:buNone/>
            </a:pPr>
            <a:endParaRPr lang="en-US" sz="1000" b="1" smtClean="0">
              <a:solidFill>
                <a:schemeClr val="tx2"/>
              </a:solidFill>
              <a:effectLst/>
              <a:latin typeface="Tahoma" panose="020B0604030504040204" pitchFamily="34" charset="0"/>
            </a:endParaRPr>
          </a:p>
          <a:p>
            <a:pPr marL="609600" indent="-609600" eaLnBrk="1" hangingPunct="1">
              <a:lnSpc>
                <a:spcPct val="90000"/>
              </a:lnSpc>
              <a:buFont typeface="Wingdings" panose="05000000000000000000" pitchFamily="2" charset="2"/>
              <a:buNone/>
            </a:pPr>
            <a:r>
              <a:rPr lang="en-US" sz="1600" smtClean="0">
                <a:solidFill>
                  <a:srgbClr val="000099"/>
                </a:solidFill>
                <a:effectLst/>
                <a:latin typeface="Tahoma" panose="020B0604030504040204" pitchFamily="34" charset="0"/>
              </a:rPr>
              <a:t>1. </a:t>
            </a:r>
            <a:r>
              <a:rPr lang="en-US" sz="1600" b="1" u="sng" smtClean="0">
                <a:solidFill>
                  <a:srgbClr val="000099"/>
                </a:solidFill>
                <a:effectLst/>
                <a:latin typeface="Tahoma" panose="020B0604030504040204" pitchFamily="34" charset="0"/>
              </a:rPr>
              <a:t>70%</a:t>
            </a:r>
            <a:r>
              <a:rPr lang="en-US" sz="1600" smtClean="0">
                <a:solidFill>
                  <a:srgbClr val="000099"/>
                </a:solidFill>
                <a:effectLst/>
                <a:latin typeface="Tahoma" panose="020B0604030504040204" pitchFamily="34" charset="0"/>
              </a:rPr>
              <a:t> of pastors surveyed said their self-image is lower now than when they entered the</a:t>
            </a:r>
          </a:p>
          <a:p>
            <a:pPr marL="609600" indent="-609600" eaLnBrk="1" hangingPunct="1">
              <a:lnSpc>
                <a:spcPct val="90000"/>
              </a:lnSpc>
              <a:buFont typeface="Wingdings" panose="05000000000000000000" pitchFamily="2" charset="2"/>
              <a:buNone/>
            </a:pPr>
            <a:r>
              <a:rPr lang="en-US" sz="1600" smtClean="0">
                <a:solidFill>
                  <a:srgbClr val="000099"/>
                </a:solidFill>
                <a:effectLst/>
                <a:latin typeface="Tahoma" panose="020B0604030504040204" pitchFamily="34" charset="0"/>
              </a:rPr>
              <a:t>	 ministry.</a:t>
            </a:r>
          </a:p>
          <a:p>
            <a:pPr marL="609600" indent="-609600" eaLnBrk="1" hangingPunct="1">
              <a:lnSpc>
                <a:spcPct val="90000"/>
              </a:lnSpc>
              <a:buFont typeface="Wingdings" panose="05000000000000000000" pitchFamily="2" charset="2"/>
              <a:buNone/>
            </a:pPr>
            <a:r>
              <a:rPr lang="en-US" sz="1600" smtClean="0">
                <a:solidFill>
                  <a:srgbClr val="000099"/>
                </a:solidFill>
                <a:effectLst/>
                <a:latin typeface="Tahoma" panose="020B0604030504040204" pitchFamily="34" charset="0"/>
              </a:rPr>
              <a:t>2. </a:t>
            </a:r>
            <a:r>
              <a:rPr lang="en-US" sz="1600" b="1" u="sng" smtClean="0">
                <a:solidFill>
                  <a:srgbClr val="000099"/>
                </a:solidFill>
                <a:effectLst/>
                <a:latin typeface="Tahoma" panose="020B0604030504040204" pitchFamily="34" charset="0"/>
              </a:rPr>
              <a:t>90%</a:t>
            </a:r>
            <a:r>
              <a:rPr lang="en-US" sz="1600" smtClean="0">
                <a:solidFill>
                  <a:srgbClr val="000099"/>
                </a:solidFill>
                <a:effectLst/>
                <a:latin typeface="Tahoma" panose="020B0604030504040204" pitchFamily="34" charset="0"/>
              </a:rPr>
              <a:t> of pastors reported that they feel inadequate for the tasks before them.</a:t>
            </a:r>
          </a:p>
          <a:p>
            <a:pPr marL="609600" indent="-609600" eaLnBrk="1" hangingPunct="1">
              <a:lnSpc>
                <a:spcPct val="90000"/>
              </a:lnSpc>
              <a:buFont typeface="Wingdings" panose="05000000000000000000" pitchFamily="2" charset="2"/>
              <a:buNone/>
            </a:pPr>
            <a:r>
              <a:rPr lang="en-US" sz="1600" smtClean="0">
                <a:solidFill>
                  <a:srgbClr val="000099"/>
                </a:solidFill>
                <a:effectLst/>
                <a:latin typeface="Tahoma" panose="020B0604030504040204" pitchFamily="34" charset="0"/>
              </a:rPr>
              <a:t>3. </a:t>
            </a:r>
            <a:r>
              <a:rPr lang="en-US" sz="1600" b="1" u="sng" smtClean="0">
                <a:solidFill>
                  <a:srgbClr val="000099"/>
                </a:solidFill>
                <a:effectLst/>
                <a:latin typeface="Tahoma" panose="020B0604030504040204" pitchFamily="34" charset="0"/>
              </a:rPr>
              <a:t>95%</a:t>
            </a:r>
            <a:r>
              <a:rPr lang="en-US" sz="1600" smtClean="0">
                <a:solidFill>
                  <a:srgbClr val="000099"/>
                </a:solidFill>
                <a:effectLst/>
                <a:latin typeface="Tahoma" panose="020B0604030504040204" pitchFamily="34" charset="0"/>
              </a:rPr>
              <a:t> of pastors say they don’t have the leadership gifts to perform in the way their</a:t>
            </a:r>
          </a:p>
          <a:p>
            <a:pPr marL="609600" indent="-609600" eaLnBrk="1" hangingPunct="1">
              <a:lnSpc>
                <a:spcPct val="90000"/>
              </a:lnSpc>
              <a:buFont typeface="Wingdings" panose="05000000000000000000" pitchFamily="2" charset="2"/>
              <a:buNone/>
            </a:pPr>
            <a:r>
              <a:rPr lang="en-US" sz="1600" smtClean="0">
                <a:solidFill>
                  <a:srgbClr val="000099"/>
                </a:solidFill>
                <a:effectLst/>
                <a:latin typeface="Tahoma" panose="020B0604030504040204" pitchFamily="34" charset="0"/>
              </a:rPr>
              <a:t>	 congregations expect them to perform.</a:t>
            </a:r>
          </a:p>
          <a:p>
            <a:pPr marL="609600" indent="-609600" eaLnBrk="1" hangingPunct="1">
              <a:lnSpc>
                <a:spcPct val="90000"/>
              </a:lnSpc>
              <a:buFont typeface="Wingdings" panose="05000000000000000000" pitchFamily="2" charset="2"/>
              <a:buNone/>
            </a:pPr>
            <a:r>
              <a:rPr lang="en-US" sz="1600" smtClean="0">
                <a:solidFill>
                  <a:srgbClr val="000099"/>
                </a:solidFill>
                <a:effectLst/>
                <a:latin typeface="Tahoma" panose="020B0604030504040204" pitchFamily="34" charset="0"/>
              </a:rPr>
              <a:t>4. </a:t>
            </a:r>
            <a:r>
              <a:rPr lang="en-US" sz="1600" b="1" u="sng" smtClean="0">
                <a:solidFill>
                  <a:srgbClr val="000099"/>
                </a:solidFill>
                <a:effectLst/>
                <a:latin typeface="Tahoma" panose="020B0604030504040204" pitchFamily="34" charset="0"/>
              </a:rPr>
              <a:t>75%</a:t>
            </a:r>
            <a:r>
              <a:rPr lang="en-US" sz="1600" smtClean="0">
                <a:solidFill>
                  <a:srgbClr val="000099"/>
                </a:solidFill>
                <a:effectLst/>
                <a:latin typeface="Tahoma" panose="020B0604030504040204" pitchFamily="34" charset="0"/>
              </a:rPr>
              <a:t> of pastors responded anonymously that they are intimidated by the lay leaders or</a:t>
            </a:r>
          </a:p>
          <a:p>
            <a:pPr marL="609600" indent="-609600" eaLnBrk="1" hangingPunct="1">
              <a:lnSpc>
                <a:spcPct val="90000"/>
              </a:lnSpc>
              <a:buFont typeface="Wingdings" panose="05000000000000000000" pitchFamily="2" charset="2"/>
              <a:buNone/>
            </a:pPr>
            <a:r>
              <a:rPr lang="en-US" sz="1600" smtClean="0">
                <a:solidFill>
                  <a:srgbClr val="000099"/>
                </a:solidFill>
                <a:effectLst/>
                <a:latin typeface="Tahoma" panose="020B0604030504040204" pitchFamily="34" charset="0"/>
              </a:rPr>
              <a:t>	 staff with which they work.</a:t>
            </a:r>
          </a:p>
          <a:p>
            <a:pPr marL="609600" indent="-609600" eaLnBrk="1" hangingPunct="1">
              <a:lnSpc>
                <a:spcPct val="90000"/>
              </a:lnSpc>
              <a:buFont typeface="Wingdings" panose="05000000000000000000" pitchFamily="2" charset="2"/>
              <a:buNone/>
            </a:pPr>
            <a:r>
              <a:rPr lang="en-US" sz="1600" smtClean="0">
                <a:solidFill>
                  <a:srgbClr val="000099"/>
                </a:solidFill>
                <a:effectLst/>
                <a:latin typeface="Tahoma" panose="020B0604030504040204" pitchFamily="34" charset="0"/>
              </a:rPr>
              <a:t>5. </a:t>
            </a:r>
            <a:r>
              <a:rPr lang="en-US" sz="1600" b="1" u="sng" smtClean="0">
                <a:solidFill>
                  <a:srgbClr val="000099"/>
                </a:solidFill>
                <a:effectLst/>
                <a:latin typeface="Tahoma" panose="020B0604030504040204" pitchFamily="34" charset="0"/>
              </a:rPr>
              <a:t>80%</a:t>
            </a:r>
            <a:r>
              <a:rPr lang="en-US" sz="1600" smtClean="0">
                <a:solidFill>
                  <a:srgbClr val="000099"/>
                </a:solidFill>
                <a:effectLst/>
                <a:latin typeface="Tahoma" panose="020B0604030504040204" pitchFamily="34" charset="0"/>
              </a:rPr>
              <a:t> of pastors spend less than ten hours weekly in leadership functions, because they are ill equipped.  They avoid them intentionally.</a:t>
            </a:r>
          </a:p>
          <a:p>
            <a:pPr marL="609600" indent="-609600" eaLnBrk="1" hangingPunct="1">
              <a:lnSpc>
                <a:spcPct val="90000"/>
              </a:lnSpc>
              <a:buFont typeface="Wingdings" panose="05000000000000000000" pitchFamily="2" charset="2"/>
              <a:buNone/>
            </a:pPr>
            <a:r>
              <a:rPr lang="en-US" sz="1600" smtClean="0">
                <a:solidFill>
                  <a:srgbClr val="000099"/>
                </a:solidFill>
                <a:effectLst/>
                <a:latin typeface="Tahoma" panose="020B0604030504040204" pitchFamily="34" charset="0"/>
              </a:rPr>
              <a:t>6. </a:t>
            </a:r>
            <a:r>
              <a:rPr lang="en-US" sz="1600" b="1" u="sng" smtClean="0">
                <a:solidFill>
                  <a:srgbClr val="000099"/>
                </a:solidFill>
                <a:effectLst/>
                <a:latin typeface="Tahoma" panose="020B0604030504040204" pitchFamily="34" charset="0"/>
              </a:rPr>
              <a:t>65%</a:t>
            </a:r>
            <a:r>
              <a:rPr lang="en-US" sz="1600" smtClean="0">
                <a:solidFill>
                  <a:srgbClr val="000099"/>
                </a:solidFill>
                <a:effectLst/>
                <a:latin typeface="Tahoma" panose="020B0604030504040204" pitchFamily="34" charset="0"/>
              </a:rPr>
              <a:t> of pastors said they have seriously considered quitting the ministry within the last</a:t>
            </a:r>
          </a:p>
          <a:p>
            <a:pPr marL="609600" indent="-609600" eaLnBrk="1" hangingPunct="1">
              <a:lnSpc>
                <a:spcPct val="90000"/>
              </a:lnSpc>
              <a:buFont typeface="Wingdings" panose="05000000000000000000" pitchFamily="2" charset="2"/>
              <a:buNone/>
            </a:pPr>
            <a:r>
              <a:rPr lang="en-US" sz="1600" smtClean="0">
                <a:solidFill>
                  <a:srgbClr val="000099"/>
                </a:solidFill>
                <a:effectLst/>
                <a:latin typeface="Tahoma" panose="020B0604030504040204" pitchFamily="34" charset="0"/>
              </a:rPr>
              <a:t>	 two months.</a:t>
            </a:r>
          </a:p>
          <a:p>
            <a:pPr marL="609600" indent="-609600" algn="ctr" eaLnBrk="1" hangingPunct="1">
              <a:lnSpc>
                <a:spcPct val="90000"/>
              </a:lnSpc>
              <a:buFont typeface="Wingdings" panose="05000000000000000000" pitchFamily="2" charset="2"/>
              <a:buNone/>
            </a:pPr>
            <a:r>
              <a:rPr lang="en-US" sz="1600" i="1" smtClean="0">
                <a:solidFill>
                  <a:srgbClr val="000099"/>
                </a:solidFill>
                <a:effectLst/>
                <a:latin typeface="Tahoma" panose="020B0604030504040204" pitchFamily="34" charset="0"/>
              </a:rPr>
              <a:t>(Survey results are from the Barna Research Group and Fuller Church Growth Institute)</a:t>
            </a:r>
          </a:p>
          <a:p>
            <a:pPr marL="609600" indent="-609600" eaLnBrk="1" hangingPunct="1">
              <a:lnSpc>
                <a:spcPct val="90000"/>
              </a:lnSpc>
            </a:pPr>
            <a:endParaRPr lang="en-US" sz="1600" i="1" smtClean="0">
              <a:solidFill>
                <a:srgbClr val="000099"/>
              </a:solidFill>
              <a:effectLst/>
              <a:latin typeface="Tahoma" panose="020B0604030504040204" pitchFamily="34" charset="0"/>
            </a:endParaRPr>
          </a:p>
        </p:txBody>
      </p:sp>
      <p:sp>
        <p:nvSpPr>
          <p:cNvPr id="6148"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A2CF3D7-F9D5-4E18-8F3B-08D13253F8A0}" type="slidenum">
              <a:rPr lang="en-US" sz="1400">
                <a:solidFill>
                  <a:srgbClr val="000099"/>
                </a:solidFill>
              </a:rPr>
              <a:pPr eaLnBrk="1" hangingPunct="1"/>
              <a:t>3</a:t>
            </a:fld>
            <a:endParaRPr lang="en-US" sz="1400">
              <a:solidFill>
                <a:srgbClr val="000099"/>
              </a:solidFill>
            </a:endParaRPr>
          </a:p>
        </p:txBody>
      </p:sp>
      <p:sp>
        <p:nvSpPr>
          <p:cNvPr id="6149"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dissolve">
                                      <p:cBhvr>
                                        <p:cTn id="7" dur="500"/>
                                        <p:tgtEl>
                                          <p:spTgt spid="51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dissolve">
                                      <p:cBhvr>
                                        <p:cTn id="12" dur="500"/>
                                        <p:tgtEl>
                                          <p:spTgt spid="51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dissolve">
                                      <p:cBhvr>
                                        <p:cTn id="17" dur="5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dissolve">
                                      <p:cBhvr>
                                        <p:cTn id="22" dur="500"/>
                                        <p:tgtEl>
                                          <p:spTgt spid="51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dissolve">
                                      <p:cBhvr>
                                        <p:cTn id="27" dur="500"/>
                                        <p:tgtEl>
                                          <p:spTgt spid="51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dissolve">
                                      <p:cBhvr>
                                        <p:cTn id="32" dur="500"/>
                                        <p:tgtEl>
                                          <p:spTgt spid="512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Effect transition="in" filter="dissolve">
                                      <p:cBhvr>
                                        <p:cTn id="37" dur="500"/>
                                        <p:tgtEl>
                                          <p:spTgt spid="512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123">
                                            <p:txEl>
                                              <p:pRg st="8" end="8"/>
                                            </p:txEl>
                                          </p:spTgt>
                                        </p:tgtEl>
                                        <p:attrNameLst>
                                          <p:attrName>style.visibility</p:attrName>
                                        </p:attrNameLst>
                                      </p:cBhvr>
                                      <p:to>
                                        <p:strVal val="visible"/>
                                      </p:to>
                                    </p:set>
                                    <p:animEffect transition="in" filter="dissolve">
                                      <p:cBhvr>
                                        <p:cTn id="42" dur="500"/>
                                        <p:tgtEl>
                                          <p:spTgt spid="5123">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123">
                                            <p:txEl>
                                              <p:pRg st="9" end="9"/>
                                            </p:txEl>
                                          </p:spTgt>
                                        </p:tgtEl>
                                        <p:attrNameLst>
                                          <p:attrName>style.visibility</p:attrName>
                                        </p:attrNameLst>
                                      </p:cBhvr>
                                      <p:to>
                                        <p:strVal val="visible"/>
                                      </p:to>
                                    </p:set>
                                    <p:animEffect transition="in" filter="dissolve">
                                      <p:cBhvr>
                                        <p:cTn id="47" dur="500"/>
                                        <p:tgtEl>
                                          <p:spTgt spid="5123">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123">
                                            <p:txEl>
                                              <p:pRg st="10" end="10"/>
                                            </p:txEl>
                                          </p:spTgt>
                                        </p:tgtEl>
                                        <p:attrNameLst>
                                          <p:attrName>style.visibility</p:attrName>
                                        </p:attrNameLst>
                                      </p:cBhvr>
                                      <p:to>
                                        <p:strVal val="visible"/>
                                      </p:to>
                                    </p:set>
                                    <p:animEffect transition="in" filter="dissolve">
                                      <p:cBhvr>
                                        <p:cTn id="52" dur="500"/>
                                        <p:tgtEl>
                                          <p:spTgt spid="5123">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123">
                                            <p:txEl>
                                              <p:pRg st="11" end="11"/>
                                            </p:txEl>
                                          </p:spTgt>
                                        </p:tgtEl>
                                        <p:attrNameLst>
                                          <p:attrName>style.visibility</p:attrName>
                                        </p:attrNameLst>
                                      </p:cBhvr>
                                      <p:to>
                                        <p:strVal val="visible"/>
                                      </p:to>
                                    </p:set>
                                    <p:animEffect transition="in" filter="dissolve">
                                      <p:cBhvr>
                                        <p:cTn id="57" dur="500"/>
                                        <p:tgtEl>
                                          <p:spTgt spid="5123">
                                            <p:txEl>
                                              <p:pRg st="11" end="1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5123">
                                            <p:txEl>
                                              <p:pRg st="12" end="12"/>
                                            </p:txEl>
                                          </p:spTgt>
                                        </p:tgtEl>
                                        <p:attrNameLst>
                                          <p:attrName>style.visibility</p:attrName>
                                        </p:attrNameLst>
                                      </p:cBhvr>
                                      <p:to>
                                        <p:strVal val="visible"/>
                                      </p:to>
                                    </p:set>
                                    <p:animEffect transition="in" filter="dissolve">
                                      <p:cBhvr>
                                        <p:cTn id="62" dur="500"/>
                                        <p:tgtEl>
                                          <p:spTgt spid="5123">
                                            <p:txEl>
                                              <p:pRg st="12" end="12"/>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5123">
                                            <p:txEl>
                                              <p:pRg st="13" end="13"/>
                                            </p:txEl>
                                          </p:spTgt>
                                        </p:tgtEl>
                                        <p:attrNameLst>
                                          <p:attrName>style.visibility</p:attrName>
                                        </p:attrNameLst>
                                      </p:cBhvr>
                                      <p:to>
                                        <p:strVal val="visible"/>
                                      </p:to>
                                    </p:set>
                                    <p:animEffect transition="in" filter="dissolve">
                                      <p:cBhvr>
                                        <p:cTn id="67" dur="500"/>
                                        <p:tgtEl>
                                          <p:spTgt spid="5123">
                                            <p:txEl>
                                              <p:pRg st="13" end="13"/>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5123">
                                            <p:txEl>
                                              <p:pRg st="14" end="14"/>
                                            </p:txEl>
                                          </p:spTgt>
                                        </p:tgtEl>
                                        <p:attrNameLst>
                                          <p:attrName>style.visibility</p:attrName>
                                        </p:attrNameLst>
                                      </p:cBhvr>
                                      <p:to>
                                        <p:strVal val="visible"/>
                                      </p:to>
                                    </p:set>
                                    <p:animEffect transition="in" filter="dissolve">
                                      <p:cBhvr>
                                        <p:cTn id="72" dur="500"/>
                                        <p:tgtEl>
                                          <p:spTgt spid="5123">
                                            <p:txEl>
                                              <p:pRg st="14" end="14"/>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5123">
                                            <p:txEl>
                                              <p:pRg st="15" end="15"/>
                                            </p:txEl>
                                          </p:spTgt>
                                        </p:tgtEl>
                                        <p:attrNameLst>
                                          <p:attrName>style.visibility</p:attrName>
                                        </p:attrNameLst>
                                      </p:cBhvr>
                                      <p:to>
                                        <p:strVal val="visible"/>
                                      </p:to>
                                    </p:set>
                                    <p:animEffect transition="in" filter="dissolve">
                                      <p:cBhvr>
                                        <p:cTn id="77" dur="500"/>
                                        <p:tgtEl>
                                          <p:spTgt spid="5123">
                                            <p:txEl>
                                              <p:pRg st="15" end="15"/>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5123">
                                            <p:txEl>
                                              <p:pRg st="16" end="16"/>
                                            </p:txEl>
                                          </p:spTgt>
                                        </p:tgtEl>
                                        <p:attrNameLst>
                                          <p:attrName>style.visibility</p:attrName>
                                        </p:attrNameLst>
                                      </p:cBhvr>
                                      <p:to>
                                        <p:strVal val="visible"/>
                                      </p:to>
                                    </p:set>
                                    <p:animEffect transition="in" filter="dissolve">
                                      <p:cBhvr>
                                        <p:cTn id="82" dur="500"/>
                                        <p:tgtEl>
                                          <p:spTgt spid="5123">
                                            <p:txEl>
                                              <p:pRg st="16" end="16"/>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5123">
                                            <p:txEl>
                                              <p:pRg st="17" end="17"/>
                                            </p:txEl>
                                          </p:spTgt>
                                        </p:tgtEl>
                                        <p:attrNameLst>
                                          <p:attrName>style.visibility</p:attrName>
                                        </p:attrNameLst>
                                      </p:cBhvr>
                                      <p:to>
                                        <p:strVal val="visible"/>
                                      </p:to>
                                    </p:set>
                                    <p:animEffect transition="in" filter="dissolve">
                                      <p:cBhvr>
                                        <p:cTn id="87" dur="500"/>
                                        <p:tgtEl>
                                          <p:spTgt spid="5123">
                                            <p:txEl>
                                              <p:pRg st="17" end="17"/>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5123">
                                            <p:txEl>
                                              <p:pRg st="18" end="18"/>
                                            </p:txEl>
                                          </p:spTgt>
                                        </p:tgtEl>
                                        <p:attrNameLst>
                                          <p:attrName>style.visibility</p:attrName>
                                        </p:attrNameLst>
                                      </p:cBhvr>
                                      <p:to>
                                        <p:strVal val="visible"/>
                                      </p:to>
                                    </p:set>
                                    <p:animEffect transition="in" filter="dissolve">
                                      <p:cBhvr>
                                        <p:cTn id="92" dur="500"/>
                                        <p:tgtEl>
                                          <p:spTgt spid="512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p:bldP spid="512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533400" y="304800"/>
            <a:ext cx="7772400" cy="11430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31747" name="Rectangle 3"/>
          <p:cNvSpPr>
            <a:spLocks noGrp="1" noChangeArrowheads="1"/>
          </p:cNvSpPr>
          <p:nvPr>
            <p:ph type="subTitle" idx="1"/>
          </p:nvPr>
        </p:nvSpPr>
        <p:spPr>
          <a:xfrm>
            <a:off x="228600" y="1447800"/>
            <a:ext cx="8610600" cy="5410200"/>
          </a:xfrm>
          <a:ln w="12700"/>
        </p:spPr>
        <p:txBody>
          <a:bodyPr/>
          <a:lstStyle/>
          <a:p>
            <a:pPr algn="l" eaLnBrk="1" hangingPunct="1"/>
            <a:r>
              <a:rPr lang="en-US" sz="2800" b="1" smtClean="0">
                <a:solidFill>
                  <a:srgbClr val="000000"/>
                </a:solidFill>
                <a:effectLst/>
                <a:latin typeface="Tahoma" panose="020B0604030504040204" pitchFamily="34" charset="0"/>
              </a:rPr>
              <a:t>What to Do</a:t>
            </a:r>
          </a:p>
          <a:p>
            <a:pPr algn="l" eaLnBrk="1" hangingPunct="1"/>
            <a:r>
              <a:rPr lang="en-US" sz="2400" b="1" smtClean="0">
                <a:solidFill>
                  <a:srgbClr val="000000"/>
                </a:solidFill>
                <a:effectLst/>
                <a:latin typeface="Tahoma" panose="020B0604030504040204" pitchFamily="34" charset="0"/>
              </a:rPr>
              <a:t>1. </a:t>
            </a:r>
            <a:r>
              <a:rPr lang="en-US" sz="2400" b="1" u="sng" smtClean="0">
                <a:solidFill>
                  <a:srgbClr val="FF0000"/>
                </a:solidFill>
                <a:effectLst/>
                <a:latin typeface="Tahoma" panose="020B0604030504040204" pitchFamily="34" charset="0"/>
              </a:rPr>
              <a:t>Study</a:t>
            </a:r>
            <a:r>
              <a:rPr lang="en-US" sz="2400" b="1" smtClean="0">
                <a:solidFill>
                  <a:srgbClr val="000000"/>
                </a:solidFill>
                <a:effectLst/>
                <a:latin typeface="Tahoma" panose="020B0604030504040204" pitchFamily="34" charset="0"/>
              </a:rPr>
              <a:t> and </a:t>
            </a:r>
            <a:r>
              <a:rPr lang="en-US" sz="2400" b="1" u="sng" smtClean="0">
                <a:solidFill>
                  <a:srgbClr val="FF0000"/>
                </a:solidFill>
                <a:effectLst/>
                <a:latin typeface="Tahoma" panose="020B0604030504040204" pitchFamily="34" charset="0"/>
              </a:rPr>
              <a:t>meditate</a:t>
            </a:r>
            <a:r>
              <a:rPr lang="en-US" sz="2400" b="1" smtClean="0">
                <a:solidFill>
                  <a:srgbClr val="000000"/>
                </a:solidFill>
                <a:effectLst/>
                <a:latin typeface="Tahoma" panose="020B0604030504040204" pitchFamily="34" charset="0"/>
              </a:rPr>
              <a:t> on the Scriptures that define your identity: in Christ/in Him/with Him.</a:t>
            </a:r>
          </a:p>
          <a:p>
            <a:pPr algn="l" eaLnBrk="1" hangingPunct="1"/>
            <a:r>
              <a:rPr lang="en-US" sz="2400" b="1" smtClean="0">
                <a:solidFill>
                  <a:srgbClr val="000000"/>
                </a:solidFill>
                <a:effectLst/>
                <a:latin typeface="Tahoma" panose="020B0604030504040204" pitchFamily="34" charset="0"/>
              </a:rPr>
              <a:t>2. Check yourself each time you ___</a:t>
            </a:r>
            <a:r>
              <a:rPr lang="en-US" sz="2400" b="1" smtClean="0">
                <a:solidFill>
                  <a:srgbClr val="FF0000"/>
                </a:solidFill>
                <a:effectLst/>
                <a:latin typeface="Tahoma" panose="020B0604030504040204" pitchFamily="34" charset="0"/>
              </a:rPr>
              <a:t>compare</a:t>
            </a:r>
            <a:r>
              <a:rPr lang="en-US" sz="2400" b="1" smtClean="0">
                <a:solidFill>
                  <a:srgbClr val="000000"/>
                </a:solidFill>
                <a:effectLst/>
                <a:latin typeface="Tahoma" panose="020B0604030504040204" pitchFamily="34" charset="0"/>
              </a:rPr>
              <a:t>_______ yourself to someone. Pause and thank God for the differences.</a:t>
            </a:r>
          </a:p>
          <a:p>
            <a:pPr algn="l" eaLnBrk="1" hangingPunct="1"/>
            <a:r>
              <a:rPr lang="en-US" sz="2400" b="1" smtClean="0">
                <a:solidFill>
                  <a:srgbClr val="000000"/>
                </a:solidFill>
                <a:effectLst/>
                <a:latin typeface="Tahoma" panose="020B0604030504040204" pitchFamily="34" charset="0"/>
              </a:rPr>
              <a:t>3. Focus attention on your _____</a:t>
            </a:r>
            <a:r>
              <a:rPr lang="en-US" sz="2400" b="1" smtClean="0">
                <a:solidFill>
                  <a:srgbClr val="FF0000"/>
                </a:solidFill>
                <a:effectLst/>
                <a:latin typeface="Tahoma" panose="020B0604030504040204" pitchFamily="34" charset="0"/>
              </a:rPr>
              <a:t>strengths</a:t>
            </a:r>
            <a:r>
              <a:rPr lang="en-US" sz="2400" b="1" smtClean="0">
                <a:solidFill>
                  <a:srgbClr val="000000"/>
                </a:solidFill>
                <a:effectLst/>
                <a:latin typeface="Tahoma" panose="020B0604030504040204" pitchFamily="34" charset="0"/>
              </a:rPr>
              <a:t>____ for a season. Identify and polish your gifts, skills.</a:t>
            </a:r>
          </a:p>
          <a:p>
            <a:pPr algn="l" eaLnBrk="1" hangingPunct="1"/>
            <a:r>
              <a:rPr lang="en-US" sz="2400" b="1" smtClean="0">
                <a:solidFill>
                  <a:srgbClr val="000000"/>
                </a:solidFill>
                <a:effectLst/>
                <a:latin typeface="Tahoma" panose="020B0604030504040204" pitchFamily="34" charset="0"/>
              </a:rPr>
              <a:t>4. Read and listen to ____</a:t>
            </a:r>
            <a:r>
              <a:rPr lang="en-US" sz="2400" b="1" smtClean="0">
                <a:solidFill>
                  <a:srgbClr val="FF0000"/>
                </a:solidFill>
                <a:effectLst/>
                <a:latin typeface="Tahoma" panose="020B0604030504040204" pitchFamily="34" charset="0"/>
              </a:rPr>
              <a:t>motivational</a:t>
            </a:r>
            <a:r>
              <a:rPr lang="en-US" sz="2400" b="1" smtClean="0">
                <a:solidFill>
                  <a:srgbClr val="000000"/>
                </a:solidFill>
                <a:effectLst/>
                <a:latin typeface="Tahoma" panose="020B0604030504040204" pitchFamily="34" charset="0"/>
              </a:rPr>
              <a:t>______ material: books, tapes, magazines, etc.</a:t>
            </a:r>
          </a:p>
          <a:p>
            <a:pPr algn="l" eaLnBrk="1" hangingPunct="1"/>
            <a:endParaRPr lang="en-US" sz="1600" b="1" smtClean="0">
              <a:solidFill>
                <a:schemeClr val="tx2"/>
              </a:solidFill>
              <a:effectLst/>
              <a:latin typeface="Tahoma" panose="020B0604030504040204" pitchFamily="34" charset="0"/>
            </a:endParaRPr>
          </a:p>
          <a:p>
            <a:pPr algn="l" eaLnBrk="1" hangingPunct="1"/>
            <a:endParaRPr lang="en-US" sz="1800" smtClean="0">
              <a:solidFill>
                <a:schemeClr val="tx2"/>
              </a:solidFill>
              <a:effectLst/>
              <a:latin typeface="Tahoma" panose="020B0604030504040204" pitchFamily="34" charset="0"/>
            </a:endParaRPr>
          </a:p>
        </p:txBody>
      </p:sp>
      <p:sp>
        <p:nvSpPr>
          <p:cNvPr id="32772" name="Slide Number Placeholder 3"/>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87DE3EBB-5C29-49ED-810C-F6B02FABD5B9}" type="slidenum">
              <a:rPr lang="en-US" sz="1400">
                <a:solidFill>
                  <a:srgbClr val="000099"/>
                </a:solidFill>
              </a:rPr>
              <a:pPr eaLnBrk="1" hangingPunct="1"/>
              <a:t>30</a:t>
            </a:fld>
            <a:endParaRPr lang="en-US" sz="1400">
              <a:solidFill>
                <a:srgbClr val="000099"/>
              </a:solidFill>
            </a:endParaRPr>
          </a:p>
        </p:txBody>
      </p:sp>
      <p:sp>
        <p:nvSpPr>
          <p:cNvPr id="32773" name="Footer Placeholder 4"/>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endParaRPr lang="en-US" sz="1400" dirty="0" smtClean="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31746">
                                            <p:txEl>
                                              <p:pRg st="0" end="0"/>
                                            </p:txEl>
                                          </p:spTgt>
                                        </p:tgtEl>
                                        <p:attrNameLst>
                                          <p:attrName>style.visibility</p:attrName>
                                        </p:attrNameLst>
                                      </p:cBhvr>
                                      <p:to>
                                        <p:strVal val="visible"/>
                                      </p:to>
                                    </p:set>
                                    <p:anim calcmode="lin" valueType="num">
                                      <p:cBhvr additive="base">
                                        <p:cTn id="7" dur="300" fill="hold"/>
                                        <p:tgtEl>
                                          <p:spTgt spid="31746">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3174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1747">
                                            <p:txEl>
                                              <p:pRg st="0" end="0"/>
                                            </p:txEl>
                                          </p:spTgt>
                                        </p:tgtEl>
                                        <p:attrNameLst>
                                          <p:attrName>style.visibility</p:attrName>
                                        </p:attrNameLst>
                                      </p:cBhvr>
                                      <p:to>
                                        <p:strVal val="visible"/>
                                      </p:to>
                                    </p:set>
                                    <p:animEffect transition="in" filter="dissolve">
                                      <p:cBhvr>
                                        <p:cTn id="13" dur="500"/>
                                        <p:tgtEl>
                                          <p:spTgt spid="3174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1747">
                                            <p:txEl>
                                              <p:pRg st="1" end="1"/>
                                            </p:txEl>
                                          </p:spTgt>
                                        </p:tgtEl>
                                        <p:attrNameLst>
                                          <p:attrName>style.visibility</p:attrName>
                                        </p:attrNameLst>
                                      </p:cBhvr>
                                      <p:to>
                                        <p:strVal val="visible"/>
                                      </p:to>
                                    </p:set>
                                    <p:animEffect transition="in" filter="dissolve">
                                      <p:cBhvr>
                                        <p:cTn id="18" dur="500"/>
                                        <p:tgtEl>
                                          <p:spTgt spid="3174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1747">
                                            <p:txEl>
                                              <p:pRg st="2" end="2"/>
                                            </p:txEl>
                                          </p:spTgt>
                                        </p:tgtEl>
                                        <p:attrNameLst>
                                          <p:attrName>style.visibility</p:attrName>
                                        </p:attrNameLst>
                                      </p:cBhvr>
                                      <p:to>
                                        <p:strVal val="visible"/>
                                      </p:to>
                                    </p:set>
                                    <p:animEffect transition="in" filter="dissolve">
                                      <p:cBhvr>
                                        <p:cTn id="23" dur="500"/>
                                        <p:tgtEl>
                                          <p:spTgt spid="3174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1747">
                                            <p:txEl>
                                              <p:pRg st="3" end="3"/>
                                            </p:txEl>
                                          </p:spTgt>
                                        </p:tgtEl>
                                        <p:attrNameLst>
                                          <p:attrName>style.visibility</p:attrName>
                                        </p:attrNameLst>
                                      </p:cBhvr>
                                      <p:to>
                                        <p:strVal val="visible"/>
                                      </p:to>
                                    </p:set>
                                    <p:animEffect transition="in" filter="dissolve">
                                      <p:cBhvr>
                                        <p:cTn id="28" dur="500"/>
                                        <p:tgtEl>
                                          <p:spTgt spid="31747">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1747">
                                            <p:txEl>
                                              <p:pRg st="4" end="4"/>
                                            </p:txEl>
                                          </p:spTgt>
                                        </p:tgtEl>
                                        <p:attrNameLst>
                                          <p:attrName>style.visibility</p:attrName>
                                        </p:attrNameLst>
                                      </p:cBhvr>
                                      <p:to>
                                        <p:strVal val="visible"/>
                                      </p:to>
                                    </p:set>
                                    <p:animEffect transition="in" filter="dissolve">
                                      <p:cBhvr>
                                        <p:cTn id="33" dur="500"/>
                                        <p:tgtEl>
                                          <p:spTgt spid="31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P spid="3174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533400" y="304800"/>
            <a:ext cx="7772400" cy="11430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31747" name="Rectangle 3"/>
          <p:cNvSpPr>
            <a:spLocks noGrp="1" noChangeArrowheads="1"/>
          </p:cNvSpPr>
          <p:nvPr>
            <p:ph type="subTitle" idx="1"/>
          </p:nvPr>
        </p:nvSpPr>
        <p:spPr>
          <a:xfrm>
            <a:off x="228600" y="1447800"/>
            <a:ext cx="8610600" cy="5410200"/>
          </a:xfrm>
          <a:ln w="12700"/>
        </p:spPr>
        <p:txBody>
          <a:bodyPr/>
          <a:lstStyle/>
          <a:p>
            <a:pPr algn="l" eaLnBrk="1" hangingPunct="1"/>
            <a:r>
              <a:rPr lang="en-US" sz="2800" b="1" smtClean="0">
                <a:solidFill>
                  <a:srgbClr val="000000"/>
                </a:solidFill>
                <a:effectLst/>
                <a:latin typeface="Tahoma" panose="020B0604030504040204" pitchFamily="34" charset="0"/>
              </a:rPr>
              <a:t>What to Do</a:t>
            </a:r>
          </a:p>
          <a:p>
            <a:pPr algn="l" eaLnBrk="1" hangingPunct="1">
              <a:buClr>
                <a:srgbClr val="D60093"/>
              </a:buClr>
            </a:pPr>
            <a:r>
              <a:rPr lang="en-US" sz="2000" b="1" smtClean="0">
                <a:solidFill>
                  <a:srgbClr val="000000"/>
                </a:solidFill>
                <a:effectLst/>
                <a:latin typeface="Tahoma" panose="020B0604030504040204" pitchFamily="34" charset="0"/>
              </a:rPr>
              <a:t>5. Identify the two or three most common __</a:t>
            </a:r>
            <a:r>
              <a:rPr lang="en-US" sz="2000" b="1" smtClean="0">
                <a:solidFill>
                  <a:srgbClr val="FF0000"/>
                </a:solidFill>
                <a:effectLst/>
                <a:latin typeface="Tahoma" panose="020B0604030504040204" pitchFamily="34" charset="0"/>
              </a:rPr>
              <a:t>lies</a:t>
            </a:r>
            <a:r>
              <a:rPr lang="en-US" sz="2000" b="1" smtClean="0">
                <a:solidFill>
                  <a:srgbClr val="000000"/>
                </a:solidFill>
                <a:effectLst/>
                <a:latin typeface="Tahoma" panose="020B0604030504040204" pitchFamily="34" charset="0"/>
              </a:rPr>
              <a:t>____  you believe about yourself.</a:t>
            </a:r>
          </a:p>
          <a:p>
            <a:pPr algn="l" eaLnBrk="1" hangingPunct="1">
              <a:buClr>
                <a:srgbClr val="D60093"/>
              </a:buClr>
            </a:pPr>
            <a:r>
              <a:rPr lang="en-US" sz="2000" b="1" smtClean="0">
                <a:solidFill>
                  <a:srgbClr val="000000"/>
                </a:solidFill>
                <a:effectLst/>
                <a:latin typeface="Tahoma" panose="020B0604030504040204" pitchFamily="34" charset="0"/>
              </a:rPr>
              <a:t>Write down the truth about those areas, then tell yourself the truth.</a:t>
            </a:r>
          </a:p>
          <a:p>
            <a:pPr algn="l" eaLnBrk="1" hangingPunct="1">
              <a:buClr>
                <a:srgbClr val="D60093"/>
              </a:buClr>
            </a:pPr>
            <a:r>
              <a:rPr lang="en-US" sz="2000" b="1" smtClean="0">
                <a:solidFill>
                  <a:srgbClr val="000000"/>
                </a:solidFill>
                <a:effectLst/>
                <a:latin typeface="Tahoma" panose="020B0604030504040204" pitchFamily="34" charset="0"/>
              </a:rPr>
              <a:t>6. Find someone who is “safe” to be a ____</a:t>
            </a:r>
            <a:r>
              <a:rPr lang="en-US" sz="2000" b="1" smtClean="0">
                <a:solidFill>
                  <a:srgbClr val="FF0000"/>
                </a:solidFill>
                <a:effectLst/>
                <a:latin typeface="Tahoma" panose="020B0604030504040204" pitchFamily="34" charset="0"/>
              </a:rPr>
              <a:t>support</a:t>
            </a:r>
            <a:r>
              <a:rPr lang="en-US" sz="2000" b="1" smtClean="0">
                <a:solidFill>
                  <a:srgbClr val="000000"/>
                </a:solidFill>
                <a:effectLst/>
                <a:latin typeface="Tahoma" panose="020B0604030504040204" pitchFamily="34" charset="0"/>
              </a:rPr>
              <a:t>___ person. Practice giving and receiving the love, encouragement, and truth you both need.</a:t>
            </a:r>
          </a:p>
          <a:p>
            <a:pPr algn="l" eaLnBrk="1" hangingPunct="1">
              <a:buClr>
                <a:srgbClr val="D60093"/>
              </a:buClr>
            </a:pPr>
            <a:r>
              <a:rPr lang="en-US" sz="2000" b="1" smtClean="0">
                <a:solidFill>
                  <a:srgbClr val="000000"/>
                </a:solidFill>
                <a:effectLst/>
                <a:latin typeface="Tahoma" panose="020B0604030504040204" pitchFamily="34" charset="0"/>
              </a:rPr>
              <a:t>7. Watch for _____</a:t>
            </a:r>
            <a:r>
              <a:rPr lang="en-US" sz="2000" b="1" smtClean="0">
                <a:solidFill>
                  <a:srgbClr val="FF0000"/>
                </a:solidFill>
                <a:effectLst/>
                <a:latin typeface="Tahoma" panose="020B0604030504040204" pitchFamily="34" charset="0"/>
              </a:rPr>
              <a:t>vulnerable</a:t>
            </a:r>
            <a:r>
              <a:rPr lang="en-US" sz="2000" b="1" smtClean="0">
                <a:solidFill>
                  <a:srgbClr val="000000"/>
                </a:solidFill>
                <a:effectLst/>
                <a:latin typeface="Tahoma" panose="020B0604030504040204" pitchFamily="34" charset="0"/>
              </a:rPr>
              <a:t>____ situations: criticism, rejection, meeting someone important, a colleague’s success, failure and unfamiliar territory.</a:t>
            </a:r>
          </a:p>
          <a:p>
            <a:pPr algn="l" eaLnBrk="1" hangingPunct="1">
              <a:buClr>
                <a:srgbClr val="D60093"/>
              </a:buClr>
            </a:pPr>
            <a:r>
              <a:rPr lang="en-US" sz="2000" b="1" smtClean="0">
                <a:solidFill>
                  <a:srgbClr val="000000"/>
                </a:solidFill>
                <a:effectLst/>
                <a:latin typeface="Tahoma" panose="020B0604030504040204" pitchFamily="34" charset="0"/>
              </a:rPr>
              <a:t>8. Remind yourself of the ___</a:t>
            </a:r>
            <a:r>
              <a:rPr lang="en-US" sz="2000" b="1" smtClean="0">
                <a:solidFill>
                  <a:srgbClr val="FF0000"/>
                </a:solidFill>
                <a:effectLst/>
                <a:latin typeface="Tahoma" panose="020B0604030504040204" pitchFamily="34" charset="0"/>
              </a:rPr>
              <a:t>truth</a:t>
            </a:r>
            <a:r>
              <a:rPr lang="en-US" sz="2000" b="1" smtClean="0">
                <a:solidFill>
                  <a:srgbClr val="000000"/>
                </a:solidFill>
                <a:effectLst/>
                <a:latin typeface="Tahoma" panose="020B0604030504040204" pitchFamily="34" charset="0"/>
              </a:rPr>
              <a:t>___ : We are to imitate Christ – Who came and emptied Himself in order to serve others, not to be served.</a:t>
            </a:r>
          </a:p>
          <a:p>
            <a:pPr algn="l" eaLnBrk="1" hangingPunct="1"/>
            <a:endParaRPr lang="en-US" sz="1600" smtClean="0">
              <a:solidFill>
                <a:schemeClr val="tx2"/>
              </a:solidFill>
              <a:effectLst/>
              <a:latin typeface="Tahoma" panose="020B0604030504040204" pitchFamily="34" charset="0"/>
            </a:endParaRPr>
          </a:p>
        </p:txBody>
      </p:sp>
      <p:sp>
        <p:nvSpPr>
          <p:cNvPr id="32772" name="Slide Number Placeholder 3"/>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1192283E-F5F2-4CD8-A083-DC7147318839}" type="slidenum">
              <a:rPr lang="en-US" sz="1400">
                <a:solidFill>
                  <a:srgbClr val="000099"/>
                </a:solidFill>
              </a:rPr>
              <a:pPr eaLnBrk="1" hangingPunct="1"/>
              <a:t>31</a:t>
            </a:fld>
            <a:endParaRPr lang="en-US" sz="1400">
              <a:solidFill>
                <a:srgbClr val="000099"/>
              </a:solidFill>
            </a:endParaRPr>
          </a:p>
        </p:txBody>
      </p:sp>
      <p:sp>
        <p:nvSpPr>
          <p:cNvPr id="32773" name="Footer Placeholder 4"/>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endParaRPr lang="en-US" sz="1400" dirty="0" smtClean="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31746">
                                            <p:txEl>
                                              <p:pRg st="0" end="0"/>
                                            </p:txEl>
                                          </p:spTgt>
                                        </p:tgtEl>
                                        <p:attrNameLst>
                                          <p:attrName>style.visibility</p:attrName>
                                        </p:attrNameLst>
                                      </p:cBhvr>
                                      <p:to>
                                        <p:strVal val="visible"/>
                                      </p:to>
                                    </p:set>
                                    <p:anim calcmode="lin" valueType="num">
                                      <p:cBhvr additive="base">
                                        <p:cTn id="7" dur="300" fill="hold"/>
                                        <p:tgtEl>
                                          <p:spTgt spid="31746">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3174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1747">
                                            <p:txEl>
                                              <p:pRg st="0" end="0"/>
                                            </p:txEl>
                                          </p:spTgt>
                                        </p:tgtEl>
                                        <p:attrNameLst>
                                          <p:attrName>style.visibility</p:attrName>
                                        </p:attrNameLst>
                                      </p:cBhvr>
                                      <p:to>
                                        <p:strVal val="visible"/>
                                      </p:to>
                                    </p:set>
                                    <p:animEffect transition="in" filter="dissolve">
                                      <p:cBhvr>
                                        <p:cTn id="13" dur="500"/>
                                        <p:tgtEl>
                                          <p:spTgt spid="3174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1747">
                                            <p:txEl>
                                              <p:pRg st="1" end="1"/>
                                            </p:txEl>
                                          </p:spTgt>
                                        </p:tgtEl>
                                        <p:attrNameLst>
                                          <p:attrName>style.visibility</p:attrName>
                                        </p:attrNameLst>
                                      </p:cBhvr>
                                      <p:to>
                                        <p:strVal val="visible"/>
                                      </p:to>
                                    </p:set>
                                    <p:animEffect transition="in" filter="dissolve">
                                      <p:cBhvr>
                                        <p:cTn id="18" dur="500"/>
                                        <p:tgtEl>
                                          <p:spTgt spid="3174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1747">
                                            <p:txEl>
                                              <p:pRg st="2" end="2"/>
                                            </p:txEl>
                                          </p:spTgt>
                                        </p:tgtEl>
                                        <p:attrNameLst>
                                          <p:attrName>style.visibility</p:attrName>
                                        </p:attrNameLst>
                                      </p:cBhvr>
                                      <p:to>
                                        <p:strVal val="visible"/>
                                      </p:to>
                                    </p:set>
                                    <p:animEffect transition="in" filter="dissolve">
                                      <p:cBhvr>
                                        <p:cTn id="23" dur="500"/>
                                        <p:tgtEl>
                                          <p:spTgt spid="3174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1747">
                                            <p:txEl>
                                              <p:pRg st="3" end="3"/>
                                            </p:txEl>
                                          </p:spTgt>
                                        </p:tgtEl>
                                        <p:attrNameLst>
                                          <p:attrName>style.visibility</p:attrName>
                                        </p:attrNameLst>
                                      </p:cBhvr>
                                      <p:to>
                                        <p:strVal val="visible"/>
                                      </p:to>
                                    </p:set>
                                    <p:animEffect transition="in" filter="dissolve">
                                      <p:cBhvr>
                                        <p:cTn id="28" dur="500"/>
                                        <p:tgtEl>
                                          <p:spTgt spid="31747">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1747">
                                            <p:txEl>
                                              <p:pRg st="4" end="4"/>
                                            </p:txEl>
                                          </p:spTgt>
                                        </p:tgtEl>
                                        <p:attrNameLst>
                                          <p:attrName>style.visibility</p:attrName>
                                        </p:attrNameLst>
                                      </p:cBhvr>
                                      <p:to>
                                        <p:strVal val="visible"/>
                                      </p:to>
                                    </p:set>
                                    <p:animEffect transition="in" filter="dissolve">
                                      <p:cBhvr>
                                        <p:cTn id="33" dur="500"/>
                                        <p:tgtEl>
                                          <p:spTgt spid="31747">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1747">
                                            <p:txEl>
                                              <p:pRg st="5" end="5"/>
                                            </p:txEl>
                                          </p:spTgt>
                                        </p:tgtEl>
                                        <p:attrNameLst>
                                          <p:attrName>style.visibility</p:attrName>
                                        </p:attrNameLst>
                                      </p:cBhvr>
                                      <p:to>
                                        <p:strVal val="visible"/>
                                      </p:to>
                                    </p:set>
                                    <p:animEffect transition="in" filter="dissolve">
                                      <p:cBhvr>
                                        <p:cTn id="38" dur="500"/>
                                        <p:tgtEl>
                                          <p:spTgt spid="317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P spid="3174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533400" y="304800"/>
            <a:ext cx="7772400" cy="11430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31747" name="Rectangle 3"/>
          <p:cNvSpPr>
            <a:spLocks noGrp="1" noChangeArrowheads="1"/>
          </p:cNvSpPr>
          <p:nvPr>
            <p:ph type="subTitle" idx="1"/>
          </p:nvPr>
        </p:nvSpPr>
        <p:spPr>
          <a:xfrm>
            <a:off x="228600" y="1447800"/>
            <a:ext cx="8610600" cy="5410200"/>
          </a:xfrm>
          <a:ln w="12700"/>
        </p:spPr>
        <p:txBody>
          <a:bodyPr/>
          <a:lstStyle/>
          <a:p>
            <a:pPr algn="l" eaLnBrk="1" hangingPunct="1"/>
            <a:r>
              <a:rPr lang="en-US" sz="2800" b="1" smtClean="0">
                <a:solidFill>
                  <a:srgbClr val="000000"/>
                </a:solidFill>
                <a:effectLst/>
                <a:latin typeface="Tahoma" panose="020B0604030504040204" pitchFamily="34" charset="0"/>
              </a:rPr>
              <a:t>What to Do</a:t>
            </a:r>
          </a:p>
          <a:p>
            <a:pPr algn="l" eaLnBrk="1" hangingPunct="1"/>
            <a:endParaRPr lang="en-US" sz="1600" smtClean="0">
              <a:solidFill>
                <a:schemeClr val="tx2"/>
              </a:solidFill>
              <a:effectLst/>
              <a:latin typeface="Tahoma" panose="020B0604030504040204" pitchFamily="34" charset="0"/>
            </a:endParaRPr>
          </a:p>
          <a:p>
            <a:pPr algn="l"/>
            <a:r>
              <a:rPr lang="en-US" sz="2800" b="1" i="1" smtClean="0">
                <a:solidFill>
                  <a:srgbClr val="000000"/>
                </a:solidFill>
                <a:effectLst/>
              </a:rPr>
              <a:t>ASSESSMENT: </a:t>
            </a:r>
          </a:p>
          <a:p>
            <a:pPr algn="l"/>
            <a:r>
              <a:rPr lang="en-US" sz="2400" i="1" smtClean="0">
                <a:solidFill>
                  <a:srgbClr val="000000"/>
                </a:solidFill>
                <a:effectLst/>
              </a:rPr>
              <a:t>What symptoms of insecurity have you seen in your leadership?</a:t>
            </a:r>
            <a:endParaRPr lang="en-US" sz="2400" smtClean="0">
              <a:solidFill>
                <a:srgbClr val="000000"/>
              </a:solidFill>
              <a:effectLst/>
            </a:endParaRPr>
          </a:p>
          <a:p>
            <a:pPr algn="l"/>
            <a:r>
              <a:rPr lang="en-US" sz="2000" b="1" i="1" smtClean="0">
                <a:solidFill>
                  <a:srgbClr val="000000"/>
                </a:solidFill>
                <a:effectLst/>
              </a:rPr>
              <a:t> </a:t>
            </a:r>
            <a:endParaRPr lang="en-US" sz="2000" smtClean="0">
              <a:solidFill>
                <a:srgbClr val="000000"/>
              </a:solidFill>
              <a:effectLst/>
            </a:endParaRPr>
          </a:p>
          <a:p>
            <a:pPr algn="l"/>
            <a:endParaRPr lang="en-US" sz="2000" b="1" i="1" smtClean="0">
              <a:solidFill>
                <a:srgbClr val="000000"/>
              </a:solidFill>
              <a:effectLst/>
            </a:endParaRPr>
          </a:p>
          <a:p>
            <a:pPr algn="l"/>
            <a:r>
              <a:rPr lang="en-US" sz="2000" b="1" i="1" smtClean="0">
                <a:solidFill>
                  <a:srgbClr val="000000"/>
                </a:solidFill>
                <a:effectLst/>
              </a:rPr>
              <a:t> </a:t>
            </a:r>
            <a:r>
              <a:rPr lang="en-US" sz="2800" b="1" i="1" smtClean="0">
                <a:solidFill>
                  <a:srgbClr val="000000"/>
                </a:solidFill>
                <a:effectLst/>
              </a:rPr>
              <a:t>APPLICATION: </a:t>
            </a:r>
          </a:p>
          <a:p>
            <a:pPr algn="l"/>
            <a:r>
              <a:rPr lang="en-US" sz="2400" i="1" smtClean="0">
                <a:solidFill>
                  <a:srgbClr val="000000"/>
                </a:solidFill>
                <a:effectLst/>
              </a:rPr>
              <a:t>What keys must you implement to foster emotional security?</a:t>
            </a:r>
            <a:endParaRPr lang="en-US" sz="2400" smtClean="0">
              <a:solidFill>
                <a:srgbClr val="000000"/>
              </a:solidFill>
              <a:effectLst/>
            </a:endParaRPr>
          </a:p>
          <a:p>
            <a:pPr algn="l" eaLnBrk="1" hangingPunct="1"/>
            <a:endParaRPr lang="en-US" sz="1600" smtClean="0">
              <a:solidFill>
                <a:schemeClr val="tx2"/>
              </a:solidFill>
              <a:effectLst/>
              <a:latin typeface="Tahoma" panose="020B0604030504040204" pitchFamily="34" charset="0"/>
            </a:endParaRPr>
          </a:p>
        </p:txBody>
      </p:sp>
      <p:sp>
        <p:nvSpPr>
          <p:cNvPr id="32772" name="Slide Number Placeholder 3"/>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DDBDCA33-D0D2-4B8D-AF28-54C2E009322E}" type="slidenum">
              <a:rPr lang="en-US" sz="1400">
                <a:solidFill>
                  <a:srgbClr val="000099"/>
                </a:solidFill>
              </a:rPr>
              <a:pPr eaLnBrk="1" hangingPunct="1"/>
              <a:t>32</a:t>
            </a:fld>
            <a:endParaRPr lang="en-US" sz="1400">
              <a:solidFill>
                <a:srgbClr val="000099"/>
              </a:solidFill>
            </a:endParaRPr>
          </a:p>
        </p:txBody>
      </p:sp>
      <p:sp>
        <p:nvSpPr>
          <p:cNvPr id="32773" name="Footer Placeholder 4"/>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endParaRPr lang="en-US" sz="1400" dirty="0" smtClean="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31746">
                                            <p:txEl>
                                              <p:pRg st="0" end="0"/>
                                            </p:txEl>
                                          </p:spTgt>
                                        </p:tgtEl>
                                        <p:attrNameLst>
                                          <p:attrName>style.visibility</p:attrName>
                                        </p:attrNameLst>
                                      </p:cBhvr>
                                      <p:to>
                                        <p:strVal val="visible"/>
                                      </p:to>
                                    </p:set>
                                    <p:anim calcmode="lin" valueType="num">
                                      <p:cBhvr additive="base">
                                        <p:cTn id="7" dur="300" fill="hold"/>
                                        <p:tgtEl>
                                          <p:spTgt spid="31746">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3174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1747">
                                            <p:txEl>
                                              <p:pRg st="0" end="0"/>
                                            </p:txEl>
                                          </p:spTgt>
                                        </p:tgtEl>
                                        <p:attrNameLst>
                                          <p:attrName>style.visibility</p:attrName>
                                        </p:attrNameLst>
                                      </p:cBhvr>
                                      <p:to>
                                        <p:strVal val="visible"/>
                                      </p:to>
                                    </p:set>
                                    <p:animEffect transition="in" filter="dissolve">
                                      <p:cBhvr>
                                        <p:cTn id="13" dur="500"/>
                                        <p:tgtEl>
                                          <p:spTgt spid="3174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1747">
                                            <p:txEl>
                                              <p:pRg st="2" end="2"/>
                                            </p:txEl>
                                          </p:spTgt>
                                        </p:tgtEl>
                                        <p:attrNameLst>
                                          <p:attrName>style.visibility</p:attrName>
                                        </p:attrNameLst>
                                      </p:cBhvr>
                                      <p:to>
                                        <p:strVal val="visible"/>
                                      </p:to>
                                    </p:set>
                                    <p:animEffect transition="in" filter="dissolve">
                                      <p:cBhvr>
                                        <p:cTn id="18" dur="500"/>
                                        <p:tgtEl>
                                          <p:spTgt spid="31747">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1747">
                                            <p:txEl>
                                              <p:pRg st="3" end="3"/>
                                            </p:txEl>
                                          </p:spTgt>
                                        </p:tgtEl>
                                        <p:attrNameLst>
                                          <p:attrName>style.visibility</p:attrName>
                                        </p:attrNameLst>
                                      </p:cBhvr>
                                      <p:to>
                                        <p:strVal val="visible"/>
                                      </p:to>
                                    </p:set>
                                    <p:animEffect transition="in" filter="dissolve">
                                      <p:cBhvr>
                                        <p:cTn id="23" dur="500"/>
                                        <p:tgtEl>
                                          <p:spTgt spid="31747">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1747">
                                            <p:txEl>
                                              <p:pRg st="4" end="4"/>
                                            </p:txEl>
                                          </p:spTgt>
                                        </p:tgtEl>
                                        <p:attrNameLst>
                                          <p:attrName>style.visibility</p:attrName>
                                        </p:attrNameLst>
                                      </p:cBhvr>
                                      <p:to>
                                        <p:strVal val="visible"/>
                                      </p:to>
                                    </p:set>
                                    <p:animEffect transition="in" filter="dissolve">
                                      <p:cBhvr>
                                        <p:cTn id="28" dur="500"/>
                                        <p:tgtEl>
                                          <p:spTgt spid="31747">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1747">
                                            <p:txEl>
                                              <p:pRg st="6" end="6"/>
                                            </p:txEl>
                                          </p:spTgt>
                                        </p:tgtEl>
                                        <p:attrNameLst>
                                          <p:attrName>style.visibility</p:attrName>
                                        </p:attrNameLst>
                                      </p:cBhvr>
                                      <p:to>
                                        <p:strVal val="visible"/>
                                      </p:to>
                                    </p:set>
                                    <p:animEffect transition="in" filter="dissolve">
                                      <p:cBhvr>
                                        <p:cTn id="33" dur="500"/>
                                        <p:tgtEl>
                                          <p:spTgt spid="31747">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1747">
                                            <p:txEl>
                                              <p:pRg st="7" end="7"/>
                                            </p:txEl>
                                          </p:spTgt>
                                        </p:tgtEl>
                                        <p:attrNameLst>
                                          <p:attrName>style.visibility</p:attrName>
                                        </p:attrNameLst>
                                      </p:cBhvr>
                                      <p:to>
                                        <p:strVal val="visible"/>
                                      </p:to>
                                    </p:set>
                                    <p:animEffect transition="in" filter="dissolve">
                                      <p:cBhvr>
                                        <p:cTn id="38" dur="500"/>
                                        <p:tgtEl>
                                          <p:spTgt spid="317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P spid="3174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667000"/>
            <a:ext cx="7543800" cy="3540125"/>
          </a:xfrm>
          <a:prstGeom prst="rect">
            <a:avLst/>
          </a:prstGeom>
          <a:noFill/>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sz="3200" b="1">
                <a:solidFill>
                  <a:srgbClr val="000000"/>
                </a:solidFill>
                <a:effectLst>
                  <a:outerShdw blurRad="38100" dist="38100" dir="2700000" algn="tl">
                    <a:srgbClr val="FFFFFF"/>
                  </a:outerShdw>
                </a:effectLst>
                <a:latin typeface="Arial" panose="020B0604020202020204" pitchFamily="34" charset="0"/>
              </a:rPr>
              <a:t>For more information about this course and other training resources:</a:t>
            </a:r>
            <a:br>
              <a:rPr lang="en-US" sz="3200" b="1">
                <a:solidFill>
                  <a:srgbClr val="000000"/>
                </a:solidFill>
                <a:effectLst>
                  <a:outerShdw blurRad="38100" dist="38100" dir="2700000" algn="tl">
                    <a:srgbClr val="FFFFFF"/>
                  </a:outerShdw>
                </a:effectLst>
                <a:latin typeface="Arial" panose="020B0604020202020204" pitchFamily="34" charset="0"/>
              </a:rPr>
            </a:br>
            <a:r>
              <a:rPr lang="en-US" sz="3200" b="1">
                <a:solidFill>
                  <a:srgbClr val="000000"/>
                </a:solidFill>
                <a:effectLst>
                  <a:outerShdw blurRad="38100" dist="38100" dir="2700000" algn="tl">
                    <a:srgbClr val="FFFFFF"/>
                  </a:outerShdw>
                </a:effectLst>
                <a:latin typeface="Arial" panose="020B0604020202020204" pitchFamily="34" charset="0"/>
              </a:rPr>
              <a:t>Contact</a:t>
            </a:r>
            <a:br>
              <a:rPr lang="en-US" sz="3200" b="1">
                <a:solidFill>
                  <a:srgbClr val="000000"/>
                </a:solidFill>
                <a:effectLst>
                  <a:outerShdw blurRad="38100" dist="38100" dir="2700000" algn="tl">
                    <a:srgbClr val="FFFFFF"/>
                  </a:outerShdw>
                </a:effectLst>
                <a:latin typeface="Arial" panose="020B0604020202020204" pitchFamily="34" charset="0"/>
              </a:rPr>
            </a:br>
            <a:r>
              <a:rPr lang="en-US" sz="3200" b="1">
                <a:solidFill>
                  <a:srgbClr val="000000"/>
                </a:solidFill>
                <a:effectLst>
                  <a:outerShdw blurRad="38100" dist="38100" dir="2700000" algn="tl">
                    <a:srgbClr val="FFFFFF"/>
                  </a:outerShdw>
                </a:effectLst>
                <a:latin typeface="Arial" panose="020B0604020202020204" pitchFamily="34" charset="0"/>
              </a:rPr>
              <a:t>Global Teen Challenge at</a:t>
            </a:r>
            <a:br>
              <a:rPr lang="en-US" sz="3200" b="1">
                <a:solidFill>
                  <a:srgbClr val="000000"/>
                </a:solidFill>
                <a:effectLst>
                  <a:outerShdw blurRad="38100" dist="38100" dir="2700000" algn="tl">
                    <a:srgbClr val="FFFFFF"/>
                  </a:outerShdw>
                </a:effectLst>
                <a:latin typeface="Arial" panose="020B0604020202020204" pitchFamily="34" charset="0"/>
              </a:rPr>
            </a:br>
            <a:r>
              <a:rPr lang="en-US" sz="3200" b="1">
                <a:solidFill>
                  <a:srgbClr val="000000"/>
                </a:solidFill>
                <a:effectLst>
                  <a:outerShdw blurRad="38100" dist="38100" dir="2700000" algn="tl">
                    <a:srgbClr val="FFFFFF"/>
                  </a:outerShdw>
                </a:effectLst>
                <a:latin typeface="Arial" panose="020B0604020202020204" pitchFamily="34" charset="0"/>
              </a:rPr>
              <a:t>GTC@Globaltc.org</a:t>
            </a:r>
            <a:br>
              <a:rPr lang="en-US" sz="3200" b="1">
                <a:solidFill>
                  <a:srgbClr val="000000"/>
                </a:solidFill>
                <a:effectLst>
                  <a:outerShdw blurRad="38100" dist="38100" dir="2700000" algn="tl">
                    <a:srgbClr val="FFFFFF"/>
                  </a:outerShdw>
                </a:effectLst>
                <a:latin typeface="Arial" panose="020B0604020202020204" pitchFamily="34" charset="0"/>
              </a:rPr>
            </a:br>
            <a:r>
              <a:rPr lang="en-US" sz="3200" b="1">
                <a:solidFill>
                  <a:srgbClr val="000000"/>
                </a:solidFill>
                <a:effectLst>
                  <a:outerShdw blurRad="38100" dist="38100" dir="2700000" algn="tl">
                    <a:srgbClr val="FFFFFF"/>
                  </a:outerShdw>
                </a:effectLst>
                <a:latin typeface="Arial" panose="020B0604020202020204" pitchFamily="34" charset="0"/>
              </a:rPr>
              <a:t>Or visit our training website at</a:t>
            </a:r>
            <a:br>
              <a:rPr lang="en-US" sz="3200" b="1">
                <a:solidFill>
                  <a:srgbClr val="000000"/>
                </a:solidFill>
                <a:effectLst>
                  <a:outerShdw blurRad="38100" dist="38100" dir="2700000" algn="tl">
                    <a:srgbClr val="FFFFFF"/>
                  </a:outerShdw>
                </a:effectLst>
                <a:latin typeface="Arial" panose="020B0604020202020204" pitchFamily="34" charset="0"/>
              </a:rPr>
            </a:br>
            <a:r>
              <a:rPr lang="en-US" sz="3200" b="1">
                <a:solidFill>
                  <a:srgbClr val="000000"/>
                </a:solidFill>
                <a:effectLst>
                  <a:outerShdw blurRad="38100" dist="38100" dir="2700000" algn="tl">
                    <a:srgbClr val="FFFFFF"/>
                  </a:outerShdw>
                </a:effectLst>
                <a:latin typeface="Arial" panose="020B0604020202020204" pitchFamily="34" charset="0"/>
              </a:rPr>
              <a:t>iTeenChallenge.org </a:t>
            </a:r>
            <a:endParaRPr lang="en-US" sz="3200" b="1">
              <a:effectLst>
                <a:outerShdw blurRad="38100" dist="38100" dir="2700000" algn="tl">
                  <a:srgbClr val="000000"/>
                </a:outerShdw>
              </a:effectLst>
              <a:latin typeface="Arial" panose="020B0604020202020204" pitchFamily="34" charset="0"/>
            </a:endParaRPr>
          </a:p>
        </p:txBody>
      </p:sp>
      <p:pic>
        <p:nvPicPr>
          <p:cNvPr id="36867" name="Picture 2" descr="GTC-StarmanNEWlayerd.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844675" y="0"/>
            <a:ext cx="5454650" cy="303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0FDC3C52-F66B-4680-8A07-EED51327AF33}" type="slidenum">
              <a:rPr lang="en-US" sz="1400">
                <a:solidFill>
                  <a:srgbClr val="000099"/>
                </a:solidFill>
              </a:rPr>
              <a:pPr eaLnBrk="1" hangingPunct="1"/>
              <a:t>33</a:t>
            </a:fld>
            <a:endParaRPr lang="en-US" sz="1400">
              <a:solidFill>
                <a:srgbClr val="000099"/>
              </a:solidFill>
            </a:endParaRPr>
          </a:p>
        </p:txBody>
      </p:sp>
      <p:sp>
        <p:nvSpPr>
          <p:cNvPr id="33797"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2860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6147" name="Rectangle 3"/>
          <p:cNvSpPr>
            <a:spLocks noGrp="1" noChangeArrowheads="1"/>
          </p:cNvSpPr>
          <p:nvPr>
            <p:ph type="body" idx="1"/>
          </p:nvPr>
        </p:nvSpPr>
        <p:spPr>
          <a:xfrm>
            <a:off x="228600" y="1219200"/>
            <a:ext cx="8686800" cy="5410200"/>
          </a:xfrm>
        </p:spPr>
        <p:txBody>
          <a:bodyPr/>
          <a:lstStyle/>
          <a:p>
            <a:pPr eaLnBrk="1" hangingPunct="1">
              <a:lnSpc>
                <a:spcPct val="90000"/>
              </a:lnSpc>
              <a:buFont typeface="Wingdings" panose="05000000000000000000" pitchFamily="2" charset="2"/>
              <a:buNone/>
            </a:pPr>
            <a:r>
              <a:rPr lang="en-US" b="1" smtClean="0">
                <a:solidFill>
                  <a:srgbClr val="000000"/>
                </a:solidFill>
                <a:effectLst>
                  <a:outerShdw blurRad="38100" dist="38100" dir="2700000" algn="tl">
                    <a:srgbClr val="FFFFFF"/>
                  </a:outerShdw>
                </a:effectLst>
                <a:latin typeface="Tahoma" panose="020B0604030504040204" pitchFamily="34" charset="0"/>
              </a:rPr>
              <a:t>To Put it Graphically…</a:t>
            </a:r>
          </a:p>
          <a:p>
            <a:pPr eaLnBrk="1" hangingPunct="1">
              <a:lnSpc>
                <a:spcPct val="90000"/>
              </a:lnSpc>
              <a:buFont typeface="Wingdings" panose="05000000000000000000" pitchFamily="2" charset="2"/>
              <a:buNone/>
            </a:pPr>
            <a:endParaRPr lang="en-US" sz="500" b="1" smtClean="0">
              <a:solidFill>
                <a:srgbClr val="000000"/>
              </a:solidFill>
              <a:effectLst>
                <a:outerShdw blurRad="38100" dist="38100" dir="2700000" algn="tl">
                  <a:srgbClr val="FFFFFF"/>
                </a:outerShdw>
              </a:effectLst>
              <a:latin typeface="Tahoma" panose="020B0604030504040204" pitchFamily="34" charset="0"/>
            </a:endParaRPr>
          </a:p>
          <a:p>
            <a:pPr eaLnBrk="1" hangingPunct="1">
              <a:lnSpc>
                <a:spcPct val="90000"/>
              </a:lnSpc>
              <a:buFont typeface="Wingdings" panose="05000000000000000000" pitchFamily="2" charset="2"/>
              <a:buNone/>
            </a:pPr>
            <a:r>
              <a:rPr lang="en-US" sz="1800" smtClean="0">
                <a:solidFill>
                  <a:srgbClr val="000000"/>
                </a:solidFill>
                <a:effectLst/>
                <a:latin typeface="Tahoma" panose="020B0604030504040204" pitchFamily="34" charset="0"/>
              </a:rPr>
              <a:t>Study the diagram below.  I have attempted to lay out in a table the kinds of inner</a:t>
            </a:r>
          </a:p>
          <a:p>
            <a:pPr eaLnBrk="1" hangingPunct="1">
              <a:lnSpc>
                <a:spcPct val="90000"/>
              </a:lnSpc>
              <a:buFont typeface="Wingdings" panose="05000000000000000000" pitchFamily="2" charset="2"/>
              <a:buNone/>
            </a:pPr>
            <a:r>
              <a:rPr lang="en-US" sz="1800" smtClean="0">
                <a:solidFill>
                  <a:srgbClr val="000000"/>
                </a:solidFill>
                <a:effectLst/>
                <a:latin typeface="Tahoma" panose="020B0604030504040204" pitchFamily="34" charset="0"/>
              </a:rPr>
              <a:t>needs that every human has.  People, however, who assume a position of</a:t>
            </a:r>
          </a:p>
          <a:p>
            <a:pPr eaLnBrk="1" hangingPunct="1">
              <a:lnSpc>
                <a:spcPct val="90000"/>
              </a:lnSpc>
              <a:buFont typeface="Wingdings" panose="05000000000000000000" pitchFamily="2" charset="2"/>
              <a:buNone/>
            </a:pPr>
            <a:r>
              <a:rPr lang="en-US" sz="1800" smtClean="0">
                <a:solidFill>
                  <a:srgbClr val="000000"/>
                </a:solidFill>
                <a:effectLst/>
                <a:latin typeface="Tahoma" panose="020B0604030504040204" pitchFamily="34" charset="0"/>
              </a:rPr>
              <a:t>leadership without addressing these needs in healthy ways—will experience a ‘train</a:t>
            </a:r>
          </a:p>
          <a:p>
            <a:pPr eaLnBrk="1" hangingPunct="1">
              <a:lnSpc>
                <a:spcPct val="90000"/>
              </a:lnSpc>
              <a:buFont typeface="Wingdings" panose="05000000000000000000" pitchFamily="2" charset="2"/>
              <a:buNone/>
            </a:pPr>
            <a:r>
              <a:rPr lang="en-US" sz="1800" smtClean="0">
                <a:solidFill>
                  <a:srgbClr val="000000"/>
                </a:solidFill>
                <a:effectLst/>
                <a:latin typeface="Tahoma" panose="020B0604030504040204" pitchFamily="34" charset="0"/>
              </a:rPr>
              <a:t>wreck’ within their own personal lives…often in public.  Remember the following</a:t>
            </a:r>
          </a:p>
          <a:p>
            <a:pPr eaLnBrk="1" hangingPunct="1">
              <a:lnSpc>
                <a:spcPct val="90000"/>
              </a:lnSpc>
              <a:buFont typeface="Wingdings" panose="05000000000000000000" pitchFamily="2" charset="2"/>
              <a:buNone/>
            </a:pPr>
            <a:r>
              <a:rPr lang="en-US" sz="1800" smtClean="0">
                <a:solidFill>
                  <a:srgbClr val="000000"/>
                </a:solidFill>
                <a:effectLst/>
                <a:latin typeface="Tahoma" panose="020B0604030504040204" pitchFamily="34" charset="0"/>
              </a:rPr>
              <a:t>truth:</a:t>
            </a:r>
            <a:r>
              <a:rPr lang="en-US" sz="1800" b="1" smtClean="0">
                <a:solidFill>
                  <a:srgbClr val="000000"/>
                </a:solidFill>
                <a:effectLst/>
                <a:latin typeface="Tahoma" panose="020B0604030504040204" pitchFamily="34" charset="0"/>
              </a:rPr>
              <a:t>  </a:t>
            </a:r>
            <a:r>
              <a:rPr lang="en-US" sz="1800" b="1" i="1" smtClean="0">
                <a:solidFill>
                  <a:srgbClr val="000000"/>
                </a:solidFill>
                <a:effectLst/>
                <a:latin typeface="Tahoma" panose="020B0604030504040204" pitchFamily="34" charset="0"/>
              </a:rPr>
              <a:t>Leadership roles work like a magnifying glass on our personal</a:t>
            </a:r>
          </a:p>
          <a:p>
            <a:pPr eaLnBrk="1" hangingPunct="1">
              <a:lnSpc>
                <a:spcPct val="90000"/>
              </a:lnSpc>
              <a:buFont typeface="Wingdings" panose="05000000000000000000" pitchFamily="2" charset="2"/>
              <a:buNone/>
            </a:pPr>
            <a:r>
              <a:rPr lang="en-US" sz="1800" b="1" i="1" smtClean="0">
                <a:solidFill>
                  <a:srgbClr val="000000"/>
                </a:solidFill>
                <a:effectLst/>
                <a:latin typeface="Tahoma" panose="020B0604030504040204" pitchFamily="34" charset="0"/>
              </a:rPr>
              <a:t>flaws.</a:t>
            </a:r>
          </a:p>
          <a:p>
            <a:pPr eaLnBrk="1" hangingPunct="1">
              <a:lnSpc>
                <a:spcPct val="90000"/>
              </a:lnSpc>
              <a:buFont typeface="Wingdings" panose="05000000000000000000" pitchFamily="2" charset="2"/>
              <a:buNone/>
            </a:pPr>
            <a:endParaRPr lang="en-US" sz="600" b="1" i="1" smtClean="0">
              <a:solidFill>
                <a:srgbClr val="000000"/>
              </a:solidFill>
              <a:effectLst/>
              <a:latin typeface="Tahoma" panose="020B0604030504040204" pitchFamily="34" charset="0"/>
            </a:endParaRPr>
          </a:p>
          <a:p>
            <a:pPr eaLnBrk="1" hangingPunct="1">
              <a:lnSpc>
                <a:spcPct val="90000"/>
              </a:lnSpc>
              <a:buFont typeface="Wingdings" panose="05000000000000000000" pitchFamily="2" charset="2"/>
              <a:buNone/>
            </a:pPr>
            <a:r>
              <a:rPr lang="en-US" sz="1800" b="1" u="sng" smtClean="0">
                <a:solidFill>
                  <a:srgbClr val="000000"/>
                </a:solidFill>
                <a:effectLst>
                  <a:outerShdw blurRad="38100" dist="38100" dir="2700000" algn="tl">
                    <a:srgbClr val="FFFFFF"/>
                  </a:outerShdw>
                </a:effectLst>
                <a:latin typeface="Tahoma" panose="020B0604030504040204" pitchFamily="34" charset="0"/>
              </a:rPr>
              <a:t>INNER NEED</a:t>
            </a:r>
            <a:r>
              <a:rPr lang="en-US" sz="1800" b="1" smtClean="0">
                <a:solidFill>
                  <a:srgbClr val="000000"/>
                </a:solidFill>
                <a:effectLst>
                  <a:outerShdw blurRad="38100" dist="38100" dir="2700000" algn="tl">
                    <a:srgbClr val="FFFFFF"/>
                  </a:outerShdw>
                </a:effectLst>
                <a:latin typeface="Tahoma" panose="020B0604030504040204" pitchFamily="34" charset="0"/>
              </a:rPr>
              <a:t>	     </a:t>
            </a:r>
            <a:r>
              <a:rPr lang="en-US" sz="1800" b="1" u="sng" smtClean="0">
                <a:solidFill>
                  <a:srgbClr val="000000"/>
                </a:solidFill>
                <a:effectLst>
                  <a:outerShdw blurRad="38100" dist="38100" dir="2700000" algn="tl">
                    <a:srgbClr val="FFFFFF"/>
                  </a:outerShdw>
                </a:effectLst>
                <a:latin typeface="Tahoma" panose="020B0604030504040204" pitchFamily="34" charset="0"/>
              </a:rPr>
              <a:t>IF MISSING, I FEEL..</a:t>
            </a:r>
            <a:r>
              <a:rPr lang="en-US" sz="1800" b="1" smtClean="0">
                <a:solidFill>
                  <a:srgbClr val="000000"/>
                </a:solidFill>
                <a:effectLst>
                  <a:outerShdw blurRad="38100" dist="38100" dir="2700000" algn="tl">
                    <a:srgbClr val="FFFFFF"/>
                  </a:outerShdw>
                </a:effectLst>
                <a:latin typeface="Tahoma" panose="020B0604030504040204" pitchFamily="34" charset="0"/>
              </a:rPr>
              <a:t>		</a:t>
            </a:r>
            <a:r>
              <a:rPr lang="en-US" sz="1800" b="1" u="sng" smtClean="0">
                <a:solidFill>
                  <a:srgbClr val="000000"/>
                </a:solidFill>
                <a:effectLst>
                  <a:outerShdw blurRad="38100" dist="38100" dir="2700000" algn="tl">
                    <a:srgbClr val="FFFFFF"/>
                  </a:outerShdw>
                </a:effectLst>
                <a:latin typeface="Tahoma" panose="020B0604030504040204" pitchFamily="34" charset="0"/>
              </a:rPr>
              <a:t>COMMON SYMTOMS</a:t>
            </a:r>
          </a:p>
          <a:p>
            <a:pPr eaLnBrk="1" hangingPunct="1">
              <a:lnSpc>
                <a:spcPct val="90000"/>
              </a:lnSpc>
              <a:buFont typeface="Wingdings" panose="05000000000000000000" pitchFamily="2" charset="2"/>
              <a:buNone/>
            </a:pPr>
            <a:endParaRPr lang="en-US" sz="500" b="1" u="sng" smtClean="0">
              <a:solidFill>
                <a:srgbClr val="000000"/>
              </a:solidFill>
              <a:effectLst>
                <a:outerShdw blurRad="38100" dist="38100" dir="2700000" algn="tl">
                  <a:srgbClr val="FFFFFF"/>
                </a:outerShdw>
              </a:effectLst>
              <a:latin typeface="Tahoma" panose="020B0604030504040204" pitchFamily="34" charset="0"/>
            </a:endParaRPr>
          </a:p>
          <a:p>
            <a:pPr eaLnBrk="1" hangingPunct="1">
              <a:lnSpc>
                <a:spcPct val="90000"/>
              </a:lnSpc>
              <a:buFont typeface="Wingdings" panose="05000000000000000000" pitchFamily="2" charset="2"/>
              <a:buNone/>
            </a:pPr>
            <a:r>
              <a:rPr lang="en-US" sz="1700" b="1" smtClean="0">
                <a:solidFill>
                  <a:srgbClr val="000000"/>
                </a:solidFill>
                <a:effectLst/>
                <a:latin typeface="Tahoma" panose="020B0604030504040204" pitchFamily="34" charset="0"/>
              </a:rPr>
              <a:t>1. A sense of 	     </a:t>
            </a:r>
            <a:r>
              <a:rPr lang="en-US" sz="1700" b="1" u="sng" smtClean="0">
                <a:solidFill>
                  <a:srgbClr val="000000"/>
                </a:solidFill>
                <a:effectLst/>
                <a:latin typeface="Tahoma" panose="020B0604030504040204" pitchFamily="34" charset="0"/>
              </a:rPr>
              <a:t>	INSECURE	</a:t>
            </a:r>
            <a:r>
              <a:rPr lang="en-US" sz="1700" b="1" smtClean="0">
                <a:solidFill>
                  <a:srgbClr val="000000"/>
                </a:solidFill>
                <a:effectLst/>
                <a:latin typeface="Tahoma" panose="020B0604030504040204" pitchFamily="34" charset="0"/>
              </a:rPr>
              <a:t>	Over-Compensation,	</a:t>
            </a:r>
          </a:p>
          <a:p>
            <a:pPr eaLnBrk="1" hangingPunct="1">
              <a:lnSpc>
                <a:spcPct val="90000"/>
              </a:lnSpc>
              <a:buFont typeface="Wingdings" panose="05000000000000000000" pitchFamily="2" charset="2"/>
              <a:buNone/>
            </a:pPr>
            <a:r>
              <a:rPr lang="en-US" sz="1700" b="1" smtClean="0">
                <a:solidFill>
                  <a:srgbClr val="000000"/>
                </a:solidFill>
                <a:effectLst/>
                <a:latin typeface="Tahoma" panose="020B0604030504040204" pitchFamily="34" charset="0"/>
              </a:rPr>
              <a:t>    Belonging					  emotional lows and highs</a:t>
            </a:r>
          </a:p>
          <a:p>
            <a:pPr eaLnBrk="1" hangingPunct="1">
              <a:lnSpc>
                <a:spcPct val="90000"/>
              </a:lnSpc>
              <a:buFont typeface="Wingdings" panose="05000000000000000000" pitchFamily="2" charset="2"/>
              <a:buNone/>
            </a:pPr>
            <a:r>
              <a:rPr lang="en-US" sz="1700" b="1" smtClean="0">
                <a:solidFill>
                  <a:srgbClr val="000000"/>
                </a:solidFill>
                <a:effectLst/>
                <a:latin typeface="Tahoma" panose="020B0604030504040204" pitchFamily="34" charset="0"/>
              </a:rPr>
              <a:t>2. A sense of 	     </a:t>
            </a:r>
            <a:r>
              <a:rPr lang="en-US" sz="1700" b="1" u="sng" smtClean="0">
                <a:solidFill>
                  <a:srgbClr val="000000"/>
                </a:solidFill>
                <a:effectLst/>
                <a:latin typeface="Tahoma" panose="020B0604030504040204" pitchFamily="34" charset="0"/>
              </a:rPr>
              <a:t>	INFERIOR	</a:t>
            </a:r>
            <a:r>
              <a:rPr lang="en-US" sz="1700" b="1" smtClean="0">
                <a:solidFill>
                  <a:srgbClr val="000000"/>
                </a:solidFill>
                <a:effectLst/>
                <a:latin typeface="Tahoma" panose="020B0604030504040204" pitchFamily="34" charset="0"/>
              </a:rPr>
              <a:t>	Competition, self-doubt,</a:t>
            </a:r>
          </a:p>
          <a:p>
            <a:pPr eaLnBrk="1" hangingPunct="1">
              <a:lnSpc>
                <a:spcPct val="90000"/>
              </a:lnSpc>
              <a:buFont typeface="Wingdings" panose="05000000000000000000" pitchFamily="2" charset="2"/>
              <a:buNone/>
            </a:pPr>
            <a:r>
              <a:rPr lang="en-US" sz="1700" b="1" smtClean="0">
                <a:solidFill>
                  <a:srgbClr val="000000"/>
                </a:solidFill>
                <a:effectLst/>
                <a:latin typeface="Tahoma" panose="020B0604030504040204" pitchFamily="34" charset="0"/>
              </a:rPr>
              <a:t>    Worth					  need for recognition</a:t>
            </a:r>
          </a:p>
          <a:p>
            <a:pPr eaLnBrk="1" hangingPunct="1">
              <a:lnSpc>
                <a:spcPct val="90000"/>
              </a:lnSpc>
              <a:buFont typeface="Wingdings" panose="05000000000000000000" pitchFamily="2" charset="2"/>
              <a:buNone/>
            </a:pPr>
            <a:r>
              <a:rPr lang="en-US" sz="1700" b="1" smtClean="0">
                <a:solidFill>
                  <a:srgbClr val="000000"/>
                </a:solidFill>
                <a:effectLst/>
                <a:latin typeface="Tahoma" panose="020B0604030504040204" pitchFamily="34" charset="0"/>
              </a:rPr>
              <a:t>3. A sense of 	     </a:t>
            </a:r>
            <a:r>
              <a:rPr lang="en-US" sz="1700" b="1" u="sng" smtClean="0">
                <a:solidFill>
                  <a:srgbClr val="000000"/>
                </a:solidFill>
                <a:effectLst/>
                <a:latin typeface="Tahoma" panose="020B0604030504040204" pitchFamily="34" charset="0"/>
              </a:rPr>
              <a:t>	INADEQUATE	</a:t>
            </a:r>
            <a:r>
              <a:rPr lang="en-US" sz="1700" b="1" smtClean="0">
                <a:solidFill>
                  <a:srgbClr val="000000"/>
                </a:solidFill>
                <a:effectLst/>
                <a:latin typeface="Tahoma" panose="020B0604030504040204" pitchFamily="34" charset="0"/>
              </a:rPr>
              <a:t>	Comparison with specific</a:t>
            </a:r>
          </a:p>
          <a:p>
            <a:pPr eaLnBrk="1" hangingPunct="1">
              <a:lnSpc>
                <a:spcPct val="90000"/>
              </a:lnSpc>
              <a:buFont typeface="Wingdings" panose="05000000000000000000" pitchFamily="2" charset="2"/>
              <a:buNone/>
            </a:pPr>
            <a:r>
              <a:rPr lang="en-US" sz="1700" b="1" smtClean="0">
                <a:solidFill>
                  <a:srgbClr val="000000"/>
                </a:solidFill>
                <a:effectLst/>
                <a:latin typeface="Tahoma" panose="020B0604030504040204" pitchFamily="34" charset="0"/>
              </a:rPr>
              <a:t>    Competence					  people; defensive attitude</a:t>
            </a:r>
          </a:p>
          <a:p>
            <a:pPr eaLnBrk="1" hangingPunct="1">
              <a:lnSpc>
                <a:spcPct val="90000"/>
              </a:lnSpc>
              <a:buFont typeface="Wingdings" panose="05000000000000000000" pitchFamily="2" charset="2"/>
              <a:buNone/>
            </a:pPr>
            <a:r>
              <a:rPr lang="en-US" sz="1700" b="1" smtClean="0">
                <a:solidFill>
                  <a:srgbClr val="000000"/>
                </a:solidFill>
                <a:effectLst/>
                <a:latin typeface="Tahoma" panose="020B0604030504040204" pitchFamily="34" charset="0"/>
              </a:rPr>
              <a:t>4. A sense of 	     </a:t>
            </a:r>
            <a:r>
              <a:rPr lang="en-US" sz="1700" b="1" u="sng" smtClean="0">
                <a:solidFill>
                  <a:srgbClr val="000000"/>
                </a:solidFill>
                <a:effectLst/>
                <a:latin typeface="Tahoma" panose="020B0604030504040204" pitchFamily="34" charset="0"/>
              </a:rPr>
              <a:t>	INSIGNIFICANT	</a:t>
            </a:r>
            <a:r>
              <a:rPr lang="en-US" sz="1700" b="1" smtClean="0">
                <a:solidFill>
                  <a:srgbClr val="000000"/>
                </a:solidFill>
                <a:effectLst/>
                <a:latin typeface="Tahoma" panose="020B0604030504040204" pitchFamily="34" charset="0"/>
              </a:rPr>
              <a:t>	Compulsive driven spirit,</a:t>
            </a:r>
          </a:p>
          <a:p>
            <a:pPr eaLnBrk="1" hangingPunct="1">
              <a:lnSpc>
                <a:spcPct val="90000"/>
              </a:lnSpc>
              <a:buFont typeface="Wingdings" panose="05000000000000000000" pitchFamily="2" charset="2"/>
              <a:buNone/>
            </a:pPr>
            <a:r>
              <a:rPr lang="en-US" sz="1700" b="1" smtClean="0">
                <a:solidFill>
                  <a:srgbClr val="000000"/>
                </a:solidFill>
                <a:effectLst/>
                <a:latin typeface="Tahoma" panose="020B0604030504040204" pitchFamily="34" charset="0"/>
              </a:rPr>
              <a:t>    Purpose					  defeat depression</a:t>
            </a:r>
          </a:p>
        </p:txBody>
      </p:sp>
      <p:sp>
        <p:nvSpPr>
          <p:cNvPr id="7172"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CDA4A819-23BF-4F0F-A160-B437D5991109}" type="slidenum">
              <a:rPr lang="en-US" sz="1400">
                <a:solidFill>
                  <a:srgbClr val="000099"/>
                </a:solidFill>
              </a:rPr>
              <a:pPr eaLnBrk="1" hangingPunct="1"/>
              <a:t>4</a:t>
            </a:fld>
            <a:endParaRPr lang="en-US" sz="1400">
              <a:solidFill>
                <a:srgbClr val="000099"/>
              </a:solidFill>
            </a:endParaRPr>
          </a:p>
        </p:txBody>
      </p:sp>
      <p:sp>
        <p:nvSpPr>
          <p:cNvPr id="7173"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calcmode="lin" valueType="num">
                                      <p:cBhvr additive="base">
                                        <p:cTn id="7" dur="500" fill="hold"/>
                                        <p:tgtEl>
                                          <p:spTgt spid="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Effect transition="in" filter="barn(outVertical)">
                                      <p:cBhvr>
                                        <p:cTn id="13" dur="500"/>
                                        <p:tgtEl>
                                          <p:spTgt spid="614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6147">
                                            <p:txEl>
                                              <p:pRg st="2" end="2"/>
                                            </p:txEl>
                                          </p:spTgt>
                                        </p:tgtEl>
                                        <p:attrNameLst>
                                          <p:attrName>style.visibility</p:attrName>
                                        </p:attrNameLst>
                                      </p:cBhvr>
                                      <p:to>
                                        <p:strVal val="visible"/>
                                      </p:to>
                                    </p:set>
                                    <p:animEffect transition="in" filter="barn(outVertical)">
                                      <p:cBhvr>
                                        <p:cTn id="18" dur="500"/>
                                        <p:tgtEl>
                                          <p:spTgt spid="6147">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6147">
                                            <p:txEl>
                                              <p:pRg st="3" end="3"/>
                                            </p:txEl>
                                          </p:spTgt>
                                        </p:tgtEl>
                                        <p:attrNameLst>
                                          <p:attrName>style.visibility</p:attrName>
                                        </p:attrNameLst>
                                      </p:cBhvr>
                                      <p:to>
                                        <p:strVal val="visible"/>
                                      </p:to>
                                    </p:set>
                                    <p:animEffect transition="in" filter="barn(outVertical)">
                                      <p:cBhvr>
                                        <p:cTn id="23" dur="500"/>
                                        <p:tgtEl>
                                          <p:spTgt spid="6147">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6147">
                                            <p:txEl>
                                              <p:pRg st="4" end="4"/>
                                            </p:txEl>
                                          </p:spTgt>
                                        </p:tgtEl>
                                        <p:attrNameLst>
                                          <p:attrName>style.visibility</p:attrName>
                                        </p:attrNameLst>
                                      </p:cBhvr>
                                      <p:to>
                                        <p:strVal val="visible"/>
                                      </p:to>
                                    </p:set>
                                    <p:animEffect transition="in" filter="barn(outVertical)">
                                      <p:cBhvr>
                                        <p:cTn id="28" dur="500"/>
                                        <p:tgtEl>
                                          <p:spTgt spid="6147">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6147">
                                            <p:txEl>
                                              <p:pRg st="5" end="5"/>
                                            </p:txEl>
                                          </p:spTgt>
                                        </p:tgtEl>
                                        <p:attrNameLst>
                                          <p:attrName>style.visibility</p:attrName>
                                        </p:attrNameLst>
                                      </p:cBhvr>
                                      <p:to>
                                        <p:strVal val="visible"/>
                                      </p:to>
                                    </p:set>
                                    <p:animEffect transition="in" filter="barn(outVertical)">
                                      <p:cBhvr>
                                        <p:cTn id="33" dur="500"/>
                                        <p:tgtEl>
                                          <p:spTgt spid="6147">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37" fill="hold" grpId="0" nodeType="clickEffect">
                                  <p:stCondLst>
                                    <p:cond delay="0"/>
                                  </p:stCondLst>
                                  <p:childTnLst>
                                    <p:set>
                                      <p:cBhvr>
                                        <p:cTn id="37" dur="1" fill="hold">
                                          <p:stCondLst>
                                            <p:cond delay="0"/>
                                          </p:stCondLst>
                                        </p:cTn>
                                        <p:tgtEl>
                                          <p:spTgt spid="6147">
                                            <p:txEl>
                                              <p:pRg st="6" end="6"/>
                                            </p:txEl>
                                          </p:spTgt>
                                        </p:tgtEl>
                                        <p:attrNameLst>
                                          <p:attrName>style.visibility</p:attrName>
                                        </p:attrNameLst>
                                      </p:cBhvr>
                                      <p:to>
                                        <p:strVal val="visible"/>
                                      </p:to>
                                    </p:set>
                                    <p:animEffect transition="in" filter="barn(outVertical)">
                                      <p:cBhvr>
                                        <p:cTn id="38" dur="500"/>
                                        <p:tgtEl>
                                          <p:spTgt spid="6147">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6147">
                                            <p:txEl>
                                              <p:pRg st="7" end="7"/>
                                            </p:txEl>
                                          </p:spTgt>
                                        </p:tgtEl>
                                        <p:attrNameLst>
                                          <p:attrName>style.visibility</p:attrName>
                                        </p:attrNameLst>
                                      </p:cBhvr>
                                      <p:to>
                                        <p:strVal val="visible"/>
                                      </p:to>
                                    </p:set>
                                    <p:animEffect transition="in" filter="barn(outVertical)">
                                      <p:cBhvr>
                                        <p:cTn id="43" dur="500"/>
                                        <p:tgtEl>
                                          <p:spTgt spid="6147">
                                            <p:txEl>
                                              <p:pRg st="7" end="7"/>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6" presetClass="entr" presetSubtype="37" fill="hold" grpId="0" nodeType="clickEffect">
                                  <p:stCondLst>
                                    <p:cond delay="0"/>
                                  </p:stCondLst>
                                  <p:childTnLst>
                                    <p:set>
                                      <p:cBhvr>
                                        <p:cTn id="47" dur="1" fill="hold">
                                          <p:stCondLst>
                                            <p:cond delay="0"/>
                                          </p:stCondLst>
                                        </p:cTn>
                                        <p:tgtEl>
                                          <p:spTgt spid="6147">
                                            <p:txEl>
                                              <p:pRg st="9" end="9"/>
                                            </p:txEl>
                                          </p:spTgt>
                                        </p:tgtEl>
                                        <p:attrNameLst>
                                          <p:attrName>style.visibility</p:attrName>
                                        </p:attrNameLst>
                                      </p:cBhvr>
                                      <p:to>
                                        <p:strVal val="visible"/>
                                      </p:to>
                                    </p:set>
                                    <p:animEffect transition="in" filter="barn(outVertical)">
                                      <p:cBhvr>
                                        <p:cTn id="48" dur="500"/>
                                        <p:tgtEl>
                                          <p:spTgt spid="6147">
                                            <p:txEl>
                                              <p:pRg st="9" end="9"/>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6" presetClass="entr" presetSubtype="37" fill="hold" grpId="0" nodeType="clickEffect">
                                  <p:stCondLst>
                                    <p:cond delay="0"/>
                                  </p:stCondLst>
                                  <p:childTnLst>
                                    <p:set>
                                      <p:cBhvr>
                                        <p:cTn id="52" dur="1" fill="hold">
                                          <p:stCondLst>
                                            <p:cond delay="0"/>
                                          </p:stCondLst>
                                        </p:cTn>
                                        <p:tgtEl>
                                          <p:spTgt spid="6147">
                                            <p:txEl>
                                              <p:pRg st="11" end="11"/>
                                            </p:txEl>
                                          </p:spTgt>
                                        </p:tgtEl>
                                        <p:attrNameLst>
                                          <p:attrName>style.visibility</p:attrName>
                                        </p:attrNameLst>
                                      </p:cBhvr>
                                      <p:to>
                                        <p:strVal val="visible"/>
                                      </p:to>
                                    </p:set>
                                    <p:animEffect transition="in" filter="barn(outVertical)">
                                      <p:cBhvr>
                                        <p:cTn id="53" dur="500"/>
                                        <p:tgtEl>
                                          <p:spTgt spid="6147">
                                            <p:txEl>
                                              <p:pRg st="11" end="11"/>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6" presetClass="entr" presetSubtype="37" fill="hold" grpId="0" nodeType="clickEffect">
                                  <p:stCondLst>
                                    <p:cond delay="0"/>
                                  </p:stCondLst>
                                  <p:childTnLst>
                                    <p:set>
                                      <p:cBhvr>
                                        <p:cTn id="57" dur="1" fill="hold">
                                          <p:stCondLst>
                                            <p:cond delay="0"/>
                                          </p:stCondLst>
                                        </p:cTn>
                                        <p:tgtEl>
                                          <p:spTgt spid="6147">
                                            <p:txEl>
                                              <p:pRg st="12" end="12"/>
                                            </p:txEl>
                                          </p:spTgt>
                                        </p:tgtEl>
                                        <p:attrNameLst>
                                          <p:attrName>style.visibility</p:attrName>
                                        </p:attrNameLst>
                                      </p:cBhvr>
                                      <p:to>
                                        <p:strVal val="visible"/>
                                      </p:to>
                                    </p:set>
                                    <p:animEffect transition="in" filter="barn(outVertical)">
                                      <p:cBhvr>
                                        <p:cTn id="58" dur="500"/>
                                        <p:tgtEl>
                                          <p:spTgt spid="6147">
                                            <p:txEl>
                                              <p:pRg st="12" end="12"/>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6" presetClass="entr" presetSubtype="37" fill="hold" grpId="0" nodeType="clickEffect">
                                  <p:stCondLst>
                                    <p:cond delay="0"/>
                                  </p:stCondLst>
                                  <p:childTnLst>
                                    <p:set>
                                      <p:cBhvr>
                                        <p:cTn id="62" dur="1" fill="hold">
                                          <p:stCondLst>
                                            <p:cond delay="0"/>
                                          </p:stCondLst>
                                        </p:cTn>
                                        <p:tgtEl>
                                          <p:spTgt spid="6147">
                                            <p:txEl>
                                              <p:pRg st="13" end="13"/>
                                            </p:txEl>
                                          </p:spTgt>
                                        </p:tgtEl>
                                        <p:attrNameLst>
                                          <p:attrName>style.visibility</p:attrName>
                                        </p:attrNameLst>
                                      </p:cBhvr>
                                      <p:to>
                                        <p:strVal val="visible"/>
                                      </p:to>
                                    </p:set>
                                    <p:animEffect transition="in" filter="barn(outVertical)">
                                      <p:cBhvr>
                                        <p:cTn id="63" dur="500"/>
                                        <p:tgtEl>
                                          <p:spTgt spid="6147">
                                            <p:txEl>
                                              <p:pRg st="13" end="13"/>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6" presetClass="entr" presetSubtype="37" fill="hold" grpId="0" nodeType="clickEffect">
                                  <p:stCondLst>
                                    <p:cond delay="0"/>
                                  </p:stCondLst>
                                  <p:childTnLst>
                                    <p:set>
                                      <p:cBhvr>
                                        <p:cTn id="67" dur="1" fill="hold">
                                          <p:stCondLst>
                                            <p:cond delay="0"/>
                                          </p:stCondLst>
                                        </p:cTn>
                                        <p:tgtEl>
                                          <p:spTgt spid="6147">
                                            <p:txEl>
                                              <p:pRg st="14" end="14"/>
                                            </p:txEl>
                                          </p:spTgt>
                                        </p:tgtEl>
                                        <p:attrNameLst>
                                          <p:attrName>style.visibility</p:attrName>
                                        </p:attrNameLst>
                                      </p:cBhvr>
                                      <p:to>
                                        <p:strVal val="visible"/>
                                      </p:to>
                                    </p:set>
                                    <p:animEffect transition="in" filter="barn(outVertical)">
                                      <p:cBhvr>
                                        <p:cTn id="68" dur="500"/>
                                        <p:tgtEl>
                                          <p:spTgt spid="6147">
                                            <p:txEl>
                                              <p:pRg st="14" end="14"/>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6" presetClass="entr" presetSubtype="37" fill="hold" grpId="0" nodeType="clickEffect">
                                  <p:stCondLst>
                                    <p:cond delay="0"/>
                                  </p:stCondLst>
                                  <p:childTnLst>
                                    <p:set>
                                      <p:cBhvr>
                                        <p:cTn id="72" dur="1" fill="hold">
                                          <p:stCondLst>
                                            <p:cond delay="0"/>
                                          </p:stCondLst>
                                        </p:cTn>
                                        <p:tgtEl>
                                          <p:spTgt spid="6147">
                                            <p:txEl>
                                              <p:pRg st="15" end="15"/>
                                            </p:txEl>
                                          </p:spTgt>
                                        </p:tgtEl>
                                        <p:attrNameLst>
                                          <p:attrName>style.visibility</p:attrName>
                                        </p:attrNameLst>
                                      </p:cBhvr>
                                      <p:to>
                                        <p:strVal val="visible"/>
                                      </p:to>
                                    </p:set>
                                    <p:animEffect transition="in" filter="barn(outVertical)">
                                      <p:cBhvr>
                                        <p:cTn id="73" dur="500"/>
                                        <p:tgtEl>
                                          <p:spTgt spid="6147">
                                            <p:txEl>
                                              <p:pRg st="15" end="15"/>
                                            </p:txEl>
                                          </p:spTgt>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6" presetClass="entr" presetSubtype="37" fill="hold" grpId="0" nodeType="clickEffect">
                                  <p:stCondLst>
                                    <p:cond delay="0"/>
                                  </p:stCondLst>
                                  <p:childTnLst>
                                    <p:set>
                                      <p:cBhvr>
                                        <p:cTn id="77" dur="1" fill="hold">
                                          <p:stCondLst>
                                            <p:cond delay="0"/>
                                          </p:stCondLst>
                                        </p:cTn>
                                        <p:tgtEl>
                                          <p:spTgt spid="6147">
                                            <p:txEl>
                                              <p:pRg st="16" end="16"/>
                                            </p:txEl>
                                          </p:spTgt>
                                        </p:tgtEl>
                                        <p:attrNameLst>
                                          <p:attrName>style.visibility</p:attrName>
                                        </p:attrNameLst>
                                      </p:cBhvr>
                                      <p:to>
                                        <p:strVal val="visible"/>
                                      </p:to>
                                    </p:set>
                                    <p:animEffect transition="in" filter="barn(outVertical)">
                                      <p:cBhvr>
                                        <p:cTn id="78" dur="500"/>
                                        <p:tgtEl>
                                          <p:spTgt spid="6147">
                                            <p:txEl>
                                              <p:pRg st="16" end="16"/>
                                            </p:txEl>
                                          </p:spTgt>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6" presetClass="entr" presetSubtype="37" fill="hold" grpId="0" nodeType="clickEffect">
                                  <p:stCondLst>
                                    <p:cond delay="0"/>
                                  </p:stCondLst>
                                  <p:childTnLst>
                                    <p:set>
                                      <p:cBhvr>
                                        <p:cTn id="82" dur="1" fill="hold">
                                          <p:stCondLst>
                                            <p:cond delay="0"/>
                                          </p:stCondLst>
                                        </p:cTn>
                                        <p:tgtEl>
                                          <p:spTgt spid="6147">
                                            <p:txEl>
                                              <p:pRg st="17" end="17"/>
                                            </p:txEl>
                                          </p:spTgt>
                                        </p:tgtEl>
                                        <p:attrNameLst>
                                          <p:attrName>style.visibility</p:attrName>
                                        </p:attrNameLst>
                                      </p:cBhvr>
                                      <p:to>
                                        <p:strVal val="visible"/>
                                      </p:to>
                                    </p:set>
                                    <p:animEffect transition="in" filter="barn(outVertical)">
                                      <p:cBhvr>
                                        <p:cTn id="83" dur="500"/>
                                        <p:tgtEl>
                                          <p:spTgt spid="6147">
                                            <p:txEl>
                                              <p:pRg st="17" end="17"/>
                                            </p:txEl>
                                          </p:spTgt>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6" presetClass="entr" presetSubtype="37" fill="hold" grpId="0" nodeType="clickEffect">
                                  <p:stCondLst>
                                    <p:cond delay="0"/>
                                  </p:stCondLst>
                                  <p:childTnLst>
                                    <p:set>
                                      <p:cBhvr>
                                        <p:cTn id="87" dur="1" fill="hold">
                                          <p:stCondLst>
                                            <p:cond delay="0"/>
                                          </p:stCondLst>
                                        </p:cTn>
                                        <p:tgtEl>
                                          <p:spTgt spid="6147">
                                            <p:txEl>
                                              <p:pRg st="18" end="18"/>
                                            </p:txEl>
                                          </p:spTgt>
                                        </p:tgtEl>
                                        <p:attrNameLst>
                                          <p:attrName>style.visibility</p:attrName>
                                        </p:attrNameLst>
                                      </p:cBhvr>
                                      <p:to>
                                        <p:strVal val="visible"/>
                                      </p:to>
                                    </p:set>
                                    <p:animEffect transition="in" filter="barn(outVertical)">
                                      <p:cBhvr>
                                        <p:cTn id="88" dur="500"/>
                                        <p:tgtEl>
                                          <p:spTgt spid="6147">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utoUpdateAnimBg="0"/>
      <p:bldP spid="61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7772400" cy="1219200"/>
          </a:xfrm>
        </p:spPr>
        <p:txBody>
          <a:bodyPr/>
          <a:lstStyle/>
          <a:p>
            <a:pPr algn="l" eaLnBrk="1" hangingPunct="1"/>
            <a:r>
              <a:rPr lang="en-US" sz="3600" b="1" dirty="0" smtClean="0">
                <a:solidFill>
                  <a:srgbClr val="0000CC"/>
                </a:solidFill>
                <a:latin typeface="Tahoma" panose="020B0604030504040204" pitchFamily="34" charset="0"/>
              </a:rPr>
              <a:t>“SECURITY or</a:t>
            </a:r>
            <a:r>
              <a:rPr lang="en-US" sz="4800" b="1" dirty="0" smtClean="0">
                <a:solidFill>
                  <a:srgbClr val="0000CC"/>
                </a:solidFill>
                <a:latin typeface="Chiller" panose="04020404031007020602" pitchFamily="82" charset="0"/>
              </a:rPr>
              <a:t> </a:t>
            </a:r>
            <a:r>
              <a:rPr lang="en-US" b="1" dirty="0" smtClean="0">
                <a:solidFill>
                  <a:srgbClr val="0000CC"/>
                </a:solidFill>
                <a:latin typeface="Chiller" panose="04020404031007020602" pitchFamily="82" charset="0"/>
              </a:rPr>
              <a:t>SABOTAGE</a:t>
            </a:r>
            <a:r>
              <a:rPr lang="en-US" sz="3600" b="1" dirty="0" smtClean="0">
                <a:solidFill>
                  <a:srgbClr val="0000CC"/>
                </a:solidFill>
                <a:latin typeface="Tahoma" panose="020B0604030504040204" pitchFamily="34" charset="0"/>
              </a:rPr>
              <a:t>”</a:t>
            </a:r>
          </a:p>
        </p:txBody>
      </p:sp>
      <p:sp>
        <p:nvSpPr>
          <p:cNvPr id="7171" name="Rectangle 3"/>
          <p:cNvSpPr>
            <a:spLocks noGrp="1" noChangeArrowheads="1"/>
          </p:cNvSpPr>
          <p:nvPr>
            <p:ph type="body" idx="1"/>
          </p:nvPr>
        </p:nvSpPr>
        <p:spPr>
          <a:xfrm>
            <a:off x="228600" y="1295400"/>
            <a:ext cx="8915400" cy="4953000"/>
          </a:xfrm>
        </p:spPr>
        <p:txBody>
          <a:bodyPr/>
          <a:lstStyle/>
          <a:p>
            <a:pPr eaLnBrk="1" hangingPunct="1">
              <a:lnSpc>
                <a:spcPct val="90000"/>
              </a:lnSpc>
              <a:buFont typeface="Wingdings" panose="05000000000000000000" pitchFamily="2" charset="2"/>
              <a:buNone/>
            </a:pPr>
            <a:r>
              <a:rPr lang="en-US" sz="2400" b="1" smtClean="0">
                <a:solidFill>
                  <a:schemeClr val="tx2"/>
                </a:solidFill>
                <a:effectLst/>
              </a:rPr>
              <a:t>Spotting Insecurity in Your Behavior…</a:t>
            </a:r>
          </a:p>
          <a:p>
            <a:pPr eaLnBrk="1" hangingPunct="1">
              <a:lnSpc>
                <a:spcPct val="90000"/>
              </a:lnSpc>
              <a:buFont typeface="Wingdings" panose="05000000000000000000" pitchFamily="2" charset="2"/>
              <a:buNone/>
            </a:pPr>
            <a:endParaRPr lang="en-US" sz="500" b="1" smtClean="0">
              <a:solidFill>
                <a:schemeClr val="tx2"/>
              </a:solidFill>
              <a:effectLst/>
            </a:endParaRPr>
          </a:p>
          <a:p>
            <a:pPr eaLnBrk="1" hangingPunct="1">
              <a:lnSpc>
                <a:spcPct val="90000"/>
              </a:lnSpc>
              <a:buFont typeface="Wingdings" panose="05000000000000000000" pitchFamily="2" charset="2"/>
              <a:buNone/>
            </a:pPr>
            <a:r>
              <a:rPr lang="en-US" sz="1800" b="1" smtClean="0">
                <a:solidFill>
                  <a:srgbClr val="000000"/>
                </a:solidFill>
                <a:effectLst/>
              </a:rPr>
              <a:t>To be honest, personal insecurity is fairly easy to spot in your behavior.  We fail to</a:t>
            </a:r>
          </a:p>
          <a:p>
            <a:pPr eaLnBrk="1" hangingPunct="1">
              <a:lnSpc>
                <a:spcPct val="90000"/>
              </a:lnSpc>
              <a:buFont typeface="Wingdings" panose="05000000000000000000" pitchFamily="2" charset="2"/>
              <a:buNone/>
            </a:pPr>
            <a:r>
              <a:rPr lang="en-US" sz="1800" b="1" smtClean="0">
                <a:solidFill>
                  <a:srgbClr val="000000"/>
                </a:solidFill>
                <a:effectLst/>
              </a:rPr>
              <a:t>see it merely because we ignore it.  We pretend it isn’t there by defending ourselves</a:t>
            </a:r>
          </a:p>
          <a:p>
            <a:pPr eaLnBrk="1" hangingPunct="1">
              <a:lnSpc>
                <a:spcPct val="90000"/>
              </a:lnSpc>
              <a:buFont typeface="Wingdings" panose="05000000000000000000" pitchFamily="2" charset="2"/>
              <a:buNone/>
            </a:pPr>
            <a:r>
              <a:rPr lang="en-US" sz="1800" b="1" smtClean="0">
                <a:solidFill>
                  <a:srgbClr val="000000"/>
                </a:solidFill>
                <a:effectLst/>
              </a:rPr>
              <a:t>and diverting the focus on to something else.  The following are biblical case studies,</a:t>
            </a:r>
          </a:p>
          <a:p>
            <a:pPr eaLnBrk="1" hangingPunct="1">
              <a:lnSpc>
                <a:spcPct val="90000"/>
              </a:lnSpc>
              <a:buFont typeface="Wingdings" panose="05000000000000000000" pitchFamily="2" charset="2"/>
              <a:buNone/>
            </a:pPr>
            <a:r>
              <a:rPr lang="en-US" sz="1800" b="1" smtClean="0">
                <a:solidFill>
                  <a:srgbClr val="000000"/>
                </a:solidFill>
                <a:effectLst/>
              </a:rPr>
              <a:t>where ordinary people like you and me struggled with common insecurities of some</a:t>
            </a:r>
          </a:p>
          <a:p>
            <a:pPr eaLnBrk="1" hangingPunct="1">
              <a:lnSpc>
                <a:spcPct val="90000"/>
              </a:lnSpc>
              <a:buFont typeface="Wingdings" panose="05000000000000000000" pitchFamily="2" charset="2"/>
              <a:buNone/>
            </a:pPr>
            <a:r>
              <a:rPr lang="en-US" sz="1800" b="1" smtClean="0">
                <a:solidFill>
                  <a:srgbClr val="000000"/>
                </a:solidFill>
                <a:effectLst/>
              </a:rPr>
              <a:t>sort.  Notice how it showed up in their lives…</a:t>
            </a:r>
          </a:p>
          <a:p>
            <a:pPr eaLnBrk="1" hangingPunct="1">
              <a:lnSpc>
                <a:spcPct val="90000"/>
              </a:lnSpc>
              <a:buFont typeface="Wingdings" panose="05000000000000000000" pitchFamily="2" charset="2"/>
              <a:buNone/>
            </a:pPr>
            <a:endParaRPr lang="en-US" sz="600" b="1" smtClean="0">
              <a:solidFill>
                <a:srgbClr val="000000"/>
              </a:solidFill>
              <a:effectLst/>
            </a:endParaRPr>
          </a:p>
          <a:p>
            <a:pPr eaLnBrk="1" hangingPunct="1">
              <a:lnSpc>
                <a:spcPct val="90000"/>
              </a:lnSpc>
              <a:buFont typeface="Wingdings" panose="05000000000000000000" pitchFamily="2" charset="2"/>
              <a:buNone/>
            </a:pPr>
            <a:r>
              <a:rPr lang="en-US" sz="1600" b="1" smtClean="0">
                <a:solidFill>
                  <a:srgbClr val="000000"/>
                </a:solidFill>
                <a:effectLst/>
              </a:rPr>
              <a:t>1. </a:t>
            </a:r>
            <a:r>
              <a:rPr lang="en-US" sz="1600" b="1" u="sng" smtClean="0">
                <a:solidFill>
                  <a:srgbClr val="000000"/>
                </a:solidFill>
                <a:effectLst/>
              </a:rPr>
              <a:t>	     COMPARISON	</a:t>
            </a:r>
            <a:r>
              <a:rPr lang="en-US" sz="1600" b="1" smtClean="0">
                <a:solidFill>
                  <a:srgbClr val="000000"/>
                </a:solidFill>
                <a:effectLst/>
              </a:rPr>
              <a:t> You begin to compare yourself to others and score </a:t>
            </a:r>
          </a:p>
          <a:p>
            <a:pPr eaLnBrk="1" hangingPunct="1">
              <a:lnSpc>
                <a:spcPct val="90000"/>
              </a:lnSpc>
              <a:buFont typeface="Wingdings" panose="05000000000000000000" pitchFamily="2" charset="2"/>
              <a:buNone/>
            </a:pPr>
            <a:r>
              <a:rPr lang="en-US" sz="1800" b="1" smtClean="0">
                <a:solidFill>
                  <a:srgbClr val="000000"/>
                </a:solidFill>
                <a:effectLst/>
              </a:rPr>
              <a:t>				 yourself  against their achievements.</a:t>
            </a:r>
          </a:p>
          <a:p>
            <a:pPr eaLnBrk="1" hangingPunct="1">
              <a:lnSpc>
                <a:spcPct val="90000"/>
              </a:lnSpc>
              <a:buFont typeface="Wingdings" panose="05000000000000000000" pitchFamily="2" charset="2"/>
              <a:buNone/>
            </a:pPr>
            <a:endParaRPr lang="en-US" sz="400" b="1" smtClean="0">
              <a:solidFill>
                <a:srgbClr val="000000"/>
              </a:solidFill>
              <a:effectLst/>
            </a:endParaRPr>
          </a:p>
          <a:p>
            <a:pPr eaLnBrk="1" hangingPunct="1">
              <a:lnSpc>
                <a:spcPct val="90000"/>
              </a:lnSpc>
              <a:buFont typeface="Wingdings" panose="05000000000000000000" pitchFamily="2" charset="2"/>
              <a:buNone/>
            </a:pPr>
            <a:r>
              <a:rPr lang="en-US" sz="1800" b="1" smtClean="0">
                <a:solidFill>
                  <a:srgbClr val="000000"/>
                </a:solidFill>
                <a:effectLst/>
              </a:rPr>
              <a:t>Danger:  You ignore the unique role you and others are to play on the team.</a:t>
            </a:r>
          </a:p>
          <a:p>
            <a:pPr eaLnBrk="1" hangingPunct="1">
              <a:lnSpc>
                <a:spcPct val="90000"/>
              </a:lnSpc>
              <a:buFont typeface="Wingdings" panose="05000000000000000000" pitchFamily="2" charset="2"/>
              <a:buNone/>
            </a:pPr>
            <a:endParaRPr lang="en-US" sz="400" b="1" smtClean="0">
              <a:solidFill>
                <a:srgbClr val="000000"/>
              </a:solidFill>
              <a:effectLst/>
            </a:endParaRPr>
          </a:p>
          <a:p>
            <a:pPr eaLnBrk="1" hangingPunct="1">
              <a:lnSpc>
                <a:spcPct val="90000"/>
              </a:lnSpc>
              <a:buFont typeface="Wingdings" panose="05000000000000000000" pitchFamily="2" charset="2"/>
              <a:buNone/>
            </a:pPr>
            <a:r>
              <a:rPr lang="en-US" sz="1800" b="1" smtClean="0">
                <a:solidFill>
                  <a:srgbClr val="000000"/>
                </a:solidFill>
                <a:effectLst/>
              </a:rPr>
              <a:t>Example: Matthew 20 (The Vineyard Workers)</a:t>
            </a:r>
          </a:p>
          <a:p>
            <a:pPr eaLnBrk="1" hangingPunct="1">
              <a:lnSpc>
                <a:spcPct val="90000"/>
              </a:lnSpc>
              <a:buFont typeface="Wingdings" panose="05000000000000000000" pitchFamily="2" charset="2"/>
              <a:buNone/>
            </a:pPr>
            <a:endParaRPr lang="en-US" sz="500" b="1" smtClean="0">
              <a:solidFill>
                <a:srgbClr val="000000"/>
              </a:solidFill>
              <a:effectLst/>
            </a:endParaRPr>
          </a:p>
          <a:p>
            <a:pPr eaLnBrk="1" hangingPunct="1">
              <a:lnSpc>
                <a:spcPct val="90000"/>
              </a:lnSpc>
              <a:buFont typeface="Wingdings" panose="05000000000000000000" pitchFamily="2" charset="2"/>
              <a:buNone/>
            </a:pPr>
            <a:r>
              <a:rPr lang="en-US" sz="1800" b="1" smtClean="0">
                <a:solidFill>
                  <a:srgbClr val="000000"/>
                </a:solidFill>
                <a:effectLst/>
              </a:rPr>
              <a:t>	a. You ignore God’s grace to you, being preoccupied with the status of others.</a:t>
            </a:r>
          </a:p>
          <a:p>
            <a:pPr eaLnBrk="1" hangingPunct="1">
              <a:lnSpc>
                <a:spcPct val="90000"/>
              </a:lnSpc>
              <a:buFont typeface="Wingdings" panose="05000000000000000000" pitchFamily="2" charset="2"/>
              <a:buNone/>
            </a:pPr>
            <a:r>
              <a:rPr lang="en-US" sz="1800" b="1" smtClean="0">
                <a:solidFill>
                  <a:srgbClr val="000000"/>
                </a:solidFill>
                <a:effectLst/>
              </a:rPr>
              <a:t>	b. You grumble and complain about perceived inequities.</a:t>
            </a:r>
          </a:p>
          <a:p>
            <a:pPr eaLnBrk="1" hangingPunct="1">
              <a:lnSpc>
                <a:spcPct val="90000"/>
              </a:lnSpc>
              <a:buFont typeface="Wingdings" panose="05000000000000000000" pitchFamily="2" charset="2"/>
              <a:buNone/>
            </a:pPr>
            <a:r>
              <a:rPr lang="en-US" sz="1800" b="1" smtClean="0">
                <a:solidFill>
                  <a:srgbClr val="000000"/>
                </a:solidFill>
                <a:effectLst/>
              </a:rPr>
              <a:t>	c. You judge others as less worthy of blessing than you.</a:t>
            </a:r>
          </a:p>
          <a:p>
            <a:pPr eaLnBrk="1" hangingPunct="1">
              <a:lnSpc>
                <a:spcPct val="90000"/>
              </a:lnSpc>
              <a:buFont typeface="Wingdings" panose="05000000000000000000" pitchFamily="2" charset="2"/>
              <a:buNone/>
            </a:pPr>
            <a:r>
              <a:rPr lang="en-US" sz="1800" b="1" smtClean="0">
                <a:solidFill>
                  <a:srgbClr val="000000"/>
                </a:solidFill>
                <a:effectLst/>
              </a:rPr>
              <a:t>	d. You assume you deserve more because your focus in on your work not God’s.</a:t>
            </a:r>
          </a:p>
          <a:p>
            <a:pPr eaLnBrk="1" hangingPunct="1">
              <a:lnSpc>
                <a:spcPct val="90000"/>
              </a:lnSpc>
              <a:buFont typeface="Wingdings" panose="05000000000000000000" pitchFamily="2" charset="2"/>
              <a:buNone/>
            </a:pPr>
            <a:r>
              <a:rPr lang="en-US" sz="1800" b="1" smtClean="0">
                <a:solidFill>
                  <a:srgbClr val="000000"/>
                </a:solidFill>
                <a:effectLst/>
              </a:rPr>
              <a:t>	e. You forget that ALL reward and blessing is due to the grace of God.</a:t>
            </a:r>
          </a:p>
          <a:p>
            <a:pPr eaLnBrk="1" hangingPunct="1">
              <a:lnSpc>
                <a:spcPct val="90000"/>
              </a:lnSpc>
              <a:buFont typeface="Wingdings" panose="05000000000000000000" pitchFamily="2" charset="2"/>
              <a:buNone/>
            </a:pPr>
            <a:endParaRPr lang="en-US" sz="1900" b="1" smtClean="0">
              <a:solidFill>
                <a:srgbClr val="000000"/>
              </a:solidFill>
              <a:effectLst/>
            </a:endParaRPr>
          </a:p>
        </p:txBody>
      </p:sp>
      <p:sp>
        <p:nvSpPr>
          <p:cNvPr id="8196"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8B77F5D9-B7E0-4D37-972D-D218E7BC2B6D}" type="slidenum">
              <a:rPr lang="en-US" sz="1400">
                <a:solidFill>
                  <a:srgbClr val="000099"/>
                </a:solidFill>
              </a:rPr>
              <a:pPr eaLnBrk="1" hangingPunct="1"/>
              <a:t>5</a:t>
            </a:fld>
            <a:endParaRPr lang="en-US" sz="1400">
              <a:solidFill>
                <a:srgbClr val="000099"/>
              </a:solidFill>
            </a:endParaRPr>
          </a:p>
        </p:txBody>
      </p:sp>
      <p:sp>
        <p:nvSpPr>
          <p:cNvPr id="8197"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additive="base">
                                        <p:cTn id="7" dur="500" fill="hold"/>
                                        <p:tgtEl>
                                          <p:spTgt spid="71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Effect transition="in" filter="dissolve">
                                      <p:cBhvr>
                                        <p:cTn id="13" dur="500"/>
                                        <p:tgtEl>
                                          <p:spTgt spid="717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7171">
                                            <p:txEl>
                                              <p:pRg st="2" end="2"/>
                                            </p:txEl>
                                          </p:spTgt>
                                        </p:tgtEl>
                                        <p:attrNameLst>
                                          <p:attrName>style.visibility</p:attrName>
                                        </p:attrNameLst>
                                      </p:cBhvr>
                                      <p:to>
                                        <p:strVal val="visible"/>
                                      </p:to>
                                    </p:set>
                                    <p:animEffect transition="in" filter="dissolve">
                                      <p:cBhvr>
                                        <p:cTn id="18" dur="500"/>
                                        <p:tgtEl>
                                          <p:spTgt spid="7171">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animEffect transition="in" filter="dissolve">
                                      <p:cBhvr>
                                        <p:cTn id="23" dur="500"/>
                                        <p:tgtEl>
                                          <p:spTgt spid="717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7171">
                                            <p:txEl>
                                              <p:pRg st="4" end="4"/>
                                            </p:txEl>
                                          </p:spTgt>
                                        </p:tgtEl>
                                        <p:attrNameLst>
                                          <p:attrName>style.visibility</p:attrName>
                                        </p:attrNameLst>
                                      </p:cBhvr>
                                      <p:to>
                                        <p:strVal val="visible"/>
                                      </p:to>
                                    </p:set>
                                    <p:animEffect transition="in" filter="dissolve">
                                      <p:cBhvr>
                                        <p:cTn id="28" dur="500"/>
                                        <p:tgtEl>
                                          <p:spTgt spid="7171">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7171">
                                            <p:txEl>
                                              <p:pRg st="5" end="5"/>
                                            </p:txEl>
                                          </p:spTgt>
                                        </p:tgtEl>
                                        <p:attrNameLst>
                                          <p:attrName>style.visibility</p:attrName>
                                        </p:attrNameLst>
                                      </p:cBhvr>
                                      <p:to>
                                        <p:strVal val="visible"/>
                                      </p:to>
                                    </p:set>
                                    <p:animEffect transition="in" filter="dissolve">
                                      <p:cBhvr>
                                        <p:cTn id="33" dur="500"/>
                                        <p:tgtEl>
                                          <p:spTgt spid="7171">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7171">
                                            <p:txEl>
                                              <p:pRg st="6" end="6"/>
                                            </p:txEl>
                                          </p:spTgt>
                                        </p:tgtEl>
                                        <p:attrNameLst>
                                          <p:attrName>style.visibility</p:attrName>
                                        </p:attrNameLst>
                                      </p:cBhvr>
                                      <p:to>
                                        <p:strVal val="visible"/>
                                      </p:to>
                                    </p:set>
                                    <p:animEffect transition="in" filter="dissolve">
                                      <p:cBhvr>
                                        <p:cTn id="38" dur="500"/>
                                        <p:tgtEl>
                                          <p:spTgt spid="7171">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7171">
                                            <p:txEl>
                                              <p:pRg st="8" end="8"/>
                                            </p:txEl>
                                          </p:spTgt>
                                        </p:tgtEl>
                                        <p:attrNameLst>
                                          <p:attrName>style.visibility</p:attrName>
                                        </p:attrNameLst>
                                      </p:cBhvr>
                                      <p:to>
                                        <p:strVal val="visible"/>
                                      </p:to>
                                    </p:set>
                                    <p:animEffect transition="in" filter="dissolve">
                                      <p:cBhvr>
                                        <p:cTn id="43" dur="500"/>
                                        <p:tgtEl>
                                          <p:spTgt spid="7171">
                                            <p:txEl>
                                              <p:pRg st="8" end="8"/>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7171">
                                            <p:txEl>
                                              <p:pRg st="9" end="9"/>
                                            </p:txEl>
                                          </p:spTgt>
                                        </p:tgtEl>
                                        <p:attrNameLst>
                                          <p:attrName>style.visibility</p:attrName>
                                        </p:attrNameLst>
                                      </p:cBhvr>
                                      <p:to>
                                        <p:strVal val="visible"/>
                                      </p:to>
                                    </p:set>
                                    <p:animEffect transition="in" filter="dissolve">
                                      <p:cBhvr>
                                        <p:cTn id="48" dur="500"/>
                                        <p:tgtEl>
                                          <p:spTgt spid="7171">
                                            <p:txEl>
                                              <p:pRg st="9" end="9"/>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7171">
                                            <p:txEl>
                                              <p:pRg st="11" end="11"/>
                                            </p:txEl>
                                          </p:spTgt>
                                        </p:tgtEl>
                                        <p:attrNameLst>
                                          <p:attrName>style.visibility</p:attrName>
                                        </p:attrNameLst>
                                      </p:cBhvr>
                                      <p:to>
                                        <p:strVal val="visible"/>
                                      </p:to>
                                    </p:set>
                                    <p:animEffect transition="in" filter="dissolve">
                                      <p:cBhvr>
                                        <p:cTn id="53" dur="500"/>
                                        <p:tgtEl>
                                          <p:spTgt spid="7171">
                                            <p:txEl>
                                              <p:pRg st="11" end="11"/>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7171">
                                            <p:txEl>
                                              <p:pRg st="13" end="13"/>
                                            </p:txEl>
                                          </p:spTgt>
                                        </p:tgtEl>
                                        <p:attrNameLst>
                                          <p:attrName>style.visibility</p:attrName>
                                        </p:attrNameLst>
                                      </p:cBhvr>
                                      <p:to>
                                        <p:strVal val="visible"/>
                                      </p:to>
                                    </p:set>
                                    <p:animEffect transition="in" filter="dissolve">
                                      <p:cBhvr>
                                        <p:cTn id="58" dur="500"/>
                                        <p:tgtEl>
                                          <p:spTgt spid="7171">
                                            <p:txEl>
                                              <p:pRg st="13" end="13"/>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7171">
                                            <p:txEl>
                                              <p:pRg st="15" end="15"/>
                                            </p:txEl>
                                          </p:spTgt>
                                        </p:tgtEl>
                                        <p:attrNameLst>
                                          <p:attrName>style.visibility</p:attrName>
                                        </p:attrNameLst>
                                      </p:cBhvr>
                                      <p:to>
                                        <p:strVal val="visible"/>
                                      </p:to>
                                    </p:set>
                                    <p:animEffect transition="in" filter="dissolve">
                                      <p:cBhvr>
                                        <p:cTn id="63" dur="500"/>
                                        <p:tgtEl>
                                          <p:spTgt spid="7171">
                                            <p:txEl>
                                              <p:pRg st="15" end="15"/>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7171">
                                            <p:txEl>
                                              <p:pRg st="16" end="16"/>
                                            </p:txEl>
                                          </p:spTgt>
                                        </p:tgtEl>
                                        <p:attrNameLst>
                                          <p:attrName>style.visibility</p:attrName>
                                        </p:attrNameLst>
                                      </p:cBhvr>
                                      <p:to>
                                        <p:strVal val="visible"/>
                                      </p:to>
                                    </p:set>
                                    <p:animEffect transition="in" filter="dissolve">
                                      <p:cBhvr>
                                        <p:cTn id="68" dur="500"/>
                                        <p:tgtEl>
                                          <p:spTgt spid="7171">
                                            <p:txEl>
                                              <p:pRg st="16" end="16"/>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7171">
                                            <p:txEl>
                                              <p:pRg st="17" end="17"/>
                                            </p:txEl>
                                          </p:spTgt>
                                        </p:tgtEl>
                                        <p:attrNameLst>
                                          <p:attrName>style.visibility</p:attrName>
                                        </p:attrNameLst>
                                      </p:cBhvr>
                                      <p:to>
                                        <p:strVal val="visible"/>
                                      </p:to>
                                    </p:set>
                                    <p:animEffect transition="in" filter="dissolve">
                                      <p:cBhvr>
                                        <p:cTn id="73" dur="500"/>
                                        <p:tgtEl>
                                          <p:spTgt spid="7171">
                                            <p:txEl>
                                              <p:pRg st="17" end="17"/>
                                            </p:txEl>
                                          </p:spTgt>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9" presetClass="entr" presetSubtype="0" fill="hold" grpId="0" nodeType="clickEffect">
                                  <p:stCondLst>
                                    <p:cond delay="0"/>
                                  </p:stCondLst>
                                  <p:childTnLst>
                                    <p:set>
                                      <p:cBhvr>
                                        <p:cTn id="77" dur="1" fill="hold">
                                          <p:stCondLst>
                                            <p:cond delay="0"/>
                                          </p:stCondLst>
                                        </p:cTn>
                                        <p:tgtEl>
                                          <p:spTgt spid="7171">
                                            <p:txEl>
                                              <p:pRg st="18" end="18"/>
                                            </p:txEl>
                                          </p:spTgt>
                                        </p:tgtEl>
                                        <p:attrNameLst>
                                          <p:attrName>style.visibility</p:attrName>
                                        </p:attrNameLst>
                                      </p:cBhvr>
                                      <p:to>
                                        <p:strVal val="visible"/>
                                      </p:to>
                                    </p:set>
                                    <p:animEffect transition="in" filter="dissolve">
                                      <p:cBhvr>
                                        <p:cTn id="78" dur="500"/>
                                        <p:tgtEl>
                                          <p:spTgt spid="7171">
                                            <p:txEl>
                                              <p:pRg st="18" end="18"/>
                                            </p:txEl>
                                          </p:spTgt>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9" presetClass="entr" presetSubtype="0" fill="hold" grpId="0" nodeType="clickEffect">
                                  <p:stCondLst>
                                    <p:cond delay="0"/>
                                  </p:stCondLst>
                                  <p:childTnLst>
                                    <p:set>
                                      <p:cBhvr>
                                        <p:cTn id="82" dur="1" fill="hold">
                                          <p:stCondLst>
                                            <p:cond delay="0"/>
                                          </p:stCondLst>
                                        </p:cTn>
                                        <p:tgtEl>
                                          <p:spTgt spid="7171">
                                            <p:txEl>
                                              <p:pRg st="19" end="19"/>
                                            </p:txEl>
                                          </p:spTgt>
                                        </p:tgtEl>
                                        <p:attrNameLst>
                                          <p:attrName>style.visibility</p:attrName>
                                        </p:attrNameLst>
                                      </p:cBhvr>
                                      <p:to>
                                        <p:strVal val="visible"/>
                                      </p:to>
                                    </p:set>
                                    <p:animEffect transition="in" filter="dissolve">
                                      <p:cBhvr>
                                        <p:cTn id="83" dur="500"/>
                                        <p:tgtEl>
                                          <p:spTgt spid="7171">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P spid="717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8195" name="Rectangle 3"/>
          <p:cNvSpPr>
            <a:spLocks noGrp="1" noChangeArrowheads="1"/>
          </p:cNvSpPr>
          <p:nvPr>
            <p:ph type="body" idx="1"/>
          </p:nvPr>
        </p:nvSpPr>
        <p:spPr>
          <a:xfrm>
            <a:off x="0" y="1219200"/>
            <a:ext cx="9144000" cy="5638800"/>
          </a:xfrm>
        </p:spPr>
        <p:txBody>
          <a:bodyPr/>
          <a:lstStyle/>
          <a:p>
            <a:pPr eaLnBrk="1" hangingPunct="1">
              <a:lnSpc>
                <a:spcPct val="90000"/>
              </a:lnSpc>
              <a:buFont typeface="Wingdings" panose="05000000000000000000" pitchFamily="2" charset="2"/>
              <a:buNone/>
            </a:pPr>
            <a:r>
              <a:rPr lang="en-US" sz="2400" b="1" smtClean="0">
                <a:solidFill>
                  <a:srgbClr val="000099"/>
                </a:solidFill>
                <a:effectLst/>
                <a:latin typeface="Tahoma" panose="020B0604030504040204" pitchFamily="34" charset="0"/>
              </a:rPr>
              <a:t>  What does the scripture say about this issue?</a:t>
            </a:r>
          </a:p>
          <a:p>
            <a:pPr eaLnBrk="1" hangingPunct="1">
              <a:lnSpc>
                <a:spcPct val="90000"/>
              </a:lnSpc>
              <a:buFont typeface="Wingdings" panose="05000000000000000000" pitchFamily="2" charset="2"/>
              <a:buNone/>
            </a:pPr>
            <a:endParaRPr lang="en-US" sz="600" b="1" smtClean="0">
              <a:solidFill>
                <a:srgbClr val="000099"/>
              </a:solidFill>
              <a:effectLst/>
              <a:latin typeface="Tahoma" panose="020B0604030504040204" pitchFamily="34" charset="0"/>
            </a:endParaRPr>
          </a:p>
          <a:p>
            <a:pPr eaLnBrk="1" hangingPunct="1">
              <a:lnSpc>
                <a:spcPct val="90000"/>
              </a:lnSpc>
              <a:buFont typeface="Wingdings" panose="05000000000000000000" pitchFamily="2" charset="2"/>
              <a:buNone/>
            </a:pPr>
            <a:r>
              <a:rPr lang="en-US" sz="1800" b="1" smtClean="0">
                <a:solidFill>
                  <a:schemeClr val="tx2"/>
                </a:solidFill>
                <a:effectLst/>
                <a:latin typeface="Tahoma" panose="020B0604030504040204" pitchFamily="34" charset="0"/>
              </a:rPr>
              <a:t>  “Peter, therefore, seeing John said to Jesus, ‘Lord, what about this man?’</a:t>
            </a:r>
          </a:p>
          <a:p>
            <a:pPr eaLnBrk="1" hangingPunct="1">
              <a:lnSpc>
                <a:spcPct val="90000"/>
              </a:lnSpc>
              <a:buFont typeface="Wingdings" panose="05000000000000000000" pitchFamily="2" charset="2"/>
              <a:buNone/>
            </a:pPr>
            <a:r>
              <a:rPr lang="en-US" sz="1800" b="1" smtClean="0">
                <a:solidFill>
                  <a:schemeClr val="tx2"/>
                </a:solidFill>
                <a:effectLst/>
                <a:latin typeface="Tahoma" panose="020B0604030504040204" pitchFamily="34" charset="0"/>
              </a:rPr>
              <a:t>  Jesus said to him: ‘If I want him to remain until I come, what is that to you.</a:t>
            </a:r>
          </a:p>
          <a:p>
            <a:pPr eaLnBrk="1" hangingPunct="1">
              <a:lnSpc>
                <a:spcPct val="90000"/>
              </a:lnSpc>
              <a:buFont typeface="Wingdings" panose="05000000000000000000" pitchFamily="2" charset="2"/>
              <a:buNone/>
            </a:pPr>
            <a:r>
              <a:rPr lang="en-US" sz="1800" b="1" smtClean="0">
                <a:solidFill>
                  <a:schemeClr val="tx2"/>
                </a:solidFill>
                <a:effectLst/>
                <a:latin typeface="Tahoma" panose="020B0604030504040204" pitchFamily="34" charset="0"/>
              </a:rPr>
              <a:t>  You follow me.”   					</a:t>
            </a:r>
            <a:r>
              <a:rPr lang="en-US" sz="1800" b="1" i="1" smtClean="0">
                <a:solidFill>
                  <a:schemeClr val="tx2"/>
                </a:solidFill>
                <a:effectLst/>
                <a:latin typeface="Tahoma" panose="020B0604030504040204" pitchFamily="34" charset="0"/>
              </a:rPr>
              <a:t>(John 21:21-22)</a:t>
            </a:r>
          </a:p>
          <a:p>
            <a:pPr eaLnBrk="1" hangingPunct="1">
              <a:lnSpc>
                <a:spcPct val="90000"/>
              </a:lnSpc>
              <a:buFont typeface="Wingdings" panose="05000000000000000000" pitchFamily="2" charset="2"/>
              <a:buNone/>
            </a:pPr>
            <a:endParaRPr lang="en-US" sz="1800" b="1" i="1" smtClean="0">
              <a:solidFill>
                <a:schemeClr val="tx2"/>
              </a:solidFill>
              <a:effectLst/>
              <a:latin typeface="Tahoma" panose="020B0604030504040204" pitchFamily="34" charset="0"/>
            </a:endParaRPr>
          </a:p>
          <a:p>
            <a:pPr eaLnBrk="1" hangingPunct="1">
              <a:lnSpc>
                <a:spcPct val="90000"/>
              </a:lnSpc>
              <a:buFont typeface="Wingdings" panose="05000000000000000000" pitchFamily="2" charset="2"/>
              <a:buNone/>
            </a:pPr>
            <a:r>
              <a:rPr lang="en-US" sz="1900" b="1" smtClean="0">
                <a:solidFill>
                  <a:srgbClr val="000000"/>
                </a:solidFill>
                <a:effectLst/>
                <a:latin typeface="Tahoma" panose="020B0604030504040204" pitchFamily="34" charset="0"/>
              </a:rPr>
              <a:t>   </a:t>
            </a:r>
            <a:r>
              <a:rPr lang="en-US" sz="1800" b="1" smtClean="0">
                <a:solidFill>
                  <a:srgbClr val="000000"/>
                </a:solidFill>
                <a:effectLst/>
                <a:latin typeface="Tahoma" panose="020B0604030504040204" pitchFamily="34" charset="0"/>
              </a:rPr>
              <a:t>2. </a:t>
            </a:r>
            <a:r>
              <a:rPr lang="en-US" sz="1800" b="1" u="sng" smtClean="0">
                <a:solidFill>
                  <a:srgbClr val="000000"/>
                </a:solidFill>
                <a:effectLst/>
                <a:latin typeface="Tahoma" panose="020B0604030504040204" pitchFamily="34" charset="0"/>
              </a:rPr>
              <a:t>  COMPENSATION </a:t>
            </a:r>
            <a:r>
              <a:rPr lang="en-US" sz="1800" b="1" smtClean="0">
                <a:solidFill>
                  <a:srgbClr val="000000"/>
                </a:solidFill>
                <a:effectLst/>
                <a:latin typeface="Tahoma" panose="020B0604030504040204" pitchFamily="34" charset="0"/>
              </a:rPr>
              <a:t> You feel like a victim and must now compensate 			 for your losses or inferiority.</a:t>
            </a:r>
          </a:p>
          <a:p>
            <a:pPr eaLnBrk="1" hangingPunct="1">
              <a:lnSpc>
                <a:spcPct val="90000"/>
              </a:lnSpc>
              <a:buFont typeface="Wingdings" panose="05000000000000000000" pitchFamily="2" charset="2"/>
              <a:buNone/>
            </a:pPr>
            <a:endParaRPr lang="en-US" sz="400" b="1" smtClean="0">
              <a:solidFill>
                <a:srgbClr val="000000"/>
              </a:solidFill>
              <a:effectLst/>
              <a:latin typeface="Tahoma" panose="020B0604030504040204" pitchFamily="34" charset="0"/>
            </a:endParaRP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Danger: You fail to trust God’s control by taking matters into your own	      hands, and by forcing issues.  You over-compensate for</a:t>
            </a: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where you feel you’re weak.</a:t>
            </a:r>
          </a:p>
          <a:p>
            <a:pPr eaLnBrk="1" hangingPunct="1">
              <a:lnSpc>
                <a:spcPct val="90000"/>
              </a:lnSpc>
              <a:buFont typeface="Wingdings" panose="05000000000000000000" pitchFamily="2" charset="2"/>
              <a:buNone/>
            </a:pPr>
            <a:endParaRPr lang="en-US" sz="400" b="1" smtClean="0">
              <a:solidFill>
                <a:srgbClr val="000000"/>
              </a:solidFill>
              <a:effectLst/>
              <a:latin typeface="Tahoma" panose="020B0604030504040204" pitchFamily="34" charset="0"/>
            </a:endParaRP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Example: Genesis 27, 32 (Jacob)</a:t>
            </a:r>
          </a:p>
          <a:p>
            <a:pPr eaLnBrk="1" hangingPunct="1">
              <a:lnSpc>
                <a:spcPct val="90000"/>
              </a:lnSpc>
              <a:buFont typeface="Wingdings" panose="05000000000000000000" pitchFamily="2" charset="2"/>
              <a:buNone/>
            </a:pPr>
            <a:endParaRPr lang="en-US" sz="400" b="1" smtClean="0">
              <a:solidFill>
                <a:srgbClr val="000000"/>
              </a:solidFill>
              <a:effectLst/>
              <a:latin typeface="Tahoma" panose="020B0604030504040204" pitchFamily="34" charset="0"/>
            </a:endParaRP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a. You scheme how to get ahead and how to gain recognition.</a:t>
            </a: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b. You begin to depend on personal politics to advance yourself.</a:t>
            </a: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c. You fail to recognize God’s blessing on you, in your pursuit for more.</a:t>
            </a: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d. You fight irrational battles to get what you think you deserve.</a:t>
            </a:r>
          </a:p>
          <a:p>
            <a:pPr eaLnBrk="1" hangingPunct="1">
              <a:lnSpc>
                <a:spcPct val="90000"/>
              </a:lnSpc>
              <a:buFont typeface="Wingdings" panose="05000000000000000000" pitchFamily="2" charset="2"/>
              <a:buNone/>
            </a:pPr>
            <a:r>
              <a:rPr lang="en-US" sz="1800" b="1" smtClean="0">
                <a:solidFill>
                  <a:srgbClr val="000000"/>
                </a:solidFill>
                <a:effectLst/>
                <a:latin typeface="Tahoma" panose="020B0604030504040204" pitchFamily="34" charset="0"/>
              </a:rPr>
              <a:t>	e. You may stoop to dishonesty and deception to get results.</a:t>
            </a:r>
          </a:p>
        </p:txBody>
      </p:sp>
      <p:sp>
        <p:nvSpPr>
          <p:cNvPr id="9220"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512A68F1-9D76-4612-93DB-FACF02D6C2EF}" type="slidenum">
              <a:rPr lang="en-US" sz="1400">
                <a:solidFill>
                  <a:srgbClr val="000099"/>
                </a:solidFill>
              </a:rPr>
              <a:pPr eaLnBrk="1" hangingPunct="1"/>
              <a:t>6</a:t>
            </a:fld>
            <a:endParaRPr lang="en-US" sz="1400">
              <a:solidFill>
                <a:srgbClr val="000099"/>
              </a:solidFill>
            </a:endParaRPr>
          </a:p>
        </p:txBody>
      </p:sp>
      <p:sp>
        <p:nvSpPr>
          <p:cNvPr id="9221"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 calcmode="lin" valueType="num">
                                      <p:cBhvr additive="base">
                                        <p:cTn id="7" dur="500" fill="hold"/>
                                        <p:tgtEl>
                                          <p:spTgt spid="819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Effect transition="in" filter="wipe(left)">
                                      <p:cBhvr>
                                        <p:cTn id="13" dur="500"/>
                                        <p:tgtEl>
                                          <p:spTgt spid="819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animEffect transition="in" filter="wipe(left)">
                                      <p:cBhvr>
                                        <p:cTn id="18" dur="500"/>
                                        <p:tgtEl>
                                          <p:spTgt spid="8195">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animEffect transition="in" filter="wipe(left)">
                                      <p:cBhvr>
                                        <p:cTn id="23" dur="500"/>
                                        <p:tgtEl>
                                          <p:spTgt spid="8195">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195">
                                            <p:txEl>
                                              <p:pRg st="4" end="4"/>
                                            </p:txEl>
                                          </p:spTgt>
                                        </p:tgtEl>
                                        <p:attrNameLst>
                                          <p:attrName>style.visibility</p:attrName>
                                        </p:attrNameLst>
                                      </p:cBhvr>
                                      <p:to>
                                        <p:strVal val="visible"/>
                                      </p:to>
                                    </p:set>
                                    <p:animEffect transition="in" filter="wipe(left)">
                                      <p:cBhvr>
                                        <p:cTn id="28" dur="500"/>
                                        <p:tgtEl>
                                          <p:spTgt spid="8195">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8195">
                                            <p:txEl>
                                              <p:pRg st="6" end="6"/>
                                            </p:txEl>
                                          </p:spTgt>
                                        </p:tgtEl>
                                        <p:attrNameLst>
                                          <p:attrName>style.visibility</p:attrName>
                                        </p:attrNameLst>
                                      </p:cBhvr>
                                      <p:to>
                                        <p:strVal val="visible"/>
                                      </p:to>
                                    </p:set>
                                    <p:animEffect transition="in" filter="wipe(left)">
                                      <p:cBhvr>
                                        <p:cTn id="33" dur="500"/>
                                        <p:tgtEl>
                                          <p:spTgt spid="8195">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8195">
                                            <p:txEl>
                                              <p:pRg st="8" end="8"/>
                                            </p:txEl>
                                          </p:spTgt>
                                        </p:tgtEl>
                                        <p:attrNameLst>
                                          <p:attrName>style.visibility</p:attrName>
                                        </p:attrNameLst>
                                      </p:cBhvr>
                                      <p:to>
                                        <p:strVal val="visible"/>
                                      </p:to>
                                    </p:set>
                                    <p:animEffect transition="in" filter="wipe(left)">
                                      <p:cBhvr>
                                        <p:cTn id="38" dur="500"/>
                                        <p:tgtEl>
                                          <p:spTgt spid="8195">
                                            <p:txEl>
                                              <p:pRg st="8" end="8"/>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8195">
                                            <p:txEl>
                                              <p:pRg st="9" end="9"/>
                                            </p:txEl>
                                          </p:spTgt>
                                        </p:tgtEl>
                                        <p:attrNameLst>
                                          <p:attrName>style.visibility</p:attrName>
                                        </p:attrNameLst>
                                      </p:cBhvr>
                                      <p:to>
                                        <p:strVal val="visible"/>
                                      </p:to>
                                    </p:set>
                                    <p:animEffect transition="in" filter="wipe(left)">
                                      <p:cBhvr>
                                        <p:cTn id="43" dur="500"/>
                                        <p:tgtEl>
                                          <p:spTgt spid="8195">
                                            <p:txEl>
                                              <p:pRg st="9" end="9"/>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8195">
                                            <p:txEl>
                                              <p:pRg st="11" end="11"/>
                                            </p:txEl>
                                          </p:spTgt>
                                        </p:tgtEl>
                                        <p:attrNameLst>
                                          <p:attrName>style.visibility</p:attrName>
                                        </p:attrNameLst>
                                      </p:cBhvr>
                                      <p:to>
                                        <p:strVal val="visible"/>
                                      </p:to>
                                    </p:set>
                                    <p:animEffect transition="in" filter="wipe(left)">
                                      <p:cBhvr>
                                        <p:cTn id="48" dur="500"/>
                                        <p:tgtEl>
                                          <p:spTgt spid="8195">
                                            <p:txEl>
                                              <p:pRg st="11" end="11"/>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8195">
                                            <p:txEl>
                                              <p:pRg st="13" end="13"/>
                                            </p:txEl>
                                          </p:spTgt>
                                        </p:tgtEl>
                                        <p:attrNameLst>
                                          <p:attrName>style.visibility</p:attrName>
                                        </p:attrNameLst>
                                      </p:cBhvr>
                                      <p:to>
                                        <p:strVal val="visible"/>
                                      </p:to>
                                    </p:set>
                                    <p:animEffect transition="in" filter="wipe(left)">
                                      <p:cBhvr>
                                        <p:cTn id="53" dur="500"/>
                                        <p:tgtEl>
                                          <p:spTgt spid="8195">
                                            <p:txEl>
                                              <p:pRg st="13" end="13"/>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8195">
                                            <p:txEl>
                                              <p:pRg st="14" end="14"/>
                                            </p:txEl>
                                          </p:spTgt>
                                        </p:tgtEl>
                                        <p:attrNameLst>
                                          <p:attrName>style.visibility</p:attrName>
                                        </p:attrNameLst>
                                      </p:cBhvr>
                                      <p:to>
                                        <p:strVal val="visible"/>
                                      </p:to>
                                    </p:set>
                                    <p:animEffect transition="in" filter="wipe(left)">
                                      <p:cBhvr>
                                        <p:cTn id="58" dur="500"/>
                                        <p:tgtEl>
                                          <p:spTgt spid="8195">
                                            <p:txEl>
                                              <p:pRg st="14" end="14"/>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8195">
                                            <p:txEl>
                                              <p:pRg st="15" end="15"/>
                                            </p:txEl>
                                          </p:spTgt>
                                        </p:tgtEl>
                                        <p:attrNameLst>
                                          <p:attrName>style.visibility</p:attrName>
                                        </p:attrNameLst>
                                      </p:cBhvr>
                                      <p:to>
                                        <p:strVal val="visible"/>
                                      </p:to>
                                    </p:set>
                                    <p:animEffect transition="in" filter="wipe(left)">
                                      <p:cBhvr>
                                        <p:cTn id="63" dur="500"/>
                                        <p:tgtEl>
                                          <p:spTgt spid="8195">
                                            <p:txEl>
                                              <p:pRg st="15" end="15"/>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8195">
                                            <p:txEl>
                                              <p:pRg st="16" end="16"/>
                                            </p:txEl>
                                          </p:spTgt>
                                        </p:tgtEl>
                                        <p:attrNameLst>
                                          <p:attrName>style.visibility</p:attrName>
                                        </p:attrNameLst>
                                      </p:cBhvr>
                                      <p:to>
                                        <p:strVal val="visible"/>
                                      </p:to>
                                    </p:set>
                                    <p:animEffect transition="in" filter="wipe(left)">
                                      <p:cBhvr>
                                        <p:cTn id="68" dur="500"/>
                                        <p:tgtEl>
                                          <p:spTgt spid="8195">
                                            <p:txEl>
                                              <p:pRg st="16" end="16"/>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8195">
                                            <p:txEl>
                                              <p:pRg st="17" end="17"/>
                                            </p:txEl>
                                          </p:spTgt>
                                        </p:tgtEl>
                                        <p:attrNameLst>
                                          <p:attrName>style.visibility</p:attrName>
                                        </p:attrNameLst>
                                      </p:cBhvr>
                                      <p:to>
                                        <p:strVal val="visible"/>
                                      </p:to>
                                    </p:set>
                                    <p:animEffect transition="in" filter="wipe(left)">
                                      <p:cBhvr>
                                        <p:cTn id="73" dur="500"/>
                                        <p:tgtEl>
                                          <p:spTgt spid="819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utoUpdateAnimBg="0"/>
      <p:bldP spid="81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9219" name="Rectangle 3"/>
          <p:cNvSpPr>
            <a:spLocks noGrp="1" noChangeArrowheads="1"/>
          </p:cNvSpPr>
          <p:nvPr>
            <p:ph type="body" idx="1"/>
          </p:nvPr>
        </p:nvSpPr>
        <p:spPr>
          <a:xfrm>
            <a:off x="381000" y="1066800"/>
            <a:ext cx="8534400" cy="5791200"/>
          </a:xfrm>
        </p:spPr>
        <p:txBody>
          <a:bodyPr/>
          <a:lstStyle/>
          <a:p>
            <a:pPr eaLnBrk="1" hangingPunct="1">
              <a:lnSpc>
                <a:spcPct val="90000"/>
              </a:lnSpc>
              <a:buFont typeface="Wingdings" panose="05000000000000000000" pitchFamily="2" charset="2"/>
              <a:buNone/>
            </a:pPr>
            <a:r>
              <a:rPr lang="en-US" sz="2000" b="1" smtClean="0">
                <a:solidFill>
                  <a:schemeClr val="tx2"/>
                </a:solidFill>
                <a:effectLst/>
              </a:rPr>
              <a:t>What does the scripture say about this issue?</a:t>
            </a:r>
          </a:p>
          <a:p>
            <a:pPr eaLnBrk="1" hangingPunct="1">
              <a:lnSpc>
                <a:spcPct val="90000"/>
              </a:lnSpc>
              <a:buFont typeface="Wingdings" panose="05000000000000000000" pitchFamily="2" charset="2"/>
              <a:buNone/>
            </a:pPr>
            <a:endParaRPr lang="en-US" sz="400" b="1" smtClean="0">
              <a:solidFill>
                <a:schemeClr val="tx2"/>
              </a:solidFill>
              <a:effectLst/>
            </a:endParaRPr>
          </a:p>
          <a:p>
            <a:pPr eaLnBrk="1" hangingPunct="1">
              <a:lnSpc>
                <a:spcPct val="90000"/>
              </a:lnSpc>
              <a:buFont typeface="Wingdings" panose="05000000000000000000" pitchFamily="2" charset="2"/>
              <a:buNone/>
            </a:pPr>
            <a:r>
              <a:rPr lang="en-US" sz="1600" b="1" smtClean="0">
                <a:solidFill>
                  <a:schemeClr val="tx2"/>
                </a:solidFill>
                <a:effectLst/>
              </a:rPr>
              <a:t>“Do not fret…do not be envious…trust in the Lord and do good.  Dwell in the land</a:t>
            </a:r>
          </a:p>
          <a:p>
            <a:pPr eaLnBrk="1" hangingPunct="1">
              <a:lnSpc>
                <a:spcPct val="90000"/>
              </a:lnSpc>
              <a:buFont typeface="Wingdings" panose="05000000000000000000" pitchFamily="2" charset="2"/>
              <a:buNone/>
            </a:pPr>
            <a:r>
              <a:rPr lang="en-US" sz="1600" b="1" smtClean="0">
                <a:solidFill>
                  <a:schemeClr val="tx2"/>
                </a:solidFill>
                <a:effectLst/>
              </a:rPr>
              <a:t>and cultivate faithfulness.  Delight yourself in the Lord and He will give you the</a:t>
            </a:r>
          </a:p>
          <a:p>
            <a:pPr eaLnBrk="1" hangingPunct="1">
              <a:lnSpc>
                <a:spcPct val="90000"/>
              </a:lnSpc>
              <a:buFont typeface="Wingdings" panose="05000000000000000000" pitchFamily="2" charset="2"/>
              <a:buNone/>
            </a:pPr>
            <a:r>
              <a:rPr lang="en-US" sz="1600" b="1" smtClean="0">
                <a:solidFill>
                  <a:schemeClr val="tx2"/>
                </a:solidFill>
                <a:effectLst/>
              </a:rPr>
              <a:t>desires of your heart.  Commit your way to the Lord, trust also in Him and He will do</a:t>
            </a:r>
          </a:p>
          <a:p>
            <a:pPr eaLnBrk="1" hangingPunct="1">
              <a:lnSpc>
                <a:spcPct val="90000"/>
              </a:lnSpc>
              <a:buFont typeface="Wingdings" panose="05000000000000000000" pitchFamily="2" charset="2"/>
              <a:buNone/>
            </a:pPr>
            <a:r>
              <a:rPr lang="en-US" sz="1600" b="1" smtClean="0">
                <a:solidFill>
                  <a:schemeClr val="tx2"/>
                </a:solidFill>
                <a:effectLst/>
              </a:rPr>
              <a:t>it.  Rest in the Lord…Do not fret…cease from anger…”  	 (Psalm 37:1-8)</a:t>
            </a:r>
          </a:p>
          <a:p>
            <a:pPr eaLnBrk="1" hangingPunct="1">
              <a:lnSpc>
                <a:spcPct val="90000"/>
              </a:lnSpc>
              <a:buFont typeface="Wingdings" panose="05000000000000000000" pitchFamily="2" charset="2"/>
              <a:buNone/>
            </a:pPr>
            <a:endParaRPr lang="en-US" sz="500" b="1" smtClean="0">
              <a:solidFill>
                <a:schemeClr val="tx2"/>
              </a:solidFill>
              <a:effectLst/>
            </a:endParaRPr>
          </a:p>
          <a:p>
            <a:pPr eaLnBrk="1" hangingPunct="1">
              <a:lnSpc>
                <a:spcPct val="90000"/>
              </a:lnSpc>
              <a:buFont typeface="Wingdings" panose="05000000000000000000" pitchFamily="2" charset="2"/>
              <a:buNone/>
            </a:pPr>
            <a:r>
              <a:rPr lang="en-US" sz="1700" b="1" smtClean="0">
                <a:solidFill>
                  <a:srgbClr val="000000"/>
                </a:solidFill>
                <a:effectLst/>
              </a:rPr>
              <a:t>   </a:t>
            </a:r>
            <a:r>
              <a:rPr lang="en-US" sz="1600" b="1" smtClean="0">
                <a:solidFill>
                  <a:srgbClr val="000000"/>
                </a:solidFill>
                <a:effectLst/>
              </a:rPr>
              <a:t>3. </a:t>
            </a:r>
            <a:r>
              <a:rPr lang="en-US" sz="1600" b="1" u="sng" smtClean="0">
                <a:solidFill>
                  <a:srgbClr val="000000"/>
                </a:solidFill>
                <a:effectLst/>
              </a:rPr>
              <a:t>      COMPETITION	</a:t>
            </a:r>
            <a:r>
              <a:rPr lang="en-US" sz="1600" b="1" smtClean="0">
                <a:solidFill>
                  <a:srgbClr val="000000"/>
                </a:solidFill>
                <a:effectLst/>
              </a:rPr>
              <a:t> - You drift into self-centered patterns, consumed by</a:t>
            </a:r>
          </a:p>
          <a:p>
            <a:pPr eaLnBrk="1" hangingPunct="1">
              <a:lnSpc>
                <a:spcPct val="90000"/>
              </a:lnSpc>
              <a:buFont typeface="Wingdings" panose="05000000000000000000" pitchFamily="2" charset="2"/>
              <a:buNone/>
            </a:pPr>
            <a:r>
              <a:rPr lang="en-US" sz="1600" b="1" smtClean="0">
                <a:solidFill>
                  <a:srgbClr val="000000"/>
                </a:solidFill>
                <a:effectLst/>
              </a:rPr>
              <a:t>		 		    outdoing others in receiving attention and reward.</a:t>
            </a:r>
          </a:p>
          <a:p>
            <a:pPr eaLnBrk="1" hangingPunct="1">
              <a:lnSpc>
                <a:spcPct val="90000"/>
              </a:lnSpc>
              <a:buFont typeface="Wingdings" panose="05000000000000000000" pitchFamily="2" charset="2"/>
              <a:buNone/>
            </a:pPr>
            <a:endParaRPr lang="en-US" sz="300" b="1" smtClean="0">
              <a:solidFill>
                <a:srgbClr val="000000"/>
              </a:solidFill>
              <a:effectLst/>
            </a:endParaRPr>
          </a:p>
          <a:p>
            <a:pPr eaLnBrk="1" hangingPunct="1">
              <a:lnSpc>
                <a:spcPct val="90000"/>
              </a:lnSpc>
              <a:buFont typeface="Wingdings" panose="05000000000000000000" pitchFamily="2" charset="2"/>
              <a:buNone/>
            </a:pPr>
            <a:r>
              <a:rPr lang="en-US" sz="1600" b="1" smtClean="0">
                <a:solidFill>
                  <a:srgbClr val="000000"/>
                </a:solidFill>
                <a:effectLst/>
              </a:rPr>
              <a:t>      Danger:  You become obsessed with building your own kingdom, and eventually that “end will justify the means.”  You’ll do anything to win.</a:t>
            </a:r>
          </a:p>
          <a:p>
            <a:pPr eaLnBrk="1" hangingPunct="1">
              <a:lnSpc>
                <a:spcPct val="90000"/>
              </a:lnSpc>
              <a:buFont typeface="Wingdings" panose="05000000000000000000" pitchFamily="2" charset="2"/>
              <a:buNone/>
            </a:pPr>
            <a:endParaRPr lang="en-US" sz="300" b="1" smtClean="0">
              <a:solidFill>
                <a:srgbClr val="000000"/>
              </a:solidFill>
              <a:effectLst/>
            </a:endParaRPr>
          </a:p>
          <a:p>
            <a:pPr eaLnBrk="1" hangingPunct="1">
              <a:lnSpc>
                <a:spcPct val="90000"/>
              </a:lnSpc>
              <a:buFont typeface="Wingdings" panose="05000000000000000000" pitchFamily="2" charset="2"/>
              <a:buNone/>
            </a:pPr>
            <a:r>
              <a:rPr lang="en-US" sz="1600" b="1" smtClean="0">
                <a:solidFill>
                  <a:srgbClr val="000000"/>
                </a:solidFill>
                <a:effectLst/>
              </a:rPr>
              <a:t>   Example: Luke 15 (The “older” Prodigal Son)</a:t>
            </a:r>
          </a:p>
          <a:p>
            <a:pPr eaLnBrk="1" hangingPunct="1">
              <a:lnSpc>
                <a:spcPct val="90000"/>
              </a:lnSpc>
              <a:buFont typeface="Wingdings" panose="05000000000000000000" pitchFamily="2" charset="2"/>
              <a:buNone/>
            </a:pPr>
            <a:endParaRPr lang="en-US" sz="300" b="1" smtClean="0">
              <a:solidFill>
                <a:srgbClr val="000000"/>
              </a:solidFill>
              <a:effectLst/>
            </a:endParaRPr>
          </a:p>
          <a:p>
            <a:pPr eaLnBrk="1" hangingPunct="1">
              <a:lnSpc>
                <a:spcPct val="90000"/>
              </a:lnSpc>
              <a:buFont typeface="Wingdings" panose="05000000000000000000" pitchFamily="2" charset="2"/>
              <a:buNone/>
            </a:pPr>
            <a:r>
              <a:rPr lang="en-US" sz="1600" b="1" smtClean="0">
                <a:solidFill>
                  <a:srgbClr val="000000"/>
                </a:solidFill>
                <a:effectLst/>
              </a:rPr>
              <a:t>	a. You tend to keep score on life.</a:t>
            </a:r>
          </a:p>
          <a:p>
            <a:pPr eaLnBrk="1" hangingPunct="1">
              <a:lnSpc>
                <a:spcPct val="90000"/>
              </a:lnSpc>
              <a:buFont typeface="Wingdings" panose="05000000000000000000" pitchFamily="2" charset="2"/>
              <a:buNone/>
            </a:pPr>
            <a:r>
              <a:rPr lang="en-US" sz="1600" b="1" smtClean="0">
                <a:solidFill>
                  <a:srgbClr val="000000"/>
                </a:solidFill>
                <a:effectLst/>
              </a:rPr>
              <a:t>	b. You tend to be ungrateful.</a:t>
            </a:r>
          </a:p>
          <a:p>
            <a:pPr eaLnBrk="1" hangingPunct="1">
              <a:lnSpc>
                <a:spcPct val="90000"/>
              </a:lnSpc>
              <a:buFont typeface="Wingdings" panose="05000000000000000000" pitchFamily="2" charset="2"/>
              <a:buNone/>
            </a:pPr>
            <a:r>
              <a:rPr lang="en-US" sz="1600" b="1" smtClean="0">
                <a:solidFill>
                  <a:srgbClr val="000000"/>
                </a:solidFill>
                <a:effectLst/>
              </a:rPr>
              <a:t>	c. You tend to be un-teachable.</a:t>
            </a:r>
          </a:p>
          <a:p>
            <a:pPr eaLnBrk="1" hangingPunct="1">
              <a:lnSpc>
                <a:spcPct val="90000"/>
              </a:lnSpc>
              <a:buFont typeface="Wingdings" panose="05000000000000000000" pitchFamily="2" charset="2"/>
              <a:buNone/>
            </a:pPr>
            <a:r>
              <a:rPr lang="en-US" sz="1600" b="1" smtClean="0">
                <a:solidFill>
                  <a:srgbClr val="000000"/>
                </a:solidFill>
                <a:effectLst/>
              </a:rPr>
              <a:t>	d. You tend to get jealous for recognition.</a:t>
            </a:r>
          </a:p>
          <a:p>
            <a:pPr eaLnBrk="1" hangingPunct="1">
              <a:lnSpc>
                <a:spcPct val="90000"/>
              </a:lnSpc>
              <a:buFont typeface="Wingdings" panose="05000000000000000000" pitchFamily="2" charset="2"/>
              <a:buNone/>
            </a:pPr>
            <a:r>
              <a:rPr lang="en-US" sz="1600" b="1" smtClean="0">
                <a:solidFill>
                  <a:srgbClr val="000000"/>
                </a:solidFill>
                <a:effectLst/>
              </a:rPr>
              <a:t>	e. You tend to be prideful.</a:t>
            </a:r>
          </a:p>
          <a:p>
            <a:pPr eaLnBrk="1" hangingPunct="1">
              <a:lnSpc>
                <a:spcPct val="90000"/>
              </a:lnSpc>
              <a:buFont typeface="Wingdings" panose="05000000000000000000" pitchFamily="2" charset="2"/>
              <a:buNone/>
            </a:pPr>
            <a:r>
              <a:rPr lang="en-US" sz="1600" b="1" smtClean="0">
                <a:solidFill>
                  <a:srgbClr val="000000"/>
                </a:solidFill>
                <a:effectLst/>
              </a:rPr>
              <a:t>	f. You tend to be critical and judgmental.</a:t>
            </a:r>
          </a:p>
          <a:p>
            <a:pPr eaLnBrk="1" hangingPunct="1">
              <a:lnSpc>
                <a:spcPct val="90000"/>
              </a:lnSpc>
              <a:buFont typeface="Wingdings" panose="05000000000000000000" pitchFamily="2" charset="2"/>
              <a:buNone/>
            </a:pPr>
            <a:r>
              <a:rPr lang="en-US" sz="1600" b="1" smtClean="0">
                <a:solidFill>
                  <a:srgbClr val="000000"/>
                </a:solidFill>
                <a:effectLst/>
              </a:rPr>
              <a:t>	g. You tend to be loveless.</a:t>
            </a:r>
          </a:p>
          <a:p>
            <a:pPr eaLnBrk="1" hangingPunct="1">
              <a:lnSpc>
                <a:spcPct val="90000"/>
              </a:lnSpc>
              <a:buFont typeface="Wingdings" panose="05000000000000000000" pitchFamily="2" charset="2"/>
              <a:buNone/>
            </a:pPr>
            <a:r>
              <a:rPr lang="en-US" sz="1600" b="1" smtClean="0">
                <a:solidFill>
                  <a:srgbClr val="000000"/>
                </a:solidFill>
                <a:effectLst/>
              </a:rPr>
              <a:t>	h. You tend to live a self-centered life.</a:t>
            </a:r>
          </a:p>
          <a:p>
            <a:pPr eaLnBrk="1" hangingPunct="1">
              <a:lnSpc>
                <a:spcPct val="90000"/>
              </a:lnSpc>
              <a:buFont typeface="Wingdings" panose="05000000000000000000" pitchFamily="2" charset="2"/>
              <a:buNone/>
            </a:pPr>
            <a:endParaRPr lang="en-US" sz="1800" b="1" smtClean="0">
              <a:solidFill>
                <a:srgbClr val="000000"/>
              </a:solidFill>
              <a:effectLst/>
            </a:endParaRPr>
          </a:p>
          <a:p>
            <a:pPr eaLnBrk="1" hangingPunct="1">
              <a:lnSpc>
                <a:spcPct val="90000"/>
              </a:lnSpc>
              <a:buFont typeface="Wingdings" panose="05000000000000000000" pitchFamily="2" charset="2"/>
              <a:buNone/>
            </a:pPr>
            <a:endParaRPr lang="en-US" sz="1600" b="1" smtClean="0">
              <a:solidFill>
                <a:schemeClr val="tx2"/>
              </a:solidFill>
              <a:effectLst/>
            </a:endParaRPr>
          </a:p>
        </p:txBody>
      </p:sp>
      <p:sp>
        <p:nvSpPr>
          <p:cNvPr id="10244"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723B29C9-12DB-43EF-B275-10847B17879B}" type="slidenum">
              <a:rPr lang="en-US" sz="1400">
                <a:solidFill>
                  <a:srgbClr val="000099"/>
                </a:solidFill>
              </a:rPr>
              <a:pPr eaLnBrk="1" hangingPunct="1"/>
              <a:t>7</a:t>
            </a:fld>
            <a:endParaRPr lang="en-US" sz="1400">
              <a:solidFill>
                <a:srgbClr val="000099"/>
              </a:solidFill>
            </a:endParaRPr>
          </a:p>
        </p:txBody>
      </p:sp>
      <p:sp>
        <p:nvSpPr>
          <p:cNvPr id="10245"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9218">
                                            <p:txEl>
                                              <p:pRg st="0" end="0"/>
                                            </p:txEl>
                                          </p:spTgt>
                                        </p:tgtEl>
                                        <p:attrNameLst>
                                          <p:attrName>style.visibility</p:attrName>
                                        </p:attrNameLst>
                                      </p:cBhvr>
                                      <p:to>
                                        <p:strVal val="visible"/>
                                      </p:to>
                                    </p:set>
                                    <p:anim calcmode="lin" valueType="num">
                                      <p:cBhvr additive="base">
                                        <p:cTn id="7" dur="75" fill="hold"/>
                                        <p:tgtEl>
                                          <p:spTgt spid="9218">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9218">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9219">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9219">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9219">
                                            <p:txEl>
                                              <p:pRg st="5" end="5"/>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9219">
                                            <p:txEl>
                                              <p:pRg st="7" end="7"/>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9219">
                                            <p:txEl>
                                              <p:pRg st="8" end="8"/>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9219">
                                            <p:txEl>
                                              <p:pRg st="10" end="10"/>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9219">
                                            <p:txEl>
                                              <p:pRg st="12" end="12"/>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9219">
                                            <p:txEl>
                                              <p:pRg st="14" end="14"/>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9219">
                                            <p:txEl>
                                              <p:pRg st="15" end="15"/>
                                            </p:txEl>
                                          </p:spTgt>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499"/>
                                          </p:stCondLst>
                                        </p:cTn>
                                        <p:tgtEl>
                                          <p:spTgt spid="9219">
                                            <p:txEl>
                                              <p:pRg st="16" end="16"/>
                                            </p:txEl>
                                          </p:spTgt>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499"/>
                                          </p:stCondLst>
                                        </p:cTn>
                                        <p:tgtEl>
                                          <p:spTgt spid="9219">
                                            <p:txEl>
                                              <p:pRg st="17" end="17"/>
                                            </p:txEl>
                                          </p:spTgt>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499"/>
                                          </p:stCondLst>
                                        </p:cTn>
                                        <p:tgtEl>
                                          <p:spTgt spid="9219">
                                            <p:txEl>
                                              <p:pRg st="18" end="18"/>
                                            </p:txEl>
                                          </p:spTgt>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499"/>
                                          </p:stCondLst>
                                        </p:cTn>
                                        <p:tgtEl>
                                          <p:spTgt spid="9219">
                                            <p:txEl>
                                              <p:pRg st="19" end="19"/>
                                            </p:txEl>
                                          </p:spTgt>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499"/>
                                          </p:stCondLst>
                                        </p:cTn>
                                        <p:tgtEl>
                                          <p:spTgt spid="9219">
                                            <p:txEl>
                                              <p:pRg st="20" end="20"/>
                                            </p:txEl>
                                          </p:spTgt>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499"/>
                                          </p:stCondLst>
                                        </p:cTn>
                                        <p:tgtEl>
                                          <p:spTgt spid="9219">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p:bldP spid="921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10243" name="Rectangle 3"/>
          <p:cNvSpPr>
            <a:spLocks noGrp="1" noChangeArrowheads="1"/>
          </p:cNvSpPr>
          <p:nvPr>
            <p:ph type="body" idx="1"/>
          </p:nvPr>
        </p:nvSpPr>
        <p:spPr>
          <a:xfrm>
            <a:off x="381000" y="990600"/>
            <a:ext cx="8763000" cy="5867400"/>
          </a:xfrm>
        </p:spPr>
        <p:txBody>
          <a:bodyPr/>
          <a:lstStyle/>
          <a:p>
            <a:pPr eaLnBrk="1" hangingPunct="1">
              <a:buFont typeface="Wingdings" panose="05000000000000000000" pitchFamily="2" charset="2"/>
              <a:buNone/>
            </a:pPr>
            <a:r>
              <a:rPr lang="en-US" sz="2000" b="1" smtClean="0">
                <a:solidFill>
                  <a:srgbClr val="9900CC"/>
                </a:solidFill>
                <a:latin typeface="Tahoma" panose="020B0604030504040204" pitchFamily="34" charset="0"/>
              </a:rPr>
              <a:t>What does the scripture say about this issue?</a:t>
            </a:r>
          </a:p>
          <a:p>
            <a:pPr eaLnBrk="1" hangingPunct="1">
              <a:buFont typeface="Wingdings" panose="05000000000000000000" pitchFamily="2" charset="2"/>
              <a:buNone/>
            </a:pPr>
            <a:endParaRPr lang="en-US" sz="700" b="1" smtClean="0">
              <a:solidFill>
                <a:srgbClr val="9900CC"/>
              </a:solidFill>
              <a:latin typeface="Tahoma" panose="020B0604030504040204" pitchFamily="34" charset="0"/>
            </a:endParaRPr>
          </a:p>
          <a:p>
            <a:pPr eaLnBrk="1" hangingPunct="1">
              <a:buFont typeface="Wingdings" panose="05000000000000000000" pitchFamily="2" charset="2"/>
              <a:buNone/>
            </a:pPr>
            <a:r>
              <a:rPr lang="en-US" sz="1600" b="1" smtClean="0">
                <a:solidFill>
                  <a:srgbClr val="000000"/>
                </a:solidFill>
                <a:effectLst>
                  <a:outerShdw blurRad="38100" dist="38100" dir="2700000" algn="tl">
                    <a:srgbClr val="FFFFFF"/>
                  </a:outerShdw>
                </a:effectLst>
                <a:latin typeface="Tahoma" panose="020B0604030504040204" pitchFamily="34" charset="0"/>
              </a:rPr>
              <a:t>“But let each one examine his own work, and then he will have reason for boasting</a:t>
            </a:r>
          </a:p>
          <a:p>
            <a:pPr eaLnBrk="1" hangingPunct="1">
              <a:buFont typeface="Wingdings" panose="05000000000000000000" pitchFamily="2" charset="2"/>
              <a:buNone/>
            </a:pPr>
            <a:r>
              <a:rPr lang="en-US" sz="1600" b="1" smtClean="0">
                <a:solidFill>
                  <a:srgbClr val="000000"/>
                </a:solidFill>
                <a:effectLst>
                  <a:outerShdw blurRad="38100" dist="38100" dir="2700000" algn="tl">
                    <a:srgbClr val="FFFFFF"/>
                  </a:outerShdw>
                </a:effectLst>
                <a:latin typeface="Tahoma" panose="020B0604030504040204" pitchFamily="34" charset="0"/>
              </a:rPr>
              <a:t>in regard to himself alone, and not in regard to another.  For each one will bear his</a:t>
            </a:r>
          </a:p>
          <a:p>
            <a:pPr eaLnBrk="1" hangingPunct="1">
              <a:buFont typeface="Wingdings" panose="05000000000000000000" pitchFamily="2" charset="2"/>
              <a:buNone/>
            </a:pPr>
            <a:r>
              <a:rPr lang="en-US" sz="1600" b="1" smtClean="0">
                <a:solidFill>
                  <a:srgbClr val="000000"/>
                </a:solidFill>
                <a:effectLst>
                  <a:outerShdw blurRad="38100" dist="38100" dir="2700000" algn="tl">
                    <a:srgbClr val="FFFFFF"/>
                  </a:outerShdw>
                </a:effectLst>
                <a:latin typeface="Tahoma" panose="020B0604030504040204" pitchFamily="34" charset="0"/>
              </a:rPr>
              <a:t>own load.” 						(Galatians 6:4-5)</a:t>
            </a:r>
          </a:p>
          <a:p>
            <a:pPr eaLnBrk="1" hangingPunct="1">
              <a:buFont typeface="Wingdings" panose="05000000000000000000" pitchFamily="2" charset="2"/>
              <a:buNone/>
            </a:pPr>
            <a:endParaRPr lang="en-US" sz="800" b="1" smtClean="0">
              <a:solidFill>
                <a:srgbClr val="000000"/>
              </a:solidFill>
              <a:effectLst>
                <a:outerShdw blurRad="38100" dist="38100" dir="2700000" algn="tl">
                  <a:srgbClr val="FFFFFF"/>
                </a:outerShdw>
              </a:effectLst>
              <a:latin typeface="Tahoma" panose="020B0604030504040204" pitchFamily="34" charset="0"/>
            </a:endParaRPr>
          </a:p>
          <a:p>
            <a:pPr eaLnBrk="1" hangingPunct="1">
              <a:buFont typeface="Wingdings" panose="05000000000000000000" pitchFamily="2" charset="2"/>
              <a:buNone/>
            </a:pPr>
            <a:r>
              <a:rPr lang="en-US" sz="1800" b="1" smtClean="0">
                <a:solidFill>
                  <a:srgbClr val="000000"/>
                </a:solidFill>
                <a:effectLst>
                  <a:outerShdw blurRad="38100" dist="38100" dir="2700000" algn="tl">
                    <a:srgbClr val="FFFFFF"/>
                  </a:outerShdw>
                </a:effectLst>
                <a:latin typeface="Tahoma" panose="020B0604030504040204" pitchFamily="34" charset="0"/>
              </a:rPr>
              <a:t>   </a:t>
            </a:r>
            <a:r>
              <a:rPr lang="en-US" sz="1600" b="1" smtClean="0">
                <a:solidFill>
                  <a:schemeClr val="tx2"/>
                </a:solidFill>
                <a:effectLst/>
                <a:latin typeface="Tahoma" panose="020B0604030504040204" pitchFamily="34" charset="0"/>
              </a:rPr>
              <a:t>4. </a:t>
            </a:r>
            <a:r>
              <a:rPr lang="en-US" sz="1600" b="1" u="sng" smtClean="0">
                <a:solidFill>
                  <a:schemeClr val="tx2"/>
                </a:solidFill>
                <a:effectLst/>
                <a:latin typeface="Tahoma" panose="020B0604030504040204" pitchFamily="34" charset="0"/>
              </a:rPr>
              <a:t>     COMPULSION	</a:t>
            </a:r>
            <a:r>
              <a:rPr lang="en-US" sz="1600" b="1" smtClean="0">
                <a:solidFill>
                  <a:schemeClr val="tx2"/>
                </a:solidFill>
                <a:effectLst/>
                <a:latin typeface="Tahoma" panose="020B0604030504040204" pitchFamily="34" charset="0"/>
              </a:rPr>
              <a:t> - You are driven to perform compulsively to</a:t>
            </a:r>
          </a:p>
          <a:p>
            <a:pPr eaLnBrk="1" hangingPunct="1">
              <a:buFont typeface="Wingdings" panose="05000000000000000000" pitchFamily="2" charset="2"/>
              <a:buNone/>
            </a:pPr>
            <a:r>
              <a:rPr lang="en-US" sz="1600" b="1" smtClean="0">
                <a:solidFill>
                  <a:schemeClr val="tx2"/>
                </a:solidFill>
                <a:effectLst/>
                <a:latin typeface="Tahoma" panose="020B0604030504040204" pitchFamily="34" charset="0"/>
              </a:rPr>
              <a:t>		  	 	  gain others’ approval; you are a people-pleaser.</a:t>
            </a:r>
          </a:p>
          <a:p>
            <a:pPr eaLnBrk="1" hangingPunct="1">
              <a:buFont typeface="Wingdings" panose="05000000000000000000" pitchFamily="2" charset="2"/>
              <a:buNone/>
            </a:pPr>
            <a:endParaRPr lang="en-US" sz="400" b="1" smtClean="0">
              <a:solidFill>
                <a:schemeClr val="tx2"/>
              </a:solidFill>
              <a:effectLst/>
              <a:latin typeface="Tahoma" panose="020B0604030504040204" pitchFamily="34" charset="0"/>
            </a:endParaRPr>
          </a:p>
          <a:p>
            <a:pPr eaLnBrk="1" hangingPunct="1">
              <a:buFont typeface="Wingdings" panose="05000000000000000000" pitchFamily="2" charset="2"/>
              <a:buNone/>
            </a:pPr>
            <a:r>
              <a:rPr lang="en-US" sz="1800" b="1" smtClean="0">
                <a:solidFill>
                  <a:srgbClr val="000000"/>
                </a:solidFill>
                <a:effectLst/>
                <a:latin typeface="Tahoma" panose="020B0604030504040204" pitchFamily="34" charset="0"/>
              </a:rPr>
              <a:t>   Danger:  Your flesh takes control and you risk burnout due to impure 	     motives and:  unrealistic expectations.</a:t>
            </a:r>
          </a:p>
          <a:p>
            <a:pPr eaLnBrk="1" hangingPunct="1">
              <a:buFont typeface="Wingdings" panose="05000000000000000000" pitchFamily="2" charset="2"/>
              <a:buNone/>
            </a:pPr>
            <a:endParaRPr lang="en-US" sz="400" b="1" smtClean="0">
              <a:solidFill>
                <a:srgbClr val="000000"/>
              </a:solidFill>
              <a:effectLst/>
              <a:latin typeface="Tahoma" panose="020B0604030504040204" pitchFamily="34" charset="0"/>
            </a:endParaRPr>
          </a:p>
          <a:p>
            <a:pPr eaLnBrk="1" hangingPunct="1">
              <a:buFont typeface="Wingdings" panose="05000000000000000000" pitchFamily="2" charset="2"/>
              <a:buNone/>
            </a:pPr>
            <a:r>
              <a:rPr lang="en-US" sz="1800" b="1" smtClean="0">
                <a:solidFill>
                  <a:srgbClr val="000000"/>
                </a:solidFill>
                <a:effectLst/>
                <a:latin typeface="Tahoma" panose="020B0604030504040204" pitchFamily="34" charset="0"/>
              </a:rPr>
              <a:t>  </a:t>
            </a:r>
            <a:r>
              <a:rPr lang="en-US" sz="1800" b="1" smtClean="0">
                <a:solidFill>
                  <a:schemeClr val="tx2"/>
                </a:solidFill>
                <a:effectLst/>
                <a:latin typeface="Tahoma" panose="020B0604030504040204" pitchFamily="34" charset="0"/>
              </a:rPr>
              <a:t> Example:  </a:t>
            </a:r>
            <a:r>
              <a:rPr lang="en-US" sz="1800" b="1" i="1" smtClean="0">
                <a:solidFill>
                  <a:schemeClr val="tx2"/>
                </a:solidFill>
                <a:effectLst/>
                <a:latin typeface="Tahoma" panose="020B0604030504040204" pitchFamily="34" charset="0"/>
              </a:rPr>
              <a:t>Luke 10</a:t>
            </a:r>
            <a:r>
              <a:rPr lang="en-US" sz="1800" b="1" smtClean="0">
                <a:solidFill>
                  <a:schemeClr val="tx2"/>
                </a:solidFill>
                <a:effectLst/>
                <a:latin typeface="Tahoma" panose="020B0604030504040204" pitchFamily="34" charset="0"/>
              </a:rPr>
              <a:t> (Martha)</a:t>
            </a:r>
          </a:p>
          <a:p>
            <a:pPr eaLnBrk="1" hangingPunct="1">
              <a:buFont typeface="Wingdings" panose="05000000000000000000" pitchFamily="2" charset="2"/>
              <a:buNone/>
            </a:pPr>
            <a:r>
              <a:rPr lang="en-US" sz="1600" b="1" smtClean="0">
                <a:solidFill>
                  <a:srgbClr val="000000"/>
                </a:solidFill>
                <a:effectLst/>
                <a:latin typeface="Tahoma" panose="020B0604030504040204" pitchFamily="34" charset="0"/>
              </a:rPr>
              <a:t>   a. You become distracted from “big picture” priorities, being consumed by</a:t>
            </a:r>
          </a:p>
          <a:p>
            <a:pPr eaLnBrk="1" hangingPunct="1">
              <a:buFont typeface="Wingdings" panose="05000000000000000000" pitchFamily="2" charset="2"/>
              <a:buNone/>
            </a:pPr>
            <a:r>
              <a:rPr lang="en-US" sz="1600" b="1" smtClean="0">
                <a:solidFill>
                  <a:srgbClr val="000000"/>
                </a:solidFill>
                <a:effectLst/>
                <a:latin typeface="Tahoma" panose="020B0604030504040204" pitchFamily="34" charset="0"/>
              </a:rPr>
              <a:t>        your own performance.</a:t>
            </a:r>
          </a:p>
          <a:p>
            <a:pPr eaLnBrk="1" hangingPunct="1">
              <a:buFont typeface="Wingdings" panose="05000000000000000000" pitchFamily="2" charset="2"/>
              <a:buNone/>
            </a:pPr>
            <a:r>
              <a:rPr lang="en-US" sz="1600" b="1" smtClean="0">
                <a:solidFill>
                  <a:srgbClr val="000000"/>
                </a:solidFill>
                <a:effectLst/>
                <a:latin typeface="Tahoma" panose="020B0604030504040204" pitchFamily="34" charset="0"/>
              </a:rPr>
              <a:t>   b. You project your self-worth to others and over-estimate your importance.</a:t>
            </a:r>
          </a:p>
          <a:p>
            <a:pPr eaLnBrk="1" hangingPunct="1">
              <a:buFont typeface="Wingdings" panose="05000000000000000000" pitchFamily="2" charset="2"/>
              <a:buNone/>
            </a:pPr>
            <a:r>
              <a:rPr lang="en-US" sz="1600" b="1" smtClean="0">
                <a:solidFill>
                  <a:srgbClr val="000000"/>
                </a:solidFill>
                <a:effectLst/>
                <a:latin typeface="Tahoma" panose="020B0604030504040204" pitchFamily="34" charset="0"/>
              </a:rPr>
              <a:t>   c. You experience “self pity” and seek recognition for your hard work.</a:t>
            </a:r>
          </a:p>
          <a:p>
            <a:pPr eaLnBrk="1" hangingPunct="1">
              <a:buFont typeface="Wingdings" panose="05000000000000000000" pitchFamily="2" charset="2"/>
              <a:buNone/>
            </a:pPr>
            <a:r>
              <a:rPr lang="en-US" sz="1600" b="1" smtClean="0">
                <a:solidFill>
                  <a:srgbClr val="000000"/>
                </a:solidFill>
                <a:effectLst/>
                <a:latin typeface="Tahoma" panose="020B0604030504040204" pitchFamily="34" charset="0"/>
              </a:rPr>
              <a:t>   d. You grow weary because you attempt to do too much – for the wrong</a:t>
            </a:r>
          </a:p>
          <a:p>
            <a:pPr eaLnBrk="1" hangingPunct="1">
              <a:buFont typeface="Wingdings" panose="05000000000000000000" pitchFamily="2" charset="2"/>
              <a:buNone/>
            </a:pPr>
            <a:r>
              <a:rPr lang="en-US" sz="1600" b="1" smtClean="0">
                <a:solidFill>
                  <a:srgbClr val="000000"/>
                </a:solidFill>
                <a:effectLst/>
                <a:latin typeface="Tahoma" panose="020B0604030504040204" pitchFamily="34" charset="0"/>
              </a:rPr>
              <a:t>        reasons.</a:t>
            </a:r>
          </a:p>
          <a:p>
            <a:pPr eaLnBrk="1" hangingPunct="1">
              <a:buFont typeface="Wingdings" panose="05000000000000000000" pitchFamily="2" charset="2"/>
              <a:buNone/>
            </a:pPr>
            <a:r>
              <a:rPr lang="en-US" sz="1600" b="1" smtClean="0">
                <a:solidFill>
                  <a:srgbClr val="000000"/>
                </a:solidFill>
                <a:effectLst/>
                <a:latin typeface="Tahoma" panose="020B0604030504040204" pitchFamily="34" charset="0"/>
              </a:rPr>
              <a:t>   e. You tend to be a perfectionist.</a:t>
            </a:r>
          </a:p>
          <a:p>
            <a:pPr eaLnBrk="1" hangingPunct="1">
              <a:buFont typeface="Wingdings" panose="05000000000000000000" pitchFamily="2" charset="2"/>
              <a:buNone/>
            </a:pPr>
            <a:endParaRPr lang="en-US" sz="1700" b="1" smtClean="0">
              <a:solidFill>
                <a:srgbClr val="000000"/>
              </a:solidFill>
              <a:effectLst/>
              <a:latin typeface="Tahoma" panose="020B0604030504040204" pitchFamily="34" charset="0"/>
            </a:endParaRPr>
          </a:p>
        </p:txBody>
      </p:sp>
      <p:sp>
        <p:nvSpPr>
          <p:cNvPr id="11268"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4CA26C02-96AB-4B39-8F06-3C9B0075E7E1}" type="slidenum">
              <a:rPr lang="en-US" sz="1400">
                <a:solidFill>
                  <a:srgbClr val="000099"/>
                </a:solidFill>
              </a:rPr>
              <a:pPr eaLnBrk="1" hangingPunct="1"/>
              <a:t>8</a:t>
            </a:fld>
            <a:endParaRPr lang="en-US" sz="1400">
              <a:solidFill>
                <a:srgbClr val="000099"/>
              </a:solidFill>
            </a:endParaRPr>
          </a:p>
        </p:txBody>
      </p:sp>
      <p:sp>
        <p:nvSpPr>
          <p:cNvPr id="11269"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 calcmode="lin" valueType="num">
                                      <p:cBhvr additive="base">
                                        <p:cTn id="7" dur="500" fill="hold"/>
                                        <p:tgtEl>
                                          <p:spTgt spid="102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Effect transition="in" filter="dissolve">
                                      <p:cBhvr>
                                        <p:cTn id="13" dur="500"/>
                                        <p:tgtEl>
                                          <p:spTgt spid="1024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0243">
                                            <p:txEl>
                                              <p:pRg st="2" end="2"/>
                                            </p:txEl>
                                          </p:spTgt>
                                        </p:tgtEl>
                                        <p:attrNameLst>
                                          <p:attrName>style.visibility</p:attrName>
                                        </p:attrNameLst>
                                      </p:cBhvr>
                                      <p:to>
                                        <p:strVal val="visible"/>
                                      </p:to>
                                    </p:set>
                                    <p:animEffect transition="in" filter="dissolve">
                                      <p:cBhvr>
                                        <p:cTn id="18" dur="500"/>
                                        <p:tgtEl>
                                          <p:spTgt spid="1024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animEffect transition="in" filter="dissolve">
                                      <p:cBhvr>
                                        <p:cTn id="23" dur="500"/>
                                        <p:tgtEl>
                                          <p:spTgt spid="10243">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0243">
                                            <p:txEl>
                                              <p:pRg st="4" end="4"/>
                                            </p:txEl>
                                          </p:spTgt>
                                        </p:tgtEl>
                                        <p:attrNameLst>
                                          <p:attrName>style.visibility</p:attrName>
                                        </p:attrNameLst>
                                      </p:cBhvr>
                                      <p:to>
                                        <p:strVal val="visible"/>
                                      </p:to>
                                    </p:set>
                                    <p:animEffect transition="in" filter="dissolve">
                                      <p:cBhvr>
                                        <p:cTn id="28" dur="500"/>
                                        <p:tgtEl>
                                          <p:spTgt spid="10243">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0243">
                                            <p:txEl>
                                              <p:pRg st="6" end="6"/>
                                            </p:txEl>
                                          </p:spTgt>
                                        </p:tgtEl>
                                        <p:attrNameLst>
                                          <p:attrName>style.visibility</p:attrName>
                                        </p:attrNameLst>
                                      </p:cBhvr>
                                      <p:to>
                                        <p:strVal val="visible"/>
                                      </p:to>
                                    </p:set>
                                    <p:animEffect transition="in" filter="dissolve">
                                      <p:cBhvr>
                                        <p:cTn id="33" dur="500"/>
                                        <p:tgtEl>
                                          <p:spTgt spid="10243">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0243">
                                            <p:txEl>
                                              <p:pRg st="7" end="7"/>
                                            </p:txEl>
                                          </p:spTgt>
                                        </p:tgtEl>
                                        <p:attrNameLst>
                                          <p:attrName>style.visibility</p:attrName>
                                        </p:attrNameLst>
                                      </p:cBhvr>
                                      <p:to>
                                        <p:strVal val="visible"/>
                                      </p:to>
                                    </p:set>
                                    <p:animEffect transition="in" filter="dissolve">
                                      <p:cBhvr>
                                        <p:cTn id="38" dur="500"/>
                                        <p:tgtEl>
                                          <p:spTgt spid="10243">
                                            <p:txEl>
                                              <p:pRg st="7" end="7"/>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0243">
                                            <p:txEl>
                                              <p:pRg st="9" end="9"/>
                                            </p:txEl>
                                          </p:spTgt>
                                        </p:tgtEl>
                                        <p:attrNameLst>
                                          <p:attrName>style.visibility</p:attrName>
                                        </p:attrNameLst>
                                      </p:cBhvr>
                                      <p:to>
                                        <p:strVal val="visible"/>
                                      </p:to>
                                    </p:set>
                                    <p:animEffect transition="in" filter="dissolve">
                                      <p:cBhvr>
                                        <p:cTn id="43" dur="500"/>
                                        <p:tgtEl>
                                          <p:spTgt spid="10243">
                                            <p:txEl>
                                              <p:pRg st="9" end="9"/>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0243">
                                            <p:txEl>
                                              <p:pRg st="11" end="11"/>
                                            </p:txEl>
                                          </p:spTgt>
                                        </p:tgtEl>
                                        <p:attrNameLst>
                                          <p:attrName>style.visibility</p:attrName>
                                        </p:attrNameLst>
                                      </p:cBhvr>
                                      <p:to>
                                        <p:strVal val="visible"/>
                                      </p:to>
                                    </p:set>
                                    <p:animEffect transition="in" filter="dissolve">
                                      <p:cBhvr>
                                        <p:cTn id="48" dur="500"/>
                                        <p:tgtEl>
                                          <p:spTgt spid="10243">
                                            <p:txEl>
                                              <p:pRg st="11" end="11"/>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0243">
                                            <p:txEl>
                                              <p:pRg st="12" end="12"/>
                                            </p:txEl>
                                          </p:spTgt>
                                        </p:tgtEl>
                                        <p:attrNameLst>
                                          <p:attrName>style.visibility</p:attrName>
                                        </p:attrNameLst>
                                      </p:cBhvr>
                                      <p:to>
                                        <p:strVal val="visible"/>
                                      </p:to>
                                    </p:set>
                                    <p:animEffect transition="in" filter="dissolve">
                                      <p:cBhvr>
                                        <p:cTn id="53" dur="500"/>
                                        <p:tgtEl>
                                          <p:spTgt spid="10243">
                                            <p:txEl>
                                              <p:pRg st="12" end="12"/>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10243">
                                            <p:txEl>
                                              <p:pRg st="13" end="13"/>
                                            </p:txEl>
                                          </p:spTgt>
                                        </p:tgtEl>
                                        <p:attrNameLst>
                                          <p:attrName>style.visibility</p:attrName>
                                        </p:attrNameLst>
                                      </p:cBhvr>
                                      <p:to>
                                        <p:strVal val="visible"/>
                                      </p:to>
                                    </p:set>
                                    <p:animEffect transition="in" filter="dissolve">
                                      <p:cBhvr>
                                        <p:cTn id="58" dur="500"/>
                                        <p:tgtEl>
                                          <p:spTgt spid="10243">
                                            <p:txEl>
                                              <p:pRg st="13" end="13"/>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10243">
                                            <p:txEl>
                                              <p:pRg st="14" end="14"/>
                                            </p:txEl>
                                          </p:spTgt>
                                        </p:tgtEl>
                                        <p:attrNameLst>
                                          <p:attrName>style.visibility</p:attrName>
                                        </p:attrNameLst>
                                      </p:cBhvr>
                                      <p:to>
                                        <p:strVal val="visible"/>
                                      </p:to>
                                    </p:set>
                                    <p:animEffect transition="in" filter="dissolve">
                                      <p:cBhvr>
                                        <p:cTn id="63" dur="500"/>
                                        <p:tgtEl>
                                          <p:spTgt spid="10243">
                                            <p:txEl>
                                              <p:pRg st="14" end="14"/>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10243">
                                            <p:txEl>
                                              <p:pRg st="15" end="15"/>
                                            </p:txEl>
                                          </p:spTgt>
                                        </p:tgtEl>
                                        <p:attrNameLst>
                                          <p:attrName>style.visibility</p:attrName>
                                        </p:attrNameLst>
                                      </p:cBhvr>
                                      <p:to>
                                        <p:strVal val="visible"/>
                                      </p:to>
                                    </p:set>
                                    <p:animEffect transition="in" filter="dissolve">
                                      <p:cBhvr>
                                        <p:cTn id="68" dur="500"/>
                                        <p:tgtEl>
                                          <p:spTgt spid="10243">
                                            <p:txEl>
                                              <p:pRg st="15" end="15"/>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10243">
                                            <p:txEl>
                                              <p:pRg st="16" end="16"/>
                                            </p:txEl>
                                          </p:spTgt>
                                        </p:tgtEl>
                                        <p:attrNameLst>
                                          <p:attrName>style.visibility</p:attrName>
                                        </p:attrNameLst>
                                      </p:cBhvr>
                                      <p:to>
                                        <p:strVal val="visible"/>
                                      </p:to>
                                    </p:set>
                                    <p:animEffect transition="in" filter="dissolve">
                                      <p:cBhvr>
                                        <p:cTn id="73" dur="500"/>
                                        <p:tgtEl>
                                          <p:spTgt spid="10243">
                                            <p:txEl>
                                              <p:pRg st="16" end="16"/>
                                            </p:txEl>
                                          </p:spTgt>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9" presetClass="entr" presetSubtype="0" fill="hold" grpId="0" nodeType="clickEffect">
                                  <p:stCondLst>
                                    <p:cond delay="0"/>
                                  </p:stCondLst>
                                  <p:childTnLst>
                                    <p:set>
                                      <p:cBhvr>
                                        <p:cTn id="77" dur="1" fill="hold">
                                          <p:stCondLst>
                                            <p:cond delay="0"/>
                                          </p:stCondLst>
                                        </p:cTn>
                                        <p:tgtEl>
                                          <p:spTgt spid="10243">
                                            <p:txEl>
                                              <p:pRg st="17" end="17"/>
                                            </p:txEl>
                                          </p:spTgt>
                                        </p:tgtEl>
                                        <p:attrNameLst>
                                          <p:attrName>style.visibility</p:attrName>
                                        </p:attrNameLst>
                                      </p:cBhvr>
                                      <p:to>
                                        <p:strVal val="visible"/>
                                      </p:to>
                                    </p:set>
                                    <p:animEffect transition="in" filter="dissolve">
                                      <p:cBhvr>
                                        <p:cTn id="78" dur="500"/>
                                        <p:tgtEl>
                                          <p:spTgt spid="10243">
                                            <p:txEl>
                                              <p:pRg st="17" end="17"/>
                                            </p:txEl>
                                          </p:spTgt>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9" presetClass="entr" presetSubtype="0" fill="hold" grpId="0" nodeType="clickEffect">
                                  <p:stCondLst>
                                    <p:cond delay="0"/>
                                  </p:stCondLst>
                                  <p:childTnLst>
                                    <p:set>
                                      <p:cBhvr>
                                        <p:cTn id="82" dur="1" fill="hold">
                                          <p:stCondLst>
                                            <p:cond delay="0"/>
                                          </p:stCondLst>
                                        </p:cTn>
                                        <p:tgtEl>
                                          <p:spTgt spid="10243">
                                            <p:txEl>
                                              <p:pRg st="18" end="18"/>
                                            </p:txEl>
                                          </p:spTgt>
                                        </p:tgtEl>
                                        <p:attrNameLst>
                                          <p:attrName>style.visibility</p:attrName>
                                        </p:attrNameLst>
                                      </p:cBhvr>
                                      <p:to>
                                        <p:strVal val="visible"/>
                                      </p:to>
                                    </p:set>
                                    <p:animEffect transition="in" filter="dissolve">
                                      <p:cBhvr>
                                        <p:cTn id="83" dur="500"/>
                                        <p:tgtEl>
                                          <p:spTgt spid="1024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autoUpdateAnimBg="0"/>
      <p:bldP spid="1024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0"/>
            <a:ext cx="7772400" cy="1219200"/>
          </a:xfrm>
        </p:spPr>
        <p:txBody>
          <a:bodyPr/>
          <a:lstStyle/>
          <a:p>
            <a:pPr algn="l" eaLnBrk="1" hangingPunct="1"/>
            <a:r>
              <a:rPr lang="en-US" sz="3600" b="1" smtClean="0">
                <a:solidFill>
                  <a:srgbClr val="0000CC"/>
                </a:solidFill>
                <a:latin typeface="Tahoma" panose="020B0604030504040204" pitchFamily="34" charset="0"/>
              </a:rPr>
              <a:t>“SECURITY or</a:t>
            </a:r>
            <a:r>
              <a:rPr lang="en-US" sz="4800" b="1" smtClean="0">
                <a:solidFill>
                  <a:srgbClr val="0000CC"/>
                </a:solidFill>
                <a:latin typeface="Chiller" panose="04020404031007020602" pitchFamily="82" charset="0"/>
              </a:rPr>
              <a:t> </a:t>
            </a:r>
            <a:r>
              <a:rPr lang="en-US" b="1" smtClean="0">
                <a:solidFill>
                  <a:srgbClr val="0000CC"/>
                </a:solidFill>
                <a:latin typeface="Chiller" panose="04020404031007020602" pitchFamily="82" charset="0"/>
              </a:rPr>
              <a:t>SABOTAGE</a:t>
            </a:r>
            <a:r>
              <a:rPr lang="en-US" sz="3600" b="1" smtClean="0">
                <a:solidFill>
                  <a:srgbClr val="0000CC"/>
                </a:solidFill>
                <a:latin typeface="Tahoma" panose="020B0604030504040204" pitchFamily="34" charset="0"/>
              </a:rPr>
              <a:t>”</a:t>
            </a:r>
          </a:p>
        </p:txBody>
      </p:sp>
      <p:sp>
        <p:nvSpPr>
          <p:cNvPr id="11267" name="Rectangle 3"/>
          <p:cNvSpPr>
            <a:spLocks noGrp="1" noChangeArrowheads="1"/>
          </p:cNvSpPr>
          <p:nvPr>
            <p:ph type="body" idx="1"/>
          </p:nvPr>
        </p:nvSpPr>
        <p:spPr>
          <a:xfrm>
            <a:off x="228600" y="914400"/>
            <a:ext cx="8915400" cy="5943600"/>
          </a:xfrm>
        </p:spPr>
        <p:txBody>
          <a:bodyPr/>
          <a:lstStyle/>
          <a:p>
            <a:pPr eaLnBrk="1" hangingPunct="1">
              <a:lnSpc>
                <a:spcPct val="90000"/>
              </a:lnSpc>
              <a:buFont typeface="Wingdings" panose="05000000000000000000" pitchFamily="2" charset="2"/>
              <a:buNone/>
            </a:pPr>
            <a:r>
              <a:rPr lang="en-US" sz="1800" b="1" smtClean="0">
                <a:solidFill>
                  <a:srgbClr val="9900CC"/>
                </a:solidFill>
                <a:effectLst/>
              </a:rPr>
              <a:t>  What does the scripture say about this issue?</a:t>
            </a:r>
          </a:p>
          <a:p>
            <a:pPr eaLnBrk="1" hangingPunct="1">
              <a:lnSpc>
                <a:spcPct val="90000"/>
              </a:lnSpc>
              <a:buFont typeface="Wingdings" panose="05000000000000000000" pitchFamily="2" charset="2"/>
              <a:buNone/>
            </a:pPr>
            <a:endParaRPr lang="en-US" sz="700" b="1" smtClean="0">
              <a:solidFill>
                <a:srgbClr val="9900CC"/>
              </a:solidFill>
              <a:effectLst/>
            </a:endParaRPr>
          </a:p>
          <a:p>
            <a:pPr eaLnBrk="1" hangingPunct="1">
              <a:lnSpc>
                <a:spcPct val="90000"/>
              </a:lnSpc>
              <a:buFont typeface="Wingdings" panose="05000000000000000000" pitchFamily="2" charset="2"/>
              <a:buNone/>
            </a:pPr>
            <a:r>
              <a:rPr lang="en-US" sz="1600" b="1" smtClean="0">
                <a:solidFill>
                  <a:srgbClr val="9900CC"/>
                </a:solidFill>
                <a:latin typeface="Tahoma" panose="020B0604030504040204" pitchFamily="34" charset="0"/>
              </a:rPr>
              <a:t> </a:t>
            </a:r>
            <a:r>
              <a:rPr lang="en-US" sz="1600" b="1" smtClean="0">
                <a:solidFill>
                  <a:srgbClr val="000000"/>
                </a:solidFill>
                <a:effectLst>
                  <a:outerShdw blurRad="38100" dist="38100" dir="2700000" algn="tl">
                    <a:srgbClr val="FFFFFF"/>
                  </a:outerShdw>
                </a:effectLst>
                <a:latin typeface="Tahoma" panose="020B0604030504040204" pitchFamily="34" charset="0"/>
              </a:rPr>
              <a:t>   </a:t>
            </a:r>
            <a:r>
              <a:rPr lang="en-US" sz="1600" b="1" smtClean="0">
                <a:solidFill>
                  <a:srgbClr val="000000"/>
                </a:solidFill>
                <a:effectLst/>
                <a:latin typeface="Tahoma" panose="020B0604030504040204" pitchFamily="34" charset="0"/>
              </a:rPr>
              <a:t> “Come to Me all who are weary and heavy-laden, and I will give you rest.  Take my yoke upon you, and learn from Me, for I am gentle and humble in heart; and you shall find rest for your souls.  For My yoke is easy and my burden is light.” </a:t>
            </a:r>
            <a:r>
              <a:rPr lang="en-US" sz="1600" b="1" i="1" smtClean="0">
                <a:solidFill>
                  <a:srgbClr val="000000"/>
                </a:solidFill>
                <a:effectLst/>
                <a:latin typeface="Tahoma" panose="020B0604030504040204" pitchFamily="34" charset="0"/>
              </a:rPr>
              <a:t>(Matthew 11:28-30)</a:t>
            </a:r>
          </a:p>
          <a:p>
            <a:pPr eaLnBrk="1" hangingPunct="1">
              <a:lnSpc>
                <a:spcPct val="90000"/>
              </a:lnSpc>
              <a:buFont typeface="Wingdings" panose="05000000000000000000" pitchFamily="2" charset="2"/>
              <a:buNone/>
            </a:pPr>
            <a:endParaRPr lang="en-US" sz="500" b="1" i="1" smtClean="0">
              <a:solidFill>
                <a:srgbClr val="000000"/>
              </a:solidFill>
              <a:effectLst/>
              <a:latin typeface="Tahoma" panose="020B0604030504040204" pitchFamily="34" charset="0"/>
            </a:endParaRPr>
          </a:p>
          <a:p>
            <a:pPr eaLnBrk="1" hangingPunct="1">
              <a:lnSpc>
                <a:spcPct val="90000"/>
              </a:lnSpc>
              <a:buFont typeface="Wingdings" panose="05000000000000000000" pitchFamily="2" charset="2"/>
              <a:buNone/>
            </a:pPr>
            <a:r>
              <a:rPr lang="en-US" sz="1600" b="1" smtClean="0">
                <a:solidFill>
                  <a:srgbClr val="000000"/>
                </a:solidFill>
                <a:effectLst/>
                <a:latin typeface="Tahoma" panose="020B0604030504040204" pitchFamily="34" charset="0"/>
              </a:rPr>
              <a:t>   “By the grace of God, I am what I am, and His grace toward me did not prove to be vain; but I labored more even more than all of them, yet not I but the grace of God within me.”  (I Corinthians 15:10)</a:t>
            </a:r>
          </a:p>
          <a:p>
            <a:pPr eaLnBrk="1" hangingPunct="1">
              <a:lnSpc>
                <a:spcPct val="90000"/>
              </a:lnSpc>
              <a:buFont typeface="Wingdings" panose="05000000000000000000" pitchFamily="2" charset="2"/>
              <a:buNone/>
            </a:pPr>
            <a:endParaRPr lang="en-US" sz="400" b="1" smtClean="0">
              <a:solidFill>
                <a:srgbClr val="000000"/>
              </a:solidFill>
              <a:effectLst/>
              <a:latin typeface="Tahoma" panose="020B0604030504040204" pitchFamily="34" charset="0"/>
            </a:endParaRPr>
          </a:p>
          <a:p>
            <a:pPr eaLnBrk="1" hangingPunct="1">
              <a:lnSpc>
                <a:spcPct val="90000"/>
              </a:lnSpc>
              <a:buFont typeface="Wingdings" panose="05000000000000000000" pitchFamily="2" charset="2"/>
              <a:buNone/>
            </a:pPr>
            <a:r>
              <a:rPr lang="en-US" sz="1600" b="1" smtClean="0">
                <a:solidFill>
                  <a:srgbClr val="000000"/>
                </a:solidFill>
                <a:effectLst/>
                <a:latin typeface="Tahoma" panose="020B0604030504040204" pitchFamily="34" charset="0"/>
              </a:rPr>
              <a:t>   5. </a:t>
            </a:r>
            <a:r>
              <a:rPr lang="en-US" sz="1600" b="1" u="sng" smtClean="0">
                <a:solidFill>
                  <a:srgbClr val="000000"/>
                </a:solidFill>
                <a:effectLst/>
                <a:latin typeface="Tahoma" panose="020B0604030504040204" pitchFamily="34" charset="0"/>
              </a:rPr>
              <a:t>	CONDEMNATION		</a:t>
            </a:r>
            <a:r>
              <a:rPr lang="en-US" sz="1600" b="1" smtClean="0">
                <a:solidFill>
                  <a:srgbClr val="000000"/>
                </a:solidFill>
                <a:effectLst/>
                <a:latin typeface="Tahoma" panose="020B0604030504040204" pitchFamily="34" charset="0"/>
              </a:rPr>
              <a:t> - The judgmental attitude of yourself or others, 				    which results in self-pity or self-conceit.</a:t>
            </a:r>
          </a:p>
          <a:p>
            <a:pPr eaLnBrk="1" hangingPunct="1">
              <a:lnSpc>
                <a:spcPct val="90000"/>
              </a:lnSpc>
              <a:buFont typeface="Wingdings" panose="05000000000000000000" pitchFamily="2" charset="2"/>
              <a:buNone/>
            </a:pPr>
            <a:endParaRPr lang="en-US" sz="400" b="1" smtClean="0">
              <a:solidFill>
                <a:srgbClr val="000000"/>
              </a:solidFill>
              <a:effectLst/>
              <a:latin typeface="Tahoma" panose="020B0604030504040204" pitchFamily="34" charset="0"/>
            </a:endParaRPr>
          </a:p>
          <a:p>
            <a:pPr eaLnBrk="1" hangingPunct="1">
              <a:lnSpc>
                <a:spcPct val="90000"/>
              </a:lnSpc>
              <a:buFont typeface="Wingdings" panose="05000000000000000000" pitchFamily="2" charset="2"/>
              <a:buNone/>
            </a:pPr>
            <a:r>
              <a:rPr lang="en-US" sz="1600" b="1" smtClean="0">
                <a:solidFill>
                  <a:srgbClr val="000000"/>
                </a:solidFill>
                <a:effectLst/>
                <a:latin typeface="Tahoma" panose="020B0604030504040204" pitchFamily="34" charset="0"/>
              </a:rPr>
              <a:t>   Danger: The distortion of reality and the temptation to withdraw from  	        	   responsibility.</a:t>
            </a:r>
          </a:p>
          <a:p>
            <a:pPr eaLnBrk="1" hangingPunct="1">
              <a:lnSpc>
                <a:spcPct val="90000"/>
              </a:lnSpc>
              <a:buFont typeface="Wingdings" panose="05000000000000000000" pitchFamily="2" charset="2"/>
              <a:buNone/>
            </a:pPr>
            <a:endParaRPr lang="en-US" sz="400" b="1" smtClean="0">
              <a:solidFill>
                <a:srgbClr val="000000"/>
              </a:solidFill>
              <a:effectLst/>
              <a:latin typeface="Tahoma" panose="020B0604030504040204" pitchFamily="34" charset="0"/>
            </a:endParaRPr>
          </a:p>
          <a:p>
            <a:pPr eaLnBrk="1" hangingPunct="1">
              <a:lnSpc>
                <a:spcPct val="90000"/>
              </a:lnSpc>
              <a:buFont typeface="Wingdings" panose="05000000000000000000" pitchFamily="2" charset="2"/>
              <a:buNone/>
            </a:pPr>
            <a:r>
              <a:rPr lang="en-US" sz="1600" b="1" smtClean="0">
                <a:solidFill>
                  <a:srgbClr val="000000"/>
                </a:solidFill>
                <a:effectLst/>
                <a:latin typeface="Tahoma" panose="020B0604030504040204" pitchFamily="34" charset="0"/>
              </a:rPr>
              <a:t>   Example:  Elijah </a:t>
            </a:r>
            <a:r>
              <a:rPr lang="en-US" sz="1600" b="1" i="1" smtClean="0">
                <a:solidFill>
                  <a:srgbClr val="000000"/>
                </a:solidFill>
                <a:effectLst/>
                <a:latin typeface="Tahoma" panose="020B0604030504040204" pitchFamily="34" charset="0"/>
              </a:rPr>
              <a:t>(I Kings 19)</a:t>
            </a:r>
          </a:p>
          <a:p>
            <a:pPr eaLnBrk="1" hangingPunct="1">
              <a:lnSpc>
                <a:spcPct val="90000"/>
              </a:lnSpc>
              <a:buFont typeface="Wingdings" panose="05000000000000000000" pitchFamily="2" charset="2"/>
              <a:buNone/>
            </a:pPr>
            <a:endParaRPr lang="en-US" sz="200" b="1" i="1" smtClean="0">
              <a:solidFill>
                <a:srgbClr val="000000"/>
              </a:solidFill>
              <a:effectLst/>
              <a:latin typeface="Tahoma" panose="020B0604030504040204" pitchFamily="34" charset="0"/>
            </a:endParaRPr>
          </a:p>
          <a:p>
            <a:pPr eaLnBrk="1" hangingPunct="1">
              <a:lnSpc>
                <a:spcPct val="90000"/>
              </a:lnSpc>
              <a:buFont typeface="Wingdings" panose="05000000000000000000" pitchFamily="2" charset="2"/>
              <a:buNone/>
            </a:pPr>
            <a:r>
              <a:rPr lang="en-US" sz="1600" b="1" smtClean="0">
                <a:solidFill>
                  <a:srgbClr val="000000"/>
                </a:solidFill>
                <a:effectLst/>
                <a:latin typeface="Tahoma" panose="020B0604030504040204" pitchFamily="34" charset="0"/>
              </a:rPr>
              <a:t>	a. You have shortsighted perception of your circumstances.</a:t>
            </a:r>
          </a:p>
          <a:p>
            <a:pPr eaLnBrk="1" hangingPunct="1">
              <a:lnSpc>
                <a:spcPct val="90000"/>
              </a:lnSpc>
              <a:buFont typeface="Wingdings" panose="05000000000000000000" pitchFamily="2" charset="2"/>
              <a:buNone/>
            </a:pPr>
            <a:r>
              <a:rPr lang="en-US" sz="1600" b="1" smtClean="0">
                <a:solidFill>
                  <a:srgbClr val="000000"/>
                </a:solidFill>
                <a:effectLst/>
                <a:latin typeface="Tahoma" panose="020B0604030504040204" pitchFamily="34" charset="0"/>
              </a:rPr>
              <a:t>	b. You feel self-pity and loneliness, as though you’re the only one to endure</a:t>
            </a:r>
          </a:p>
          <a:p>
            <a:pPr eaLnBrk="1" hangingPunct="1">
              <a:lnSpc>
                <a:spcPct val="90000"/>
              </a:lnSpc>
              <a:buFont typeface="Wingdings" panose="05000000000000000000" pitchFamily="2" charset="2"/>
              <a:buNone/>
            </a:pPr>
            <a:r>
              <a:rPr lang="en-US" sz="1600" b="1" smtClean="0">
                <a:solidFill>
                  <a:srgbClr val="000000"/>
                </a:solidFill>
                <a:effectLst/>
                <a:latin typeface="Tahoma" panose="020B0604030504040204" pitchFamily="34" charset="0"/>
              </a:rPr>
              <a:t>           hardship.</a:t>
            </a:r>
          </a:p>
          <a:p>
            <a:pPr eaLnBrk="1" hangingPunct="1">
              <a:lnSpc>
                <a:spcPct val="90000"/>
              </a:lnSpc>
              <a:buFont typeface="Wingdings" panose="05000000000000000000" pitchFamily="2" charset="2"/>
              <a:buNone/>
            </a:pPr>
            <a:r>
              <a:rPr lang="en-US" sz="1600" b="1" smtClean="0">
                <a:solidFill>
                  <a:srgbClr val="000000"/>
                </a:solidFill>
                <a:effectLst/>
                <a:latin typeface="Tahoma" panose="020B0604030504040204" pitchFamily="34" charset="0"/>
              </a:rPr>
              <a:t>	c. You complain about unjust circumstances and feel overwhelmed.</a:t>
            </a:r>
          </a:p>
          <a:p>
            <a:pPr eaLnBrk="1" hangingPunct="1">
              <a:lnSpc>
                <a:spcPct val="90000"/>
              </a:lnSpc>
              <a:buFont typeface="Wingdings" panose="05000000000000000000" pitchFamily="2" charset="2"/>
              <a:buNone/>
            </a:pPr>
            <a:r>
              <a:rPr lang="en-US" sz="1600" b="1" smtClean="0">
                <a:solidFill>
                  <a:srgbClr val="000000"/>
                </a:solidFill>
                <a:effectLst/>
                <a:latin typeface="Tahoma" panose="020B0604030504040204" pitchFamily="34" charset="0"/>
              </a:rPr>
              <a:t>	d. You fear your own demise and insignificance.</a:t>
            </a:r>
          </a:p>
          <a:p>
            <a:pPr eaLnBrk="1" hangingPunct="1">
              <a:lnSpc>
                <a:spcPct val="90000"/>
              </a:lnSpc>
              <a:buFont typeface="Wingdings" panose="05000000000000000000" pitchFamily="2" charset="2"/>
              <a:buNone/>
            </a:pPr>
            <a:r>
              <a:rPr lang="en-US" sz="1600" b="1" smtClean="0">
                <a:solidFill>
                  <a:srgbClr val="000000"/>
                </a:solidFill>
                <a:effectLst/>
                <a:latin typeface="Tahoma" panose="020B0604030504040204" pitchFamily="34" charset="0"/>
              </a:rPr>
              <a:t>	e. You either project neurosis or a character disorder, blaming yourself or others</a:t>
            </a:r>
          </a:p>
          <a:p>
            <a:pPr eaLnBrk="1" hangingPunct="1">
              <a:lnSpc>
                <a:spcPct val="90000"/>
              </a:lnSpc>
              <a:buFont typeface="Wingdings" panose="05000000000000000000" pitchFamily="2" charset="2"/>
              <a:buNone/>
            </a:pPr>
            <a:r>
              <a:rPr lang="en-US" sz="1600" b="1" smtClean="0">
                <a:solidFill>
                  <a:srgbClr val="000000"/>
                </a:solidFill>
                <a:effectLst/>
                <a:latin typeface="Tahoma" panose="020B0604030504040204" pitchFamily="34" charset="0"/>
              </a:rPr>
              <a:t>          for everything wrong.</a:t>
            </a:r>
          </a:p>
        </p:txBody>
      </p:sp>
      <p:sp>
        <p:nvSpPr>
          <p:cNvPr id="12292" name="Slide Number Placeholder 5"/>
          <p:cNvSpPr>
            <a:spLocks noGrp="1"/>
          </p:cNvSpPr>
          <p:nvPr>
            <p:ph type="sldNum" sz="quarter" idx="12"/>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B0597824-63D9-40C6-9D67-C0F48408644F}" type="slidenum">
              <a:rPr lang="en-US" sz="1400">
                <a:solidFill>
                  <a:srgbClr val="000099"/>
                </a:solidFill>
              </a:rPr>
              <a:pPr eaLnBrk="1" hangingPunct="1"/>
              <a:t>9</a:t>
            </a:fld>
            <a:endParaRPr lang="en-US" sz="1400">
              <a:solidFill>
                <a:srgbClr val="000099"/>
              </a:solidFill>
            </a:endParaRPr>
          </a:p>
        </p:txBody>
      </p:sp>
      <p:sp>
        <p:nvSpPr>
          <p:cNvPr id="12293" name="Footer Placeholder 6"/>
          <p:cNvSpPr>
            <a:spLocks noGrp="1"/>
          </p:cNvSpPr>
          <p:nvPr>
            <p:ph type="ftr" sz="quarter" idx="11"/>
          </p:nvPr>
        </p:nvSpPr>
        <p:spPr>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400" smtClean="0">
                <a:solidFill>
                  <a:srgbClr val="000099"/>
                </a:solidFill>
              </a:rPr>
              <a:t>7-2010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 calcmode="lin" valueType="num">
                                      <p:cBhvr additive="base">
                                        <p:cTn id="7" dur="500" fill="hold"/>
                                        <p:tgtEl>
                                          <p:spTgt spid="1126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Effect transition="in" filter="barn(outVertical)">
                                      <p:cBhvr>
                                        <p:cTn id="13" dur="500"/>
                                        <p:tgtEl>
                                          <p:spTgt spid="1126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11267">
                                            <p:txEl>
                                              <p:pRg st="2" end="2"/>
                                            </p:txEl>
                                          </p:spTgt>
                                        </p:tgtEl>
                                        <p:attrNameLst>
                                          <p:attrName>style.visibility</p:attrName>
                                        </p:attrNameLst>
                                      </p:cBhvr>
                                      <p:to>
                                        <p:strVal val="visible"/>
                                      </p:to>
                                    </p:set>
                                    <p:animEffect transition="in" filter="barn(outVertical)">
                                      <p:cBhvr>
                                        <p:cTn id="18" dur="500"/>
                                        <p:tgtEl>
                                          <p:spTgt spid="11267">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animEffect transition="in" filter="barn(outVertical)">
                                      <p:cBhvr>
                                        <p:cTn id="23" dur="500"/>
                                        <p:tgtEl>
                                          <p:spTgt spid="11267">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11267">
                                            <p:txEl>
                                              <p:pRg st="6" end="6"/>
                                            </p:txEl>
                                          </p:spTgt>
                                        </p:tgtEl>
                                        <p:attrNameLst>
                                          <p:attrName>style.visibility</p:attrName>
                                        </p:attrNameLst>
                                      </p:cBhvr>
                                      <p:to>
                                        <p:strVal val="visible"/>
                                      </p:to>
                                    </p:set>
                                    <p:animEffect transition="in" filter="barn(outVertical)">
                                      <p:cBhvr>
                                        <p:cTn id="28" dur="500"/>
                                        <p:tgtEl>
                                          <p:spTgt spid="11267">
                                            <p:txEl>
                                              <p:pRg st="6" end="6"/>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11267">
                                            <p:txEl>
                                              <p:pRg st="8" end="8"/>
                                            </p:txEl>
                                          </p:spTgt>
                                        </p:tgtEl>
                                        <p:attrNameLst>
                                          <p:attrName>style.visibility</p:attrName>
                                        </p:attrNameLst>
                                      </p:cBhvr>
                                      <p:to>
                                        <p:strVal val="visible"/>
                                      </p:to>
                                    </p:set>
                                    <p:animEffect transition="in" filter="barn(outVertical)">
                                      <p:cBhvr>
                                        <p:cTn id="33" dur="500"/>
                                        <p:tgtEl>
                                          <p:spTgt spid="11267">
                                            <p:txEl>
                                              <p:pRg st="8" end="8"/>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37" fill="hold" grpId="0" nodeType="clickEffect">
                                  <p:stCondLst>
                                    <p:cond delay="0"/>
                                  </p:stCondLst>
                                  <p:childTnLst>
                                    <p:set>
                                      <p:cBhvr>
                                        <p:cTn id="37" dur="1" fill="hold">
                                          <p:stCondLst>
                                            <p:cond delay="0"/>
                                          </p:stCondLst>
                                        </p:cTn>
                                        <p:tgtEl>
                                          <p:spTgt spid="11267">
                                            <p:txEl>
                                              <p:pRg st="10" end="10"/>
                                            </p:txEl>
                                          </p:spTgt>
                                        </p:tgtEl>
                                        <p:attrNameLst>
                                          <p:attrName>style.visibility</p:attrName>
                                        </p:attrNameLst>
                                      </p:cBhvr>
                                      <p:to>
                                        <p:strVal val="visible"/>
                                      </p:to>
                                    </p:set>
                                    <p:animEffect transition="in" filter="barn(outVertical)">
                                      <p:cBhvr>
                                        <p:cTn id="38" dur="500"/>
                                        <p:tgtEl>
                                          <p:spTgt spid="11267">
                                            <p:txEl>
                                              <p:pRg st="10" end="10"/>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11267">
                                            <p:txEl>
                                              <p:pRg st="12" end="12"/>
                                            </p:txEl>
                                          </p:spTgt>
                                        </p:tgtEl>
                                        <p:attrNameLst>
                                          <p:attrName>style.visibility</p:attrName>
                                        </p:attrNameLst>
                                      </p:cBhvr>
                                      <p:to>
                                        <p:strVal val="visible"/>
                                      </p:to>
                                    </p:set>
                                    <p:animEffect transition="in" filter="barn(outVertical)">
                                      <p:cBhvr>
                                        <p:cTn id="43" dur="500"/>
                                        <p:tgtEl>
                                          <p:spTgt spid="11267">
                                            <p:txEl>
                                              <p:pRg st="12" end="12"/>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6" presetClass="entr" presetSubtype="37" fill="hold" grpId="0" nodeType="clickEffect">
                                  <p:stCondLst>
                                    <p:cond delay="0"/>
                                  </p:stCondLst>
                                  <p:childTnLst>
                                    <p:set>
                                      <p:cBhvr>
                                        <p:cTn id="47" dur="1" fill="hold">
                                          <p:stCondLst>
                                            <p:cond delay="0"/>
                                          </p:stCondLst>
                                        </p:cTn>
                                        <p:tgtEl>
                                          <p:spTgt spid="11267">
                                            <p:txEl>
                                              <p:pRg st="13" end="13"/>
                                            </p:txEl>
                                          </p:spTgt>
                                        </p:tgtEl>
                                        <p:attrNameLst>
                                          <p:attrName>style.visibility</p:attrName>
                                        </p:attrNameLst>
                                      </p:cBhvr>
                                      <p:to>
                                        <p:strVal val="visible"/>
                                      </p:to>
                                    </p:set>
                                    <p:animEffect transition="in" filter="barn(outVertical)">
                                      <p:cBhvr>
                                        <p:cTn id="48" dur="500"/>
                                        <p:tgtEl>
                                          <p:spTgt spid="11267">
                                            <p:txEl>
                                              <p:pRg st="13" end="13"/>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6" presetClass="entr" presetSubtype="37" fill="hold" grpId="0" nodeType="clickEffect">
                                  <p:stCondLst>
                                    <p:cond delay="0"/>
                                  </p:stCondLst>
                                  <p:childTnLst>
                                    <p:set>
                                      <p:cBhvr>
                                        <p:cTn id="52" dur="1" fill="hold">
                                          <p:stCondLst>
                                            <p:cond delay="0"/>
                                          </p:stCondLst>
                                        </p:cTn>
                                        <p:tgtEl>
                                          <p:spTgt spid="11267">
                                            <p:txEl>
                                              <p:pRg st="14" end="14"/>
                                            </p:txEl>
                                          </p:spTgt>
                                        </p:tgtEl>
                                        <p:attrNameLst>
                                          <p:attrName>style.visibility</p:attrName>
                                        </p:attrNameLst>
                                      </p:cBhvr>
                                      <p:to>
                                        <p:strVal val="visible"/>
                                      </p:to>
                                    </p:set>
                                    <p:animEffect transition="in" filter="barn(outVertical)">
                                      <p:cBhvr>
                                        <p:cTn id="53" dur="500"/>
                                        <p:tgtEl>
                                          <p:spTgt spid="11267">
                                            <p:txEl>
                                              <p:pRg st="14" end="14"/>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6" presetClass="entr" presetSubtype="37" fill="hold" grpId="0" nodeType="clickEffect">
                                  <p:stCondLst>
                                    <p:cond delay="0"/>
                                  </p:stCondLst>
                                  <p:childTnLst>
                                    <p:set>
                                      <p:cBhvr>
                                        <p:cTn id="57" dur="1" fill="hold">
                                          <p:stCondLst>
                                            <p:cond delay="0"/>
                                          </p:stCondLst>
                                        </p:cTn>
                                        <p:tgtEl>
                                          <p:spTgt spid="11267">
                                            <p:txEl>
                                              <p:pRg st="15" end="15"/>
                                            </p:txEl>
                                          </p:spTgt>
                                        </p:tgtEl>
                                        <p:attrNameLst>
                                          <p:attrName>style.visibility</p:attrName>
                                        </p:attrNameLst>
                                      </p:cBhvr>
                                      <p:to>
                                        <p:strVal val="visible"/>
                                      </p:to>
                                    </p:set>
                                    <p:animEffect transition="in" filter="barn(outVertical)">
                                      <p:cBhvr>
                                        <p:cTn id="58" dur="500"/>
                                        <p:tgtEl>
                                          <p:spTgt spid="11267">
                                            <p:txEl>
                                              <p:pRg st="15" end="15"/>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6" presetClass="entr" presetSubtype="37" fill="hold" grpId="0" nodeType="clickEffect">
                                  <p:stCondLst>
                                    <p:cond delay="0"/>
                                  </p:stCondLst>
                                  <p:childTnLst>
                                    <p:set>
                                      <p:cBhvr>
                                        <p:cTn id="62" dur="1" fill="hold">
                                          <p:stCondLst>
                                            <p:cond delay="0"/>
                                          </p:stCondLst>
                                        </p:cTn>
                                        <p:tgtEl>
                                          <p:spTgt spid="11267">
                                            <p:txEl>
                                              <p:pRg st="16" end="16"/>
                                            </p:txEl>
                                          </p:spTgt>
                                        </p:tgtEl>
                                        <p:attrNameLst>
                                          <p:attrName>style.visibility</p:attrName>
                                        </p:attrNameLst>
                                      </p:cBhvr>
                                      <p:to>
                                        <p:strVal val="visible"/>
                                      </p:to>
                                    </p:set>
                                    <p:animEffect transition="in" filter="barn(outVertical)">
                                      <p:cBhvr>
                                        <p:cTn id="63" dur="500"/>
                                        <p:tgtEl>
                                          <p:spTgt spid="11267">
                                            <p:txEl>
                                              <p:pRg st="16" end="16"/>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6" presetClass="entr" presetSubtype="37" fill="hold" grpId="0" nodeType="clickEffect">
                                  <p:stCondLst>
                                    <p:cond delay="0"/>
                                  </p:stCondLst>
                                  <p:childTnLst>
                                    <p:set>
                                      <p:cBhvr>
                                        <p:cTn id="67" dur="1" fill="hold">
                                          <p:stCondLst>
                                            <p:cond delay="0"/>
                                          </p:stCondLst>
                                        </p:cTn>
                                        <p:tgtEl>
                                          <p:spTgt spid="11267">
                                            <p:txEl>
                                              <p:pRg st="17" end="17"/>
                                            </p:txEl>
                                          </p:spTgt>
                                        </p:tgtEl>
                                        <p:attrNameLst>
                                          <p:attrName>style.visibility</p:attrName>
                                        </p:attrNameLst>
                                      </p:cBhvr>
                                      <p:to>
                                        <p:strVal val="visible"/>
                                      </p:to>
                                    </p:set>
                                    <p:animEffect transition="in" filter="barn(outVertical)">
                                      <p:cBhvr>
                                        <p:cTn id="68" dur="500"/>
                                        <p:tgtEl>
                                          <p:spTgt spid="11267">
                                            <p:txEl>
                                              <p:pRg st="17" end="17"/>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6" presetClass="entr" presetSubtype="37" fill="hold" grpId="0" nodeType="clickEffect">
                                  <p:stCondLst>
                                    <p:cond delay="0"/>
                                  </p:stCondLst>
                                  <p:childTnLst>
                                    <p:set>
                                      <p:cBhvr>
                                        <p:cTn id="72" dur="1" fill="hold">
                                          <p:stCondLst>
                                            <p:cond delay="0"/>
                                          </p:stCondLst>
                                        </p:cTn>
                                        <p:tgtEl>
                                          <p:spTgt spid="11267">
                                            <p:txEl>
                                              <p:pRg st="18" end="18"/>
                                            </p:txEl>
                                          </p:spTgt>
                                        </p:tgtEl>
                                        <p:attrNameLst>
                                          <p:attrName>style.visibility</p:attrName>
                                        </p:attrNameLst>
                                      </p:cBhvr>
                                      <p:to>
                                        <p:strVal val="visible"/>
                                      </p:to>
                                    </p:set>
                                    <p:animEffect transition="in" filter="barn(outVertical)">
                                      <p:cBhvr>
                                        <p:cTn id="73" dur="500"/>
                                        <p:tgtEl>
                                          <p:spTgt spid="11267">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autoUpdateAnimBg="0"/>
      <p:bldP spid="11267"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4629d1acff76b6dbbddfc74ca371a17fef35e076"/>
</p:tagLst>
</file>

<file path=ppt/theme/theme1.xml><?xml version="1.0" encoding="utf-8"?>
<a:theme xmlns:a="http://schemas.openxmlformats.org/drawingml/2006/main" name="Blue Diagonal">
  <a:themeElements>
    <a:clrScheme name="">
      <a:dk1>
        <a:srgbClr val="99CCFF"/>
      </a:dk1>
      <a:lt1>
        <a:srgbClr val="FFFFFF"/>
      </a:lt1>
      <a:dk2>
        <a:srgbClr val="FFFFCC"/>
      </a:dk2>
      <a:lt2>
        <a:srgbClr val="D60093"/>
      </a:lt2>
      <a:accent1>
        <a:srgbClr val="00CCCC"/>
      </a:accent1>
      <a:accent2>
        <a:srgbClr val="FF33CC"/>
      </a:accent2>
      <a:accent3>
        <a:srgbClr val="FFFFE2"/>
      </a:accent3>
      <a:accent4>
        <a:srgbClr val="DADADA"/>
      </a:accent4>
      <a:accent5>
        <a:srgbClr val="AAE2E2"/>
      </a:accent5>
      <a:accent6>
        <a:srgbClr val="E72DB9"/>
      </a:accent6>
      <a:hlink>
        <a:srgbClr val="FF4568"/>
      </a:hlink>
      <a:folHlink>
        <a:srgbClr val="CCECFF"/>
      </a:folHlink>
    </a:clrScheme>
    <a:fontScheme name="Blue Diag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charset="0"/>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 Diagonal.pot</Template>
  <TotalTime>1150</TotalTime>
  <Words>2264</Words>
  <Application>Microsoft Office PowerPoint</Application>
  <PresentationFormat>On-screen Show (4:3)</PresentationFormat>
  <Paragraphs>594</Paragraphs>
  <Slides>33</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33</vt:i4>
      </vt:variant>
    </vt:vector>
  </HeadingPairs>
  <TitlesOfParts>
    <vt:vector size="42" baseType="lpstr">
      <vt:lpstr>Arial</vt:lpstr>
      <vt:lpstr>Wingdings 3</vt:lpstr>
      <vt:lpstr>Chiller</vt:lpstr>
      <vt:lpstr>Wingdings</vt:lpstr>
      <vt:lpstr>Calibri</vt:lpstr>
      <vt:lpstr>Times New Roman</vt:lpstr>
      <vt:lpstr>Tahoma</vt:lpstr>
      <vt:lpstr>Blue Diagonal</vt:lpstr>
      <vt:lpstr>Custom Design</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“SECURITY or SABOTAGE”</vt:lpstr>
      <vt:lpstr>PowerPoint Presentation</vt:lpstr>
    </vt:vector>
  </TitlesOfParts>
  <Company>General Council Of The A/G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or SABOTAGE”</dc:title>
  <dc:creator>Current User</dc:creator>
  <cp:lastModifiedBy>Gregg</cp:lastModifiedBy>
  <cp:revision>192</cp:revision>
  <dcterms:created xsi:type="dcterms:W3CDTF">2003-04-28T16:55:58Z</dcterms:created>
  <dcterms:modified xsi:type="dcterms:W3CDTF">2013-05-31T16:28:02Z</dcterms:modified>
</cp:coreProperties>
</file>