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custDataLst>
    <p:tags r:id="rId1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159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BDAAB0-F569-469B-82CB-0386ACEE6302}" type="datetimeFigureOut">
              <a:rPr lang="en-US" smtClean="0"/>
              <a:pPr/>
              <a:t>5/20/2014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8BFBC6-15A2-4E1C-98D0-8B100F9442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126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>
          <a:xfrm>
            <a:off x="533400" y="6172200"/>
            <a:ext cx="1447800" cy="365125"/>
          </a:xfrm>
        </p:spPr>
        <p:txBody>
          <a:bodyPr anchor="ctr"/>
          <a:lstStyle>
            <a:lvl1pPr>
              <a:defRPr sz="1200"/>
            </a:lvl1pPr>
          </a:lstStyle>
          <a:p>
            <a:pPr algn="ctr"/>
            <a:r>
              <a:rPr lang="en-US" smtClean="0"/>
              <a:t>4 - 2012</a:t>
            </a:r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>
          <a:xfrm>
            <a:off x="7391400" y="6172200"/>
            <a:ext cx="990600" cy="304800"/>
          </a:xfrm>
        </p:spPr>
        <p:txBody>
          <a:bodyPr anchor="ctr"/>
          <a:lstStyle>
            <a:lvl1pPr algn="ctr">
              <a:defRPr sz="1200"/>
            </a:lvl1pPr>
          </a:lstStyle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>
          <a:xfrm>
            <a:off x="2286000" y="6172200"/>
            <a:ext cx="4572000" cy="365125"/>
          </a:xfrm>
        </p:spPr>
        <p:txBody>
          <a:bodyPr anchor="ctr"/>
          <a:lstStyle>
            <a:lvl1pPr algn="ctr">
              <a:defRPr sz="1200"/>
            </a:lvl1pPr>
          </a:lstStyle>
          <a:p>
            <a:r>
              <a:rPr lang="en-US" smtClean="0"/>
              <a:t>T501.02       www.iTeenChallenge.org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4 - 2012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T501.02       www.iTeenChallenge.org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4 - 2012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T501.02       www.iTeenChallenge.org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447801"/>
            <a:ext cx="7620000" cy="419099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838200" y="304800"/>
            <a:ext cx="7543800" cy="9144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Date Placeholder 14"/>
          <p:cNvSpPr>
            <a:spLocks noGrp="1"/>
          </p:cNvSpPr>
          <p:nvPr>
            <p:ph type="dt" sz="half" idx="10"/>
          </p:nvPr>
        </p:nvSpPr>
        <p:spPr>
          <a:xfrm>
            <a:off x="533400" y="6172200"/>
            <a:ext cx="1447800" cy="365125"/>
          </a:xfrm>
        </p:spPr>
        <p:txBody>
          <a:bodyPr anchor="ctr"/>
          <a:lstStyle>
            <a:lvl1pPr>
              <a:defRPr sz="1200"/>
            </a:lvl1pPr>
          </a:lstStyle>
          <a:p>
            <a:pPr algn="ctr"/>
            <a:r>
              <a:rPr lang="en-US" smtClean="0"/>
              <a:t>4 - 2012</a:t>
            </a:r>
            <a:endParaRPr lang="en-US" dirty="0"/>
          </a:p>
        </p:txBody>
      </p:sp>
      <p:sp>
        <p:nvSpPr>
          <p:cNvPr id="8" name="Slide Number Placeholder 15"/>
          <p:cNvSpPr>
            <a:spLocks noGrp="1"/>
          </p:cNvSpPr>
          <p:nvPr>
            <p:ph type="sldNum" sz="quarter" idx="11"/>
          </p:nvPr>
        </p:nvSpPr>
        <p:spPr>
          <a:xfrm>
            <a:off x="7391400" y="6172200"/>
            <a:ext cx="990600" cy="304800"/>
          </a:xfrm>
        </p:spPr>
        <p:txBody>
          <a:bodyPr anchor="ctr"/>
          <a:lstStyle>
            <a:lvl1pPr algn="ctr">
              <a:defRPr sz="1200"/>
            </a:lvl1pPr>
          </a:lstStyle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16"/>
          <p:cNvSpPr>
            <a:spLocks noGrp="1"/>
          </p:cNvSpPr>
          <p:nvPr>
            <p:ph type="ftr" sz="quarter" idx="12"/>
          </p:nvPr>
        </p:nvSpPr>
        <p:spPr>
          <a:xfrm>
            <a:off x="2286000" y="6172200"/>
            <a:ext cx="4572000" cy="365125"/>
          </a:xfrm>
        </p:spPr>
        <p:txBody>
          <a:bodyPr anchor="ctr"/>
          <a:lstStyle>
            <a:lvl1pPr algn="ctr">
              <a:defRPr sz="1200"/>
            </a:lvl1pPr>
          </a:lstStyle>
          <a:p>
            <a:r>
              <a:rPr lang="en-US" smtClean="0"/>
              <a:t>T501.02       www.iTeenChallenge.org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4 - 2012</a:t>
            </a:r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T501.02       www.iTeenChallenge.org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4 - 2012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T501.02       www.iTeenChallenge.org</a:t>
            </a:r>
            <a:endParaRPr lang="en-US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4 - 2012</a:t>
            </a:r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T501.02       www.iTeenChallenge.org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4 - 2012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T501.02       www.iTeenChallenge.org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4 - 2012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T501.02       www.iTeenChallenge.org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4 - 2012</a:t>
            </a:r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T501.02       www.iTeenChallenge.org</a:t>
            </a:r>
            <a:endParaRPr lang="en-US" dirty="0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4 - 2012</a:t>
            </a:r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T501.02       www.iTeenChallenge.org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r>
              <a:rPr lang="en-US" smtClean="0"/>
              <a:t>4 - 2012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r>
              <a:rPr lang="en-US" smtClean="0"/>
              <a:t>T501.02       www.iTeenChallenge.org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81200" y="609600"/>
            <a:ext cx="6934200" cy="3124200"/>
          </a:xfrm>
        </p:spPr>
        <p:txBody>
          <a:bodyPr/>
          <a:lstStyle/>
          <a:p>
            <a:r>
              <a:rPr lang="en-US" sz="4400" dirty="0" smtClean="0"/>
              <a:t>Developing a </a:t>
            </a:r>
            <a:br>
              <a:rPr lang="en-US" sz="4400" dirty="0" smtClean="0"/>
            </a:br>
            <a:r>
              <a:rPr lang="en-US" sz="4400" dirty="0" smtClean="0"/>
              <a:t>Biblical Mindset of </a:t>
            </a:r>
            <a:br>
              <a:rPr lang="en-US" sz="4400" dirty="0" smtClean="0"/>
            </a:br>
            <a:r>
              <a:rPr lang="en-US" sz="4400" dirty="0" smtClean="0"/>
              <a:t>Christian Discipleship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2600" y="4114800"/>
            <a:ext cx="6172200" cy="685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    By Dave </a:t>
            </a:r>
            <a:r>
              <a:rPr lang="en-US" dirty="0"/>
              <a:t>Batty</a:t>
            </a:r>
            <a:br>
              <a:rPr lang="en-US" dirty="0"/>
            </a:b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4 - 2012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T501.02       www.iTeenChallenge.org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1600" y="4114800"/>
            <a:ext cx="3657298" cy="2035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3099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8200" y="304800"/>
            <a:ext cx="7543800" cy="14478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4800" dirty="0" smtClean="0"/>
              <a:t>Questions for discussion</a:t>
            </a:r>
            <a:endParaRPr lang="en-US" sz="8800" b="0" i="1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ctr"/>
            <a:r>
              <a:rPr lang="en-US" smtClean="0"/>
              <a:t>4 - 2012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T501.02       www.iTeenChallenge.org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sz="4000" dirty="0" smtClean="0"/>
              <a:t>Contact Information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276600"/>
          </a:xfrm>
        </p:spPr>
        <p:txBody>
          <a:bodyPr>
            <a:normAutofit lnSpcReduction="10000"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en-US" sz="4400" dirty="0" smtClean="0"/>
              <a:t>Global Teen Challenge</a:t>
            </a:r>
          </a:p>
          <a:p>
            <a:pPr algn="ctr">
              <a:buFont typeface="Wingdings" pitchFamily="2" charset="2"/>
              <a:buNone/>
              <a:defRPr/>
            </a:pPr>
            <a:endParaRPr lang="en-US" sz="1400" dirty="0" smtClean="0"/>
          </a:p>
          <a:p>
            <a:pPr algn="ctr">
              <a:buNone/>
              <a:defRPr/>
            </a:pPr>
            <a:r>
              <a:rPr lang="en-US" sz="4400" dirty="0" smtClean="0"/>
              <a:t>www.GlobalTC.org</a:t>
            </a:r>
          </a:p>
          <a:p>
            <a:pPr algn="ctr">
              <a:buNone/>
              <a:defRPr/>
            </a:pPr>
            <a:r>
              <a:rPr lang="en-US" sz="4400" dirty="0" smtClean="0"/>
              <a:t>www.iTeenChallenge.org</a:t>
            </a:r>
          </a:p>
          <a:p>
            <a:pPr algn="ctr">
              <a:buFont typeface="Wingdings" pitchFamily="2" charset="2"/>
              <a:buNone/>
              <a:defRPr/>
            </a:pPr>
            <a:r>
              <a:rPr lang="en-US" sz="3600" dirty="0" smtClean="0"/>
              <a:t>706-576-6555</a:t>
            </a:r>
            <a:endParaRPr lang="en-US" sz="4400" dirty="0" smtClean="0"/>
          </a:p>
        </p:txBody>
      </p:sp>
      <p:pic>
        <p:nvPicPr>
          <p:cNvPr id="17415" name="Picture 6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67000" y="4419600"/>
            <a:ext cx="36957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ctr"/>
            <a:r>
              <a:rPr lang="en-US" smtClean="0"/>
              <a:t>4 - 2012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T501.02       www.iTeenChallenge.org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2209801"/>
            <a:ext cx="7924800" cy="3657599"/>
          </a:xfrm>
        </p:spPr>
        <p:txBody>
          <a:bodyPr>
            <a:noAutofit/>
          </a:bodyPr>
          <a:lstStyle/>
          <a:p>
            <a:pPr marL="344488" indent="-327025">
              <a:buNone/>
            </a:pPr>
            <a:r>
              <a:rPr lang="pt-BR" sz="2400" dirty="0" smtClean="0"/>
              <a:t>1</a:t>
            </a:r>
            <a:r>
              <a:rPr lang="pt-BR" sz="2400" dirty="0"/>
              <a:t>.	</a:t>
            </a:r>
            <a:r>
              <a:rPr lang="pt-BR" sz="2400" dirty="0" smtClean="0"/>
              <a:t>Mark </a:t>
            </a:r>
            <a:r>
              <a:rPr lang="pt-BR" sz="2400" dirty="0"/>
              <a:t>1:14-20, </a:t>
            </a:r>
            <a:r>
              <a:rPr lang="pt-BR" sz="2400" dirty="0" smtClean="0"/>
              <a:t>2:13-17 Matthew </a:t>
            </a:r>
            <a:r>
              <a:rPr lang="pt-BR" sz="2400" dirty="0"/>
              <a:t>4:18-22, </a:t>
            </a:r>
            <a:r>
              <a:rPr lang="pt-BR" sz="2400" dirty="0" smtClean="0"/>
              <a:t>John </a:t>
            </a:r>
            <a:r>
              <a:rPr lang="pt-BR" sz="2400" dirty="0"/>
              <a:t>1:34-43</a:t>
            </a:r>
          </a:p>
          <a:p>
            <a:pPr marL="344488" indent="-327025">
              <a:buNone/>
            </a:pPr>
            <a:r>
              <a:rPr lang="pt-BR" sz="2400" dirty="0"/>
              <a:t>2.	</a:t>
            </a:r>
            <a:r>
              <a:rPr lang="pt-BR" sz="2400" dirty="0" smtClean="0"/>
              <a:t> Matthew 10:34-42</a:t>
            </a:r>
            <a:endParaRPr lang="pt-BR" sz="2400" dirty="0"/>
          </a:p>
          <a:p>
            <a:pPr marL="344488" indent="-327025">
              <a:buNone/>
            </a:pPr>
            <a:r>
              <a:rPr lang="pt-BR" sz="2400" dirty="0"/>
              <a:t>3.	</a:t>
            </a:r>
            <a:r>
              <a:rPr lang="pt-BR" sz="2400" dirty="0" smtClean="0"/>
              <a:t> Luke </a:t>
            </a:r>
            <a:r>
              <a:rPr lang="pt-BR" sz="2400" dirty="0"/>
              <a:t>14:25-35</a:t>
            </a:r>
          </a:p>
          <a:p>
            <a:pPr marL="344488" indent="-327025">
              <a:buNone/>
            </a:pPr>
            <a:r>
              <a:rPr lang="pt-BR" sz="2400" dirty="0"/>
              <a:t>4.	</a:t>
            </a:r>
            <a:r>
              <a:rPr lang="pt-BR" sz="2400" dirty="0" smtClean="0"/>
              <a:t> Luke 18:18-30</a:t>
            </a:r>
            <a:r>
              <a:rPr lang="pt-BR" sz="2400" dirty="0"/>
              <a:t>; </a:t>
            </a:r>
            <a:r>
              <a:rPr lang="pt-BR" sz="2400" dirty="0" smtClean="0"/>
              <a:t>Mark 10:17-31</a:t>
            </a:r>
            <a:r>
              <a:rPr lang="pt-BR" sz="2400" dirty="0"/>
              <a:t>, </a:t>
            </a:r>
            <a:r>
              <a:rPr lang="pt-BR" sz="2400" dirty="0" smtClean="0"/>
              <a:t>Matthew 19:16-30</a:t>
            </a:r>
            <a:endParaRPr lang="pt-BR" sz="2400" dirty="0"/>
          </a:p>
          <a:p>
            <a:pPr marL="344488" indent="-327025">
              <a:buNone/>
            </a:pPr>
            <a:r>
              <a:rPr lang="pt-BR" sz="2400" dirty="0"/>
              <a:t>5.	</a:t>
            </a:r>
            <a:r>
              <a:rPr lang="pt-BR" sz="2400" dirty="0" smtClean="0"/>
              <a:t> Matthew 16:21-28</a:t>
            </a:r>
            <a:r>
              <a:rPr lang="pt-BR" sz="2400" dirty="0"/>
              <a:t>, </a:t>
            </a:r>
            <a:r>
              <a:rPr lang="pt-BR" sz="2400" dirty="0" smtClean="0"/>
              <a:t>Mark 8:31-38</a:t>
            </a:r>
            <a:r>
              <a:rPr lang="pt-BR" sz="2400" dirty="0"/>
              <a:t>, </a:t>
            </a:r>
            <a:r>
              <a:rPr lang="pt-BR" sz="2400" dirty="0" smtClean="0"/>
              <a:t>Luke 9:18-27</a:t>
            </a:r>
          </a:p>
          <a:p>
            <a:pPr marL="344488" indent="-327025">
              <a:buNone/>
            </a:pPr>
            <a:r>
              <a:rPr lang="pt-BR" sz="2400" dirty="0" smtClean="0"/>
              <a:t>6</a:t>
            </a:r>
            <a:r>
              <a:rPr lang="pt-BR" sz="2400" dirty="0"/>
              <a:t>.	</a:t>
            </a:r>
            <a:r>
              <a:rPr lang="pt-BR" sz="2400" dirty="0" smtClean="0"/>
              <a:t> Matthew 28:16-20</a:t>
            </a:r>
            <a:endParaRPr lang="pt-BR" sz="2400" dirty="0"/>
          </a:p>
          <a:p>
            <a:pPr marL="344488" indent="-327025">
              <a:buNone/>
            </a:pPr>
            <a:r>
              <a:rPr lang="pt-BR" sz="2400" dirty="0"/>
              <a:t>7.	</a:t>
            </a:r>
            <a:r>
              <a:rPr lang="pt-BR" sz="2400" dirty="0" smtClean="0"/>
              <a:t> John 12:20-26</a:t>
            </a:r>
            <a:endParaRPr lang="pt-BR" sz="2400" dirty="0"/>
          </a:p>
          <a:p>
            <a:pPr marL="344488" indent="-327025">
              <a:buNone/>
            </a:pPr>
            <a:r>
              <a:rPr lang="pt-BR" sz="2400" dirty="0"/>
              <a:t>8.	</a:t>
            </a:r>
            <a:r>
              <a:rPr lang="pt-BR" sz="2400" dirty="0" smtClean="0"/>
              <a:t> Matthew 8:14-22</a:t>
            </a:r>
            <a:r>
              <a:rPr lang="pt-BR" sz="2400" dirty="0"/>
              <a:t>, </a:t>
            </a:r>
            <a:r>
              <a:rPr lang="pt-BR" sz="2400" dirty="0" smtClean="0"/>
              <a:t>Luke 9:57-62</a:t>
            </a:r>
            <a:endParaRPr lang="pt-BR" sz="2400" dirty="0"/>
          </a:p>
          <a:p>
            <a:pPr marL="344488" indent="-327025">
              <a:buNone/>
            </a:pPr>
            <a:r>
              <a:rPr lang="pt-BR" sz="2400" dirty="0"/>
              <a:t>9.	</a:t>
            </a:r>
            <a:r>
              <a:rPr lang="pt-BR" sz="2400" dirty="0" smtClean="0"/>
              <a:t> John 21:15-22</a:t>
            </a: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457200"/>
            <a:ext cx="8534400" cy="1524000"/>
          </a:xfrm>
        </p:spPr>
        <p:txBody>
          <a:bodyPr/>
          <a:lstStyle/>
          <a:p>
            <a:r>
              <a:rPr lang="pt-BR" sz="3200" b="1" dirty="0" smtClean="0"/>
              <a:t/>
            </a:r>
            <a:br>
              <a:rPr lang="pt-BR" sz="3200" b="1" dirty="0" smtClean="0"/>
            </a:br>
            <a:r>
              <a:rPr lang="en-US" sz="3200" b="1" dirty="0" smtClean="0"/>
              <a:t>Small Group Activity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Look up scripture and see what it says about being a disciple.</a:t>
            </a:r>
            <a:endParaRPr lang="en-US" sz="8000" b="1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ctr"/>
            <a:r>
              <a:rPr lang="en-US" smtClean="0"/>
              <a:t>4 - 2012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T501.02       www.iTeenChallenge.org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4334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2133601"/>
            <a:ext cx="7543800" cy="2895599"/>
          </a:xfrm>
        </p:spPr>
        <p:txBody>
          <a:bodyPr/>
          <a:lstStyle/>
          <a:p>
            <a:pPr marL="569913" indent="-569913">
              <a:lnSpc>
                <a:spcPct val="115000"/>
              </a:lnSpc>
              <a:spcBef>
                <a:spcPts val="0"/>
              </a:spcBef>
              <a:buNone/>
            </a:pPr>
            <a:r>
              <a:rPr lang="pt-BR" sz="3600" dirty="0" smtClean="0">
                <a:effectLst/>
                <a:latin typeface="Arial"/>
                <a:ea typeface="Calibri"/>
                <a:cs typeface="Times New Roman"/>
              </a:rPr>
              <a:t>1. 	</a:t>
            </a:r>
            <a:r>
              <a:rPr lang="en-US" sz="3600" dirty="0" smtClean="0">
                <a:effectLst/>
                <a:latin typeface="Calibri"/>
                <a:ea typeface="Calibri"/>
                <a:cs typeface="Times New Roman"/>
              </a:rPr>
              <a:t>The </a:t>
            </a:r>
            <a:r>
              <a:rPr lang="en-US" sz="3600" dirty="0">
                <a:effectLst/>
                <a:latin typeface="Calibri"/>
                <a:ea typeface="Calibri"/>
                <a:cs typeface="Times New Roman"/>
              </a:rPr>
              <a:t>power of </a:t>
            </a:r>
            <a:r>
              <a:rPr lang="en-US" sz="3600" u="sng" dirty="0">
                <a:effectLst/>
                <a:latin typeface="Calibri"/>
                <a:ea typeface="Calibri"/>
                <a:cs typeface="Times New Roman"/>
              </a:rPr>
              <a:t>	</a:t>
            </a:r>
            <a:r>
              <a:rPr lang="en-US" sz="3600" b="1" u="sng" dirty="0">
                <a:effectLst/>
                <a:latin typeface="Calibri"/>
                <a:ea typeface="Calibri"/>
                <a:cs typeface="Times New Roman"/>
              </a:rPr>
              <a:t>Choice	</a:t>
            </a:r>
            <a:r>
              <a:rPr lang="en-US" sz="3600" u="sng" dirty="0">
                <a:effectLst/>
                <a:latin typeface="Calibri"/>
                <a:ea typeface="Calibri"/>
                <a:cs typeface="Times New Roman"/>
              </a:rPr>
              <a:t>		</a:t>
            </a:r>
            <a:endParaRPr lang="en-US" sz="2400" dirty="0">
              <a:effectLst/>
              <a:latin typeface="Calibri"/>
              <a:ea typeface="Calibri"/>
              <a:cs typeface="Times New Roman"/>
            </a:endParaRPr>
          </a:p>
          <a:p>
            <a:pPr marL="569913" indent="-569913">
              <a:lnSpc>
                <a:spcPct val="115000"/>
              </a:lnSpc>
              <a:spcBef>
                <a:spcPts val="0"/>
              </a:spcBef>
            </a:pPr>
            <a:endParaRPr lang="en-US" sz="2400" i="1" dirty="0">
              <a:effectLst/>
              <a:latin typeface="Calibri"/>
              <a:ea typeface="Calibri"/>
              <a:cs typeface="Times New Roman"/>
            </a:endParaRP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8200" y="0"/>
            <a:ext cx="7543800" cy="1905000"/>
          </a:xfrm>
        </p:spPr>
        <p:txBody>
          <a:bodyPr/>
          <a:lstStyle/>
          <a:p>
            <a:r>
              <a:rPr lang="en-US" sz="4800" dirty="0" smtClean="0"/>
              <a:t>The </a:t>
            </a:r>
            <a:r>
              <a:rPr lang="en-US" sz="4800" dirty="0"/>
              <a:t>Power of </a:t>
            </a:r>
            <a:r>
              <a:rPr lang="en-US" sz="4800" dirty="0" smtClean="0"/>
              <a:t>Discipleship</a:t>
            </a:r>
            <a:endParaRPr lang="en-US" sz="7200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ctr"/>
            <a:r>
              <a:rPr lang="en-US" smtClean="0"/>
              <a:t>4 - 2012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T501.02       www.iTeenChallenge.org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6589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524000"/>
            <a:ext cx="7543800" cy="3505200"/>
          </a:xfrm>
        </p:spPr>
        <p:txBody>
          <a:bodyPr/>
          <a:lstStyle/>
          <a:p>
            <a:pPr marL="569913" indent="-569913">
              <a:lnSpc>
                <a:spcPct val="115000"/>
              </a:lnSpc>
              <a:spcBef>
                <a:spcPts val="0"/>
              </a:spcBef>
              <a:buNone/>
            </a:pPr>
            <a:r>
              <a:rPr lang="pt-BR" sz="3600" dirty="0" smtClean="0">
                <a:effectLst/>
                <a:latin typeface="Arial"/>
                <a:ea typeface="Calibri"/>
                <a:cs typeface="Times New Roman"/>
              </a:rPr>
              <a:t>2.	</a:t>
            </a:r>
            <a:r>
              <a:rPr lang="en-US" sz="3600" dirty="0" smtClean="0">
                <a:effectLst/>
                <a:latin typeface="Calibri"/>
                <a:ea typeface="Calibri"/>
                <a:cs typeface="Times New Roman"/>
              </a:rPr>
              <a:t>The </a:t>
            </a:r>
            <a:r>
              <a:rPr lang="en-US" sz="3600" dirty="0">
                <a:effectLst/>
                <a:latin typeface="Calibri"/>
                <a:ea typeface="Calibri"/>
                <a:cs typeface="Times New Roman"/>
              </a:rPr>
              <a:t>power of </a:t>
            </a:r>
            <a:r>
              <a:rPr lang="en-US" sz="3600" u="sng" dirty="0">
                <a:effectLst/>
                <a:latin typeface="Calibri"/>
                <a:ea typeface="Calibri"/>
                <a:cs typeface="Times New Roman"/>
              </a:rPr>
              <a:t>	</a:t>
            </a:r>
            <a:r>
              <a:rPr lang="en-US" sz="3600" b="1" u="sng" dirty="0">
                <a:effectLst/>
                <a:latin typeface="Calibri"/>
                <a:ea typeface="Calibri"/>
                <a:cs typeface="Times New Roman"/>
              </a:rPr>
              <a:t>Sacrifice</a:t>
            </a:r>
            <a:r>
              <a:rPr lang="en-US" sz="3600" u="sng" dirty="0">
                <a:effectLst/>
                <a:latin typeface="Calibri"/>
                <a:ea typeface="Calibri"/>
                <a:cs typeface="Times New Roman"/>
              </a:rPr>
              <a:t>		</a:t>
            </a:r>
            <a:endParaRPr lang="en-US" sz="2400" dirty="0">
              <a:effectLst/>
              <a:latin typeface="Calibri"/>
              <a:ea typeface="Calibri"/>
              <a:cs typeface="Times New Roman"/>
            </a:endParaRPr>
          </a:p>
          <a:p>
            <a:pPr marL="0">
              <a:lnSpc>
                <a:spcPct val="115000"/>
              </a:lnSpc>
              <a:spcBef>
                <a:spcPts val="0"/>
              </a:spcBef>
            </a:pPr>
            <a:endParaRPr lang="en-US" sz="2400" i="1" dirty="0">
              <a:effectLst/>
              <a:latin typeface="Calibri"/>
              <a:ea typeface="Calibri"/>
              <a:cs typeface="Times New Roman"/>
            </a:endParaRP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8200" y="0"/>
            <a:ext cx="7543800" cy="1676400"/>
          </a:xfrm>
        </p:spPr>
        <p:txBody>
          <a:bodyPr/>
          <a:lstStyle/>
          <a:p>
            <a:r>
              <a:rPr lang="en-US" sz="4800" dirty="0" smtClean="0"/>
              <a:t>The Power of Discipleship</a:t>
            </a:r>
            <a:endParaRPr lang="en-US" sz="4800" i="1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ctr"/>
            <a:r>
              <a:rPr lang="en-US" smtClean="0"/>
              <a:t>4 - 2012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T501.02       www.iTeenChallenge.org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1786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371601"/>
            <a:ext cx="7543800" cy="3657599"/>
          </a:xfrm>
        </p:spPr>
        <p:txBody>
          <a:bodyPr/>
          <a:lstStyle/>
          <a:p>
            <a:pPr marL="569913" indent="-569913">
              <a:lnSpc>
                <a:spcPct val="115000"/>
              </a:lnSpc>
              <a:spcBef>
                <a:spcPts val="0"/>
              </a:spcBef>
              <a:buNone/>
            </a:pPr>
            <a:r>
              <a:rPr lang="pt-BR" sz="3600" dirty="0" smtClean="0">
                <a:effectLst/>
                <a:latin typeface="Arial"/>
                <a:ea typeface="Calibri"/>
                <a:cs typeface="Times New Roman"/>
              </a:rPr>
              <a:t>3.	</a:t>
            </a:r>
            <a:r>
              <a:rPr lang="en-US" sz="3600" dirty="0" smtClean="0">
                <a:effectLst/>
                <a:latin typeface="Calibri"/>
                <a:ea typeface="Calibri"/>
                <a:cs typeface="Times New Roman"/>
              </a:rPr>
              <a:t>The </a:t>
            </a:r>
            <a:r>
              <a:rPr lang="en-US" sz="3600" dirty="0">
                <a:effectLst/>
                <a:latin typeface="Calibri"/>
                <a:ea typeface="Calibri"/>
                <a:cs typeface="Times New Roman"/>
              </a:rPr>
              <a:t>power of </a:t>
            </a:r>
            <a:r>
              <a:rPr lang="en-US" sz="3600" u="sng" dirty="0">
                <a:effectLst/>
                <a:latin typeface="Calibri"/>
                <a:ea typeface="Calibri"/>
                <a:cs typeface="Times New Roman"/>
              </a:rPr>
              <a:t>	</a:t>
            </a:r>
            <a:r>
              <a:rPr lang="en-US" sz="3600" b="1" u="sng" dirty="0">
                <a:effectLst/>
                <a:latin typeface="Calibri"/>
                <a:ea typeface="Calibri"/>
                <a:cs typeface="Times New Roman"/>
              </a:rPr>
              <a:t>Service</a:t>
            </a:r>
            <a:r>
              <a:rPr lang="en-US" sz="3600" u="sng" dirty="0">
                <a:effectLst/>
                <a:latin typeface="Calibri"/>
                <a:ea typeface="Calibri"/>
                <a:cs typeface="Times New Roman"/>
              </a:rPr>
              <a:t>		</a:t>
            </a:r>
            <a:endParaRPr lang="en-US" sz="2400" dirty="0">
              <a:effectLst/>
              <a:latin typeface="Calibri"/>
              <a:ea typeface="Calibri"/>
              <a:cs typeface="Times New Roman"/>
            </a:endParaRPr>
          </a:p>
          <a:p>
            <a:pPr marL="0">
              <a:lnSpc>
                <a:spcPct val="115000"/>
              </a:lnSpc>
              <a:spcBef>
                <a:spcPts val="0"/>
              </a:spcBef>
            </a:pPr>
            <a:endParaRPr lang="en-US" sz="2400" i="1" dirty="0">
              <a:effectLst/>
              <a:latin typeface="Calibri"/>
              <a:ea typeface="Calibri"/>
              <a:cs typeface="Times New Roman"/>
            </a:endParaRP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8200" y="0"/>
            <a:ext cx="7543800" cy="1905000"/>
          </a:xfrm>
        </p:spPr>
        <p:txBody>
          <a:bodyPr/>
          <a:lstStyle/>
          <a:p>
            <a:r>
              <a:rPr lang="en-US" sz="4800" dirty="0" smtClean="0"/>
              <a:t>The Power of Discipleship</a:t>
            </a:r>
            <a:endParaRPr lang="en-US" sz="4800" i="1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ctr"/>
            <a:r>
              <a:rPr lang="en-US" smtClean="0"/>
              <a:t>4 - 2012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T501.02       www.iTeenChallenge.org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2814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600201"/>
            <a:ext cx="7543800" cy="3657599"/>
          </a:xfrm>
        </p:spPr>
        <p:txBody>
          <a:bodyPr/>
          <a:lstStyle/>
          <a:p>
            <a:pPr marL="569913" indent="-566738">
              <a:lnSpc>
                <a:spcPct val="115000"/>
              </a:lnSpc>
              <a:spcBef>
                <a:spcPts val="0"/>
              </a:spcBef>
              <a:buNone/>
            </a:pPr>
            <a:r>
              <a:rPr lang="pt-BR" sz="3600" dirty="0" smtClean="0">
                <a:effectLst/>
                <a:latin typeface="Arial"/>
                <a:ea typeface="Calibri"/>
                <a:cs typeface="Times New Roman"/>
              </a:rPr>
              <a:t>4.	</a:t>
            </a:r>
            <a:r>
              <a:rPr lang="en-US" sz="3600" dirty="0" smtClean="0">
                <a:effectLst/>
                <a:latin typeface="Calibri"/>
                <a:ea typeface="Calibri"/>
                <a:cs typeface="Times New Roman"/>
              </a:rPr>
              <a:t>The </a:t>
            </a:r>
            <a:r>
              <a:rPr lang="en-US" sz="3600" dirty="0">
                <a:effectLst/>
                <a:latin typeface="Calibri"/>
                <a:ea typeface="Calibri"/>
                <a:cs typeface="Times New Roman"/>
              </a:rPr>
              <a:t>power of </a:t>
            </a:r>
            <a:r>
              <a:rPr lang="en-US" sz="3600" u="sng" dirty="0">
                <a:effectLst/>
                <a:latin typeface="Calibri"/>
                <a:ea typeface="Calibri"/>
                <a:cs typeface="Times New Roman"/>
              </a:rPr>
              <a:t>	</a:t>
            </a:r>
            <a:r>
              <a:rPr lang="en-US" sz="3600" b="1" u="sng" dirty="0">
                <a:effectLst/>
                <a:latin typeface="Calibri"/>
                <a:ea typeface="Calibri"/>
                <a:cs typeface="Times New Roman"/>
              </a:rPr>
              <a:t>Fruitfulness</a:t>
            </a:r>
            <a:r>
              <a:rPr lang="en-US" sz="3600" u="sng" dirty="0">
                <a:effectLst/>
                <a:latin typeface="Calibri"/>
                <a:ea typeface="Calibri"/>
                <a:cs typeface="Times New Roman"/>
              </a:rPr>
              <a:t>		</a:t>
            </a:r>
            <a:endParaRPr lang="en-US" sz="2400" dirty="0">
              <a:effectLst/>
              <a:latin typeface="Calibri"/>
              <a:ea typeface="Calibri"/>
              <a:cs typeface="Times New Roman"/>
            </a:endParaRPr>
          </a:p>
          <a:p>
            <a:pPr marL="0">
              <a:lnSpc>
                <a:spcPct val="115000"/>
              </a:lnSpc>
              <a:spcBef>
                <a:spcPts val="0"/>
              </a:spcBef>
            </a:pPr>
            <a:endParaRPr lang="en-US" sz="2400" i="1" dirty="0">
              <a:effectLst/>
              <a:latin typeface="Calibri"/>
              <a:ea typeface="Calibri"/>
              <a:cs typeface="Times New Roman"/>
            </a:endParaRP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8200" y="0"/>
            <a:ext cx="7543800" cy="1981200"/>
          </a:xfrm>
        </p:spPr>
        <p:txBody>
          <a:bodyPr/>
          <a:lstStyle/>
          <a:p>
            <a:r>
              <a:rPr lang="en-US" sz="4800" dirty="0" smtClean="0"/>
              <a:t>The Power of Discipleship</a:t>
            </a:r>
            <a:endParaRPr lang="en-US" sz="4800" i="1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ctr"/>
            <a:r>
              <a:rPr lang="en-US" smtClean="0"/>
              <a:t>4 - 2012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T501.02       www.iTeenChallenge.org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1620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524000"/>
            <a:ext cx="7467600" cy="4191000"/>
          </a:xfrm>
        </p:spPr>
        <p:txBody>
          <a:bodyPr>
            <a:normAutofit/>
          </a:bodyPr>
          <a:lstStyle/>
          <a:p>
            <a:pPr marL="569913" marR="0" indent="-569913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3200" dirty="0" smtClean="0">
                <a:effectLst/>
                <a:latin typeface="Arial"/>
                <a:ea typeface="Calibri"/>
                <a:cs typeface="Times New Roman"/>
              </a:rPr>
              <a:t>1. 	</a:t>
            </a:r>
            <a:r>
              <a:rPr lang="en-US" sz="3600" dirty="0" smtClean="0">
                <a:effectLst/>
                <a:latin typeface="Calibri"/>
                <a:ea typeface="Calibri"/>
                <a:cs typeface="Times New Roman"/>
              </a:rPr>
              <a:t>How </a:t>
            </a:r>
            <a:r>
              <a:rPr lang="en-US" sz="3600" dirty="0">
                <a:effectLst/>
                <a:latin typeface="Calibri"/>
                <a:ea typeface="Calibri"/>
                <a:cs typeface="Times New Roman"/>
              </a:rPr>
              <a:t>do we make Christian discipleship the dominant approach in our mindset as we do our work at Teen Challenge?</a:t>
            </a:r>
            <a:endParaRPr lang="en-US" sz="3200" dirty="0">
              <a:effectLst/>
              <a:latin typeface="Calibri"/>
              <a:ea typeface="Calibri"/>
              <a:cs typeface="Times New Roman"/>
            </a:endParaRPr>
          </a:p>
          <a:p>
            <a:pPr marL="569913" indent="-569913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sz="2000" i="1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ctr"/>
            <a:r>
              <a:rPr lang="en-US" smtClean="0"/>
              <a:t>4 - 2012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T501.02       www.iTeenChallenge.org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2059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685801"/>
            <a:ext cx="7467600" cy="5333999"/>
          </a:xfrm>
        </p:spPr>
        <p:txBody>
          <a:bodyPr>
            <a:normAutofit/>
          </a:bodyPr>
          <a:lstStyle/>
          <a:p>
            <a:pPr marL="569913" marR="0" indent="-569913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3600" dirty="0">
                <a:effectLst/>
                <a:latin typeface="Arial"/>
                <a:ea typeface="Calibri"/>
                <a:cs typeface="Times New Roman"/>
              </a:rPr>
              <a:t>2</a:t>
            </a:r>
            <a:r>
              <a:rPr lang="pt-BR" sz="3600" dirty="0" smtClean="0">
                <a:effectLst/>
                <a:latin typeface="Arial"/>
                <a:ea typeface="Calibri"/>
                <a:cs typeface="Times New Roman"/>
              </a:rPr>
              <a:t>. 	</a:t>
            </a:r>
            <a:r>
              <a:rPr lang="en-US" sz="3200" dirty="0" smtClean="0">
                <a:effectLst/>
                <a:latin typeface="Arial" pitchFamily="34" charset="0"/>
                <a:ea typeface="Calibri"/>
                <a:cs typeface="Arial" pitchFamily="34" charset="0"/>
              </a:rPr>
              <a:t>How </a:t>
            </a:r>
            <a:r>
              <a:rPr lang="en-US" sz="3200" dirty="0">
                <a:effectLst/>
                <a:latin typeface="Arial" pitchFamily="34" charset="0"/>
                <a:ea typeface="Calibri"/>
                <a:cs typeface="Arial" pitchFamily="34" charset="0"/>
              </a:rPr>
              <a:t>do we make Christian discipleship the primary therapeutic method (model, strategy) used in our ministry?</a:t>
            </a:r>
            <a:endParaRPr lang="en-US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sz="4000" i="1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ctr"/>
            <a:r>
              <a:rPr lang="en-US" smtClean="0"/>
              <a:t>4 - 2012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T501.02       www.iTeenChallenge.org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1319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685801"/>
            <a:ext cx="7467600" cy="4876799"/>
          </a:xfrm>
        </p:spPr>
        <p:txBody>
          <a:bodyPr>
            <a:normAutofit/>
          </a:bodyPr>
          <a:lstStyle/>
          <a:p>
            <a:pPr marL="569913" indent="-569913">
              <a:lnSpc>
                <a:spcPct val="115000"/>
              </a:lnSpc>
              <a:spcBef>
                <a:spcPts val="0"/>
              </a:spcBef>
              <a:buNone/>
            </a:pPr>
            <a:r>
              <a:rPr lang="pt-BR" sz="3600" dirty="0">
                <a:effectLst/>
                <a:latin typeface="Arial"/>
                <a:ea typeface="Calibri"/>
                <a:cs typeface="Times New Roman"/>
              </a:rPr>
              <a:t>3. </a:t>
            </a:r>
            <a:r>
              <a:rPr lang="pt-BR" sz="3600" dirty="0" smtClean="0">
                <a:effectLst/>
                <a:latin typeface="Arial"/>
                <a:ea typeface="Calibri"/>
                <a:cs typeface="Times New Roman"/>
              </a:rPr>
              <a:t>	</a:t>
            </a:r>
            <a:r>
              <a:rPr lang="en-US" sz="3200" dirty="0" smtClean="0">
                <a:effectLst/>
                <a:latin typeface="Arial" pitchFamily="34" charset="0"/>
                <a:ea typeface="Calibri"/>
                <a:cs typeface="Arial" pitchFamily="34" charset="0"/>
              </a:rPr>
              <a:t>How </a:t>
            </a:r>
            <a:r>
              <a:rPr lang="en-US" sz="3200" dirty="0">
                <a:effectLst/>
                <a:latin typeface="Arial" pitchFamily="34" charset="0"/>
                <a:ea typeface="Calibri"/>
                <a:cs typeface="Arial" pitchFamily="34" charset="0"/>
              </a:rPr>
              <a:t>do we make the Great Commission our primary standard for daily operation in our ministry?</a:t>
            </a:r>
            <a:endParaRPr lang="en-US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sz="2000" i="1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ctr"/>
            <a:r>
              <a:rPr lang="en-US" smtClean="0"/>
              <a:t>4 - 2012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T501.02       www.iTeenChallenge.org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03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" val="503b8985c2188afbbbe7fcbdfa8b223a4512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lemental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Elemental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lemental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71</TotalTime>
  <Words>118</Words>
  <Application>Microsoft Office PowerPoint</Application>
  <PresentationFormat>On-screen Show (4:3)</PresentationFormat>
  <Paragraphs>66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Elemental</vt:lpstr>
      <vt:lpstr>Developing a  Biblical Mindset of  Christian Discipleship </vt:lpstr>
      <vt:lpstr> Small Group Activity Look up scripture and see what it says about being a disciple.</vt:lpstr>
      <vt:lpstr>The Power of Discipleship</vt:lpstr>
      <vt:lpstr>The Power of Discipleship</vt:lpstr>
      <vt:lpstr>The Power of Discipleship</vt:lpstr>
      <vt:lpstr>The Power of Discipleship</vt:lpstr>
      <vt:lpstr>Conclusion</vt:lpstr>
      <vt:lpstr>Conclusion</vt:lpstr>
      <vt:lpstr>Conclusion</vt:lpstr>
      <vt:lpstr>Questions for discussion</vt:lpstr>
      <vt:lpstr>Contact Information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Desenvolvendo uma Mentalidade bíblica de Discipulado cristão                     Developing a Biblical Mindset of Christian Discipleship</dc:title>
  <dc:creator>Gregg</dc:creator>
  <cp:lastModifiedBy>Dave Batty</cp:lastModifiedBy>
  <cp:revision>8</cp:revision>
  <dcterms:created xsi:type="dcterms:W3CDTF">2012-04-12T17:57:10Z</dcterms:created>
  <dcterms:modified xsi:type="dcterms:W3CDTF">2014-05-21T02:09:45Z</dcterms:modified>
</cp:coreProperties>
</file>