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07" r:id="rId25"/>
    <p:sldId id="279" r:id="rId26"/>
    <p:sldId id="280" r:id="rId27"/>
    <p:sldId id="308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12192000" cy="6858000"/>
  <p:notesSz cx="6858000" cy="9144000"/>
  <p:embeddedFontLst>
    <p:embeddedFont>
      <p:font typeface="Century Gothic" panose="020B0502020202020204" pitchFamily="34" charset="0"/>
      <p:regular r:id="rId55"/>
      <p:bold r:id="rId56"/>
      <p:italic r:id="rId57"/>
      <p:boldItalic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Abril Fatface" panose="020B0604020202020204" charset="0"/>
      <p:regular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4" roundtripDataSignature="AMtx7mhSimxDDE5vwQYa3cCEiq6u43nf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15" y="7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4701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32882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3"/>
          <p:cNvGrpSpPr/>
          <p:nvPr/>
        </p:nvGrpSpPr>
        <p:grpSpPr>
          <a:xfrm>
            <a:off x="0" y="-5576"/>
            <a:ext cx="12192000" cy="6858000"/>
            <a:chOff x="0" y="0"/>
            <a:chExt cx="12192000" cy="6858000"/>
          </a:xfrm>
        </p:grpSpPr>
        <p:sp>
          <p:nvSpPr>
            <p:cNvPr id="28" name="Google Shape;28;p5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5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0" name="Google Shape;30;p53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3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3"/>
          <p:cNvSpPr txBox="1">
            <a:spLocks noGrp="1"/>
          </p:cNvSpPr>
          <p:nvPr>
            <p:ph type="dt" idx="10"/>
          </p:nvPr>
        </p:nvSpPr>
        <p:spPr>
          <a:xfrm>
            <a:off x="10133013" y="644059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b="1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01-2024</a:t>
            </a:r>
            <a:endParaRPr lang="en-US" dirty="0"/>
          </a:p>
        </p:txBody>
      </p:sp>
      <p:sp>
        <p:nvSpPr>
          <p:cNvPr id="33" name="Google Shape;33;p53"/>
          <p:cNvSpPr txBox="1">
            <a:spLocks noGrp="1"/>
          </p:cNvSpPr>
          <p:nvPr>
            <p:ph type="ftr" idx="11"/>
          </p:nvPr>
        </p:nvSpPr>
        <p:spPr>
          <a:xfrm>
            <a:off x="1307815" y="6394775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smtClean="0"/>
              <a:t>iteenchallenge.org</a:t>
            </a:r>
            <a:endParaRPr lang="en-US" dirty="0"/>
          </a:p>
        </p:txBody>
      </p:sp>
      <p:sp>
        <p:nvSpPr>
          <p:cNvPr id="34" name="Google Shape;34;p5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6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4" name="Google Shape;124;p6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2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2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2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3" name="Google Shape;133;p6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4" name="Google Shape;134;p62"/>
          <p:cNvSpPr txBox="1"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2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36" name="Google Shape;136;p6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6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01-2024</a:t>
            </a:r>
            <a:endParaRPr/>
          </a:p>
        </p:txBody>
      </p:sp>
      <p:sp>
        <p:nvSpPr>
          <p:cNvPr id="138" name="Google Shape;138;p6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iteenchallenge.org</a:t>
            </a:r>
            <a:endParaRPr/>
          </a:p>
        </p:txBody>
      </p:sp>
      <p:sp>
        <p:nvSpPr>
          <p:cNvPr id="139" name="Google Shape;139;p6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6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3" name="Google Shape;143;p6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3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3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1" name="Google Shape;151;p6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2" name="Google Shape;152;p63"/>
          <p:cNvSpPr txBox="1"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3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4" name="Google Shape;154;p6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01-2024</a:t>
            </a:r>
            <a:endParaRPr/>
          </a:p>
        </p:txBody>
      </p:sp>
      <p:sp>
        <p:nvSpPr>
          <p:cNvPr id="155" name="Google Shape;155;p6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iteenchallenge.org</a:t>
            </a:r>
            <a:endParaRPr/>
          </a:p>
        </p:txBody>
      </p:sp>
      <p:sp>
        <p:nvSpPr>
          <p:cNvPr id="156" name="Google Shape;156;p6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6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0" name="Google Shape;160;p6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4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4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8" name="Google Shape;168;p6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9" name="Google Shape;169;p64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70" name="Google Shape;170;p64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71" name="Google Shape;171;p64"/>
          <p:cNvSpPr txBox="1"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64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3" name="Google Shape;173;p64"/>
          <p:cNvSpPr txBox="1">
            <a:spLocks noGrp="1"/>
          </p:cNvSpPr>
          <p:nvPr>
            <p:ph type="body" idx="2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4" name="Google Shape;174;p6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01-2024</a:t>
            </a:r>
            <a:endParaRPr/>
          </a:p>
        </p:txBody>
      </p:sp>
      <p:sp>
        <p:nvSpPr>
          <p:cNvPr id="175" name="Google Shape;175;p6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iteenchallenge.org</a:t>
            </a:r>
            <a:endParaRPr/>
          </a:p>
        </p:txBody>
      </p:sp>
      <p:sp>
        <p:nvSpPr>
          <p:cNvPr id="176" name="Google Shape;176;p6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6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0" name="Google Shape;180;p6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5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5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8" name="Google Shape;188;p6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9" name="Google Shape;189;p65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65"/>
          <p:cNvSpPr txBox="1"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6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01-2024</a:t>
            </a:r>
            <a:endParaRPr/>
          </a:p>
        </p:txBody>
      </p:sp>
      <p:sp>
        <p:nvSpPr>
          <p:cNvPr id="192" name="Google Shape;192;p6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iteenchallenge.org</a:t>
            </a:r>
            <a:endParaRPr/>
          </a:p>
        </p:txBody>
      </p:sp>
      <p:sp>
        <p:nvSpPr>
          <p:cNvPr id="193" name="Google Shape;193;p6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66"/>
          <p:cNvSpPr txBox="1"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66"/>
          <p:cNvSpPr txBox="1">
            <a:spLocks noGrp="1"/>
          </p:cNvSpPr>
          <p:nvPr>
            <p:ph type="body" idx="2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9" name="Google Shape;199;p66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66"/>
          <p:cNvSpPr txBox="1">
            <a:spLocks noGrp="1"/>
          </p:cNvSpPr>
          <p:nvPr>
            <p:ph type="body" idx="4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1" name="Google Shape;201;p66"/>
          <p:cNvSpPr txBox="1">
            <a:spLocks noGrp="1"/>
          </p:cNvSpPr>
          <p:nvPr>
            <p:ph type="body" idx="5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66"/>
          <p:cNvSpPr txBox="1">
            <a:spLocks noGrp="1"/>
          </p:cNvSpPr>
          <p:nvPr>
            <p:ph type="body" idx="6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03" name="Google Shape;203;p66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4" name="Google Shape;204;p66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" name="Google Shape;205;p6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01-2024</a:t>
            </a:r>
            <a:endParaRPr/>
          </a:p>
        </p:txBody>
      </p:sp>
      <p:sp>
        <p:nvSpPr>
          <p:cNvPr id="206" name="Google Shape;206;p6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iteenchallenge.org</a:t>
            </a:r>
            <a:endParaRPr/>
          </a:p>
        </p:txBody>
      </p:sp>
      <p:sp>
        <p:nvSpPr>
          <p:cNvPr id="207" name="Google Shape;207;p6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67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67"/>
          <p:cNvSpPr>
            <a:spLocks noGrp="1"/>
          </p:cNvSpPr>
          <p:nvPr>
            <p:ph type="pic" idx="2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12" name="Google Shape;212;p67"/>
          <p:cNvSpPr txBox="1">
            <a:spLocks noGrp="1"/>
          </p:cNvSpPr>
          <p:nvPr>
            <p:ph type="body" idx="3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3" name="Google Shape;213;p67"/>
          <p:cNvSpPr txBox="1">
            <a:spLocks noGrp="1"/>
          </p:cNvSpPr>
          <p:nvPr>
            <p:ph type="body" idx="4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67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15" name="Google Shape;215;p67"/>
          <p:cNvSpPr txBox="1">
            <a:spLocks noGrp="1"/>
          </p:cNvSpPr>
          <p:nvPr>
            <p:ph type="body" idx="6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6" name="Google Shape;216;p67"/>
          <p:cNvSpPr txBox="1">
            <a:spLocks noGrp="1"/>
          </p:cNvSpPr>
          <p:nvPr>
            <p:ph type="body" idx="7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7" name="Google Shape;217;p67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18" name="Google Shape;218;p67"/>
          <p:cNvSpPr txBox="1">
            <a:spLocks noGrp="1"/>
          </p:cNvSpPr>
          <p:nvPr>
            <p:ph type="body" idx="9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19" name="Google Shape;219;p67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0" name="Google Shape;220;p67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1" name="Google Shape;221;p6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01-2024</a:t>
            </a:r>
            <a:endParaRPr/>
          </a:p>
        </p:txBody>
      </p:sp>
      <p:sp>
        <p:nvSpPr>
          <p:cNvPr id="222" name="Google Shape;222;p67"/>
          <p:cNvSpPr txBox="1">
            <a:spLocks noGrp="1"/>
          </p:cNvSpPr>
          <p:nvPr>
            <p:ph type="ftr" idx="11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iteenchallenge.org</a:t>
            </a:r>
            <a:endParaRPr/>
          </a:p>
        </p:txBody>
      </p:sp>
      <p:sp>
        <p:nvSpPr>
          <p:cNvPr id="223" name="Google Shape;223;p6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68"/>
          <p:cNvSpPr txBox="1">
            <a:spLocks noGrp="1"/>
          </p:cNvSpPr>
          <p:nvPr>
            <p:ph type="body" idx="1"/>
          </p:nvPr>
        </p:nvSpPr>
        <p:spPr>
          <a:xfrm rot="5400000">
            <a:off x="3859634" y="-101179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7" name="Google Shape;227;p68"/>
          <p:cNvSpPr txBox="1">
            <a:spLocks noGrp="1"/>
          </p:cNvSpPr>
          <p:nvPr>
            <p:ph type="dt" idx="10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01-2024</a:t>
            </a:r>
            <a:endParaRPr/>
          </a:p>
        </p:txBody>
      </p:sp>
      <p:sp>
        <p:nvSpPr>
          <p:cNvPr id="228" name="Google Shape;228;p6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iteenchallenge.org</a:t>
            </a:r>
            <a:endParaRPr/>
          </a:p>
        </p:txBody>
      </p:sp>
      <p:sp>
        <p:nvSpPr>
          <p:cNvPr id="229" name="Google Shape;229;p6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6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2" name="Google Shape;232;p6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9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9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9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41" name="Google Shape;241;p6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42" name="Google Shape;242;p69"/>
          <p:cNvSpPr txBox="1">
            <a:spLocks noGrp="1"/>
          </p:cNvSpPr>
          <p:nvPr>
            <p:ph type="title"/>
          </p:nvPr>
        </p:nvSpPr>
        <p:spPr>
          <a:xfrm rot="5400000">
            <a:off x="6915923" y="2947780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69"/>
          <p:cNvSpPr txBox="1">
            <a:spLocks noGrp="1"/>
          </p:cNvSpPr>
          <p:nvPr>
            <p:ph type="body" idx="1"/>
          </p:nvPr>
        </p:nvSpPr>
        <p:spPr>
          <a:xfrm rot="5400000">
            <a:off x="1908672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44" name="Google Shape;244;p6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01-2024</a:t>
            </a:r>
            <a:endParaRPr/>
          </a:p>
        </p:txBody>
      </p:sp>
      <p:sp>
        <p:nvSpPr>
          <p:cNvPr id="245" name="Google Shape;245;p6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iteenchallenge.org</a:t>
            </a:r>
            <a:endParaRPr/>
          </a:p>
        </p:txBody>
      </p:sp>
      <p:sp>
        <p:nvSpPr>
          <p:cNvPr id="246" name="Google Shape;246;p6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6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4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9" name="Google Shape;39;p54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iteenchallenge.org</a:t>
            </a:r>
            <a:endParaRPr/>
          </a:p>
        </p:txBody>
      </p:sp>
      <p:sp>
        <p:nvSpPr>
          <p:cNvPr id="40" name="Google Shape;40;p5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5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3" name="Google Shape;43;p5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5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5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1" name="Google Shape;51;p55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3" name="Google Shape;53;p55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5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01-2024</a:t>
            </a:r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iteenchallenge.org</a:t>
            </a:r>
            <a:endParaRPr/>
          </a:p>
        </p:txBody>
      </p:sp>
      <p:sp>
        <p:nvSpPr>
          <p:cNvPr id="57" name="Google Shape;57;p5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5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1" name="Google Shape;61;p5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6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6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9" name="Google Shape;69;p5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70" name="Google Shape;70;p56"/>
          <p:cNvSpPr txBox="1"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6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2" name="Google Shape;72;p56"/>
          <p:cNvSpPr txBox="1">
            <a:spLocks noGrp="1"/>
          </p:cNvSpPr>
          <p:nvPr>
            <p:ph type="body" idx="1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5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01-2024</a:t>
            </a:r>
            <a:endParaRPr/>
          </a:p>
        </p:txBody>
      </p:sp>
      <p:sp>
        <p:nvSpPr>
          <p:cNvPr id="74" name="Google Shape;74;p5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iteenchallenge.org</a:t>
            </a:r>
            <a:endParaRPr/>
          </a:p>
        </p:txBody>
      </p:sp>
      <p:sp>
        <p:nvSpPr>
          <p:cNvPr id="75" name="Google Shape;75;p5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7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57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1" name="Google Shape;81;p5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01-2024</a:t>
            </a:r>
            <a:endParaRPr/>
          </a:p>
        </p:txBody>
      </p:sp>
      <p:sp>
        <p:nvSpPr>
          <p:cNvPr id="82" name="Google Shape;82;p5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iteenchallenge.org</a:t>
            </a:r>
            <a:endParaRPr/>
          </a:p>
        </p:txBody>
      </p:sp>
      <p:sp>
        <p:nvSpPr>
          <p:cNvPr id="83" name="Google Shape;83;p5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8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58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8" name="Google Shape;88;p58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58"/>
          <p:cNvSpPr txBox="1">
            <a:spLocks noGrp="1"/>
          </p:cNvSpPr>
          <p:nvPr>
            <p:ph type="body" idx="4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90" name="Google Shape;90;p5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01-2024</a:t>
            </a:r>
            <a:endParaRPr/>
          </a:p>
        </p:txBody>
      </p:sp>
      <p:sp>
        <p:nvSpPr>
          <p:cNvPr id="91" name="Google Shape;91;p5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iteenchallenge.org</a:t>
            </a:r>
            <a:endParaRPr/>
          </a:p>
        </p:txBody>
      </p:sp>
      <p:sp>
        <p:nvSpPr>
          <p:cNvPr id="92" name="Google Shape;92;p5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01-2024</a:t>
            </a:r>
            <a:endParaRPr/>
          </a:p>
        </p:txBody>
      </p:sp>
      <p:sp>
        <p:nvSpPr>
          <p:cNvPr id="96" name="Google Shape;96;p5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iteenchallenge.org</a:t>
            </a:r>
            <a:endParaRPr/>
          </a:p>
        </p:txBody>
      </p:sp>
      <p:sp>
        <p:nvSpPr>
          <p:cNvPr id="97" name="Google Shape;97;p5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01-2024</a:t>
            </a:r>
            <a:endParaRPr/>
          </a:p>
        </p:txBody>
      </p:sp>
      <p:sp>
        <p:nvSpPr>
          <p:cNvPr id="100" name="Google Shape;100;p6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iteenchallenge.org</a:t>
            </a:r>
            <a:endParaRPr/>
          </a:p>
        </p:txBody>
      </p:sp>
      <p:sp>
        <p:nvSpPr>
          <p:cNvPr id="101" name="Google Shape;101;p6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6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5" name="Google Shape;105;p6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1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1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1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4" name="Google Shape;114;p6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5" name="Google Shape;115;p61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1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7" name="Google Shape;117;p61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6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01-2024</a:t>
            </a:r>
            <a:endParaRPr/>
          </a:p>
        </p:txBody>
      </p:sp>
      <p:sp>
        <p:nvSpPr>
          <p:cNvPr id="119" name="Google Shape;119;p6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iteenchallenge.org</a:t>
            </a:r>
            <a:endParaRPr/>
          </a:p>
        </p:txBody>
      </p:sp>
      <p:sp>
        <p:nvSpPr>
          <p:cNvPr id="120" name="Google Shape;120;p6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5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Google Shape;11;p5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5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5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5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5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5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52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52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" name="Google Shape;19;p5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" name="Google Shape;20;p5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2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5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smtClean="0"/>
              <a:t>01-2024</a:t>
            </a:r>
            <a:endParaRPr/>
          </a:p>
        </p:txBody>
      </p:sp>
      <p:sp>
        <p:nvSpPr>
          <p:cNvPr id="23" name="Google Shape;23;p5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smtClean="0"/>
              <a:t>iteenchallenge.org</a:t>
            </a:r>
            <a:endParaRPr/>
          </a:p>
        </p:txBody>
      </p:sp>
      <p:sp>
        <p:nvSpPr>
          <p:cNvPr id="24" name="Google Shape;24;p5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394" y="645938"/>
            <a:ext cx="3612753" cy="167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89" y="2773878"/>
            <a:ext cx="2067087" cy="145863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"/>
          <p:cNvSpPr txBox="1">
            <a:spLocks noGrp="1"/>
          </p:cNvSpPr>
          <p:nvPr>
            <p:ph type="ftr" idx="11"/>
          </p:nvPr>
        </p:nvSpPr>
        <p:spPr>
          <a:xfrm>
            <a:off x="464820" y="6391675"/>
            <a:ext cx="3213463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iteenchallenge.org</a:t>
            </a:r>
            <a:endParaRPr dirty="0"/>
          </a:p>
        </p:txBody>
      </p:sp>
      <p:pic>
        <p:nvPicPr>
          <p:cNvPr id="255" name="Google Shape;25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2738" y="477727"/>
            <a:ext cx="7162984" cy="205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12737" y="2536162"/>
            <a:ext cx="7205499" cy="23396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01-2024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0"/>
          <p:cNvSpPr txBox="1">
            <a:spLocks noGrp="1"/>
          </p:cNvSpPr>
          <p:nvPr>
            <p:ph type="title"/>
          </p:nvPr>
        </p:nvSpPr>
        <p:spPr>
          <a:xfrm>
            <a:off x="772733" y="909274"/>
            <a:ext cx="11689724" cy="76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-US" sz="3200" dirty="0"/>
              <a:t>C. ¿</a:t>
            </a:r>
            <a:r>
              <a:rPr lang="en-US" sz="3200" dirty="0" err="1"/>
              <a:t>Cómo</a:t>
            </a:r>
            <a:r>
              <a:rPr lang="en-US" sz="3200" dirty="0"/>
              <a:t> se </a:t>
            </a:r>
            <a:r>
              <a:rPr lang="en-US" sz="3200" dirty="0" err="1"/>
              <a:t>relacionaba</a:t>
            </a:r>
            <a:r>
              <a:rPr lang="en-US" sz="3200" dirty="0"/>
              <a:t> Dios con la </a:t>
            </a:r>
            <a:r>
              <a:rPr lang="en-US" sz="3200" dirty="0" err="1"/>
              <a:t>gente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en</a:t>
            </a:r>
            <a:r>
              <a:rPr lang="en-US" sz="3200" dirty="0" smtClean="0"/>
              <a:t>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tiempos</a:t>
            </a:r>
            <a:r>
              <a:rPr lang="en-US" sz="3200" dirty="0"/>
              <a:t> </a:t>
            </a:r>
            <a:r>
              <a:rPr lang="en-US" sz="3200" dirty="0" err="1"/>
              <a:t>bíblicos</a:t>
            </a:r>
            <a:r>
              <a:rPr lang="en-US" sz="3200" dirty="0"/>
              <a:t>?</a:t>
            </a:r>
            <a:endParaRPr sz="3200" dirty="0"/>
          </a:p>
        </p:txBody>
      </p:sp>
      <p:sp>
        <p:nvSpPr>
          <p:cNvPr id="325" name="Google Shape;325;p10"/>
          <p:cNvSpPr txBox="1">
            <a:spLocks noGrp="1"/>
          </p:cNvSpPr>
          <p:nvPr>
            <p:ph type="body" idx="1"/>
          </p:nvPr>
        </p:nvSpPr>
        <p:spPr>
          <a:xfrm>
            <a:off x="6847416" y="3058395"/>
            <a:ext cx="403523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>
                <a:latin typeface="Abril Fatface"/>
                <a:ea typeface="Abril Fatface"/>
                <a:cs typeface="Abril Fatface"/>
                <a:sym typeface="Abril Fatface"/>
              </a:rPr>
              <a:t>La venida de Cristo a la tierra fue el ejemplo supremo del envolvimiento más personal de Dios en nuestro mundo. </a:t>
            </a:r>
            <a:endParaRPr sz="28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26" name="Google Shape;326;p10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pic>
        <p:nvPicPr>
          <p:cNvPr id="327" name="Google Shape;32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8621" y="2899424"/>
            <a:ext cx="4162124" cy="3120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"/>
          <p:cNvSpPr txBox="1">
            <a:spLocks noGrp="1"/>
          </p:cNvSpPr>
          <p:nvPr>
            <p:ph type="title"/>
          </p:nvPr>
        </p:nvSpPr>
        <p:spPr>
          <a:xfrm>
            <a:off x="639799" y="741848"/>
            <a:ext cx="11719626" cy="128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D. ¿Cómo usa Dios su poder sobrenatural?</a:t>
            </a:r>
            <a:endParaRPr/>
          </a:p>
        </p:txBody>
      </p:sp>
      <p:pic>
        <p:nvPicPr>
          <p:cNvPr id="333" name="Google Shape;333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184732">
            <a:off x="6975912" y="2899834"/>
            <a:ext cx="4552102" cy="3029217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1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pic>
        <p:nvPicPr>
          <p:cNvPr id="335" name="Google Shape;33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45216">
            <a:off x="779126" y="3041020"/>
            <a:ext cx="5365124" cy="30491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2"/>
          <p:cNvSpPr txBox="1">
            <a:spLocks noGrp="1"/>
          </p:cNvSpPr>
          <p:nvPr>
            <p:ph type="title"/>
          </p:nvPr>
        </p:nvSpPr>
        <p:spPr>
          <a:xfrm>
            <a:off x="639799" y="741848"/>
            <a:ext cx="11719626" cy="128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D. ¿Cómo usa Dios su poder sobrenatural?</a:t>
            </a:r>
            <a:endParaRPr/>
          </a:p>
        </p:txBody>
      </p:sp>
      <p:sp>
        <p:nvSpPr>
          <p:cNvPr id="341" name="Google Shape;341;p12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pic>
        <p:nvPicPr>
          <p:cNvPr id="342" name="Google Shape;34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4744" y="2361067"/>
            <a:ext cx="3309870" cy="4021484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2"/>
          <p:cNvSpPr txBox="1">
            <a:spLocks noGrp="1"/>
          </p:cNvSpPr>
          <p:nvPr>
            <p:ph type="body" idx="1"/>
          </p:nvPr>
        </p:nvSpPr>
        <p:spPr>
          <a:xfrm>
            <a:off x="987528" y="2663659"/>
            <a:ext cx="474694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1. La suprema obra sobrenatural de todas las edades.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La resurrección de Jesús.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3"/>
          <p:cNvSpPr txBox="1">
            <a:spLocks noGrp="1"/>
          </p:cNvSpPr>
          <p:nvPr>
            <p:ph type="title"/>
          </p:nvPr>
        </p:nvSpPr>
        <p:spPr>
          <a:xfrm>
            <a:off x="639799" y="741848"/>
            <a:ext cx="11719626" cy="128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D. ¿Cómo usa Dios su poder sobrenatural?</a:t>
            </a:r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body" idx="1"/>
          </p:nvPr>
        </p:nvSpPr>
        <p:spPr>
          <a:xfrm>
            <a:off x="987528" y="2663659"/>
            <a:ext cx="8890568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en-US" sz="2800"/>
              <a:t>2. Necesitamos poder espiritual para vivir la vida cristiana.</a:t>
            </a:r>
            <a:endParaRPr/>
          </a:p>
          <a:p>
            <a:pPr marL="342900" lvl="0" indent="-211328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sz="2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en-US" sz="2800"/>
              <a:t>No espere que Dios haga un milagro en su vida cada vez que surja un problema.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en-US" sz="2800"/>
              <a:t>Cada una de estas pruebas y problemas les da la oportunidad de desarrollar el carácter y la fuerza interior.</a:t>
            </a:r>
            <a:endParaRPr sz="2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E. El plan de Dios para el futuro</a:t>
            </a:r>
            <a:endParaRPr/>
          </a:p>
        </p:txBody>
      </p:sp>
      <p:pic>
        <p:nvPicPr>
          <p:cNvPr id="356" name="Google Shape;356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70237" y="2461832"/>
            <a:ext cx="7743463" cy="378139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4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Aplicación personal</a:t>
            </a:r>
            <a:endParaRPr/>
          </a:p>
        </p:txBody>
      </p:sp>
      <p:sp>
        <p:nvSpPr>
          <p:cNvPr id="363" name="Google Shape;363;p1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1019133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US" sz="2800" dirty="0"/>
              <a:t>Que no </a:t>
            </a:r>
            <a:r>
              <a:rPr lang="en-US" sz="2800" dirty="0" err="1"/>
              <a:t>teman</a:t>
            </a:r>
            <a:r>
              <a:rPr lang="en-US" sz="2800" dirty="0"/>
              <a:t> </a:t>
            </a:r>
            <a:r>
              <a:rPr lang="en-US" sz="2800" dirty="0" err="1"/>
              <a:t>confiar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Dios.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 dirty="0"/>
              <a:t>Mira las </a:t>
            </a:r>
            <a:r>
              <a:rPr lang="en-US" sz="2800" dirty="0" err="1"/>
              <a:t>leyes</a:t>
            </a:r>
            <a:r>
              <a:rPr lang="en-US" sz="2800" dirty="0"/>
              <a:t> de la </a:t>
            </a:r>
            <a:r>
              <a:rPr lang="en-US" sz="2800" dirty="0" err="1"/>
              <a:t>naturaleza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acción</a:t>
            </a:r>
            <a:r>
              <a:rPr lang="en-US" sz="2800" dirty="0"/>
              <a:t>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 dirty="0" err="1"/>
              <a:t>Conoce</a:t>
            </a:r>
            <a:r>
              <a:rPr lang="en-US" sz="2800" dirty="0"/>
              <a:t> </a:t>
            </a:r>
            <a:r>
              <a:rPr lang="en-US" sz="2800" dirty="0" err="1"/>
              <a:t>mejor</a:t>
            </a:r>
            <a:r>
              <a:rPr lang="en-US" sz="2800" dirty="0"/>
              <a:t> a Dios. </a:t>
            </a:r>
            <a:r>
              <a:rPr lang="en-US" sz="2800" dirty="0" err="1"/>
              <a:t>Aprende</a:t>
            </a:r>
            <a:r>
              <a:rPr lang="en-US" sz="2800" dirty="0"/>
              <a:t> </a:t>
            </a:r>
            <a:r>
              <a:rPr lang="en-US" sz="2800" dirty="0" err="1"/>
              <a:t>quién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Él</a:t>
            </a:r>
            <a:r>
              <a:rPr lang="en-US" sz="2800" dirty="0"/>
              <a:t>, y no solo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milagros</a:t>
            </a:r>
            <a:r>
              <a:rPr lang="en-US" sz="2800" dirty="0"/>
              <a:t> que </a:t>
            </a:r>
            <a:r>
              <a:rPr lang="en-US" sz="2800" dirty="0" err="1"/>
              <a:t>puede</a:t>
            </a:r>
            <a:r>
              <a:rPr lang="en-US" sz="2800" dirty="0"/>
              <a:t> </a:t>
            </a:r>
            <a:r>
              <a:rPr lang="en-US" sz="2800" dirty="0" err="1"/>
              <a:t>hacer</a:t>
            </a:r>
            <a:r>
              <a:rPr lang="en-US" sz="2800" dirty="0"/>
              <a:t>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 dirty="0"/>
              <a:t>Que no </a:t>
            </a:r>
            <a:r>
              <a:rPr lang="en-US" sz="2800" dirty="0" err="1"/>
              <a:t>dependan</a:t>
            </a:r>
            <a:r>
              <a:rPr lang="en-US" sz="2800" dirty="0"/>
              <a:t> </a:t>
            </a:r>
            <a:r>
              <a:rPr lang="en-US" sz="2800" dirty="0" err="1"/>
              <a:t>sólo</a:t>
            </a:r>
            <a:r>
              <a:rPr lang="en-US" sz="2800" dirty="0"/>
              <a:t> de </a:t>
            </a:r>
            <a:r>
              <a:rPr lang="en-US" sz="2800" dirty="0" err="1"/>
              <a:t>milagros</a:t>
            </a:r>
            <a:r>
              <a:rPr lang="en-US" sz="2800" dirty="0"/>
              <a:t> para </a:t>
            </a:r>
            <a:r>
              <a:rPr lang="en-US" sz="2800" dirty="0" err="1"/>
              <a:t>ser</a:t>
            </a:r>
            <a:r>
              <a:rPr lang="en-US" sz="2800" dirty="0"/>
              <a:t> </a:t>
            </a:r>
            <a:r>
              <a:rPr lang="en-US" sz="2800" dirty="0" err="1"/>
              <a:t>motivados</a:t>
            </a:r>
            <a:r>
              <a:rPr lang="en-US" sz="2800" dirty="0"/>
              <a:t> a </a:t>
            </a:r>
            <a:r>
              <a:rPr lang="en-US" sz="2800" dirty="0" err="1"/>
              <a:t>servir</a:t>
            </a:r>
            <a:r>
              <a:rPr lang="en-US" sz="2800" dirty="0"/>
              <a:t> a Dios. Que le </a:t>
            </a:r>
            <a:r>
              <a:rPr lang="en-US" sz="2800" dirty="0" err="1"/>
              <a:t>sirvan</a:t>
            </a:r>
            <a:r>
              <a:rPr lang="en-US" sz="2800" dirty="0"/>
              <a:t> </a:t>
            </a:r>
            <a:r>
              <a:rPr lang="en-US" sz="2800" dirty="0" err="1"/>
              <a:t>porque</a:t>
            </a:r>
            <a:r>
              <a:rPr lang="en-US" sz="2800" dirty="0"/>
              <a:t> </a:t>
            </a:r>
            <a:r>
              <a:rPr lang="en-US" sz="2800" dirty="0" err="1"/>
              <a:t>Él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Dios.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Que </a:t>
            </a:r>
            <a:r>
              <a:rPr lang="en-US" sz="2800" dirty="0"/>
              <a:t>el </a:t>
            </a:r>
            <a:r>
              <a:rPr lang="en-US" sz="2800" dirty="0" err="1"/>
              <a:t>amor</a:t>
            </a:r>
            <a:r>
              <a:rPr lang="en-US" sz="2800" dirty="0"/>
              <a:t> sea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motivación</a:t>
            </a:r>
            <a:r>
              <a:rPr lang="en-US" sz="2800" dirty="0"/>
              <a:t> y no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milagros</a:t>
            </a:r>
            <a:r>
              <a:rPr lang="en-US" sz="2800" dirty="0"/>
              <a:t>.</a:t>
            </a:r>
            <a:endParaRPr dirty="0"/>
          </a:p>
        </p:txBody>
      </p:sp>
      <p:sp>
        <p:nvSpPr>
          <p:cNvPr id="364" name="Google Shape;364;p15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6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692054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>
                <a:latin typeface="Arial"/>
                <a:ea typeface="Arial"/>
                <a:cs typeface="Arial"/>
                <a:sym typeface="Arial"/>
              </a:rPr>
              <a:t>Capítulo 2</a:t>
            </a:r>
            <a:br>
              <a:rPr lang="en-US" sz="48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Las características </a:t>
            </a:r>
            <a:br>
              <a:rPr lang="en-US" sz="32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del verdadero </a:t>
            </a:r>
            <a:br>
              <a:rPr lang="en-US" sz="3200" b="1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poder espiritual</a:t>
            </a:r>
            <a:endParaRPr sz="3200"/>
          </a:p>
        </p:txBody>
      </p:sp>
      <p:sp>
        <p:nvSpPr>
          <p:cNvPr id="370" name="Google Shape;370;p1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1000"/>
              <a:buFont typeface="Century Gothic"/>
              <a:buNone/>
            </a:pPr>
            <a:r>
              <a:rPr lang="en-US" sz="1000" b="1" i="0" u="none" strike="noStrike" cap="none" smtClean="0">
                <a:solidFill>
                  <a:srgbClr val="B311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iteenchallenge.org</a:t>
            </a:r>
            <a:endParaRPr sz="1000" b="1" i="0" u="none" strike="noStrike" cap="none">
              <a:solidFill>
                <a:srgbClr val="B311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1" name="Google Shape;37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0207" y="2459437"/>
            <a:ext cx="5392130" cy="19539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01-2024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9600132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dirty="0" err="1"/>
              <a:t>Lección</a:t>
            </a:r>
            <a:r>
              <a:rPr lang="en-US" dirty="0"/>
              <a:t> 2   El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sobrenatural</a:t>
            </a:r>
            <a:r>
              <a:rPr lang="en-US" dirty="0"/>
              <a:t> de Dios</a:t>
            </a:r>
            <a:endParaRPr dirty="0"/>
          </a:p>
        </p:txBody>
      </p:sp>
      <p:sp>
        <p:nvSpPr>
          <p:cNvPr id="377" name="Google Shape;377;p17"/>
          <p:cNvSpPr txBox="1">
            <a:spLocks noGrp="1"/>
          </p:cNvSpPr>
          <p:nvPr>
            <p:ph type="body" idx="1"/>
          </p:nvPr>
        </p:nvSpPr>
        <p:spPr>
          <a:xfrm>
            <a:off x="768589" y="2366830"/>
            <a:ext cx="1077088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b="1"/>
              <a:t>Verdad bíblica clave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Necesitamos conocer las características de la fe y el verdadero poder espiritual.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 b="1"/>
              <a:t>Versículos clave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en-US" sz="1600"/>
              <a:t>Filipenses 4:13 “Pues todo lo puedo hacer por medio de Cristo, quien me da las fuerzas.”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en-US" sz="1600"/>
              <a:t>2 Pedro 1:3, 4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en-US" sz="1600"/>
              <a:t>“Mediante su divino poder, Dios nos ha dado todo lo que necesitamos para llevar una vida de rectitud. Todo esto lo recibimos al llegar a conocer a aquel que nos llamó por medio de su maravillosa gloria y excelencia; 4 y debido a su gloria y excelencia, nos ha dado grandes y preciosas promesas. Estas promesas hacen posible que ustedes participen de la naturaleza divina y escapen de la corrupción del mundo, causada por los deseos humanos.” </a:t>
            </a:r>
            <a:endParaRPr sz="1600"/>
          </a:p>
        </p:txBody>
      </p:sp>
      <p:sp>
        <p:nvSpPr>
          <p:cNvPr id="378" name="Google Shape;378;p17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1000"/>
              <a:buFont typeface="Century Gothic"/>
              <a:buNone/>
            </a:pPr>
            <a:r>
              <a:rPr lang="en-US" sz="1000" b="1" i="0" u="none" strike="noStrike" cap="none" smtClean="0">
                <a:solidFill>
                  <a:srgbClr val="B311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iteenchallenge.org</a:t>
            </a:r>
            <a:endParaRPr sz="1000" b="1" i="0" u="none" strike="noStrike" cap="none">
              <a:solidFill>
                <a:srgbClr val="B311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dirty="0" err="1"/>
              <a:t>Actividad</a:t>
            </a:r>
            <a:r>
              <a:rPr lang="en-US" dirty="0"/>
              <a:t> </a:t>
            </a:r>
            <a:r>
              <a:rPr lang="en-US" dirty="0" err="1"/>
              <a:t>preliminar</a:t>
            </a:r>
            <a:r>
              <a:rPr lang="en-US" dirty="0"/>
              <a:t> de la </a:t>
            </a:r>
            <a:r>
              <a:rPr lang="en-US" dirty="0" err="1"/>
              <a:t>lección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Las </a:t>
            </a:r>
            <a:r>
              <a:rPr lang="en-US" b="1" dirty="0" err="1"/>
              <a:t>leyes</a:t>
            </a:r>
            <a:r>
              <a:rPr lang="en-US" b="1" dirty="0"/>
              <a:t> de la </a:t>
            </a:r>
            <a:r>
              <a:rPr lang="en-US" b="1" dirty="0" err="1"/>
              <a:t>naturaleza</a:t>
            </a:r>
            <a:r>
              <a:rPr lang="en-US" b="1" dirty="0"/>
              <a:t> </a:t>
            </a:r>
            <a:endParaRPr b="1" dirty="0"/>
          </a:p>
        </p:txBody>
      </p:sp>
      <p:sp>
        <p:nvSpPr>
          <p:cNvPr id="384" name="Google Shape;384;p18"/>
          <p:cNvSpPr txBox="1">
            <a:spLocks noGrp="1"/>
          </p:cNvSpPr>
          <p:nvPr>
            <p:ph type="body" idx="1"/>
          </p:nvPr>
        </p:nvSpPr>
        <p:spPr>
          <a:xfrm>
            <a:off x="785612" y="2603500"/>
            <a:ext cx="4958366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 err="1"/>
              <a:t>Comparta</a:t>
            </a:r>
            <a:r>
              <a:rPr lang="en-US" sz="2400" dirty="0"/>
              <a:t> </a:t>
            </a:r>
            <a:r>
              <a:rPr lang="en-US" sz="2400" dirty="0" err="1"/>
              <a:t>algunas</a:t>
            </a:r>
            <a:r>
              <a:rPr lang="en-US" sz="2400" dirty="0"/>
              <a:t> de </a:t>
            </a:r>
            <a:r>
              <a:rPr lang="en-US" sz="2400" dirty="0" err="1"/>
              <a:t>sus</a:t>
            </a:r>
            <a:r>
              <a:rPr lang="en-US" sz="2400" dirty="0"/>
              <a:t> </a:t>
            </a:r>
            <a:r>
              <a:rPr lang="en-US" sz="2400" dirty="0" err="1"/>
              <a:t>experiencias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las que </a:t>
            </a:r>
            <a:r>
              <a:rPr lang="en-US" sz="2400" dirty="0" err="1"/>
              <a:t>observó</a:t>
            </a:r>
            <a:r>
              <a:rPr lang="en-US" sz="2400" dirty="0"/>
              <a:t> las </a:t>
            </a:r>
            <a:r>
              <a:rPr lang="en-US" sz="2400" dirty="0" err="1"/>
              <a:t>leyes</a:t>
            </a:r>
            <a:r>
              <a:rPr lang="en-US" sz="2400" dirty="0"/>
              <a:t> de la </a:t>
            </a:r>
            <a:r>
              <a:rPr lang="en-US" sz="2400" dirty="0" err="1"/>
              <a:t>naturaleza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acción</a:t>
            </a:r>
            <a:r>
              <a:rPr lang="en-US" sz="2400" dirty="0"/>
              <a:t>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Estas</a:t>
            </a:r>
            <a:r>
              <a:rPr lang="en-US" sz="2400" dirty="0" smtClean="0"/>
              <a:t> </a:t>
            </a:r>
            <a:r>
              <a:rPr lang="en-US" sz="2400" dirty="0" err="1"/>
              <a:t>experiencias</a:t>
            </a:r>
            <a:r>
              <a:rPr lang="en-US" sz="2400" dirty="0"/>
              <a:t> </a:t>
            </a:r>
            <a:r>
              <a:rPr lang="en-US" sz="2400" dirty="0" err="1"/>
              <a:t>pueden</a:t>
            </a:r>
            <a:r>
              <a:rPr lang="en-US" sz="2400" dirty="0"/>
              <a:t> </a:t>
            </a:r>
            <a:r>
              <a:rPr lang="en-US" sz="2400" dirty="0" err="1"/>
              <a:t>ser</a:t>
            </a:r>
            <a:r>
              <a:rPr lang="en-US" sz="2400" dirty="0"/>
              <a:t> un </a:t>
            </a:r>
            <a:r>
              <a:rPr lang="en-US" sz="2400" dirty="0" err="1"/>
              <a:t>recordatorio</a:t>
            </a:r>
            <a:r>
              <a:rPr lang="en-US" sz="2400" dirty="0"/>
              <a:t> para </a:t>
            </a:r>
            <a:r>
              <a:rPr lang="en-US" sz="2400" dirty="0" err="1"/>
              <a:t>nosotros</a:t>
            </a:r>
            <a:r>
              <a:rPr lang="en-US" sz="2400" dirty="0"/>
              <a:t> de la </a:t>
            </a:r>
            <a:r>
              <a:rPr lang="en-US" sz="2400" dirty="0" err="1"/>
              <a:t>influencia</a:t>
            </a:r>
            <a:r>
              <a:rPr lang="en-US" sz="2400" dirty="0"/>
              <a:t> </a:t>
            </a:r>
            <a:r>
              <a:rPr lang="en-US" sz="2400" dirty="0" err="1"/>
              <a:t>presente</a:t>
            </a:r>
            <a:r>
              <a:rPr lang="en-US" sz="2400" dirty="0"/>
              <a:t> de Dios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nuestro</a:t>
            </a:r>
            <a:r>
              <a:rPr lang="en-US" sz="2400" dirty="0"/>
              <a:t> </a:t>
            </a:r>
            <a:r>
              <a:rPr lang="en-US" sz="2400" dirty="0" err="1"/>
              <a:t>mundo</a:t>
            </a:r>
            <a:r>
              <a:rPr lang="en-US" sz="2400" dirty="0"/>
              <a:t> de hoy.</a:t>
            </a:r>
            <a:endParaRPr sz="2400" dirty="0"/>
          </a:p>
        </p:txBody>
      </p:sp>
      <p:sp>
        <p:nvSpPr>
          <p:cNvPr id="385" name="Google Shape;385;p18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pic>
        <p:nvPicPr>
          <p:cNvPr id="386" name="Google Shape;38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2836" y="2660437"/>
            <a:ext cx="4962661" cy="330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927900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dirty="0"/>
              <a:t>A. La </a:t>
            </a:r>
            <a:r>
              <a:rPr lang="en-US" dirty="0" err="1"/>
              <a:t>realidad</a:t>
            </a:r>
            <a:r>
              <a:rPr lang="en-US" dirty="0"/>
              <a:t> de la </a:t>
            </a:r>
            <a:r>
              <a:rPr lang="en-US" dirty="0" err="1"/>
              <a:t>debilidad</a:t>
            </a:r>
            <a:r>
              <a:rPr lang="en-US" dirty="0"/>
              <a:t> </a:t>
            </a:r>
            <a:r>
              <a:rPr lang="en-US" dirty="0" err="1"/>
              <a:t>espiritual</a:t>
            </a:r>
            <a:endParaRPr dirty="0"/>
          </a:p>
        </p:txBody>
      </p:sp>
      <p:sp>
        <p:nvSpPr>
          <p:cNvPr id="392" name="Google Shape;392;p19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9933756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200" b="1" dirty="0"/>
              <a:t>Proyecto de </a:t>
            </a:r>
            <a:r>
              <a:rPr lang="en-US" sz="2200" b="1" dirty="0" err="1"/>
              <a:t>guía</a:t>
            </a:r>
            <a:r>
              <a:rPr lang="en-US" sz="2200" b="1" dirty="0"/>
              <a:t> de </a:t>
            </a:r>
            <a:r>
              <a:rPr lang="en-US" sz="2200" b="1" dirty="0" err="1"/>
              <a:t>estudio</a:t>
            </a:r>
            <a:r>
              <a:rPr lang="en-US" sz="2200" b="1" dirty="0"/>
              <a:t> 4, “</a:t>
            </a:r>
            <a:r>
              <a:rPr lang="en-US" sz="2200" b="1" dirty="0" err="1"/>
              <a:t>Mi</a:t>
            </a:r>
            <a:r>
              <a:rPr lang="en-US" sz="2200" b="1" dirty="0"/>
              <a:t> </a:t>
            </a:r>
            <a:r>
              <a:rPr lang="en-US" sz="2200" b="1" dirty="0" err="1"/>
              <a:t>necesidad</a:t>
            </a:r>
            <a:r>
              <a:rPr lang="en-US" sz="2200" b="1" dirty="0"/>
              <a:t> del </a:t>
            </a:r>
            <a:r>
              <a:rPr lang="en-US" sz="2200" b="1" dirty="0" err="1"/>
              <a:t>poder</a:t>
            </a:r>
            <a:r>
              <a:rPr lang="en-US" sz="2200" b="1" dirty="0"/>
              <a:t> </a:t>
            </a:r>
            <a:r>
              <a:rPr lang="en-US" sz="2200" b="1" dirty="0" err="1"/>
              <a:t>espiritual</a:t>
            </a:r>
            <a:r>
              <a:rPr lang="en-US" sz="2200" b="1" dirty="0"/>
              <a:t> de Dios </a:t>
            </a:r>
            <a:r>
              <a:rPr lang="en-US" sz="2200" b="1" dirty="0" err="1"/>
              <a:t>en</a:t>
            </a:r>
            <a:r>
              <a:rPr lang="en-US" sz="2200" b="1" dirty="0"/>
              <a:t> mi </a:t>
            </a:r>
            <a:r>
              <a:rPr lang="en-US" sz="2200" b="1" dirty="0" err="1"/>
              <a:t>vida</a:t>
            </a:r>
            <a:r>
              <a:rPr lang="en-US" sz="2200" b="1" dirty="0"/>
              <a:t>”, </a:t>
            </a:r>
            <a:r>
              <a:rPr lang="en-US" sz="2200" b="1" dirty="0" err="1"/>
              <a:t>discuta</a:t>
            </a:r>
            <a:r>
              <a:rPr lang="en-US" sz="2200" b="1" dirty="0"/>
              <a:t> las </a:t>
            </a:r>
            <a:r>
              <a:rPr lang="en-US" sz="2200" b="1" dirty="0" err="1"/>
              <a:t>debilidades</a:t>
            </a:r>
            <a:r>
              <a:rPr lang="en-US" sz="2200" b="1" dirty="0"/>
              <a:t> de Pablo </a:t>
            </a:r>
            <a:r>
              <a:rPr lang="en-US" sz="2200" b="1" dirty="0" err="1"/>
              <a:t>descritas</a:t>
            </a:r>
            <a:r>
              <a:rPr lang="en-US" sz="2200" b="1" dirty="0"/>
              <a:t>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err="1" smtClean="0"/>
              <a:t>en</a:t>
            </a:r>
            <a:r>
              <a:rPr lang="en-US" sz="2200" b="1" dirty="0" smtClean="0"/>
              <a:t> </a:t>
            </a:r>
            <a:r>
              <a:rPr lang="en-US" sz="2200" b="1" dirty="0"/>
              <a:t>2 </a:t>
            </a:r>
            <a:r>
              <a:rPr lang="en-US" sz="2200" b="1" dirty="0" err="1"/>
              <a:t>Corintios</a:t>
            </a:r>
            <a:r>
              <a:rPr lang="en-US" sz="2200" b="1" dirty="0"/>
              <a:t> 12:9-10.</a:t>
            </a:r>
            <a:endParaRPr sz="22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200" dirty="0"/>
              <a:t>1. </a:t>
            </a:r>
            <a:r>
              <a:rPr lang="en-US" sz="2200" dirty="0" smtClean="0"/>
              <a:t>	Lee </a:t>
            </a:r>
            <a:r>
              <a:rPr lang="en-US" sz="2200" dirty="0"/>
              <a:t>2 </a:t>
            </a:r>
            <a:r>
              <a:rPr lang="en-US" sz="2200" dirty="0" err="1"/>
              <a:t>Corintios</a:t>
            </a:r>
            <a:r>
              <a:rPr lang="en-US" sz="2200" dirty="0"/>
              <a:t> 12:1-10. Escribe un breve </a:t>
            </a:r>
            <a:r>
              <a:rPr lang="en-US" sz="2200" dirty="0" err="1"/>
              <a:t>resumen</a:t>
            </a:r>
            <a:r>
              <a:rPr lang="en-US" sz="2200" dirty="0"/>
              <a:t> del </a:t>
            </a:r>
            <a:r>
              <a:rPr lang="en-US" sz="2200" dirty="0" err="1"/>
              <a:t>punto</a:t>
            </a:r>
            <a:r>
              <a:rPr lang="en-US" sz="2200" dirty="0"/>
              <a:t> clave que Pablo </a:t>
            </a:r>
            <a:r>
              <a:rPr lang="en-US" sz="2200" dirty="0" err="1"/>
              <a:t>enfatiza</a:t>
            </a:r>
            <a:r>
              <a:rPr lang="en-US" sz="2200" dirty="0"/>
              <a:t> </a:t>
            </a:r>
            <a:r>
              <a:rPr lang="en-US" sz="2200" dirty="0" err="1"/>
              <a:t>aquí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cuanto</a:t>
            </a:r>
            <a:r>
              <a:rPr lang="en-US" sz="2200" dirty="0"/>
              <a:t> a </a:t>
            </a:r>
            <a:r>
              <a:rPr lang="en-US" sz="2200" dirty="0" err="1"/>
              <a:t>sus</a:t>
            </a:r>
            <a:r>
              <a:rPr lang="en-US" sz="2200" dirty="0"/>
              <a:t> </a:t>
            </a:r>
            <a:r>
              <a:rPr lang="en-US" sz="2200" dirty="0" err="1"/>
              <a:t>propias</a:t>
            </a:r>
            <a:r>
              <a:rPr lang="en-US" sz="2200" dirty="0"/>
              <a:t> </a:t>
            </a:r>
            <a:r>
              <a:rPr lang="en-US" sz="2200" dirty="0" err="1"/>
              <a:t>debilidades</a:t>
            </a:r>
            <a:r>
              <a:rPr lang="en-US" sz="2200" dirty="0"/>
              <a:t>.</a:t>
            </a:r>
            <a:endParaRPr sz="22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200" dirty="0"/>
              <a:t>2. </a:t>
            </a:r>
            <a:r>
              <a:rPr lang="en-US" sz="2200" dirty="0" smtClean="0"/>
              <a:t>	</a:t>
            </a:r>
            <a:r>
              <a:rPr lang="en-US" sz="2200" dirty="0" err="1" smtClean="0"/>
              <a:t>Medita</a:t>
            </a:r>
            <a:r>
              <a:rPr lang="en-US" sz="2200" dirty="0" smtClean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tu</a:t>
            </a:r>
            <a:r>
              <a:rPr lang="en-US" sz="2200" dirty="0"/>
              <a:t> </a:t>
            </a:r>
            <a:r>
              <a:rPr lang="en-US" sz="2200" dirty="0" err="1"/>
              <a:t>propia</a:t>
            </a:r>
            <a:r>
              <a:rPr lang="en-US" sz="2200" dirty="0"/>
              <a:t> </a:t>
            </a:r>
            <a:r>
              <a:rPr lang="en-US" sz="2200" dirty="0" err="1"/>
              <a:t>vida</a:t>
            </a:r>
            <a:r>
              <a:rPr lang="en-US" sz="2200" dirty="0"/>
              <a:t>. ¿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qué</a:t>
            </a:r>
            <a:r>
              <a:rPr lang="en-US" sz="2200" dirty="0"/>
              <a:t> </a:t>
            </a:r>
            <a:r>
              <a:rPr lang="en-US" sz="2200" dirty="0" err="1"/>
              <a:t>áreas</a:t>
            </a:r>
            <a:r>
              <a:rPr lang="en-US" sz="2200" dirty="0"/>
              <a:t> de </a:t>
            </a:r>
            <a:r>
              <a:rPr lang="en-US" sz="2200" dirty="0" err="1"/>
              <a:t>tu</a:t>
            </a:r>
            <a:r>
              <a:rPr lang="en-US" sz="2200" dirty="0"/>
              <a:t> </a:t>
            </a:r>
            <a:r>
              <a:rPr lang="en-US" sz="2200" dirty="0" err="1"/>
              <a:t>vida</a:t>
            </a:r>
            <a:r>
              <a:rPr lang="en-US" sz="2200" dirty="0"/>
              <a:t> </a:t>
            </a:r>
            <a:r>
              <a:rPr lang="en-US" sz="2200" dirty="0" err="1"/>
              <a:t>eres</a:t>
            </a:r>
            <a:r>
              <a:rPr lang="en-US" sz="2200" dirty="0"/>
              <a:t> </a:t>
            </a:r>
            <a:r>
              <a:rPr lang="en-US" sz="2200" dirty="0" err="1"/>
              <a:t>débil</a:t>
            </a:r>
            <a:r>
              <a:rPr lang="en-US" sz="2200" dirty="0"/>
              <a:t> y </a:t>
            </a:r>
            <a:r>
              <a:rPr lang="en-US" sz="2200" dirty="0" err="1"/>
              <a:t>necesitas</a:t>
            </a:r>
            <a:r>
              <a:rPr lang="en-US" sz="2200" dirty="0"/>
              <a:t> la </a:t>
            </a:r>
            <a:r>
              <a:rPr lang="en-US" sz="2200" dirty="0" err="1"/>
              <a:t>ayuda</a:t>
            </a:r>
            <a:r>
              <a:rPr lang="en-US" sz="2200" dirty="0"/>
              <a:t> del </a:t>
            </a:r>
            <a:r>
              <a:rPr lang="en-US" sz="2200" dirty="0" err="1"/>
              <a:t>poder</a:t>
            </a:r>
            <a:r>
              <a:rPr lang="en-US" sz="2200" dirty="0"/>
              <a:t> </a:t>
            </a:r>
            <a:r>
              <a:rPr lang="en-US" sz="2200" dirty="0" err="1"/>
              <a:t>espiritual</a:t>
            </a:r>
            <a:r>
              <a:rPr lang="en-US" sz="2200" dirty="0"/>
              <a:t> de Dios?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err="1" smtClean="0"/>
              <a:t>Identiﬁca</a:t>
            </a:r>
            <a:r>
              <a:rPr lang="en-US" sz="2200" dirty="0" smtClean="0"/>
              <a:t> </a:t>
            </a:r>
            <a:r>
              <a:rPr lang="en-US" sz="2200" dirty="0" err="1"/>
              <a:t>una</a:t>
            </a:r>
            <a:r>
              <a:rPr lang="en-US" sz="2200" dirty="0"/>
              <a:t> de </a:t>
            </a:r>
            <a:r>
              <a:rPr lang="en-US" sz="2200" dirty="0" err="1"/>
              <a:t>tus</a:t>
            </a:r>
            <a:r>
              <a:rPr lang="en-US" sz="2200" dirty="0"/>
              <a:t> </a:t>
            </a:r>
            <a:r>
              <a:rPr lang="en-US" sz="2200" dirty="0" err="1"/>
              <a:t>debilidades</a:t>
            </a:r>
            <a:r>
              <a:rPr lang="en-US" sz="2200" dirty="0"/>
              <a:t>, escribe </a:t>
            </a:r>
            <a:r>
              <a:rPr lang="en-US" sz="2200" dirty="0" err="1"/>
              <a:t>cuál</a:t>
            </a:r>
            <a:r>
              <a:rPr lang="en-US" sz="2200" dirty="0"/>
              <a:t> </a:t>
            </a:r>
            <a:r>
              <a:rPr lang="en-US" sz="2200" dirty="0" err="1"/>
              <a:t>es</a:t>
            </a:r>
            <a:r>
              <a:rPr lang="en-US" sz="2200" dirty="0"/>
              <a:t>,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e </a:t>
            </a:r>
            <a:r>
              <a:rPr lang="en-US" sz="2200" dirty="0" err="1"/>
              <a:t>indica</a:t>
            </a:r>
            <a:r>
              <a:rPr lang="en-US" sz="2200" dirty="0"/>
              <a:t> </a:t>
            </a:r>
            <a:r>
              <a:rPr lang="en-US" sz="2200" dirty="0" err="1"/>
              <a:t>cómo</a:t>
            </a:r>
            <a:r>
              <a:rPr lang="en-US" sz="2200" dirty="0"/>
              <a:t> </a:t>
            </a:r>
            <a:r>
              <a:rPr lang="en-US" sz="2200" dirty="0" err="1"/>
              <a:t>quisieras</a:t>
            </a:r>
            <a:r>
              <a:rPr lang="en-US" sz="2200" dirty="0"/>
              <a:t> que Dios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ayudara</a:t>
            </a:r>
            <a:r>
              <a:rPr lang="en-US" sz="2200" dirty="0"/>
              <a:t>.</a:t>
            </a:r>
            <a:endParaRPr sz="2200" dirty="0"/>
          </a:p>
        </p:txBody>
      </p:sp>
      <p:sp>
        <p:nvSpPr>
          <p:cNvPr id="393" name="Google Shape;393;p19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"/>
          <p:cNvSpPr txBox="1">
            <a:spLocks noGrp="1"/>
          </p:cNvSpPr>
          <p:nvPr>
            <p:ph type="title"/>
          </p:nvPr>
        </p:nvSpPr>
        <p:spPr>
          <a:xfrm>
            <a:off x="1058191" y="828080"/>
            <a:ext cx="9798699" cy="76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 sz="4000" b="1"/>
              <a:t>El poder espiritual y lo sobrenatural</a:t>
            </a:r>
            <a:endParaRPr sz="4000" b="1"/>
          </a:p>
        </p:txBody>
      </p:sp>
      <p:sp>
        <p:nvSpPr>
          <p:cNvPr id="262" name="Google Shape;262;p2"/>
          <p:cNvSpPr txBox="1">
            <a:spLocks noGrp="1"/>
          </p:cNvSpPr>
          <p:nvPr>
            <p:ph type="body" idx="1"/>
          </p:nvPr>
        </p:nvSpPr>
        <p:spPr>
          <a:xfrm>
            <a:off x="811370" y="2069065"/>
            <a:ext cx="9459052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2400" b="1">
                <a:solidFill>
                  <a:schemeClr val="dk2"/>
                </a:solidFill>
              </a:rPr>
              <a:t>6a Edición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en-US" sz="2400" b="1">
                <a:solidFill>
                  <a:schemeClr val="dk2"/>
                </a:solidFill>
              </a:rPr>
              <a:t>Por David Batty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en-US" sz="1900">
                <a:solidFill>
                  <a:schemeClr val="dk2"/>
                </a:solidFill>
              </a:rPr>
              <a:t>Este PowerPoint está diseñado para ser utilizado con el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en-US" sz="1900">
                <a:solidFill>
                  <a:schemeClr val="dk2"/>
                </a:solidFill>
              </a:rPr>
              <a:t>Estudios de Grupo para una Nueva Vida,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en-US" sz="1900">
                <a:solidFill>
                  <a:schemeClr val="dk2"/>
                </a:solidFill>
              </a:rPr>
              <a:t>El poder espiritual y lo sobrenatural, por David Batty</a:t>
            </a:r>
            <a:br>
              <a:rPr lang="en-US" sz="1900">
                <a:solidFill>
                  <a:schemeClr val="dk2"/>
                </a:solidFill>
              </a:rPr>
            </a:br>
            <a:endParaRPr sz="1900">
              <a:solidFill>
                <a:schemeClr val="dk2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en-US" sz="2000" b="1">
                <a:solidFill>
                  <a:schemeClr val="dk2"/>
                </a:solidFill>
              </a:rPr>
              <a:t>Otros materiales disponibles incluyen: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en-US" sz="2000">
                <a:solidFill>
                  <a:schemeClr val="dk2"/>
                </a:solidFill>
              </a:rPr>
              <a:t>Manual del maestro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80000"/>
              <a:buNone/>
            </a:pPr>
            <a:r>
              <a:rPr lang="en-US" sz="2000">
                <a:solidFill>
                  <a:schemeClr val="dk2"/>
                </a:solidFill>
              </a:rPr>
              <a:t>Manual del alumno</a:t>
            </a:r>
            <a:endParaRPr sz="20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80000"/>
              <a:buNone/>
            </a:pPr>
            <a:r>
              <a:rPr lang="en-US" sz="2000">
                <a:solidFill>
                  <a:schemeClr val="dk2"/>
                </a:solidFill>
              </a:rPr>
              <a:t>Guía de estudio</a:t>
            </a:r>
            <a:endParaRPr sz="20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80000"/>
              <a:buNone/>
            </a:pPr>
            <a:r>
              <a:rPr lang="en-US" sz="2000">
                <a:solidFill>
                  <a:schemeClr val="dk2"/>
                </a:solidFill>
              </a:rPr>
              <a:t>Examen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80000"/>
              <a:buNone/>
            </a:pPr>
            <a:r>
              <a:rPr lang="en-US" sz="2000">
                <a:solidFill>
                  <a:schemeClr val="dk2"/>
                </a:solidFill>
              </a:rPr>
              <a:t>Certificado</a:t>
            </a:r>
            <a:endParaRPr sz="36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</p:txBody>
      </p:sp>
      <p:sp>
        <p:nvSpPr>
          <p:cNvPr id="263" name="Google Shape;263;p2"/>
          <p:cNvSpPr txBox="1"/>
          <p:nvPr/>
        </p:nvSpPr>
        <p:spPr>
          <a:xfrm>
            <a:off x="5636950" y="5436306"/>
            <a:ext cx="4717961" cy="6463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obtener estos materiales visite, iteenchallenge.org</a:t>
            </a:r>
            <a:endParaRPr/>
          </a:p>
        </p:txBody>
      </p:sp>
      <p:pic>
        <p:nvPicPr>
          <p:cNvPr id="264" name="Google Shape;26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7603" y="2401432"/>
            <a:ext cx="2289287" cy="293636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"/>
          <p:cNvSpPr txBox="1">
            <a:spLocks noGrp="1"/>
          </p:cNvSpPr>
          <p:nvPr>
            <p:ph type="ftr" idx="11"/>
          </p:nvPr>
        </p:nvSpPr>
        <p:spPr>
          <a:xfrm>
            <a:off x="7876310" y="6495936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0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951848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dirty="0"/>
              <a:t>B.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verdadero</a:t>
            </a:r>
            <a:r>
              <a:rPr lang="en-US" dirty="0"/>
              <a:t>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espiritual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399" name="Google Shape;399;p20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 dirty="0"/>
              <a:t> </a:t>
            </a:r>
            <a:r>
              <a:rPr lang="en-US" dirty="0" smtClean="0"/>
              <a:t>“¿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/>
              <a:t>exactamente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la </a:t>
            </a:r>
            <a:r>
              <a:rPr lang="en-US" dirty="0" err="1"/>
              <a:t>electricidad</a:t>
            </a:r>
            <a:r>
              <a:rPr lang="en-US" dirty="0"/>
              <a:t>?”</a:t>
            </a:r>
            <a:br>
              <a:rPr lang="en-US" dirty="0"/>
            </a:br>
            <a:r>
              <a:rPr lang="en-US" dirty="0"/>
              <a:t>Lo </a:t>
            </a:r>
            <a:r>
              <a:rPr lang="en-US" dirty="0" err="1"/>
              <a:t>usamos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días</a:t>
            </a:r>
            <a:r>
              <a:rPr lang="en-US" dirty="0"/>
              <a:t> </a:t>
            </a:r>
            <a:r>
              <a:rPr lang="en-US" dirty="0" err="1"/>
              <a:t>aunque</a:t>
            </a:r>
            <a:r>
              <a:rPr lang="en-US" dirty="0"/>
              <a:t> no lo </a:t>
            </a:r>
            <a:r>
              <a:rPr lang="en-US" dirty="0" err="1"/>
              <a:t>entendamos</a:t>
            </a:r>
            <a:r>
              <a:rPr lang="en-US" dirty="0"/>
              <a:t>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dirty="0"/>
              <a:t>Lo </a:t>
            </a:r>
            <a:r>
              <a:rPr lang="en-US" dirty="0" err="1"/>
              <a:t>mismo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decirse</a:t>
            </a:r>
            <a:r>
              <a:rPr lang="en-US" dirty="0"/>
              <a:t> del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espiritual</a:t>
            </a:r>
            <a:r>
              <a:rPr lang="en-US" dirty="0"/>
              <a:t>. </a:t>
            </a:r>
            <a:r>
              <a:rPr lang="en-US" dirty="0" err="1"/>
              <a:t>Puede</a:t>
            </a:r>
            <a:r>
              <a:rPr lang="en-US" dirty="0"/>
              <a:t> que no lo </a:t>
            </a:r>
            <a:r>
              <a:rPr lang="en-US" dirty="0" err="1"/>
              <a:t>entendamos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lo </a:t>
            </a:r>
            <a:r>
              <a:rPr lang="en-US" dirty="0" err="1"/>
              <a:t>necesitamos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días</a:t>
            </a:r>
            <a:r>
              <a:rPr lang="en-US" dirty="0" smtClean="0"/>
              <a:t>.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sp>
        <p:nvSpPr>
          <p:cNvPr id="400" name="Google Shape;400;p20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pic>
        <p:nvPicPr>
          <p:cNvPr id="401" name="Google Shape;40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09" y="4079979"/>
            <a:ext cx="3061858" cy="258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9923" y="3999447"/>
            <a:ext cx="3188870" cy="185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4816" y="4079979"/>
            <a:ext cx="3211594" cy="2117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1"/>
          <p:cNvSpPr txBox="1">
            <a:spLocks noGrp="1"/>
          </p:cNvSpPr>
          <p:nvPr>
            <p:ph type="title"/>
          </p:nvPr>
        </p:nvSpPr>
        <p:spPr>
          <a:xfrm>
            <a:off x="708338" y="973668"/>
            <a:ext cx="10547797" cy="584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C. ¿Qué significa ser fuerte espiritualmente?</a:t>
            </a:r>
            <a:endParaRPr/>
          </a:p>
        </p:txBody>
      </p:sp>
      <p:sp>
        <p:nvSpPr>
          <p:cNvPr id="409" name="Google Shape;409;p2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1. Hay un compromiso firme de vivir para Cristo.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2. Toma sus decisiones después de consultar la Biblia.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3. La oración es parte importante en nuestra vida.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4. Aprende a escuchar a Dios a través de su espíritu.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5. Ama a Dios más que a nada ni nadie.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6. Aprende a vencer la tentación a pecar.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7. Su vida da muestras del “fruto del Espíritu Santo” </a:t>
            </a:r>
            <a:endParaRPr sz="2000"/>
          </a:p>
        </p:txBody>
      </p:sp>
      <p:sp>
        <p:nvSpPr>
          <p:cNvPr id="410" name="Google Shape;410;p21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3088" lvl="0" indent="-573088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dirty="0"/>
              <a:t>D. No se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tratar</a:t>
            </a:r>
            <a:r>
              <a:rPr lang="en-US" dirty="0"/>
              <a:t> de </a:t>
            </a:r>
            <a:r>
              <a:rPr lang="en-US" dirty="0" err="1"/>
              <a:t>imitar</a:t>
            </a:r>
            <a:r>
              <a:rPr lang="en-US" dirty="0"/>
              <a:t> el </a:t>
            </a:r>
            <a:r>
              <a:rPr lang="en-US" dirty="0" err="1"/>
              <a:t>poder</a:t>
            </a:r>
            <a:r>
              <a:rPr lang="en-US" dirty="0"/>
              <a:t> de Dios</a:t>
            </a:r>
            <a:endParaRPr dirty="0"/>
          </a:p>
        </p:txBody>
      </p:sp>
      <p:sp>
        <p:nvSpPr>
          <p:cNvPr id="416" name="Google Shape;416;p22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9482995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 err="1"/>
              <a:t>Hechos</a:t>
            </a:r>
            <a:r>
              <a:rPr lang="en-US" sz="2400" dirty="0"/>
              <a:t> 19:13 b, 15, 16 Nueva </a:t>
            </a:r>
            <a:r>
              <a:rPr lang="en-US" sz="2400" dirty="0" err="1"/>
              <a:t>Traducción</a:t>
            </a:r>
            <a:r>
              <a:rPr lang="en-US" sz="2400" dirty="0"/>
              <a:t> </a:t>
            </a:r>
            <a:r>
              <a:rPr lang="en-US" sz="2400" dirty="0" err="1"/>
              <a:t>Viviente</a:t>
            </a:r>
            <a:r>
              <a:rPr lang="en-US" sz="2400" dirty="0"/>
              <a:t>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dirty="0" err="1" smtClean="0"/>
              <a:t>Trataban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usar</a:t>
            </a:r>
            <a:r>
              <a:rPr lang="en-US" sz="2400" dirty="0"/>
              <a:t> el </a:t>
            </a:r>
            <a:r>
              <a:rPr lang="en-US" sz="2400" dirty="0" err="1"/>
              <a:t>nombre</a:t>
            </a:r>
            <a:r>
              <a:rPr lang="en-US" sz="2400" dirty="0"/>
              <a:t> del </a:t>
            </a:r>
            <a:r>
              <a:rPr lang="en-US" sz="2400" dirty="0" err="1"/>
              <a:t>Señor</a:t>
            </a:r>
            <a:r>
              <a:rPr lang="en-US" sz="2400" dirty="0"/>
              <a:t> </a:t>
            </a:r>
            <a:r>
              <a:rPr lang="en-US" sz="2400" dirty="0" err="1"/>
              <a:t>Jesús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sus</a:t>
            </a:r>
            <a:r>
              <a:rPr lang="en-US" sz="2400" dirty="0"/>
              <a:t> </a:t>
            </a:r>
            <a:r>
              <a:rPr lang="en-US" sz="2400" dirty="0" err="1"/>
              <a:t>conjuros</a:t>
            </a:r>
            <a:r>
              <a:rPr lang="en-US" sz="2400" dirty="0"/>
              <a:t> y </a:t>
            </a:r>
            <a:r>
              <a:rPr lang="en-US" sz="2400" dirty="0" err="1"/>
              <a:t>decían</a:t>
            </a:r>
            <a:r>
              <a:rPr lang="en-US" sz="2400" dirty="0"/>
              <a:t>:  «¡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ordeno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err="1"/>
              <a:t>nombre</a:t>
            </a:r>
            <a:r>
              <a:rPr lang="en-US" sz="2400" dirty="0"/>
              <a:t> de </a:t>
            </a:r>
            <a:r>
              <a:rPr lang="en-US" sz="2400" dirty="0" err="1"/>
              <a:t>Jesús</a:t>
            </a:r>
            <a:r>
              <a:rPr lang="en-US" sz="2400" dirty="0"/>
              <a:t>, de </a:t>
            </a:r>
            <a:r>
              <a:rPr lang="en-US" sz="2400" dirty="0" err="1"/>
              <a:t>quien</a:t>
            </a:r>
            <a:r>
              <a:rPr lang="en-US" sz="2400" dirty="0"/>
              <a:t> Pablo </a:t>
            </a:r>
            <a:r>
              <a:rPr lang="en-US" sz="2400" dirty="0" err="1"/>
              <a:t>predica</a:t>
            </a:r>
            <a:r>
              <a:rPr lang="en-US" sz="2400" dirty="0"/>
              <a:t>, que </a:t>
            </a:r>
            <a:r>
              <a:rPr lang="en-US" sz="2400" dirty="0" err="1"/>
              <a:t>salgas</a:t>
            </a:r>
            <a:r>
              <a:rPr lang="en-US" sz="2400" dirty="0"/>
              <a:t>!». . . .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ocasión</a:t>
            </a:r>
            <a:r>
              <a:rPr lang="en-US" sz="2400" dirty="0"/>
              <a:t> que lo </a:t>
            </a:r>
            <a:r>
              <a:rPr lang="en-US" sz="2400" dirty="0" err="1"/>
              <a:t>intentaron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el </a:t>
            </a:r>
            <a:r>
              <a:rPr lang="en-US" sz="2400" dirty="0" err="1"/>
              <a:t>espíritu</a:t>
            </a:r>
            <a:r>
              <a:rPr lang="en-US" sz="2400" dirty="0"/>
              <a:t> </a:t>
            </a:r>
            <a:r>
              <a:rPr lang="en-US" sz="2400" dirty="0" err="1"/>
              <a:t>maligno</a:t>
            </a:r>
            <a:r>
              <a:rPr lang="en-US" sz="2400" dirty="0"/>
              <a:t> </a:t>
            </a:r>
            <a:r>
              <a:rPr lang="en-US" sz="2400" dirty="0" err="1"/>
              <a:t>respondió</a:t>
            </a:r>
            <a:r>
              <a:rPr lang="en-US" sz="2400" dirty="0"/>
              <a:t>: «</a:t>
            </a:r>
            <a:r>
              <a:rPr lang="en-US" sz="2400" dirty="0" err="1"/>
              <a:t>Conozco</a:t>
            </a:r>
            <a:r>
              <a:rPr lang="en-US" sz="2400" dirty="0"/>
              <a:t> a </a:t>
            </a:r>
            <a:r>
              <a:rPr lang="en-US" sz="2400" dirty="0" err="1"/>
              <a:t>Jesús</a:t>
            </a:r>
            <a:r>
              <a:rPr lang="en-US" sz="2400" dirty="0"/>
              <a:t> y </a:t>
            </a:r>
            <a:r>
              <a:rPr lang="en-US" sz="2400" dirty="0" err="1"/>
              <a:t>conozco</a:t>
            </a:r>
            <a:r>
              <a:rPr lang="en-US" sz="2400" dirty="0"/>
              <a:t> a Pablo, ¿</a:t>
            </a:r>
            <a:r>
              <a:rPr lang="en-US" sz="2400" dirty="0" err="1"/>
              <a:t>pero</a:t>
            </a:r>
            <a:r>
              <a:rPr lang="en-US" sz="2400" dirty="0"/>
              <a:t> </a:t>
            </a:r>
            <a:r>
              <a:rPr lang="en-US" sz="2400" dirty="0" err="1"/>
              <a:t>quiénes</a:t>
            </a:r>
            <a:r>
              <a:rPr lang="en-US" sz="2400" dirty="0"/>
              <a:t> son </a:t>
            </a:r>
            <a:r>
              <a:rPr lang="en-US" sz="2400" dirty="0" err="1"/>
              <a:t>ustedes</a:t>
            </a:r>
            <a:r>
              <a:rPr lang="en-US" sz="2400" dirty="0"/>
              <a:t>?». </a:t>
            </a:r>
            <a:r>
              <a:rPr lang="en-US" sz="2400" dirty="0" err="1"/>
              <a:t>Entonces</a:t>
            </a:r>
            <a:r>
              <a:rPr lang="en-US" sz="2400" dirty="0"/>
              <a:t> el hombre con el </a:t>
            </a:r>
            <a:r>
              <a:rPr lang="en-US" sz="2400" dirty="0" err="1"/>
              <a:t>espíritu</a:t>
            </a:r>
            <a:r>
              <a:rPr lang="en-US" sz="2400" dirty="0"/>
              <a:t> </a:t>
            </a:r>
            <a:r>
              <a:rPr lang="en-US" sz="2400" dirty="0" err="1"/>
              <a:t>maligno</a:t>
            </a:r>
            <a:r>
              <a:rPr lang="en-US" sz="2400" dirty="0"/>
              <a:t> se </a:t>
            </a:r>
            <a:r>
              <a:rPr lang="en-US" sz="2400" dirty="0" err="1"/>
              <a:t>lanzó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ellos</a:t>
            </a:r>
            <a:r>
              <a:rPr lang="en-US" sz="2400" dirty="0"/>
              <a:t>, </a:t>
            </a:r>
            <a:r>
              <a:rPr lang="en-US" sz="2400" dirty="0" err="1"/>
              <a:t>logró</a:t>
            </a:r>
            <a:r>
              <a:rPr lang="en-US" sz="2400" dirty="0"/>
              <a:t> </a:t>
            </a:r>
            <a:r>
              <a:rPr lang="en-US" sz="2400" dirty="0" err="1"/>
              <a:t>dominarlos</a:t>
            </a:r>
            <a:r>
              <a:rPr lang="en-US" sz="2400" dirty="0"/>
              <a:t> 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los</a:t>
            </a:r>
            <a:r>
              <a:rPr lang="en-US" sz="2400" dirty="0" smtClean="0"/>
              <a:t> </a:t>
            </a:r>
            <a:r>
              <a:rPr lang="en-US" sz="2400" dirty="0" err="1"/>
              <a:t>atacó</a:t>
            </a:r>
            <a:r>
              <a:rPr lang="en-US" sz="2400" dirty="0"/>
              <a:t> con </a:t>
            </a:r>
            <a:r>
              <a:rPr lang="en-US" sz="2400" dirty="0" err="1"/>
              <a:t>tal</a:t>
            </a:r>
            <a:r>
              <a:rPr lang="en-US" sz="2400" dirty="0"/>
              <a:t> </a:t>
            </a:r>
            <a:r>
              <a:rPr lang="en-US" sz="2400" dirty="0" err="1"/>
              <a:t>violencia</a:t>
            </a:r>
            <a:r>
              <a:rPr lang="en-US" sz="2400" dirty="0"/>
              <a:t> que </a:t>
            </a:r>
            <a:r>
              <a:rPr lang="en-US" sz="2400" dirty="0" err="1"/>
              <a:t>ellos</a:t>
            </a:r>
            <a:r>
              <a:rPr lang="en-US" sz="2400" dirty="0"/>
              <a:t> </a:t>
            </a:r>
            <a:r>
              <a:rPr lang="en-US" sz="2400" dirty="0" err="1"/>
              <a:t>huyeron</a:t>
            </a:r>
            <a:r>
              <a:rPr lang="en-US" sz="2400" dirty="0"/>
              <a:t> de la casa, </a:t>
            </a:r>
            <a:r>
              <a:rPr lang="en-US" sz="2400" dirty="0" err="1"/>
              <a:t>desnudos</a:t>
            </a:r>
            <a:r>
              <a:rPr lang="en-US" sz="2400" dirty="0"/>
              <a:t> y </a:t>
            </a:r>
            <a:r>
              <a:rPr lang="en-US" sz="2400" dirty="0" err="1"/>
              <a:t>golpeados</a:t>
            </a:r>
            <a:r>
              <a:rPr lang="en-US" sz="2400" dirty="0"/>
              <a:t>.</a:t>
            </a:r>
            <a:endParaRPr sz="2400" dirty="0"/>
          </a:p>
        </p:txBody>
      </p:sp>
      <p:sp>
        <p:nvSpPr>
          <p:cNvPr id="417" name="Google Shape;417;p22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639799" y="844879"/>
            <a:ext cx="9895119" cy="79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3088" lvl="0" indent="-573088">
              <a:buSzPts val="3600"/>
            </a:pPr>
            <a:r>
              <a:rPr lang="en-US" dirty="0"/>
              <a:t>E</a:t>
            </a:r>
            <a:r>
              <a:rPr lang="en-US" dirty="0" smtClean="0"/>
              <a:t>.	</a:t>
            </a:r>
            <a:r>
              <a:rPr lang="en-US" dirty="0" smtClean="0"/>
              <a:t>¿</a:t>
            </a:r>
            <a:r>
              <a:rPr lang="en-US" dirty="0" err="1"/>
              <a:t>Cuál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la </a:t>
            </a:r>
            <a:r>
              <a:rPr lang="en-US" dirty="0" err="1"/>
              <a:t>diferencia</a:t>
            </a:r>
            <a:r>
              <a:rPr lang="en-US" dirty="0"/>
              <a:t> entre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espiritual</a:t>
            </a:r>
            <a:r>
              <a:rPr lang="en-US" dirty="0"/>
              <a:t> y la </a:t>
            </a:r>
            <a:r>
              <a:rPr lang="en-US" dirty="0" err="1"/>
              <a:t>fe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489397" y="2603500"/>
            <a:ext cx="1106295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 b="1" dirty="0" smtClean="0"/>
              <a:t>Fe </a:t>
            </a:r>
            <a:r>
              <a:rPr lang="en-US" sz="2800" b="1" dirty="0"/>
              <a:t>— un </a:t>
            </a:r>
            <a:r>
              <a:rPr lang="en-US" sz="2800" b="1" dirty="0" err="1"/>
              <a:t>poder</a:t>
            </a:r>
            <a:r>
              <a:rPr lang="en-US" sz="2800" b="1" dirty="0"/>
              <a:t> de Dios, que </a:t>
            </a:r>
            <a:r>
              <a:rPr lang="en-US" sz="2800" b="1" dirty="0" err="1"/>
              <a:t>siempre</a:t>
            </a:r>
            <a:r>
              <a:rPr lang="en-US" sz="2800" b="1" dirty="0"/>
              <a:t> </a:t>
            </a:r>
            <a:r>
              <a:rPr lang="en-US" sz="2800" b="1" dirty="0" err="1"/>
              <a:t>lleva</a:t>
            </a:r>
            <a:r>
              <a:rPr lang="en-US" sz="2800" b="1" dirty="0"/>
              <a:t> a la </a:t>
            </a:r>
            <a:r>
              <a:rPr lang="en-US" sz="2800" b="1" dirty="0" err="1"/>
              <a:t>acción</a:t>
            </a:r>
            <a:r>
              <a:rPr lang="en-US" sz="2800" b="1" dirty="0" smtClean="0"/>
              <a:t>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lang="en-US" sz="2800" dirty="0"/>
          </a:p>
          <a:p>
            <a:pPr marL="0" lvl="0" indent="0">
              <a:buSzPts val="2240"/>
              <a:buNone/>
            </a:pPr>
            <a:r>
              <a:rPr lang="es-ES" sz="2800" dirty="0"/>
              <a:t>Otra forma de describir la </a:t>
            </a:r>
            <a:r>
              <a:rPr lang="es-ES" sz="2800" b="1" dirty="0" smtClean="0"/>
              <a:t>fe</a:t>
            </a:r>
            <a:r>
              <a:rPr lang="es-ES" sz="2800" dirty="0" smtClean="0"/>
              <a:t>:</a:t>
            </a:r>
          </a:p>
          <a:p>
            <a:pPr marL="0" lvl="0" indent="0">
              <a:buSzPts val="2240"/>
              <a:buNone/>
            </a:pPr>
            <a:r>
              <a:rPr lang="es-ES" sz="2800" dirty="0" smtClean="0"/>
              <a:t>Usar </a:t>
            </a:r>
            <a:r>
              <a:rPr lang="es-ES" sz="2800" dirty="0"/>
              <a:t>el poder de Dios para hacer lo que no puedes hacer por tu propia </a:t>
            </a:r>
            <a:r>
              <a:rPr lang="es-ES" sz="2800" dirty="0" smtClean="0"/>
              <a:t>cuenta.</a:t>
            </a:r>
            <a:endParaRPr sz="2800" dirty="0"/>
          </a:p>
        </p:txBody>
      </p:sp>
      <p:sp>
        <p:nvSpPr>
          <p:cNvPr id="424" name="Google Shape;424;p23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639799" y="844879"/>
            <a:ext cx="9895119" cy="79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3088" lvl="0" indent="-573088">
              <a:buSzPts val="3600"/>
            </a:pPr>
            <a:r>
              <a:rPr lang="es-ES" dirty="0"/>
              <a:t>Cuatro partes clave de la fe</a:t>
            </a:r>
            <a:endParaRPr dirty="0"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489397" y="2603500"/>
            <a:ext cx="1106295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dirty="0"/>
              <a:t>1. </a:t>
            </a:r>
            <a:r>
              <a:rPr lang="en-US" sz="2800" dirty="0" smtClean="0"/>
              <a:t>	</a:t>
            </a:r>
            <a:r>
              <a:rPr lang="en-US" sz="2800" b="1" dirty="0" err="1" smtClean="0"/>
              <a:t>Creer</a:t>
            </a:r>
            <a:r>
              <a:rPr lang="en-US" sz="2800" dirty="0" smtClean="0"/>
              <a:t> </a:t>
            </a:r>
            <a:r>
              <a:rPr lang="en-US" sz="2800" dirty="0"/>
              <a:t>— </a:t>
            </a:r>
            <a:r>
              <a:rPr lang="en-US" sz="2800" dirty="0" err="1"/>
              <a:t>creer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estar</a:t>
            </a:r>
            <a:r>
              <a:rPr lang="en-US" sz="2800" dirty="0"/>
              <a:t> de </a:t>
            </a:r>
            <a:r>
              <a:rPr lang="en-US" sz="2800" dirty="0" err="1"/>
              <a:t>acuerdo</a:t>
            </a:r>
            <a:r>
              <a:rPr lang="en-US" sz="2800" dirty="0"/>
              <a:t> con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hechos</a:t>
            </a:r>
            <a:r>
              <a:rPr lang="en-US" sz="2800" dirty="0"/>
              <a:t>.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aceptar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la </a:t>
            </a:r>
            <a:r>
              <a:rPr lang="en-US" sz="2800" dirty="0" err="1"/>
              <a:t>mente</a:t>
            </a:r>
            <a:r>
              <a:rPr lang="en-US" sz="2800" dirty="0"/>
              <a:t> que </a:t>
            </a:r>
            <a:r>
              <a:rPr lang="en-US" sz="2800" dirty="0" err="1"/>
              <a:t>algo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cierto</a:t>
            </a:r>
            <a:r>
              <a:rPr lang="en-US" sz="2800" dirty="0" smtClean="0"/>
              <a:t>.</a:t>
            </a:r>
            <a:endParaRPr dirty="0"/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 dirty="0"/>
              <a:t>2. </a:t>
            </a:r>
            <a:r>
              <a:rPr lang="en-US" sz="2800" dirty="0" smtClean="0"/>
              <a:t>	</a:t>
            </a:r>
            <a:r>
              <a:rPr lang="en-US" sz="2800" b="1" dirty="0" err="1" smtClean="0"/>
              <a:t>Confiar</a:t>
            </a:r>
            <a:r>
              <a:rPr lang="en-US" sz="2800" dirty="0" smtClean="0"/>
              <a:t> </a:t>
            </a:r>
            <a:r>
              <a:rPr lang="en-US" sz="2800" dirty="0"/>
              <a:t>— </a:t>
            </a:r>
            <a:r>
              <a:rPr lang="en-US" sz="2800" dirty="0" err="1"/>
              <a:t>depositar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confianza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alguien</a:t>
            </a:r>
            <a:r>
              <a:rPr lang="en-US" sz="2800" dirty="0"/>
              <a:t> o </a:t>
            </a:r>
            <a:r>
              <a:rPr lang="en-US" sz="2800" dirty="0" err="1"/>
              <a:t>algo</a:t>
            </a:r>
            <a:r>
              <a:rPr lang="en-US" sz="2800" dirty="0"/>
              <a:t>. </a:t>
            </a:r>
            <a:r>
              <a:rPr lang="en-US" sz="2800" dirty="0" err="1"/>
              <a:t>Depender</a:t>
            </a:r>
            <a:r>
              <a:rPr lang="en-US" sz="2800" dirty="0"/>
              <a:t> de </a:t>
            </a:r>
            <a:r>
              <a:rPr lang="en-US" sz="2800" dirty="0" err="1"/>
              <a:t>alguien</a:t>
            </a:r>
            <a:r>
              <a:rPr lang="en-US" sz="2800" dirty="0"/>
              <a:t>.</a:t>
            </a:r>
            <a:endParaRPr sz="2800" dirty="0"/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 dirty="0"/>
              <a:t>3. </a:t>
            </a:r>
            <a:r>
              <a:rPr lang="en-US" sz="2800" dirty="0" smtClean="0"/>
              <a:t>	</a:t>
            </a:r>
            <a:r>
              <a:rPr lang="en-US" sz="2800" b="1" dirty="0" smtClean="0"/>
              <a:t>Esperanza</a:t>
            </a:r>
            <a:r>
              <a:rPr lang="en-US" sz="2800" dirty="0" smtClean="0"/>
              <a:t> </a:t>
            </a:r>
            <a:r>
              <a:rPr lang="en-US" sz="2800" dirty="0"/>
              <a:t>— La </a:t>
            </a:r>
            <a:r>
              <a:rPr lang="en-US" sz="2800" dirty="0" err="1"/>
              <a:t>esperanza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esperar</a:t>
            </a:r>
            <a:r>
              <a:rPr lang="en-US" sz="2800" dirty="0"/>
              <a:t> que </a:t>
            </a:r>
            <a:r>
              <a:rPr lang="en-US" sz="2800" dirty="0" err="1"/>
              <a:t>algo</a:t>
            </a:r>
            <a:r>
              <a:rPr lang="en-US" sz="2800" dirty="0"/>
              <a:t> </a:t>
            </a:r>
            <a:r>
              <a:rPr lang="en-US" sz="2800" dirty="0" err="1"/>
              <a:t>suceda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el </a:t>
            </a:r>
            <a:r>
              <a:rPr lang="en-US" sz="2800" dirty="0" err="1"/>
              <a:t>futuro</a:t>
            </a:r>
            <a:r>
              <a:rPr lang="en-US" sz="2800" dirty="0"/>
              <a:t>.</a:t>
            </a:r>
            <a:endParaRPr dirty="0"/>
          </a:p>
          <a:p>
            <a:pPr lvl="0" indent="-457200">
              <a:buSzPts val="2240"/>
              <a:buNone/>
            </a:pPr>
            <a:r>
              <a:rPr lang="en-US" sz="2800" dirty="0"/>
              <a:t>4. </a:t>
            </a:r>
            <a:r>
              <a:rPr lang="en-US" sz="2800" dirty="0" smtClean="0"/>
              <a:t>	</a:t>
            </a:r>
            <a:r>
              <a:rPr lang="en-US" sz="2800" b="1" dirty="0" err="1" smtClean="0"/>
              <a:t>Poder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espiritual</a:t>
            </a:r>
            <a:r>
              <a:rPr lang="en-US" sz="2800" dirty="0" smtClean="0"/>
              <a:t> </a:t>
            </a:r>
            <a:r>
              <a:rPr lang="en-US" sz="2800" dirty="0"/>
              <a:t>— </a:t>
            </a:r>
            <a:r>
              <a:rPr lang="es-ES" sz="2800" b="1" dirty="0"/>
              <a:t>El poder de Dios </a:t>
            </a:r>
            <a:r>
              <a:rPr lang="es-ES" sz="2800" dirty="0"/>
              <a:t>obrando a través de nosotros para hacer lo que no podemos hacer por nuestro propio poder</a:t>
            </a:r>
            <a:r>
              <a:rPr lang="en-US" sz="2800" dirty="0" smtClean="0"/>
              <a:t>.</a:t>
            </a:r>
            <a:endParaRPr dirty="0"/>
          </a:p>
        </p:txBody>
      </p:sp>
      <p:sp>
        <p:nvSpPr>
          <p:cNvPr id="424" name="Google Shape;424;p23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5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4"/>
          <p:cNvSpPr txBox="1">
            <a:spLocks noGrp="1"/>
          </p:cNvSpPr>
          <p:nvPr>
            <p:ph type="title"/>
          </p:nvPr>
        </p:nvSpPr>
        <p:spPr>
          <a:xfrm>
            <a:off x="1084882" y="5247467"/>
            <a:ext cx="968675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s-ES" dirty="0" smtClean="0"/>
              <a:t>La </a:t>
            </a:r>
            <a:r>
              <a:rPr lang="es-ES" dirty="0"/>
              <a:t>relación entre estas 4 </a:t>
            </a:r>
            <a:r>
              <a:rPr lang="es-ES" dirty="0" smtClean="0"/>
              <a:t>claves </a:t>
            </a:r>
            <a:r>
              <a:rPr lang="es-ES" dirty="0"/>
              <a:t>para usar la fe en nuestras vidas</a:t>
            </a:r>
            <a:endParaRPr dirty="0"/>
          </a:p>
        </p:txBody>
      </p:sp>
      <p:sp>
        <p:nvSpPr>
          <p:cNvPr id="430" name="Google Shape;430;p2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439" name="Google Shape;439;p24"/>
          <p:cNvSpPr txBox="1"/>
          <p:nvPr/>
        </p:nvSpPr>
        <p:spPr>
          <a:xfrm>
            <a:off x="326571" y="158620"/>
            <a:ext cx="1002107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creencia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</a:t>
            </a:r>
            <a:r>
              <a:rPr lang="en-US" sz="24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esperanza</a:t>
            </a:r>
            <a:r>
              <a:rPr lang="en-US" sz="2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</a:t>
            </a:r>
            <a:r>
              <a:rPr lang="en-US" sz="24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confianza</a:t>
            </a:r>
            <a:r>
              <a:rPr lang="en-US" sz="2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el </a:t>
            </a:r>
            <a:r>
              <a:rPr lang="en-US" sz="24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poder</a:t>
            </a:r>
            <a:r>
              <a:rPr lang="en-US" sz="2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Dios 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superponen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trabajan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juntas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nuestras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vidas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01-2024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1" t="12430" r="10479" b="57514"/>
          <a:stretch/>
        </p:blipFill>
        <p:spPr>
          <a:xfrm>
            <a:off x="2882685" y="1063416"/>
            <a:ext cx="6152826" cy="3452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5"/>
          <p:cNvSpPr txBox="1">
            <a:spLocks noGrp="1"/>
          </p:cNvSpPr>
          <p:nvPr>
            <p:ph type="title"/>
          </p:nvPr>
        </p:nvSpPr>
        <p:spPr>
          <a:xfrm>
            <a:off x="1154954" y="5107876"/>
            <a:ext cx="9659225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r>
              <a:rPr lang="en-US"/>
              <a:t>Para comprender mejor estas claves, las trataremos como si estuvieran completamente separadas.</a:t>
            </a:r>
            <a:endParaRPr/>
          </a:p>
        </p:txBody>
      </p:sp>
      <p:sp>
        <p:nvSpPr>
          <p:cNvPr id="445" name="Google Shape;445;p2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01-2024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2" t="54350" r="9839" b="28136"/>
          <a:stretch/>
        </p:blipFill>
        <p:spPr>
          <a:xfrm>
            <a:off x="923442" y="1154624"/>
            <a:ext cx="10267297" cy="3329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639799" y="844879"/>
            <a:ext cx="9895119" cy="79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3088" lvl="0" indent="-573088">
              <a:buSzPts val="3600"/>
            </a:pPr>
            <a:r>
              <a:rPr lang="es-ES" dirty="0"/>
              <a:t>Cuatro partes clave de la fe</a:t>
            </a:r>
            <a:endParaRPr dirty="0"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489397" y="2603500"/>
            <a:ext cx="1106295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dirty="0"/>
              <a:t>1. </a:t>
            </a:r>
            <a:r>
              <a:rPr lang="en-US" sz="2800" dirty="0" smtClean="0"/>
              <a:t>	</a:t>
            </a:r>
            <a:r>
              <a:rPr lang="en-US" sz="2800" b="1" dirty="0" err="1" smtClean="0"/>
              <a:t>Creer</a:t>
            </a:r>
            <a:r>
              <a:rPr lang="en-US" sz="2800" dirty="0" smtClean="0"/>
              <a:t> </a:t>
            </a:r>
            <a:r>
              <a:rPr lang="en-US" sz="2800" dirty="0"/>
              <a:t>— </a:t>
            </a:r>
            <a:r>
              <a:rPr lang="en-US" sz="2800" dirty="0" err="1"/>
              <a:t>creer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estar</a:t>
            </a:r>
            <a:r>
              <a:rPr lang="en-US" sz="2800" dirty="0"/>
              <a:t> de </a:t>
            </a:r>
            <a:r>
              <a:rPr lang="en-US" sz="2800" dirty="0" err="1"/>
              <a:t>acuerdo</a:t>
            </a:r>
            <a:r>
              <a:rPr lang="en-US" sz="2800" dirty="0"/>
              <a:t> con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hechos</a:t>
            </a:r>
            <a:r>
              <a:rPr lang="en-US" sz="2800" dirty="0"/>
              <a:t>.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aceptar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la </a:t>
            </a:r>
            <a:r>
              <a:rPr lang="en-US" sz="2800" dirty="0" err="1"/>
              <a:t>mente</a:t>
            </a:r>
            <a:r>
              <a:rPr lang="en-US" sz="2800" dirty="0"/>
              <a:t> que </a:t>
            </a:r>
            <a:r>
              <a:rPr lang="en-US" sz="2800" dirty="0" err="1"/>
              <a:t>algo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cierto</a:t>
            </a:r>
            <a:r>
              <a:rPr lang="en-US" sz="2800" dirty="0" smtClean="0"/>
              <a:t>.</a:t>
            </a:r>
            <a:endParaRPr dirty="0"/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 dirty="0"/>
              <a:t>2. </a:t>
            </a:r>
            <a:r>
              <a:rPr lang="en-US" sz="2800" dirty="0" smtClean="0"/>
              <a:t>	</a:t>
            </a:r>
            <a:r>
              <a:rPr lang="en-US" sz="2800" b="1" dirty="0" err="1" smtClean="0"/>
              <a:t>Confiar</a:t>
            </a:r>
            <a:r>
              <a:rPr lang="en-US" sz="2800" dirty="0" smtClean="0"/>
              <a:t> </a:t>
            </a:r>
            <a:r>
              <a:rPr lang="en-US" sz="2800" dirty="0"/>
              <a:t>— </a:t>
            </a:r>
            <a:r>
              <a:rPr lang="en-US" sz="2800" dirty="0" err="1"/>
              <a:t>depositar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confianza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alguien</a:t>
            </a:r>
            <a:r>
              <a:rPr lang="en-US" sz="2800" dirty="0"/>
              <a:t> o </a:t>
            </a:r>
            <a:r>
              <a:rPr lang="en-US" sz="2800" dirty="0" err="1"/>
              <a:t>algo</a:t>
            </a:r>
            <a:r>
              <a:rPr lang="en-US" sz="2800" dirty="0"/>
              <a:t>. </a:t>
            </a:r>
            <a:r>
              <a:rPr lang="en-US" sz="2800" dirty="0" err="1"/>
              <a:t>Depender</a:t>
            </a:r>
            <a:r>
              <a:rPr lang="en-US" sz="2800" dirty="0"/>
              <a:t> de </a:t>
            </a:r>
            <a:r>
              <a:rPr lang="en-US" sz="2800" dirty="0" err="1"/>
              <a:t>alguien</a:t>
            </a:r>
            <a:r>
              <a:rPr lang="en-US" sz="2800" dirty="0"/>
              <a:t>.</a:t>
            </a:r>
            <a:endParaRPr sz="2800" dirty="0"/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 dirty="0"/>
              <a:t>3. </a:t>
            </a:r>
            <a:r>
              <a:rPr lang="en-US" sz="2800" dirty="0" smtClean="0"/>
              <a:t>	</a:t>
            </a:r>
            <a:r>
              <a:rPr lang="en-US" sz="2800" b="1" dirty="0" smtClean="0"/>
              <a:t>Esperanza</a:t>
            </a:r>
            <a:r>
              <a:rPr lang="en-US" sz="2800" dirty="0" smtClean="0"/>
              <a:t> </a:t>
            </a:r>
            <a:r>
              <a:rPr lang="en-US" sz="2800" dirty="0"/>
              <a:t>— La </a:t>
            </a:r>
            <a:r>
              <a:rPr lang="en-US" sz="2800" dirty="0" err="1"/>
              <a:t>esperanza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esperar</a:t>
            </a:r>
            <a:r>
              <a:rPr lang="en-US" sz="2800" dirty="0"/>
              <a:t> que </a:t>
            </a:r>
            <a:r>
              <a:rPr lang="en-US" sz="2800" dirty="0" err="1"/>
              <a:t>algo</a:t>
            </a:r>
            <a:r>
              <a:rPr lang="en-US" sz="2800" dirty="0"/>
              <a:t> </a:t>
            </a:r>
            <a:r>
              <a:rPr lang="en-US" sz="2800" dirty="0" err="1"/>
              <a:t>suceda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el </a:t>
            </a:r>
            <a:r>
              <a:rPr lang="en-US" sz="2800" dirty="0" err="1"/>
              <a:t>futuro</a:t>
            </a:r>
            <a:r>
              <a:rPr lang="en-US" sz="2800" dirty="0"/>
              <a:t>.</a:t>
            </a:r>
            <a:endParaRPr dirty="0"/>
          </a:p>
          <a:p>
            <a:pPr lvl="0" indent="-457200">
              <a:buSzPts val="2240"/>
              <a:buNone/>
            </a:pPr>
            <a:r>
              <a:rPr lang="en-US" sz="2800" dirty="0"/>
              <a:t>4. </a:t>
            </a:r>
            <a:r>
              <a:rPr lang="en-US" sz="2800" dirty="0" smtClean="0"/>
              <a:t>	</a:t>
            </a:r>
            <a:r>
              <a:rPr lang="en-US" sz="2800" b="1" dirty="0" err="1" smtClean="0"/>
              <a:t>Poder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espiritual</a:t>
            </a:r>
            <a:r>
              <a:rPr lang="en-US" sz="2800" dirty="0" smtClean="0"/>
              <a:t> </a:t>
            </a:r>
            <a:r>
              <a:rPr lang="en-US" sz="2800" dirty="0"/>
              <a:t>— </a:t>
            </a:r>
            <a:r>
              <a:rPr lang="es-ES" sz="2800" b="1" dirty="0"/>
              <a:t>El poder de Dios </a:t>
            </a:r>
            <a:r>
              <a:rPr lang="es-ES" sz="2800" dirty="0"/>
              <a:t>obrando a través de nosotros para hacer lo que no podemos hacer por nuestro propio poder</a:t>
            </a:r>
            <a:r>
              <a:rPr lang="en-US" sz="2800" dirty="0" smtClean="0"/>
              <a:t>.</a:t>
            </a:r>
            <a:endParaRPr dirty="0"/>
          </a:p>
        </p:txBody>
      </p:sp>
      <p:sp>
        <p:nvSpPr>
          <p:cNvPr id="424" name="Google Shape;424;p23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9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La ausencia de…</a:t>
            </a:r>
            <a:endParaRPr/>
          </a:p>
        </p:txBody>
      </p:sp>
      <p:sp>
        <p:nvSpPr>
          <p:cNvPr id="466" name="Google Shape;466;p27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9197586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2400"/>
              </a:spcBef>
              <a:spcAft>
                <a:spcPts val="0"/>
              </a:spcAft>
              <a:buSzPts val="1440"/>
              <a:buNone/>
            </a:pPr>
            <a:r>
              <a:rPr lang="en-US" sz="2400" dirty="0"/>
              <a:t>La </a:t>
            </a:r>
            <a:r>
              <a:rPr lang="en-US" sz="2400" dirty="0" err="1"/>
              <a:t>ausencia</a:t>
            </a:r>
            <a:r>
              <a:rPr lang="en-US" sz="2400" dirty="0"/>
              <a:t> de </a:t>
            </a:r>
            <a:r>
              <a:rPr lang="en-US" sz="2400" b="1" dirty="0" err="1" smtClean="0"/>
              <a:t>creer</a:t>
            </a:r>
            <a:r>
              <a:rPr lang="en-US" sz="2400" dirty="0" smtClean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vida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llevará</a:t>
            </a:r>
            <a:r>
              <a:rPr lang="en-US" sz="2400" dirty="0"/>
              <a:t> al </a:t>
            </a:r>
            <a:r>
              <a:rPr lang="en-US" sz="2400" dirty="0" err="1"/>
              <a:t>miedo</a:t>
            </a:r>
            <a:r>
              <a:rPr lang="en-US" sz="2400" dirty="0"/>
              <a:t> y la </a:t>
            </a:r>
            <a:r>
              <a:rPr lang="en-US" sz="2400" dirty="0" err="1"/>
              <a:t>duda</a:t>
            </a:r>
            <a:r>
              <a:rPr lang="en-US" sz="2400" dirty="0"/>
              <a:t>.</a:t>
            </a:r>
            <a:endParaRPr sz="2400" dirty="0"/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SzPts val="1440"/>
              <a:buNone/>
            </a:pPr>
            <a:r>
              <a:rPr lang="en-US" sz="2400" dirty="0"/>
              <a:t>La </a:t>
            </a:r>
            <a:r>
              <a:rPr lang="en-US" sz="2400" dirty="0" err="1"/>
              <a:t>ausencia</a:t>
            </a:r>
            <a:r>
              <a:rPr lang="en-US" sz="2400" dirty="0"/>
              <a:t> de </a:t>
            </a:r>
            <a:r>
              <a:rPr lang="en-US" sz="2400" b="1" dirty="0" err="1"/>
              <a:t>confianza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sospecha</a:t>
            </a:r>
            <a:r>
              <a:rPr lang="en-US" sz="2400" dirty="0"/>
              <a:t>.</a:t>
            </a:r>
            <a:endParaRPr sz="2400" dirty="0"/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SzPts val="1440"/>
              <a:buNone/>
            </a:pPr>
            <a:r>
              <a:rPr lang="en-US" sz="2400" dirty="0"/>
              <a:t>La </a:t>
            </a:r>
            <a:r>
              <a:rPr lang="en-US" sz="2400" dirty="0" err="1"/>
              <a:t>ausencia</a:t>
            </a:r>
            <a:r>
              <a:rPr lang="en-US" sz="2400" dirty="0"/>
              <a:t> de </a:t>
            </a:r>
            <a:r>
              <a:rPr lang="en-US" sz="2400" b="1" dirty="0" err="1"/>
              <a:t>esperanza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desesperación</a:t>
            </a:r>
            <a:r>
              <a:rPr lang="en-US" sz="2400" dirty="0"/>
              <a:t>, </a:t>
            </a:r>
            <a:r>
              <a:rPr lang="en-US" sz="2400" dirty="0" err="1"/>
              <a:t>ansiedad</a:t>
            </a:r>
            <a:r>
              <a:rPr lang="en-US" sz="2400" dirty="0"/>
              <a:t>, </a:t>
            </a:r>
            <a:r>
              <a:rPr lang="en-US" sz="2400" dirty="0" err="1"/>
              <a:t>preocupación</a:t>
            </a:r>
            <a:r>
              <a:rPr lang="en-US" sz="2400" dirty="0"/>
              <a:t> y </a:t>
            </a:r>
            <a:r>
              <a:rPr lang="en-US" sz="2400" dirty="0" err="1"/>
              <a:t>depresión</a:t>
            </a:r>
            <a:r>
              <a:rPr lang="en-US" sz="2400" dirty="0"/>
              <a:t>.</a:t>
            </a:r>
            <a:endParaRPr sz="2400" dirty="0"/>
          </a:p>
          <a:p>
            <a:pPr marL="0" lvl="0" indent="0">
              <a:spcBef>
                <a:spcPts val="2400"/>
              </a:spcBef>
              <a:buNone/>
            </a:pPr>
            <a:r>
              <a:rPr lang="en-US" sz="2400" dirty="0"/>
              <a:t>La </a:t>
            </a:r>
            <a:r>
              <a:rPr lang="en-US" sz="2400" dirty="0" err="1"/>
              <a:t>ausencia</a:t>
            </a:r>
            <a:r>
              <a:rPr lang="en-US" sz="2400" dirty="0"/>
              <a:t> de </a:t>
            </a:r>
            <a:r>
              <a:rPr lang="es-ES" sz="2400" b="1" dirty="0" smtClean="0"/>
              <a:t>poder </a:t>
            </a:r>
            <a:r>
              <a:rPr lang="es-ES" sz="2400" b="1" dirty="0"/>
              <a:t>espiritual (</a:t>
            </a:r>
            <a:r>
              <a:rPr lang="es-ES" sz="2400" b="1" dirty="0" smtClean="0"/>
              <a:t>El </a:t>
            </a:r>
            <a:r>
              <a:rPr lang="es-ES" sz="2400" b="1" dirty="0"/>
              <a:t>poder de </a:t>
            </a:r>
            <a:r>
              <a:rPr lang="es-ES" sz="2400" b="1" dirty="0" smtClean="0"/>
              <a:t>Dios)</a:t>
            </a:r>
            <a:r>
              <a:rPr lang="en-US" sz="2400" dirty="0" smtClean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impotencia</a:t>
            </a:r>
            <a:r>
              <a:rPr lang="en-US" sz="2400" dirty="0"/>
              <a:t>.</a:t>
            </a:r>
            <a:endParaRPr sz="2400" dirty="0"/>
          </a:p>
        </p:txBody>
      </p:sp>
      <p:sp>
        <p:nvSpPr>
          <p:cNvPr id="467" name="Google Shape;467;p27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La presencia de…</a:t>
            </a:r>
            <a:endParaRPr/>
          </a:p>
        </p:txBody>
      </p:sp>
      <p:sp>
        <p:nvSpPr>
          <p:cNvPr id="473" name="Google Shape;473;p28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10205304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 sz="2000" dirty="0"/>
              <a:t>El </a:t>
            </a:r>
            <a:r>
              <a:rPr lang="en-US" sz="2000" dirty="0" err="1"/>
              <a:t>poder</a:t>
            </a:r>
            <a:r>
              <a:rPr lang="en-US" sz="2000" dirty="0"/>
              <a:t> </a:t>
            </a:r>
            <a:r>
              <a:rPr lang="en-US" sz="2000" b="1" dirty="0" err="1"/>
              <a:t>creer</a:t>
            </a:r>
            <a:r>
              <a:rPr lang="en-US" sz="2000" dirty="0"/>
              <a:t>,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habilita</a:t>
            </a:r>
            <a:r>
              <a:rPr lang="en-US" sz="2000" dirty="0"/>
              <a:t> </a:t>
            </a:r>
            <a:r>
              <a:rPr lang="en-US" sz="2000" dirty="0" err="1"/>
              <a:t>enfrentar</a:t>
            </a:r>
            <a:r>
              <a:rPr lang="en-US" sz="2000" dirty="0"/>
              <a:t>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día</a:t>
            </a:r>
            <a:r>
              <a:rPr lang="en-US" sz="2000" dirty="0"/>
              <a:t> con la </a:t>
            </a:r>
            <a:r>
              <a:rPr lang="en-US" sz="2000" dirty="0" err="1"/>
              <a:t>confianza</a:t>
            </a:r>
            <a:r>
              <a:rPr lang="en-US" sz="2000" dirty="0"/>
              <a:t> que la Palabra de Dios </a:t>
            </a:r>
            <a:r>
              <a:rPr lang="en-US" sz="2000" dirty="0" err="1"/>
              <a:t>es</a:t>
            </a:r>
            <a:r>
              <a:rPr lang="en-US" sz="2000" dirty="0"/>
              <a:t> </a:t>
            </a:r>
            <a:r>
              <a:rPr lang="en-US" sz="2000" dirty="0" err="1"/>
              <a:t>verdad</a:t>
            </a:r>
            <a:r>
              <a:rPr lang="en-US" sz="2000" dirty="0"/>
              <a:t>. Las </a:t>
            </a:r>
            <a:r>
              <a:rPr lang="en-US" sz="2000" dirty="0" err="1"/>
              <a:t>promesas</a:t>
            </a:r>
            <a:r>
              <a:rPr lang="en-US" sz="2000" dirty="0"/>
              <a:t> son para </a:t>
            </a:r>
            <a:r>
              <a:rPr lang="en-US" sz="2000" dirty="0" err="1"/>
              <a:t>ti</a:t>
            </a:r>
            <a:r>
              <a:rPr lang="en-US" sz="2000" dirty="0"/>
              <a:t>.</a:t>
            </a:r>
            <a:endParaRPr sz="20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2000" dirty="0"/>
              <a:t>El </a:t>
            </a:r>
            <a:r>
              <a:rPr lang="en-US" sz="2000" dirty="0" err="1"/>
              <a:t>poder</a:t>
            </a:r>
            <a:r>
              <a:rPr lang="en-US" sz="2000" dirty="0"/>
              <a:t> </a:t>
            </a:r>
            <a:r>
              <a:rPr lang="en-US" sz="2000" b="1" dirty="0" err="1"/>
              <a:t>confiar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habilita</a:t>
            </a:r>
            <a:r>
              <a:rPr lang="en-US" sz="2000" dirty="0"/>
              <a:t> </a:t>
            </a:r>
            <a:r>
              <a:rPr lang="en-US" sz="2000" dirty="0" err="1"/>
              <a:t>tener</a:t>
            </a:r>
            <a:r>
              <a:rPr lang="en-US" sz="2000" dirty="0"/>
              <a:t> </a:t>
            </a:r>
            <a:r>
              <a:rPr lang="en-US" sz="2000" dirty="0" err="1"/>
              <a:t>confianza</a:t>
            </a:r>
            <a:r>
              <a:rPr lang="en-US" sz="2000" dirty="0"/>
              <a:t> que Dios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ayudará</a:t>
            </a:r>
            <a:r>
              <a:rPr lang="en-US" sz="2000" dirty="0"/>
              <a:t>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día</a:t>
            </a:r>
            <a:r>
              <a:rPr lang="en-US" sz="2000" dirty="0"/>
              <a:t>, y </a:t>
            </a:r>
            <a:r>
              <a:rPr lang="en-US" sz="2000" dirty="0" err="1"/>
              <a:t>puedes</a:t>
            </a:r>
            <a:r>
              <a:rPr lang="en-US" sz="2000" dirty="0"/>
              <a:t> </a:t>
            </a:r>
            <a:r>
              <a:rPr lang="en-US" sz="2000" dirty="0" err="1"/>
              <a:t>depender</a:t>
            </a:r>
            <a:r>
              <a:rPr lang="en-US" sz="2000" dirty="0"/>
              <a:t> de </a:t>
            </a:r>
            <a:r>
              <a:rPr lang="en-US" sz="2000" dirty="0" err="1"/>
              <a:t>Ël</a:t>
            </a:r>
            <a:r>
              <a:rPr lang="en-US" sz="2000" dirty="0"/>
              <a:t>.</a:t>
            </a:r>
            <a:endParaRPr sz="20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2000" dirty="0"/>
              <a:t>El </a:t>
            </a:r>
            <a:r>
              <a:rPr lang="en-US" sz="2000" dirty="0" err="1"/>
              <a:t>tener</a:t>
            </a:r>
            <a:r>
              <a:rPr lang="en-US" sz="2000" dirty="0"/>
              <a:t> </a:t>
            </a:r>
            <a:r>
              <a:rPr lang="en-US" sz="2000" b="1" dirty="0" err="1"/>
              <a:t>esperanza</a:t>
            </a:r>
            <a:r>
              <a:rPr lang="en-US" sz="2000" dirty="0"/>
              <a:t>,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habilita</a:t>
            </a:r>
            <a:r>
              <a:rPr lang="en-US" sz="2000" dirty="0"/>
              <a:t> </a:t>
            </a:r>
            <a:r>
              <a:rPr lang="en-US" sz="2000" dirty="0" err="1"/>
              <a:t>anticipar</a:t>
            </a:r>
            <a:r>
              <a:rPr lang="en-US" sz="2000" dirty="0"/>
              <a:t> con </a:t>
            </a:r>
            <a:r>
              <a:rPr lang="en-US" sz="2000" dirty="0" err="1"/>
              <a:t>gozo</a:t>
            </a:r>
            <a:r>
              <a:rPr lang="en-US" sz="2000" dirty="0"/>
              <a:t> que Dios </a:t>
            </a:r>
            <a:r>
              <a:rPr lang="en-US" sz="2000" dirty="0" err="1"/>
              <a:t>hará</a:t>
            </a:r>
            <a:r>
              <a:rPr lang="en-US" sz="2000" dirty="0"/>
              <a:t> lo que ha </a:t>
            </a:r>
            <a:r>
              <a:rPr lang="en-US" sz="2000" dirty="0" err="1"/>
              <a:t>prometido</a:t>
            </a:r>
            <a:r>
              <a:rPr lang="en-US" sz="2000" dirty="0"/>
              <a:t>.</a:t>
            </a:r>
            <a:endParaRPr sz="20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2000" dirty="0"/>
              <a:t>El </a:t>
            </a:r>
            <a:r>
              <a:rPr lang="en-US" sz="2000" dirty="0" err="1"/>
              <a:t>tener</a:t>
            </a:r>
            <a:r>
              <a:rPr lang="en-US" sz="2000" dirty="0"/>
              <a:t> </a:t>
            </a:r>
            <a:r>
              <a:rPr lang="en-US" sz="2000" b="1" dirty="0" err="1"/>
              <a:t>poder</a:t>
            </a:r>
            <a:r>
              <a:rPr lang="en-US" sz="2000" b="1" dirty="0"/>
              <a:t> </a:t>
            </a:r>
            <a:r>
              <a:rPr lang="en-US" sz="2000" b="1" dirty="0" err="1"/>
              <a:t>espiritual</a:t>
            </a:r>
            <a:r>
              <a:rPr lang="en-US" sz="2000" b="1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vida</a:t>
            </a:r>
            <a:r>
              <a:rPr lang="en-US" sz="2000" dirty="0"/>
              <a:t> </a:t>
            </a:r>
            <a:r>
              <a:rPr lang="en-US" sz="2000" dirty="0" err="1"/>
              <a:t>significa</a:t>
            </a:r>
            <a:r>
              <a:rPr lang="en-US" sz="2000" dirty="0"/>
              <a:t> que </a:t>
            </a:r>
            <a:r>
              <a:rPr lang="en-US" sz="2000" b="1" dirty="0"/>
              <a:t>el </a:t>
            </a:r>
            <a:r>
              <a:rPr lang="en-US" sz="2000" b="1" dirty="0" err="1"/>
              <a:t>poder</a:t>
            </a:r>
            <a:r>
              <a:rPr lang="en-US" sz="2000" b="1" dirty="0"/>
              <a:t> de Dios </a:t>
            </a:r>
            <a:r>
              <a:rPr lang="en-US" sz="2000" dirty="0" err="1"/>
              <a:t>está</a:t>
            </a:r>
            <a:r>
              <a:rPr lang="en-US" sz="2000" dirty="0"/>
              <a:t> </a:t>
            </a:r>
            <a:r>
              <a:rPr lang="en-US" sz="2000" dirty="0" err="1"/>
              <a:t>obrando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vida</a:t>
            </a:r>
            <a:r>
              <a:rPr lang="en-US" sz="2000" dirty="0"/>
              <a:t>, y </a:t>
            </a:r>
            <a:r>
              <a:rPr lang="en-US" sz="2000" dirty="0" err="1"/>
              <a:t>él</a:t>
            </a:r>
            <a:r>
              <a:rPr lang="en-US" sz="2000" dirty="0"/>
              <a:t> </a:t>
            </a:r>
            <a:r>
              <a:rPr lang="en-US" sz="2000" dirty="0" err="1"/>
              <a:t>hará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obra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medio</a:t>
            </a:r>
            <a:r>
              <a:rPr lang="en-US" sz="2000" dirty="0"/>
              <a:t> de </a:t>
            </a:r>
            <a:r>
              <a:rPr lang="en-US" sz="2000" dirty="0" err="1"/>
              <a:t>tí</a:t>
            </a:r>
            <a:r>
              <a:rPr lang="en-US" sz="2000" dirty="0"/>
              <a:t>, </a:t>
            </a:r>
            <a:r>
              <a:rPr lang="en-US" sz="2000" dirty="0" err="1"/>
              <a:t>dándote</a:t>
            </a:r>
            <a:r>
              <a:rPr lang="en-US" sz="2000" dirty="0"/>
              <a:t> el </a:t>
            </a:r>
            <a:r>
              <a:rPr lang="en-US" sz="2000" dirty="0" err="1"/>
              <a:t>poder</a:t>
            </a:r>
            <a:r>
              <a:rPr lang="en-US" sz="2000" dirty="0"/>
              <a:t> para </a:t>
            </a:r>
            <a:r>
              <a:rPr lang="en-US" sz="2000" dirty="0" err="1"/>
              <a:t>hacer</a:t>
            </a:r>
            <a:r>
              <a:rPr lang="en-US" sz="2000" dirty="0"/>
              <a:t> </a:t>
            </a:r>
            <a:r>
              <a:rPr lang="en-US" sz="2000" dirty="0" err="1"/>
              <a:t>todo</a:t>
            </a:r>
            <a:r>
              <a:rPr lang="en-US" sz="2000" dirty="0"/>
              <a:t> lo que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pide</a:t>
            </a:r>
            <a:r>
              <a:rPr lang="en-US" sz="2000" dirty="0"/>
              <a:t> </a:t>
            </a:r>
            <a:r>
              <a:rPr lang="en-US" sz="2000" dirty="0" err="1"/>
              <a:t>hacer</a:t>
            </a:r>
            <a:r>
              <a:rPr lang="en-US" sz="2000" dirty="0" smtClean="0"/>
              <a:t>.</a:t>
            </a:r>
            <a:endParaRPr sz="2000" dirty="0"/>
          </a:p>
        </p:txBody>
      </p:sp>
      <p:sp>
        <p:nvSpPr>
          <p:cNvPr id="474" name="Google Shape;474;p28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"/>
          <p:cNvSpPr txBox="1">
            <a:spLocks noGrp="1"/>
          </p:cNvSpPr>
          <p:nvPr>
            <p:ph type="title"/>
          </p:nvPr>
        </p:nvSpPr>
        <p:spPr>
          <a:xfrm>
            <a:off x="1058191" y="828080"/>
            <a:ext cx="9798699" cy="76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 sz="4000" b="1"/>
              <a:t>El poder espiritual y lo sobrenatural</a:t>
            </a:r>
            <a:endParaRPr sz="4000" b="1"/>
          </a:p>
        </p:txBody>
      </p:sp>
      <p:sp>
        <p:nvSpPr>
          <p:cNvPr id="271" name="Google Shape;271;p3"/>
          <p:cNvSpPr txBox="1">
            <a:spLocks noGrp="1"/>
          </p:cNvSpPr>
          <p:nvPr>
            <p:ph type="body" idx="1"/>
          </p:nvPr>
        </p:nvSpPr>
        <p:spPr>
          <a:xfrm>
            <a:off x="756190" y="2212034"/>
            <a:ext cx="9459052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Pruebas:   Versículos para memorizar	Para completar con: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2 Pedro 1:3	 			Lección 2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Santiago 1:2-4				Lección 4 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Proyectos de Guía de estudio:	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Proyectos #    		Para ser completado antes o con: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			Lección 1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2			Lección 2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3			Lección 3 o opcional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4			Lección 2</a:t>
            </a:r>
            <a:b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5			Lección 3</a:t>
            </a:r>
            <a:b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6			Lección 4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Examen: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		Lección 5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272" name="Google Shape;272;p3"/>
          <p:cNvSpPr txBox="1"/>
          <p:nvPr/>
        </p:nvSpPr>
        <p:spPr>
          <a:xfrm>
            <a:off x="5950040" y="5257801"/>
            <a:ext cx="4717961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3" name="Google Shape;27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6340" y="2491392"/>
            <a:ext cx="2357803" cy="310614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"/>
          <p:cNvSpPr txBox="1">
            <a:spLocks noGrp="1"/>
          </p:cNvSpPr>
          <p:nvPr>
            <p:ph type="ftr" idx="11"/>
          </p:nvPr>
        </p:nvSpPr>
        <p:spPr>
          <a:xfrm>
            <a:off x="7876310" y="6495936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9"/>
          <p:cNvSpPr txBox="1">
            <a:spLocks noGrp="1"/>
          </p:cNvSpPr>
          <p:nvPr>
            <p:ph type="title"/>
          </p:nvPr>
        </p:nvSpPr>
        <p:spPr>
          <a:xfrm>
            <a:off x="744407" y="962892"/>
            <a:ext cx="10433666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27063" lvl="0" indent="-627063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dirty="0"/>
              <a:t>G. 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/>
              <a:t>usar</a:t>
            </a:r>
            <a:r>
              <a:rPr lang="en-US" dirty="0"/>
              <a:t> la </a:t>
            </a:r>
            <a:r>
              <a:rPr lang="en-US" dirty="0" err="1"/>
              <a:t>fe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/>
              <a:t>nuestras</a:t>
            </a:r>
            <a:r>
              <a:rPr lang="en-US" dirty="0"/>
              <a:t> </a:t>
            </a:r>
            <a:r>
              <a:rPr lang="en-US" dirty="0" err="1"/>
              <a:t>vidas</a:t>
            </a:r>
            <a:endParaRPr dirty="0"/>
          </a:p>
        </p:txBody>
      </p:sp>
      <p:sp>
        <p:nvSpPr>
          <p:cNvPr id="480" name="Google Shape;480;p29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961257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dirty="0"/>
              <a:t>1. </a:t>
            </a:r>
            <a:r>
              <a:rPr lang="en-US" sz="2800" dirty="0" smtClean="0"/>
              <a:t>	Para </a:t>
            </a:r>
            <a:r>
              <a:rPr lang="en-US" sz="2800" dirty="0" err="1"/>
              <a:t>salvación</a:t>
            </a:r>
            <a:r>
              <a:rPr lang="en-US" sz="2800" dirty="0"/>
              <a:t>  </a:t>
            </a:r>
            <a:r>
              <a:rPr lang="en-US" sz="2800" dirty="0" err="1"/>
              <a:t>Efesios</a:t>
            </a:r>
            <a:r>
              <a:rPr lang="en-US" sz="2800" dirty="0"/>
              <a:t> 2:8, 9 </a:t>
            </a:r>
            <a:endParaRPr dirty="0"/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 dirty="0"/>
              <a:t>2. </a:t>
            </a:r>
            <a:r>
              <a:rPr lang="en-US" sz="2800" dirty="0" smtClean="0"/>
              <a:t>	Para </a:t>
            </a:r>
            <a:r>
              <a:rPr lang="en-US" sz="2800" dirty="0" err="1"/>
              <a:t>mantener</a:t>
            </a:r>
            <a:r>
              <a:rPr lang="en-US" sz="2800" dirty="0"/>
              <a:t> la </a:t>
            </a:r>
            <a:r>
              <a:rPr lang="en-US" sz="2800" dirty="0" err="1"/>
              <a:t>profesión</a:t>
            </a:r>
            <a:r>
              <a:rPr lang="en-US" sz="2800" dirty="0"/>
              <a:t> </a:t>
            </a:r>
            <a:r>
              <a:rPr lang="en-US" sz="2800" dirty="0" err="1"/>
              <a:t>cristiana</a:t>
            </a:r>
            <a:r>
              <a:rPr lang="en-US" sz="2800" dirty="0"/>
              <a:t>. </a:t>
            </a:r>
            <a:r>
              <a:rPr lang="en-US" sz="2800" dirty="0" smtClean="0"/>
              <a:t> 2 </a:t>
            </a:r>
            <a:r>
              <a:rPr lang="en-US" sz="2800" dirty="0"/>
              <a:t>Pedro 1:3</a:t>
            </a:r>
            <a:endParaRPr dirty="0"/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 dirty="0"/>
              <a:t>3. </a:t>
            </a:r>
            <a:r>
              <a:rPr lang="en-US" sz="2800" dirty="0" smtClean="0"/>
              <a:t>	Para </a:t>
            </a:r>
            <a:r>
              <a:rPr lang="en-US" sz="2800" dirty="0" err="1"/>
              <a:t>hacer</a:t>
            </a:r>
            <a:r>
              <a:rPr lang="en-US" sz="2800" dirty="0"/>
              <a:t> la </a:t>
            </a:r>
            <a:r>
              <a:rPr lang="en-US" sz="2800" dirty="0" err="1"/>
              <a:t>voluntad</a:t>
            </a:r>
            <a:r>
              <a:rPr lang="en-US" sz="2800" dirty="0"/>
              <a:t> de Dios </a:t>
            </a:r>
            <a:r>
              <a:rPr lang="en-US" sz="2800" dirty="0" smtClean="0"/>
              <a:t> </a:t>
            </a:r>
            <a:r>
              <a:rPr lang="en-US" sz="2800" dirty="0" err="1" smtClean="0"/>
              <a:t>Salmos</a:t>
            </a:r>
            <a:r>
              <a:rPr lang="en-US" sz="2800" dirty="0" smtClean="0"/>
              <a:t> </a:t>
            </a:r>
            <a:r>
              <a:rPr lang="en-US" sz="2800" dirty="0"/>
              <a:t>32:8 </a:t>
            </a:r>
            <a:endParaRPr dirty="0"/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 dirty="0"/>
              <a:t>4. </a:t>
            </a:r>
            <a:r>
              <a:rPr lang="en-US" sz="2800" dirty="0" smtClean="0"/>
              <a:t>	Para </a:t>
            </a:r>
            <a:r>
              <a:rPr lang="en-US" sz="2800" dirty="0" err="1"/>
              <a:t>vencer</a:t>
            </a:r>
            <a:r>
              <a:rPr lang="en-US" sz="2800" dirty="0"/>
              <a:t> el </a:t>
            </a:r>
            <a:r>
              <a:rPr lang="en-US" sz="2800" dirty="0" err="1"/>
              <a:t>pecado</a:t>
            </a:r>
            <a:r>
              <a:rPr lang="en-US" sz="2800" dirty="0"/>
              <a:t> </a:t>
            </a:r>
            <a:r>
              <a:rPr lang="en-US" sz="2800" dirty="0" smtClean="0"/>
              <a:t> 1 </a:t>
            </a:r>
            <a:r>
              <a:rPr lang="en-US" sz="2800" dirty="0"/>
              <a:t>Juan 5:4-6.</a:t>
            </a:r>
            <a:endParaRPr dirty="0"/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 dirty="0"/>
              <a:t>5. </a:t>
            </a:r>
            <a:r>
              <a:rPr lang="en-US" sz="2800" dirty="0" smtClean="0"/>
              <a:t>	Para </a:t>
            </a:r>
            <a:r>
              <a:rPr lang="en-US" sz="2800" dirty="0" err="1"/>
              <a:t>afrontar</a:t>
            </a:r>
            <a:r>
              <a:rPr lang="en-US" sz="2800" dirty="0"/>
              <a:t> las </a:t>
            </a:r>
            <a:r>
              <a:rPr lang="en-US" sz="2800" dirty="0" err="1"/>
              <a:t>pruebas</a:t>
            </a:r>
            <a:r>
              <a:rPr lang="en-US" sz="2800" dirty="0"/>
              <a:t> y las </a:t>
            </a:r>
            <a:r>
              <a:rPr lang="en-US" sz="2800" dirty="0" err="1"/>
              <a:t>dificultades</a:t>
            </a:r>
            <a:r>
              <a:rPr lang="en-US" sz="2800" dirty="0"/>
              <a:t>. Santiago 1:2-5</a:t>
            </a:r>
            <a:endParaRPr sz="2800" dirty="0"/>
          </a:p>
        </p:txBody>
      </p:sp>
      <p:sp>
        <p:nvSpPr>
          <p:cNvPr id="481" name="Google Shape;481;p29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0"/>
          <p:cNvSpPr txBox="1">
            <a:spLocks noGrp="1"/>
          </p:cNvSpPr>
          <p:nvPr>
            <p:ph type="title"/>
          </p:nvPr>
        </p:nvSpPr>
        <p:spPr>
          <a:xfrm>
            <a:off x="744407" y="859861"/>
            <a:ext cx="10433666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8975" lvl="0" indent="-68897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dirty="0"/>
              <a:t>G. 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/>
              <a:t>usar</a:t>
            </a:r>
            <a:r>
              <a:rPr lang="en-US" dirty="0"/>
              <a:t> la </a:t>
            </a:r>
            <a:r>
              <a:rPr lang="en-US" dirty="0" err="1"/>
              <a:t>fe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nuestras</a:t>
            </a:r>
            <a:r>
              <a:rPr lang="en-US" dirty="0"/>
              <a:t> </a:t>
            </a:r>
            <a:r>
              <a:rPr lang="en-US" dirty="0" err="1"/>
              <a:t>vidas</a:t>
            </a:r>
            <a:endParaRPr dirty="0"/>
          </a:p>
        </p:txBody>
      </p:sp>
      <p:sp>
        <p:nvSpPr>
          <p:cNvPr id="487" name="Google Shape;487;p30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961257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dirty="0"/>
              <a:t>6. </a:t>
            </a:r>
            <a:r>
              <a:rPr lang="en-US" sz="2800" dirty="0" smtClean="0"/>
              <a:t>	</a:t>
            </a:r>
            <a:r>
              <a:rPr lang="en-US" sz="2800" dirty="0" err="1" smtClean="0"/>
              <a:t>Sanidad</a:t>
            </a:r>
            <a:r>
              <a:rPr lang="en-US" sz="2800" dirty="0"/>
              <a:t>. </a:t>
            </a:r>
            <a:r>
              <a:rPr lang="en-US" sz="2800" dirty="0" smtClean="0"/>
              <a:t> Santiago </a:t>
            </a:r>
            <a:r>
              <a:rPr lang="en-US" sz="2800" dirty="0"/>
              <a:t>5:15</a:t>
            </a:r>
            <a:endParaRPr dirty="0"/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 dirty="0"/>
              <a:t>7. </a:t>
            </a:r>
            <a:r>
              <a:rPr lang="en-US" sz="2800" dirty="0" smtClean="0"/>
              <a:t>	Para </a:t>
            </a:r>
            <a:r>
              <a:rPr lang="en-US" sz="2800" dirty="0" err="1"/>
              <a:t>vencer</a:t>
            </a:r>
            <a:r>
              <a:rPr lang="en-US" sz="2800" dirty="0"/>
              <a:t> las </a:t>
            </a:r>
            <a:r>
              <a:rPr lang="en-US" sz="2800" dirty="0" err="1"/>
              <a:t>tentaciones</a:t>
            </a:r>
            <a:r>
              <a:rPr lang="en-US" sz="2800" dirty="0"/>
              <a:t>. </a:t>
            </a:r>
            <a:r>
              <a:rPr lang="en-US" sz="2800" dirty="0" smtClean="0"/>
              <a:t> 1 </a:t>
            </a:r>
            <a:r>
              <a:rPr lang="en-US" sz="2800" dirty="0" err="1"/>
              <a:t>Corintios</a:t>
            </a:r>
            <a:r>
              <a:rPr lang="en-US" sz="2800" dirty="0"/>
              <a:t> 10:13</a:t>
            </a:r>
            <a:endParaRPr dirty="0"/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 dirty="0"/>
              <a:t>8. </a:t>
            </a:r>
            <a:r>
              <a:rPr lang="en-US" sz="2800" dirty="0" smtClean="0"/>
              <a:t>	Para </a:t>
            </a:r>
            <a:r>
              <a:rPr lang="en-US" sz="2800" dirty="0" err="1"/>
              <a:t>obedecer</a:t>
            </a:r>
            <a:r>
              <a:rPr lang="en-US" sz="2800" dirty="0"/>
              <a:t> las </a:t>
            </a:r>
            <a:r>
              <a:rPr lang="en-US" sz="2800" dirty="0" err="1"/>
              <a:t>leyes</a:t>
            </a:r>
            <a:r>
              <a:rPr lang="en-US" sz="2800" dirty="0"/>
              <a:t> </a:t>
            </a:r>
            <a:r>
              <a:rPr lang="en-US" sz="2800" dirty="0" err="1"/>
              <a:t>divinas</a:t>
            </a:r>
            <a:r>
              <a:rPr lang="en-US" sz="2800" dirty="0"/>
              <a:t>. </a:t>
            </a:r>
            <a:r>
              <a:rPr lang="en-US" sz="2800" dirty="0" smtClean="0"/>
              <a:t> </a:t>
            </a:r>
            <a:r>
              <a:rPr lang="en-US" sz="2800" dirty="0" err="1" smtClean="0"/>
              <a:t>Salmos</a:t>
            </a:r>
            <a:r>
              <a:rPr lang="en-US" sz="2800" dirty="0" smtClean="0"/>
              <a:t> </a:t>
            </a:r>
            <a:r>
              <a:rPr lang="en-US" sz="2800" dirty="0"/>
              <a:t>119:11</a:t>
            </a:r>
            <a:endParaRPr dirty="0"/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 dirty="0"/>
              <a:t>9. </a:t>
            </a:r>
            <a:r>
              <a:rPr lang="en-US" sz="2800" dirty="0" smtClean="0"/>
              <a:t>	Para </a:t>
            </a:r>
            <a:r>
              <a:rPr lang="en-US" sz="2800" dirty="0"/>
              <a:t>las </a:t>
            </a:r>
            <a:r>
              <a:rPr lang="en-US" sz="2800" dirty="0" err="1"/>
              <a:t>necesidades</a:t>
            </a:r>
            <a:r>
              <a:rPr lang="en-US" sz="2800" dirty="0"/>
              <a:t> </a:t>
            </a:r>
            <a:r>
              <a:rPr lang="en-US" sz="2800" dirty="0" err="1"/>
              <a:t>presentes</a:t>
            </a:r>
            <a:r>
              <a:rPr lang="en-US" sz="2800" dirty="0"/>
              <a:t>.   No se </a:t>
            </a:r>
            <a:r>
              <a:rPr lang="en-US" sz="2800" dirty="0" err="1"/>
              <a:t>puede</a:t>
            </a:r>
            <a:r>
              <a:rPr lang="en-US" sz="2800" dirty="0"/>
              <a:t> </a:t>
            </a:r>
            <a:r>
              <a:rPr lang="en-US" sz="2800" dirty="0" err="1"/>
              <a:t>guardar</a:t>
            </a:r>
            <a:r>
              <a:rPr lang="en-US" sz="2800" dirty="0"/>
              <a:t> </a:t>
            </a:r>
            <a:r>
              <a:rPr lang="en-US" sz="2800" dirty="0" err="1"/>
              <a:t>fe</a:t>
            </a:r>
            <a:r>
              <a:rPr lang="en-US" sz="2800" dirty="0"/>
              <a:t> para las </a:t>
            </a:r>
            <a:r>
              <a:rPr lang="en-US" sz="2800" dirty="0" err="1"/>
              <a:t>necesidades</a:t>
            </a:r>
            <a:r>
              <a:rPr lang="en-US" sz="2800" dirty="0"/>
              <a:t> </a:t>
            </a:r>
            <a:r>
              <a:rPr lang="en-US" sz="2800" dirty="0" err="1"/>
              <a:t>futuras</a:t>
            </a:r>
            <a:r>
              <a:rPr lang="en-US" sz="2800" dirty="0"/>
              <a:t>.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Filipenses</a:t>
            </a:r>
            <a:r>
              <a:rPr lang="en-US" sz="2800" dirty="0" smtClean="0"/>
              <a:t> </a:t>
            </a:r>
            <a:r>
              <a:rPr lang="en-US" sz="2800" dirty="0"/>
              <a:t>4:6-7</a:t>
            </a:r>
            <a:endParaRPr sz="2800" dirty="0"/>
          </a:p>
        </p:txBody>
      </p:sp>
      <p:sp>
        <p:nvSpPr>
          <p:cNvPr id="488" name="Google Shape;488;p30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Conclusión</a:t>
            </a:r>
            <a:endParaRPr/>
          </a:p>
        </p:txBody>
      </p:sp>
      <p:sp>
        <p:nvSpPr>
          <p:cNvPr id="494" name="Google Shape;494;p3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peligroso</a:t>
            </a:r>
            <a:r>
              <a:rPr lang="en-US" sz="2800" dirty="0"/>
              <a:t> para el </a:t>
            </a:r>
            <a:r>
              <a:rPr lang="en-US" sz="2800" dirty="0" err="1"/>
              <a:t>nuevo</a:t>
            </a:r>
            <a:r>
              <a:rPr lang="en-US" sz="2800" dirty="0"/>
              <a:t> </a:t>
            </a:r>
            <a:r>
              <a:rPr lang="en-US" sz="2800" dirty="0" err="1"/>
              <a:t>creyente</a:t>
            </a:r>
            <a:r>
              <a:rPr lang="en-US" sz="2800" dirty="0"/>
              <a:t> </a:t>
            </a:r>
            <a:r>
              <a:rPr lang="en-US" sz="2800" dirty="0" err="1"/>
              <a:t>preocuparse</a:t>
            </a:r>
            <a:r>
              <a:rPr lang="en-US" sz="2800" dirty="0"/>
              <a:t> </a:t>
            </a:r>
            <a:r>
              <a:rPr lang="en-US" sz="2800" dirty="0" err="1"/>
              <a:t>demasiado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conseguir</a:t>
            </a:r>
            <a:r>
              <a:rPr lang="en-US" sz="2800" dirty="0"/>
              <a:t> la </a:t>
            </a:r>
            <a:r>
              <a:rPr lang="en-US" sz="2800" dirty="0" err="1"/>
              <a:t>definición</a:t>
            </a:r>
            <a:r>
              <a:rPr lang="en-US" sz="2800" dirty="0"/>
              <a:t> perfecta de lo que </a:t>
            </a:r>
            <a:r>
              <a:rPr lang="en-US" sz="2800" dirty="0" err="1"/>
              <a:t>es</a:t>
            </a:r>
            <a:r>
              <a:rPr lang="en-US" sz="2800" dirty="0"/>
              <a:t> “la </a:t>
            </a:r>
            <a:r>
              <a:rPr lang="en-US" sz="2800" dirty="0" err="1"/>
              <a:t>fe</a:t>
            </a:r>
            <a:r>
              <a:rPr lang="en-US" sz="2800" dirty="0"/>
              <a:t>” y </a:t>
            </a:r>
            <a:r>
              <a:rPr lang="en-US" sz="2800" dirty="0" err="1"/>
              <a:t>olvidar</a:t>
            </a:r>
            <a:r>
              <a:rPr lang="en-US" sz="2800" dirty="0"/>
              <a:t> el </a:t>
            </a:r>
            <a:r>
              <a:rPr lang="en-US" sz="2800" dirty="0" err="1"/>
              <a:t>verdadero</a:t>
            </a:r>
            <a:r>
              <a:rPr lang="en-US" sz="2800" dirty="0"/>
              <a:t> </a:t>
            </a:r>
            <a:r>
              <a:rPr lang="en-US" sz="2800" dirty="0" err="1"/>
              <a:t>propósito</a:t>
            </a:r>
            <a:r>
              <a:rPr lang="en-US" sz="2800" dirty="0"/>
              <a:t> de ese </a:t>
            </a:r>
            <a:r>
              <a:rPr lang="en-US" sz="2800" dirty="0" err="1"/>
              <a:t>poder</a:t>
            </a:r>
            <a:r>
              <a:rPr lang="en-US" sz="2800" dirty="0"/>
              <a:t>…  A </a:t>
            </a:r>
            <a:r>
              <a:rPr lang="en-US" sz="2800" dirty="0" err="1"/>
              <a:t>este</a:t>
            </a:r>
            <a:r>
              <a:rPr lang="en-US" sz="2800" dirty="0"/>
              <a:t> </a:t>
            </a:r>
            <a:r>
              <a:rPr lang="en-US" sz="2800" dirty="0" err="1"/>
              <a:t>punto</a:t>
            </a:r>
            <a:r>
              <a:rPr lang="en-US" sz="2800" dirty="0"/>
              <a:t> de 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vida</a:t>
            </a:r>
            <a:r>
              <a:rPr lang="en-US" sz="2800" dirty="0"/>
              <a:t>,  lo </a:t>
            </a:r>
            <a:r>
              <a:rPr lang="en-US" sz="2800" dirty="0" err="1"/>
              <a:t>más</a:t>
            </a:r>
            <a:r>
              <a:rPr lang="en-US" sz="2800" dirty="0"/>
              <a:t> </a:t>
            </a:r>
            <a:r>
              <a:rPr lang="en-US" sz="2800" dirty="0" err="1"/>
              <a:t>importante</a:t>
            </a:r>
            <a:r>
              <a:rPr lang="en-US" sz="2800" dirty="0"/>
              <a:t> para </a:t>
            </a:r>
            <a:r>
              <a:rPr lang="en-US" sz="2800" dirty="0" err="1"/>
              <a:t>ti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la </a:t>
            </a:r>
            <a:r>
              <a:rPr lang="en-US" sz="2800" dirty="0" err="1"/>
              <a:t>madurez</a:t>
            </a:r>
            <a:r>
              <a:rPr lang="en-US" sz="2800" dirty="0"/>
              <a:t> </a:t>
            </a:r>
            <a:r>
              <a:rPr lang="en-US" sz="2800" dirty="0" err="1"/>
              <a:t>espiritual</a:t>
            </a:r>
            <a:r>
              <a:rPr lang="en-US" sz="2800" dirty="0"/>
              <a:t> y el </a:t>
            </a:r>
            <a:r>
              <a:rPr lang="en-US" sz="2800" dirty="0" err="1"/>
              <a:t>poder</a:t>
            </a:r>
            <a:r>
              <a:rPr lang="en-US" sz="2800" dirty="0"/>
              <a:t> de Dios para </a:t>
            </a:r>
            <a:r>
              <a:rPr lang="en-US" sz="2800" dirty="0" err="1"/>
              <a:t>prevenir</a:t>
            </a:r>
            <a:r>
              <a:rPr lang="en-US" sz="2800" dirty="0"/>
              <a:t>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ataques</a:t>
            </a:r>
            <a:r>
              <a:rPr lang="en-US" sz="2800" dirty="0"/>
              <a:t> </a:t>
            </a:r>
            <a:r>
              <a:rPr lang="en-US" sz="2800" dirty="0" err="1"/>
              <a:t>espirituales</a:t>
            </a:r>
            <a:r>
              <a:rPr lang="en-US" sz="2800" dirty="0"/>
              <a:t> que de </a:t>
            </a:r>
            <a:r>
              <a:rPr lang="en-US" sz="2800" dirty="0" err="1"/>
              <a:t>seguro</a:t>
            </a:r>
            <a:r>
              <a:rPr lang="en-US" sz="2800" dirty="0"/>
              <a:t> </a:t>
            </a:r>
            <a:r>
              <a:rPr lang="en-US" sz="2800" dirty="0" err="1"/>
              <a:t>vendrán</a:t>
            </a:r>
            <a:r>
              <a:rPr lang="en-US" sz="2800" dirty="0"/>
              <a:t>. </a:t>
            </a:r>
            <a:endParaRPr sz="2800" dirty="0"/>
          </a:p>
        </p:txBody>
      </p:sp>
      <p:sp>
        <p:nvSpPr>
          <p:cNvPr id="495" name="Google Shape;495;p31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2"/>
          <p:cNvSpPr txBox="1">
            <a:spLocks noGrp="1"/>
          </p:cNvSpPr>
          <p:nvPr>
            <p:ph type="title"/>
          </p:nvPr>
        </p:nvSpPr>
        <p:spPr>
          <a:xfrm>
            <a:off x="1154954" y="768395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Aplicación personal </a:t>
            </a:r>
            <a:br>
              <a:rPr lang="en-US"/>
            </a:br>
            <a:r>
              <a:rPr lang="en-US"/>
              <a:t>– Proyecto de guía de estudio 4</a:t>
            </a:r>
            <a:endParaRPr/>
          </a:p>
        </p:txBody>
      </p:sp>
      <p:sp>
        <p:nvSpPr>
          <p:cNvPr id="501" name="Google Shape;501;p32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991115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 sz="3200" dirty="0"/>
              <a:t>Mire el Proyecto de </a:t>
            </a:r>
            <a:r>
              <a:rPr lang="en-US" sz="3200" dirty="0" err="1"/>
              <a:t>guía</a:t>
            </a:r>
            <a:r>
              <a:rPr lang="en-US" sz="3200" dirty="0"/>
              <a:t> de </a:t>
            </a:r>
            <a:r>
              <a:rPr lang="en-US" sz="3200" dirty="0" err="1"/>
              <a:t>estudio</a:t>
            </a:r>
            <a:r>
              <a:rPr lang="en-US" sz="3200" dirty="0"/>
              <a:t> 4 y mire las </a:t>
            </a:r>
            <a:r>
              <a:rPr lang="en-US" sz="3200" dirty="0" err="1"/>
              <a:t>respuestas</a:t>
            </a:r>
            <a:r>
              <a:rPr lang="en-US" sz="3200" dirty="0"/>
              <a:t> que </a:t>
            </a:r>
            <a:r>
              <a:rPr lang="en-US" sz="3200" dirty="0" err="1"/>
              <a:t>anotó</a:t>
            </a:r>
            <a:r>
              <a:rPr lang="en-US" sz="3200" dirty="0"/>
              <a:t> para las </a:t>
            </a:r>
            <a:r>
              <a:rPr lang="en-US" sz="3200" dirty="0" err="1"/>
              <a:t>preguntas</a:t>
            </a:r>
            <a:r>
              <a:rPr lang="en-US" sz="3200" dirty="0"/>
              <a:t> 2 y 3.</a:t>
            </a:r>
            <a:endParaRPr sz="32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3200" dirty="0" err="1"/>
              <a:t>Divídanse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grupos</a:t>
            </a:r>
            <a:r>
              <a:rPr lang="en-US" sz="3200" dirty="0"/>
              <a:t> de 2 y </a:t>
            </a:r>
            <a:r>
              <a:rPr lang="en-US" sz="3200" dirty="0" err="1"/>
              <a:t>discutan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sus</a:t>
            </a:r>
            <a:r>
              <a:rPr lang="en-US" sz="3200" dirty="0" smtClean="0"/>
              <a:t> </a:t>
            </a:r>
            <a:r>
              <a:rPr lang="en-US" sz="3200" dirty="0" err="1"/>
              <a:t>respuestas</a:t>
            </a:r>
            <a:r>
              <a:rPr lang="en-US" sz="3200" dirty="0"/>
              <a:t> entre </a:t>
            </a:r>
            <a:r>
              <a:rPr lang="en-US" sz="3200" dirty="0" err="1"/>
              <a:t>ustedes</a:t>
            </a:r>
            <a:r>
              <a:rPr lang="en-US" sz="3200" dirty="0"/>
              <a:t>.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Luego</a:t>
            </a:r>
            <a:r>
              <a:rPr lang="en-US" sz="3200" dirty="0" smtClean="0"/>
              <a:t> </a:t>
            </a:r>
            <a:r>
              <a:rPr lang="en-US" sz="3200" dirty="0" err="1"/>
              <a:t>oren</a:t>
            </a:r>
            <a:r>
              <a:rPr lang="en-US" sz="3200" dirty="0"/>
              <a:t> </a:t>
            </a:r>
            <a:r>
              <a:rPr lang="en-US" sz="3200" dirty="0" err="1"/>
              <a:t>unos</a:t>
            </a:r>
            <a:r>
              <a:rPr lang="en-US" sz="3200" dirty="0"/>
              <a:t> 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otros</a:t>
            </a:r>
            <a:r>
              <a:rPr lang="en-US" sz="3200" dirty="0"/>
              <a:t>.</a:t>
            </a:r>
            <a:endParaRPr sz="3200" dirty="0"/>
          </a:p>
        </p:txBody>
      </p:sp>
      <p:sp>
        <p:nvSpPr>
          <p:cNvPr id="502" name="Google Shape;502;p32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3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692054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 dirty="0" err="1">
                <a:latin typeface="Arial"/>
                <a:ea typeface="Arial"/>
                <a:cs typeface="Arial"/>
                <a:sym typeface="Arial"/>
              </a:rPr>
              <a:t>Capítulo</a:t>
            </a: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 3</a:t>
            </a:r>
            <a:br>
              <a:rPr lang="en-US" sz="48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Cómo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obtener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1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 err="1" smtClean="0">
                <a:latin typeface="Arial"/>
                <a:ea typeface="Arial"/>
                <a:cs typeface="Arial"/>
                <a:sym typeface="Arial"/>
              </a:rPr>
              <a:t>poder</a:t>
            </a:r>
            <a:r>
              <a:rPr lang="en-US" sz="3200" b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espiritual</a:t>
            </a:r>
            <a:endParaRPr sz="3200" dirty="0"/>
          </a:p>
        </p:txBody>
      </p:sp>
      <p:sp>
        <p:nvSpPr>
          <p:cNvPr id="508" name="Google Shape;508;p3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1000"/>
              <a:buFont typeface="Century Gothic"/>
              <a:buNone/>
            </a:pPr>
            <a:r>
              <a:rPr lang="en-US" sz="1000" b="1" i="0" u="none" strike="noStrike" cap="none" smtClean="0">
                <a:solidFill>
                  <a:srgbClr val="B311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iteenchallenge.org</a:t>
            </a:r>
            <a:endParaRPr sz="1000" b="1" i="0" u="none" strike="noStrike" cap="none">
              <a:solidFill>
                <a:srgbClr val="B311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9" name="Google Shape;50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7529" y="2558496"/>
            <a:ext cx="5402004" cy="1957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01-2024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dirty="0" err="1"/>
              <a:t>Lección</a:t>
            </a:r>
            <a:r>
              <a:rPr lang="en-US" dirty="0"/>
              <a:t> 3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/>
              <a:t>obtener</a:t>
            </a:r>
            <a:r>
              <a:rPr lang="en-US" dirty="0"/>
              <a:t>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espiritual</a:t>
            </a:r>
            <a:endParaRPr dirty="0"/>
          </a:p>
        </p:txBody>
      </p:sp>
      <p:sp>
        <p:nvSpPr>
          <p:cNvPr id="515" name="Google Shape;515;p34"/>
          <p:cNvSpPr txBox="1">
            <a:spLocks noGrp="1"/>
          </p:cNvSpPr>
          <p:nvPr>
            <p:ph type="body" idx="1"/>
          </p:nvPr>
        </p:nvSpPr>
        <p:spPr>
          <a:xfrm>
            <a:off x="781467" y="2366830"/>
            <a:ext cx="1077088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b="1" dirty="0" err="1"/>
              <a:t>Verdad</a:t>
            </a:r>
            <a:r>
              <a:rPr lang="en-US" sz="2800" b="1" dirty="0"/>
              <a:t> </a:t>
            </a:r>
            <a:r>
              <a:rPr lang="en-US" sz="2800" b="1" dirty="0" err="1"/>
              <a:t>bíblica</a:t>
            </a:r>
            <a:r>
              <a:rPr lang="en-US" sz="2800" b="1" dirty="0"/>
              <a:t> clave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 dirty="0" smtClean="0"/>
              <a:t>Como </a:t>
            </a:r>
            <a:r>
              <a:rPr lang="en-US" sz="2800" dirty="0" err="1"/>
              <a:t>cristianos</a:t>
            </a:r>
            <a:r>
              <a:rPr lang="en-US" sz="2800" dirty="0"/>
              <a:t> </a:t>
            </a:r>
            <a:r>
              <a:rPr lang="en-US" sz="2800" dirty="0" err="1"/>
              <a:t>necesitamos</a:t>
            </a:r>
            <a:r>
              <a:rPr lang="en-US" sz="2800" dirty="0"/>
              <a:t> </a:t>
            </a:r>
            <a:r>
              <a:rPr lang="en-US" sz="2800" dirty="0" err="1"/>
              <a:t>identificar</a:t>
            </a:r>
            <a:r>
              <a:rPr lang="en-US" sz="2800" dirty="0"/>
              <a:t> </a:t>
            </a:r>
            <a:r>
              <a:rPr lang="en-US" sz="2800" dirty="0" err="1"/>
              <a:t>aquellas</a:t>
            </a:r>
            <a:r>
              <a:rPr lang="en-US" sz="2800" dirty="0"/>
              <a:t> </a:t>
            </a:r>
            <a:r>
              <a:rPr lang="en-US" sz="2800" dirty="0" err="1"/>
              <a:t>situaciones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nuestro</a:t>
            </a:r>
            <a:r>
              <a:rPr lang="en-US" sz="2800" dirty="0"/>
              <a:t> </a:t>
            </a:r>
            <a:r>
              <a:rPr lang="en-US" sz="2800" dirty="0" err="1"/>
              <a:t>diario</a:t>
            </a:r>
            <a:r>
              <a:rPr lang="en-US" sz="2800" dirty="0"/>
              <a:t> </a:t>
            </a:r>
            <a:r>
              <a:rPr lang="en-US" sz="2800" dirty="0" err="1"/>
              <a:t>vivir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que </a:t>
            </a:r>
            <a:r>
              <a:rPr lang="en-US" sz="2800" dirty="0" err="1"/>
              <a:t>podamos</a:t>
            </a:r>
            <a:r>
              <a:rPr lang="en-US" sz="2800" dirty="0"/>
              <a:t> </a:t>
            </a:r>
            <a:r>
              <a:rPr lang="en-US" sz="2800" dirty="0" err="1"/>
              <a:t>poner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función</a:t>
            </a:r>
            <a:r>
              <a:rPr lang="en-US" sz="2800" dirty="0"/>
              <a:t> el </a:t>
            </a:r>
            <a:r>
              <a:rPr lang="en-US" sz="2800" dirty="0" err="1"/>
              <a:t>poder</a:t>
            </a:r>
            <a:r>
              <a:rPr lang="en-US" sz="2800" dirty="0"/>
              <a:t> </a:t>
            </a:r>
            <a:r>
              <a:rPr lang="en-US" sz="2800" dirty="0" err="1"/>
              <a:t>espiritual</a:t>
            </a:r>
            <a:r>
              <a:rPr lang="en-US" sz="2800" dirty="0"/>
              <a:t> que Dios </a:t>
            </a:r>
            <a:r>
              <a:rPr lang="en-US" sz="2800" dirty="0" err="1"/>
              <a:t>quiere</a:t>
            </a:r>
            <a:r>
              <a:rPr lang="en-US" sz="2800" dirty="0"/>
              <a:t> que </a:t>
            </a:r>
            <a:r>
              <a:rPr lang="en-US" sz="2800" dirty="0" err="1"/>
              <a:t>desarrollemos</a:t>
            </a:r>
            <a:r>
              <a:rPr lang="en-US" sz="2800" dirty="0"/>
              <a:t>. 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SzPts val="2240"/>
              <a:buNone/>
            </a:pPr>
            <a:r>
              <a:rPr lang="en-US" sz="2800" b="1" dirty="0" err="1"/>
              <a:t>Versículo</a:t>
            </a:r>
            <a:r>
              <a:rPr lang="en-US" sz="2800" b="1" dirty="0"/>
              <a:t> clave: </a:t>
            </a:r>
            <a:r>
              <a:rPr lang="en-US" sz="2800" dirty="0"/>
              <a:t>Santiago 1:2, 3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 dirty="0" err="1" smtClean="0"/>
              <a:t>Hermanos</a:t>
            </a:r>
            <a:r>
              <a:rPr lang="en-US" sz="2800" dirty="0" smtClean="0"/>
              <a:t> </a:t>
            </a:r>
            <a:r>
              <a:rPr lang="en-US" sz="2800" dirty="0" err="1"/>
              <a:t>míos</a:t>
            </a:r>
            <a:r>
              <a:rPr lang="en-US" sz="2800" dirty="0"/>
              <a:t>, </a:t>
            </a:r>
            <a:r>
              <a:rPr lang="en-US" sz="2800" dirty="0" err="1"/>
              <a:t>tened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sumo </a:t>
            </a:r>
            <a:r>
              <a:rPr lang="en-US" sz="2800" dirty="0" err="1"/>
              <a:t>gozo</a:t>
            </a:r>
            <a:r>
              <a:rPr lang="en-US" sz="2800" dirty="0"/>
              <a:t> </a:t>
            </a:r>
            <a:r>
              <a:rPr lang="en-US" sz="2800" dirty="0" err="1"/>
              <a:t>cuando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halléis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diversas</a:t>
            </a:r>
            <a:r>
              <a:rPr lang="en-US" sz="2800" dirty="0"/>
              <a:t> </a:t>
            </a:r>
            <a:r>
              <a:rPr lang="en-US" sz="2800" dirty="0" err="1"/>
              <a:t>pruebas</a:t>
            </a:r>
            <a:r>
              <a:rPr lang="en-US" sz="2800" dirty="0"/>
              <a:t>, </a:t>
            </a:r>
            <a:r>
              <a:rPr lang="en-US" sz="2800" dirty="0" err="1"/>
              <a:t>sabiendo</a:t>
            </a:r>
            <a:r>
              <a:rPr lang="en-US" sz="2800" dirty="0"/>
              <a:t> que la </a:t>
            </a:r>
            <a:r>
              <a:rPr lang="en-US" sz="2800" dirty="0" err="1"/>
              <a:t>prueba</a:t>
            </a:r>
            <a:r>
              <a:rPr lang="en-US" sz="2800" dirty="0"/>
              <a:t> de </a:t>
            </a:r>
            <a:r>
              <a:rPr lang="en-US" sz="2800" dirty="0" err="1"/>
              <a:t>vuestra</a:t>
            </a:r>
            <a:r>
              <a:rPr lang="en-US" sz="2800" dirty="0"/>
              <a:t> </a:t>
            </a:r>
            <a:r>
              <a:rPr lang="en-US" sz="2800" dirty="0" err="1"/>
              <a:t>fe</a:t>
            </a:r>
            <a:r>
              <a:rPr lang="en-US" sz="2800" dirty="0"/>
              <a:t> produce </a:t>
            </a:r>
            <a:r>
              <a:rPr lang="en-US" sz="2800" dirty="0" err="1"/>
              <a:t>paciencia</a:t>
            </a:r>
            <a:r>
              <a:rPr lang="en-US" sz="2800" dirty="0"/>
              <a:t>. </a:t>
            </a:r>
            <a:endParaRPr sz="2000" dirty="0"/>
          </a:p>
        </p:txBody>
      </p:sp>
      <p:sp>
        <p:nvSpPr>
          <p:cNvPr id="516" name="Google Shape;516;p34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1000"/>
              <a:buFont typeface="Century Gothic"/>
              <a:buNone/>
            </a:pPr>
            <a:r>
              <a:rPr lang="en-US" sz="1000" b="1" i="0" u="none" strike="noStrike" cap="none" smtClean="0">
                <a:solidFill>
                  <a:srgbClr val="B311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iteenchallenge.org</a:t>
            </a:r>
            <a:endParaRPr sz="1000" b="1" i="0" u="none" strike="noStrike" cap="none">
              <a:solidFill>
                <a:srgbClr val="B311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2800" dirty="0" err="1"/>
              <a:t>Actividad</a:t>
            </a:r>
            <a:r>
              <a:rPr lang="en-US" sz="2800" dirty="0"/>
              <a:t> para </a:t>
            </a:r>
            <a:r>
              <a:rPr lang="en-US" sz="2800" dirty="0" err="1"/>
              <a:t>comenzar</a:t>
            </a:r>
            <a:r>
              <a:rPr lang="en-US" sz="2800" dirty="0"/>
              <a:t> la </a:t>
            </a:r>
            <a:r>
              <a:rPr lang="en-US" sz="2800" dirty="0" err="1"/>
              <a:t>lección</a:t>
            </a:r>
            <a:r>
              <a:rPr lang="en-US" sz="2800" dirty="0"/>
              <a:t>: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err="1" smtClean="0"/>
              <a:t>Evaluando</a:t>
            </a:r>
            <a:r>
              <a:rPr lang="en-US" sz="2800" b="1" dirty="0" smtClean="0"/>
              <a:t> </a:t>
            </a:r>
            <a:r>
              <a:rPr lang="en-US" sz="2800" b="1" dirty="0"/>
              <a:t>el </a:t>
            </a:r>
            <a:r>
              <a:rPr lang="en-US" sz="2800" b="1" dirty="0" err="1"/>
              <a:t>poder</a:t>
            </a:r>
            <a:r>
              <a:rPr lang="en-US" sz="2800" b="1" dirty="0"/>
              <a:t> </a:t>
            </a:r>
            <a:r>
              <a:rPr lang="en-US" sz="2800" b="1" dirty="0" err="1"/>
              <a:t>espiritual</a:t>
            </a:r>
            <a:r>
              <a:rPr lang="en-US" sz="2800" b="1" dirty="0"/>
              <a:t> </a:t>
            </a:r>
            <a:r>
              <a:rPr lang="en-US" sz="2800" b="1" dirty="0" err="1"/>
              <a:t>en</a:t>
            </a:r>
            <a:r>
              <a:rPr lang="en-US" sz="2800" b="1" dirty="0"/>
              <a:t> </a:t>
            </a:r>
            <a:r>
              <a:rPr lang="en-US" sz="2800" b="1" dirty="0" err="1"/>
              <a:t>nuestra</a:t>
            </a:r>
            <a:r>
              <a:rPr lang="en-US" sz="2800" b="1" dirty="0"/>
              <a:t> </a:t>
            </a:r>
            <a:r>
              <a:rPr lang="en-US" sz="2800" b="1" dirty="0" err="1"/>
              <a:t>vida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1600" dirty="0" err="1"/>
              <a:t>Guía</a:t>
            </a:r>
            <a:r>
              <a:rPr lang="en-US" sz="1600" dirty="0"/>
              <a:t> de </a:t>
            </a:r>
            <a:r>
              <a:rPr lang="en-US" sz="1600" dirty="0" err="1"/>
              <a:t>estudio</a:t>
            </a:r>
            <a:r>
              <a:rPr lang="en-US" sz="1600" dirty="0"/>
              <a:t> Proyecto 5</a:t>
            </a:r>
            <a:endParaRPr sz="1600" dirty="0"/>
          </a:p>
        </p:txBody>
      </p:sp>
      <p:sp>
        <p:nvSpPr>
          <p:cNvPr id="522" name="Google Shape;522;p35"/>
          <p:cNvSpPr txBox="1">
            <a:spLocks noGrp="1"/>
          </p:cNvSpPr>
          <p:nvPr>
            <p:ph type="body" idx="1"/>
          </p:nvPr>
        </p:nvSpPr>
        <p:spPr>
          <a:xfrm>
            <a:off x="1250302" y="3205429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1. Hay un compromiso ﬁrme de vivir para Cristo.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2. Toma sus decisiones después de consultar la Biblia.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3. La oración es parte importante en nuestra vida.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4. Aprende a escuchar a Dios a través de su espíritu.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5. Ama a Dios más que a nada ni nadie.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6. Aprende a vencer la tentación a pecar.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7. Su vida da muestras del “fruto del Espíritu Santo”</a:t>
            </a:r>
            <a:endParaRPr/>
          </a:p>
        </p:txBody>
      </p:sp>
      <p:sp>
        <p:nvSpPr>
          <p:cNvPr id="523" name="Google Shape;523;p35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524" name="Google Shape;524;p35"/>
          <p:cNvSpPr txBox="1"/>
          <p:nvPr/>
        </p:nvSpPr>
        <p:spPr>
          <a:xfrm>
            <a:off x="1250302" y="2519265"/>
            <a:ext cx="83322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¿Es este un punto fuerte en mi relación con Dios o un punto débil?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9174034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3088" lvl="0" indent="-573088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dirty="0" smtClean="0"/>
              <a:t>A.	No </a:t>
            </a:r>
            <a:r>
              <a:rPr lang="en-US" dirty="0" err="1"/>
              <a:t>pretendas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un </a:t>
            </a:r>
            <a:r>
              <a:rPr lang="en-US" dirty="0" err="1"/>
              <a:t>gigante</a:t>
            </a:r>
            <a:r>
              <a:rPr lang="en-US" dirty="0"/>
              <a:t> </a:t>
            </a:r>
            <a:r>
              <a:rPr lang="en-US" dirty="0" err="1"/>
              <a:t>espiritual</a:t>
            </a:r>
            <a:r>
              <a:rPr lang="en-US" dirty="0"/>
              <a:t> </a:t>
            </a:r>
            <a:r>
              <a:rPr lang="en-US" dirty="0" err="1"/>
              <a:t>especializado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milagros</a:t>
            </a:r>
            <a:endParaRPr dirty="0"/>
          </a:p>
        </p:txBody>
      </p:sp>
      <p:pic>
        <p:nvPicPr>
          <p:cNvPr id="530" name="Google Shape;530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85184" y="2832682"/>
            <a:ext cx="6517922" cy="3157571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36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532" name="Google Shape;532;p36"/>
          <p:cNvSpPr txBox="1"/>
          <p:nvPr/>
        </p:nvSpPr>
        <p:spPr>
          <a:xfrm>
            <a:off x="597159" y="2832682"/>
            <a:ext cx="4012163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Sadrac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Mesac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Abed-</a:t>
            </a:r>
            <a:r>
              <a:rPr lang="en-US" sz="2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nego</a:t>
            </a: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Daniel 3:16-18</a:t>
            </a:r>
            <a:endParaRPr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7"/>
          <p:cNvSpPr txBox="1">
            <a:spLocks noGrp="1"/>
          </p:cNvSpPr>
          <p:nvPr>
            <p:ph type="title"/>
          </p:nvPr>
        </p:nvSpPr>
        <p:spPr>
          <a:xfrm>
            <a:off x="541176" y="787055"/>
            <a:ext cx="10767526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3088" lvl="0" indent="-573088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dirty="0"/>
              <a:t>B. </a:t>
            </a:r>
            <a:r>
              <a:rPr lang="en-US" dirty="0" smtClean="0"/>
              <a:t>	Se </a:t>
            </a:r>
            <a:r>
              <a:rPr lang="en-US" dirty="0" err="1"/>
              <a:t>toma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y </a:t>
            </a:r>
            <a:r>
              <a:rPr lang="en-US" dirty="0" err="1"/>
              <a:t>esfuerzo</a:t>
            </a:r>
            <a:r>
              <a:rPr lang="en-US" dirty="0"/>
              <a:t> </a:t>
            </a:r>
            <a:r>
              <a:rPr lang="en-US" dirty="0" err="1"/>
              <a:t>desarrollar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/>
              <a:t>espiritual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538" name="Google Shape;538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02701" y="2911501"/>
            <a:ext cx="5044476" cy="3344707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37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8"/>
          <p:cNvSpPr txBox="1">
            <a:spLocks noGrp="1"/>
          </p:cNvSpPr>
          <p:nvPr>
            <p:ph type="title"/>
          </p:nvPr>
        </p:nvSpPr>
        <p:spPr>
          <a:xfrm>
            <a:off x="753737" y="787056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3088" lvl="0" indent="-573088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dirty="0"/>
              <a:t>C. </a:t>
            </a:r>
            <a:r>
              <a:rPr lang="en-US" dirty="0" err="1"/>
              <a:t>Pasos</a:t>
            </a:r>
            <a:r>
              <a:rPr lang="en-US" dirty="0"/>
              <a:t> </a:t>
            </a:r>
            <a:r>
              <a:rPr lang="en-US" dirty="0" err="1"/>
              <a:t>básicos</a:t>
            </a:r>
            <a:r>
              <a:rPr lang="en-US" dirty="0"/>
              <a:t> para </a:t>
            </a:r>
            <a:r>
              <a:rPr lang="en-US" dirty="0" err="1"/>
              <a:t>desarrollar</a:t>
            </a:r>
            <a:r>
              <a:rPr lang="en-US" dirty="0"/>
              <a:t> el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espiritual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545" name="Google Shape;545;p38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6446965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 dirty="0"/>
              <a:t>1. </a:t>
            </a:r>
            <a:r>
              <a:rPr lang="en-US" dirty="0" err="1"/>
              <a:t>Ser</a:t>
            </a:r>
            <a:r>
              <a:rPr lang="en-US" dirty="0"/>
              <a:t> Cristiano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dirty="0"/>
              <a:t>2. </a:t>
            </a:r>
            <a:r>
              <a:rPr lang="en-US" dirty="0" err="1"/>
              <a:t>Allegarse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a Dios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dirty="0"/>
              <a:t>3. </a:t>
            </a:r>
            <a:r>
              <a:rPr lang="en-US" dirty="0" err="1"/>
              <a:t>Obedecer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dirty="0"/>
              <a:t>4. </a:t>
            </a:r>
            <a:r>
              <a:rPr lang="en-US" dirty="0" err="1"/>
              <a:t>Prepararse</a:t>
            </a:r>
            <a:r>
              <a:rPr lang="en-US" dirty="0"/>
              <a:t> para </a:t>
            </a:r>
            <a:r>
              <a:rPr lang="en-US" dirty="0" err="1"/>
              <a:t>recibir</a:t>
            </a:r>
            <a:r>
              <a:rPr lang="en-US" dirty="0"/>
              <a:t> el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espiritual</a:t>
            </a:r>
            <a:r>
              <a:rPr lang="en-US" dirty="0"/>
              <a:t> de Dios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dirty="0"/>
              <a:t>5. </a:t>
            </a:r>
            <a:r>
              <a:rPr lang="en-US" dirty="0" err="1"/>
              <a:t>Orar</a:t>
            </a:r>
            <a:r>
              <a:rPr lang="en-US" dirty="0"/>
              <a:t>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dirty="0"/>
              <a:t>6. </a:t>
            </a:r>
            <a:r>
              <a:rPr lang="en-US" dirty="0" err="1"/>
              <a:t>Aprender</a:t>
            </a:r>
            <a:r>
              <a:rPr lang="en-US" dirty="0"/>
              <a:t> de las </a:t>
            </a:r>
            <a:r>
              <a:rPr lang="en-US" dirty="0" err="1"/>
              <a:t>pruebas</a:t>
            </a:r>
            <a:r>
              <a:rPr lang="en-US" dirty="0"/>
              <a:t> y </a:t>
            </a:r>
            <a:r>
              <a:rPr lang="en-US" dirty="0" err="1"/>
              <a:t>dificultades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dirty="0"/>
              <a:t>7. El </a:t>
            </a:r>
            <a:r>
              <a:rPr lang="en-US" dirty="0" err="1"/>
              <a:t>ayuno</a:t>
            </a:r>
            <a:r>
              <a:rPr lang="en-US" dirty="0"/>
              <a:t>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dirty="0"/>
              <a:t>8. La </a:t>
            </a:r>
            <a:r>
              <a:rPr lang="en-US" dirty="0" err="1"/>
              <a:t>Alabanza</a:t>
            </a:r>
            <a:r>
              <a:rPr lang="en-US" dirty="0"/>
              <a:t> y </a:t>
            </a:r>
            <a:r>
              <a:rPr lang="en-US" dirty="0" err="1"/>
              <a:t>adoración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546" name="Google Shape;546;p38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pic>
        <p:nvPicPr>
          <p:cNvPr id="547" name="Google Shape;54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6682" y="2603500"/>
            <a:ext cx="4481477" cy="23344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91099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>
                <a:latin typeface="Arial"/>
                <a:ea typeface="Arial"/>
                <a:cs typeface="Arial"/>
                <a:sym typeface="Arial"/>
              </a:rPr>
              <a:t>Capítulo 1</a:t>
            </a:r>
            <a:br>
              <a:rPr lang="en-US" sz="4800" b="1">
                <a:latin typeface="Arial"/>
                <a:ea typeface="Arial"/>
                <a:cs typeface="Arial"/>
                <a:sym typeface="Arial"/>
              </a:rPr>
            </a:br>
            <a:r>
              <a:rPr lang="en-US" b="1">
                <a:latin typeface="Arial"/>
                <a:ea typeface="Arial"/>
                <a:cs typeface="Arial"/>
                <a:sym typeface="Arial"/>
              </a:rPr>
              <a:t>El papel que Dios desempeña en nuestro mundo </a:t>
            </a:r>
            <a:endParaRPr/>
          </a:p>
        </p:txBody>
      </p:sp>
      <p:sp>
        <p:nvSpPr>
          <p:cNvPr id="280" name="Google Shape;280;p4"/>
          <p:cNvSpPr txBox="1">
            <a:spLocks noGrp="1"/>
          </p:cNvSpPr>
          <p:nvPr>
            <p:ph type="body" idx="1"/>
          </p:nvPr>
        </p:nvSpPr>
        <p:spPr>
          <a:xfrm>
            <a:off x="6560708" y="3221660"/>
            <a:ext cx="5017399" cy="296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 b="1"/>
              <a:t>LECCIÓN 1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3600" b="1"/>
              <a:t>EL PODER SOBRENATURAL DE DIOS</a:t>
            </a:r>
            <a:endParaRPr sz="3600"/>
          </a:p>
        </p:txBody>
      </p:sp>
      <p:sp>
        <p:nvSpPr>
          <p:cNvPr id="281" name="Google Shape;281;p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pic>
        <p:nvPicPr>
          <p:cNvPr id="282" name="Google Shape;28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7677" y="1178091"/>
            <a:ext cx="5349783" cy="19385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01-2024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dirty="0" err="1"/>
              <a:t>Bautismo</a:t>
            </a:r>
            <a:r>
              <a:rPr lang="en-US" dirty="0"/>
              <a:t> del </a:t>
            </a:r>
            <a:r>
              <a:rPr lang="en-US" dirty="0" err="1"/>
              <a:t>Espíritu</a:t>
            </a:r>
            <a:r>
              <a:rPr lang="en-US" dirty="0"/>
              <a:t> Santo </a:t>
            </a:r>
            <a:r>
              <a:rPr lang="en-US" dirty="0" smtClean="0"/>
              <a:t>y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espiritual</a:t>
            </a:r>
            <a:endParaRPr dirty="0"/>
          </a:p>
        </p:txBody>
      </p:sp>
      <p:sp>
        <p:nvSpPr>
          <p:cNvPr id="553" name="Google Shape;553;p39"/>
          <p:cNvSpPr txBox="1">
            <a:spLocks noGrp="1"/>
          </p:cNvSpPr>
          <p:nvPr>
            <p:ph type="body" idx="1"/>
          </p:nvPr>
        </p:nvSpPr>
        <p:spPr>
          <a:xfrm>
            <a:off x="604450" y="2986160"/>
            <a:ext cx="9939142" cy="3787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Mateo 3:11 NVI: »Yo los bautizo a ustedes con agua como señal de su arrepentimiento. Pero el que viene después de mí es más poderoso que yo y ni siquiera merezco llevarle las sandalias. Él los bautizará con el Espíritu Santo y con fuego.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Hechos 1:8 NVI: Pero cuando venga el Espíritu Santo sobre ustedes, recibirán poder y serán mis testigos tanto en Jerusalén como en toda Judea y Samaria, hasta en los confines de la tierra.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Lucas 24:49 NVI: Ahora voy a enviarles lo que ha prometido mi Padre, pero ustedes quédense en la ciudad hasta que sean revestidos del poder de lo alto.</a:t>
            </a:r>
            <a:endParaRPr/>
          </a:p>
        </p:txBody>
      </p:sp>
      <p:sp>
        <p:nvSpPr>
          <p:cNvPr id="554" name="Google Shape;554;p39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pic>
        <p:nvPicPr>
          <p:cNvPr id="555" name="Google Shape;55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362" y="1542821"/>
            <a:ext cx="2886075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0"/>
          <p:cNvSpPr txBox="1">
            <a:spLocks noGrp="1"/>
          </p:cNvSpPr>
          <p:nvPr>
            <p:ph type="title"/>
          </p:nvPr>
        </p:nvSpPr>
        <p:spPr>
          <a:xfrm>
            <a:off x="1154954" y="768395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Aplicación personal– </a:t>
            </a:r>
            <a:br>
              <a:rPr lang="en-US"/>
            </a:br>
            <a:r>
              <a:rPr lang="en-US"/>
              <a:t>Áreas de tentación</a:t>
            </a:r>
            <a:endParaRPr/>
          </a:p>
        </p:txBody>
      </p:sp>
      <p:sp>
        <p:nvSpPr>
          <p:cNvPr id="561" name="Google Shape;561;p40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991115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Identifique una o dos áreas en las que actualmente está experimentando tentaciones.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Escríbelo en una hoja de papel sin tener que entregárselo al profesor.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Meditate on the cruciality of your commitment to overcome those temptations and to act in ways that please God.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Prepare una lista de algunas cosas que puede hacer esta semana para resistir con éxito sus tentaciones.</a:t>
            </a:r>
            <a:endParaRPr/>
          </a:p>
        </p:txBody>
      </p:sp>
      <p:sp>
        <p:nvSpPr>
          <p:cNvPr id="562" name="Google Shape;562;p40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1000"/>
              <a:buFont typeface="Century Gothic"/>
              <a:buNone/>
            </a:pPr>
            <a:r>
              <a:rPr lang="en-US" sz="1000" b="1" i="0" u="none" strike="noStrike" cap="none" smtClean="0">
                <a:solidFill>
                  <a:srgbClr val="B311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iteenchallenge.org</a:t>
            </a:r>
            <a:endParaRPr sz="1000" b="1" i="0" u="none" strike="noStrike" cap="none">
              <a:solidFill>
                <a:srgbClr val="B311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1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692054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 dirty="0" err="1">
                <a:latin typeface="Arial"/>
                <a:ea typeface="Arial"/>
                <a:cs typeface="Arial"/>
                <a:sym typeface="Arial"/>
              </a:rPr>
              <a:t>Capítulo</a:t>
            </a: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 4</a:t>
            </a:r>
            <a:br>
              <a:rPr lang="en-US" sz="48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verdadero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poder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espiritual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versus </a:t>
            </a:r>
            <a:r>
              <a:rPr lang="en-US" sz="3200" b="1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1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 smtClean="0">
                <a:latin typeface="Arial"/>
                <a:ea typeface="Arial"/>
                <a:cs typeface="Arial"/>
                <a:sym typeface="Arial"/>
              </a:rPr>
              <a:t>las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imitaciones</a:t>
            </a:r>
            <a:endParaRPr sz="3200" dirty="0"/>
          </a:p>
        </p:txBody>
      </p:sp>
      <p:sp>
        <p:nvSpPr>
          <p:cNvPr id="568" name="Google Shape;568;p4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1000"/>
              <a:buFont typeface="Century Gothic"/>
              <a:buNone/>
            </a:pPr>
            <a:r>
              <a:rPr lang="en-US" sz="1000" b="1" i="0" u="none" strike="noStrike" cap="none" smtClean="0">
                <a:solidFill>
                  <a:srgbClr val="B311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iteenchallenge.org</a:t>
            </a:r>
            <a:endParaRPr sz="1000" b="1" i="0" u="none" strike="noStrike" cap="none">
              <a:solidFill>
                <a:srgbClr val="B311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9" name="Google Shape;56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8437" y="2558496"/>
            <a:ext cx="5360188" cy="1957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01-2024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2"/>
          <p:cNvSpPr txBox="1">
            <a:spLocks noGrp="1"/>
          </p:cNvSpPr>
          <p:nvPr>
            <p:ph type="title"/>
          </p:nvPr>
        </p:nvSpPr>
        <p:spPr>
          <a:xfrm>
            <a:off x="899232" y="880678"/>
            <a:ext cx="9197586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dirty="0" err="1"/>
              <a:t>Lección</a:t>
            </a:r>
            <a:r>
              <a:rPr lang="en-US" dirty="0"/>
              <a:t> 4   El </a:t>
            </a:r>
            <a:r>
              <a:rPr lang="en-US" dirty="0" err="1"/>
              <a:t>verdadero</a:t>
            </a:r>
            <a:r>
              <a:rPr lang="en-US" dirty="0"/>
              <a:t>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espiritual</a:t>
            </a:r>
            <a:r>
              <a:rPr lang="en-US" dirty="0"/>
              <a:t> versus las </a:t>
            </a:r>
            <a:r>
              <a:rPr lang="en-US" dirty="0" err="1"/>
              <a:t>imitaciones</a:t>
            </a:r>
            <a:endParaRPr dirty="0"/>
          </a:p>
        </p:txBody>
      </p:sp>
      <p:sp>
        <p:nvSpPr>
          <p:cNvPr id="575" name="Google Shape;575;p42"/>
          <p:cNvSpPr txBox="1">
            <a:spLocks noGrp="1"/>
          </p:cNvSpPr>
          <p:nvPr>
            <p:ph type="body" idx="1"/>
          </p:nvPr>
        </p:nvSpPr>
        <p:spPr>
          <a:xfrm>
            <a:off x="768588" y="2263799"/>
            <a:ext cx="1077088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b="1"/>
              <a:t>Verdad bíblica clave </a:t>
            </a:r>
            <a:endParaRPr/>
          </a:p>
          <a:p>
            <a:pPr marL="400050" lvl="1" indent="0" algn="l" rtl="0"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en-US" sz="2600"/>
              <a:t>Necesitamos conocer la diferencia entre el poder divino, el poder de Satanás, y el poder humano. Necesitamos saber en qué poder debemos confiar para las diferentes situaciones que afrontamos a diario.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 b="1"/>
              <a:t>Versículo clave: </a:t>
            </a:r>
            <a:r>
              <a:rPr lang="en-US" sz="2800"/>
              <a:t>Romanos 8:1-2 </a:t>
            </a:r>
            <a:endParaRPr/>
          </a:p>
          <a:p>
            <a:pPr marL="400050" lvl="1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/>
              <a:t>Así que a los que están unidos a Jesucristo ya no les espera ninguna condenación, 2 porque el poder vivificador del Espíritu, poder que reciben a través de Jesucristo, los libera del poder del pecado y de la muerte</a:t>
            </a:r>
            <a:r>
              <a:rPr lang="en-US" sz="2400" b="1"/>
              <a:t>. </a:t>
            </a:r>
            <a:endParaRPr/>
          </a:p>
        </p:txBody>
      </p:sp>
      <p:sp>
        <p:nvSpPr>
          <p:cNvPr id="576" name="Google Shape;576;p42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1000"/>
              <a:buFont typeface="Century Gothic"/>
              <a:buNone/>
            </a:pPr>
            <a:r>
              <a:rPr lang="en-US" sz="1000" b="1" i="0" u="none" strike="noStrike" cap="none" smtClean="0">
                <a:solidFill>
                  <a:srgbClr val="B311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iteenchallenge.org</a:t>
            </a:r>
            <a:endParaRPr sz="1000" b="1" i="0" u="none" strike="noStrike" cap="none">
              <a:solidFill>
                <a:srgbClr val="B311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977119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2800" dirty="0" err="1"/>
              <a:t>Actividad</a:t>
            </a:r>
            <a:r>
              <a:rPr lang="en-US" sz="2800" dirty="0"/>
              <a:t> para </a:t>
            </a:r>
            <a:r>
              <a:rPr lang="en-US" sz="2800" dirty="0" err="1"/>
              <a:t>comenzar</a:t>
            </a:r>
            <a:r>
              <a:rPr lang="en-US" sz="2800" dirty="0"/>
              <a:t> la </a:t>
            </a:r>
            <a:r>
              <a:rPr lang="en-US" sz="2800" dirty="0" err="1"/>
              <a:t>lección</a:t>
            </a:r>
            <a:r>
              <a:rPr lang="en-US" sz="2800" dirty="0"/>
              <a:t>:  </a:t>
            </a:r>
            <a:br>
              <a:rPr lang="en-US" sz="2800" dirty="0"/>
            </a:br>
            <a:r>
              <a:rPr lang="en-US" sz="3200" b="1" dirty="0"/>
              <a:t>El </a:t>
            </a:r>
            <a:r>
              <a:rPr lang="en-US" sz="3200" b="1" dirty="0" err="1"/>
              <a:t>poder</a:t>
            </a:r>
            <a:r>
              <a:rPr lang="en-US" sz="3200" b="1" dirty="0"/>
              <a:t> de Dios versus el </a:t>
            </a:r>
            <a:r>
              <a:rPr lang="en-US" sz="3200" b="1" dirty="0" err="1"/>
              <a:t>poder</a:t>
            </a:r>
            <a:r>
              <a:rPr lang="en-US" sz="3200" b="1" dirty="0"/>
              <a:t> de </a:t>
            </a:r>
            <a:r>
              <a:rPr lang="en-US" sz="3200" b="1" dirty="0" err="1"/>
              <a:t>Satanás</a:t>
            </a:r>
            <a:endParaRPr sz="1600" b="1" dirty="0"/>
          </a:p>
        </p:txBody>
      </p:sp>
      <p:sp>
        <p:nvSpPr>
          <p:cNvPr id="582" name="Google Shape;582;p43"/>
          <p:cNvSpPr txBox="1">
            <a:spLocks noGrp="1"/>
          </p:cNvSpPr>
          <p:nvPr>
            <p:ph type="body" idx="1"/>
          </p:nvPr>
        </p:nvSpPr>
        <p:spPr>
          <a:xfrm>
            <a:off x="1250302" y="3205429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 dirty="0"/>
              <a:t>A. ¿</a:t>
            </a:r>
            <a:r>
              <a:rPr lang="en-US" dirty="0" err="1"/>
              <a:t>Crees</a:t>
            </a:r>
            <a:r>
              <a:rPr lang="en-US" dirty="0"/>
              <a:t> </a:t>
            </a:r>
            <a:r>
              <a:rPr lang="en-US" dirty="0" err="1"/>
              <a:t>tú</a:t>
            </a:r>
            <a:r>
              <a:rPr lang="en-US" dirty="0"/>
              <a:t> que </a:t>
            </a:r>
            <a:r>
              <a:rPr lang="en-US" dirty="0" err="1"/>
              <a:t>Satanás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verdadero</a:t>
            </a:r>
            <a:r>
              <a:rPr lang="en-US" dirty="0"/>
              <a:t> </a:t>
            </a:r>
            <a:r>
              <a:rPr lang="en-US" dirty="0" err="1"/>
              <a:t>poder</a:t>
            </a:r>
            <a:r>
              <a:rPr lang="en-US" dirty="0"/>
              <a:t>?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dirty="0"/>
              <a:t>B. 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comparas</a:t>
            </a:r>
            <a:r>
              <a:rPr lang="en-US" dirty="0"/>
              <a:t> el </a:t>
            </a:r>
            <a:r>
              <a:rPr lang="en-US" dirty="0" err="1"/>
              <a:t>poder</a:t>
            </a:r>
            <a:r>
              <a:rPr lang="en-US" dirty="0"/>
              <a:t> de </a:t>
            </a:r>
            <a:r>
              <a:rPr lang="en-US" dirty="0" err="1"/>
              <a:t>Satanás</a:t>
            </a:r>
            <a:r>
              <a:rPr lang="en-US" dirty="0"/>
              <a:t> con el </a:t>
            </a:r>
            <a:r>
              <a:rPr lang="en-US" dirty="0" err="1"/>
              <a:t>poder</a:t>
            </a:r>
            <a:r>
              <a:rPr lang="en-US" dirty="0"/>
              <a:t> de Dios?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dirty="0"/>
              <a:t>C. ¿</a:t>
            </a:r>
            <a:r>
              <a:rPr lang="en-US" dirty="0" err="1"/>
              <a:t>Crees</a:t>
            </a:r>
            <a:r>
              <a:rPr lang="en-US" dirty="0"/>
              <a:t> </a:t>
            </a:r>
            <a:r>
              <a:rPr lang="en-US" dirty="0" err="1"/>
              <a:t>tú</a:t>
            </a:r>
            <a:r>
              <a:rPr lang="en-US" dirty="0"/>
              <a:t> que Dios </a:t>
            </a:r>
            <a:r>
              <a:rPr lang="en-US" dirty="0" err="1"/>
              <a:t>usa</a:t>
            </a:r>
            <a:r>
              <a:rPr lang="en-US" dirty="0"/>
              <a:t> hoy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sobrenatural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tiempos</a:t>
            </a:r>
            <a:r>
              <a:rPr lang="en-US" dirty="0"/>
              <a:t> </a:t>
            </a:r>
            <a:r>
              <a:rPr lang="en-US" dirty="0" err="1"/>
              <a:t>bíblicos</a:t>
            </a:r>
            <a:r>
              <a:rPr lang="en-US" dirty="0"/>
              <a:t>?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dirty="0"/>
              <a:t>D. </a:t>
            </a:r>
            <a:r>
              <a:rPr lang="en-US" dirty="0" err="1"/>
              <a:t>Medita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momentos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tentaciones</a:t>
            </a:r>
            <a:r>
              <a:rPr lang="en-US" dirty="0"/>
              <a:t> con que </a:t>
            </a:r>
            <a:r>
              <a:rPr lang="en-US" dirty="0" err="1"/>
              <a:t>luchas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propia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.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enseñan</a:t>
            </a:r>
            <a:r>
              <a:rPr lang="en-US" dirty="0"/>
              <a:t>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tentaciones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cuanto</a:t>
            </a:r>
            <a:r>
              <a:rPr lang="en-US" dirty="0"/>
              <a:t> al </a:t>
            </a:r>
            <a:r>
              <a:rPr lang="en-US" dirty="0" err="1"/>
              <a:t>poder</a:t>
            </a:r>
            <a:r>
              <a:rPr lang="en-US" dirty="0"/>
              <a:t> de </a:t>
            </a:r>
            <a:r>
              <a:rPr lang="en-US" dirty="0" err="1"/>
              <a:t>Satanás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583" name="Google Shape;583;p43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1000"/>
              <a:buFont typeface="Century Gothic"/>
              <a:buNone/>
            </a:pPr>
            <a:r>
              <a:rPr lang="en-US" sz="1000" b="1" i="0" u="none" strike="noStrike" cap="none" smtClean="0">
                <a:solidFill>
                  <a:srgbClr val="B311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iteenchallenge.org</a:t>
            </a:r>
            <a:endParaRPr sz="1000" b="1" i="0" u="none" strike="noStrike" cap="none">
              <a:solidFill>
                <a:srgbClr val="B311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43"/>
          <p:cNvSpPr txBox="1"/>
          <p:nvPr/>
        </p:nvSpPr>
        <p:spPr>
          <a:xfrm>
            <a:off x="1250302" y="2519265"/>
            <a:ext cx="83322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Preguntas para la discusión:</a:t>
            </a:r>
            <a:endParaRPr sz="20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4"/>
          <p:cNvSpPr txBox="1">
            <a:spLocks noGrp="1"/>
          </p:cNvSpPr>
          <p:nvPr>
            <p:ph type="title"/>
          </p:nvPr>
        </p:nvSpPr>
        <p:spPr>
          <a:xfrm>
            <a:off x="527884" y="1171977"/>
            <a:ext cx="11282041" cy="43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rPr lang="en-US" sz="2800"/>
              <a:t>A. El poder divino, el poder de Satanás, versus poder humano </a:t>
            </a:r>
            <a:endParaRPr sz="2800"/>
          </a:p>
        </p:txBody>
      </p:sp>
      <p:sp>
        <p:nvSpPr>
          <p:cNvPr id="590" name="Google Shape;590;p44"/>
          <p:cNvSpPr txBox="1">
            <a:spLocks noGrp="1"/>
          </p:cNvSpPr>
          <p:nvPr>
            <p:ph type="body" idx="1"/>
          </p:nvPr>
        </p:nvSpPr>
        <p:spPr>
          <a:xfrm>
            <a:off x="665556" y="2678459"/>
            <a:ext cx="590266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¿Es real el poder de Satanás?</a:t>
            </a:r>
            <a:endParaRPr sz="24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¿Es real el poder de Dios?</a:t>
            </a:r>
            <a:endParaRPr sz="24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La diferencia entre el poder </a:t>
            </a:r>
            <a:br>
              <a:rPr lang="en-US" sz="2400"/>
            </a:br>
            <a:r>
              <a:rPr lang="en-US" sz="2400"/>
              <a:t>de Dios y el poder de Satanás </a:t>
            </a:r>
            <a:endParaRPr sz="24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El poder de Dios ilustrado en la Biblia –Guía de estudio Proyecto 6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El poder dentro de tí.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591" name="Google Shape;591;p44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pic>
        <p:nvPicPr>
          <p:cNvPr id="592" name="Google Shape;59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7610" y="2491174"/>
            <a:ext cx="5312621" cy="3790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5"/>
          <p:cNvSpPr txBox="1">
            <a:spLocks noGrp="1"/>
          </p:cNvSpPr>
          <p:nvPr>
            <p:ph type="title"/>
          </p:nvPr>
        </p:nvSpPr>
        <p:spPr>
          <a:xfrm>
            <a:off x="566520" y="813661"/>
            <a:ext cx="11282041" cy="89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3088" lvl="0" indent="-573088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-US" sz="3200" dirty="0"/>
              <a:t>B. </a:t>
            </a:r>
            <a:r>
              <a:rPr lang="en-US" sz="3200" dirty="0" smtClean="0"/>
              <a:t>	</a:t>
            </a:r>
            <a:r>
              <a:rPr lang="en-US" sz="3200" dirty="0" err="1" smtClean="0"/>
              <a:t>Satanás</a:t>
            </a:r>
            <a:r>
              <a:rPr lang="en-US" sz="3200" dirty="0" smtClean="0"/>
              <a:t> </a:t>
            </a:r>
            <a:r>
              <a:rPr lang="en-US" sz="3200" dirty="0" err="1"/>
              <a:t>quiere</a:t>
            </a:r>
            <a:r>
              <a:rPr lang="en-US" sz="3200" dirty="0"/>
              <a:t> </a:t>
            </a:r>
            <a:r>
              <a:rPr lang="en-US" sz="3200" dirty="0" err="1"/>
              <a:t>confundirte</a:t>
            </a:r>
            <a:r>
              <a:rPr lang="en-US" sz="3200" dirty="0"/>
              <a:t> con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experiencias</a:t>
            </a:r>
            <a:r>
              <a:rPr lang="en-US" sz="3200" dirty="0" smtClean="0"/>
              <a:t> </a:t>
            </a:r>
            <a:r>
              <a:rPr lang="en-US" sz="3200" dirty="0" err="1"/>
              <a:t>falsificadas</a:t>
            </a:r>
            <a:endParaRPr sz="3200" dirty="0"/>
          </a:p>
        </p:txBody>
      </p:sp>
      <p:sp>
        <p:nvSpPr>
          <p:cNvPr id="598" name="Google Shape;598;p4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9830725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1. Satanás tiene un sustituto falsificado para cada cosa buena que Dios tiene para tu vida.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Las verdaderas expresiones de amor sexual saludable son cambiadas a la lascivia, prostitución, pornografía, y homosexualidad.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La sana satisfacción de hacer un trabajo bien hecho es cambiada a ser un orgullo egoísta y una actitud arrogante.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El deseo natural de proveer alimento adecuado, ropa y albergue es cambiado a la codicia; el deseo de conseguir todo lo posible sin importarte como afecta a los demás.</a:t>
            </a:r>
            <a:endParaRPr sz="2000"/>
          </a:p>
        </p:txBody>
      </p:sp>
      <p:sp>
        <p:nvSpPr>
          <p:cNvPr id="599" name="Google Shape;599;p45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Fe versus presunción</a:t>
            </a:r>
            <a:endParaRPr/>
          </a:p>
        </p:txBody>
      </p:sp>
      <p:sp>
        <p:nvSpPr>
          <p:cNvPr id="605" name="Google Shape;605;p46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 b="1"/>
              <a:t>Fe—un poder de Dios que siempre lleva a la acción.</a:t>
            </a:r>
            <a:br>
              <a:rPr lang="en-US" sz="2400" b="1"/>
            </a:br>
            <a:endParaRPr sz="2400"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b="1"/>
              <a:t>La presunción es asumir que sabes lo que Dios quiere que hagas, sin escuchar de Él.  La acción que sigue a la “presunción” es tomar pasos que asumes que Dios quiere que tomes, aunque no le ha dicho tomar esas acciones.</a:t>
            </a:r>
            <a:endParaRPr sz="2400" b="1"/>
          </a:p>
        </p:txBody>
      </p:sp>
      <p:sp>
        <p:nvSpPr>
          <p:cNvPr id="606" name="Google Shape;606;p46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7"/>
          <p:cNvSpPr txBox="1">
            <a:spLocks noGrp="1"/>
          </p:cNvSpPr>
          <p:nvPr>
            <p:ph type="title"/>
          </p:nvPr>
        </p:nvSpPr>
        <p:spPr>
          <a:xfrm>
            <a:off x="1154954" y="854359"/>
            <a:ext cx="8761413" cy="1072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3088" lvl="0" indent="-573088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dirty="0"/>
              <a:t>C. </a:t>
            </a:r>
            <a:r>
              <a:rPr lang="en-US" dirty="0" err="1"/>
              <a:t>Modernas</a:t>
            </a:r>
            <a:r>
              <a:rPr lang="en-US" dirty="0"/>
              <a:t> </a:t>
            </a:r>
            <a:r>
              <a:rPr lang="en-US" dirty="0" err="1"/>
              <a:t>enseñanzas</a:t>
            </a:r>
            <a:r>
              <a:rPr lang="en-US" dirty="0"/>
              <a:t> </a:t>
            </a:r>
            <a:r>
              <a:rPr lang="en-US" dirty="0" err="1"/>
              <a:t>erróneas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fe</a:t>
            </a:r>
            <a:endParaRPr dirty="0"/>
          </a:p>
        </p:txBody>
      </p:sp>
      <p:sp>
        <p:nvSpPr>
          <p:cNvPr id="612" name="Google Shape;612;p47"/>
          <p:cNvSpPr txBox="1">
            <a:spLocks noGrp="1"/>
          </p:cNvSpPr>
          <p:nvPr>
            <p:ph type="body" idx="1"/>
          </p:nvPr>
        </p:nvSpPr>
        <p:spPr>
          <a:xfrm>
            <a:off x="1154954" y="2690353"/>
            <a:ext cx="9225418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sz="2000" b="1" dirty="0"/>
              <a:t>¿</a:t>
            </a:r>
            <a:r>
              <a:rPr lang="en-US" sz="2000" b="1" dirty="0" err="1"/>
              <a:t>Habrá</a:t>
            </a:r>
            <a:r>
              <a:rPr lang="en-US" sz="2000" b="1" dirty="0"/>
              <a:t> </a:t>
            </a:r>
            <a:r>
              <a:rPr lang="en-US" sz="2000" b="1" dirty="0" err="1"/>
              <a:t>diferencia</a:t>
            </a:r>
            <a:r>
              <a:rPr lang="en-US" sz="2000" b="1" dirty="0"/>
              <a:t> entre </a:t>
            </a:r>
            <a:r>
              <a:rPr lang="en-US" sz="2000" b="1" dirty="0" err="1"/>
              <a:t>fe</a:t>
            </a:r>
            <a:r>
              <a:rPr lang="en-US" sz="2000" b="1" dirty="0"/>
              <a:t> y </a:t>
            </a:r>
            <a:r>
              <a:rPr lang="en-US" sz="2000" b="1" dirty="0" err="1"/>
              <a:t>creer</a:t>
            </a:r>
            <a:r>
              <a:rPr lang="en-US" sz="2000" b="1" dirty="0"/>
              <a:t>?</a:t>
            </a:r>
            <a:br>
              <a:rPr lang="en-US" sz="2000" b="1" dirty="0"/>
            </a:br>
            <a:endParaRPr sz="2000" b="1" dirty="0"/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2000" b="1" dirty="0"/>
              <a:t>Fe</a:t>
            </a:r>
            <a:r>
              <a:rPr lang="en-US" sz="2000" dirty="0"/>
              <a:t>—un </a:t>
            </a:r>
            <a:r>
              <a:rPr lang="en-US" sz="2000" dirty="0" err="1"/>
              <a:t>poder</a:t>
            </a:r>
            <a:r>
              <a:rPr lang="en-US" sz="2000" dirty="0"/>
              <a:t> de Dios que </a:t>
            </a:r>
            <a:r>
              <a:rPr lang="en-US" sz="2000" dirty="0" err="1"/>
              <a:t>siempre</a:t>
            </a:r>
            <a:r>
              <a:rPr lang="en-US" sz="2000" dirty="0"/>
              <a:t> </a:t>
            </a:r>
            <a:r>
              <a:rPr lang="en-US" sz="2000" dirty="0" err="1"/>
              <a:t>lleva</a:t>
            </a:r>
            <a:r>
              <a:rPr lang="en-US" sz="2000" dirty="0"/>
              <a:t> a la </a:t>
            </a:r>
            <a:r>
              <a:rPr lang="en-US" sz="2000" dirty="0" err="1"/>
              <a:t>acción</a:t>
            </a:r>
            <a:r>
              <a:rPr lang="en-US" sz="2000" dirty="0"/>
              <a:t>. </a:t>
            </a:r>
            <a:endParaRPr dirty="0"/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2000" b="1" dirty="0" err="1"/>
              <a:t>Creer</a:t>
            </a:r>
            <a:r>
              <a:rPr lang="en-US" sz="2000" dirty="0"/>
              <a:t>—</a:t>
            </a:r>
            <a:r>
              <a:rPr lang="en-US" sz="2000" dirty="0" err="1"/>
              <a:t>estar</a:t>
            </a:r>
            <a:r>
              <a:rPr lang="en-US" sz="2000" dirty="0"/>
              <a:t> de </a:t>
            </a:r>
            <a:r>
              <a:rPr lang="en-US" sz="2000" dirty="0" err="1"/>
              <a:t>acuerdo</a:t>
            </a:r>
            <a:r>
              <a:rPr lang="en-US" sz="2000" dirty="0"/>
              <a:t> con </a:t>
            </a:r>
            <a:r>
              <a:rPr lang="en-US" sz="2000" dirty="0" err="1"/>
              <a:t>todos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hechos</a:t>
            </a:r>
            <a:r>
              <a:rPr lang="en-US" sz="2000" dirty="0"/>
              <a:t>. </a:t>
            </a:r>
            <a:endParaRPr dirty="0"/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2000" b="1" dirty="0" err="1"/>
              <a:t>Confiar</a:t>
            </a:r>
            <a:r>
              <a:rPr lang="en-US" sz="2000" dirty="0"/>
              <a:t>—</a:t>
            </a:r>
            <a:r>
              <a:rPr lang="en-US" sz="2000" dirty="0" err="1"/>
              <a:t>tener</a:t>
            </a:r>
            <a:r>
              <a:rPr lang="en-US" sz="2000" dirty="0"/>
              <a:t> </a:t>
            </a:r>
            <a:r>
              <a:rPr lang="en-US" sz="2000" dirty="0" err="1"/>
              <a:t>confianza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otra</a:t>
            </a:r>
            <a:r>
              <a:rPr lang="en-US" sz="2000" dirty="0"/>
              <a:t> persona o </a:t>
            </a:r>
            <a:r>
              <a:rPr lang="en-US" sz="2000" dirty="0" err="1"/>
              <a:t>cosa</a:t>
            </a:r>
            <a:r>
              <a:rPr lang="en-US" sz="2000" dirty="0"/>
              <a:t>. </a:t>
            </a:r>
            <a:endParaRPr dirty="0"/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2000" b="1" dirty="0"/>
              <a:t>Esperanza</a:t>
            </a:r>
            <a:r>
              <a:rPr lang="en-US" sz="2000" dirty="0"/>
              <a:t>—</a:t>
            </a:r>
            <a:r>
              <a:rPr lang="en-US" sz="2000" dirty="0" err="1"/>
              <a:t>esperar</a:t>
            </a:r>
            <a:r>
              <a:rPr lang="en-US" sz="2000" dirty="0"/>
              <a:t> que </a:t>
            </a:r>
            <a:r>
              <a:rPr lang="en-US" sz="2000" dirty="0" err="1"/>
              <a:t>algo</a:t>
            </a:r>
            <a:r>
              <a:rPr lang="en-US" sz="2000" dirty="0"/>
              <a:t> </a:t>
            </a:r>
            <a:r>
              <a:rPr lang="en-US" sz="2000" dirty="0" err="1"/>
              <a:t>suceda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el </a:t>
            </a:r>
            <a:r>
              <a:rPr lang="en-US" sz="2000" dirty="0" err="1"/>
              <a:t>futuro</a:t>
            </a:r>
            <a:r>
              <a:rPr lang="en-US" sz="2000" dirty="0" smtClean="0"/>
              <a:t>.</a:t>
            </a:r>
          </a:p>
          <a:p>
            <a:pPr lvl="0" indent="-457200">
              <a:buSzPts val="1600"/>
              <a:buAutoNum type="arabicPeriod"/>
            </a:pPr>
            <a:r>
              <a:rPr lang="es-ES" b="1" dirty="0"/>
              <a:t>Poder espiritual—El poder de Dios </a:t>
            </a:r>
            <a:r>
              <a:rPr lang="es-ES" dirty="0"/>
              <a:t>obrando a través de nosotros para hacer lo que no podemos hacer por nuestro propio </a:t>
            </a:r>
            <a:r>
              <a:rPr lang="es-ES" dirty="0" smtClean="0"/>
              <a:t>poder.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sp>
        <p:nvSpPr>
          <p:cNvPr id="613" name="Google Shape;613;p47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614" name="Google Shape;614;p47"/>
          <p:cNvSpPr/>
          <p:nvPr/>
        </p:nvSpPr>
        <p:spPr>
          <a:xfrm>
            <a:off x="991673" y="3271234"/>
            <a:ext cx="9388699" cy="2472743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8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105850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1600"/>
              <a:buChar char="►"/>
            </a:pPr>
            <a:r>
              <a:rPr lang="en-US" sz="2000" b="1" dirty="0"/>
              <a:t>1. ¿</a:t>
            </a:r>
            <a:r>
              <a:rPr lang="en-US" sz="2000" b="1" dirty="0" err="1"/>
              <a:t>Habrá</a:t>
            </a:r>
            <a:r>
              <a:rPr lang="en-US" sz="2000" b="1" dirty="0"/>
              <a:t> </a:t>
            </a:r>
            <a:r>
              <a:rPr lang="en-US" sz="2000" b="1" dirty="0" err="1"/>
              <a:t>diferencia</a:t>
            </a:r>
            <a:r>
              <a:rPr lang="en-US" sz="2000" b="1" dirty="0"/>
              <a:t> entre </a:t>
            </a:r>
            <a:r>
              <a:rPr lang="en-US" sz="2000" b="1" dirty="0" err="1"/>
              <a:t>fe</a:t>
            </a:r>
            <a:r>
              <a:rPr lang="en-US" sz="2000" b="1" dirty="0"/>
              <a:t> y </a:t>
            </a:r>
            <a:r>
              <a:rPr lang="en-US" sz="2000" b="1" dirty="0" err="1"/>
              <a:t>creer</a:t>
            </a:r>
            <a:r>
              <a:rPr lang="en-US" sz="2000" b="1" dirty="0"/>
              <a:t>?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1600"/>
              <a:buChar char="►"/>
            </a:pPr>
            <a:r>
              <a:rPr lang="en-US" sz="2000" b="1" dirty="0"/>
              <a:t>2. Las palabras de </a:t>
            </a:r>
            <a:r>
              <a:rPr lang="en-US" sz="2000" b="1" dirty="0" err="1"/>
              <a:t>fe</a:t>
            </a:r>
            <a:r>
              <a:rPr lang="en-US" sz="2000" b="1" dirty="0"/>
              <a:t> </a:t>
            </a:r>
            <a:r>
              <a:rPr lang="en-US" sz="2000" b="1" dirty="0" err="1"/>
              <a:t>están</a:t>
            </a:r>
            <a:r>
              <a:rPr lang="en-US" sz="2000" b="1" dirty="0"/>
              <a:t> </a:t>
            </a:r>
            <a:r>
              <a:rPr lang="en-US" sz="2000" b="1" dirty="0" err="1"/>
              <a:t>muy</a:t>
            </a:r>
            <a:r>
              <a:rPr lang="en-US" sz="2000" b="1" dirty="0"/>
              <a:t> </a:t>
            </a:r>
            <a:r>
              <a:rPr lang="en-US" sz="2000" b="1" dirty="0" err="1"/>
              <a:t>ligadas</a:t>
            </a:r>
            <a:r>
              <a:rPr lang="en-US" sz="2000" b="1" dirty="0"/>
              <a:t> al </a:t>
            </a:r>
            <a:r>
              <a:rPr lang="en-US" sz="2000" b="1" dirty="0" err="1"/>
              <a:t>conocimiento</a:t>
            </a:r>
            <a:r>
              <a:rPr lang="en-US" sz="2000" b="1" dirty="0"/>
              <a:t> de la Palabra de Dios.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1600"/>
              <a:buChar char="►"/>
            </a:pPr>
            <a:r>
              <a:rPr lang="en-US" sz="2000" b="1" dirty="0"/>
              <a:t>3. ¿</a:t>
            </a:r>
            <a:r>
              <a:rPr lang="en-US" sz="2000" b="1" dirty="0" err="1"/>
              <a:t>Qué</a:t>
            </a:r>
            <a:r>
              <a:rPr lang="en-US" sz="2000" b="1" dirty="0"/>
              <a:t> </a:t>
            </a:r>
            <a:r>
              <a:rPr lang="en-US" sz="2000" b="1" dirty="0" err="1"/>
              <a:t>es</a:t>
            </a:r>
            <a:r>
              <a:rPr lang="en-US" sz="2000" b="1" dirty="0"/>
              <a:t> </a:t>
            </a:r>
            <a:r>
              <a:rPr lang="en-US" sz="2000" b="1" dirty="0" err="1"/>
              <a:t>fe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acción</a:t>
            </a:r>
            <a:r>
              <a:rPr lang="en-US" sz="2000" b="1" dirty="0"/>
              <a:t>?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1600"/>
              <a:buChar char="►"/>
            </a:pPr>
            <a:r>
              <a:rPr lang="en-US" sz="2000" b="1" dirty="0"/>
              <a:t>4. La </a:t>
            </a:r>
            <a:r>
              <a:rPr lang="en-US" sz="2000" b="1" dirty="0" err="1"/>
              <a:t>duda</a:t>
            </a:r>
            <a:r>
              <a:rPr lang="en-US" sz="2000" b="1" dirty="0"/>
              <a:t> y la </a:t>
            </a:r>
            <a:r>
              <a:rPr lang="en-US" sz="2000" b="1" dirty="0" err="1"/>
              <a:t>confesión</a:t>
            </a:r>
            <a:r>
              <a:rPr lang="en-US" sz="2000" b="1" dirty="0"/>
              <a:t> </a:t>
            </a:r>
            <a:r>
              <a:rPr lang="en-US" sz="2000" b="1" dirty="0" err="1"/>
              <a:t>negativa</a:t>
            </a:r>
            <a:r>
              <a:rPr lang="en-US" sz="2000" b="1" dirty="0"/>
              <a:t>.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1600"/>
              <a:buChar char="►"/>
            </a:pPr>
            <a:r>
              <a:rPr lang="en-US" sz="2000" b="1" dirty="0"/>
              <a:t>5. ¿</a:t>
            </a:r>
            <a:r>
              <a:rPr lang="en-US" sz="2000" b="1" dirty="0" err="1"/>
              <a:t>Es</a:t>
            </a:r>
            <a:r>
              <a:rPr lang="en-US" sz="2000" b="1" dirty="0"/>
              <a:t> </a:t>
            </a:r>
            <a:r>
              <a:rPr lang="en-US" sz="2000" b="1" dirty="0" err="1"/>
              <a:t>malo</a:t>
            </a:r>
            <a:r>
              <a:rPr lang="en-US" sz="2000" b="1" dirty="0"/>
              <a:t> </a:t>
            </a:r>
            <a:r>
              <a:rPr lang="en-US" sz="2000" b="1" dirty="0" err="1"/>
              <a:t>usar</a:t>
            </a:r>
            <a:r>
              <a:rPr lang="en-US" sz="2000" b="1" dirty="0"/>
              <a:t> </a:t>
            </a:r>
            <a:r>
              <a:rPr lang="en-US" sz="2000" b="1" dirty="0" err="1"/>
              <a:t>medicinas</a:t>
            </a:r>
            <a:r>
              <a:rPr lang="en-US" sz="2000" b="1" dirty="0"/>
              <a:t>?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1600"/>
              <a:buChar char="►"/>
            </a:pPr>
            <a:r>
              <a:rPr lang="en-US" sz="2000" b="1" dirty="0"/>
              <a:t>6. ¿</a:t>
            </a:r>
            <a:r>
              <a:rPr lang="en-US" sz="2000" b="1" dirty="0" err="1"/>
              <a:t>Está</a:t>
            </a:r>
            <a:r>
              <a:rPr lang="en-US" sz="2000" b="1" dirty="0"/>
              <a:t> Dios </a:t>
            </a:r>
            <a:r>
              <a:rPr lang="en-US" sz="2000" b="1" dirty="0" err="1"/>
              <a:t>obligado</a:t>
            </a:r>
            <a:r>
              <a:rPr lang="en-US" sz="2000" b="1" dirty="0"/>
              <a:t> a </a:t>
            </a:r>
            <a:r>
              <a:rPr lang="en-US" sz="2000" b="1" dirty="0" err="1"/>
              <a:t>actuar</a:t>
            </a:r>
            <a:r>
              <a:rPr lang="en-US" sz="2000" b="1" dirty="0"/>
              <a:t> </a:t>
            </a:r>
            <a:r>
              <a:rPr lang="en-US" sz="2000" b="1" dirty="0" err="1"/>
              <a:t>por</a:t>
            </a:r>
            <a:r>
              <a:rPr lang="en-US" sz="2000" b="1" dirty="0"/>
              <a:t> palabras </a:t>
            </a:r>
            <a:r>
              <a:rPr lang="en-US" sz="2000" b="1" dirty="0" err="1"/>
              <a:t>bíblicas</a:t>
            </a:r>
            <a:r>
              <a:rPr lang="en-US" sz="2000" b="1" dirty="0"/>
              <a:t>?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sp>
        <p:nvSpPr>
          <p:cNvPr id="621" name="Google Shape;621;p48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49</a:t>
            </a:fld>
            <a:endParaRPr lang="en-US"/>
          </a:p>
        </p:txBody>
      </p:sp>
      <p:sp>
        <p:nvSpPr>
          <p:cNvPr id="8" name="Google Shape;611;p47"/>
          <p:cNvSpPr txBox="1">
            <a:spLocks noGrp="1"/>
          </p:cNvSpPr>
          <p:nvPr>
            <p:ph type="title"/>
          </p:nvPr>
        </p:nvSpPr>
        <p:spPr>
          <a:xfrm>
            <a:off x="1154954" y="854359"/>
            <a:ext cx="8761413" cy="1072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3088" lvl="0" indent="-573088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dirty="0"/>
              <a:t>C. </a:t>
            </a:r>
            <a:r>
              <a:rPr lang="en-US" dirty="0" err="1"/>
              <a:t>Modernas</a:t>
            </a:r>
            <a:r>
              <a:rPr lang="en-US" dirty="0"/>
              <a:t> </a:t>
            </a:r>
            <a:r>
              <a:rPr lang="en-US" dirty="0" err="1"/>
              <a:t>enseñanzas</a:t>
            </a:r>
            <a:r>
              <a:rPr lang="en-US" dirty="0"/>
              <a:t> </a:t>
            </a:r>
            <a:r>
              <a:rPr lang="en-US" dirty="0" err="1"/>
              <a:t>erróneas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fe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"/>
          <p:cNvSpPr txBox="1">
            <a:spLocks noGrp="1"/>
          </p:cNvSpPr>
          <p:nvPr>
            <p:ph type="title"/>
          </p:nvPr>
        </p:nvSpPr>
        <p:spPr>
          <a:xfrm>
            <a:off x="974272" y="973668"/>
            <a:ext cx="9378268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dirty="0" err="1"/>
              <a:t>Lección</a:t>
            </a:r>
            <a:r>
              <a:rPr lang="en-US" dirty="0"/>
              <a:t> 1   El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sobrenatural</a:t>
            </a:r>
            <a:r>
              <a:rPr lang="en-US" dirty="0"/>
              <a:t> de Dios</a:t>
            </a:r>
            <a:endParaRPr dirty="0"/>
          </a:p>
        </p:txBody>
      </p:sp>
      <p:sp>
        <p:nvSpPr>
          <p:cNvPr id="288" name="Google Shape;288;p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b="1" dirty="0" err="1"/>
              <a:t>Verdad</a:t>
            </a:r>
            <a:r>
              <a:rPr lang="en-US" sz="2800" b="1" dirty="0"/>
              <a:t> </a:t>
            </a:r>
            <a:r>
              <a:rPr lang="en-US" sz="2800" b="1" dirty="0" err="1"/>
              <a:t>bíblica</a:t>
            </a:r>
            <a:r>
              <a:rPr lang="en-US" sz="2800" b="1" dirty="0"/>
              <a:t> clave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 dirty="0"/>
              <a:t>Dios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todopoderoso</a:t>
            </a:r>
            <a:r>
              <a:rPr lang="en-US" sz="2800" dirty="0"/>
              <a:t>. </a:t>
            </a:r>
            <a:r>
              <a:rPr lang="en-US" sz="2800" dirty="0" err="1"/>
              <a:t>Él</a:t>
            </a:r>
            <a:r>
              <a:rPr lang="en-US" sz="2800" dirty="0"/>
              <a:t> se </a:t>
            </a:r>
            <a:r>
              <a:rPr lang="en-US" sz="2800" dirty="0" err="1"/>
              <a:t>interesa</a:t>
            </a:r>
            <a:r>
              <a:rPr lang="en-US" sz="2800" dirty="0"/>
              <a:t> </a:t>
            </a:r>
            <a:r>
              <a:rPr lang="en-US" sz="2800" dirty="0" err="1"/>
              <a:t>genuinamente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nuestro</a:t>
            </a:r>
            <a:r>
              <a:rPr lang="en-US" sz="2800" dirty="0"/>
              <a:t> </a:t>
            </a:r>
            <a:r>
              <a:rPr lang="en-US" sz="2800" dirty="0" err="1"/>
              <a:t>mundo</a:t>
            </a:r>
            <a:r>
              <a:rPr lang="en-US" sz="2800" dirty="0"/>
              <a:t>. </a:t>
            </a:r>
            <a:r>
              <a:rPr lang="en-US" sz="2800" dirty="0" err="1"/>
              <a:t>En</a:t>
            </a:r>
            <a:r>
              <a:rPr lang="en-US" sz="2800" dirty="0"/>
              <a:t> el </a:t>
            </a:r>
            <a:r>
              <a:rPr lang="en-US" sz="2800" dirty="0" err="1"/>
              <a:t>pasado</a:t>
            </a:r>
            <a:r>
              <a:rPr lang="en-US" sz="2800" dirty="0"/>
              <a:t> y </a:t>
            </a:r>
            <a:r>
              <a:rPr lang="en-US" sz="2800" dirty="0" err="1"/>
              <a:t>en</a:t>
            </a:r>
            <a:r>
              <a:rPr lang="en-US" sz="2800" dirty="0"/>
              <a:t> el </a:t>
            </a:r>
            <a:r>
              <a:rPr lang="en-US" sz="2800" dirty="0" err="1"/>
              <a:t>presente</a:t>
            </a:r>
            <a:r>
              <a:rPr lang="en-US" sz="2800" dirty="0"/>
              <a:t> Dios </a:t>
            </a:r>
            <a:r>
              <a:rPr lang="en-US" sz="2800" dirty="0" err="1"/>
              <a:t>nos</a:t>
            </a:r>
            <a:r>
              <a:rPr lang="en-US" sz="2800" dirty="0"/>
              <a:t> ha </a:t>
            </a:r>
            <a:r>
              <a:rPr lang="en-US" sz="2800" dirty="0" err="1"/>
              <a:t>mostrado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amor</a:t>
            </a:r>
            <a:r>
              <a:rPr lang="en-US" sz="2800" dirty="0"/>
              <a:t> y </a:t>
            </a:r>
            <a:r>
              <a:rPr lang="en-US" sz="2800" dirty="0" err="1"/>
              <a:t>cuidado</a:t>
            </a:r>
            <a:r>
              <a:rPr lang="en-US" sz="2800" dirty="0"/>
              <a:t> para con </a:t>
            </a:r>
            <a:r>
              <a:rPr lang="en-US" sz="2800" dirty="0" err="1"/>
              <a:t>todos</a:t>
            </a:r>
            <a:r>
              <a:rPr lang="en-US" sz="2800" dirty="0"/>
              <a:t> </a:t>
            </a:r>
            <a:r>
              <a:rPr lang="en-US" sz="2800" dirty="0" err="1"/>
              <a:t>nosotros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muchas</a:t>
            </a:r>
            <a:r>
              <a:rPr lang="en-US" sz="2800" dirty="0"/>
              <a:t> </a:t>
            </a:r>
            <a:r>
              <a:rPr lang="en-US" sz="2800" dirty="0" err="1"/>
              <a:t>maneras</a:t>
            </a:r>
            <a:r>
              <a:rPr lang="en-US" sz="2800" dirty="0"/>
              <a:t>.</a:t>
            </a:r>
            <a:endParaRPr sz="2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 b="1" dirty="0" err="1"/>
              <a:t>Versículo</a:t>
            </a:r>
            <a:r>
              <a:rPr lang="en-US" sz="2800" b="1" dirty="0"/>
              <a:t> clave: </a:t>
            </a:r>
            <a:r>
              <a:rPr lang="en-US" sz="2800" dirty="0"/>
              <a:t>Lucas 1:37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 dirty="0" err="1" smtClean="0"/>
              <a:t>Porque</a:t>
            </a:r>
            <a:r>
              <a:rPr lang="en-US" sz="2800" dirty="0" smtClean="0"/>
              <a:t> </a:t>
            </a:r>
            <a:r>
              <a:rPr lang="en-US" sz="2800" dirty="0"/>
              <a:t>nada hay </a:t>
            </a:r>
            <a:r>
              <a:rPr lang="en-US" sz="2800" dirty="0" err="1"/>
              <a:t>imposible</a:t>
            </a:r>
            <a:r>
              <a:rPr lang="en-US" sz="2800" dirty="0"/>
              <a:t> para Dios.</a:t>
            </a:r>
            <a:endParaRPr sz="2800" dirty="0"/>
          </a:p>
        </p:txBody>
      </p:sp>
      <p:sp>
        <p:nvSpPr>
          <p:cNvPr id="289" name="Google Shape;289;p5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Conclusión </a:t>
            </a:r>
            <a:endParaRPr/>
          </a:p>
        </p:txBody>
      </p:sp>
      <p:sp>
        <p:nvSpPr>
          <p:cNvPr id="627" name="Google Shape;627;p49"/>
          <p:cNvSpPr txBox="1">
            <a:spLocks noGrp="1"/>
          </p:cNvSpPr>
          <p:nvPr>
            <p:ph type="body" idx="1"/>
          </p:nvPr>
        </p:nvSpPr>
        <p:spPr>
          <a:xfrm>
            <a:off x="927280" y="2603500"/>
            <a:ext cx="10354614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/>
              <a:t>Para llegar a ser todo lo que Dios quiere que seas, necesitas su ayuda, necesitas su poder,  y necesitas su sabiduría. Dios está listo darte estas cualidades. Tienes que aprender a usar su poder en la manera que él quiere que lo uses en tu vida. Debes caminar en obediencia a Él.  Si fijas tus ojos en Jesús, y buscas seguirle en todo cada día, tendrás Su poder obrando en tu vida. Dios te usará para ser una bendición a muchas otras personas en maneras pequeñas y grandes. </a:t>
            </a:r>
            <a:endParaRPr sz="2400"/>
          </a:p>
        </p:txBody>
      </p:sp>
      <p:sp>
        <p:nvSpPr>
          <p:cNvPr id="628" name="Google Shape;628;p49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0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Aplicación personal</a:t>
            </a:r>
            <a:endParaRPr/>
          </a:p>
        </p:txBody>
      </p:sp>
      <p:sp>
        <p:nvSpPr>
          <p:cNvPr id="634" name="Google Shape;634;p50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1019133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Concéntrese en el poder de Dios, no en el de Satanás. Date cuenta de tu necesidad de confiar en el poder de Dios para vencer las luchas espirituales que enfrentan.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Escriba una o dos áreas en las que necesita confiar en el poder de Dios. En grupos de dos o tres, compártanlas brevemente y oren unos por otros.</a:t>
            </a:r>
            <a:endParaRPr sz="2800"/>
          </a:p>
        </p:txBody>
      </p:sp>
      <p:sp>
        <p:nvSpPr>
          <p:cNvPr id="635" name="Google Shape;635;p50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1"/>
          <p:cNvSpPr txBox="1">
            <a:spLocks noGrp="1"/>
          </p:cNvSpPr>
          <p:nvPr>
            <p:ph type="title"/>
          </p:nvPr>
        </p:nvSpPr>
        <p:spPr>
          <a:xfrm>
            <a:off x="1058191" y="828080"/>
            <a:ext cx="9798699" cy="76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 sz="4000" b="1"/>
              <a:t>El poder espiritual y lo sobrenatural</a:t>
            </a:r>
            <a:endParaRPr sz="4000" b="1"/>
          </a:p>
        </p:txBody>
      </p:sp>
      <p:sp>
        <p:nvSpPr>
          <p:cNvPr id="641" name="Google Shape;641;p51"/>
          <p:cNvSpPr txBox="1">
            <a:spLocks noGrp="1"/>
          </p:cNvSpPr>
          <p:nvPr>
            <p:ph type="body" idx="1"/>
          </p:nvPr>
        </p:nvSpPr>
        <p:spPr>
          <a:xfrm>
            <a:off x="656823" y="2069065"/>
            <a:ext cx="9613599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>
              <a:solidFill>
                <a:schemeClr val="dk2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solidFill>
                  <a:schemeClr val="dk2"/>
                </a:solidFill>
              </a:rPr>
              <a:t>Este PowerPoint está diseñado para ser utilizado con el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solidFill>
                  <a:schemeClr val="dk2"/>
                </a:solidFill>
              </a:rPr>
              <a:t>Estudios de Grupo para una Nueva Vida,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solidFill>
                  <a:schemeClr val="dk2"/>
                </a:solidFill>
              </a:rPr>
              <a:t>El poder espiritual y lo sobrenatural, por David Batty</a:t>
            </a:r>
            <a:endParaRPr sz="2000">
              <a:solidFill>
                <a:schemeClr val="dk2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/>
              <a:t>Este recurso de PowerPoint fue desarrollado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/>
              <a:t>por Global Teen Challenge, 2023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/>
              <a:t>globaltc.org gtc@globaltc.org</a:t>
            </a:r>
            <a:endParaRPr/>
          </a:p>
        </p:txBody>
      </p:sp>
      <p:sp>
        <p:nvSpPr>
          <p:cNvPr id="642" name="Google Shape;642;p51"/>
          <p:cNvSpPr txBox="1">
            <a:spLocks noGrp="1"/>
          </p:cNvSpPr>
          <p:nvPr>
            <p:ph type="ftr" idx="11"/>
          </p:nvPr>
        </p:nvSpPr>
        <p:spPr>
          <a:xfrm>
            <a:off x="7876310" y="6495936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pic>
        <p:nvPicPr>
          <p:cNvPr id="643" name="Google Shape;64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0463" y="4471279"/>
            <a:ext cx="3969359" cy="183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10267" y="2224999"/>
            <a:ext cx="2289287" cy="29363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Actividad para comenzar la lección:</a:t>
            </a:r>
            <a:endParaRPr/>
          </a:p>
        </p:txBody>
      </p:sp>
      <p:sp>
        <p:nvSpPr>
          <p:cNvPr id="295" name="Google Shape;295;p6"/>
          <p:cNvSpPr txBox="1">
            <a:spLocks noGrp="1"/>
          </p:cNvSpPr>
          <p:nvPr>
            <p:ph type="body" idx="1"/>
          </p:nvPr>
        </p:nvSpPr>
        <p:spPr>
          <a:xfrm>
            <a:off x="789978" y="2440040"/>
            <a:ext cx="1085252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320"/>
              <a:buNone/>
            </a:pPr>
            <a:r>
              <a:rPr lang="en-US" sz="5400">
                <a:solidFill>
                  <a:srgbClr val="FF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Drama: “¿Quién es el verdadero Dios?”</a:t>
            </a:r>
            <a:endParaRPr sz="5400">
              <a:solidFill>
                <a:srgbClr val="FF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96" name="Google Shape;296;p6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pic>
        <p:nvPicPr>
          <p:cNvPr id="297" name="Google Shape;29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9220" y="3782771"/>
            <a:ext cx="4743281" cy="250211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6"/>
          <p:cNvSpPr txBox="1"/>
          <p:nvPr/>
        </p:nvSpPr>
        <p:spPr>
          <a:xfrm>
            <a:off x="1154954" y="4710664"/>
            <a:ext cx="44303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el Manual del maestro para ver el guión de esta ilustración.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987528" y="883516"/>
            <a:ext cx="9538958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dirty="0"/>
              <a:t>A. Lo que la </a:t>
            </a:r>
            <a:r>
              <a:rPr lang="en-US" dirty="0" err="1"/>
              <a:t>gente</a:t>
            </a:r>
            <a:r>
              <a:rPr lang="en-US" dirty="0"/>
              <a:t> </a:t>
            </a:r>
            <a:r>
              <a:rPr lang="en-US" dirty="0" err="1"/>
              <a:t>piensa</a:t>
            </a:r>
            <a:r>
              <a:rPr lang="en-US" dirty="0"/>
              <a:t> </a:t>
            </a:r>
            <a:r>
              <a:rPr lang="en-US" dirty="0" err="1"/>
              <a:t>acerca</a:t>
            </a:r>
            <a:r>
              <a:rPr lang="en-US" dirty="0"/>
              <a:t> de Dios</a:t>
            </a:r>
            <a:endParaRPr dirty="0"/>
          </a:p>
        </p:txBody>
      </p:sp>
      <p:sp>
        <p:nvSpPr>
          <p:cNvPr id="304" name="Google Shape;304;p7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 dirty="0" err="1"/>
              <a:t>Muchas</a:t>
            </a:r>
            <a:r>
              <a:rPr lang="en-US" dirty="0"/>
              <a:t> personas no se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preocupado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llegar</a:t>
            </a:r>
            <a:r>
              <a:rPr lang="en-US" dirty="0"/>
              <a:t> a </a:t>
            </a:r>
            <a:r>
              <a:rPr lang="en-US" dirty="0" err="1"/>
              <a:t>conocer</a:t>
            </a:r>
            <a:r>
              <a:rPr lang="en-US" dirty="0"/>
              <a:t> a Dios </a:t>
            </a:r>
            <a:r>
              <a:rPr lang="en-US" dirty="0" err="1"/>
              <a:t>en</a:t>
            </a:r>
            <a:r>
              <a:rPr lang="en-US" dirty="0"/>
              <a:t> forma personal. 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tanto</a:t>
            </a:r>
            <a:r>
              <a:rPr lang="en-US" dirty="0"/>
              <a:t>, no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sorprender</a:t>
            </a:r>
            <a:r>
              <a:rPr lang="en-US" dirty="0"/>
              <a:t> que </a:t>
            </a:r>
            <a:r>
              <a:rPr lang="en-US" dirty="0" err="1"/>
              <a:t>haya</a:t>
            </a:r>
            <a:r>
              <a:rPr lang="en-US" dirty="0"/>
              <a:t> </a:t>
            </a:r>
            <a:r>
              <a:rPr lang="en-US" dirty="0" err="1"/>
              <a:t>tantos</a:t>
            </a:r>
            <a:r>
              <a:rPr lang="en-US" dirty="0"/>
              <a:t> </a:t>
            </a:r>
            <a:r>
              <a:rPr lang="en-US" dirty="0" err="1"/>
              <a:t>conceptos</a:t>
            </a:r>
            <a:r>
              <a:rPr lang="en-US" dirty="0"/>
              <a:t> </a:t>
            </a:r>
            <a:r>
              <a:rPr lang="en-US" dirty="0" err="1"/>
              <a:t>erróneos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cuanto</a:t>
            </a:r>
            <a:r>
              <a:rPr lang="en-US" dirty="0"/>
              <a:t> a </a:t>
            </a:r>
            <a:r>
              <a:rPr lang="en-US" dirty="0" err="1"/>
              <a:t>quién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Dios y 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El. Dios no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sentado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trono</a:t>
            </a:r>
            <a:r>
              <a:rPr lang="en-US" dirty="0"/>
              <a:t>, </a:t>
            </a:r>
            <a:r>
              <a:rPr lang="en-US" dirty="0" err="1"/>
              <a:t>vara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mano</a:t>
            </a:r>
            <a:r>
              <a:rPr lang="en-US" dirty="0"/>
              <a:t>, </a:t>
            </a:r>
            <a:r>
              <a:rPr lang="en-US" dirty="0" err="1"/>
              <a:t>esperando</a:t>
            </a:r>
            <a:r>
              <a:rPr lang="en-US" dirty="0"/>
              <a:t> el </a:t>
            </a:r>
            <a:r>
              <a:rPr lang="en-US" dirty="0" err="1"/>
              <a:t>momento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que </a:t>
            </a:r>
            <a:r>
              <a:rPr lang="en-US" dirty="0" err="1"/>
              <a:t>hagamos</a:t>
            </a:r>
            <a:r>
              <a:rPr lang="en-US" dirty="0"/>
              <a:t> 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/>
              <a:t>malo</a:t>
            </a:r>
            <a:r>
              <a:rPr lang="en-US" dirty="0"/>
              <a:t> para </a:t>
            </a:r>
            <a:r>
              <a:rPr lang="en-US" dirty="0" err="1"/>
              <a:t>azotarnos</a:t>
            </a:r>
            <a:r>
              <a:rPr lang="en-US" dirty="0"/>
              <a:t>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dirty="0"/>
              <a:t>El no </a:t>
            </a:r>
            <a:r>
              <a:rPr lang="en-US" dirty="0" err="1"/>
              <a:t>es</a:t>
            </a:r>
            <a:r>
              <a:rPr lang="en-US" dirty="0"/>
              <a:t> un Dios </a:t>
            </a:r>
            <a:r>
              <a:rPr lang="en-US" dirty="0" err="1"/>
              <a:t>gruñón</a:t>
            </a:r>
            <a:r>
              <a:rPr lang="en-US" dirty="0"/>
              <a:t> y </a:t>
            </a:r>
            <a:r>
              <a:rPr lang="en-US" dirty="0" err="1"/>
              <a:t>cascarrabias</a:t>
            </a:r>
            <a:r>
              <a:rPr lang="en-US" dirty="0"/>
              <a:t>. Dios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paciente</a:t>
            </a:r>
            <a:r>
              <a:rPr lang="en-US" dirty="0"/>
              <a:t> y amoroso. </a:t>
            </a:r>
            <a:r>
              <a:rPr lang="en-US" dirty="0" err="1"/>
              <a:t>Ciertamente</a:t>
            </a:r>
            <a:r>
              <a:rPr lang="en-US" dirty="0"/>
              <a:t> Dios se </a:t>
            </a:r>
            <a:r>
              <a:rPr lang="en-US" dirty="0" err="1"/>
              <a:t>entristece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pecamos</a:t>
            </a:r>
            <a:r>
              <a:rPr lang="en-US" dirty="0"/>
              <a:t>. Pero El no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buscando</a:t>
            </a:r>
            <a:r>
              <a:rPr lang="en-US" dirty="0"/>
              <a:t> </a:t>
            </a:r>
            <a:r>
              <a:rPr lang="en-US" dirty="0" err="1"/>
              <a:t>oportunidades</a:t>
            </a:r>
            <a:r>
              <a:rPr lang="en-US" dirty="0"/>
              <a:t> para </a:t>
            </a:r>
            <a:r>
              <a:rPr lang="en-US" dirty="0" err="1"/>
              <a:t>castigarnos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falla</a:t>
            </a:r>
            <a:r>
              <a:rPr lang="en-US" dirty="0"/>
              <a:t> </a:t>
            </a:r>
            <a:r>
              <a:rPr lang="en-US" dirty="0" err="1"/>
              <a:t>nuestra</a:t>
            </a:r>
            <a:r>
              <a:rPr lang="en-US" dirty="0"/>
              <a:t>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 </a:t>
            </a:r>
            <a:r>
              <a:rPr lang="en-US" dirty="0"/>
              <a:t>Dios no </a:t>
            </a:r>
            <a:r>
              <a:rPr lang="en-US" dirty="0" err="1"/>
              <a:t>fuera</a:t>
            </a:r>
            <a:r>
              <a:rPr lang="en-US" dirty="0"/>
              <a:t> tan </a:t>
            </a:r>
            <a:r>
              <a:rPr lang="en-US" dirty="0" err="1"/>
              <a:t>paciente</a:t>
            </a:r>
            <a:r>
              <a:rPr lang="en-US" dirty="0"/>
              <a:t> y </a:t>
            </a:r>
            <a:r>
              <a:rPr lang="en-US" dirty="0" err="1"/>
              <a:t>misericordioso</a:t>
            </a:r>
            <a:r>
              <a:rPr lang="en-US" dirty="0"/>
              <a:t>,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estuviéramos</a:t>
            </a:r>
            <a:r>
              <a:rPr lang="en-US" dirty="0"/>
              <a:t> </a:t>
            </a:r>
            <a:r>
              <a:rPr lang="en-US" dirty="0" err="1"/>
              <a:t>muertos</a:t>
            </a:r>
            <a:endParaRPr dirty="0"/>
          </a:p>
        </p:txBody>
      </p:sp>
      <p:sp>
        <p:nvSpPr>
          <p:cNvPr id="305" name="Google Shape;305;p7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B. El Dios de la creación </a:t>
            </a:r>
            <a:endParaRPr/>
          </a:p>
        </p:txBody>
      </p:sp>
      <p:pic>
        <p:nvPicPr>
          <p:cNvPr id="311" name="Google Shape;311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31445" y="2603499"/>
            <a:ext cx="7037558" cy="3958627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8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¿Qué es lo que hace algo sobrenatural? </a:t>
            </a:r>
            <a:endParaRPr/>
          </a:p>
        </p:txBody>
      </p:sp>
      <p:sp>
        <p:nvSpPr>
          <p:cNvPr id="318" name="Google Shape;318;p9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dirty="0" err="1">
                <a:solidFill>
                  <a:schemeClr val="dk1"/>
                </a:solidFill>
              </a:rPr>
              <a:t>Normalmente</a:t>
            </a:r>
            <a:r>
              <a:rPr lang="en-US" sz="2000" dirty="0">
                <a:solidFill>
                  <a:schemeClr val="dk1"/>
                </a:solidFill>
              </a:rPr>
              <a:t> Dios opera </a:t>
            </a:r>
            <a:r>
              <a:rPr lang="en-US" sz="2000" dirty="0" err="1">
                <a:solidFill>
                  <a:schemeClr val="dk1"/>
                </a:solidFill>
              </a:rPr>
              <a:t>dentro</a:t>
            </a:r>
            <a:r>
              <a:rPr lang="en-US" sz="2000" dirty="0">
                <a:solidFill>
                  <a:schemeClr val="dk1"/>
                </a:solidFill>
              </a:rPr>
              <a:t> de las </a:t>
            </a:r>
            <a:r>
              <a:rPr lang="en-US" sz="2000" dirty="0" err="1">
                <a:solidFill>
                  <a:schemeClr val="dk1"/>
                </a:solidFill>
              </a:rPr>
              <a:t>leyes</a:t>
            </a:r>
            <a:r>
              <a:rPr lang="en-US" sz="2000" dirty="0">
                <a:solidFill>
                  <a:schemeClr val="dk1"/>
                </a:solidFill>
              </a:rPr>
              <a:t> de la </a:t>
            </a:r>
            <a:r>
              <a:rPr lang="en-US" sz="2000" dirty="0" err="1">
                <a:solidFill>
                  <a:schemeClr val="dk1"/>
                </a:solidFill>
              </a:rPr>
              <a:t>naturaleza</a:t>
            </a:r>
            <a:r>
              <a:rPr lang="en-US" sz="2000" dirty="0">
                <a:solidFill>
                  <a:schemeClr val="dk1"/>
                </a:solidFill>
              </a:rPr>
              <a:t>. </a:t>
            </a:r>
            <a:r>
              <a:rPr lang="en-US" sz="2000" dirty="0" smtClean="0">
                <a:solidFill>
                  <a:schemeClr val="dk1"/>
                </a:solidFill>
              </a:rPr>
              <a:t/>
            </a:r>
            <a:br>
              <a:rPr lang="en-US" sz="2000" dirty="0" smtClean="0">
                <a:solidFill>
                  <a:schemeClr val="dk1"/>
                </a:solidFill>
              </a:rPr>
            </a:br>
            <a:r>
              <a:rPr lang="en-US" sz="2000" dirty="0" smtClean="0">
                <a:solidFill>
                  <a:schemeClr val="dk1"/>
                </a:solidFill>
              </a:rPr>
              <a:t>A </a:t>
            </a:r>
            <a:r>
              <a:rPr lang="en-US" sz="2000" dirty="0" err="1">
                <a:solidFill>
                  <a:schemeClr val="dk1"/>
                </a:solidFill>
              </a:rPr>
              <a:t>veces</a:t>
            </a:r>
            <a:r>
              <a:rPr lang="en-US" sz="2000" dirty="0">
                <a:solidFill>
                  <a:schemeClr val="dk1"/>
                </a:solidFill>
              </a:rPr>
              <a:t> Dios decide </a:t>
            </a:r>
            <a:r>
              <a:rPr lang="en-US" sz="2000" dirty="0" err="1">
                <a:solidFill>
                  <a:schemeClr val="dk1"/>
                </a:solidFill>
              </a:rPr>
              <a:t>dejar</a:t>
            </a:r>
            <a:r>
              <a:rPr lang="en-US" sz="2000" dirty="0">
                <a:solidFill>
                  <a:schemeClr val="dk1"/>
                </a:solidFill>
              </a:rPr>
              <a:t> de </a:t>
            </a:r>
            <a:r>
              <a:rPr lang="en-US" sz="2000" dirty="0" err="1">
                <a:solidFill>
                  <a:schemeClr val="dk1"/>
                </a:solidFill>
              </a:rPr>
              <a:t>lado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estas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leyes</a:t>
            </a:r>
            <a:r>
              <a:rPr lang="en-US" sz="2000" dirty="0">
                <a:solidFill>
                  <a:schemeClr val="dk1"/>
                </a:solidFill>
              </a:rPr>
              <a:t> y </a:t>
            </a:r>
            <a:r>
              <a:rPr lang="en-US" sz="2000" dirty="0" err="1">
                <a:solidFill>
                  <a:schemeClr val="dk1"/>
                </a:solidFill>
              </a:rPr>
              <a:t>hacer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algo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sobrenatural</a:t>
            </a:r>
            <a:r>
              <a:rPr lang="en-US" sz="2000" dirty="0">
                <a:solidFill>
                  <a:schemeClr val="dk1"/>
                </a:solidFill>
              </a:rPr>
              <a:t>—mucho </a:t>
            </a:r>
            <a:r>
              <a:rPr lang="en-US" sz="2000" dirty="0" err="1">
                <a:solidFill>
                  <a:schemeClr val="dk1"/>
                </a:solidFill>
              </a:rPr>
              <a:t>más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allá</a:t>
            </a:r>
            <a:r>
              <a:rPr lang="en-US" sz="2000" dirty="0">
                <a:solidFill>
                  <a:schemeClr val="dk1"/>
                </a:solidFill>
              </a:rPr>
              <a:t> de lo natural. </a:t>
            </a:r>
            <a:r>
              <a:rPr lang="en-US" sz="2000" dirty="0" err="1">
                <a:solidFill>
                  <a:schemeClr val="dk1"/>
                </a:solidFill>
              </a:rPr>
              <a:t>Estos</a:t>
            </a:r>
            <a:r>
              <a:rPr lang="en-US" sz="2000" dirty="0">
                <a:solidFill>
                  <a:schemeClr val="dk1"/>
                </a:solidFill>
              </a:rPr>
              <a:t> se </a:t>
            </a:r>
            <a:r>
              <a:rPr lang="en-US" sz="2000" dirty="0" err="1">
                <a:solidFill>
                  <a:schemeClr val="dk1"/>
                </a:solidFill>
              </a:rPr>
              <a:t>llaman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milagros</a:t>
            </a:r>
            <a:r>
              <a:rPr lang="en-US" sz="2000" dirty="0">
                <a:solidFill>
                  <a:schemeClr val="dk1"/>
                </a:solidFill>
              </a:rPr>
              <a:t>. Son </a:t>
            </a:r>
            <a:r>
              <a:rPr lang="en-US" sz="2000" dirty="0" err="1">
                <a:solidFill>
                  <a:schemeClr val="dk1"/>
                </a:solidFill>
              </a:rPr>
              <a:t>hechos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por</a:t>
            </a:r>
            <a:r>
              <a:rPr lang="en-US" sz="2000" dirty="0">
                <a:solidFill>
                  <a:schemeClr val="dk1"/>
                </a:solidFill>
              </a:rPr>
              <a:t> el </a:t>
            </a:r>
            <a:r>
              <a:rPr lang="en-US" sz="2000" dirty="0" err="1">
                <a:solidFill>
                  <a:schemeClr val="dk1"/>
                </a:solidFill>
              </a:rPr>
              <a:t>poder</a:t>
            </a:r>
            <a:r>
              <a:rPr lang="en-US" sz="2000" dirty="0">
                <a:solidFill>
                  <a:schemeClr val="dk1"/>
                </a:solidFill>
              </a:rPr>
              <a:t> de Dios, no con </a:t>
            </a:r>
            <a:r>
              <a:rPr lang="en-US" sz="2000" dirty="0" err="1">
                <a:solidFill>
                  <a:schemeClr val="dk1"/>
                </a:solidFill>
              </a:rPr>
              <a:t>poder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humano</a:t>
            </a:r>
            <a:r>
              <a:rPr lang="en-US" sz="2000" dirty="0">
                <a:solidFill>
                  <a:schemeClr val="dk1"/>
                </a:solidFill>
              </a:rPr>
              <a:t>. </a:t>
            </a:r>
            <a:r>
              <a:rPr lang="en-US" sz="2000" dirty="0" smtClean="0">
                <a:solidFill>
                  <a:schemeClr val="dk1"/>
                </a:solidFill>
              </a:rPr>
              <a:t/>
            </a:r>
            <a:br>
              <a:rPr lang="en-US" sz="2000" dirty="0" smtClean="0">
                <a:solidFill>
                  <a:schemeClr val="dk1"/>
                </a:solidFill>
              </a:rPr>
            </a:br>
            <a:r>
              <a:rPr lang="en-US" sz="2000" dirty="0" err="1" smtClean="0">
                <a:solidFill>
                  <a:schemeClr val="dk1"/>
                </a:solidFill>
              </a:rPr>
              <a:t>Cuando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examinas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cualquier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milagro</a:t>
            </a:r>
            <a:r>
              <a:rPr lang="en-US" sz="2000" dirty="0">
                <a:solidFill>
                  <a:schemeClr val="dk1"/>
                </a:solidFill>
              </a:rPr>
              <a:t> de la </a:t>
            </a:r>
            <a:r>
              <a:rPr lang="en-US" sz="2000" dirty="0" err="1">
                <a:solidFill>
                  <a:schemeClr val="dk1"/>
                </a:solidFill>
              </a:rPr>
              <a:t>Biblia</a:t>
            </a:r>
            <a:r>
              <a:rPr lang="en-US" sz="2000" dirty="0">
                <a:solidFill>
                  <a:schemeClr val="dk1"/>
                </a:solidFill>
              </a:rPr>
              <a:t>, o </a:t>
            </a:r>
            <a:r>
              <a:rPr lang="en-US" sz="2000" dirty="0" err="1">
                <a:solidFill>
                  <a:schemeClr val="dk1"/>
                </a:solidFill>
              </a:rPr>
              <a:t>milagros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en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tiempos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actuales</a:t>
            </a:r>
            <a:r>
              <a:rPr lang="en-US" sz="2000" dirty="0">
                <a:solidFill>
                  <a:schemeClr val="dk1"/>
                </a:solidFill>
              </a:rPr>
              <a:t>, </a:t>
            </a:r>
            <a:r>
              <a:rPr lang="en-US" sz="2000" dirty="0" err="1">
                <a:solidFill>
                  <a:schemeClr val="dk1"/>
                </a:solidFill>
              </a:rPr>
              <a:t>puede</a:t>
            </a:r>
            <a:r>
              <a:rPr lang="en-US" sz="2000" dirty="0">
                <a:solidFill>
                  <a:schemeClr val="dk1"/>
                </a:solidFill>
              </a:rPr>
              <a:t> saber que </a:t>
            </a:r>
            <a:r>
              <a:rPr lang="en-US" sz="2000" dirty="0" err="1">
                <a:solidFill>
                  <a:schemeClr val="dk1"/>
                </a:solidFill>
              </a:rPr>
              <a:t>es</a:t>
            </a:r>
            <a:r>
              <a:rPr lang="en-US" sz="2000" dirty="0">
                <a:solidFill>
                  <a:schemeClr val="dk1"/>
                </a:solidFill>
              </a:rPr>
              <a:t> el </a:t>
            </a:r>
            <a:r>
              <a:rPr lang="en-US" sz="2000" dirty="0" err="1">
                <a:solidFill>
                  <a:schemeClr val="dk1"/>
                </a:solidFill>
              </a:rPr>
              <a:t>poder</a:t>
            </a:r>
            <a:r>
              <a:rPr lang="en-US" sz="2000" dirty="0">
                <a:solidFill>
                  <a:schemeClr val="dk1"/>
                </a:solidFill>
              </a:rPr>
              <a:t> de Dios que </a:t>
            </a:r>
            <a:r>
              <a:rPr lang="en-US" sz="2000" dirty="0" err="1">
                <a:solidFill>
                  <a:schemeClr val="dk1"/>
                </a:solidFill>
              </a:rPr>
              <a:t>hizo</a:t>
            </a:r>
            <a:r>
              <a:rPr lang="en-US" sz="2000" dirty="0">
                <a:solidFill>
                  <a:schemeClr val="dk1"/>
                </a:solidFill>
              </a:rPr>
              <a:t> el </a:t>
            </a:r>
            <a:r>
              <a:rPr lang="en-US" sz="2000" dirty="0" err="1">
                <a:solidFill>
                  <a:schemeClr val="dk1"/>
                </a:solidFill>
              </a:rPr>
              <a:t>milagro</a:t>
            </a:r>
            <a:r>
              <a:rPr lang="en-US" sz="2000" dirty="0">
                <a:solidFill>
                  <a:schemeClr val="dk1"/>
                </a:solidFill>
              </a:rPr>
              <a:t>—que </a:t>
            </a:r>
            <a:r>
              <a:rPr lang="en-US" sz="2000" dirty="0" err="1">
                <a:solidFill>
                  <a:schemeClr val="dk1"/>
                </a:solidFill>
              </a:rPr>
              <a:t>hizo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posible</a:t>
            </a:r>
            <a:r>
              <a:rPr lang="en-US" sz="2000" dirty="0">
                <a:solidFill>
                  <a:schemeClr val="dk1"/>
                </a:solidFill>
              </a:rPr>
              <a:t> ese </a:t>
            </a:r>
            <a:r>
              <a:rPr lang="en-US" sz="2000" dirty="0" err="1">
                <a:solidFill>
                  <a:schemeClr val="dk1"/>
                </a:solidFill>
              </a:rPr>
              <a:t>evento</a:t>
            </a:r>
            <a:r>
              <a:rPr lang="en-US" sz="2000" dirty="0">
                <a:solidFill>
                  <a:schemeClr val="dk1"/>
                </a:solidFill>
              </a:rPr>
              <a:t> supernatural.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i="1" dirty="0"/>
              <a:t>Manual del </a:t>
            </a:r>
            <a:r>
              <a:rPr lang="en-US" i="1" dirty="0" err="1"/>
              <a:t>alumno</a:t>
            </a:r>
            <a:r>
              <a:rPr lang="en-US" i="1" dirty="0"/>
              <a:t>, </a:t>
            </a:r>
            <a:r>
              <a:rPr lang="en-US" i="1" dirty="0" err="1"/>
              <a:t>página</a:t>
            </a:r>
            <a:r>
              <a:rPr lang="en-US" i="1" dirty="0"/>
              <a:t> 6</a:t>
            </a:r>
            <a:endParaRPr dirty="0"/>
          </a:p>
        </p:txBody>
      </p:sp>
      <p:sp>
        <p:nvSpPr>
          <p:cNvPr id="319" name="Google Shape;319;p9"/>
          <p:cNvSpPr txBox="1">
            <a:spLocks noGrp="1"/>
          </p:cNvSpPr>
          <p:nvPr>
            <p:ph type="ftr" idx="11"/>
          </p:nvPr>
        </p:nvSpPr>
        <p:spPr>
          <a:xfrm>
            <a:off x="8240520" y="646932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iteenchallenge.org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3329</Words>
  <Application>Microsoft Office PowerPoint</Application>
  <PresentationFormat>Widescreen</PresentationFormat>
  <Paragraphs>335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Century Gothic</vt:lpstr>
      <vt:lpstr>Calibri</vt:lpstr>
      <vt:lpstr>Arial</vt:lpstr>
      <vt:lpstr>Times New Roman</vt:lpstr>
      <vt:lpstr>Abril Fatface</vt:lpstr>
      <vt:lpstr>Noto Sans Symbols</vt:lpstr>
      <vt:lpstr>Ion Boardroom</vt:lpstr>
      <vt:lpstr>PowerPoint Presentation</vt:lpstr>
      <vt:lpstr>El poder espiritual y lo sobrenatural</vt:lpstr>
      <vt:lpstr>El poder espiritual y lo sobrenatural</vt:lpstr>
      <vt:lpstr>Capítulo 1 El papel que Dios desempeña en nuestro mundo </vt:lpstr>
      <vt:lpstr>Lección 1   El poder sobrenatural de Dios</vt:lpstr>
      <vt:lpstr>Actividad para comenzar la lección:</vt:lpstr>
      <vt:lpstr>A. Lo que la gente piensa acerca de Dios</vt:lpstr>
      <vt:lpstr>B. El Dios de la creación </vt:lpstr>
      <vt:lpstr>¿Qué es lo que hace algo sobrenatural? </vt:lpstr>
      <vt:lpstr>C. ¿Cómo se relacionaba Dios con la gente  en los tiempos bíblicos?</vt:lpstr>
      <vt:lpstr>D. ¿Cómo usa Dios su poder sobrenatural?</vt:lpstr>
      <vt:lpstr>D. ¿Cómo usa Dios su poder sobrenatural?</vt:lpstr>
      <vt:lpstr>D. ¿Cómo usa Dios su poder sobrenatural?</vt:lpstr>
      <vt:lpstr>E. El plan de Dios para el futuro</vt:lpstr>
      <vt:lpstr>Aplicación personal</vt:lpstr>
      <vt:lpstr>Capítulo 2 Las características  del verdadero  poder espiritual</vt:lpstr>
      <vt:lpstr>Lección 2   El poder sobrenatural de Dios</vt:lpstr>
      <vt:lpstr>Actividad preliminar de la lección:  Las leyes de la naturaleza </vt:lpstr>
      <vt:lpstr>A. La realidad de la debilidad espiritual</vt:lpstr>
      <vt:lpstr>B. ¿Qué es el verdadero poder espiritual?</vt:lpstr>
      <vt:lpstr>C. ¿Qué significa ser fuerte espiritualmente?</vt:lpstr>
      <vt:lpstr>D. No se debe tratar de imitar el poder de Dios</vt:lpstr>
      <vt:lpstr>E. ¿Cuál es la diferencia entre  el poder espiritual y la fe?</vt:lpstr>
      <vt:lpstr>Cuatro partes clave de la fe</vt:lpstr>
      <vt:lpstr>La relación entre estas 4 claves para usar la fe en nuestras vidas</vt:lpstr>
      <vt:lpstr>Para comprender mejor estas claves, las trataremos como si estuvieran completamente separadas.</vt:lpstr>
      <vt:lpstr>Cuatro partes clave de la fe</vt:lpstr>
      <vt:lpstr>La ausencia de…</vt:lpstr>
      <vt:lpstr>La presencia de…</vt:lpstr>
      <vt:lpstr>G. Dónde podemos usar la fe  en nuestras vidas</vt:lpstr>
      <vt:lpstr>G. Dónde podemos usar la fe en nuestras vidas</vt:lpstr>
      <vt:lpstr>Conclusión</vt:lpstr>
      <vt:lpstr>Aplicación personal  – Proyecto de guía de estudio 4</vt:lpstr>
      <vt:lpstr>Capítulo 3 Cómo obtener  poder espiritual</vt:lpstr>
      <vt:lpstr>Lección 3    Cómo obtener poder espiritual</vt:lpstr>
      <vt:lpstr>Actividad para comenzar la lección:   Evaluando el poder espiritual en nuestra vida  Guía de estudio Proyecto 5</vt:lpstr>
      <vt:lpstr>A. No pretendas ser un gigante espiritual especializado en milagros</vt:lpstr>
      <vt:lpstr>B.  Se toma tiempo y esfuerzo desarrollar  poder espiritual </vt:lpstr>
      <vt:lpstr>C. Pasos básicos para desarrollar el poder espiritual </vt:lpstr>
      <vt:lpstr>Bautismo del Espíritu Santo y poder espiritual</vt:lpstr>
      <vt:lpstr>Aplicación personal–  Áreas de tentación</vt:lpstr>
      <vt:lpstr>Capítulo 4 El verdadero poder espiritual versus  las imitaciones</vt:lpstr>
      <vt:lpstr>Lección 4   El verdadero poder espiritual versus las imitaciones</vt:lpstr>
      <vt:lpstr>Actividad para comenzar la lección:   El poder de Dios versus el poder de Satanás</vt:lpstr>
      <vt:lpstr>A. El poder divino, el poder de Satanás, versus poder humano </vt:lpstr>
      <vt:lpstr>B.  Satanás quiere confundirte con  experiencias falsificadas</vt:lpstr>
      <vt:lpstr>Fe versus presunción</vt:lpstr>
      <vt:lpstr>C. Modernas enseñanzas erróneas sobre la fe</vt:lpstr>
      <vt:lpstr>C. Modernas enseñanzas erróneas sobre la fe</vt:lpstr>
      <vt:lpstr>Conclusión </vt:lpstr>
      <vt:lpstr>Aplicación personal</vt:lpstr>
      <vt:lpstr>El poder espiritual y lo sobrenatural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Gregg Fischer</dc:creator>
  <cp:lastModifiedBy>Dave Batty</cp:lastModifiedBy>
  <cp:revision>12</cp:revision>
  <dcterms:created xsi:type="dcterms:W3CDTF">2018-01-30T19:32:07Z</dcterms:created>
  <dcterms:modified xsi:type="dcterms:W3CDTF">2024-01-18T18:52:30Z</dcterms:modified>
</cp:coreProperties>
</file>