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8" r:id="rId3"/>
    <p:sldId id="309" r:id="rId4"/>
    <p:sldId id="310" r:id="rId5"/>
    <p:sldId id="342" r:id="rId6"/>
    <p:sldId id="306" r:id="rId7"/>
    <p:sldId id="334" r:id="rId8"/>
    <p:sldId id="335" r:id="rId9"/>
    <p:sldId id="312" r:id="rId10"/>
    <p:sldId id="307" r:id="rId11"/>
    <p:sldId id="259" r:id="rId12"/>
    <p:sldId id="260" r:id="rId13"/>
    <p:sldId id="313" r:id="rId14"/>
    <p:sldId id="305" r:id="rId15"/>
    <p:sldId id="267" r:id="rId16"/>
    <p:sldId id="314" r:id="rId17"/>
    <p:sldId id="270" r:id="rId18"/>
    <p:sldId id="276" r:id="rId19"/>
    <p:sldId id="336" r:id="rId20"/>
    <p:sldId id="331" r:id="rId21"/>
    <p:sldId id="332" r:id="rId22"/>
    <p:sldId id="337" r:id="rId23"/>
    <p:sldId id="338" r:id="rId24"/>
    <p:sldId id="339" r:id="rId25"/>
    <p:sldId id="333" r:id="rId26"/>
    <p:sldId id="303" r:id="rId27"/>
    <p:sldId id="304" r:id="rId28"/>
    <p:sldId id="326" r:id="rId29"/>
    <p:sldId id="327" r:id="rId30"/>
    <p:sldId id="345" r:id="rId31"/>
    <p:sldId id="343" r:id="rId32"/>
    <p:sldId id="344" r:id="rId3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306" y="-8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TC%20Curriculum\Russian%20Curr\PSNC%20Training%20Russian\12%20Writing%20Student%20Learning%20Contracts\Chart%20for%20PSNC%20St%20Learning%20Contracts%20Englis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Student's role in decisions</a:t>
            </a:r>
            <a:r>
              <a:rPr lang="en-US" baseline="0"/>
              <a:t> on </a:t>
            </a:r>
            <a:br>
              <a:rPr lang="en-US" baseline="0"/>
            </a:br>
            <a:r>
              <a:rPr lang="en-US" baseline="0"/>
              <a:t>writing </a:t>
            </a:r>
            <a:r>
              <a:rPr lang="en-US" sz="1800" b="1" i="0" u="none" strike="noStrike" baseline="0">
                <a:effectLst/>
              </a:rPr>
              <a:t>PSNC </a:t>
            </a:r>
            <a:r>
              <a:rPr lang="en-US" baseline="0"/>
              <a:t>Student Learning Contracts</a:t>
            </a:r>
            <a:endParaRPr lang="en-US"/>
          </a:p>
        </c:rich>
      </c:tx>
      <c:layout/>
      <c:overlay val="0"/>
    </c:title>
    <c:autoTitleDeleted val="0"/>
    <c:view3D>
      <c:rotX val="25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Teacher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99</c:v>
                </c:pt>
                <c:pt idx="1">
                  <c:v>85</c:v>
                </c:pt>
                <c:pt idx="2">
                  <c:v>70</c:v>
                </c:pt>
                <c:pt idx="3">
                  <c:v>60</c:v>
                </c:pt>
                <c:pt idx="4">
                  <c:v>50</c:v>
                </c:pt>
                <c:pt idx="5">
                  <c:v>35</c:v>
                </c:pt>
                <c:pt idx="6">
                  <c:v>25</c:v>
                </c:pt>
                <c:pt idx="7">
                  <c:v>15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</c:v>
                </c:pt>
                <c:pt idx="1">
                  <c:v>15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65</c:v>
                </c:pt>
                <c:pt idx="6">
                  <c:v>75</c:v>
                </c:pt>
                <c:pt idx="7">
                  <c:v>85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214784"/>
        <c:axId val="202224768"/>
        <c:axId val="0"/>
      </c:area3DChart>
      <c:catAx>
        <c:axId val="20221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2214784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EB33-3D1F-4FD1-8FEA-28E39C971C10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884DE-3E70-4FD0-BA2A-2AE77EA3A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96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71EAD-C3BA-4324-82B9-3821693CBA11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D6DD-A7C6-4F94-811F-62118A178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CD6DD-A7C6-4F94-811F-62118A178E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9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248400" y="6407944"/>
            <a:ext cx="1920240" cy="365760"/>
          </a:xfrm>
        </p:spPr>
        <p:txBody>
          <a:bodyPr/>
          <a:lstStyle>
            <a:lvl1pPr>
              <a:defRPr b="0" u="none">
                <a:solidFill>
                  <a:srgbClr val="FFFFFF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r>
              <a:rPr lang="en-US" smtClean="0"/>
              <a:t>11-2016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4825753" cy="372269"/>
          </a:xfrm>
        </p:spPr>
        <p:txBody>
          <a:bodyPr/>
          <a:lstStyle>
            <a:lvl1pPr algn="ctr">
              <a:defRPr b="0" u="none">
                <a:solidFill>
                  <a:schemeClr val="accent1">
                    <a:tint val="20000"/>
                  </a:schemeClr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r>
              <a:rPr lang="en-US" smtClean="0"/>
              <a:t>T505.22       www.iTeenChallenge.org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54832" cy="372269"/>
          </a:xfrm>
        </p:spPr>
        <p:txBody>
          <a:bodyPr/>
          <a:lstStyle>
            <a:lvl1pPr>
              <a:defRPr u="none">
                <a:solidFill>
                  <a:srgbClr val="FFFFFF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fld id="{8BFE368B-847E-4EF0-BA46-8B128FDF4A12}" type="slidenum">
              <a:rPr lang="en-US" smtClean="0"/>
              <a:pPr>
                <a:buFontTx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0FE34-AC18-4089-8632-6D37BE80C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A8362-3965-4DBC-AA10-3C9F9B127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353E3-C7A5-4767-87F4-7282DC62B9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2B760-6C8E-4FF9-87B4-A32C587517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B4CF4-1CDF-457D-9E6D-379B6E303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E9CD1-23A3-4474-9F82-F709D2D1B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95D8-633B-436D-80CF-893AAA83E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F649-CAB8-471B-AB03-A6A809827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9170E-C349-4EAD-8449-2AA60F6E4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99D41B-A7C3-41FC-B429-444424A85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346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 u="none">
                <a:solidFill>
                  <a:schemeClr val="tx1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r>
              <a:rPr lang="en-US" smtClean="0"/>
              <a:t>11-2016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514600" y="6407944"/>
            <a:ext cx="383515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u="none">
                <a:solidFill>
                  <a:schemeClr val="tx1"/>
                </a:solidFill>
                <a:effectLst/>
              </a:defRPr>
            </a:lvl1pPr>
            <a:extLst/>
          </a:lstStyle>
          <a:p>
            <a:pPr algn="ctr">
              <a:buFontTx/>
              <a:buNone/>
            </a:pPr>
            <a:r>
              <a:rPr lang="en-US" smtClean="0"/>
              <a:t>T505.22       www.iTeenChallenge.org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07944"/>
            <a:ext cx="7072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 b="0" u="none">
                <a:solidFill>
                  <a:schemeClr val="tx1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fld id="{35182190-268F-425D-8C51-AEC90F1FF768}" type="slidenum">
              <a:rPr lang="en-US" smtClean="0"/>
              <a:pPr>
                <a:buFontTx/>
                <a:buNone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" y="1076927"/>
            <a:ext cx="8229600" cy="273307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Writing </a:t>
            </a:r>
            <a:r>
              <a:rPr lang="en-US" sz="3600" b="1" dirty="0">
                <a:solidFill>
                  <a:schemeClr val="accent6"/>
                </a:solidFill>
              </a:rPr>
              <a:t>Student Learning </a:t>
            </a:r>
            <a:r>
              <a:rPr lang="en-US" sz="3600" b="1" dirty="0" smtClean="0">
                <a:solidFill>
                  <a:schemeClr val="accent6"/>
                </a:solidFill>
              </a:rPr>
              <a:t>Contracts</a:t>
            </a:r>
            <a:r>
              <a:rPr lang="en-US" sz="2400" b="1" dirty="0" smtClean="0">
                <a:solidFill>
                  <a:schemeClr val="accent6"/>
                </a:solidFill>
              </a:rPr>
              <a:t/>
            </a:r>
            <a:br>
              <a:rPr lang="en-US" sz="2400" b="1" dirty="0" smtClean="0">
                <a:solidFill>
                  <a:schemeClr val="accent6"/>
                </a:solidFill>
              </a:rPr>
            </a:br>
            <a:endParaRPr lang="en-US" sz="4000" b="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733800"/>
            <a:ext cx="5105400" cy="9144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6"/>
                </a:solidFill>
              </a:rPr>
              <a:t>By Dave Batty</a:t>
            </a:r>
            <a:endParaRPr lang="en-US" sz="2000" dirty="0">
              <a:solidFill>
                <a:schemeClr val="accent6"/>
              </a:solidFill>
            </a:endParaRPr>
          </a:p>
          <a:p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368B-847E-4EF0-BA46-8B128FDF4A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418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36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5.	</a:t>
            </a:r>
            <a:r>
              <a:rPr lang="en-US" sz="3200" dirty="0" smtClean="0">
                <a:solidFill>
                  <a:schemeClr val="accent6"/>
                </a:solidFill>
              </a:rPr>
              <a:t>Character </a:t>
            </a:r>
            <a:r>
              <a:rPr lang="en-US" sz="3200" dirty="0" smtClean="0">
                <a:solidFill>
                  <a:schemeClr val="accent6"/>
                </a:solidFill>
              </a:rPr>
              <a:t>Qualities Class</a:t>
            </a:r>
            <a:endParaRPr lang="en-US" sz="3200" dirty="0" smtClean="0"/>
          </a:p>
          <a:p>
            <a:pPr marL="457200" indent="-457200">
              <a:lnSpc>
                <a:spcPct val="90000"/>
              </a:lnSpc>
              <a:spcAft>
                <a:spcPts val="36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6.	</a:t>
            </a:r>
            <a:r>
              <a:rPr lang="en-US" sz="3200" dirty="0" smtClean="0">
                <a:solidFill>
                  <a:schemeClr val="accent6"/>
                </a:solidFill>
              </a:rPr>
              <a:t>Personal </a:t>
            </a:r>
            <a:r>
              <a:rPr lang="en-US" sz="3200" dirty="0" smtClean="0">
                <a:solidFill>
                  <a:schemeClr val="accent6"/>
                </a:solidFill>
              </a:rPr>
              <a:t>Reading Class</a:t>
            </a:r>
            <a:r>
              <a:rPr lang="en-US" sz="3200" dirty="0" smtClean="0"/>
              <a:t>	</a:t>
            </a:r>
          </a:p>
          <a:p>
            <a:pPr marL="457200" indent="-457200">
              <a:lnSpc>
                <a:spcPct val="90000"/>
              </a:lnSpc>
              <a:spcAft>
                <a:spcPts val="36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7.	</a:t>
            </a:r>
            <a:r>
              <a:rPr lang="en-US" sz="3200" dirty="0" smtClean="0">
                <a:solidFill>
                  <a:schemeClr val="accent6"/>
                </a:solidFill>
              </a:rPr>
              <a:t>Bible </a:t>
            </a:r>
            <a:r>
              <a:rPr lang="en-US" sz="3200" dirty="0" smtClean="0">
                <a:solidFill>
                  <a:schemeClr val="accent6"/>
                </a:solidFill>
              </a:rPr>
              <a:t>Reading Class</a:t>
            </a:r>
            <a:endParaRPr lang="en-US" sz="3200" dirty="0" smtClean="0"/>
          </a:p>
          <a:p>
            <a:pPr marL="457200" indent="-457200">
              <a:lnSpc>
                <a:spcPct val="90000"/>
              </a:lnSpc>
              <a:spcAft>
                <a:spcPts val="36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8.	</a:t>
            </a:r>
            <a:r>
              <a:rPr lang="en-US" sz="3200" dirty="0" smtClean="0">
                <a:solidFill>
                  <a:schemeClr val="accent6"/>
                </a:solidFill>
              </a:rPr>
              <a:t>Special </a:t>
            </a:r>
            <a:r>
              <a:rPr lang="en-US" sz="3200" dirty="0" smtClean="0">
                <a:solidFill>
                  <a:schemeClr val="accent6"/>
                </a:solidFill>
              </a:rPr>
              <a:t>Projects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What’s </a:t>
            </a:r>
            <a:r>
              <a:rPr lang="en-US" sz="3600" dirty="0">
                <a:solidFill>
                  <a:schemeClr val="accent6"/>
                </a:solidFill>
              </a:rPr>
              <a:t>included in a Contract?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" y="304800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Writing </a:t>
            </a:r>
            <a:r>
              <a:rPr lang="en-US" dirty="0">
                <a:solidFill>
                  <a:schemeClr val="accent6"/>
                </a:solidFill>
              </a:rPr>
              <a:t>Contracts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6"/>
                </a:solidFill>
              </a:rPr>
              <a:t>11-2016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368B-847E-4EF0-BA46-8B128FDF4A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8229600" cy="4495800"/>
          </a:xfrm>
        </p:spPr>
        <p:txBody>
          <a:bodyPr>
            <a:normAutofit/>
          </a:bodyPr>
          <a:lstStyle/>
          <a:p>
            <a:pPr marL="452438" indent="-452438">
              <a:spcAft>
                <a:spcPts val="1800"/>
              </a:spcAft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1.	</a:t>
            </a:r>
            <a:r>
              <a:rPr lang="en-US" sz="3200" dirty="0" err="1" smtClean="0">
                <a:solidFill>
                  <a:schemeClr val="accent6"/>
                </a:solidFill>
              </a:rPr>
              <a:t>PSNC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accent6"/>
                </a:solidFill>
              </a:rPr>
              <a:t>Library</a:t>
            </a:r>
          </a:p>
          <a:p>
            <a:pPr marL="917575" indent="-255588">
              <a:spcAft>
                <a:spcPts val="1800"/>
              </a:spcAft>
            </a:pPr>
            <a:r>
              <a:rPr lang="en-US" sz="3200" dirty="0" smtClean="0">
                <a:solidFill>
                  <a:schemeClr val="accent6"/>
                </a:solidFill>
              </a:rPr>
              <a:t>Lessons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marL="917575" indent="-255588">
              <a:spcAft>
                <a:spcPts val="1800"/>
              </a:spcAft>
            </a:pPr>
            <a:r>
              <a:rPr lang="en-US" sz="3200" dirty="0" smtClean="0">
                <a:solidFill>
                  <a:schemeClr val="accent6"/>
                </a:solidFill>
              </a:rPr>
              <a:t>Books </a:t>
            </a:r>
            <a:r>
              <a:rPr lang="en-US" sz="3200" dirty="0" smtClean="0">
                <a:solidFill>
                  <a:schemeClr val="accent6"/>
                </a:solidFill>
              </a:rPr>
              <a:t>with study guides</a:t>
            </a:r>
            <a:endParaRPr lang="en-US" sz="3200" dirty="0">
              <a:solidFill>
                <a:schemeClr val="accent6"/>
              </a:solidFill>
            </a:endParaRPr>
          </a:p>
          <a:p>
            <a:pPr marL="917575" indent="-255588">
              <a:spcAft>
                <a:spcPts val="1800"/>
              </a:spcAft>
            </a:pPr>
            <a:r>
              <a:rPr lang="en-US" sz="3200" dirty="0" smtClean="0">
                <a:solidFill>
                  <a:schemeClr val="accent6"/>
                </a:solidFill>
              </a:rPr>
              <a:t>Videos</a:t>
            </a:r>
            <a:r>
              <a:rPr lang="en-US" sz="3200" dirty="0">
                <a:solidFill>
                  <a:schemeClr val="accent6"/>
                </a:solidFill>
              </a:rPr>
              <a:t>, DVD’s, Audio tapes, CD’s etc.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marL="917575" indent="-255588"/>
            <a:r>
              <a:rPr lang="en-US" sz="3200" dirty="0" smtClean="0">
                <a:solidFill>
                  <a:schemeClr val="accent6"/>
                </a:solidFill>
              </a:rPr>
              <a:t>Tracts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/>
            <a:r>
              <a:rPr lang="en-US" dirty="0" smtClean="0">
                <a:solidFill>
                  <a:schemeClr val="accent6"/>
                </a:solidFill>
              </a:rPr>
              <a:t>A.	</a:t>
            </a:r>
            <a:r>
              <a:rPr lang="en-US" sz="2400" b="1" dirty="0" smtClean="0">
                <a:solidFill>
                  <a:schemeClr val="accent6"/>
                </a:solidFill>
              </a:rPr>
              <a:t>Develop </a:t>
            </a:r>
            <a:r>
              <a:rPr lang="en-US" sz="2400" dirty="0" smtClean="0">
                <a:solidFill>
                  <a:schemeClr val="accent6"/>
                </a:solidFill>
              </a:rPr>
              <a:t>Tools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8229600" cy="4495800"/>
          </a:xfrm>
        </p:spPr>
        <p:txBody>
          <a:bodyPr>
            <a:normAutofit/>
          </a:bodyPr>
          <a:lstStyle/>
          <a:p>
            <a:pPr marL="452438" indent="-452438">
              <a:spcAft>
                <a:spcPts val="18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2.	</a:t>
            </a:r>
            <a:r>
              <a:rPr lang="en-US" sz="3200" dirty="0" smtClean="0">
                <a:solidFill>
                  <a:schemeClr val="accent6"/>
                </a:solidFill>
              </a:rPr>
              <a:t>Contract </a:t>
            </a:r>
            <a:r>
              <a:rPr lang="en-US" sz="3200" dirty="0" smtClean="0">
                <a:solidFill>
                  <a:schemeClr val="accent6"/>
                </a:solidFill>
              </a:rPr>
              <a:t>Questionnaires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pPr marL="974725" indent="-255588">
              <a:spcAft>
                <a:spcPts val="2400"/>
              </a:spcAft>
            </a:pPr>
            <a:r>
              <a:rPr lang="en-US" sz="3200" dirty="0" smtClean="0">
                <a:solidFill>
                  <a:schemeClr val="accent6"/>
                </a:solidFill>
              </a:rPr>
              <a:t>Use </a:t>
            </a:r>
            <a:r>
              <a:rPr lang="en-US" sz="3200" dirty="0" smtClean="0">
                <a:solidFill>
                  <a:schemeClr val="accent6"/>
                </a:solidFill>
              </a:rPr>
              <a:t>questionnaires provided or develop your own</a:t>
            </a:r>
          </a:p>
          <a:p>
            <a:pPr marL="452438" indent="-452438"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3.	</a:t>
            </a:r>
            <a:r>
              <a:rPr lang="en-US" sz="3200" dirty="0" smtClean="0">
                <a:solidFill>
                  <a:schemeClr val="accent6"/>
                </a:solidFill>
              </a:rPr>
              <a:t>Contract </a:t>
            </a:r>
            <a:r>
              <a:rPr lang="en-US" sz="3200" dirty="0" smtClean="0">
                <a:solidFill>
                  <a:schemeClr val="accent6"/>
                </a:solidFill>
              </a:rPr>
              <a:t>Writing Book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pPr marL="685800" indent="-685800"/>
            <a:r>
              <a:rPr lang="en-US" sz="3600" dirty="0" smtClean="0">
                <a:solidFill>
                  <a:schemeClr val="accent6"/>
                </a:solidFill>
              </a:rPr>
              <a:t>A.	</a:t>
            </a:r>
            <a:r>
              <a:rPr lang="en-US" sz="3600" b="1" dirty="0" smtClean="0">
                <a:solidFill>
                  <a:schemeClr val="accent6"/>
                </a:solidFill>
              </a:rPr>
              <a:t>Develop </a:t>
            </a:r>
            <a:r>
              <a:rPr lang="en-US" sz="3600" dirty="0" smtClean="0">
                <a:solidFill>
                  <a:schemeClr val="accent6"/>
                </a:solidFill>
              </a:rPr>
              <a:t>Tools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 descr="1000037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2971800" cy="6858000"/>
          </a:xfrm>
          <a:prstGeom prst="rect">
            <a:avLst/>
          </a:prstGeom>
        </p:spPr>
      </p:pic>
      <p:pic>
        <p:nvPicPr>
          <p:cNvPr id="4" name="Picture 3" descr="10000375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124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228600"/>
            <a:ext cx="220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b="0" u="none" dirty="0" smtClean="0">
              <a:effectLst/>
            </a:endParaRPr>
          </a:p>
          <a:p>
            <a:pPr algn="ctr">
              <a:buNone/>
            </a:pPr>
            <a:endParaRPr lang="en-US" sz="2000" b="0" u="none" dirty="0" smtClean="0">
              <a:effectLst/>
            </a:endParaRPr>
          </a:p>
          <a:p>
            <a:pPr algn="ctr">
              <a:buNone/>
            </a:pPr>
            <a:r>
              <a:rPr lang="en-US" sz="2000" b="0" u="none" dirty="0" smtClean="0">
                <a:solidFill>
                  <a:schemeClr val="accent6"/>
                </a:solidFill>
                <a:effectLst/>
              </a:rPr>
              <a:t>LDM</a:t>
            </a:r>
          </a:p>
          <a:p>
            <a:pPr algn="ctr">
              <a:buNone/>
            </a:pPr>
            <a:r>
              <a:rPr lang="en-US" sz="2000" b="0" u="none" dirty="0" smtClean="0">
                <a:solidFill>
                  <a:schemeClr val="accent6"/>
                </a:solidFill>
                <a:effectLst/>
              </a:rPr>
              <a:t>Discipleship</a:t>
            </a:r>
          </a:p>
          <a:p>
            <a:pPr algn="ctr">
              <a:buNone/>
            </a:pPr>
            <a:r>
              <a:rPr lang="en-US" sz="2000" b="0" u="none" dirty="0" smtClean="0">
                <a:solidFill>
                  <a:schemeClr val="accent6"/>
                </a:solidFill>
                <a:effectLst/>
              </a:rPr>
              <a:t>Teachings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5410200" cy="5071872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accent6"/>
                </a:solidFill>
              </a:rPr>
              <a:t>Use </a:t>
            </a:r>
            <a:r>
              <a:rPr lang="en-US" sz="3200" dirty="0">
                <a:solidFill>
                  <a:schemeClr val="accent6"/>
                </a:solidFill>
              </a:rPr>
              <a:t>Contract form or develop </a:t>
            </a:r>
            <a:r>
              <a:rPr lang="en-US" sz="3200" dirty="0" smtClean="0">
                <a:solidFill>
                  <a:schemeClr val="accent6"/>
                </a:solidFill>
              </a:rPr>
              <a:t>one</a:t>
            </a:r>
            <a:endParaRPr lang="en-US" sz="3200" dirty="0" smtClean="0"/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accent6"/>
                </a:solidFill>
              </a:rPr>
              <a:t>Use </a:t>
            </a:r>
            <a:r>
              <a:rPr lang="en-US" sz="3200" dirty="0" smtClean="0">
                <a:solidFill>
                  <a:schemeClr val="accent6"/>
                </a:solidFill>
              </a:rPr>
              <a:t>Project 301 </a:t>
            </a:r>
            <a:r>
              <a:rPr lang="en-US" sz="3200" dirty="0">
                <a:solidFill>
                  <a:schemeClr val="accent6"/>
                </a:solidFill>
              </a:rPr>
              <a:t>to get to know the </a:t>
            </a:r>
            <a:r>
              <a:rPr lang="en-US" sz="3200" dirty="0" smtClean="0">
                <a:solidFill>
                  <a:schemeClr val="accent6"/>
                </a:solidFill>
              </a:rPr>
              <a:t>student</a:t>
            </a:r>
            <a:endParaRPr lang="en-US" sz="3200" dirty="0" smtClean="0"/>
          </a:p>
          <a:p>
            <a:r>
              <a:rPr lang="en-US" sz="3200" dirty="0" smtClean="0">
                <a:solidFill>
                  <a:schemeClr val="accent6"/>
                </a:solidFill>
              </a:rPr>
              <a:t>Is </a:t>
            </a:r>
            <a:r>
              <a:rPr lang="en-US" sz="3200" dirty="0">
                <a:solidFill>
                  <a:schemeClr val="accent6"/>
                </a:solidFill>
              </a:rPr>
              <a:t>a reading test needed</a:t>
            </a:r>
            <a:r>
              <a:rPr lang="en-US" sz="3200" dirty="0" smtClean="0">
                <a:solidFill>
                  <a:schemeClr val="accent6"/>
                </a:solidFill>
              </a:rPr>
              <a:t>?</a:t>
            </a:r>
            <a:r>
              <a:rPr lang="es-ES" sz="3200" dirty="0" smtClean="0">
                <a:solidFill>
                  <a:schemeClr val="accent6"/>
                </a:solidFill>
              </a:rPr>
              <a:t> </a:t>
            </a:r>
            <a:endParaRPr lang="en-US" sz="32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>
            <a:normAutofit/>
          </a:bodyPr>
          <a:lstStyle/>
          <a:p>
            <a:pPr marL="685800" indent="-685800"/>
            <a:r>
              <a:rPr lang="en-US" sz="3600" dirty="0" smtClean="0">
                <a:solidFill>
                  <a:schemeClr val="accent6"/>
                </a:solidFill>
                <a:effectLst/>
              </a:rPr>
              <a:t>B</a:t>
            </a:r>
            <a:r>
              <a:rPr lang="ru-RU" sz="3600" dirty="0" smtClean="0">
                <a:solidFill>
                  <a:schemeClr val="accent6"/>
                </a:solidFill>
                <a:effectLst/>
              </a:rPr>
              <a:t>.</a:t>
            </a:r>
            <a:r>
              <a:rPr lang="en-US" sz="3600" dirty="0" smtClean="0">
                <a:solidFill>
                  <a:schemeClr val="accent6"/>
                </a:solidFill>
                <a:effectLst/>
              </a:rPr>
              <a:t>	</a:t>
            </a:r>
            <a:r>
              <a:rPr lang="en-US" sz="3600" b="1" dirty="0" smtClean="0">
                <a:solidFill>
                  <a:schemeClr val="accent6"/>
                </a:solidFill>
              </a:rPr>
              <a:t>Unit </a:t>
            </a:r>
            <a:r>
              <a:rPr lang="en-US" sz="3600" b="1" dirty="0" smtClean="0">
                <a:solidFill>
                  <a:schemeClr val="accent6"/>
                </a:solidFill>
              </a:rPr>
              <a:t>1  Salvation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r>
              <a:rPr lang="az-Cyrl-AZ" sz="3600" i="1" dirty="0">
                <a:solidFill>
                  <a:schemeClr val="accent6"/>
                </a:solidFill>
              </a:rPr>
              <a:t>	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700075"/>
            <a:ext cx="2777216" cy="359404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1328"/>
            <a:ext cx="8382000" cy="4525963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>
                <a:solidFill>
                  <a:schemeClr val="accent6"/>
                </a:solidFill>
              </a:rPr>
              <a:t>Introduce </a:t>
            </a:r>
            <a:r>
              <a:rPr lang="en-US" sz="2800" dirty="0">
                <a:solidFill>
                  <a:schemeClr val="accent6"/>
                </a:solidFill>
              </a:rPr>
              <a:t>Students to the </a:t>
            </a:r>
            <a:r>
              <a:rPr lang="en-US" sz="2800" dirty="0" err="1" smtClean="0">
                <a:solidFill>
                  <a:schemeClr val="accent6"/>
                </a:solidFill>
              </a:rPr>
              <a:t>PSNC</a:t>
            </a:r>
            <a:endParaRPr lang="en-US" sz="3200" dirty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  <a:tabLst>
                <a:tab pos="2171700" algn="l"/>
              </a:tabLst>
            </a:pPr>
            <a:r>
              <a:rPr lang="en-US" sz="2800" dirty="0" smtClean="0">
                <a:solidFill>
                  <a:schemeClr val="accent6"/>
                </a:solidFill>
              </a:rPr>
              <a:t>Lessons </a:t>
            </a:r>
            <a:r>
              <a:rPr lang="en-US" sz="2800" dirty="0" smtClean="0">
                <a:solidFill>
                  <a:schemeClr val="accent6"/>
                </a:solidFill>
              </a:rPr>
              <a:t>	101, 102, </a:t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>	103* – 106, </a:t>
            </a: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>		*(</a:t>
            </a:r>
            <a:r>
              <a:rPr lang="en-US" sz="2800" dirty="0">
                <a:solidFill>
                  <a:schemeClr val="accent6"/>
                </a:solidFill>
              </a:rPr>
              <a:t>depends on answers in 102) </a:t>
            </a: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>	108  </a:t>
            </a:r>
            <a:endParaRPr lang="en-US" sz="2800" b="1" dirty="0" smtClean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6"/>
                </a:solidFill>
              </a:rPr>
              <a:t>Character </a:t>
            </a:r>
            <a:r>
              <a:rPr lang="en-US" sz="2800" dirty="0">
                <a:solidFill>
                  <a:schemeClr val="accent6"/>
                </a:solidFill>
              </a:rPr>
              <a:t>Qualities </a:t>
            </a:r>
            <a:r>
              <a:rPr lang="en-US" sz="2800" dirty="0" smtClean="0">
                <a:solidFill>
                  <a:schemeClr val="accent6"/>
                </a:solidFill>
              </a:rPr>
              <a:t>Class                                                   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>
            <a:normAutofit/>
          </a:bodyPr>
          <a:lstStyle/>
          <a:p>
            <a:pPr marL="685800" indent="-685800"/>
            <a:r>
              <a:rPr lang="ru-RU" sz="3600" dirty="0">
                <a:solidFill>
                  <a:schemeClr val="accent6"/>
                </a:solidFill>
                <a:effectLst/>
              </a:rPr>
              <a:t>Б</a:t>
            </a:r>
            <a:r>
              <a:rPr lang="ru-RU" sz="3600" dirty="0" smtClean="0">
                <a:solidFill>
                  <a:schemeClr val="accent6"/>
                </a:solidFill>
                <a:effectLst/>
              </a:rPr>
              <a:t>.</a:t>
            </a:r>
            <a:r>
              <a:rPr lang="en-US" sz="3600" dirty="0" smtClean="0">
                <a:solidFill>
                  <a:schemeClr val="accent6"/>
                </a:solidFill>
                <a:effectLst/>
              </a:rPr>
              <a:t>	</a:t>
            </a:r>
            <a:r>
              <a:rPr lang="en-US" sz="3600" b="1" dirty="0" smtClean="0">
                <a:solidFill>
                  <a:schemeClr val="accent6"/>
                </a:solidFill>
              </a:rPr>
              <a:t>Unit </a:t>
            </a:r>
            <a:r>
              <a:rPr lang="en-US" sz="3600" b="1" dirty="0" smtClean="0">
                <a:solidFill>
                  <a:schemeClr val="accent6"/>
                </a:solidFill>
              </a:rPr>
              <a:t>1  Salvation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r>
              <a:rPr lang="az-Cyrl-AZ" sz="3600" i="1" dirty="0">
                <a:solidFill>
                  <a:schemeClr val="accent6"/>
                </a:solidFill>
              </a:rPr>
              <a:t>	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84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81328"/>
            <a:ext cx="8229600" cy="4919472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accent6"/>
                </a:solidFill>
              </a:rPr>
              <a:t>Introduce </a:t>
            </a:r>
            <a:r>
              <a:rPr lang="en-US" sz="3200" dirty="0">
                <a:solidFill>
                  <a:schemeClr val="accent6"/>
                </a:solidFill>
              </a:rPr>
              <a:t>Students to the </a:t>
            </a:r>
            <a:r>
              <a:rPr lang="en-US" sz="3200" dirty="0" err="1" smtClean="0">
                <a:solidFill>
                  <a:schemeClr val="accent6"/>
                </a:solidFill>
              </a:rPr>
              <a:t>PSNC</a:t>
            </a:r>
            <a:endParaRPr lang="ru-RU" sz="3200" dirty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Scripture </a:t>
            </a:r>
            <a:r>
              <a:rPr lang="en-US" sz="3200" dirty="0">
                <a:solidFill>
                  <a:schemeClr val="accent6"/>
                </a:solidFill>
              </a:rPr>
              <a:t>Memorization </a:t>
            </a:r>
            <a:r>
              <a:rPr lang="en-US" sz="3200" dirty="0" smtClean="0">
                <a:solidFill>
                  <a:schemeClr val="accent6"/>
                </a:solidFill>
              </a:rPr>
              <a:t>Class</a:t>
            </a:r>
            <a:endParaRPr lang="en-US" sz="3200" dirty="0" smtClean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Personal </a:t>
            </a:r>
            <a:r>
              <a:rPr lang="en-US" sz="3200" dirty="0">
                <a:solidFill>
                  <a:schemeClr val="accent6"/>
                </a:solidFill>
              </a:rPr>
              <a:t>Reading Class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Bible </a:t>
            </a:r>
            <a:r>
              <a:rPr lang="en-US" sz="3200" dirty="0">
                <a:solidFill>
                  <a:schemeClr val="accent6"/>
                </a:solidFill>
              </a:rPr>
              <a:t>Reading </a:t>
            </a:r>
            <a:r>
              <a:rPr lang="en-US" sz="3200" dirty="0" smtClean="0">
                <a:solidFill>
                  <a:schemeClr val="accent6"/>
                </a:solidFill>
              </a:rPr>
              <a:t>Class</a:t>
            </a:r>
            <a:endParaRPr lang="en-US" sz="32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524000"/>
          </a:xfrm>
        </p:spPr>
        <p:txBody>
          <a:bodyPr>
            <a:normAutofit/>
          </a:bodyPr>
          <a:lstStyle/>
          <a:p>
            <a:pPr marL="685800" indent="-685800"/>
            <a:r>
              <a:rPr lang="en-US" sz="3600" dirty="0" smtClean="0">
                <a:solidFill>
                  <a:schemeClr val="accent6"/>
                </a:solidFill>
                <a:effectLst/>
              </a:rPr>
              <a:t>B</a:t>
            </a:r>
            <a:r>
              <a:rPr lang="ru-RU" sz="3600" dirty="0" smtClean="0">
                <a:solidFill>
                  <a:schemeClr val="accent6"/>
                </a:solidFill>
                <a:effectLst/>
              </a:rPr>
              <a:t>.</a:t>
            </a:r>
            <a:r>
              <a:rPr lang="en-US" sz="3600" dirty="0" smtClean="0">
                <a:solidFill>
                  <a:schemeClr val="accent6"/>
                </a:solidFill>
                <a:effectLst/>
              </a:rPr>
              <a:t>	</a:t>
            </a:r>
            <a:r>
              <a:rPr lang="en-US" sz="3600" b="1" dirty="0" smtClean="0">
                <a:solidFill>
                  <a:schemeClr val="accent6"/>
                </a:solidFill>
              </a:rPr>
              <a:t>Unit </a:t>
            </a:r>
            <a:r>
              <a:rPr lang="en-US" sz="3600" b="1" dirty="0" smtClean="0">
                <a:solidFill>
                  <a:schemeClr val="accent6"/>
                </a:solidFill>
              </a:rPr>
              <a:t>1  Salvation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r>
              <a:rPr lang="az-Cyrl-AZ" sz="3600" i="1" dirty="0">
                <a:solidFill>
                  <a:schemeClr val="accent6"/>
                </a:solidFill>
              </a:rPr>
              <a:t>	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8229600" cy="2209800"/>
          </a:xfrm>
        </p:spPr>
        <p:txBody>
          <a:bodyPr>
            <a:normAutofit/>
          </a:bodyPr>
          <a:lstStyle/>
          <a:p>
            <a:pPr marL="681038" indent="-681038"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1. 	</a:t>
            </a:r>
            <a:r>
              <a:rPr lang="en-US" sz="3200" dirty="0" smtClean="0">
                <a:solidFill>
                  <a:schemeClr val="accent6"/>
                </a:solidFill>
              </a:rPr>
              <a:t>For </a:t>
            </a:r>
            <a:r>
              <a:rPr lang="en-US" sz="3200" dirty="0">
                <a:solidFill>
                  <a:schemeClr val="accent6"/>
                </a:solidFill>
              </a:rPr>
              <a:t>all contracts from Unit 2 and higher, we will write a specific contract for each </a:t>
            </a:r>
            <a:r>
              <a:rPr lang="en-US" sz="3200" dirty="0" smtClean="0">
                <a:solidFill>
                  <a:schemeClr val="accent6"/>
                </a:solidFill>
              </a:rPr>
              <a:t>student</a:t>
            </a:r>
            <a:endParaRPr lang="en-US" sz="32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/>
          </a:bodyPr>
          <a:lstStyle/>
          <a:p>
            <a:pPr marL="685800" indent="-685800"/>
            <a:r>
              <a:rPr lang="en-US" sz="3600" dirty="0" smtClean="0">
                <a:solidFill>
                  <a:schemeClr val="accent6"/>
                </a:solidFill>
              </a:rPr>
              <a:t>C.</a:t>
            </a:r>
            <a:r>
              <a:rPr lang="en-US" sz="3600" dirty="0" smtClean="0">
                <a:solidFill>
                  <a:schemeClr val="accent6"/>
                </a:solidFill>
              </a:rPr>
              <a:t>	</a:t>
            </a:r>
            <a:r>
              <a:rPr lang="en-US" sz="3600" b="1" dirty="0" smtClean="0">
                <a:solidFill>
                  <a:schemeClr val="accent6"/>
                </a:solidFill>
              </a:rPr>
              <a:t>Units </a:t>
            </a:r>
            <a:r>
              <a:rPr lang="en-US" sz="3600" b="1" dirty="0">
                <a:solidFill>
                  <a:schemeClr val="accent6"/>
                </a:solidFill>
              </a:rPr>
              <a:t>2 &amp; </a:t>
            </a:r>
            <a:r>
              <a:rPr lang="en-US" sz="3600" dirty="0" smtClean="0">
                <a:solidFill>
                  <a:schemeClr val="accent6"/>
                </a:solidFill>
              </a:rPr>
              <a:t>up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33800"/>
            <a:ext cx="3810000" cy="24910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8229600" cy="4724400"/>
          </a:xfrm>
        </p:spPr>
        <p:txBody>
          <a:bodyPr>
            <a:normAutofit/>
          </a:bodyPr>
          <a:lstStyle/>
          <a:p>
            <a:pPr marL="681038" indent="-681038"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2</a:t>
            </a:r>
            <a:r>
              <a:rPr lang="en-US" sz="3200" dirty="0">
                <a:solidFill>
                  <a:schemeClr val="accent6"/>
                </a:solidFill>
              </a:rPr>
              <a:t>. </a:t>
            </a:r>
            <a:r>
              <a:rPr lang="en-US" sz="3200" dirty="0" smtClean="0">
                <a:solidFill>
                  <a:schemeClr val="accent6"/>
                </a:solidFill>
              </a:rPr>
              <a:t>	</a:t>
            </a:r>
            <a:r>
              <a:rPr lang="en-US" sz="3200" dirty="0" smtClean="0">
                <a:solidFill>
                  <a:schemeClr val="accent6"/>
                </a:solidFill>
              </a:rPr>
              <a:t>Gather </a:t>
            </a:r>
            <a:r>
              <a:rPr lang="en-US" sz="3200" dirty="0">
                <a:solidFill>
                  <a:schemeClr val="accent6"/>
                </a:solidFill>
              </a:rPr>
              <a:t>information prior to writing </a:t>
            </a:r>
            <a:r>
              <a:rPr lang="en-US" sz="3200" dirty="0" smtClean="0">
                <a:solidFill>
                  <a:schemeClr val="accent6"/>
                </a:solidFill>
              </a:rPr>
              <a:t>contract</a:t>
            </a:r>
            <a:endParaRPr lang="en-US" sz="3200" dirty="0"/>
          </a:p>
          <a:p>
            <a:pPr marL="1382713" indent="-681038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Use </a:t>
            </a:r>
            <a:r>
              <a:rPr lang="en-US" sz="3200" dirty="0" smtClean="0">
                <a:solidFill>
                  <a:schemeClr val="accent6"/>
                </a:solidFill>
              </a:rPr>
              <a:t>Unit Questionnaire form </a:t>
            </a:r>
            <a:endParaRPr lang="en-US" sz="3200" dirty="0" smtClean="0"/>
          </a:p>
          <a:p>
            <a:pPr marL="1382713" indent="-681038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feedback </a:t>
            </a:r>
            <a:r>
              <a:rPr lang="en-US" sz="3200" dirty="0" smtClean="0">
                <a:solidFill>
                  <a:schemeClr val="accent6"/>
                </a:solidFill>
              </a:rPr>
              <a:t>from dorm staff, counselors,  </a:t>
            </a:r>
            <a:r>
              <a:rPr lang="en-US" sz="3200" dirty="0" smtClean="0">
                <a:solidFill>
                  <a:schemeClr val="accent6"/>
                </a:solidFill>
              </a:rPr>
              <a:t>work </a:t>
            </a:r>
            <a:r>
              <a:rPr lang="en-US" sz="3200" dirty="0" smtClean="0">
                <a:solidFill>
                  <a:schemeClr val="accent6"/>
                </a:solidFill>
              </a:rPr>
              <a:t>supervisors, </a:t>
            </a: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&amp; </a:t>
            </a:r>
            <a:r>
              <a:rPr lang="en-US" sz="3200" dirty="0" smtClean="0">
                <a:solidFill>
                  <a:schemeClr val="accent6"/>
                </a:solidFill>
              </a:rPr>
              <a:t>evaluations</a:t>
            </a:r>
            <a:endParaRPr lang="en-US" sz="32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/>
          </a:bodyPr>
          <a:lstStyle/>
          <a:p>
            <a:pPr marL="685800" indent="-685800"/>
            <a:r>
              <a:rPr lang="en-US" sz="3600" dirty="0" smtClean="0">
                <a:solidFill>
                  <a:schemeClr val="accent6"/>
                </a:solidFill>
              </a:rPr>
              <a:t>B.	</a:t>
            </a:r>
            <a:r>
              <a:rPr lang="en-US" sz="3600" b="1" dirty="0" smtClean="0">
                <a:solidFill>
                  <a:schemeClr val="accent6"/>
                </a:solidFill>
              </a:rPr>
              <a:t>Units </a:t>
            </a:r>
            <a:r>
              <a:rPr lang="en-US" sz="3600" b="1" dirty="0">
                <a:solidFill>
                  <a:schemeClr val="accent6"/>
                </a:solidFill>
              </a:rPr>
              <a:t>2 &amp; </a:t>
            </a:r>
            <a:r>
              <a:rPr lang="en-US" sz="3600" dirty="0" smtClean="0">
                <a:solidFill>
                  <a:schemeClr val="accent6"/>
                </a:solidFill>
              </a:rPr>
              <a:t>up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941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45418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1.	</a:t>
            </a:r>
            <a:r>
              <a:rPr lang="en-US" sz="3200" dirty="0" smtClean="0">
                <a:solidFill>
                  <a:schemeClr val="accent6"/>
                </a:solidFill>
              </a:rPr>
              <a:t>Contracts </a:t>
            </a:r>
            <a:r>
              <a:rPr lang="en-US" sz="3200" dirty="0" smtClean="0">
                <a:solidFill>
                  <a:schemeClr val="accent6"/>
                </a:solidFill>
              </a:rPr>
              <a:t>are a </a:t>
            </a:r>
            <a:r>
              <a:rPr lang="en-US" sz="3200" b="1" u="sng" dirty="0" smtClean="0">
                <a:solidFill>
                  <a:schemeClr val="accent6"/>
                </a:solidFill>
              </a:rPr>
              <a:t>written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u="sng" dirty="0" smtClean="0">
                <a:solidFill>
                  <a:schemeClr val="accent6"/>
                </a:solidFill>
              </a:rPr>
              <a:t>plan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accent6"/>
                </a:solidFill>
              </a:rPr>
              <a:t>for student class work</a:t>
            </a:r>
            <a:endParaRPr lang="en-US" sz="3200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2.	</a:t>
            </a:r>
            <a:r>
              <a:rPr lang="en-US" sz="3200" dirty="0" smtClean="0">
                <a:solidFill>
                  <a:schemeClr val="accent6"/>
                </a:solidFill>
              </a:rPr>
              <a:t>A </a:t>
            </a:r>
            <a:r>
              <a:rPr lang="en-US" sz="3200" dirty="0" smtClean="0">
                <a:solidFill>
                  <a:schemeClr val="accent6"/>
                </a:solidFill>
              </a:rPr>
              <a:t>plan for growth</a:t>
            </a:r>
            <a:endParaRPr lang="en-US" sz="3200" dirty="0" smtClean="0"/>
          </a:p>
          <a:p>
            <a:pPr marL="457200" indent="-45720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3.	</a:t>
            </a:r>
            <a:r>
              <a:rPr lang="en-US" sz="3200" dirty="0" smtClean="0">
                <a:solidFill>
                  <a:schemeClr val="accent6"/>
                </a:solidFill>
              </a:rPr>
              <a:t>Personalized </a:t>
            </a:r>
            <a:r>
              <a:rPr lang="en-US" sz="3200" dirty="0" smtClean="0">
                <a:solidFill>
                  <a:schemeClr val="accent6"/>
                </a:solidFill>
              </a:rPr>
              <a:t>outlines for study in the Personal Studies for </a:t>
            </a: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New </a:t>
            </a:r>
            <a:r>
              <a:rPr lang="en-US" sz="3200" dirty="0" smtClean="0">
                <a:solidFill>
                  <a:schemeClr val="accent6"/>
                </a:solidFill>
              </a:rPr>
              <a:t>Christians Curriculum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What </a:t>
            </a:r>
            <a:r>
              <a:rPr lang="en-US" sz="3600" dirty="0">
                <a:solidFill>
                  <a:schemeClr val="accent6"/>
                </a:solidFill>
              </a:rPr>
              <a:t>are Contracts?</a:t>
            </a:r>
            <a:endParaRPr lang="en-US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74837"/>
            <a:ext cx="8153400" cy="4525963"/>
          </a:xfrm>
        </p:spPr>
        <p:txBody>
          <a:bodyPr>
            <a:normAutofit/>
          </a:bodyPr>
          <a:lstStyle/>
          <a:p>
            <a:pPr marL="681038" indent="-681038"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3. 	</a:t>
            </a:r>
            <a:r>
              <a:rPr lang="en-US" sz="3200" dirty="0" smtClean="0">
                <a:solidFill>
                  <a:schemeClr val="accent6"/>
                </a:solidFill>
              </a:rPr>
              <a:t>Meet </a:t>
            </a:r>
            <a:r>
              <a:rPr lang="en-US" sz="3200" dirty="0">
                <a:solidFill>
                  <a:schemeClr val="accent6"/>
                </a:solidFill>
              </a:rPr>
              <a:t>with </a:t>
            </a:r>
            <a:r>
              <a:rPr lang="en-US" sz="3200" dirty="0" smtClean="0">
                <a:solidFill>
                  <a:schemeClr val="accent6"/>
                </a:solidFill>
              </a:rPr>
              <a:t>student</a:t>
            </a:r>
            <a:endParaRPr lang="en-US" sz="3200" dirty="0" smtClean="0"/>
          </a:p>
          <a:p>
            <a:pPr marL="681038" indent="-681038"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4. 	</a:t>
            </a:r>
            <a:r>
              <a:rPr lang="en-US" sz="3200" dirty="0" smtClean="0">
                <a:solidFill>
                  <a:schemeClr val="accent6"/>
                </a:solidFill>
              </a:rPr>
              <a:t>Pray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marL="681038" indent="-681038">
              <a:spcAft>
                <a:spcPts val="2400"/>
              </a:spcAft>
              <a:buNone/>
            </a:pPr>
            <a:r>
              <a:rPr lang="ru-RU" sz="3200" dirty="0" smtClean="0">
                <a:solidFill>
                  <a:schemeClr val="accent6"/>
                </a:solidFill>
              </a:rPr>
              <a:t>5.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chemeClr val="accent6"/>
                </a:solidFill>
              </a:rPr>
              <a:t>Write </a:t>
            </a:r>
            <a:r>
              <a:rPr lang="en-US" sz="3200" dirty="0" smtClean="0">
                <a:solidFill>
                  <a:schemeClr val="accent6"/>
                </a:solidFill>
              </a:rPr>
              <a:t>the contract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/>
          </a:bodyPr>
          <a:lstStyle/>
          <a:p>
            <a:pPr marL="685800" indent="-685800"/>
            <a:r>
              <a:rPr lang="en-US" sz="3600" dirty="0" smtClean="0">
                <a:solidFill>
                  <a:schemeClr val="accent6"/>
                </a:solidFill>
              </a:rPr>
              <a:t>B.	</a:t>
            </a:r>
            <a:r>
              <a:rPr lang="en-US" sz="3600" b="1" dirty="0" smtClean="0">
                <a:solidFill>
                  <a:schemeClr val="accent6"/>
                </a:solidFill>
              </a:rPr>
              <a:t>Units </a:t>
            </a:r>
            <a:r>
              <a:rPr lang="en-US" sz="3600" b="1" dirty="0">
                <a:solidFill>
                  <a:schemeClr val="accent6"/>
                </a:solidFill>
              </a:rPr>
              <a:t>2 &amp; </a:t>
            </a:r>
            <a:r>
              <a:rPr lang="en-US" sz="3600" dirty="0" smtClean="0">
                <a:solidFill>
                  <a:schemeClr val="accent6"/>
                </a:solidFill>
              </a:rPr>
              <a:t>up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81200"/>
            <a:ext cx="2769589" cy="391660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7337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752601"/>
            <a:ext cx="4267200" cy="4343399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lnSpc>
                <a:spcPct val="85000"/>
              </a:lnSpc>
              <a:spcAft>
                <a:spcPts val="0"/>
              </a:spcAft>
              <a:buClrTx/>
              <a:buSzTx/>
            </a:pPr>
            <a:r>
              <a:rPr lang="en-US" sz="3300" b="0" u="none" dirty="0" smtClean="0">
                <a:solidFill>
                  <a:schemeClr val="accent6"/>
                </a:solidFill>
                <a:effectLst/>
              </a:rPr>
              <a:t>Includes </a:t>
            </a:r>
            <a:r>
              <a:rPr lang="en-US" sz="3300" b="0" u="none" dirty="0">
                <a:solidFill>
                  <a:schemeClr val="accent6"/>
                </a:solidFill>
                <a:effectLst/>
              </a:rPr>
              <a:t>places for the students to track their progress on each assigned part of this contract</a:t>
            </a:r>
            <a:r>
              <a:rPr lang="ru-RU" u="none" dirty="0" smtClean="0"/>
              <a:t/>
            </a:r>
            <a:br>
              <a:rPr lang="ru-RU" u="none" dirty="0" smtClean="0"/>
            </a:br>
            <a:endParaRPr lang="en-US" u="non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2"/>
            <a:ext cx="8229600" cy="14176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Student </a:t>
            </a:r>
            <a:r>
              <a:rPr lang="en-US" sz="3600" b="1" dirty="0" smtClean="0">
                <a:solidFill>
                  <a:schemeClr val="accent6"/>
                </a:solidFill>
              </a:rPr>
              <a:t>Learning Contract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47800"/>
            <a:ext cx="3286927" cy="4648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7467600" y="1295400"/>
            <a:ext cx="228600" cy="457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924800" y="1295401"/>
            <a:ext cx="228600" cy="457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74837"/>
            <a:ext cx="4114800" cy="4525963"/>
          </a:xfrm>
        </p:spPr>
        <p:txBody>
          <a:bodyPr>
            <a:normAutofit/>
          </a:bodyPr>
          <a:lstStyle/>
          <a:p>
            <a:pPr marL="681038" indent="-681038"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6. 	</a:t>
            </a:r>
            <a:r>
              <a:rPr lang="en-US" sz="3200" dirty="0" smtClean="0">
                <a:solidFill>
                  <a:schemeClr val="accent6"/>
                </a:solidFill>
              </a:rPr>
              <a:t>Prioritize </a:t>
            </a:r>
            <a:r>
              <a:rPr lang="en-US" sz="3200" dirty="0">
                <a:solidFill>
                  <a:schemeClr val="accent6"/>
                </a:solidFill>
              </a:rPr>
              <a:t>their work</a:t>
            </a:r>
            <a:endParaRPr lang="en-US" sz="3200" dirty="0" smtClean="0"/>
          </a:p>
          <a:p>
            <a:pPr marL="681038" indent="-681038"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7. 	</a:t>
            </a:r>
            <a:r>
              <a:rPr lang="en-US" sz="3200" dirty="0" smtClean="0">
                <a:solidFill>
                  <a:schemeClr val="accent6"/>
                </a:solidFill>
              </a:rPr>
              <a:t>Track </a:t>
            </a:r>
            <a:r>
              <a:rPr lang="en-US" sz="3200" dirty="0">
                <a:solidFill>
                  <a:schemeClr val="accent6"/>
                </a:solidFill>
              </a:rPr>
              <a:t>their progress as they work on their contract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/>
          </a:bodyPr>
          <a:lstStyle/>
          <a:p>
            <a:pPr marL="685800" indent="-685800"/>
            <a:r>
              <a:rPr lang="en-US" sz="3600" dirty="0" smtClean="0">
                <a:solidFill>
                  <a:schemeClr val="accent6"/>
                </a:solidFill>
              </a:rPr>
              <a:t>B.	</a:t>
            </a:r>
            <a:r>
              <a:rPr lang="en-US" sz="3600" b="1" dirty="0" smtClean="0">
                <a:solidFill>
                  <a:schemeClr val="accent6"/>
                </a:solidFill>
              </a:rPr>
              <a:t>Units </a:t>
            </a:r>
            <a:r>
              <a:rPr lang="en-US" sz="3600" b="1" dirty="0">
                <a:solidFill>
                  <a:schemeClr val="accent6"/>
                </a:solidFill>
              </a:rPr>
              <a:t>2 &amp; </a:t>
            </a:r>
            <a:r>
              <a:rPr lang="en-US" sz="3600" dirty="0" smtClean="0">
                <a:solidFill>
                  <a:schemeClr val="accent6"/>
                </a:solidFill>
              </a:rPr>
              <a:t>up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80" y="2133600"/>
            <a:ext cx="4008120" cy="30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16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74837"/>
            <a:ext cx="7848600" cy="4525963"/>
          </a:xfrm>
        </p:spPr>
        <p:txBody>
          <a:bodyPr>
            <a:normAutofit/>
          </a:bodyPr>
          <a:lstStyle/>
          <a:p>
            <a:pPr marL="681038" indent="-681038">
              <a:spcAft>
                <a:spcPts val="30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8</a:t>
            </a:r>
            <a:r>
              <a:rPr lang="ru-RU" sz="3200" dirty="0" smtClean="0">
                <a:solidFill>
                  <a:schemeClr val="accent6"/>
                </a:solidFill>
              </a:rPr>
              <a:t>.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chemeClr val="accent6"/>
                </a:solidFill>
              </a:rPr>
              <a:t>End </a:t>
            </a:r>
            <a:r>
              <a:rPr lang="en-US" sz="3200" dirty="0">
                <a:solidFill>
                  <a:schemeClr val="accent6"/>
                </a:solidFill>
              </a:rPr>
              <a:t>of contract evaluation</a:t>
            </a:r>
          </a:p>
          <a:p>
            <a:pPr marL="1147763" indent="-465138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Write </a:t>
            </a:r>
            <a:r>
              <a:rPr lang="en-US" sz="3200" dirty="0">
                <a:solidFill>
                  <a:schemeClr val="accent6"/>
                </a:solidFill>
              </a:rPr>
              <a:t>an evaluation of how this contract work helped them</a:t>
            </a:r>
          </a:p>
          <a:p>
            <a:pPr marL="1147763" indent="-465138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Use </a:t>
            </a:r>
            <a:r>
              <a:rPr lang="en-US" sz="3200" dirty="0">
                <a:solidFill>
                  <a:schemeClr val="accent6"/>
                </a:solidFill>
              </a:rPr>
              <a:t>the goals from page 1 of the Student Learning Contract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/>
          </a:bodyPr>
          <a:lstStyle/>
          <a:p>
            <a:pPr marL="685800" indent="-685800"/>
            <a:r>
              <a:rPr lang="en-US" sz="3600" dirty="0" smtClean="0">
                <a:solidFill>
                  <a:schemeClr val="accent6"/>
                </a:solidFill>
              </a:rPr>
              <a:t>B.	</a:t>
            </a:r>
            <a:r>
              <a:rPr lang="en-US" sz="3600" b="1" dirty="0" smtClean="0">
                <a:solidFill>
                  <a:schemeClr val="accent6"/>
                </a:solidFill>
              </a:rPr>
              <a:t>Units </a:t>
            </a:r>
            <a:r>
              <a:rPr lang="en-US" sz="3600" b="1" dirty="0">
                <a:solidFill>
                  <a:schemeClr val="accent6"/>
                </a:solidFill>
              </a:rPr>
              <a:t>2 &amp; </a:t>
            </a:r>
            <a:r>
              <a:rPr lang="en-US" sz="3600" dirty="0" smtClean="0">
                <a:solidFill>
                  <a:schemeClr val="accent6"/>
                </a:solidFill>
              </a:rPr>
              <a:t>up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05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086600" cy="4525963"/>
          </a:xfrm>
        </p:spPr>
        <p:txBody>
          <a:bodyPr>
            <a:normAutofit/>
          </a:bodyPr>
          <a:lstStyle/>
          <a:p>
            <a:pPr marL="681038" indent="-681038"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9</a:t>
            </a:r>
            <a:r>
              <a:rPr lang="ru-RU" sz="3200" dirty="0" smtClean="0">
                <a:solidFill>
                  <a:schemeClr val="accent6"/>
                </a:solidFill>
              </a:rPr>
              <a:t>.</a:t>
            </a:r>
            <a:r>
              <a:rPr lang="en-US" sz="3200" dirty="0" smtClean="0"/>
              <a:t>	</a:t>
            </a:r>
            <a:r>
              <a:rPr lang="ru-RU" sz="3200" dirty="0"/>
              <a:t> </a:t>
            </a:r>
            <a:r>
              <a:rPr lang="en-US" sz="3200" dirty="0" smtClean="0">
                <a:solidFill>
                  <a:schemeClr val="accent6"/>
                </a:solidFill>
              </a:rPr>
              <a:t>Certificate </a:t>
            </a:r>
            <a:r>
              <a:rPr lang="en-US" sz="3200" dirty="0" smtClean="0">
                <a:solidFill>
                  <a:schemeClr val="accent6"/>
                </a:solidFill>
              </a:rPr>
              <a:t>of completion</a:t>
            </a:r>
            <a:endParaRPr lang="en-US" sz="3200" dirty="0">
              <a:solidFill>
                <a:schemeClr val="accent6"/>
              </a:solidFill>
            </a:endParaRPr>
          </a:p>
          <a:p>
            <a:pPr marL="1152525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6"/>
                </a:solidFill>
              </a:rPr>
              <a:t>Celebrate their completion </a:t>
            </a: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of </a:t>
            </a:r>
            <a:r>
              <a:rPr lang="en-US" sz="3200" dirty="0">
                <a:solidFill>
                  <a:schemeClr val="accent6"/>
                </a:solidFill>
              </a:rPr>
              <a:t>the contract </a:t>
            </a: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by awarding </a:t>
            </a: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them a </a:t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Certificate </a:t>
            </a:r>
            <a:r>
              <a:rPr lang="en-US" sz="3200" dirty="0">
                <a:solidFill>
                  <a:schemeClr val="accent6"/>
                </a:solidFill>
              </a:rPr>
              <a:t>of </a:t>
            </a: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Achievement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/>
          </a:bodyPr>
          <a:lstStyle/>
          <a:p>
            <a:pPr marL="685800" indent="-685800"/>
            <a:r>
              <a:rPr lang="en-US" sz="3600" dirty="0" smtClean="0">
                <a:solidFill>
                  <a:schemeClr val="accent6"/>
                </a:solidFill>
              </a:rPr>
              <a:t>B.	</a:t>
            </a:r>
            <a:r>
              <a:rPr lang="en-US" sz="3600" b="1" dirty="0" smtClean="0">
                <a:solidFill>
                  <a:schemeClr val="accent6"/>
                </a:solidFill>
              </a:rPr>
              <a:t>Units </a:t>
            </a:r>
            <a:r>
              <a:rPr lang="en-US" sz="3600" b="1" dirty="0">
                <a:solidFill>
                  <a:schemeClr val="accent6"/>
                </a:solidFill>
              </a:rPr>
              <a:t>2 &amp; </a:t>
            </a:r>
            <a:r>
              <a:rPr lang="en-US" sz="3600" dirty="0" smtClean="0">
                <a:solidFill>
                  <a:schemeClr val="accent6"/>
                </a:solidFill>
              </a:rPr>
              <a:t>up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2"/>
          <a:stretch/>
        </p:blipFill>
        <p:spPr>
          <a:xfrm>
            <a:off x="5494828" y="3276600"/>
            <a:ext cx="3460634" cy="24224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57737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562"/>
            <a:ext cx="8229600" cy="14176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Student </a:t>
            </a:r>
            <a:r>
              <a:rPr lang="en-US" sz="3600" b="1" dirty="0" smtClean="0">
                <a:solidFill>
                  <a:schemeClr val="accent6"/>
                </a:solidFill>
              </a:rPr>
              <a:t>Learning Contract    </a:t>
            </a:r>
            <a:r>
              <a:rPr lang="en-US" sz="3600" b="1" dirty="0" smtClean="0">
                <a:solidFill>
                  <a:schemeClr val="accent6"/>
                </a:solidFill>
              </a:rPr>
              <a:t/>
            </a:r>
            <a:br>
              <a:rPr lang="en-US" sz="3600" b="1" dirty="0" smtClean="0">
                <a:solidFill>
                  <a:schemeClr val="accent6"/>
                </a:solidFill>
              </a:rPr>
            </a:br>
            <a:r>
              <a:rPr lang="en-US" sz="3600" b="1" dirty="0" smtClean="0">
                <a:solidFill>
                  <a:schemeClr val="accent6"/>
                </a:solidFill>
              </a:rPr>
              <a:t>Unit </a:t>
            </a:r>
            <a:r>
              <a:rPr lang="en-US" sz="3600" b="1" dirty="0" smtClean="0">
                <a:solidFill>
                  <a:schemeClr val="accent6"/>
                </a:solidFill>
              </a:rPr>
              <a:t>2. Self Image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5486400" cy="4724400"/>
          </a:xfrm>
        </p:spPr>
        <p:txBody>
          <a:bodyPr>
            <a:normAutofit/>
          </a:bodyPr>
          <a:lstStyle/>
          <a:p>
            <a:pPr marL="638175" indent="-638175">
              <a:spcAft>
                <a:spcPts val="18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1. 	</a:t>
            </a:r>
            <a:r>
              <a:rPr lang="en-US" sz="3200" dirty="0" smtClean="0">
                <a:solidFill>
                  <a:schemeClr val="accent6"/>
                </a:solidFill>
              </a:rPr>
              <a:t>Gather </a:t>
            </a:r>
            <a:r>
              <a:rPr lang="en-US" sz="3200" dirty="0">
                <a:solidFill>
                  <a:schemeClr val="accent6"/>
                </a:solidFill>
              </a:rPr>
              <a:t>information prior </a:t>
            </a:r>
            <a:r>
              <a:rPr lang="en-US" sz="3200" dirty="0" smtClean="0">
                <a:solidFill>
                  <a:schemeClr val="accent6"/>
                </a:solidFill>
              </a:rPr>
              <a:t>to </a:t>
            </a:r>
            <a:r>
              <a:rPr lang="en-US" sz="3200" dirty="0">
                <a:solidFill>
                  <a:schemeClr val="accent6"/>
                </a:solidFill>
              </a:rPr>
              <a:t>writing </a:t>
            </a:r>
            <a:r>
              <a:rPr lang="en-US" sz="3200" dirty="0" smtClean="0">
                <a:solidFill>
                  <a:schemeClr val="accent6"/>
                </a:solidFill>
              </a:rPr>
              <a:t>contract</a:t>
            </a:r>
            <a:endParaRPr lang="en-US" sz="3200" dirty="0"/>
          </a:p>
          <a:p>
            <a:pPr marL="1020763" indent="-339725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Use </a:t>
            </a:r>
            <a:r>
              <a:rPr lang="en-US" sz="3200" dirty="0" smtClean="0">
                <a:solidFill>
                  <a:schemeClr val="accent6"/>
                </a:solidFill>
              </a:rPr>
              <a:t>Unit 2 Questionnaire </a:t>
            </a:r>
            <a:r>
              <a:rPr lang="en-US" sz="3200" dirty="0" smtClean="0">
                <a:solidFill>
                  <a:schemeClr val="accent6"/>
                </a:solidFill>
              </a:rPr>
              <a:t>form </a:t>
            </a:r>
          </a:p>
          <a:p>
            <a:pPr marL="1020763" indent="-339725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Personal </a:t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Self-evaluation </a:t>
            </a:r>
            <a:r>
              <a:rPr lang="en-US" sz="3200" dirty="0" smtClean="0">
                <a:solidFill>
                  <a:schemeClr val="accent6"/>
                </a:solidFill>
              </a:rPr>
              <a:t>Worksheet</a:t>
            </a:r>
            <a:endParaRPr lang="en-US" sz="3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62649"/>
            <a:ext cx="1670406" cy="216170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95400"/>
            <a:ext cx="1670405" cy="236219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7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66"/>
          <a:stretch/>
        </p:blipFill>
        <p:spPr bwMode="auto">
          <a:xfrm>
            <a:off x="228600" y="62127"/>
            <a:ext cx="8305800" cy="68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2395" y="477394"/>
            <a:ext cx="4518296" cy="584720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1219200" y="41148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4556760" cy="5896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"/>
            <a:ext cx="4495800" cy="581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7000"/>
            <a:ext cx="4800600" cy="6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772400" cy="4191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4.	</a:t>
            </a:r>
            <a:r>
              <a:rPr lang="en-US" sz="3200" dirty="0" smtClean="0">
                <a:solidFill>
                  <a:schemeClr val="accent6"/>
                </a:solidFill>
              </a:rPr>
              <a:t>A </a:t>
            </a:r>
            <a:r>
              <a:rPr lang="en-US" sz="3200" dirty="0">
                <a:solidFill>
                  <a:schemeClr val="accent6"/>
                </a:solidFill>
              </a:rPr>
              <a:t>specialized </a:t>
            </a:r>
            <a:r>
              <a:rPr lang="en-US" sz="3200" b="1" u="sng" dirty="0">
                <a:solidFill>
                  <a:schemeClr val="accent6"/>
                </a:solidFill>
              </a:rPr>
              <a:t>tool</a:t>
            </a:r>
            <a:r>
              <a:rPr lang="en-US" sz="3200" dirty="0">
                <a:solidFill>
                  <a:schemeClr val="accent6"/>
                </a:solidFill>
              </a:rPr>
              <a:t> to </a:t>
            </a:r>
            <a:r>
              <a:rPr lang="en-US" sz="3200" b="1" u="sng" dirty="0">
                <a:solidFill>
                  <a:schemeClr val="accent6"/>
                </a:solidFill>
              </a:rPr>
              <a:t>help</a:t>
            </a:r>
            <a:r>
              <a:rPr lang="en-US" sz="3200" dirty="0">
                <a:solidFill>
                  <a:schemeClr val="accent6"/>
                </a:solidFill>
              </a:rPr>
              <a:t> each </a:t>
            </a:r>
            <a:r>
              <a:rPr lang="en-US" sz="3200" dirty="0" smtClean="0">
                <a:solidFill>
                  <a:schemeClr val="accent6"/>
                </a:solidFill>
              </a:rPr>
              <a:t>student</a:t>
            </a:r>
            <a:br>
              <a:rPr lang="en-US" sz="3200" dirty="0" smtClean="0">
                <a:solidFill>
                  <a:schemeClr val="accent6"/>
                </a:solidFill>
              </a:rPr>
            </a:br>
            <a:endParaRPr lang="en-US" sz="3200" dirty="0"/>
          </a:p>
          <a:p>
            <a:pPr marL="457200" indent="-45720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5.	</a:t>
            </a:r>
            <a:r>
              <a:rPr lang="en-US" sz="3200" dirty="0" smtClean="0">
                <a:solidFill>
                  <a:schemeClr val="accent6"/>
                </a:solidFill>
              </a:rPr>
              <a:t>An </a:t>
            </a:r>
            <a:r>
              <a:rPr lang="en-US" sz="3200" dirty="0">
                <a:solidFill>
                  <a:schemeClr val="accent6"/>
                </a:solidFill>
              </a:rPr>
              <a:t>organized plan to help students study the various units in the </a:t>
            </a:r>
            <a:r>
              <a:rPr lang="en-US" sz="3200" dirty="0" err="1" smtClean="0">
                <a:solidFill>
                  <a:schemeClr val="accent6"/>
                </a:solidFill>
              </a:rPr>
              <a:t>PSNC</a:t>
            </a:r>
            <a:endParaRPr lang="en-US" sz="3200" dirty="0" smtClean="0">
              <a:solidFill>
                <a:schemeClr val="accent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What </a:t>
            </a:r>
            <a:r>
              <a:rPr lang="en-US" sz="3600" dirty="0">
                <a:solidFill>
                  <a:schemeClr val="accent6"/>
                </a:solidFill>
              </a:rPr>
              <a:t>are Contracts?</a:t>
            </a:r>
            <a:endParaRPr lang="en-US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535492"/>
              </p:ext>
            </p:extLst>
          </p:nvPr>
        </p:nvGraphicFramePr>
        <p:xfrm>
          <a:off x="304800" y="381000"/>
          <a:ext cx="8305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63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250825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  <a:r>
              <a:rPr lang="en-US" altLang="en-US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discussion</a:t>
            </a:r>
            <a:r>
              <a:rPr lang="en-US" altLang="en-US" sz="5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5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5400" i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iTeenChallenge.org   Course T505.16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9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6700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Contact </a:t>
            </a:r>
            <a:r>
              <a:rPr lang="en-US" sz="3600" dirty="0">
                <a:solidFill>
                  <a:schemeClr val="accent6"/>
                </a:solidFill>
              </a:rPr>
              <a:t>information</a:t>
            </a:r>
            <a:endParaRPr lang="en-US" altLang="en-US" sz="5400" i="1" dirty="0" smtClean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800" b="1" dirty="0" smtClean="0"/>
              <a:t>Global Teen Challenge</a:t>
            </a:r>
          </a:p>
          <a:p>
            <a:pPr algn="ctr">
              <a:buFont typeface="Wingdings" pitchFamily="2" charset="2"/>
              <a:buNone/>
            </a:pPr>
            <a:endParaRPr lang="en-US" altLang="en-US" sz="2400" dirty="0" smtClean="0"/>
          </a:p>
          <a:p>
            <a:pPr algn="ctr">
              <a:buFont typeface="Wingdings" pitchFamily="2" charset="2"/>
              <a:buNone/>
            </a:pPr>
            <a:endParaRPr lang="en-US" altLang="en-US" sz="4400" dirty="0" smtClean="0"/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www.iTeenChallenge.org</a:t>
            </a:r>
          </a:p>
          <a:p>
            <a:pPr algn="ctr">
              <a:buFont typeface="Wingdings" pitchFamily="2" charset="2"/>
              <a:buNone/>
            </a:pPr>
            <a:endParaRPr lang="en-US" altLang="en-US" sz="4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B179CD5-BFB1-4571-BB53-D7B4D63B1DE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6275" y="6057292"/>
            <a:ext cx="42672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iTeenChallenge.org   Course T505.16</a:t>
            </a:r>
            <a:endParaRPr lang="en-US" altLang="en-US" dirty="0"/>
          </a:p>
        </p:txBody>
      </p:sp>
      <p:pic>
        <p:nvPicPr>
          <p:cNvPr id="2765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514600"/>
            <a:ext cx="3286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2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45418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6.	</a:t>
            </a:r>
            <a:r>
              <a:rPr lang="en-US" sz="3200" dirty="0" smtClean="0">
                <a:solidFill>
                  <a:schemeClr val="accent6"/>
                </a:solidFill>
              </a:rPr>
              <a:t>A </a:t>
            </a:r>
            <a:r>
              <a:rPr lang="en-US" sz="3200" b="1" u="sng" dirty="0">
                <a:solidFill>
                  <a:schemeClr val="accent6"/>
                </a:solidFill>
              </a:rPr>
              <a:t>treatment plan </a:t>
            </a:r>
            <a:r>
              <a:rPr lang="en-US" sz="3200" dirty="0">
                <a:solidFill>
                  <a:schemeClr val="accent6"/>
                </a:solidFill>
              </a:rPr>
              <a:t>that </a:t>
            </a:r>
            <a:r>
              <a:rPr lang="en-US" sz="3200" dirty="0" smtClean="0">
                <a:solidFill>
                  <a:schemeClr val="accent6"/>
                </a:solidFill>
              </a:rPr>
              <a:t>includes:</a:t>
            </a:r>
            <a:endParaRPr lang="en-US" sz="3200" dirty="0" smtClean="0"/>
          </a:p>
          <a:p>
            <a:pPr marL="688975" indent="-255588">
              <a:lnSpc>
                <a:spcPct val="90000"/>
              </a:lnSpc>
              <a:spcAft>
                <a:spcPts val="2400"/>
              </a:spcAft>
            </a:pPr>
            <a:r>
              <a:rPr lang="en-US" sz="3200" dirty="0" smtClean="0">
                <a:solidFill>
                  <a:schemeClr val="accent6"/>
                </a:solidFill>
              </a:rPr>
              <a:t>goals </a:t>
            </a:r>
            <a:r>
              <a:rPr lang="en-US" sz="3200" dirty="0">
                <a:solidFill>
                  <a:schemeClr val="accent6"/>
                </a:solidFill>
              </a:rPr>
              <a:t>for </a:t>
            </a:r>
            <a:r>
              <a:rPr lang="en-US" sz="3200" dirty="0" smtClean="0">
                <a:solidFill>
                  <a:schemeClr val="accent6"/>
                </a:solidFill>
              </a:rPr>
              <a:t>growth</a:t>
            </a:r>
            <a:endParaRPr lang="en-US" sz="3200" dirty="0" smtClean="0"/>
          </a:p>
          <a:p>
            <a:pPr marL="688975" indent="-255588">
              <a:lnSpc>
                <a:spcPct val="90000"/>
              </a:lnSpc>
              <a:spcAft>
                <a:spcPts val="2400"/>
              </a:spcAft>
            </a:pPr>
            <a:r>
              <a:rPr lang="en-US" sz="3200" dirty="0" smtClean="0">
                <a:solidFill>
                  <a:schemeClr val="accent6"/>
                </a:solidFill>
              </a:rPr>
              <a:t>expected </a:t>
            </a:r>
            <a:r>
              <a:rPr lang="en-US" sz="3200" dirty="0" smtClean="0">
                <a:solidFill>
                  <a:schemeClr val="accent6"/>
                </a:solidFill>
              </a:rPr>
              <a:t>outcomes</a:t>
            </a:r>
            <a:endParaRPr lang="en-US" sz="3200" dirty="0" smtClean="0"/>
          </a:p>
          <a:p>
            <a:pPr marL="688975" indent="-255588">
              <a:lnSpc>
                <a:spcPct val="90000"/>
              </a:lnSpc>
            </a:pPr>
            <a:r>
              <a:rPr lang="en-US" sz="3200" dirty="0" smtClean="0">
                <a:solidFill>
                  <a:schemeClr val="accent6"/>
                </a:solidFill>
              </a:rPr>
              <a:t>time </a:t>
            </a:r>
            <a:r>
              <a:rPr lang="en-US" sz="3200" dirty="0">
                <a:solidFill>
                  <a:schemeClr val="accent6"/>
                </a:solidFill>
              </a:rPr>
              <a:t>limits (</a:t>
            </a:r>
            <a:r>
              <a:rPr lang="en-US" sz="3200" dirty="0" smtClean="0">
                <a:solidFill>
                  <a:schemeClr val="accent6"/>
                </a:solidFill>
              </a:rPr>
              <a:t>3-5 </a:t>
            </a:r>
            <a:r>
              <a:rPr lang="en-US" sz="3200" dirty="0">
                <a:solidFill>
                  <a:schemeClr val="accent6"/>
                </a:solidFill>
              </a:rPr>
              <a:t>weeks</a:t>
            </a:r>
            <a:r>
              <a:rPr lang="en-US" sz="3200" dirty="0" smtClean="0">
                <a:solidFill>
                  <a:schemeClr val="accent6"/>
                </a:solidFill>
              </a:rPr>
              <a:t>)</a:t>
            </a:r>
            <a:r>
              <a:rPr lang="ru-RU" sz="3200" dirty="0">
                <a:solidFill>
                  <a:srgbClr val="FFFF00"/>
                </a:solidFill>
              </a:rPr>
              <a:t>	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What </a:t>
            </a:r>
            <a:r>
              <a:rPr lang="en-US" sz="3600" dirty="0">
                <a:solidFill>
                  <a:schemeClr val="accent6"/>
                </a:solidFill>
              </a:rPr>
              <a:t>are Contracts?</a:t>
            </a:r>
            <a:endParaRPr lang="en-US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4648200" cy="41910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7.	</a:t>
            </a:r>
            <a:r>
              <a:rPr lang="en-US" sz="3200" dirty="0" smtClean="0">
                <a:solidFill>
                  <a:schemeClr val="accent6"/>
                </a:solidFill>
              </a:rPr>
              <a:t>Students </a:t>
            </a:r>
            <a:r>
              <a:rPr lang="en-US" sz="3200" dirty="0">
                <a:solidFill>
                  <a:schemeClr val="accent6"/>
                </a:solidFill>
              </a:rPr>
              <a:t>are given contracts </a:t>
            </a:r>
            <a:r>
              <a:rPr lang="en-US" sz="3200" dirty="0" smtClean="0">
                <a:solidFill>
                  <a:schemeClr val="accent6"/>
                </a:solidFill>
              </a:rPr>
              <a:t>that </a:t>
            </a:r>
            <a:r>
              <a:rPr lang="en-US" sz="3200" dirty="0">
                <a:solidFill>
                  <a:schemeClr val="accent6"/>
                </a:solidFill>
              </a:rPr>
              <a:t>are custom designed </a:t>
            </a: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to </a:t>
            </a:r>
            <a:r>
              <a:rPr lang="en-US" sz="3200" dirty="0">
                <a:solidFill>
                  <a:schemeClr val="accent6"/>
                </a:solidFill>
              </a:rPr>
              <a:t>address their needs and </a:t>
            </a:r>
            <a:r>
              <a:rPr lang="en-US" sz="3200" dirty="0" smtClean="0">
                <a:solidFill>
                  <a:schemeClr val="accent6"/>
                </a:solidFill>
              </a:rPr>
              <a:t>interests </a:t>
            </a:r>
            <a:r>
              <a:rPr lang="en-US" sz="3200" dirty="0">
                <a:solidFill>
                  <a:schemeClr val="accent6"/>
                </a:solidFill>
              </a:rPr>
              <a:t>as well as it allows </a:t>
            </a: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you </a:t>
            </a:r>
            <a:r>
              <a:rPr lang="en-US" sz="3200" dirty="0">
                <a:solidFill>
                  <a:schemeClr val="accent6"/>
                </a:solidFill>
              </a:rPr>
              <a:t>to work with them within </a:t>
            </a:r>
            <a:r>
              <a:rPr lang="en-US" sz="3200" dirty="0" smtClean="0">
                <a:solidFill>
                  <a:schemeClr val="accent6"/>
                </a:solidFill>
              </a:rPr>
              <a:t>their </a:t>
            </a:r>
            <a:r>
              <a:rPr lang="en-US" sz="3200" dirty="0">
                <a:solidFill>
                  <a:schemeClr val="accent6"/>
                </a:solidFill>
              </a:rPr>
              <a:t>learning </a:t>
            </a:r>
            <a:r>
              <a:rPr lang="en-US" sz="3200" dirty="0" smtClean="0">
                <a:solidFill>
                  <a:schemeClr val="accent6"/>
                </a:solidFill>
              </a:rPr>
              <a:t>abilities.</a:t>
            </a:r>
            <a:br>
              <a:rPr lang="en-US" sz="3200" dirty="0" smtClean="0">
                <a:solidFill>
                  <a:schemeClr val="accent6"/>
                </a:solidFill>
              </a:rPr>
            </a:br>
            <a:endParaRPr lang="en-US" sz="3200" dirty="0"/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What </a:t>
            </a:r>
            <a:r>
              <a:rPr lang="en-US" sz="3200" dirty="0">
                <a:solidFill>
                  <a:schemeClr val="accent6"/>
                </a:solidFill>
              </a:rPr>
              <a:t>are Contracts?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r="55909"/>
          <a:stretch/>
        </p:blipFill>
        <p:spPr>
          <a:xfrm>
            <a:off x="5562600" y="1676400"/>
            <a:ext cx="2554159" cy="298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5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41837"/>
          </a:xfrm>
        </p:spPr>
        <p:txBody>
          <a:bodyPr>
            <a:normAutofit/>
          </a:bodyPr>
          <a:lstStyle/>
          <a:p>
            <a:pPr marL="681038" indent="-681038">
              <a:lnSpc>
                <a:spcPct val="90000"/>
              </a:lnSpc>
              <a:spcAft>
                <a:spcPts val="30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1.	</a:t>
            </a:r>
            <a:r>
              <a:rPr lang="en-US" sz="3200" b="1" u="sng" dirty="0" smtClean="0">
                <a:solidFill>
                  <a:schemeClr val="accent6"/>
                </a:solidFill>
              </a:rPr>
              <a:t>Focused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accent6"/>
                </a:solidFill>
              </a:rPr>
              <a:t>Study on Major Themes</a:t>
            </a:r>
            <a:endParaRPr lang="en-US" sz="3200" dirty="0"/>
          </a:p>
          <a:p>
            <a:pPr marL="681038" indent="-681038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2.</a:t>
            </a:r>
            <a:r>
              <a:rPr lang="en-US" sz="3200" dirty="0">
                <a:solidFill>
                  <a:schemeClr val="accent6"/>
                </a:solidFill>
              </a:rPr>
              <a:t>	</a:t>
            </a:r>
            <a:r>
              <a:rPr lang="en-US" sz="3200" dirty="0" smtClean="0">
                <a:solidFill>
                  <a:schemeClr val="accent6"/>
                </a:solidFill>
              </a:rPr>
              <a:t>Sense </a:t>
            </a:r>
            <a:r>
              <a:rPr lang="en-US" sz="3200" dirty="0">
                <a:solidFill>
                  <a:schemeClr val="accent6"/>
                </a:solidFill>
              </a:rPr>
              <a:t>of </a:t>
            </a:r>
            <a:r>
              <a:rPr lang="en-US" sz="3200" dirty="0" smtClean="0">
                <a:solidFill>
                  <a:schemeClr val="accent6"/>
                </a:solidFill>
              </a:rPr>
              <a:t>Accomplishment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Why </a:t>
            </a:r>
            <a:r>
              <a:rPr lang="en-US" sz="3600" dirty="0">
                <a:solidFill>
                  <a:schemeClr val="accent6"/>
                </a:solidFill>
              </a:rPr>
              <a:t>Contracts?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Why </a:t>
            </a:r>
            <a:r>
              <a:rPr lang="en-US" sz="3600" dirty="0">
                <a:solidFill>
                  <a:schemeClr val="accent6"/>
                </a:solidFill>
              </a:rPr>
              <a:t>Contracts?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57200" y="1219200"/>
            <a:ext cx="8839200" cy="5181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3200" dirty="0" smtClean="0">
                <a:solidFill>
                  <a:schemeClr val="accent6"/>
                </a:solidFill>
              </a:rPr>
              <a:t>3.</a:t>
            </a:r>
            <a:r>
              <a:rPr lang="en-US" altLang="en-US" sz="3200" dirty="0" smtClean="0">
                <a:solidFill>
                  <a:schemeClr val="tx2"/>
                </a:solidFill>
              </a:rPr>
              <a:t>	</a:t>
            </a:r>
            <a:r>
              <a:rPr lang="en-US" altLang="en-US" sz="3200" dirty="0" smtClean="0">
                <a:solidFill>
                  <a:schemeClr val="accent6"/>
                </a:solidFill>
              </a:rPr>
              <a:t>Contracts </a:t>
            </a:r>
            <a:r>
              <a:rPr lang="en-US" altLang="en-US" sz="3200" dirty="0" smtClean="0">
                <a:solidFill>
                  <a:schemeClr val="accent6"/>
                </a:solidFill>
              </a:rPr>
              <a:t>provide </a:t>
            </a:r>
            <a:r>
              <a:rPr lang="en-US" altLang="en-US" sz="3200" b="1" u="sng" dirty="0" smtClean="0">
                <a:solidFill>
                  <a:schemeClr val="accent6"/>
                </a:solidFill>
              </a:rPr>
              <a:t>flexibility</a:t>
            </a:r>
            <a:r>
              <a:rPr lang="en-US" altLang="en-US" sz="3200" dirty="0" smtClean="0">
                <a:solidFill>
                  <a:schemeClr val="accent6"/>
                </a:solidFill>
              </a:rPr>
              <a:t> for </a:t>
            </a:r>
            <a:r>
              <a:rPr lang="en-US" altLang="en-US" sz="3200" dirty="0" smtClean="0">
                <a:solidFill>
                  <a:schemeClr val="accent6"/>
                </a:solidFill>
              </a:rPr>
              <a:t/>
            </a:r>
            <a:br>
              <a:rPr lang="en-US" altLang="en-US" sz="3200" dirty="0" smtClean="0">
                <a:solidFill>
                  <a:schemeClr val="accent6"/>
                </a:solidFill>
              </a:rPr>
            </a:br>
            <a:r>
              <a:rPr lang="en-US" altLang="en-US" sz="3200" dirty="0" smtClean="0">
                <a:solidFill>
                  <a:schemeClr val="accent6"/>
                </a:solidFill>
              </a:rPr>
              <a:t>different </a:t>
            </a:r>
            <a:r>
              <a:rPr lang="en-US" altLang="en-US" sz="3200" dirty="0" smtClean="0">
                <a:solidFill>
                  <a:schemeClr val="accent6"/>
                </a:solidFill>
              </a:rPr>
              <a:t>students</a:t>
            </a:r>
            <a:endParaRPr lang="pt-BR" altLang="en-US" sz="3200" dirty="0" smtClean="0">
              <a:solidFill>
                <a:schemeClr val="accent6"/>
              </a:solidFill>
            </a:endParaRPr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US" altLang="en-US" sz="3200" dirty="0" smtClean="0">
                <a:solidFill>
                  <a:schemeClr val="accent6"/>
                </a:solidFill>
              </a:rPr>
              <a:t>academic abilities</a:t>
            </a:r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US" altLang="en-US" sz="3200" b="1" u="sng" dirty="0" smtClean="0">
                <a:solidFill>
                  <a:schemeClr val="accent6"/>
                </a:solidFill>
              </a:rPr>
              <a:t>needs</a:t>
            </a:r>
            <a:endParaRPr lang="en-US" altLang="en-US" sz="3200" b="1" u="sng" dirty="0" smtClean="0">
              <a:solidFill>
                <a:schemeClr val="accent6"/>
              </a:solidFill>
            </a:endParaRPr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US" altLang="en-US" sz="3200" dirty="0" smtClean="0">
                <a:solidFill>
                  <a:schemeClr val="accent6"/>
                </a:solidFill>
              </a:rPr>
              <a:t>interests</a:t>
            </a:r>
            <a:endParaRPr lang="en-US" sz="3200" dirty="0"/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US" sz="3200" b="1" u="sng" dirty="0" smtClean="0">
                <a:solidFill>
                  <a:schemeClr val="accent6"/>
                </a:solidFill>
              </a:rPr>
              <a:t>levels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of spiritual growth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1531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57200" y="1676400"/>
            <a:ext cx="8650357" cy="104457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eaLnBrk="1" hangingPunct="1">
              <a:spcAft>
                <a:spcPts val="3000"/>
              </a:spcAft>
              <a:buNone/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4.</a:t>
            </a:r>
            <a:r>
              <a:rPr lang="en-US" sz="3200" dirty="0" smtClean="0">
                <a:solidFill>
                  <a:schemeClr val="tx2"/>
                </a:solidFill>
              </a:rPr>
              <a:t>	</a:t>
            </a:r>
            <a:r>
              <a:rPr lang="en-US" sz="3200" dirty="0" smtClean="0">
                <a:solidFill>
                  <a:schemeClr val="accent6"/>
                </a:solidFill>
              </a:rPr>
              <a:t>Complements </a:t>
            </a:r>
            <a:r>
              <a:rPr lang="en-US" sz="3200" dirty="0" smtClean="0">
                <a:solidFill>
                  <a:schemeClr val="accent6"/>
                </a:solidFill>
              </a:rPr>
              <a:t>your counseling ministry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0"/>
            <a:ext cx="4876800" cy="32512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Why </a:t>
            </a:r>
            <a:r>
              <a:rPr lang="en-US" sz="3600" dirty="0">
                <a:solidFill>
                  <a:schemeClr val="accent6"/>
                </a:solidFill>
              </a:rPr>
              <a:t>Contracts?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41837"/>
          </a:xfrm>
        </p:spPr>
        <p:txBody>
          <a:bodyPr>
            <a:normAutofit/>
          </a:bodyPr>
          <a:lstStyle/>
          <a:p>
            <a:pPr marL="681038" indent="-681038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1.	</a:t>
            </a:r>
            <a:r>
              <a:rPr lang="en-US" sz="3200" dirty="0" smtClean="0">
                <a:solidFill>
                  <a:schemeClr val="accent6"/>
                </a:solidFill>
              </a:rPr>
              <a:t>Focused </a:t>
            </a:r>
            <a:r>
              <a:rPr lang="en-US" sz="3200" dirty="0" smtClean="0">
                <a:solidFill>
                  <a:schemeClr val="accent6"/>
                </a:solidFill>
              </a:rPr>
              <a:t>Study on Major Themes</a:t>
            </a:r>
            <a:endParaRPr lang="en-US" sz="3200" dirty="0" smtClean="0"/>
          </a:p>
          <a:p>
            <a:pPr marL="681038" indent="-681038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2.	</a:t>
            </a:r>
            <a:r>
              <a:rPr lang="en-US" sz="3200" u="sng" dirty="0" smtClean="0">
                <a:solidFill>
                  <a:schemeClr val="accent6"/>
                </a:solidFill>
              </a:rPr>
              <a:t>Goals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accent6"/>
                </a:solidFill>
              </a:rPr>
              <a:t>for Growth</a:t>
            </a:r>
            <a:endParaRPr lang="en-US" sz="3200" dirty="0" smtClean="0"/>
          </a:p>
          <a:p>
            <a:pPr marL="681038" indent="-681038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3.	</a:t>
            </a:r>
            <a:r>
              <a:rPr lang="en-US" sz="3200" dirty="0" smtClean="0">
                <a:solidFill>
                  <a:schemeClr val="accent6"/>
                </a:solidFill>
              </a:rPr>
              <a:t>Lessons </a:t>
            </a:r>
            <a:r>
              <a:rPr lang="en-US" sz="3200" dirty="0" smtClean="0">
                <a:solidFill>
                  <a:schemeClr val="accent6"/>
                </a:solidFill>
              </a:rPr>
              <a:t>and Bible Studies</a:t>
            </a:r>
            <a:endParaRPr lang="en-US" sz="3200" dirty="0" smtClean="0"/>
          </a:p>
          <a:p>
            <a:pPr marL="681038" indent="-681038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4.	</a:t>
            </a:r>
            <a:r>
              <a:rPr lang="en-US" sz="3200" dirty="0" smtClean="0">
                <a:solidFill>
                  <a:schemeClr val="accent6"/>
                </a:solidFill>
              </a:rPr>
              <a:t>Scripture </a:t>
            </a:r>
            <a:r>
              <a:rPr lang="en-US" sz="3200" dirty="0" smtClean="0">
                <a:solidFill>
                  <a:schemeClr val="accent6"/>
                </a:solidFill>
              </a:rPr>
              <a:t>Memorization Class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What’s </a:t>
            </a:r>
            <a:r>
              <a:rPr lang="en-US" sz="3600" dirty="0">
                <a:solidFill>
                  <a:schemeClr val="accent6"/>
                </a:solidFill>
              </a:rPr>
              <a:t>included in a Contract?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2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11888</TotalTime>
  <Words>316</Words>
  <Application>Microsoft Office PowerPoint</Application>
  <PresentationFormat>On-screen Show (4:3)</PresentationFormat>
  <Paragraphs>197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Writing Student Learning Contracts </vt:lpstr>
      <vt:lpstr>What are Contracts?</vt:lpstr>
      <vt:lpstr>What are Contracts?</vt:lpstr>
      <vt:lpstr>What are Contracts?</vt:lpstr>
      <vt:lpstr>What are Contracts?</vt:lpstr>
      <vt:lpstr>Why Contracts?</vt:lpstr>
      <vt:lpstr>Why Contracts?</vt:lpstr>
      <vt:lpstr>Why Contracts?</vt:lpstr>
      <vt:lpstr>What’s included in a Contract? </vt:lpstr>
      <vt:lpstr>What’s included in a Contract? </vt:lpstr>
      <vt:lpstr>Writing Contracts</vt:lpstr>
      <vt:lpstr>A. Develop Tools</vt:lpstr>
      <vt:lpstr>A. Develop Tools</vt:lpstr>
      <vt:lpstr>PowerPoint Presentation</vt:lpstr>
      <vt:lpstr>B. Unit 1  Salvation  </vt:lpstr>
      <vt:lpstr>Б. Unit 1  Salvation  </vt:lpstr>
      <vt:lpstr>B. Unit 1  Salvation  </vt:lpstr>
      <vt:lpstr>C. Units 2 &amp; up</vt:lpstr>
      <vt:lpstr>B. Units 2 &amp; up</vt:lpstr>
      <vt:lpstr>B. Units 2 &amp; up</vt:lpstr>
      <vt:lpstr>Student Learning Contract</vt:lpstr>
      <vt:lpstr>B. Units 2 &amp; up</vt:lpstr>
      <vt:lpstr>B. Units 2 &amp; up</vt:lpstr>
      <vt:lpstr>B. Units 2 &amp; up</vt:lpstr>
      <vt:lpstr>Student Learning Contract     Unit 2. Self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for discussion 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Student Learning Contracts</dc:title>
  <dc:creator>Teen Challenge</dc:creator>
  <cp:lastModifiedBy>Dave Batty</cp:lastModifiedBy>
  <cp:revision>215</cp:revision>
  <dcterms:created xsi:type="dcterms:W3CDTF">2005-06-07T21:46:24Z</dcterms:created>
  <dcterms:modified xsi:type="dcterms:W3CDTF">2016-11-12T19:25:30Z</dcterms:modified>
</cp:coreProperties>
</file>