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3"/>
  </p:notesMasterIdLst>
  <p:handoutMasterIdLst>
    <p:handoutMasterId r:id="rId44"/>
  </p:handoutMasterIdLst>
  <p:sldIdLst>
    <p:sldId id="256" r:id="rId2"/>
    <p:sldId id="348" r:id="rId3"/>
    <p:sldId id="308" r:id="rId4"/>
    <p:sldId id="309" r:id="rId5"/>
    <p:sldId id="310" r:id="rId6"/>
    <p:sldId id="342" r:id="rId7"/>
    <p:sldId id="306" r:id="rId8"/>
    <p:sldId id="334" r:id="rId9"/>
    <p:sldId id="335" r:id="rId10"/>
    <p:sldId id="312" r:id="rId11"/>
    <p:sldId id="355" r:id="rId12"/>
    <p:sldId id="350" r:id="rId13"/>
    <p:sldId id="307" r:id="rId14"/>
    <p:sldId id="259" r:id="rId15"/>
    <p:sldId id="351" r:id="rId16"/>
    <p:sldId id="260" r:id="rId17"/>
    <p:sldId id="313" r:id="rId18"/>
    <p:sldId id="305" r:id="rId19"/>
    <p:sldId id="267" r:id="rId20"/>
    <p:sldId id="314" r:id="rId21"/>
    <p:sldId id="270" r:id="rId22"/>
    <p:sldId id="276" r:id="rId23"/>
    <p:sldId id="336" r:id="rId24"/>
    <p:sldId id="331" r:id="rId25"/>
    <p:sldId id="352" r:id="rId26"/>
    <p:sldId id="332" r:id="rId27"/>
    <p:sldId id="337" r:id="rId28"/>
    <p:sldId id="338" r:id="rId29"/>
    <p:sldId id="339" r:id="rId30"/>
    <p:sldId id="333" r:id="rId31"/>
    <p:sldId id="303" r:id="rId32"/>
    <p:sldId id="304" r:id="rId33"/>
    <p:sldId id="354" r:id="rId34"/>
    <p:sldId id="326" r:id="rId35"/>
    <p:sldId id="327" r:id="rId36"/>
    <p:sldId id="347" r:id="rId37"/>
    <p:sldId id="346" r:id="rId38"/>
    <p:sldId id="345" r:id="rId39"/>
    <p:sldId id="349" r:id="rId40"/>
    <p:sldId id="343" r:id="rId41"/>
    <p:sldId id="344" r:id="rId42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120000"/>
      <a:buChar char="•"/>
      <a:defRPr sz="3200" b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120000"/>
      <a:buChar char="•"/>
      <a:defRPr sz="3200" b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120000"/>
      <a:buChar char="•"/>
      <a:defRPr sz="3200" b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120000"/>
      <a:buChar char="•"/>
      <a:defRPr sz="3200" b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120000"/>
      <a:buChar char="•"/>
      <a:defRPr sz="3200" b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b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b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b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b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26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9" d="100"/>
          <a:sy n="59" d="100"/>
        </p:scale>
        <p:origin x="-1306" y="-8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e\Documents\TC%20Curriculum\Russian%20Curr\PSNC%20Training%20Russian\12%20Writing%20Student%20Learning%20Contracts\Chart%20for%20PSNC%20St%20Learning%20Contracts%20RU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e\Documents\TC%20Curriculum\Russian%20Curr\PSNC%20Training%20Russian\12%20Writing%20Student%20Learning%20Contracts\Chart%20for%20PSNC%20St%20Learning%20Contracts%20Englis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Роль студента в принятии решения на</a:t>
            </a:r>
            <a:r>
              <a:rPr lang="ru-RU" baseline="0"/>
              <a:t> составление Учебных контрактов</a:t>
            </a:r>
          </a:p>
          <a:p>
            <a:pPr>
              <a:defRPr/>
            </a:pPr>
            <a:r>
              <a:rPr lang="ru-RU" baseline="0"/>
              <a:t>студента ИЗНХ</a:t>
            </a:r>
            <a:endParaRPr lang="en-US"/>
          </a:p>
        </c:rich>
      </c:tx>
      <c:layout/>
      <c:overlay val="0"/>
    </c:title>
    <c:autoTitleDeleted val="0"/>
    <c:view3D>
      <c:rotX val="25"/>
      <c:rotY val="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557372636112787E-2"/>
          <c:y val="0.34586870875869413"/>
          <c:w val="0.7028181573457164"/>
          <c:h val="0.50967325192135415"/>
        </c:manualLayout>
      </c:layout>
      <c:area3DChart>
        <c:grouping val="percentStacked"/>
        <c:varyColors val="0"/>
        <c:ser>
          <c:idx val="0"/>
          <c:order val="0"/>
          <c:tx>
            <c:strRef>
              <c:f>'[Chart for PSNC St Learning Contracts RU.xlsx]Sheet1'!$A$2</c:f>
              <c:strCache>
                <c:ptCount val="1"/>
                <c:pt idx="0">
                  <c:v>Преподаватель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cat>
            <c:numRef>
              <c:f>'[Chart for PSNC St Learning Contracts RU.xlsx]Sheet1'!$B$1:$M$1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'[Chart for PSNC St Learning Contracts RU.xlsx]Sheet1'!$B$2:$M$2</c:f>
              <c:numCache>
                <c:formatCode>General</c:formatCode>
                <c:ptCount val="12"/>
                <c:pt idx="0">
                  <c:v>99</c:v>
                </c:pt>
                <c:pt idx="1">
                  <c:v>85</c:v>
                </c:pt>
                <c:pt idx="2">
                  <c:v>70</c:v>
                </c:pt>
                <c:pt idx="3">
                  <c:v>60</c:v>
                </c:pt>
                <c:pt idx="4">
                  <c:v>50</c:v>
                </c:pt>
                <c:pt idx="5">
                  <c:v>35</c:v>
                </c:pt>
                <c:pt idx="6">
                  <c:v>25</c:v>
                </c:pt>
                <c:pt idx="7">
                  <c:v>15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'[Chart for PSNC St Learning Contracts RU.xlsx]Sheet1'!$A$3</c:f>
              <c:strCache>
                <c:ptCount val="1"/>
                <c:pt idx="0">
                  <c:v>Студент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'[Chart for PSNC St Learning Contracts RU.xlsx]Sheet1'!$B$1:$M$1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'[Chart for PSNC St Learning Contracts RU.xlsx]Sheet1'!$B$3:$M$3</c:f>
              <c:numCache>
                <c:formatCode>General</c:formatCode>
                <c:ptCount val="12"/>
                <c:pt idx="0">
                  <c:v>1</c:v>
                </c:pt>
                <c:pt idx="1">
                  <c:v>15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65</c:v>
                </c:pt>
                <c:pt idx="6">
                  <c:v>75</c:v>
                </c:pt>
                <c:pt idx="7">
                  <c:v>85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115008"/>
        <c:axId val="123116544"/>
        <c:axId val="0"/>
      </c:area3DChart>
      <c:catAx>
        <c:axId val="12311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3116544"/>
        <c:crosses val="autoZero"/>
        <c:auto val="1"/>
        <c:lblAlgn val="ctr"/>
        <c:lblOffset val="100"/>
        <c:noMultiLvlLbl val="0"/>
      </c:catAx>
      <c:valAx>
        <c:axId val="1231165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23115008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Student's role in decisions</a:t>
            </a:r>
            <a:r>
              <a:rPr lang="en-US" baseline="0"/>
              <a:t> on </a:t>
            </a:r>
            <a:br>
              <a:rPr lang="en-US" baseline="0"/>
            </a:br>
            <a:r>
              <a:rPr lang="en-US" baseline="0"/>
              <a:t>writing </a:t>
            </a:r>
            <a:r>
              <a:rPr lang="en-US" sz="1800" b="1" i="0" u="none" strike="noStrike" baseline="0">
                <a:effectLst/>
              </a:rPr>
              <a:t>PSNC </a:t>
            </a:r>
            <a:r>
              <a:rPr lang="en-US" baseline="0"/>
              <a:t>Student Learning Contracts</a:t>
            </a:r>
            <a:endParaRPr lang="en-US"/>
          </a:p>
        </c:rich>
      </c:tx>
      <c:layout/>
      <c:overlay val="0"/>
    </c:title>
    <c:autoTitleDeleted val="0"/>
    <c:view3D>
      <c:rotX val="25"/>
      <c:rotY val="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area3DChart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Teacher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cat>
            <c:numRef>
              <c:f>Sheet1!$B$1:$M$1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Sheet1!$B$2:$M$2</c:f>
              <c:numCache>
                <c:formatCode>General</c:formatCode>
                <c:ptCount val="12"/>
                <c:pt idx="0">
                  <c:v>99</c:v>
                </c:pt>
                <c:pt idx="1">
                  <c:v>85</c:v>
                </c:pt>
                <c:pt idx="2">
                  <c:v>70</c:v>
                </c:pt>
                <c:pt idx="3">
                  <c:v>60</c:v>
                </c:pt>
                <c:pt idx="4">
                  <c:v>50</c:v>
                </c:pt>
                <c:pt idx="5">
                  <c:v>35</c:v>
                </c:pt>
                <c:pt idx="6">
                  <c:v>25</c:v>
                </c:pt>
                <c:pt idx="7">
                  <c:v>15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Student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Sheet1!$B$1:$M$1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Sheet1!$B$3:$M$3</c:f>
              <c:numCache>
                <c:formatCode>General</c:formatCode>
                <c:ptCount val="12"/>
                <c:pt idx="0">
                  <c:v>1</c:v>
                </c:pt>
                <c:pt idx="1">
                  <c:v>15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65</c:v>
                </c:pt>
                <c:pt idx="6">
                  <c:v>75</c:v>
                </c:pt>
                <c:pt idx="7">
                  <c:v>85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205568"/>
        <c:axId val="130207104"/>
        <c:axId val="0"/>
      </c:area3DChart>
      <c:catAx>
        <c:axId val="130205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0207104"/>
        <c:crosses val="autoZero"/>
        <c:auto val="1"/>
        <c:lblAlgn val="ctr"/>
        <c:lblOffset val="100"/>
        <c:noMultiLvlLbl val="0"/>
      </c:catAx>
      <c:valAx>
        <c:axId val="1302071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30205568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4EB33-3D1F-4FD1-8FEA-28E39C971C10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884DE-3E70-4FD0-BA2A-2AE77EA3AB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96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71EAD-C3BA-4324-82B9-3821693CBA11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CD6DD-A7C6-4F94-811F-62118A178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1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CD6DD-A7C6-4F94-811F-62118A178E6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99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248400" y="6407944"/>
            <a:ext cx="1920240" cy="365760"/>
          </a:xfrm>
        </p:spPr>
        <p:txBody>
          <a:bodyPr/>
          <a:lstStyle>
            <a:lvl1pPr>
              <a:defRPr b="0" u="none">
                <a:solidFill>
                  <a:srgbClr val="FFFFFF"/>
                </a:solidFill>
                <a:effectLst/>
              </a:defRPr>
            </a:lvl1pPr>
            <a:extLst/>
          </a:lstStyle>
          <a:p>
            <a:pPr>
              <a:buFontTx/>
              <a:buNone/>
            </a:pPr>
            <a:r>
              <a:rPr lang="en-US" smtClean="0"/>
              <a:t>09-2017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914400" y="6400800"/>
            <a:ext cx="4825753" cy="372269"/>
          </a:xfrm>
        </p:spPr>
        <p:txBody>
          <a:bodyPr/>
          <a:lstStyle>
            <a:lvl1pPr algn="ctr">
              <a:defRPr b="0" u="none">
                <a:solidFill>
                  <a:schemeClr val="accent1">
                    <a:tint val="20000"/>
                  </a:schemeClr>
                </a:solidFill>
                <a:effectLst/>
              </a:defRPr>
            </a:lvl1pPr>
            <a:extLst/>
          </a:lstStyle>
          <a:p>
            <a:pPr>
              <a:buFontTx/>
              <a:buNone/>
            </a:pPr>
            <a:r>
              <a:rPr lang="en-US" smtClean="0"/>
              <a:t>T505.22        www.iTeenChallenge.org 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458200" y="6400800"/>
            <a:ext cx="554832" cy="372269"/>
          </a:xfrm>
        </p:spPr>
        <p:txBody>
          <a:bodyPr/>
          <a:lstStyle>
            <a:lvl1pPr>
              <a:defRPr u="none">
                <a:solidFill>
                  <a:srgbClr val="FFFFFF"/>
                </a:solidFill>
                <a:effectLst/>
              </a:defRPr>
            </a:lvl1pPr>
            <a:extLst/>
          </a:lstStyle>
          <a:p>
            <a:pPr>
              <a:buFontTx/>
              <a:buNone/>
            </a:pPr>
            <a:fld id="{8BFE368B-847E-4EF0-BA46-8B128FDF4A12}" type="slidenum">
              <a:rPr lang="en-US" smtClean="0"/>
              <a:pPr>
                <a:buFontTx/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C0FE34-AC18-4089-8632-6D37BE80C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A8362-3965-4DBC-AA10-3C9F9B127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353E3-C7A5-4767-87F4-7282DC62B9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12B760-6C8E-4FF9-87B4-A32C587517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EB4CF4-1CDF-457D-9E6D-379B6E3031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2E9CD1-23A3-4474-9F82-F709D2D1BB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A95D8-633B-436D-80CF-893AAA83E6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9F649-CAB8-471B-AB03-A6A8098272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9170E-C349-4EAD-8449-2AA60F6E41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499D41B-A7C3-41FC-B429-444424A85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346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 u="none">
                <a:solidFill>
                  <a:schemeClr val="tx1"/>
                </a:solidFill>
                <a:effectLst/>
              </a:defRPr>
            </a:lvl1pPr>
            <a:extLst/>
          </a:lstStyle>
          <a:p>
            <a:pPr>
              <a:buFontTx/>
              <a:buNone/>
            </a:pPr>
            <a:r>
              <a:rPr lang="en-US" smtClean="0"/>
              <a:t>09-2017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514600" y="6407944"/>
            <a:ext cx="383515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u="none">
                <a:solidFill>
                  <a:schemeClr val="tx1"/>
                </a:solidFill>
                <a:effectLst/>
              </a:defRPr>
            </a:lvl1pPr>
            <a:extLst/>
          </a:lstStyle>
          <a:p>
            <a:pPr algn="ctr">
              <a:buFontTx/>
              <a:buNone/>
            </a:pPr>
            <a:r>
              <a:rPr lang="en-US" smtClean="0"/>
              <a:t>T505.22        www.iTeenChallenge.org 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05800" y="6407944"/>
            <a:ext cx="70723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400" b="0" u="none">
                <a:solidFill>
                  <a:schemeClr val="tx1"/>
                </a:solidFill>
                <a:effectLst/>
              </a:defRPr>
            </a:lvl1pPr>
            <a:extLst/>
          </a:lstStyle>
          <a:p>
            <a:pPr>
              <a:buFontTx/>
              <a:buNone/>
            </a:pPr>
            <a:fld id="{35182190-268F-425D-8C51-AEC90F1FF768}" type="slidenum">
              <a:rPr lang="en-US" smtClean="0"/>
              <a:pPr>
                <a:buFontTx/>
                <a:buNone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2920" y="1076927"/>
            <a:ext cx="8229600" cy="2733073"/>
          </a:xfrm>
        </p:spPr>
        <p:txBody>
          <a:bodyPr>
            <a:normAutofit/>
          </a:bodyPr>
          <a:lstStyle/>
          <a:p>
            <a:r>
              <a:rPr lang="ru-RU" sz="4000" b="0" dirty="0">
                <a:solidFill>
                  <a:schemeClr val="tx1"/>
                </a:solidFill>
              </a:rPr>
              <a:t>КАК СОСТАВИТЬ УЧЕБНЫЙ КОНТРАКТ СТУДЕНТА</a:t>
            </a:r>
            <a:r>
              <a:rPr lang="en-US" sz="4000" b="0" dirty="0">
                <a:solidFill>
                  <a:schemeClr val="tx1"/>
                </a:solidFill>
              </a:rPr>
              <a:t/>
            </a:r>
            <a:br>
              <a:rPr lang="en-US" sz="4000" b="0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accent6"/>
                </a:solidFill>
              </a:rPr>
              <a:t>Writing </a:t>
            </a:r>
            <a:r>
              <a:rPr lang="en-US" sz="2400" b="1" dirty="0">
                <a:solidFill>
                  <a:schemeClr val="accent6"/>
                </a:solidFill>
              </a:rPr>
              <a:t>Student Learning </a:t>
            </a:r>
            <a:r>
              <a:rPr lang="en-US" sz="2400" b="1" dirty="0" smtClean="0">
                <a:solidFill>
                  <a:schemeClr val="accent6"/>
                </a:solidFill>
              </a:rPr>
              <a:t>Contracts</a:t>
            </a:r>
            <a:br>
              <a:rPr lang="en-US" sz="2400" b="1" dirty="0" smtClean="0">
                <a:solidFill>
                  <a:schemeClr val="accent6"/>
                </a:solidFill>
              </a:rPr>
            </a:br>
            <a:endParaRPr lang="en-US" sz="4000" b="0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3733800"/>
            <a:ext cx="5105400" cy="914400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Автор – Грегг </a:t>
            </a:r>
            <a:r>
              <a:rPr lang="ru-RU" sz="2400" dirty="0" smtClean="0"/>
              <a:t>Фишер</a:t>
            </a:r>
            <a:r>
              <a:rPr lang="en-US" sz="2400" dirty="0" smtClean="0"/>
              <a:t> &amp; </a:t>
            </a:r>
            <a:r>
              <a:rPr lang="az-Cyrl-AZ" altLang="en-US" sz="2400" dirty="0">
                <a:latin typeface="Arial" charset="0"/>
              </a:rPr>
              <a:t>Дэвид Бэтти</a:t>
            </a:r>
            <a:r>
              <a:rPr lang="ru-RU" sz="24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By Gregg Fischer &amp; Dave Batty</a:t>
            </a:r>
            <a:endParaRPr lang="en-US" sz="2000" dirty="0">
              <a:solidFill>
                <a:schemeClr val="accent6"/>
              </a:solidFill>
            </a:endParaRPr>
          </a:p>
          <a:p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T505.22</a:t>
            </a:r>
            <a:r>
              <a:rPr lang="en-US" dirty="0" smtClean="0"/>
              <a:t>        www.iTeenChallenge.org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368B-847E-4EF0-BA46-8B128FDF4A12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4724400"/>
            <a:ext cx="2158027" cy="139446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229600" cy="182880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sz="3600" dirty="0"/>
              <a:t>В нашем «Магазине ИЗНХ» есть все ресурсы для использования в наших </a:t>
            </a:r>
            <a:r>
              <a:rPr lang="ru-RU" sz="3600" dirty="0" smtClean="0"/>
              <a:t>контрактах</a:t>
            </a:r>
            <a:endParaRPr lang="en-US" sz="3600" dirty="0" smtClean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dirty="0" smtClean="0">
                <a:solidFill>
                  <a:schemeClr val="accent6"/>
                </a:solidFill>
              </a:rPr>
              <a:t>Our </a:t>
            </a:r>
            <a:r>
              <a:rPr lang="en-US" sz="2400" dirty="0">
                <a:solidFill>
                  <a:schemeClr val="accent6"/>
                </a:solidFill>
              </a:rPr>
              <a:t>“</a:t>
            </a:r>
            <a:r>
              <a:rPr lang="en-US" sz="2400" dirty="0" err="1">
                <a:solidFill>
                  <a:schemeClr val="accent6"/>
                </a:solidFill>
              </a:rPr>
              <a:t>PSNC</a:t>
            </a:r>
            <a:r>
              <a:rPr lang="en-US" sz="2400" dirty="0">
                <a:solidFill>
                  <a:schemeClr val="accent6"/>
                </a:solidFill>
              </a:rPr>
              <a:t> store” has all the resources we will use in writing our </a:t>
            </a:r>
            <a:r>
              <a:rPr lang="en-US" sz="2400" dirty="0" smtClean="0">
                <a:solidFill>
                  <a:schemeClr val="accent6"/>
                </a:solidFill>
              </a:rPr>
              <a:t>Contract</a:t>
            </a:r>
          </a:p>
          <a:p>
            <a:pPr marL="0" indent="0" algn="ctr">
              <a:lnSpc>
                <a:spcPct val="90000"/>
              </a:lnSpc>
              <a:spcAft>
                <a:spcPts val="2400"/>
              </a:spcAft>
              <a:buNone/>
            </a:pP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az-Cyrl-AZ" dirty="0" smtClean="0">
                <a:solidFill>
                  <a:schemeClr val="tx1"/>
                </a:solidFill>
              </a:rPr>
              <a:t>Что включено в контракт?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accent6"/>
                </a:solidFill>
              </a:rPr>
              <a:t>What’s included in a Contract? 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91323"/>
            <a:ext cx="4648200" cy="3591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34"/>
          <a:stretch/>
        </p:blipFill>
        <p:spPr>
          <a:xfrm>
            <a:off x="5813612" y="3352800"/>
            <a:ext cx="3330388" cy="219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2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1"/>
            <a:ext cx="8229600" cy="13716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spcAft>
                <a:spcPts val="2400"/>
              </a:spcAft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Our “</a:t>
            </a:r>
            <a:r>
              <a:rPr lang="en-US" sz="2800" dirty="0" err="1" smtClean="0">
                <a:solidFill>
                  <a:schemeClr val="accent6"/>
                </a:solidFill>
              </a:rPr>
              <a:t>PSNC</a:t>
            </a:r>
            <a:r>
              <a:rPr lang="en-US" sz="2800" dirty="0" smtClean="0">
                <a:solidFill>
                  <a:schemeClr val="accent6"/>
                </a:solidFill>
              </a:rPr>
              <a:t> store” has all the resources we will use in writing our Contract</a:t>
            </a:r>
          </a:p>
          <a:p>
            <a:pPr marL="0" indent="0" algn="ctr">
              <a:lnSpc>
                <a:spcPct val="90000"/>
              </a:lnSpc>
              <a:spcAft>
                <a:spcPts val="2400"/>
              </a:spcAft>
              <a:buNone/>
            </a:pP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>
            <a:normAutofit/>
          </a:bodyPr>
          <a:lstStyle/>
          <a:p>
            <a:r>
              <a:rPr lang="az-Cyrl-AZ" dirty="0" smtClean="0">
                <a:solidFill>
                  <a:schemeClr val="tx1"/>
                </a:solidFill>
              </a:rPr>
              <a:t>Что включено в контракт?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accent6"/>
                </a:solidFill>
              </a:rPr>
              <a:t>What’s included in a Contract? 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20715"/>
            <a:ext cx="5127812" cy="396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34"/>
          <a:stretch/>
        </p:blipFill>
        <p:spPr>
          <a:xfrm>
            <a:off x="5813612" y="3352800"/>
            <a:ext cx="3330388" cy="219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0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41837"/>
          </a:xfrm>
        </p:spPr>
        <p:txBody>
          <a:bodyPr/>
          <a:lstStyle/>
          <a:p>
            <a:pPr marL="452438" indent="-452438">
              <a:lnSpc>
                <a:spcPct val="90000"/>
              </a:lnSpc>
              <a:spcAft>
                <a:spcPts val="2400"/>
              </a:spcAft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1.	</a:t>
            </a:r>
            <a:r>
              <a:rPr lang="ru-RU" sz="2800" dirty="0" smtClean="0"/>
              <a:t>Изучение </a:t>
            </a:r>
            <a:r>
              <a:rPr lang="ru-RU" sz="2800" dirty="0"/>
              <a:t>основных и малых тем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Focused Study on Major Themes</a:t>
            </a:r>
            <a:endParaRPr lang="en-US" dirty="0" smtClean="0"/>
          </a:p>
          <a:p>
            <a:pPr marL="452438" indent="-452438">
              <a:lnSpc>
                <a:spcPct val="90000"/>
              </a:lnSpc>
              <a:spcAft>
                <a:spcPts val="2400"/>
              </a:spcAft>
              <a:buNone/>
            </a:pPr>
            <a:r>
              <a:rPr lang="en-US" dirty="0" smtClean="0">
                <a:solidFill>
                  <a:schemeClr val="accent6"/>
                </a:solidFill>
              </a:rPr>
              <a:t>2.	</a:t>
            </a:r>
            <a:r>
              <a:rPr lang="az-Cyrl-AZ" b="1" u="sng" dirty="0" smtClean="0">
                <a:solidFill>
                  <a:schemeClr val="accent6"/>
                </a:solidFill>
              </a:rPr>
              <a:t>Цели</a:t>
            </a:r>
            <a:r>
              <a:rPr lang="az-Cyrl-AZ" dirty="0" smtClean="0">
                <a:solidFill>
                  <a:schemeClr val="accent6"/>
                </a:solidFill>
              </a:rPr>
              <a:t> </a:t>
            </a:r>
            <a:r>
              <a:rPr lang="az-Cyrl-AZ" dirty="0"/>
              <a:t>для роста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u="sng" dirty="0" smtClean="0">
                <a:solidFill>
                  <a:schemeClr val="accent6"/>
                </a:solidFill>
              </a:rPr>
              <a:t>Goals</a:t>
            </a:r>
            <a:r>
              <a:rPr lang="en-US" sz="2000" dirty="0" smtClean="0">
                <a:solidFill>
                  <a:schemeClr val="accent6"/>
                </a:solidFill>
              </a:rPr>
              <a:t> for Growth</a:t>
            </a:r>
            <a:endParaRPr lang="en-US" sz="2000" dirty="0" smtClean="0"/>
          </a:p>
          <a:p>
            <a:pPr marL="452438" indent="-452438">
              <a:lnSpc>
                <a:spcPct val="90000"/>
              </a:lnSpc>
              <a:spcAft>
                <a:spcPts val="2400"/>
              </a:spcAft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3.	</a:t>
            </a:r>
            <a:r>
              <a:rPr lang="ru-RU" sz="2800" dirty="0" smtClean="0"/>
              <a:t>Уроки </a:t>
            </a:r>
            <a:r>
              <a:rPr lang="ru-RU" sz="2800" dirty="0"/>
              <a:t>и занятия по изучению </a:t>
            </a:r>
            <a:r>
              <a:rPr lang="ru-RU" sz="2800" dirty="0" smtClean="0"/>
              <a:t>Библии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Lessons and Bible Studies</a:t>
            </a:r>
            <a:endParaRPr lang="en-US" dirty="0" smtClean="0"/>
          </a:p>
          <a:p>
            <a:pPr marL="452438" indent="-452438">
              <a:lnSpc>
                <a:spcPct val="90000"/>
              </a:lnSpc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4.	</a:t>
            </a:r>
            <a:r>
              <a:rPr lang="ru-RU" sz="2800" dirty="0" smtClean="0"/>
              <a:t>Занятия </a:t>
            </a:r>
            <a:r>
              <a:rPr lang="ru-RU" sz="2800" dirty="0"/>
              <a:t>по заучиванию мест Писания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Scripture Memorization Class</a:t>
            </a:r>
            <a:r>
              <a:rPr lang="en-US" sz="2000" dirty="0" smtClean="0"/>
              <a:t>	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>
            <a:normAutofit/>
          </a:bodyPr>
          <a:lstStyle/>
          <a:p>
            <a:r>
              <a:rPr lang="az-Cyrl-AZ" dirty="0" smtClean="0">
                <a:solidFill>
                  <a:schemeClr val="tx1"/>
                </a:solidFill>
              </a:rPr>
              <a:t>Что включено в контракт?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accent6"/>
                </a:solidFill>
              </a:rPr>
              <a:t>What’s included in a Contract?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7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41837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spcAft>
                <a:spcPts val="1800"/>
              </a:spcAft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5.	</a:t>
            </a:r>
            <a:r>
              <a:rPr lang="ru-RU" sz="2800" dirty="0" smtClean="0"/>
              <a:t>Занятия </a:t>
            </a:r>
            <a:r>
              <a:rPr lang="ru-RU" sz="2800" dirty="0"/>
              <a:t>по качествам характера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Character Qualities Class</a:t>
            </a:r>
            <a:endParaRPr lang="en-US" dirty="0" smtClean="0"/>
          </a:p>
          <a:p>
            <a:pPr marL="457200" indent="-457200">
              <a:lnSpc>
                <a:spcPct val="90000"/>
              </a:lnSpc>
              <a:spcAft>
                <a:spcPts val="1800"/>
              </a:spcAft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6.	</a:t>
            </a:r>
            <a:r>
              <a:rPr lang="ru-RU" sz="2800" dirty="0" smtClean="0"/>
              <a:t>Занятия </a:t>
            </a:r>
            <a:r>
              <a:rPr lang="ru-RU" sz="2800" dirty="0"/>
              <a:t>по самостоятельному чтению </a:t>
            </a:r>
            <a:r>
              <a:rPr lang="ru-RU" sz="2400" dirty="0"/>
              <a:t>(книги, ДВД диски, СД диски, статьи из журналов и проч.)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Personal Reading Class</a:t>
            </a:r>
            <a:r>
              <a:rPr lang="en-US" sz="2000" dirty="0" smtClean="0"/>
              <a:t>	</a:t>
            </a:r>
            <a:endParaRPr lang="en-US" dirty="0" smtClean="0"/>
          </a:p>
          <a:p>
            <a:pPr marL="457200" indent="-457200">
              <a:lnSpc>
                <a:spcPct val="90000"/>
              </a:lnSpc>
              <a:spcAft>
                <a:spcPts val="1800"/>
              </a:spcAft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7.	</a:t>
            </a:r>
            <a:r>
              <a:rPr lang="ru-RU" sz="2800" dirty="0" smtClean="0"/>
              <a:t>Занятия </a:t>
            </a:r>
            <a:r>
              <a:rPr lang="ru-RU" sz="2800" dirty="0"/>
              <a:t>по чтению Библии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Bible Reading Class</a:t>
            </a:r>
            <a:endParaRPr lang="en-US" dirty="0" smtClean="0"/>
          </a:p>
          <a:p>
            <a:pPr marL="457200" indent="-457200">
              <a:lnSpc>
                <a:spcPct val="90000"/>
              </a:lnSpc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8.	</a:t>
            </a:r>
            <a:r>
              <a:rPr lang="az-Cyrl-AZ" sz="2800" dirty="0" smtClean="0"/>
              <a:t>Специальные </a:t>
            </a:r>
            <a:r>
              <a:rPr lang="az-Cyrl-AZ" sz="2800" dirty="0"/>
              <a:t>проекты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Special Projects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>
            <a:normAutofit/>
          </a:bodyPr>
          <a:lstStyle/>
          <a:p>
            <a:r>
              <a:rPr lang="az-Cyrl-AZ" dirty="0" smtClean="0">
                <a:solidFill>
                  <a:schemeClr val="tx1"/>
                </a:solidFill>
              </a:rPr>
              <a:t>Что включено в контракт?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accent6"/>
                </a:solidFill>
              </a:rPr>
              <a:t>What’s included in a Contract?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2920" y="304800"/>
            <a:ext cx="8229600" cy="1981200"/>
          </a:xfrm>
        </p:spPr>
        <p:txBody>
          <a:bodyPr>
            <a:normAutofit/>
          </a:bodyPr>
          <a:lstStyle/>
          <a:p>
            <a:r>
              <a:rPr lang="az-Cyrl-AZ" sz="6000" b="0" dirty="0" smtClean="0">
                <a:solidFill>
                  <a:schemeClr val="tx1"/>
                </a:solidFill>
              </a:rPr>
              <a:t>ПИШЕМ КОНТРАКТЫ</a:t>
            </a:r>
            <a:r>
              <a:rPr lang="en-US" sz="6000" b="0" dirty="0" smtClean="0">
                <a:solidFill>
                  <a:schemeClr val="tx1"/>
                </a:solidFill>
              </a:rPr>
              <a:t/>
            </a:r>
            <a:br>
              <a:rPr lang="en-US" sz="6000" b="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accent6"/>
                </a:solidFill>
              </a:rPr>
              <a:t>Writing Contracts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6"/>
                </a:solidFill>
              </a:rPr>
              <a:t>09-2017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368B-847E-4EF0-BA46-8B128FDF4A1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79877"/>
            <a:ext cx="2182368" cy="272533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Составление контракта – как поход в магазин и выбрать продукты, которые вы хотите использовать, затем принести их домой и </a:t>
            </a:r>
            <a:r>
              <a:rPr lang="ru-RU" sz="3600" dirty="0" smtClean="0"/>
              <a:t>применить</a:t>
            </a:r>
            <a:r>
              <a:rPr lang="en-US" sz="3600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1"/>
                </a:solidFill>
              </a:rPr>
              <a:t>Writing a contract is like going to the grocery store and choosing the items you want to use and then bringing them home and using them.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876800" y="4191000"/>
            <a:ext cx="3962400" cy="2133600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ru-RU" b="1" dirty="0"/>
              <a:t>Сначала составьте список того, что вам нужно</a:t>
            </a:r>
            <a:r>
              <a:rPr lang="ru-RU" b="1" dirty="0" smtClean="0"/>
              <a:t>!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000" b="1" dirty="0" smtClean="0">
                <a:solidFill>
                  <a:schemeClr val="accent1"/>
                </a:solidFill>
              </a:rPr>
              <a:t>First make a list of what you need!</a:t>
            </a:r>
            <a:endParaRPr lang="en-US" sz="2000" dirty="0" smtClean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57788"/>
            <a:ext cx="4114800" cy="273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6019800" cy="4495800"/>
          </a:xfrm>
        </p:spPr>
        <p:txBody>
          <a:bodyPr>
            <a:normAutofit lnSpcReduction="10000"/>
          </a:bodyPr>
          <a:lstStyle/>
          <a:p>
            <a:pPr marL="452438" indent="-452438">
              <a:spcAft>
                <a:spcPts val="1800"/>
              </a:spcAft>
              <a:buNone/>
            </a:pPr>
            <a:r>
              <a:rPr lang="en-US" b="1" dirty="0" smtClean="0"/>
              <a:t>1.	</a:t>
            </a:r>
            <a:r>
              <a:rPr lang="az-Cyrl-AZ" b="1" dirty="0" smtClean="0"/>
              <a:t>Библиотека </a:t>
            </a:r>
            <a:r>
              <a:rPr lang="az-Cyrl-AZ" b="1" dirty="0"/>
              <a:t>ИЗНХ</a:t>
            </a:r>
            <a:r>
              <a:rPr lang="az-Cyrl-AZ" sz="2000" b="1" dirty="0"/>
              <a:t> </a:t>
            </a:r>
            <a:r>
              <a:rPr lang="en-US" sz="2000" b="1" dirty="0" smtClean="0"/>
              <a:t>   </a:t>
            </a:r>
            <a:r>
              <a:rPr lang="en-US" sz="2000" dirty="0" err="1" smtClean="0">
                <a:solidFill>
                  <a:schemeClr val="accent6"/>
                </a:solidFill>
              </a:rPr>
              <a:t>PSNC</a:t>
            </a:r>
            <a:r>
              <a:rPr lang="en-US" sz="2000" dirty="0" smtClean="0">
                <a:solidFill>
                  <a:schemeClr val="accent6"/>
                </a:solidFill>
              </a:rPr>
              <a:t> Library</a:t>
            </a:r>
            <a:endParaRPr lang="en-US" sz="2000" dirty="0" smtClean="0"/>
          </a:p>
          <a:p>
            <a:pPr marL="512763" indent="-255588">
              <a:spcAft>
                <a:spcPts val="1800"/>
              </a:spcAft>
            </a:pPr>
            <a:r>
              <a:rPr lang="az-Cyrl-AZ" dirty="0"/>
              <a:t>Уроки </a:t>
            </a:r>
            <a:r>
              <a:rPr lang="en-US" sz="2000" dirty="0" smtClean="0">
                <a:solidFill>
                  <a:schemeClr val="accent6"/>
                </a:solidFill>
              </a:rPr>
              <a:t>Lessons </a:t>
            </a:r>
            <a:endParaRPr lang="en-US" dirty="0" smtClean="0"/>
          </a:p>
          <a:p>
            <a:pPr marL="512763" indent="-255588">
              <a:spcAft>
                <a:spcPts val="1800"/>
              </a:spcAft>
            </a:pPr>
            <a:r>
              <a:rPr lang="az-Cyrl-AZ" dirty="0"/>
              <a:t>Книги с методическим материалом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Books with study guides</a:t>
            </a:r>
            <a:endParaRPr lang="en-US" dirty="0"/>
          </a:p>
          <a:p>
            <a:pPr marL="512763" indent="-255588">
              <a:spcAft>
                <a:spcPts val="1800"/>
              </a:spcAft>
            </a:pPr>
            <a:r>
              <a:rPr lang="ru-RU" dirty="0"/>
              <a:t>Видео записи, ДВД-диски,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СД-диски </a:t>
            </a:r>
            <a:r>
              <a:rPr lang="ru-RU" dirty="0"/>
              <a:t>и проч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Videos</a:t>
            </a:r>
            <a:r>
              <a:rPr lang="en-US" sz="2000" dirty="0">
                <a:solidFill>
                  <a:schemeClr val="accent6"/>
                </a:solidFill>
              </a:rPr>
              <a:t>, DVD’s, Audio tapes, CD’s etc. </a:t>
            </a:r>
            <a:endParaRPr lang="en-US" dirty="0" smtClean="0"/>
          </a:p>
          <a:p>
            <a:pPr marL="512763" indent="-255588"/>
            <a:r>
              <a:rPr lang="az-Cyrl-AZ" dirty="0"/>
              <a:t>Брошюры </a:t>
            </a:r>
            <a:r>
              <a:rPr lang="en-US" dirty="0" smtClean="0"/>
              <a:t>  </a:t>
            </a:r>
            <a:r>
              <a:rPr lang="en-US" sz="2000" dirty="0" smtClean="0">
                <a:solidFill>
                  <a:schemeClr val="accent6"/>
                </a:solidFill>
              </a:rPr>
              <a:t>Tracts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85800" indent="-685800"/>
            <a:r>
              <a:rPr lang="en-US" dirty="0" smtClean="0">
                <a:solidFill>
                  <a:schemeClr val="tx1"/>
                </a:solidFill>
              </a:rPr>
              <a:t>A.	</a:t>
            </a:r>
            <a:r>
              <a:rPr lang="az-Cyrl-AZ" dirty="0" smtClean="0">
                <a:solidFill>
                  <a:schemeClr val="tx1"/>
                </a:solidFill>
              </a:rPr>
              <a:t>Разрабатываем </a:t>
            </a:r>
            <a:r>
              <a:rPr lang="az-Cyrl-AZ" dirty="0">
                <a:solidFill>
                  <a:schemeClr val="tx1"/>
                </a:solidFill>
              </a:rPr>
              <a:t>инструменты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accent6"/>
                </a:solidFill>
              </a:rPr>
              <a:t>Develop </a:t>
            </a:r>
            <a:r>
              <a:rPr lang="en-US" sz="2400" dirty="0" smtClean="0">
                <a:solidFill>
                  <a:schemeClr val="accent6"/>
                </a:solidFill>
              </a:rPr>
              <a:t>Tools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2362200"/>
            <a:ext cx="3386667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8229600" cy="4495800"/>
          </a:xfrm>
        </p:spPr>
        <p:txBody>
          <a:bodyPr/>
          <a:lstStyle/>
          <a:p>
            <a:pPr marL="452438" indent="-452438">
              <a:buNone/>
            </a:pPr>
            <a:r>
              <a:rPr lang="en-US" sz="2800" dirty="0" smtClean="0"/>
              <a:t>2.	</a:t>
            </a:r>
            <a:r>
              <a:rPr lang="az-Cyrl-AZ" sz="2800" dirty="0" smtClean="0"/>
              <a:t>Анкеты </a:t>
            </a:r>
            <a:r>
              <a:rPr lang="az-Cyrl-AZ" sz="2800" dirty="0"/>
              <a:t>по контрактам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Contract Questionnaires</a:t>
            </a:r>
            <a:endParaRPr lang="en-US" b="1" dirty="0" smtClean="0"/>
          </a:p>
          <a:p>
            <a:pPr marL="974725" indent="-255588">
              <a:spcAft>
                <a:spcPts val="2400"/>
              </a:spcAft>
            </a:pPr>
            <a:r>
              <a:rPr lang="ru-RU" dirty="0"/>
              <a:t>предложенные с материалам ИЗНХ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Use questionnaires provided or develop your own</a:t>
            </a:r>
            <a:endParaRPr lang="en-US" dirty="0" smtClean="0"/>
          </a:p>
          <a:p>
            <a:pPr marL="452438" indent="-452438">
              <a:spcAft>
                <a:spcPts val="2400"/>
              </a:spcAft>
              <a:buNone/>
            </a:pPr>
            <a:r>
              <a:rPr lang="en-US" sz="2800" dirty="0" smtClean="0"/>
              <a:t>3.	</a:t>
            </a:r>
            <a:r>
              <a:rPr lang="az-Cyrl-AZ" sz="2800" dirty="0" smtClean="0"/>
              <a:t>Книга </a:t>
            </a:r>
            <a:r>
              <a:rPr lang="az-Cyrl-AZ" sz="2800" dirty="0"/>
              <a:t>по написанию контрактов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Contract Writing Book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>
            <a:normAutofit fontScale="90000"/>
          </a:bodyPr>
          <a:lstStyle/>
          <a:p>
            <a:pPr marL="685800" indent="-685800"/>
            <a:r>
              <a:rPr lang="en-US" dirty="0" smtClean="0">
                <a:solidFill>
                  <a:schemeClr val="tx1"/>
                </a:solidFill>
              </a:rPr>
              <a:t>A.	</a:t>
            </a:r>
            <a:r>
              <a:rPr lang="az-Cyrl-AZ" dirty="0" smtClean="0">
                <a:solidFill>
                  <a:schemeClr val="tx1"/>
                </a:solidFill>
              </a:rPr>
              <a:t>Разрабатываем </a:t>
            </a:r>
            <a:r>
              <a:rPr lang="az-Cyrl-AZ" dirty="0">
                <a:solidFill>
                  <a:schemeClr val="tx1"/>
                </a:solidFill>
              </a:rPr>
              <a:t>инструменты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accent6"/>
                </a:solidFill>
              </a:rPr>
              <a:t>Develop </a:t>
            </a:r>
            <a:r>
              <a:rPr lang="en-US" sz="2400" dirty="0" smtClean="0">
                <a:solidFill>
                  <a:schemeClr val="accent6"/>
                </a:solidFill>
              </a:rPr>
              <a:t>Tools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3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F649-CAB8-471B-AB03-A6A80982720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 descr="10000373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2971800" cy="6858000"/>
          </a:xfrm>
          <a:prstGeom prst="rect">
            <a:avLst/>
          </a:prstGeom>
        </p:spPr>
      </p:pic>
      <p:pic>
        <p:nvPicPr>
          <p:cNvPr id="4" name="Picture 3" descr="10000375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31242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228600"/>
            <a:ext cx="2209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az-Cyrl-AZ" b="0" u="none" dirty="0">
                <a:effectLst/>
              </a:rPr>
              <a:t>Брошюры</a:t>
            </a:r>
            <a:endParaRPr lang="en-US" b="0" u="none" dirty="0" smtClean="0">
              <a:effectLst/>
            </a:endParaRPr>
          </a:p>
          <a:p>
            <a:pPr algn="ctr">
              <a:buNone/>
            </a:pPr>
            <a:endParaRPr lang="en-US" sz="2000" b="0" u="none" dirty="0" smtClean="0">
              <a:effectLst/>
            </a:endParaRPr>
          </a:p>
          <a:p>
            <a:pPr algn="ctr">
              <a:buNone/>
            </a:pPr>
            <a:r>
              <a:rPr lang="en-US" sz="2000" b="0" u="none" dirty="0" smtClean="0">
                <a:solidFill>
                  <a:schemeClr val="accent6"/>
                </a:solidFill>
                <a:effectLst/>
              </a:rPr>
              <a:t>LDM</a:t>
            </a:r>
          </a:p>
          <a:p>
            <a:pPr algn="ctr">
              <a:buNone/>
            </a:pPr>
            <a:r>
              <a:rPr lang="en-US" sz="2000" b="0" u="none" dirty="0" smtClean="0">
                <a:solidFill>
                  <a:schemeClr val="accent6"/>
                </a:solidFill>
                <a:effectLst/>
              </a:rPr>
              <a:t>Discipleship</a:t>
            </a:r>
          </a:p>
          <a:p>
            <a:pPr algn="ctr">
              <a:buNone/>
            </a:pPr>
            <a:r>
              <a:rPr lang="en-US" sz="2000" b="0" u="none" dirty="0" smtClean="0">
                <a:solidFill>
                  <a:schemeClr val="accent6"/>
                </a:solidFill>
                <a:effectLst/>
              </a:rPr>
              <a:t>Teachings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8"/>
            <a:ext cx="8229600" cy="5071872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ru-RU" dirty="0"/>
              <a:t>Используйте Бланк для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контракта </a:t>
            </a:r>
            <a:r>
              <a:rPr lang="ru-RU" dirty="0"/>
              <a:t>или составьте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собственный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Use </a:t>
            </a:r>
            <a:r>
              <a:rPr lang="en-US" sz="2000" dirty="0">
                <a:solidFill>
                  <a:schemeClr val="accent6"/>
                </a:solidFill>
              </a:rPr>
              <a:t>Contract form or develop </a:t>
            </a:r>
            <a:r>
              <a:rPr lang="en-US" sz="2000" dirty="0" smtClean="0">
                <a:solidFill>
                  <a:schemeClr val="accent6"/>
                </a:solidFill>
              </a:rPr>
              <a:t>one</a:t>
            </a:r>
            <a:endParaRPr lang="en-US" dirty="0" smtClean="0"/>
          </a:p>
          <a:p>
            <a:pPr>
              <a:spcAft>
                <a:spcPts val="2400"/>
              </a:spcAft>
            </a:pPr>
            <a:r>
              <a:rPr lang="ru-RU" dirty="0"/>
              <a:t>Используйте Проект 301,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чтобы </a:t>
            </a:r>
            <a:r>
              <a:rPr lang="ru-RU" dirty="0"/>
              <a:t>лучше познакомиться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со </a:t>
            </a:r>
            <a:r>
              <a:rPr lang="ru-RU" dirty="0"/>
              <a:t>студентом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Use Project 301 </a:t>
            </a:r>
            <a:r>
              <a:rPr lang="en-US" sz="2000" dirty="0">
                <a:solidFill>
                  <a:schemeClr val="accent6"/>
                </a:solidFill>
              </a:rPr>
              <a:t>to get to know the </a:t>
            </a:r>
            <a:r>
              <a:rPr lang="en-US" sz="2000" dirty="0" smtClean="0">
                <a:solidFill>
                  <a:schemeClr val="accent6"/>
                </a:solidFill>
              </a:rPr>
              <a:t>student</a:t>
            </a:r>
            <a:endParaRPr lang="en-US" dirty="0" smtClean="0"/>
          </a:p>
          <a:p>
            <a:r>
              <a:rPr lang="ru-RU" dirty="0"/>
              <a:t>Нужен ли текст для чтения?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Is </a:t>
            </a:r>
            <a:r>
              <a:rPr lang="en-US" sz="2000" dirty="0">
                <a:solidFill>
                  <a:schemeClr val="accent6"/>
                </a:solidFill>
              </a:rPr>
              <a:t>a reading test needed</a:t>
            </a:r>
            <a:r>
              <a:rPr lang="en-US" sz="2000" dirty="0" smtClean="0">
                <a:solidFill>
                  <a:schemeClr val="accent6"/>
                </a:solidFill>
              </a:rPr>
              <a:t>?</a:t>
            </a:r>
            <a:r>
              <a:rPr lang="es-ES" sz="2000" dirty="0" smtClean="0">
                <a:solidFill>
                  <a:schemeClr val="accent6"/>
                </a:solidFill>
              </a:rPr>
              <a:t> 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524000"/>
          </a:xfrm>
        </p:spPr>
        <p:txBody>
          <a:bodyPr/>
          <a:lstStyle/>
          <a:p>
            <a:pPr marL="685800" indent="-685800"/>
            <a:r>
              <a:rPr lang="ru-RU" dirty="0">
                <a:solidFill>
                  <a:schemeClr val="tx1"/>
                </a:solidFill>
                <a:effectLst/>
              </a:rPr>
              <a:t>Б</a:t>
            </a:r>
            <a:r>
              <a:rPr lang="ru-RU" dirty="0" smtClean="0">
                <a:solidFill>
                  <a:schemeClr val="tx1"/>
                </a:solidFill>
                <a:effectLst/>
              </a:rPr>
              <a:t>.</a:t>
            </a:r>
            <a:r>
              <a:rPr lang="en-US" dirty="0" smtClean="0">
                <a:solidFill>
                  <a:schemeClr val="tx1"/>
                </a:solidFill>
                <a:effectLst/>
              </a:rPr>
              <a:t>	</a:t>
            </a:r>
            <a:r>
              <a:rPr lang="az-Cyrl-AZ" dirty="0" smtClean="0">
                <a:solidFill>
                  <a:schemeClr val="tx1"/>
                </a:solidFill>
              </a:rPr>
              <a:t>Блок </a:t>
            </a:r>
            <a:r>
              <a:rPr lang="az-Cyrl-AZ" dirty="0">
                <a:solidFill>
                  <a:schemeClr val="tx1"/>
                </a:solidFill>
              </a:rPr>
              <a:t>1. </a:t>
            </a:r>
            <a:r>
              <a:rPr lang="az-Cyrl-AZ" dirty="0" smtClean="0">
                <a:solidFill>
                  <a:schemeClr val="tx1"/>
                </a:solidFill>
              </a:rPr>
              <a:t>Спасение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accent6"/>
                </a:solidFill>
              </a:rPr>
              <a:t>Unit 1  Salvation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az-Cyrl-AZ" sz="2000" i="1" dirty="0"/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 descr="C:\Users\Gregg\Dropbox\Translation projects\Russian PSNC\PSNC RU 4th Ed Lessons Completed\PSNC Single Sheet forms Russian\PSNC Unit 1 work list RU 02-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533400"/>
            <a:ext cx="2777216" cy="392739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9899"/>
            <a:ext cx="3848100" cy="28219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r>
              <a:rPr lang="en-US" sz="1000" b="0" u="none" smtClean="0">
                <a:effectLst/>
              </a:rPr>
              <a:t>09-2017</a:t>
            </a:r>
            <a:endParaRPr lang="en-US" sz="1000" b="0" u="none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09600" y="6400800"/>
            <a:ext cx="4876800" cy="32067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r>
              <a:rPr lang="en-US" sz="1000" b="0" u="none" dirty="0" err="1" smtClean="0">
                <a:effectLst/>
              </a:rPr>
              <a:t>T505.22</a:t>
            </a:r>
            <a:r>
              <a:rPr lang="en-US" sz="1000" b="0" u="none" dirty="0" smtClean="0">
                <a:effectLst/>
              </a:rPr>
              <a:t>        www.iTeenChallenge.org </a:t>
            </a:r>
            <a:endParaRPr lang="en-US" sz="1000" b="0" u="none" dirty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z="1000" b="0" u="none" smtClean="0">
                <a:effectLst/>
              </a:rPr>
              <a:pPr>
                <a:buFontTx/>
                <a:buNone/>
              </a:pPr>
              <a:t>2</a:t>
            </a:fld>
            <a:endParaRPr lang="en-US" altLang="en-US" sz="1000" b="0" u="none" dirty="0">
              <a:effectLst/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57400"/>
            <a:ext cx="3950110" cy="279455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1447800"/>
          </a:xfrm>
        </p:spPr>
        <p:txBody>
          <a:bodyPr>
            <a:normAutofit fontScale="90000"/>
          </a:bodyPr>
          <a:lstStyle/>
          <a:p>
            <a:r>
              <a:rPr lang="ru-RU" dirty="0"/>
              <a:t>Акселератор, тормоза, система навигации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A</a:t>
            </a:r>
            <a:r>
              <a:rPr lang="en-US" sz="2000" cap="none" dirty="0" smtClean="0">
                <a:solidFill>
                  <a:srgbClr val="C00000"/>
                </a:solidFill>
              </a:rPr>
              <a:t>ccelerator &amp; Brakes &amp; GPS Navigation System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6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81328"/>
            <a:ext cx="8382000" cy="4525963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ru-RU" dirty="0"/>
              <a:t>Ознакомьте студентов с уроками ИЗНХ: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Introduce </a:t>
            </a:r>
            <a:r>
              <a:rPr lang="en-US" sz="2000" dirty="0">
                <a:solidFill>
                  <a:schemeClr val="accent6"/>
                </a:solidFill>
              </a:rPr>
              <a:t>Students to the </a:t>
            </a:r>
            <a:r>
              <a:rPr lang="en-US" sz="2000" dirty="0" err="1" smtClean="0">
                <a:solidFill>
                  <a:schemeClr val="accent6"/>
                </a:solidFill>
              </a:rPr>
              <a:t>PSNC</a:t>
            </a:r>
            <a:endParaRPr lang="en-US" dirty="0"/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  <a:tabLst>
                <a:tab pos="2171700" algn="l"/>
              </a:tabLst>
            </a:pPr>
            <a:r>
              <a:rPr lang="ru-RU" sz="2800" dirty="0"/>
              <a:t>Занятие 101, 102,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ru-RU" sz="2800" dirty="0" smtClean="0"/>
              <a:t>103</a:t>
            </a:r>
            <a:r>
              <a:rPr lang="en-US" sz="2800" dirty="0" smtClean="0"/>
              <a:t>*</a:t>
            </a:r>
            <a:r>
              <a:rPr lang="ru-RU" sz="2800" dirty="0" smtClean="0"/>
              <a:t> </a:t>
            </a:r>
            <a:r>
              <a:rPr lang="ru-RU" sz="2800" dirty="0"/>
              <a:t>– </a:t>
            </a:r>
            <a:r>
              <a:rPr lang="ru-RU" sz="2800" dirty="0" smtClean="0"/>
              <a:t>106</a:t>
            </a:r>
            <a:r>
              <a:rPr lang="en-US" sz="2800" dirty="0" smtClean="0"/>
              <a:t>* </a:t>
            </a:r>
            <a:r>
              <a:rPr lang="en-US" sz="2000" dirty="0"/>
              <a:t>*(depends on answers in 102)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ru-RU" sz="2800" dirty="0" smtClean="0"/>
              <a:t>108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Lessons 	101, 102, </a:t>
            </a:r>
            <a:br>
              <a:rPr lang="en-US" sz="2000" dirty="0" smtClean="0">
                <a:solidFill>
                  <a:schemeClr val="accent6"/>
                </a:solidFill>
              </a:rPr>
            </a:br>
            <a:r>
              <a:rPr lang="en-US" sz="2000" dirty="0" smtClean="0">
                <a:solidFill>
                  <a:schemeClr val="accent6"/>
                </a:solidFill>
              </a:rPr>
              <a:t>	103* – 106, </a:t>
            </a:r>
            <a:r>
              <a:rPr lang="en-US" sz="2000" dirty="0">
                <a:solidFill>
                  <a:schemeClr val="accent6"/>
                </a:solidFill>
              </a:rPr>
              <a:t>*(depends on answers in 102) </a:t>
            </a:r>
            <a:r>
              <a:rPr lang="en-US" sz="2000" dirty="0" smtClean="0">
                <a:solidFill>
                  <a:schemeClr val="accent6"/>
                </a:solidFill>
              </a:rPr>
              <a:t/>
            </a:r>
            <a:br>
              <a:rPr lang="en-US" sz="2000" dirty="0" smtClean="0">
                <a:solidFill>
                  <a:schemeClr val="accent6"/>
                </a:solidFill>
              </a:rPr>
            </a:br>
            <a:r>
              <a:rPr lang="en-US" sz="2000" dirty="0" smtClean="0">
                <a:solidFill>
                  <a:schemeClr val="accent6"/>
                </a:solidFill>
              </a:rPr>
              <a:t>	108  </a:t>
            </a:r>
            <a:endParaRPr lang="en-US" sz="2000" b="1" dirty="0" smtClean="0"/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az-Cyrl-AZ" sz="2800" dirty="0"/>
              <a:t>Занятие по качествам характера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Character </a:t>
            </a:r>
            <a:r>
              <a:rPr lang="en-US" sz="2000" dirty="0">
                <a:solidFill>
                  <a:schemeClr val="accent6"/>
                </a:solidFill>
              </a:rPr>
              <a:t>Qualities </a:t>
            </a:r>
            <a:r>
              <a:rPr lang="en-US" sz="2000" dirty="0" smtClean="0">
                <a:solidFill>
                  <a:schemeClr val="accent6"/>
                </a:solidFill>
              </a:rPr>
              <a:t>Class </a:t>
            </a:r>
            <a:r>
              <a:rPr lang="en-US" dirty="0" smtClean="0">
                <a:solidFill>
                  <a:schemeClr val="accent6"/>
                </a:solidFill>
              </a:rPr>
              <a:t>                                                 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524000"/>
          </a:xfrm>
        </p:spPr>
        <p:txBody>
          <a:bodyPr/>
          <a:lstStyle/>
          <a:p>
            <a:pPr marL="685800" indent="-685800"/>
            <a:r>
              <a:rPr lang="ru-RU" dirty="0">
                <a:solidFill>
                  <a:schemeClr val="tx1"/>
                </a:solidFill>
                <a:effectLst/>
              </a:rPr>
              <a:t>Б</a:t>
            </a:r>
            <a:r>
              <a:rPr lang="ru-RU" dirty="0" smtClean="0">
                <a:solidFill>
                  <a:schemeClr val="tx1"/>
                </a:solidFill>
                <a:effectLst/>
              </a:rPr>
              <a:t>.</a:t>
            </a:r>
            <a:r>
              <a:rPr lang="en-US" dirty="0" smtClean="0">
                <a:solidFill>
                  <a:schemeClr val="tx1"/>
                </a:solidFill>
                <a:effectLst/>
              </a:rPr>
              <a:t>	</a:t>
            </a:r>
            <a:r>
              <a:rPr lang="az-Cyrl-AZ" dirty="0" smtClean="0">
                <a:solidFill>
                  <a:schemeClr val="tx1"/>
                </a:solidFill>
              </a:rPr>
              <a:t>Блок </a:t>
            </a:r>
            <a:r>
              <a:rPr lang="az-Cyrl-AZ" dirty="0">
                <a:solidFill>
                  <a:schemeClr val="tx1"/>
                </a:solidFill>
              </a:rPr>
              <a:t>1. </a:t>
            </a:r>
            <a:r>
              <a:rPr lang="az-Cyrl-AZ" dirty="0" smtClean="0">
                <a:solidFill>
                  <a:schemeClr val="tx1"/>
                </a:solidFill>
              </a:rPr>
              <a:t>Спасение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accent6"/>
                </a:solidFill>
              </a:rPr>
              <a:t>Unit 1  Salvation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az-Cyrl-AZ" sz="2000" i="1" dirty="0"/>
              <a:t>	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4844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81328"/>
            <a:ext cx="8229600" cy="4919472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ru-RU" dirty="0"/>
              <a:t>Ознакомьте студентов с уроками ИЗНХ: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Introduce </a:t>
            </a:r>
            <a:r>
              <a:rPr lang="en-US" sz="2000" dirty="0">
                <a:solidFill>
                  <a:schemeClr val="accent6"/>
                </a:solidFill>
              </a:rPr>
              <a:t>Students to the </a:t>
            </a:r>
            <a:r>
              <a:rPr lang="en-US" sz="2000" dirty="0" err="1" smtClean="0">
                <a:solidFill>
                  <a:schemeClr val="accent6"/>
                </a:solidFill>
              </a:rPr>
              <a:t>PSNC</a:t>
            </a:r>
            <a:endParaRPr lang="ru-RU" dirty="0"/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ru-RU" dirty="0"/>
              <a:t>Занятие по заучиванию мест Писания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Scripture </a:t>
            </a:r>
            <a:r>
              <a:rPr lang="en-US" sz="2000" dirty="0">
                <a:solidFill>
                  <a:schemeClr val="accent6"/>
                </a:solidFill>
              </a:rPr>
              <a:t>Memorization </a:t>
            </a:r>
            <a:r>
              <a:rPr lang="en-US" sz="2000" dirty="0" smtClean="0">
                <a:solidFill>
                  <a:schemeClr val="accent6"/>
                </a:solidFill>
              </a:rPr>
              <a:t>Class</a:t>
            </a:r>
            <a:endParaRPr lang="en-US" dirty="0" smtClean="0"/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az-Cyrl-AZ" dirty="0"/>
              <a:t>Занятие самостоятельным чтением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Personal </a:t>
            </a:r>
            <a:r>
              <a:rPr lang="en-US" sz="2000" dirty="0">
                <a:solidFill>
                  <a:schemeClr val="accent6"/>
                </a:solidFill>
              </a:rPr>
              <a:t>Reading Class </a:t>
            </a:r>
            <a:endParaRPr lang="en-US" dirty="0" smtClean="0">
              <a:solidFill>
                <a:schemeClr val="accent6"/>
              </a:solidFill>
            </a:endParaRPr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ru-RU" dirty="0"/>
              <a:t>Занятие по утеа чтению Библии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Bible </a:t>
            </a:r>
            <a:r>
              <a:rPr lang="en-US" sz="2000" dirty="0">
                <a:solidFill>
                  <a:schemeClr val="accent6"/>
                </a:solidFill>
              </a:rPr>
              <a:t>Reading </a:t>
            </a:r>
            <a:r>
              <a:rPr lang="en-US" sz="2000" dirty="0" smtClean="0">
                <a:solidFill>
                  <a:schemeClr val="accent6"/>
                </a:solidFill>
              </a:rPr>
              <a:t>Class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9600" cy="1524000"/>
          </a:xfrm>
        </p:spPr>
        <p:txBody>
          <a:bodyPr/>
          <a:lstStyle/>
          <a:p>
            <a:pPr marL="685800" indent="-685800"/>
            <a:r>
              <a:rPr lang="ru-RU" dirty="0">
                <a:solidFill>
                  <a:schemeClr val="tx1"/>
                </a:solidFill>
                <a:effectLst/>
              </a:rPr>
              <a:t>Б</a:t>
            </a:r>
            <a:r>
              <a:rPr lang="ru-RU" dirty="0" smtClean="0">
                <a:solidFill>
                  <a:schemeClr val="tx1"/>
                </a:solidFill>
                <a:effectLst/>
              </a:rPr>
              <a:t>.</a:t>
            </a:r>
            <a:r>
              <a:rPr lang="en-US" dirty="0" smtClean="0">
                <a:solidFill>
                  <a:schemeClr val="tx1"/>
                </a:solidFill>
                <a:effectLst/>
              </a:rPr>
              <a:t>	</a:t>
            </a:r>
            <a:r>
              <a:rPr lang="az-Cyrl-AZ" dirty="0" smtClean="0">
                <a:solidFill>
                  <a:schemeClr val="tx1"/>
                </a:solidFill>
              </a:rPr>
              <a:t>Блок </a:t>
            </a:r>
            <a:r>
              <a:rPr lang="az-Cyrl-AZ" dirty="0">
                <a:solidFill>
                  <a:schemeClr val="tx1"/>
                </a:solidFill>
              </a:rPr>
              <a:t>1. </a:t>
            </a:r>
            <a:r>
              <a:rPr lang="az-Cyrl-AZ" dirty="0" smtClean="0">
                <a:solidFill>
                  <a:schemeClr val="tx1"/>
                </a:solidFill>
              </a:rPr>
              <a:t>Спасение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accent6"/>
                </a:solidFill>
              </a:rPr>
              <a:t>Unit 1  Salvation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az-Cyrl-AZ" sz="2000" i="1" dirty="0"/>
              <a:t>	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8229600" cy="220980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1. 	</a:t>
            </a:r>
            <a:r>
              <a:rPr lang="ru-RU" sz="2800" dirty="0" smtClean="0"/>
              <a:t>Для </a:t>
            </a:r>
            <a:r>
              <a:rPr lang="ru-RU" sz="2800" dirty="0"/>
              <a:t>всех контрактов Блока 2 и далее мы пишем специальный контракт для каждого студента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accent6"/>
                </a:solidFill>
              </a:rPr>
              <a:t>For </a:t>
            </a:r>
            <a:r>
              <a:rPr lang="en-US" sz="2400" dirty="0">
                <a:solidFill>
                  <a:schemeClr val="accent6"/>
                </a:solidFill>
              </a:rPr>
              <a:t>all contracts from Unit 2 and higher, we will write a specific contract for each </a:t>
            </a:r>
            <a:r>
              <a:rPr lang="en-US" sz="2400" dirty="0" smtClean="0">
                <a:solidFill>
                  <a:schemeClr val="accent6"/>
                </a:solidFill>
              </a:rPr>
              <a:t>student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2562"/>
            <a:ext cx="8229600" cy="1417638"/>
          </a:xfrm>
        </p:spPr>
        <p:txBody>
          <a:bodyPr>
            <a:normAutofit fontScale="90000"/>
          </a:bodyPr>
          <a:lstStyle/>
          <a:p>
            <a:pPr marL="685800" indent="-685800"/>
            <a:r>
              <a:rPr lang="en-US" dirty="0" smtClean="0">
                <a:solidFill>
                  <a:schemeClr val="tx1"/>
                </a:solidFill>
              </a:rPr>
              <a:t>B.	</a:t>
            </a:r>
            <a:r>
              <a:rPr lang="ru-RU" dirty="0" smtClean="0">
                <a:solidFill>
                  <a:schemeClr val="tx1"/>
                </a:solidFill>
              </a:rPr>
              <a:t>Обзор </a:t>
            </a:r>
            <a:r>
              <a:rPr lang="ru-RU" dirty="0">
                <a:solidFill>
                  <a:schemeClr val="tx1"/>
                </a:solidFill>
              </a:rPr>
              <a:t>контрактов для Блока 2 и следующих за ним Блоков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200" b="1" dirty="0" smtClean="0">
                <a:solidFill>
                  <a:schemeClr val="accent6"/>
                </a:solidFill>
              </a:rPr>
              <a:t>Units </a:t>
            </a:r>
            <a:r>
              <a:rPr lang="en-US" sz="2200" b="1" dirty="0">
                <a:solidFill>
                  <a:schemeClr val="accent6"/>
                </a:solidFill>
              </a:rPr>
              <a:t>2 &amp; </a:t>
            </a:r>
            <a:r>
              <a:rPr lang="en-US" sz="2200" dirty="0" smtClean="0">
                <a:solidFill>
                  <a:schemeClr val="accent6"/>
                </a:solidFill>
              </a:rPr>
              <a:t>up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9"/>
          <a:stretch/>
        </p:blipFill>
        <p:spPr>
          <a:xfrm>
            <a:off x="2779927" y="4092577"/>
            <a:ext cx="3736545" cy="230822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8229600" cy="4724400"/>
          </a:xfrm>
        </p:spPr>
        <p:txBody>
          <a:bodyPr>
            <a:normAutofit lnSpcReduction="10000"/>
          </a:bodyPr>
          <a:lstStyle/>
          <a:p>
            <a:pPr marL="457200" indent="-457200"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2</a:t>
            </a:r>
            <a:r>
              <a:rPr lang="en-US" sz="2800" dirty="0">
                <a:solidFill>
                  <a:schemeClr val="accent6"/>
                </a:solidFill>
              </a:rPr>
              <a:t>. </a:t>
            </a:r>
            <a:r>
              <a:rPr lang="en-US" sz="2800" dirty="0" smtClean="0">
                <a:solidFill>
                  <a:schemeClr val="accent6"/>
                </a:solidFill>
              </a:rPr>
              <a:t>	</a:t>
            </a:r>
            <a:r>
              <a:rPr lang="ru-RU" sz="2800" dirty="0" smtClean="0"/>
              <a:t>До </a:t>
            </a:r>
            <a:r>
              <a:rPr lang="ru-RU" sz="2800" dirty="0"/>
              <a:t>того, как приступить к написанию контракта, следует собрать необходимую информацию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accent6"/>
                </a:solidFill>
              </a:rPr>
              <a:t>Gather </a:t>
            </a:r>
            <a:r>
              <a:rPr lang="en-US" sz="2400" dirty="0">
                <a:solidFill>
                  <a:schemeClr val="accent6"/>
                </a:solidFill>
              </a:rPr>
              <a:t>information prior to writing </a:t>
            </a:r>
            <a:r>
              <a:rPr lang="en-US" sz="2400" dirty="0" smtClean="0">
                <a:solidFill>
                  <a:schemeClr val="accent6"/>
                </a:solidFill>
              </a:rPr>
              <a:t>contract</a:t>
            </a:r>
            <a:endParaRPr lang="en-US" dirty="0"/>
          </a:p>
          <a:p>
            <a:pPr marL="1371600" indent="-228600">
              <a:buFont typeface="Wingdings" panose="05000000000000000000" pitchFamily="2" charset="2"/>
              <a:buChar char="Ø"/>
            </a:pPr>
            <a:r>
              <a:rPr lang="az-Cyrl-AZ" dirty="0" smtClean="0"/>
              <a:t>Используйте </a:t>
            </a:r>
            <a:r>
              <a:rPr lang="az-Cyrl-AZ" dirty="0"/>
              <a:t>Бланк анкеты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accent6"/>
                </a:solidFill>
              </a:rPr>
              <a:t>Use Unit Questionnaire form </a:t>
            </a:r>
            <a:endParaRPr lang="en-US" dirty="0" smtClean="0"/>
          </a:p>
          <a:p>
            <a:pPr marL="1371600" indent="-228600">
              <a:buFont typeface="Wingdings" panose="05000000000000000000" pitchFamily="2" charset="2"/>
              <a:buChar char="Ø"/>
            </a:pPr>
            <a:r>
              <a:rPr lang="ru-RU" dirty="0" smtClean="0"/>
              <a:t>Старайтесь </a:t>
            </a:r>
            <a:r>
              <a:rPr lang="ru-RU" dirty="0"/>
              <a:t>собрать отзывы и получить оценку проделанной работе от других работников, наставников и начальства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accent6"/>
                </a:solidFill>
              </a:rPr>
              <a:t>feedback from dorm staff, counselors,  </a:t>
            </a:r>
            <a:br>
              <a:rPr lang="en-US" sz="2400" dirty="0" smtClean="0">
                <a:solidFill>
                  <a:schemeClr val="accent6"/>
                </a:solidFill>
              </a:rPr>
            </a:br>
            <a:r>
              <a:rPr lang="en-US" sz="2400" dirty="0" smtClean="0">
                <a:solidFill>
                  <a:schemeClr val="accent6"/>
                </a:solidFill>
              </a:rPr>
              <a:t>work supervisors, &amp; evaluations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2562"/>
            <a:ext cx="8229600" cy="1417638"/>
          </a:xfrm>
        </p:spPr>
        <p:txBody>
          <a:bodyPr>
            <a:normAutofit fontScale="90000"/>
          </a:bodyPr>
          <a:lstStyle/>
          <a:p>
            <a:pPr marL="685800" indent="-685800"/>
            <a:r>
              <a:rPr lang="en-US" dirty="0" smtClean="0">
                <a:solidFill>
                  <a:schemeClr val="tx1"/>
                </a:solidFill>
              </a:rPr>
              <a:t>B.	</a:t>
            </a:r>
            <a:r>
              <a:rPr lang="ru-RU" dirty="0" smtClean="0">
                <a:solidFill>
                  <a:schemeClr val="tx1"/>
                </a:solidFill>
              </a:rPr>
              <a:t>Обзор </a:t>
            </a:r>
            <a:r>
              <a:rPr lang="ru-RU" dirty="0">
                <a:solidFill>
                  <a:schemeClr val="tx1"/>
                </a:solidFill>
              </a:rPr>
              <a:t>контрактов для Блока 2 и следующих за ним Блоков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200" b="1" dirty="0" smtClean="0">
                <a:solidFill>
                  <a:schemeClr val="accent6"/>
                </a:solidFill>
              </a:rPr>
              <a:t>Units </a:t>
            </a:r>
            <a:r>
              <a:rPr lang="en-US" sz="2200" b="1" dirty="0">
                <a:solidFill>
                  <a:schemeClr val="accent6"/>
                </a:solidFill>
              </a:rPr>
              <a:t>2 &amp; </a:t>
            </a:r>
            <a:r>
              <a:rPr lang="en-US" sz="2200" dirty="0" smtClean="0">
                <a:solidFill>
                  <a:schemeClr val="accent6"/>
                </a:solidFill>
              </a:rPr>
              <a:t>up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9412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74837"/>
            <a:ext cx="7848600" cy="4525963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2400"/>
              </a:spcAft>
              <a:buNone/>
            </a:pPr>
            <a:r>
              <a:rPr lang="en-US" dirty="0" smtClean="0">
                <a:solidFill>
                  <a:schemeClr val="accent6"/>
                </a:solidFill>
              </a:rPr>
              <a:t>3. 	</a:t>
            </a:r>
            <a:r>
              <a:rPr lang="az-Cyrl-AZ" dirty="0" smtClean="0"/>
              <a:t>Встречайтесь </a:t>
            </a:r>
            <a:r>
              <a:rPr lang="az-Cyrl-AZ" dirty="0"/>
              <a:t>со студентом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Meet </a:t>
            </a:r>
            <a:r>
              <a:rPr lang="en-US" sz="2000" dirty="0">
                <a:solidFill>
                  <a:schemeClr val="accent6"/>
                </a:solidFill>
              </a:rPr>
              <a:t>with </a:t>
            </a:r>
            <a:r>
              <a:rPr lang="en-US" sz="2000" dirty="0" smtClean="0">
                <a:solidFill>
                  <a:schemeClr val="accent6"/>
                </a:solidFill>
              </a:rPr>
              <a:t>student</a:t>
            </a:r>
            <a:endParaRPr lang="en-US" sz="2000" dirty="0" smtClean="0"/>
          </a:p>
          <a:p>
            <a:pPr marL="457200" indent="-457200">
              <a:spcAft>
                <a:spcPts val="2400"/>
              </a:spcAft>
              <a:buNone/>
            </a:pPr>
            <a:r>
              <a:rPr lang="en-US" dirty="0" smtClean="0">
                <a:solidFill>
                  <a:schemeClr val="accent6"/>
                </a:solidFill>
              </a:rPr>
              <a:t>4. 	</a:t>
            </a:r>
            <a:r>
              <a:rPr lang="az-Cyrl-AZ" dirty="0" smtClean="0"/>
              <a:t>Молитесь </a:t>
            </a:r>
            <a:r>
              <a:rPr lang="en-US" dirty="0" smtClean="0"/>
              <a:t>  </a:t>
            </a:r>
            <a:r>
              <a:rPr lang="en-US" sz="2000" dirty="0" smtClean="0">
                <a:solidFill>
                  <a:schemeClr val="accent6"/>
                </a:solidFill>
              </a:rPr>
              <a:t>Pray</a:t>
            </a:r>
          </a:p>
          <a:p>
            <a:pPr marL="457200" indent="-457200">
              <a:spcAft>
                <a:spcPts val="2400"/>
              </a:spcAft>
              <a:buNone/>
            </a:pPr>
            <a:r>
              <a:rPr lang="ru-RU" dirty="0" smtClean="0">
                <a:solidFill>
                  <a:schemeClr val="accent6"/>
                </a:solidFill>
              </a:rPr>
              <a:t>5.</a:t>
            </a:r>
            <a:r>
              <a:rPr lang="en-US" dirty="0" smtClean="0"/>
              <a:t>	</a:t>
            </a:r>
            <a:r>
              <a:rPr lang="ru-RU" dirty="0" smtClean="0"/>
              <a:t>Напишите контракт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Write the contract</a:t>
            </a:r>
          </a:p>
          <a:p>
            <a:pPr marL="457200" indent="-45720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2562"/>
            <a:ext cx="8229600" cy="1417638"/>
          </a:xfrm>
        </p:spPr>
        <p:txBody>
          <a:bodyPr>
            <a:normAutofit fontScale="90000"/>
          </a:bodyPr>
          <a:lstStyle/>
          <a:p>
            <a:pPr marL="685800" indent="-685800"/>
            <a:r>
              <a:rPr lang="en-US" dirty="0" smtClean="0">
                <a:solidFill>
                  <a:schemeClr val="tx1"/>
                </a:solidFill>
              </a:rPr>
              <a:t>B.	</a:t>
            </a:r>
            <a:r>
              <a:rPr lang="ru-RU" dirty="0" smtClean="0">
                <a:solidFill>
                  <a:schemeClr val="tx1"/>
                </a:solidFill>
              </a:rPr>
              <a:t>Обзор </a:t>
            </a:r>
            <a:r>
              <a:rPr lang="ru-RU" dirty="0">
                <a:solidFill>
                  <a:schemeClr val="tx1"/>
                </a:solidFill>
              </a:rPr>
              <a:t>контрактов для Блока 2 и следующих за ним Блоков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200" b="1" dirty="0" smtClean="0">
                <a:solidFill>
                  <a:schemeClr val="accent6"/>
                </a:solidFill>
              </a:rPr>
              <a:t>Units </a:t>
            </a:r>
            <a:r>
              <a:rPr lang="en-US" sz="2200" b="1" dirty="0">
                <a:solidFill>
                  <a:schemeClr val="accent6"/>
                </a:solidFill>
              </a:rPr>
              <a:t>2 &amp; </a:t>
            </a:r>
            <a:r>
              <a:rPr lang="en-US" sz="2200" dirty="0" smtClean="0">
                <a:solidFill>
                  <a:schemeClr val="accent6"/>
                </a:solidFill>
              </a:rPr>
              <a:t>up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2421078"/>
            <a:ext cx="2769589" cy="391660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973372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6246"/>
          </a:xfrm>
        </p:spPr>
        <p:txBody>
          <a:bodyPr>
            <a:normAutofit fontScale="90000"/>
          </a:bodyPr>
          <a:lstStyle/>
          <a:p>
            <a:r>
              <a:rPr lang="ru-RU" dirty="0"/>
              <a:t>Выберите нужные вам продукты для каждой части </a:t>
            </a:r>
            <a:r>
              <a:rPr lang="ru-RU" dirty="0" smtClean="0"/>
              <a:t>контракта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>
                <a:solidFill>
                  <a:schemeClr val="accent1"/>
                </a:solidFill>
              </a:rPr>
              <a:t>Pick the items you need for each area of the contract.</a:t>
            </a:r>
            <a:endParaRPr lang="en-US" sz="2200" dirty="0">
              <a:solidFill>
                <a:schemeClr val="accent1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1606246"/>
            <a:ext cx="3962400" cy="4718354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1200"/>
              </a:spcAft>
            </a:pPr>
            <a:r>
              <a:rPr lang="ru-RU" b="0" u="none" cap="all" dirty="0">
                <a:effectLst/>
              </a:rPr>
              <a:t>у</a:t>
            </a:r>
            <a:r>
              <a:rPr lang="ru-RU" b="0" u="none" dirty="0">
                <a:effectLst/>
              </a:rPr>
              <a:t>роки </a:t>
            </a:r>
            <a:r>
              <a:rPr lang="ru-RU" b="0" u="none" dirty="0" smtClean="0">
                <a:effectLst/>
              </a:rPr>
              <a:t>ИЗНХ</a:t>
            </a:r>
            <a:r>
              <a:rPr lang="en-US" b="0" u="none" dirty="0" smtClean="0">
                <a:effectLst/>
              </a:rPr>
              <a:t>, </a:t>
            </a:r>
            <a:r>
              <a:rPr lang="ru-RU" b="0" u="none" dirty="0" smtClean="0">
                <a:effectLst/>
              </a:rPr>
              <a:t>Изучение </a:t>
            </a:r>
            <a:r>
              <a:rPr lang="ru-RU" b="0" u="none" dirty="0">
                <a:effectLst/>
              </a:rPr>
              <a:t>Библии, </a:t>
            </a:r>
            <a:r>
              <a:rPr lang="en-US" b="0" u="none" dirty="0" smtClean="0">
                <a:effectLst/>
              </a:rPr>
              <a:t/>
            </a:r>
            <a:br>
              <a:rPr lang="en-US" b="0" u="none" dirty="0" smtClean="0">
                <a:effectLst/>
              </a:rPr>
            </a:br>
            <a:r>
              <a:rPr lang="en-US" sz="1800" b="0" u="none" dirty="0" err="1">
                <a:solidFill>
                  <a:schemeClr val="accent1"/>
                </a:solidFill>
                <a:effectLst/>
              </a:rPr>
              <a:t>PSNC</a:t>
            </a:r>
            <a:r>
              <a:rPr lang="en-US" sz="1800" b="0" u="none" dirty="0">
                <a:solidFill>
                  <a:schemeClr val="accent1"/>
                </a:solidFill>
                <a:effectLst/>
              </a:rPr>
              <a:t> </a:t>
            </a:r>
            <a:r>
              <a:rPr lang="en-US" sz="1800" b="0" u="none" dirty="0" smtClean="0">
                <a:solidFill>
                  <a:schemeClr val="accent1"/>
                </a:solidFill>
                <a:effectLst/>
              </a:rPr>
              <a:t>lessons </a:t>
            </a:r>
            <a:r>
              <a:rPr lang="en-US" sz="1800" b="0" u="none" dirty="0">
                <a:solidFill>
                  <a:schemeClr val="accent1"/>
                </a:solidFill>
                <a:effectLst/>
              </a:rPr>
              <a:t>and </a:t>
            </a:r>
            <a:r>
              <a:rPr lang="en-US" sz="1800" b="0" u="none" dirty="0" smtClean="0">
                <a:solidFill>
                  <a:schemeClr val="accent1"/>
                </a:solidFill>
                <a:effectLst/>
              </a:rPr>
              <a:t>Bible studies</a:t>
            </a:r>
          </a:p>
          <a:p>
            <a:pPr fontAlgn="auto">
              <a:spcAft>
                <a:spcPts val="1200"/>
              </a:spcAft>
            </a:pPr>
            <a:r>
              <a:rPr lang="en-US" b="0" u="none" dirty="0">
                <a:effectLst/>
              </a:rPr>
              <a:t>C</a:t>
            </a:r>
            <a:r>
              <a:rPr lang="ru-RU" b="0" u="none" dirty="0">
                <a:effectLst/>
              </a:rPr>
              <a:t>тихи для </a:t>
            </a:r>
            <a:r>
              <a:rPr lang="ru-RU" b="0" u="none" dirty="0" smtClean="0">
                <a:effectLst/>
              </a:rPr>
              <a:t>заучивания</a:t>
            </a:r>
            <a:r>
              <a:rPr lang="en-US" b="0" u="none" dirty="0" smtClean="0">
                <a:effectLst/>
              </a:rPr>
              <a:t/>
            </a:r>
            <a:br>
              <a:rPr lang="en-US" b="0" u="none" dirty="0" smtClean="0">
                <a:effectLst/>
              </a:rPr>
            </a:br>
            <a:r>
              <a:rPr lang="en-US" sz="1900" b="0" u="none" dirty="0" smtClean="0">
                <a:solidFill>
                  <a:schemeClr val="accent1"/>
                </a:solidFill>
                <a:effectLst/>
              </a:rPr>
              <a:t>Verses to memorize</a:t>
            </a:r>
            <a:endParaRPr lang="en-US" sz="1900" b="0" u="none" dirty="0">
              <a:solidFill>
                <a:schemeClr val="accent1"/>
              </a:solidFill>
              <a:effectLst/>
            </a:endParaRPr>
          </a:p>
          <a:p>
            <a:pPr fontAlgn="auto">
              <a:spcAft>
                <a:spcPts val="1200"/>
              </a:spcAft>
            </a:pPr>
            <a:r>
              <a:rPr lang="ru-RU" b="0" u="none" dirty="0" smtClean="0">
                <a:effectLst/>
              </a:rPr>
              <a:t>Качества характера</a:t>
            </a:r>
            <a:r>
              <a:rPr lang="en-US" b="0" u="none" dirty="0" smtClean="0">
                <a:effectLst/>
              </a:rPr>
              <a:t/>
            </a:r>
            <a:br>
              <a:rPr lang="en-US" b="0" u="none" dirty="0" smtClean="0">
                <a:effectLst/>
              </a:rPr>
            </a:br>
            <a:r>
              <a:rPr lang="en-US" sz="1800" b="0" u="none" dirty="0" smtClean="0">
                <a:solidFill>
                  <a:schemeClr val="accent1"/>
                </a:solidFill>
                <a:effectLst/>
              </a:rPr>
              <a:t>Character Qualities</a:t>
            </a:r>
          </a:p>
          <a:p>
            <a:pPr fontAlgn="auto">
              <a:spcAft>
                <a:spcPts val="1200"/>
              </a:spcAft>
            </a:pPr>
            <a:r>
              <a:rPr lang="ru-RU" b="0" u="none" dirty="0">
                <a:effectLst/>
              </a:rPr>
              <a:t>Книги для чтения</a:t>
            </a:r>
            <a:r>
              <a:rPr lang="en-US" b="0" u="none" dirty="0" smtClean="0">
                <a:effectLst/>
              </a:rPr>
              <a:t/>
            </a:r>
            <a:br>
              <a:rPr lang="en-US" b="0" u="none" dirty="0" smtClean="0">
                <a:effectLst/>
              </a:rPr>
            </a:br>
            <a:r>
              <a:rPr lang="en-US" sz="1900" b="0" u="none" dirty="0" smtClean="0">
                <a:solidFill>
                  <a:schemeClr val="accent1"/>
                </a:solidFill>
                <a:effectLst/>
              </a:rPr>
              <a:t>Books to read</a:t>
            </a:r>
            <a:endParaRPr lang="en-US" b="0" u="none" dirty="0" smtClean="0">
              <a:solidFill>
                <a:schemeClr val="accent1"/>
              </a:solidFill>
              <a:effectLst/>
            </a:endParaRPr>
          </a:p>
          <a:p>
            <a:pPr fontAlgn="auto">
              <a:spcAft>
                <a:spcPts val="1200"/>
              </a:spcAft>
            </a:pPr>
            <a:r>
              <a:rPr lang="ru-RU" b="0" u="none" dirty="0">
                <a:effectLst/>
              </a:rPr>
              <a:t>Чтение Библии</a:t>
            </a:r>
            <a:r>
              <a:rPr lang="en-US" b="0" u="none" dirty="0" smtClean="0">
                <a:effectLst/>
              </a:rPr>
              <a:t/>
            </a:r>
            <a:br>
              <a:rPr lang="en-US" b="0" u="none" dirty="0" smtClean="0">
                <a:effectLst/>
              </a:rPr>
            </a:br>
            <a:r>
              <a:rPr lang="en-US" sz="2100" b="0" u="none" dirty="0" smtClean="0">
                <a:solidFill>
                  <a:schemeClr val="accent1"/>
                </a:solidFill>
                <a:effectLst/>
              </a:rPr>
              <a:t>Bible reading</a:t>
            </a:r>
            <a:endParaRPr lang="en-US" b="0" u="none" dirty="0" smtClean="0">
              <a:solidFill>
                <a:schemeClr val="accent1"/>
              </a:solidFill>
              <a:effectLst/>
            </a:endParaRPr>
          </a:p>
          <a:p>
            <a:pPr fontAlgn="auto">
              <a:spcAft>
                <a:spcPts val="1200"/>
              </a:spcAft>
            </a:pPr>
            <a:r>
              <a:rPr lang="ru-RU" b="0" u="none" dirty="0" smtClean="0">
                <a:effectLst/>
              </a:rPr>
              <a:t>Особые задания</a:t>
            </a:r>
            <a:r>
              <a:rPr lang="en-US" b="0" u="none" dirty="0" smtClean="0">
                <a:effectLst/>
              </a:rPr>
              <a:t/>
            </a:r>
            <a:br>
              <a:rPr lang="en-US" b="0" u="none" dirty="0" smtClean="0">
                <a:effectLst/>
              </a:rPr>
            </a:br>
            <a:r>
              <a:rPr lang="en-US" sz="1900" b="0" u="none" dirty="0" smtClean="0">
                <a:solidFill>
                  <a:schemeClr val="accent1"/>
                </a:solidFill>
                <a:effectLst/>
              </a:rPr>
              <a:t>Special projects</a:t>
            </a:r>
            <a:endParaRPr lang="en-US" b="0" u="none" dirty="0">
              <a:solidFill>
                <a:schemeClr val="accent1"/>
              </a:solidFill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06246"/>
            <a:ext cx="317296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1752601"/>
            <a:ext cx="4267200" cy="4343399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lnSpc>
                <a:spcPct val="85000"/>
              </a:lnSpc>
              <a:spcAft>
                <a:spcPts val="0"/>
              </a:spcAft>
              <a:buClrTx/>
              <a:buSzTx/>
            </a:pPr>
            <a:r>
              <a:rPr lang="ru-RU" sz="2900" b="0" u="none" dirty="0">
                <a:solidFill>
                  <a:schemeClr val="tx1"/>
                </a:solidFill>
              </a:rPr>
              <a:t>включает в себя те места, на которых студенты отмечают свой прогресс по мере выполнения того или иного задания в </a:t>
            </a:r>
            <a:r>
              <a:rPr lang="ru-RU" sz="2900" b="0" u="none" dirty="0" smtClean="0">
                <a:solidFill>
                  <a:schemeClr val="tx1"/>
                </a:solidFill>
              </a:rPr>
              <a:t>контракте</a:t>
            </a:r>
            <a:r>
              <a:rPr lang="en-US" sz="2700" u="none" dirty="0" smtClean="0">
                <a:solidFill>
                  <a:schemeClr val="tx1"/>
                </a:solidFill>
              </a:rPr>
              <a:t/>
            </a:r>
            <a:br>
              <a:rPr lang="en-US" sz="2700" u="none" dirty="0" smtClean="0">
                <a:solidFill>
                  <a:schemeClr val="tx1"/>
                </a:solidFill>
              </a:rPr>
            </a:br>
            <a:r>
              <a:rPr lang="en-US" sz="2200" b="0" u="none" dirty="0">
                <a:solidFill>
                  <a:schemeClr val="accent6"/>
                </a:solidFill>
                <a:effectLst/>
              </a:rPr>
              <a:t>includes places for the students to track their progress on each assigned part of this contract</a:t>
            </a:r>
            <a:r>
              <a:rPr lang="ru-RU" u="none" dirty="0" smtClean="0"/>
              <a:t/>
            </a:r>
            <a:br>
              <a:rPr lang="ru-RU" u="none" dirty="0" smtClean="0"/>
            </a:br>
            <a:endParaRPr lang="en-US" u="none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2"/>
            <a:ext cx="8229600" cy="1417638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>Учебный контракт студента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200" b="1" dirty="0" smtClean="0">
                <a:solidFill>
                  <a:schemeClr val="accent6"/>
                </a:solidFill>
              </a:rPr>
              <a:t>Student Learning Contract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1447800"/>
            <a:ext cx="3286927" cy="46482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Down Arrow 9"/>
          <p:cNvSpPr/>
          <p:nvPr/>
        </p:nvSpPr>
        <p:spPr>
          <a:xfrm>
            <a:off x="7467600" y="1295400"/>
            <a:ext cx="228600" cy="4572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924800" y="1295401"/>
            <a:ext cx="228600" cy="457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9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74837"/>
            <a:ext cx="4114800" cy="4525963"/>
          </a:xfrm>
        </p:spPr>
        <p:txBody>
          <a:bodyPr>
            <a:normAutofit fontScale="92500"/>
          </a:bodyPr>
          <a:lstStyle/>
          <a:p>
            <a:pPr marL="457200" indent="-457200">
              <a:spcAft>
                <a:spcPts val="2400"/>
              </a:spcAft>
              <a:buNone/>
            </a:pPr>
            <a:r>
              <a:rPr lang="en-US" dirty="0" smtClean="0">
                <a:solidFill>
                  <a:schemeClr val="accent6"/>
                </a:solidFill>
              </a:rPr>
              <a:t>6. 	</a:t>
            </a:r>
            <a:r>
              <a:rPr lang="ru-RU" dirty="0"/>
              <a:t>Определите очередность их работы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>
                <a:solidFill>
                  <a:schemeClr val="accent6"/>
                </a:solidFill>
              </a:rPr>
              <a:t>Prioritize their work</a:t>
            </a:r>
            <a:endParaRPr lang="en-US" sz="2000" dirty="0" smtClean="0"/>
          </a:p>
          <a:p>
            <a:pPr marL="457200" indent="-457200">
              <a:spcAft>
                <a:spcPts val="2400"/>
              </a:spcAft>
              <a:buNone/>
            </a:pPr>
            <a:r>
              <a:rPr lang="en-US" dirty="0" smtClean="0">
                <a:solidFill>
                  <a:schemeClr val="accent6"/>
                </a:solidFill>
              </a:rPr>
              <a:t>7. 	</a:t>
            </a:r>
            <a:r>
              <a:rPr lang="ru-RU" dirty="0"/>
              <a:t>Прослеживайте прогресс студентов по мере того как они пишут свой контракт</a:t>
            </a:r>
            <a:r>
              <a:rPr lang="az-Cyrl-AZ" dirty="0" smtClean="0"/>
              <a:t> 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Track </a:t>
            </a:r>
            <a:r>
              <a:rPr lang="en-US" sz="2000" dirty="0">
                <a:solidFill>
                  <a:schemeClr val="accent6"/>
                </a:solidFill>
              </a:rPr>
              <a:t>their progress as they work on their contract</a:t>
            </a:r>
            <a:endParaRPr lang="en-US" sz="2000" dirty="0" smtClean="0">
              <a:solidFill>
                <a:schemeClr val="accent6"/>
              </a:solidFill>
            </a:endParaRPr>
          </a:p>
          <a:p>
            <a:pPr marL="457200" indent="-45720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2562"/>
            <a:ext cx="8229600" cy="1417638"/>
          </a:xfrm>
        </p:spPr>
        <p:txBody>
          <a:bodyPr>
            <a:normAutofit fontScale="90000"/>
          </a:bodyPr>
          <a:lstStyle/>
          <a:p>
            <a:pPr marL="685800" indent="-685800"/>
            <a:r>
              <a:rPr lang="en-US" dirty="0" smtClean="0">
                <a:solidFill>
                  <a:schemeClr val="tx1"/>
                </a:solidFill>
              </a:rPr>
              <a:t>B.	</a:t>
            </a:r>
            <a:r>
              <a:rPr lang="ru-RU" dirty="0" smtClean="0">
                <a:solidFill>
                  <a:schemeClr val="tx1"/>
                </a:solidFill>
              </a:rPr>
              <a:t>Обзор </a:t>
            </a:r>
            <a:r>
              <a:rPr lang="ru-RU" dirty="0">
                <a:solidFill>
                  <a:schemeClr val="tx1"/>
                </a:solidFill>
              </a:rPr>
              <a:t>контрактов для Блока 2 и следующих за ним Блоков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200" b="1" dirty="0" smtClean="0">
                <a:solidFill>
                  <a:schemeClr val="accent6"/>
                </a:solidFill>
              </a:rPr>
              <a:t>Units </a:t>
            </a:r>
            <a:r>
              <a:rPr lang="en-US" sz="2200" b="1" dirty="0">
                <a:solidFill>
                  <a:schemeClr val="accent6"/>
                </a:solidFill>
              </a:rPr>
              <a:t>2 &amp; </a:t>
            </a:r>
            <a:r>
              <a:rPr lang="en-US" sz="2200" dirty="0" smtClean="0">
                <a:solidFill>
                  <a:schemeClr val="accent6"/>
                </a:solidFill>
              </a:rPr>
              <a:t>up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880" y="3041391"/>
            <a:ext cx="4008120" cy="300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7165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74837"/>
            <a:ext cx="7848600" cy="4525963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dirty="0" smtClean="0">
                <a:solidFill>
                  <a:schemeClr val="accent6"/>
                </a:solidFill>
              </a:rPr>
              <a:t>8</a:t>
            </a:r>
            <a:r>
              <a:rPr lang="ru-RU" dirty="0" smtClean="0">
                <a:solidFill>
                  <a:schemeClr val="accent6"/>
                </a:solidFill>
              </a:rPr>
              <a:t>.</a:t>
            </a:r>
            <a:r>
              <a:rPr lang="en-US" dirty="0" smtClean="0"/>
              <a:t>	</a:t>
            </a:r>
            <a:r>
              <a:rPr lang="ru-RU" dirty="0"/>
              <a:t>Окончание оценки контракта</a:t>
            </a:r>
            <a:endParaRPr lang="en-US" dirty="0" smtClean="0"/>
          </a:p>
          <a:p>
            <a:pPr marL="906463" indent="-457200">
              <a:buFont typeface="Wingdings" panose="05000000000000000000" pitchFamily="2" charset="2"/>
              <a:buChar char="Ø"/>
            </a:pPr>
            <a:r>
              <a:rPr lang="ru-RU" sz="2400" dirty="0"/>
              <a:t>им необходимо подготовить письменную оценку своему контракту, а именно то, как этот контракт помог </a:t>
            </a:r>
            <a:r>
              <a:rPr lang="ru-RU" sz="2400" dirty="0" smtClean="0"/>
              <a:t>им</a:t>
            </a:r>
            <a:endParaRPr lang="en-US" sz="2400" dirty="0" smtClean="0"/>
          </a:p>
          <a:p>
            <a:pPr marL="906463" indent="-457200">
              <a:buFont typeface="Wingdings" panose="05000000000000000000" pitchFamily="2" charset="2"/>
              <a:buChar char="Ø"/>
            </a:pPr>
            <a:r>
              <a:rPr lang="ru-RU" sz="2400" dirty="0"/>
              <a:t>Для этого им необходимо использовать цели из страницы 1 Учебного студенческого контракта</a:t>
            </a:r>
            <a:endParaRPr lang="en-US" sz="2400" dirty="0" smtClean="0"/>
          </a:p>
          <a:p>
            <a:pPr marL="449263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End of contract evaluation</a:t>
            </a:r>
          </a:p>
          <a:p>
            <a:pPr marL="906463" indent="-4572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6"/>
                </a:solidFill>
              </a:rPr>
              <a:t>Write </a:t>
            </a:r>
            <a:r>
              <a:rPr lang="en-US" sz="2000" dirty="0">
                <a:solidFill>
                  <a:schemeClr val="accent6"/>
                </a:solidFill>
              </a:rPr>
              <a:t>an evaluation of how this contract work helped them</a:t>
            </a:r>
          </a:p>
          <a:p>
            <a:pPr marL="906463" indent="-4572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6"/>
                </a:solidFill>
              </a:rPr>
              <a:t>Use </a:t>
            </a:r>
            <a:r>
              <a:rPr lang="en-US" sz="2000" dirty="0">
                <a:solidFill>
                  <a:schemeClr val="accent6"/>
                </a:solidFill>
              </a:rPr>
              <a:t>the goals from page 1 of the Student Learning Contract</a:t>
            </a:r>
          </a:p>
          <a:p>
            <a:pPr marL="457200" indent="-45720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2562"/>
            <a:ext cx="8229600" cy="1417638"/>
          </a:xfrm>
        </p:spPr>
        <p:txBody>
          <a:bodyPr>
            <a:normAutofit fontScale="90000"/>
          </a:bodyPr>
          <a:lstStyle/>
          <a:p>
            <a:pPr marL="685800" indent="-685800"/>
            <a:r>
              <a:rPr lang="en-US" dirty="0" smtClean="0">
                <a:solidFill>
                  <a:schemeClr val="tx1"/>
                </a:solidFill>
              </a:rPr>
              <a:t>B.	</a:t>
            </a:r>
            <a:r>
              <a:rPr lang="ru-RU" dirty="0" smtClean="0">
                <a:solidFill>
                  <a:schemeClr val="tx1"/>
                </a:solidFill>
              </a:rPr>
              <a:t>Обзор </a:t>
            </a:r>
            <a:r>
              <a:rPr lang="ru-RU" dirty="0">
                <a:solidFill>
                  <a:schemeClr val="tx1"/>
                </a:solidFill>
              </a:rPr>
              <a:t>контрактов для Блока 2 и следующих за ним Блоков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200" b="1" dirty="0" smtClean="0">
                <a:solidFill>
                  <a:schemeClr val="accent6"/>
                </a:solidFill>
              </a:rPr>
              <a:t>Units </a:t>
            </a:r>
            <a:r>
              <a:rPr lang="en-US" sz="2200" b="1" dirty="0">
                <a:solidFill>
                  <a:schemeClr val="accent6"/>
                </a:solidFill>
              </a:rPr>
              <a:t>2 &amp; </a:t>
            </a:r>
            <a:r>
              <a:rPr lang="en-US" sz="2200" dirty="0" smtClean="0">
                <a:solidFill>
                  <a:schemeClr val="accent6"/>
                </a:solidFill>
              </a:rPr>
              <a:t>up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052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874837"/>
            <a:ext cx="7848600" cy="4525963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dirty="0" smtClean="0">
                <a:solidFill>
                  <a:schemeClr val="accent6"/>
                </a:solidFill>
              </a:rPr>
              <a:t>9</a:t>
            </a:r>
            <a:r>
              <a:rPr lang="ru-RU" dirty="0" smtClean="0">
                <a:solidFill>
                  <a:schemeClr val="accent6"/>
                </a:solidFill>
              </a:rPr>
              <a:t>.</a:t>
            </a:r>
            <a:r>
              <a:rPr lang="en-US" dirty="0" smtClean="0"/>
              <a:t>	</a:t>
            </a:r>
            <a:r>
              <a:rPr lang="ru-RU" dirty="0"/>
              <a:t> СЕРТИФИКАТ ДОСТИЖЕНИЯ</a:t>
            </a:r>
            <a:endParaRPr lang="en-US" dirty="0" smtClean="0"/>
          </a:p>
          <a:p>
            <a:pPr marL="906463" indent="-457200">
              <a:buFont typeface="Wingdings" panose="05000000000000000000" pitchFamily="2" charset="2"/>
              <a:buChar char="Ø"/>
            </a:pPr>
            <a:r>
              <a:rPr lang="ru-RU" sz="2400" dirty="0"/>
              <a:t>Каждый раз, когда студент завершает контракт, отмечайте это вручением </a:t>
            </a:r>
            <a:r>
              <a:rPr lang="ru-RU" sz="2400" dirty="0" smtClean="0"/>
              <a:t>сертификата</a:t>
            </a:r>
            <a:endParaRPr lang="en-US" sz="2400" dirty="0" smtClean="0"/>
          </a:p>
          <a:p>
            <a:pPr marL="449263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Certificate of completion</a:t>
            </a:r>
            <a:endParaRPr lang="en-US" sz="2000" dirty="0">
              <a:solidFill>
                <a:schemeClr val="accent6"/>
              </a:solidFill>
            </a:endParaRPr>
          </a:p>
          <a:p>
            <a:pPr marL="792163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6"/>
                </a:solidFill>
              </a:rPr>
              <a:t>Celebrate their completion </a:t>
            </a:r>
            <a:r>
              <a:rPr lang="en-US" sz="2000" dirty="0" smtClean="0">
                <a:solidFill>
                  <a:schemeClr val="accent6"/>
                </a:solidFill>
              </a:rPr>
              <a:t/>
            </a:r>
            <a:br>
              <a:rPr lang="en-US" sz="2000" dirty="0" smtClean="0">
                <a:solidFill>
                  <a:schemeClr val="accent6"/>
                </a:solidFill>
              </a:rPr>
            </a:br>
            <a:r>
              <a:rPr lang="en-US" sz="2000" dirty="0" smtClean="0">
                <a:solidFill>
                  <a:schemeClr val="accent6"/>
                </a:solidFill>
              </a:rPr>
              <a:t>of </a:t>
            </a:r>
            <a:r>
              <a:rPr lang="en-US" sz="2000" dirty="0">
                <a:solidFill>
                  <a:schemeClr val="accent6"/>
                </a:solidFill>
              </a:rPr>
              <a:t>the contract </a:t>
            </a:r>
            <a:r>
              <a:rPr lang="en-US" sz="2000" dirty="0" smtClean="0">
                <a:solidFill>
                  <a:schemeClr val="accent6"/>
                </a:solidFill>
              </a:rPr>
              <a:t/>
            </a:r>
            <a:br>
              <a:rPr lang="en-US" sz="2000" dirty="0" smtClean="0">
                <a:solidFill>
                  <a:schemeClr val="accent6"/>
                </a:solidFill>
              </a:rPr>
            </a:br>
            <a:r>
              <a:rPr lang="en-US" sz="2000" dirty="0" smtClean="0">
                <a:solidFill>
                  <a:schemeClr val="accent6"/>
                </a:solidFill>
              </a:rPr>
              <a:t>by awarding them </a:t>
            </a:r>
            <a:br>
              <a:rPr lang="en-US" sz="2000" dirty="0" smtClean="0">
                <a:solidFill>
                  <a:schemeClr val="accent6"/>
                </a:solidFill>
              </a:rPr>
            </a:br>
            <a:r>
              <a:rPr lang="en-US" sz="2000" dirty="0" smtClean="0">
                <a:solidFill>
                  <a:schemeClr val="accent6"/>
                </a:solidFill>
              </a:rPr>
              <a:t>a Certificate </a:t>
            </a:r>
            <a:r>
              <a:rPr lang="en-US" sz="2000" dirty="0">
                <a:solidFill>
                  <a:schemeClr val="accent6"/>
                </a:solidFill>
              </a:rPr>
              <a:t>of </a:t>
            </a:r>
            <a:r>
              <a:rPr lang="en-US" sz="2000" dirty="0" smtClean="0">
                <a:solidFill>
                  <a:schemeClr val="accent6"/>
                </a:solidFill>
              </a:rPr>
              <a:t>Achievement</a:t>
            </a:r>
          </a:p>
          <a:p>
            <a:pPr marL="457200" indent="-45720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2562"/>
            <a:ext cx="8229600" cy="1417638"/>
          </a:xfrm>
        </p:spPr>
        <p:txBody>
          <a:bodyPr>
            <a:normAutofit fontScale="90000"/>
          </a:bodyPr>
          <a:lstStyle/>
          <a:p>
            <a:pPr marL="685800" indent="-685800"/>
            <a:r>
              <a:rPr lang="en-US" dirty="0" smtClean="0">
                <a:solidFill>
                  <a:schemeClr val="tx1"/>
                </a:solidFill>
              </a:rPr>
              <a:t>B.	</a:t>
            </a:r>
            <a:r>
              <a:rPr lang="ru-RU" dirty="0" smtClean="0">
                <a:solidFill>
                  <a:schemeClr val="tx1"/>
                </a:solidFill>
              </a:rPr>
              <a:t>Обзор </a:t>
            </a:r>
            <a:r>
              <a:rPr lang="ru-RU" dirty="0">
                <a:solidFill>
                  <a:schemeClr val="tx1"/>
                </a:solidFill>
              </a:rPr>
              <a:t>контрактов для Блока 2 и следующих за ним Блоков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200" b="1" dirty="0" smtClean="0">
                <a:solidFill>
                  <a:schemeClr val="accent6"/>
                </a:solidFill>
              </a:rPr>
              <a:t>Units </a:t>
            </a:r>
            <a:r>
              <a:rPr lang="en-US" sz="2200" b="1" dirty="0">
                <a:solidFill>
                  <a:schemeClr val="accent6"/>
                </a:solidFill>
              </a:rPr>
              <a:t>2 &amp; </a:t>
            </a:r>
            <a:r>
              <a:rPr lang="en-US" sz="2200" dirty="0" smtClean="0">
                <a:solidFill>
                  <a:schemeClr val="accent6"/>
                </a:solidFill>
              </a:rPr>
              <a:t>up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3276600"/>
            <a:ext cx="3782291" cy="267412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57737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772400" cy="454183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spcAft>
                <a:spcPts val="2400"/>
              </a:spcAft>
              <a:buNone/>
            </a:pPr>
            <a:r>
              <a:rPr lang="en-US" dirty="0" smtClean="0">
                <a:solidFill>
                  <a:schemeClr val="accent6"/>
                </a:solidFill>
              </a:rPr>
              <a:t>1.	</a:t>
            </a:r>
            <a:r>
              <a:rPr lang="ru-RU" dirty="0" smtClean="0"/>
              <a:t>Контракт </a:t>
            </a:r>
            <a:r>
              <a:rPr lang="ru-RU" dirty="0"/>
              <a:t>– это </a:t>
            </a:r>
            <a:r>
              <a:rPr lang="ru-RU" b="1" u="sng" dirty="0">
                <a:solidFill>
                  <a:schemeClr val="accent6"/>
                </a:solidFill>
              </a:rPr>
              <a:t>записанный план </a:t>
            </a:r>
            <a:r>
              <a:rPr lang="ru-RU" dirty="0"/>
              <a:t>для работы студента в классе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Contracts are a </a:t>
            </a:r>
            <a:r>
              <a:rPr lang="en-US" sz="2000" b="1" u="sng" dirty="0" smtClean="0">
                <a:solidFill>
                  <a:schemeClr val="accent6"/>
                </a:solidFill>
              </a:rPr>
              <a:t>written</a:t>
            </a:r>
            <a:r>
              <a:rPr lang="en-US" sz="2000" b="1" dirty="0" smtClean="0">
                <a:solidFill>
                  <a:schemeClr val="accent6"/>
                </a:solidFill>
              </a:rPr>
              <a:t> </a:t>
            </a:r>
            <a:r>
              <a:rPr lang="en-US" sz="2000" b="1" u="sng" dirty="0" smtClean="0">
                <a:solidFill>
                  <a:schemeClr val="accent6"/>
                </a:solidFill>
              </a:rPr>
              <a:t>plan</a:t>
            </a:r>
            <a:r>
              <a:rPr lang="en-US" sz="2000" b="1" dirty="0" smtClean="0">
                <a:solidFill>
                  <a:schemeClr val="accent6"/>
                </a:solidFill>
              </a:rPr>
              <a:t> </a:t>
            </a:r>
            <a:r>
              <a:rPr lang="en-US" sz="2000" dirty="0" smtClean="0">
                <a:solidFill>
                  <a:schemeClr val="accent6"/>
                </a:solidFill>
              </a:rPr>
              <a:t>for student class work</a:t>
            </a:r>
            <a:endParaRPr lang="en-US" dirty="0">
              <a:solidFill>
                <a:schemeClr val="accent6"/>
              </a:solidFill>
            </a:endParaRPr>
          </a:p>
          <a:p>
            <a:pPr marL="457200" indent="-457200">
              <a:lnSpc>
                <a:spcPct val="90000"/>
              </a:lnSpc>
              <a:spcAft>
                <a:spcPts val="2400"/>
              </a:spcAft>
              <a:buNone/>
            </a:pPr>
            <a:r>
              <a:rPr lang="en-US" dirty="0" smtClean="0">
                <a:solidFill>
                  <a:schemeClr val="accent6"/>
                </a:solidFill>
              </a:rPr>
              <a:t>2.	</a:t>
            </a:r>
            <a:r>
              <a:rPr lang="az-Cyrl-AZ" dirty="0" smtClean="0"/>
              <a:t>План </a:t>
            </a:r>
            <a:r>
              <a:rPr lang="az-Cyrl-AZ" dirty="0"/>
              <a:t>для роста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A plan for growth</a:t>
            </a:r>
            <a:endParaRPr lang="en-US" dirty="0" smtClean="0"/>
          </a:p>
          <a:p>
            <a:pPr marL="457200" indent="-457200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accent6"/>
                </a:solidFill>
              </a:rPr>
              <a:t>3.	</a:t>
            </a:r>
            <a:r>
              <a:rPr lang="ru-RU" dirty="0" smtClean="0"/>
              <a:t>Персонализированный конспект для обучения по учебному плану ИЗНХ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Personalized outlines for study in the Personal Studies for New Christians Curriculum</a:t>
            </a:r>
            <a:endParaRPr lang="en-US" dirty="0" smtClean="0">
              <a:solidFill>
                <a:schemeClr val="accent6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az-Cyrl-AZ" dirty="0" smtClean="0">
                <a:solidFill>
                  <a:schemeClr val="tx1"/>
                </a:solidFill>
              </a:rPr>
              <a:t>Что </a:t>
            </a:r>
            <a:r>
              <a:rPr lang="az-Cyrl-AZ" dirty="0">
                <a:solidFill>
                  <a:schemeClr val="tx1"/>
                </a:solidFill>
              </a:rPr>
              <a:t>такое контракты</a:t>
            </a:r>
            <a:r>
              <a:rPr lang="az-Cyrl-AZ" dirty="0" smtClean="0">
                <a:solidFill>
                  <a:schemeClr val="tx1"/>
                </a:solidFill>
              </a:rPr>
              <a:t>?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accent6"/>
                </a:solidFill>
              </a:rPr>
              <a:t>What are Contracts?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2562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Учебный контракт </a:t>
            </a:r>
            <a:r>
              <a:rPr lang="ru-RU" dirty="0" smtClean="0">
                <a:effectLst/>
              </a:rPr>
              <a:t>студента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ru-RU" dirty="0">
                <a:effectLst/>
              </a:rPr>
              <a:t>БЛОК 2. Самопознание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200" b="1" dirty="0" smtClean="0">
                <a:solidFill>
                  <a:schemeClr val="accent6"/>
                </a:solidFill>
              </a:rPr>
              <a:t>Student Learning Contract    Unit 2. Self Image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5486400" cy="472440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1. 	</a:t>
            </a:r>
            <a:r>
              <a:rPr lang="ru-RU" sz="2800" cap="all" dirty="0" smtClean="0"/>
              <a:t>с</a:t>
            </a:r>
            <a:r>
              <a:rPr lang="ru-RU" sz="2800" dirty="0" smtClean="0"/>
              <a:t>обрать </a:t>
            </a:r>
            <a:r>
              <a:rPr lang="ru-RU" sz="2800" dirty="0"/>
              <a:t>необходимую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информацию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Gather </a:t>
            </a:r>
            <a:r>
              <a:rPr lang="en-US" sz="2000" dirty="0">
                <a:solidFill>
                  <a:schemeClr val="accent6"/>
                </a:solidFill>
              </a:rPr>
              <a:t>information prior </a:t>
            </a:r>
            <a:r>
              <a:rPr lang="en-US" sz="2000" dirty="0" smtClean="0">
                <a:solidFill>
                  <a:schemeClr val="accent6"/>
                </a:solidFill>
              </a:rPr>
              <a:t/>
            </a:r>
            <a:br>
              <a:rPr lang="en-US" sz="2000" dirty="0" smtClean="0">
                <a:solidFill>
                  <a:schemeClr val="accent6"/>
                </a:solidFill>
              </a:rPr>
            </a:br>
            <a:r>
              <a:rPr lang="en-US" sz="2000" dirty="0" smtClean="0">
                <a:solidFill>
                  <a:schemeClr val="accent6"/>
                </a:solidFill>
              </a:rPr>
              <a:t>to </a:t>
            </a:r>
            <a:r>
              <a:rPr lang="en-US" sz="2000" dirty="0">
                <a:solidFill>
                  <a:schemeClr val="accent6"/>
                </a:solidFill>
              </a:rPr>
              <a:t>writing </a:t>
            </a:r>
            <a:r>
              <a:rPr lang="en-US" sz="2000" dirty="0" smtClean="0">
                <a:solidFill>
                  <a:schemeClr val="accent6"/>
                </a:solidFill>
              </a:rPr>
              <a:t>contract</a:t>
            </a:r>
            <a:endParaRPr lang="en-US" sz="2400" dirty="0"/>
          </a:p>
          <a:p>
            <a:pPr marL="685800" indent="-228600">
              <a:buFont typeface="Wingdings" panose="05000000000000000000" pitchFamily="2" charset="2"/>
              <a:buChar char="Ø"/>
            </a:pPr>
            <a:r>
              <a:rPr lang="ru-RU" dirty="0"/>
              <a:t>Анкета по </a:t>
            </a:r>
            <a:r>
              <a:rPr lang="ru-RU" dirty="0" smtClean="0"/>
              <a:t>контракту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>
                <a:solidFill>
                  <a:schemeClr val="accent6"/>
                </a:solidFill>
              </a:rPr>
              <a:t>Use Unit 2 Questionnaire form </a:t>
            </a:r>
            <a:br>
              <a:rPr lang="en-US" sz="2000" dirty="0" smtClean="0">
                <a:solidFill>
                  <a:schemeClr val="accent6"/>
                </a:solidFill>
              </a:rPr>
            </a:br>
            <a:endParaRPr lang="en-US" sz="2000" dirty="0" smtClean="0"/>
          </a:p>
          <a:p>
            <a:pPr marL="685800" indent="-228600">
              <a:buFont typeface="Wingdings" panose="05000000000000000000" pitchFamily="2" charset="2"/>
              <a:buChar char="Ø"/>
            </a:pPr>
            <a:r>
              <a:rPr lang="ru-RU" dirty="0"/>
              <a:t>Бланк самостоятельной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оценки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Personal Self-evaluation Worksheet</a:t>
            </a:r>
            <a:endParaRPr lang="en-US" sz="24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3962400"/>
            <a:ext cx="1670406" cy="23622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1295400"/>
            <a:ext cx="1670405" cy="23622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977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F649-CAB8-471B-AB03-A6A809827202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90600" y="386320"/>
            <a:ext cx="6934200" cy="570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F649-CAB8-471B-AB03-A6A809827202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32395" y="129540"/>
            <a:ext cx="4055190" cy="5943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838200" y="4191000"/>
            <a:ext cx="1295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F649-CAB8-471B-AB03-A6A809827202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4572577" cy="37334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828800"/>
            <a:ext cx="2619375" cy="17430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3966847"/>
            <a:ext cx="3616779" cy="2205353"/>
          </a:xfrm>
          <a:prstGeom prst="rect">
            <a:avLst/>
          </a:prstGeom>
        </p:spPr>
      </p:pic>
      <p:sp>
        <p:nvSpPr>
          <p:cNvPr id="10" name="Title 5"/>
          <p:cNvSpPr txBox="1">
            <a:spLocks/>
          </p:cNvSpPr>
          <p:nvPr/>
        </p:nvSpPr>
        <p:spPr>
          <a:xfrm>
            <a:off x="457200" y="381000"/>
            <a:ext cx="8229600" cy="79216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buClrTx/>
              <a:buSzTx/>
            </a:pPr>
            <a:r>
              <a:rPr lang="ru-RU" u="none" dirty="0"/>
              <a:t>Будьте разумны</a:t>
            </a:r>
            <a:r>
              <a:rPr lang="ru-RU" u="none" dirty="0" smtClean="0"/>
              <a:t>!</a:t>
            </a:r>
            <a:r>
              <a:rPr lang="en-US" u="none" dirty="0" smtClean="0"/>
              <a:t>      </a:t>
            </a:r>
            <a:r>
              <a:rPr lang="en-US" sz="2000" u="none" dirty="0" smtClean="0">
                <a:solidFill>
                  <a:schemeClr val="accent1"/>
                </a:solidFill>
              </a:rPr>
              <a:t>Be reasonable!</a:t>
            </a:r>
            <a:endParaRPr lang="en-US" sz="2000" u="non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66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F649-CAB8-471B-AB03-A6A809827202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88620"/>
            <a:ext cx="4023360" cy="5760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388620"/>
            <a:ext cx="385572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0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F649-CAB8-471B-AB03-A6A809827202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-50300"/>
            <a:ext cx="4572000" cy="646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F649-CAB8-471B-AB03-A6A809827202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-417211"/>
            <a:ext cx="7162799" cy="1012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8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F649-CAB8-471B-AB03-A6A809827202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07203787"/>
              </p:ext>
            </p:extLst>
          </p:nvPr>
        </p:nvGraphicFramePr>
        <p:xfrm>
          <a:off x="990600" y="457200"/>
          <a:ext cx="6961990" cy="5513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57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F649-CAB8-471B-AB03-A6A809827202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9535492"/>
              </p:ext>
            </p:extLst>
          </p:nvPr>
        </p:nvGraphicFramePr>
        <p:xfrm>
          <a:off x="304800" y="381000"/>
          <a:ext cx="8305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63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9899"/>
            <a:ext cx="3848100" cy="28219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r>
              <a:rPr lang="en-US" sz="1000" b="0" u="none" smtClean="0">
                <a:effectLst/>
              </a:rPr>
              <a:t>09-2017</a:t>
            </a:r>
            <a:endParaRPr lang="en-US" sz="1000" b="0" u="none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09600" y="6400800"/>
            <a:ext cx="4876800" cy="32067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r>
              <a:rPr lang="en-US" sz="1000" b="0" u="none" dirty="0" err="1" smtClean="0">
                <a:effectLst/>
              </a:rPr>
              <a:t>T505.22</a:t>
            </a:r>
            <a:r>
              <a:rPr lang="en-US" sz="1000" b="0" u="none" dirty="0" smtClean="0">
                <a:effectLst/>
              </a:rPr>
              <a:t>        www.iTeenChallenge.org </a:t>
            </a:r>
            <a:endParaRPr lang="en-US" sz="1000" b="0" u="none" dirty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z="1000" b="0" u="none" smtClean="0">
                <a:effectLst/>
              </a:rPr>
              <a:pPr>
                <a:buFontTx/>
                <a:buNone/>
              </a:pPr>
              <a:t>39</a:t>
            </a:fld>
            <a:endParaRPr lang="en-US" altLang="en-US" sz="1000" b="0" u="none" dirty="0">
              <a:effectLst/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57400"/>
            <a:ext cx="3950110" cy="279455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1447800"/>
          </a:xfrm>
        </p:spPr>
        <p:txBody>
          <a:bodyPr>
            <a:normAutofit fontScale="90000"/>
          </a:bodyPr>
          <a:lstStyle/>
          <a:p>
            <a:r>
              <a:rPr lang="ru-RU" dirty="0"/>
              <a:t>Акселератор, тормоза, система навигации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A</a:t>
            </a:r>
            <a:r>
              <a:rPr lang="en-US" sz="2000" cap="none" dirty="0" smtClean="0">
                <a:solidFill>
                  <a:srgbClr val="C00000"/>
                </a:solidFill>
              </a:rPr>
              <a:t>ccelerator &amp; Brakes &amp; GPS Navigation System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6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7772400" cy="41910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accent6"/>
                </a:solidFill>
              </a:rPr>
              <a:t>4.	</a:t>
            </a:r>
            <a:r>
              <a:rPr lang="ru-RU" dirty="0" smtClean="0"/>
              <a:t>Специализированный </a:t>
            </a:r>
            <a:r>
              <a:rPr lang="ru-RU" b="1" u="sng" dirty="0">
                <a:solidFill>
                  <a:schemeClr val="accent6"/>
                </a:solidFill>
              </a:rPr>
              <a:t>инструмент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/>
              <a:t>в </a:t>
            </a:r>
            <a:r>
              <a:rPr lang="ru-RU" b="1" u="sng" dirty="0">
                <a:solidFill>
                  <a:schemeClr val="accent6"/>
                </a:solidFill>
              </a:rPr>
              <a:t>помощь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/>
              <a:t>каждому студенту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A </a:t>
            </a:r>
            <a:r>
              <a:rPr lang="en-US" sz="2000" dirty="0">
                <a:solidFill>
                  <a:schemeClr val="accent6"/>
                </a:solidFill>
              </a:rPr>
              <a:t>specialized </a:t>
            </a:r>
            <a:r>
              <a:rPr lang="en-US" sz="2000" b="1" u="sng" dirty="0">
                <a:solidFill>
                  <a:schemeClr val="accent6"/>
                </a:solidFill>
              </a:rPr>
              <a:t>tool</a:t>
            </a:r>
            <a:r>
              <a:rPr lang="en-US" sz="2000" dirty="0">
                <a:solidFill>
                  <a:schemeClr val="accent6"/>
                </a:solidFill>
              </a:rPr>
              <a:t> to </a:t>
            </a:r>
            <a:r>
              <a:rPr lang="en-US" sz="2000" b="1" u="sng" dirty="0">
                <a:solidFill>
                  <a:schemeClr val="accent6"/>
                </a:solidFill>
              </a:rPr>
              <a:t>help</a:t>
            </a:r>
            <a:r>
              <a:rPr lang="en-US" sz="2000" dirty="0">
                <a:solidFill>
                  <a:schemeClr val="accent6"/>
                </a:solidFill>
              </a:rPr>
              <a:t> each </a:t>
            </a:r>
            <a:r>
              <a:rPr lang="en-US" sz="2000" dirty="0" smtClean="0">
                <a:solidFill>
                  <a:schemeClr val="accent6"/>
                </a:solidFill>
              </a:rPr>
              <a:t>student</a:t>
            </a:r>
            <a:br>
              <a:rPr lang="en-US" sz="2000" dirty="0" smtClean="0">
                <a:solidFill>
                  <a:schemeClr val="accent6"/>
                </a:solidFill>
              </a:rPr>
            </a:br>
            <a:endParaRPr lang="en-US" dirty="0"/>
          </a:p>
          <a:p>
            <a:pPr marL="457200" indent="-457200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accent6"/>
                </a:solidFill>
              </a:rPr>
              <a:t>5.	</a:t>
            </a:r>
            <a:r>
              <a:rPr lang="ru-RU" dirty="0" smtClean="0"/>
              <a:t>Организованный </a:t>
            </a:r>
            <a:r>
              <a:rPr lang="ru-RU" dirty="0"/>
              <a:t>план в помощь студентам в различных учебных блоках </a:t>
            </a:r>
            <a:r>
              <a:rPr lang="ru-RU" dirty="0" smtClean="0"/>
              <a:t>ИЗНХ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>
                <a:solidFill>
                  <a:schemeClr val="accent6"/>
                </a:solidFill>
              </a:rPr>
              <a:t>An organized plan to help students study the various units in the </a:t>
            </a:r>
            <a:r>
              <a:rPr lang="en-US" sz="2000" dirty="0" err="1" smtClean="0">
                <a:solidFill>
                  <a:schemeClr val="accent6"/>
                </a:solidFill>
              </a:rPr>
              <a:t>PSNC</a:t>
            </a:r>
            <a:endParaRPr lang="en-US" sz="2000" dirty="0" smtClean="0">
              <a:solidFill>
                <a:schemeClr val="accent6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az-Cyrl-AZ" dirty="0" smtClean="0">
                <a:solidFill>
                  <a:schemeClr val="tx1"/>
                </a:solidFill>
              </a:rPr>
              <a:t>Что </a:t>
            </a:r>
            <a:r>
              <a:rPr lang="az-Cyrl-AZ" dirty="0">
                <a:solidFill>
                  <a:schemeClr val="tx1"/>
                </a:solidFill>
              </a:rPr>
              <a:t>такое контракты</a:t>
            </a:r>
            <a:r>
              <a:rPr lang="az-Cyrl-AZ" dirty="0" smtClean="0">
                <a:solidFill>
                  <a:schemeClr val="tx1"/>
                </a:solidFill>
              </a:rPr>
              <a:t>?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accent6"/>
                </a:solidFill>
              </a:rPr>
              <a:t>What are Contracts?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4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2508250"/>
          </a:xfrm>
        </p:spPr>
        <p:txBody>
          <a:bodyPr/>
          <a:lstStyle/>
          <a:p>
            <a:pPr algn="ctr"/>
            <a:r>
              <a:rPr lang="ru-RU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для обсуждения</a:t>
            </a:r>
            <a:r>
              <a:rPr lang="en-US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for discussion</a:t>
            </a:r>
            <a:r>
              <a:rPr lang="en-US" altLang="en-US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i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mtClean="0"/>
              <a:t>T505.22        www.iTeenChallenge.org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664DA85-CB79-48F6-95E8-A2ABE88F520D}" type="slidenum">
              <a:rPr lang="en-US" altLang="en-US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95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670050"/>
          </a:xfrm>
        </p:spPr>
        <p:txBody>
          <a:bodyPr/>
          <a:lstStyle/>
          <a:p>
            <a:pPr algn="ctr"/>
            <a:r>
              <a:rPr lang="az-Cyrl-AZ" dirty="0">
                <a:solidFill>
                  <a:schemeClr val="tx1"/>
                </a:solidFill>
              </a:rPr>
              <a:t>Контактная информация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accent6"/>
                </a:solidFill>
              </a:rPr>
              <a:t>Contact information</a:t>
            </a:r>
            <a:endParaRPr lang="en-US" altLang="en-US" i="1" dirty="0" smtClean="0">
              <a:solidFill>
                <a:schemeClr val="accent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657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800" b="1" dirty="0" smtClean="0"/>
              <a:t>Global Teen Challenge</a:t>
            </a:r>
          </a:p>
          <a:p>
            <a:pPr algn="ctr">
              <a:buFont typeface="Wingdings" pitchFamily="2" charset="2"/>
              <a:buNone/>
            </a:pPr>
            <a:endParaRPr lang="en-US" altLang="en-US" sz="2400" dirty="0" smtClean="0"/>
          </a:p>
          <a:p>
            <a:pPr algn="ctr">
              <a:buFont typeface="Wingdings" pitchFamily="2" charset="2"/>
              <a:buNone/>
            </a:pPr>
            <a:endParaRPr lang="en-US" altLang="en-US" sz="4400" dirty="0" smtClean="0"/>
          </a:p>
          <a:p>
            <a:pPr algn="ctr">
              <a:buFont typeface="Wingdings" pitchFamily="2" charset="2"/>
              <a:buNone/>
            </a:pPr>
            <a:r>
              <a:rPr lang="en-US" altLang="en-US" sz="4400" dirty="0" smtClean="0"/>
              <a:t>www.GlobalTC.org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4400" dirty="0" smtClean="0"/>
              <a:t>www.iTeenChallenge.org</a:t>
            </a:r>
          </a:p>
          <a:p>
            <a:pPr algn="ctr">
              <a:buFont typeface="Wingdings" pitchFamily="2" charset="2"/>
              <a:buNone/>
            </a:pPr>
            <a:endParaRPr lang="en-US" altLang="en-US" sz="4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B179CD5-BFB1-4571-BB53-D7B4D63B1DEC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6275" y="6057292"/>
            <a:ext cx="42672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mtClean="0"/>
              <a:t>T505.22        www.iTeenChallenge.org </a:t>
            </a:r>
            <a:endParaRPr lang="en-US" altLang="en-US" dirty="0"/>
          </a:p>
        </p:txBody>
      </p:sp>
      <p:pic>
        <p:nvPicPr>
          <p:cNvPr id="27655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9875" y="2514600"/>
            <a:ext cx="32861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23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772400" cy="454183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spcAft>
                <a:spcPts val="2400"/>
              </a:spcAft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6.	</a:t>
            </a:r>
            <a:r>
              <a:rPr lang="az-Cyrl-AZ" sz="3200" b="1" u="sng" dirty="0" smtClean="0">
                <a:solidFill>
                  <a:schemeClr val="accent6"/>
                </a:solidFill>
              </a:rPr>
              <a:t>План </a:t>
            </a:r>
            <a:r>
              <a:rPr lang="az-Cyrl-AZ" sz="3200" b="1" u="sng" dirty="0">
                <a:solidFill>
                  <a:schemeClr val="accent6"/>
                </a:solidFill>
              </a:rPr>
              <a:t>исцеления</a:t>
            </a:r>
            <a:r>
              <a:rPr lang="az-Cyrl-AZ" sz="3200" dirty="0"/>
              <a:t>, включающий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A </a:t>
            </a:r>
            <a:r>
              <a:rPr lang="en-US" sz="2000" b="1" u="sng" dirty="0">
                <a:solidFill>
                  <a:schemeClr val="accent6"/>
                </a:solidFill>
              </a:rPr>
              <a:t>treatment plan </a:t>
            </a:r>
            <a:r>
              <a:rPr lang="en-US" sz="2000" dirty="0">
                <a:solidFill>
                  <a:schemeClr val="accent6"/>
                </a:solidFill>
              </a:rPr>
              <a:t>that </a:t>
            </a:r>
            <a:r>
              <a:rPr lang="en-US" sz="2000" dirty="0" smtClean="0">
                <a:solidFill>
                  <a:schemeClr val="accent6"/>
                </a:solidFill>
              </a:rPr>
              <a:t>includes:</a:t>
            </a:r>
            <a:endParaRPr lang="en-US" dirty="0" smtClean="0"/>
          </a:p>
          <a:p>
            <a:pPr marL="688975" indent="-255588">
              <a:lnSpc>
                <a:spcPct val="90000"/>
              </a:lnSpc>
              <a:spcAft>
                <a:spcPts val="2400"/>
              </a:spcAft>
            </a:pPr>
            <a:r>
              <a:rPr lang="az-Cyrl-AZ" sz="2800" dirty="0"/>
              <a:t>цели для роста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goals </a:t>
            </a:r>
            <a:r>
              <a:rPr lang="en-US" sz="2000" dirty="0">
                <a:solidFill>
                  <a:schemeClr val="accent6"/>
                </a:solidFill>
              </a:rPr>
              <a:t>for </a:t>
            </a:r>
            <a:r>
              <a:rPr lang="en-US" sz="2000" dirty="0" smtClean="0">
                <a:solidFill>
                  <a:schemeClr val="accent6"/>
                </a:solidFill>
              </a:rPr>
              <a:t>growth</a:t>
            </a:r>
            <a:endParaRPr lang="en-US" dirty="0" smtClean="0"/>
          </a:p>
          <a:p>
            <a:pPr marL="688975" indent="-255588">
              <a:lnSpc>
                <a:spcPct val="90000"/>
              </a:lnSpc>
              <a:spcAft>
                <a:spcPts val="2400"/>
              </a:spcAft>
            </a:pPr>
            <a:r>
              <a:rPr lang="az-Cyrl-AZ" sz="2800" dirty="0" smtClean="0"/>
              <a:t>ожидаемые результаты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>
                <a:solidFill>
                  <a:schemeClr val="accent6"/>
                </a:solidFill>
              </a:rPr>
              <a:t>expected </a:t>
            </a:r>
            <a:r>
              <a:rPr lang="en-US" sz="2000" dirty="0" smtClean="0">
                <a:solidFill>
                  <a:schemeClr val="accent6"/>
                </a:solidFill>
              </a:rPr>
              <a:t>outcomes</a:t>
            </a:r>
            <a:endParaRPr lang="en-US" dirty="0" smtClean="0"/>
          </a:p>
          <a:p>
            <a:pPr marL="688975" indent="-255588">
              <a:lnSpc>
                <a:spcPct val="90000"/>
              </a:lnSpc>
            </a:pPr>
            <a:r>
              <a:rPr lang="ru-RU" sz="2800" dirty="0"/>
              <a:t>ограничения во времени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(</a:t>
            </a:r>
            <a:r>
              <a:rPr lang="ru-RU" sz="2800" dirty="0"/>
              <a:t>3 – 5 недель)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time </a:t>
            </a:r>
            <a:r>
              <a:rPr lang="en-US" sz="2000" dirty="0">
                <a:solidFill>
                  <a:schemeClr val="accent6"/>
                </a:solidFill>
              </a:rPr>
              <a:t>limits (</a:t>
            </a:r>
            <a:r>
              <a:rPr lang="en-US" sz="2000" dirty="0" smtClean="0">
                <a:solidFill>
                  <a:schemeClr val="accent6"/>
                </a:solidFill>
              </a:rPr>
              <a:t>3-5 </a:t>
            </a:r>
            <a:r>
              <a:rPr lang="en-US" sz="2000" dirty="0">
                <a:solidFill>
                  <a:schemeClr val="accent6"/>
                </a:solidFill>
              </a:rPr>
              <a:t>weeks</a:t>
            </a:r>
            <a:r>
              <a:rPr lang="en-US" sz="2000" dirty="0" smtClean="0">
                <a:solidFill>
                  <a:schemeClr val="accent6"/>
                </a:solidFill>
              </a:rPr>
              <a:t>)</a:t>
            </a:r>
            <a:r>
              <a:rPr lang="ru-RU" sz="2000" dirty="0">
                <a:solidFill>
                  <a:srgbClr val="FFFF00"/>
                </a:solidFill>
              </a:rPr>
              <a:t>	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az-Cyrl-AZ" dirty="0" smtClean="0">
                <a:solidFill>
                  <a:schemeClr val="tx1"/>
                </a:solidFill>
              </a:rPr>
              <a:t>Что </a:t>
            </a:r>
            <a:r>
              <a:rPr lang="az-Cyrl-AZ" dirty="0">
                <a:solidFill>
                  <a:schemeClr val="tx1"/>
                </a:solidFill>
              </a:rPr>
              <a:t>такое контракты</a:t>
            </a:r>
            <a:r>
              <a:rPr lang="az-Cyrl-AZ" dirty="0" smtClean="0">
                <a:solidFill>
                  <a:schemeClr val="tx1"/>
                </a:solidFill>
              </a:rPr>
              <a:t>?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accent6"/>
                </a:solidFill>
              </a:rPr>
              <a:t>What are Contracts?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5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7772400" cy="41910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accent6"/>
                </a:solidFill>
              </a:rPr>
              <a:t>7.	</a:t>
            </a:r>
            <a:r>
              <a:rPr lang="ru-RU" sz="2800" dirty="0" smtClean="0"/>
              <a:t>Студентам </a:t>
            </a:r>
            <a:r>
              <a:rPr lang="ru-RU" sz="2800" dirty="0"/>
              <a:t>выдаются </a:t>
            </a:r>
            <a:r>
              <a:rPr lang="ru-RU" sz="3200" dirty="0"/>
              <a:t>контракты</a:t>
            </a:r>
            <a:r>
              <a:rPr lang="ru-RU" sz="2800" dirty="0"/>
              <a:t>, разработанные, чтобы отвечать на нужды и интересы студентов, помогая им работать на уровне их учебных </a:t>
            </a:r>
            <a:r>
              <a:rPr lang="ru-RU" sz="2800" dirty="0" smtClean="0"/>
              <a:t>способностей</a:t>
            </a:r>
            <a:r>
              <a:rPr lang="en-US" dirty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>
                <a:solidFill>
                  <a:schemeClr val="accent6"/>
                </a:solidFill>
              </a:rPr>
              <a:t>Students are given contracts </a:t>
            </a:r>
            <a:r>
              <a:rPr lang="en-US" sz="2000" dirty="0" smtClean="0">
                <a:solidFill>
                  <a:schemeClr val="accent6"/>
                </a:solidFill>
              </a:rPr>
              <a:t/>
            </a:r>
            <a:br>
              <a:rPr lang="en-US" sz="2000" dirty="0" smtClean="0">
                <a:solidFill>
                  <a:schemeClr val="accent6"/>
                </a:solidFill>
              </a:rPr>
            </a:br>
            <a:r>
              <a:rPr lang="en-US" sz="2000" dirty="0" smtClean="0">
                <a:solidFill>
                  <a:schemeClr val="accent6"/>
                </a:solidFill>
              </a:rPr>
              <a:t>that </a:t>
            </a:r>
            <a:r>
              <a:rPr lang="en-US" sz="2000" dirty="0">
                <a:solidFill>
                  <a:schemeClr val="accent6"/>
                </a:solidFill>
              </a:rPr>
              <a:t>are custom designed </a:t>
            </a:r>
            <a:r>
              <a:rPr lang="en-US" sz="2000" dirty="0" smtClean="0">
                <a:solidFill>
                  <a:schemeClr val="accent6"/>
                </a:solidFill>
              </a:rPr>
              <a:t/>
            </a:r>
            <a:br>
              <a:rPr lang="en-US" sz="2000" dirty="0" smtClean="0">
                <a:solidFill>
                  <a:schemeClr val="accent6"/>
                </a:solidFill>
              </a:rPr>
            </a:br>
            <a:r>
              <a:rPr lang="en-US" sz="2000" dirty="0" smtClean="0">
                <a:solidFill>
                  <a:schemeClr val="accent6"/>
                </a:solidFill>
              </a:rPr>
              <a:t>to </a:t>
            </a:r>
            <a:r>
              <a:rPr lang="en-US" sz="2000" dirty="0">
                <a:solidFill>
                  <a:schemeClr val="accent6"/>
                </a:solidFill>
              </a:rPr>
              <a:t>address their needs and </a:t>
            </a:r>
            <a:r>
              <a:rPr lang="en-US" sz="2000" dirty="0" smtClean="0">
                <a:solidFill>
                  <a:schemeClr val="accent6"/>
                </a:solidFill>
              </a:rPr>
              <a:t/>
            </a:r>
            <a:br>
              <a:rPr lang="en-US" sz="2000" dirty="0" smtClean="0">
                <a:solidFill>
                  <a:schemeClr val="accent6"/>
                </a:solidFill>
              </a:rPr>
            </a:br>
            <a:r>
              <a:rPr lang="en-US" sz="2000" dirty="0" smtClean="0">
                <a:solidFill>
                  <a:schemeClr val="accent6"/>
                </a:solidFill>
              </a:rPr>
              <a:t>interests </a:t>
            </a:r>
            <a:r>
              <a:rPr lang="en-US" sz="2000" dirty="0">
                <a:solidFill>
                  <a:schemeClr val="accent6"/>
                </a:solidFill>
              </a:rPr>
              <a:t>as well as it allows </a:t>
            </a:r>
            <a:r>
              <a:rPr lang="en-US" sz="2000" dirty="0" smtClean="0">
                <a:solidFill>
                  <a:schemeClr val="accent6"/>
                </a:solidFill>
              </a:rPr>
              <a:t/>
            </a:r>
            <a:br>
              <a:rPr lang="en-US" sz="2000" dirty="0" smtClean="0">
                <a:solidFill>
                  <a:schemeClr val="accent6"/>
                </a:solidFill>
              </a:rPr>
            </a:br>
            <a:r>
              <a:rPr lang="en-US" sz="2000" dirty="0" smtClean="0">
                <a:solidFill>
                  <a:schemeClr val="accent6"/>
                </a:solidFill>
              </a:rPr>
              <a:t>you </a:t>
            </a:r>
            <a:r>
              <a:rPr lang="en-US" sz="2000" dirty="0">
                <a:solidFill>
                  <a:schemeClr val="accent6"/>
                </a:solidFill>
              </a:rPr>
              <a:t>to work with them within </a:t>
            </a:r>
            <a:r>
              <a:rPr lang="en-US" sz="2000" dirty="0" smtClean="0">
                <a:solidFill>
                  <a:schemeClr val="accent6"/>
                </a:solidFill>
              </a:rPr>
              <a:t/>
            </a:r>
            <a:br>
              <a:rPr lang="en-US" sz="2000" dirty="0" smtClean="0">
                <a:solidFill>
                  <a:schemeClr val="accent6"/>
                </a:solidFill>
              </a:rPr>
            </a:br>
            <a:r>
              <a:rPr lang="en-US" sz="2000" dirty="0" smtClean="0">
                <a:solidFill>
                  <a:schemeClr val="accent6"/>
                </a:solidFill>
              </a:rPr>
              <a:t>their </a:t>
            </a:r>
            <a:r>
              <a:rPr lang="en-US" sz="2000" dirty="0">
                <a:solidFill>
                  <a:schemeClr val="accent6"/>
                </a:solidFill>
              </a:rPr>
              <a:t>learning </a:t>
            </a:r>
            <a:r>
              <a:rPr lang="en-US" sz="2000" dirty="0" smtClean="0">
                <a:solidFill>
                  <a:schemeClr val="accent6"/>
                </a:solidFill>
              </a:rPr>
              <a:t>abilities.</a:t>
            </a:r>
            <a:br>
              <a:rPr lang="en-US" sz="2000" dirty="0" smtClean="0">
                <a:solidFill>
                  <a:schemeClr val="accent6"/>
                </a:solidFill>
              </a:rPr>
            </a:br>
            <a:endParaRPr lang="en-US" dirty="0"/>
          </a:p>
          <a:p>
            <a:pPr marL="457200" indent="-457200">
              <a:lnSpc>
                <a:spcPct val="90000"/>
              </a:lnSpc>
              <a:buNone/>
            </a:pP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az-Cyrl-AZ" dirty="0" smtClean="0">
                <a:solidFill>
                  <a:schemeClr val="tx1"/>
                </a:solidFill>
              </a:rPr>
              <a:t>Что </a:t>
            </a:r>
            <a:r>
              <a:rPr lang="az-Cyrl-AZ" dirty="0">
                <a:solidFill>
                  <a:schemeClr val="tx1"/>
                </a:solidFill>
              </a:rPr>
              <a:t>такое контракты</a:t>
            </a:r>
            <a:r>
              <a:rPr lang="az-Cyrl-AZ" dirty="0" smtClean="0">
                <a:solidFill>
                  <a:schemeClr val="tx1"/>
                </a:solidFill>
              </a:rPr>
              <a:t>?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accent6"/>
                </a:solidFill>
              </a:rPr>
              <a:t>What are Contracts?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0200" y="3318917"/>
            <a:ext cx="2554159" cy="2980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353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1"/>
            <a:ext cx="8229600" cy="32004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spcAft>
                <a:spcPts val="3000"/>
              </a:spcAft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1.	</a:t>
            </a:r>
            <a:r>
              <a:rPr lang="ru-RU" sz="3200" dirty="0" smtClean="0"/>
              <a:t>Чтобы </a:t>
            </a:r>
            <a:r>
              <a:rPr lang="ru-RU" sz="3200" dirty="0"/>
              <a:t>обучение </a:t>
            </a:r>
            <a:r>
              <a:rPr lang="ru-RU" sz="3200" b="1" u="sng" dirty="0">
                <a:solidFill>
                  <a:schemeClr val="accent6"/>
                </a:solidFill>
              </a:rPr>
              <a:t>фокусировалось</a:t>
            </a:r>
            <a:r>
              <a:rPr lang="ru-RU" sz="3200" dirty="0">
                <a:solidFill>
                  <a:schemeClr val="accent6"/>
                </a:solidFill>
              </a:rPr>
              <a:t> </a:t>
            </a:r>
            <a:r>
              <a:rPr lang="ru-RU" sz="3200" dirty="0"/>
              <a:t>на </a:t>
            </a:r>
            <a:r>
              <a:rPr lang="en-US" sz="3200" dirty="0"/>
              <a:t> </a:t>
            </a:r>
            <a:r>
              <a:rPr lang="ru-RU" sz="3200" dirty="0"/>
              <a:t>главных темах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1" u="sng" dirty="0" smtClean="0">
                <a:solidFill>
                  <a:schemeClr val="accent6"/>
                </a:solidFill>
              </a:rPr>
              <a:t>Focused</a:t>
            </a:r>
            <a:r>
              <a:rPr lang="en-US" sz="2000" dirty="0" smtClean="0">
                <a:solidFill>
                  <a:schemeClr val="accent6"/>
                </a:solidFill>
              </a:rPr>
              <a:t> Study on Major Themes</a:t>
            </a:r>
            <a:endParaRPr lang="en-US" dirty="0"/>
          </a:p>
          <a:p>
            <a:pPr marL="457200" indent="-457200">
              <a:lnSpc>
                <a:spcPct val="90000"/>
              </a:lnSpc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2.</a:t>
            </a:r>
            <a:r>
              <a:rPr lang="en-US" sz="3200" dirty="0">
                <a:solidFill>
                  <a:schemeClr val="accent6"/>
                </a:solidFill>
              </a:rPr>
              <a:t>	</a:t>
            </a:r>
            <a:r>
              <a:rPr lang="ru-RU" sz="3200" dirty="0" smtClean="0"/>
              <a:t>Чувство </a:t>
            </a:r>
            <a:r>
              <a:rPr lang="ru-RU" sz="3200" dirty="0"/>
              <a:t>удовлетворения от проделанной работы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Sense </a:t>
            </a:r>
            <a:r>
              <a:rPr lang="en-US" sz="2000" dirty="0">
                <a:solidFill>
                  <a:schemeClr val="accent6"/>
                </a:solidFill>
              </a:rPr>
              <a:t>of </a:t>
            </a:r>
            <a:r>
              <a:rPr lang="en-US" sz="2000" dirty="0" smtClean="0">
                <a:solidFill>
                  <a:schemeClr val="accent6"/>
                </a:solidFill>
              </a:rPr>
              <a:t>Accomplishment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az-Cyrl-AZ" dirty="0" smtClean="0">
                <a:solidFill>
                  <a:schemeClr val="tx1"/>
                </a:solidFill>
              </a:rPr>
              <a:t>Зачем </a:t>
            </a:r>
            <a:r>
              <a:rPr lang="az-Cyrl-AZ" dirty="0">
                <a:solidFill>
                  <a:schemeClr val="tx1"/>
                </a:solidFill>
              </a:rPr>
              <a:t>нужны контракты</a:t>
            </a:r>
            <a:r>
              <a:rPr lang="az-Cyrl-AZ" dirty="0" smtClean="0">
                <a:solidFill>
                  <a:schemeClr val="tx1"/>
                </a:solidFill>
              </a:rPr>
              <a:t>?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accent6"/>
                </a:solidFill>
              </a:rPr>
              <a:t>Why Contracts?</a:t>
            </a:r>
            <a:endParaRPr lang="en-US" sz="2700" b="1" i="1" dirty="0">
              <a:solidFill>
                <a:schemeClr val="accent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7"/>
          <a:stretch/>
        </p:blipFill>
        <p:spPr>
          <a:xfrm>
            <a:off x="5562600" y="3696286"/>
            <a:ext cx="3581399" cy="27807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az-Cyrl-AZ" dirty="0" smtClean="0">
                <a:solidFill>
                  <a:schemeClr val="tx1"/>
                </a:solidFill>
              </a:rPr>
              <a:t>Зачем </a:t>
            </a:r>
            <a:r>
              <a:rPr lang="az-Cyrl-AZ" dirty="0">
                <a:solidFill>
                  <a:schemeClr val="tx1"/>
                </a:solidFill>
              </a:rPr>
              <a:t>нужны контракты</a:t>
            </a:r>
            <a:r>
              <a:rPr lang="az-Cyrl-AZ" dirty="0" smtClean="0">
                <a:solidFill>
                  <a:schemeClr val="tx1"/>
                </a:solidFill>
              </a:rPr>
              <a:t>?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accent6"/>
                </a:solidFill>
              </a:rPr>
              <a:t>Why Contracts?</a:t>
            </a:r>
            <a:endParaRPr lang="en-US" sz="2700" b="1" i="1" dirty="0">
              <a:solidFill>
                <a:schemeClr val="accent6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457200" y="1219200"/>
            <a:ext cx="8839200" cy="518160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altLang="en-US" sz="3200" dirty="0" smtClean="0">
                <a:solidFill>
                  <a:schemeClr val="accent6"/>
                </a:solidFill>
              </a:rPr>
              <a:t>3.</a:t>
            </a:r>
            <a:r>
              <a:rPr lang="en-US" altLang="en-US" sz="3200" dirty="0" smtClean="0">
                <a:solidFill>
                  <a:schemeClr val="tx2"/>
                </a:solidFill>
              </a:rPr>
              <a:t>	</a:t>
            </a:r>
            <a:r>
              <a:rPr lang="ru-RU" sz="3200" dirty="0" smtClean="0"/>
              <a:t>Контракты </a:t>
            </a:r>
            <a:r>
              <a:rPr lang="ru-RU" sz="3200" dirty="0"/>
              <a:t>обеспечивают </a:t>
            </a:r>
            <a:r>
              <a:rPr lang="ru-RU" sz="3200" b="1" u="sng" dirty="0">
                <a:solidFill>
                  <a:schemeClr val="accent6"/>
                </a:solidFill>
              </a:rPr>
              <a:t>гибкий</a:t>
            </a:r>
            <a:r>
              <a:rPr lang="ru-RU" sz="3200" dirty="0">
                <a:solidFill>
                  <a:schemeClr val="accent6"/>
                </a:solidFill>
              </a:rPr>
              <a:t> </a:t>
            </a:r>
            <a:r>
              <a:rPr lang="ru-RU" sz="3200" dirty="0"/>
              <a:t>подход для самых разных студентов</a:t>
            </a:r>
            <a:r>
              <a:rPr lang="en-US" altLang="en-US" sz="2600" dirty="0" smtClean="0"/>
              <a:t/>
            </a:r>
            <a:br>
              <a:rPr lang="en-US" altLang="en-US" sz="2600" dirty="0" smtClean="0"/>
            </a:br>
            <a:r>
              <a:rPr lang="en-US" altLang="en-US" sz="2000" dirty="0" smtClean="0">
                <a:solidFill>
                  <a:schemeClr val="accent6"/>
                </a:solidFill>
              </a:rPr>
              <a:t>Contracts provide </a:t>
            </a:r>
            <a:r>
              <a:rPr lang="en-US" altLang="en-US" sz="2000" b="1" u="sng" dirty="0" smtClean="0">
                <a:solidFill>
                  <a:schemeClr val="accent6"/>
                </a:solidFill>
              </a:rPr>
              <a:t>flexibility</a:t>
            </a:r>
            <a:r>
              <a:rPr lang="en-US" altLang="en-US" sz="2000" dirty="0" smtClean="0">
                <a:solidFill>
                  <a:schemeClr val="accent6"/>
                </a:solidFill>
              </a:rPr>
              <a:t> for different students</a:t>
            </a:r>
            <a:endParaRPr lang="pt-BR" altLang="en-US" sz="2600" dirty="0" smtClean="0">
              <a:solidFill>
                <a:schemeClr val="accent6"/>
              </a:solidFill>
            </a:endParaRPr>
          </a:p>
          <a:p>
            <a:pPr marL="685800" indent="-22860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5029200" algn="l"/>
              </a:tabLst>
            </a:pPr>
            <a:r>
              <a:rPr lang="ru-RU" sz="2800" dirty="0"/>
              <a:t>с разными </a:t>
            </a:r>
            <a:r>
              <a:rPr lang="en-US" altLang="en-US" sz="2800" dirty="0" smtClean="0"/>
              <a:t>	</a:t>
            </a:r>
            <a:r>
              <a:rPr lang="en-US" altLang="en-US" sz="2000" dirty="0" smtClean="0">
                <a:solidFill>
                  <a:schemeClr val="accent6"/>
                </a:solidFill>
              </a:rPr>
              <a:t>-academic abilities</a:t>
            </a:r>
            <a:br>
              <a:rPr lang="en-US" altLang="en-US" sz="2000" dirty="0" smtClean="0">
                <a:solidFill>
                  <a:schemeClr val="accent6"/>
                </a:solidFill>
              </a:rPr>
            </a:br>
            <a:r>
              <a:rPr lang="ru-RU" sz="2800" dirty="0"/>
              <a:t>академическими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способностями</a:t>
            </a:r>
            <a:endParaRPr lang="en-US" altLang="en-US" sz="2000" dirty="0" smtClean="0">
              <a:solidFill>
                <a:schemeClr val="accent6"/>
              </a:solidFill>
            </a:endParaRPr>
          </a:p>
          <a:p>
            <a:pPr marL="685800" indent="-22860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5029200" algn="l"/>
              </a:tabLst>
            </a:pPr>
            <a:r>
              <a:rPr lang="az-Cyrl-AZ" altLang="en-US" sz="2800" b="1" u="sng" dirty="0">
                <a:solidFill>
                  <a:schemeClr val="accent6"/>
                </a:solidFill>
              </a:rPr>
              <a:t>нуждами</a:t>
            </a:r>
            <a:r>
              <a:rPr lang="en-US" altLang="en-US" sz="2800" dirty="0" smtClean="0"/>
              <a:t>	</a:t>
            </a:r>
            <a:r>
              <a:rPr lang="en-US" altLang="en-US" sz="2000" dirty="0" smtClean="0">
                <a:solidFill>
                  <a:schemeClr val="accent6"/>
                </a:solidFill>
              </a:rPr>
              <a:t>-</a:t>
            </a:r>
            <a:r>
              <a:rPr lang="en-US" altLang="en-US" sz="2000" b="1" u="sng" dirty="0" smtClean="0">
                <a:solidFill>
                  <a:schemeClr val="accent6"/>
                </a:solidFill>
              </a:rPr>
              <a:t>needs</a:t>
            </a:r>
          </a:p>
          <a:p>
            <a:pPr marL="685800" indent="-22860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5029200" algn="l"/>
              </a:tabLst>
            </a:pPr>
            <a:r>
              <a:rPr lang="ru-RU" sz="2800" dirty="0"/>
              <a:t>интересами </a:t>
            </a:r>
            <a:r>
              <a:rPr lang="en-US" altLang="en-US" sz="2800" dirty="0" smtClean="0"/>
              <a:t>	</a:t>
            </a:r>
            <a:r>
              <a:rPr lang="en-US" altLang="en-US" sz="2000" dirty="0" smtClean="0">
                <a:solidFill>
                  <a:schemeClr val="accent6"/>
                </a:solidFill>
              </a:rPr>
              <a:t>-interests</a:t>
            </a:r>
            <a:endParaRPr lang="en-US" sz="2400" dirty="0"/>
          </a:p>
          <a:p>
            <a:pPr marL="685800" indent="-22860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5029200" algn="l"/>
              </a:tabLst>
            </a:pPr>
            <a:r>
              <a:rPr lang="az-Cyrl-AZ" sz="2800" dirty="0"/>
              <a:t>разным </a:t>
            </a:r>
            <a:r>
              <a:rPr lang="az-Cyrl-AZ" sz="2800" b="1" u="sng" dirty="0">
                <a:solidFill>
                  <a:schemeClr val="accent6"/>
                </a:solidFill>
              </a:rPr>
              <a:t>уровнем</a:t>
            </a:r>
            <a:r>
              <a:rPr lang="az-Cyrl-AZ" sz="2800" dirty="0">
                <a:solidFill>
                  <a:schemeClr val="accent6"/>
                </a:solidFill>
              </a:rPr>
              <a:t> </a:t>
            </a:r>
            <a:r>
              <a:rPr lang="en-US" altLang="en-US" sz="3600" dirty="0"/>
              <a:t>	</a:t>
            </a:r>
            <a:r>
              <a:rPr lang="en-US" altLang="en-US" sz="2000" dirty="0" smtClean="0">
                <a:solidFill>
                  <a:schemeClr val="accent6"/>
                </a:solidFill>
              </a:rPr>
              <a:t>-</a:t>
            </a:r>
            <a:r>
              <a:rPr lang="en-US" sz="2000" u="sng" dirty="0">
                <a:solidFill>
                  <a:schemeClr val="accent6"/>
                </a:solidFill>
              </a:rPr>
              <a:t> </a:t>
            </a:r>
            <a:r>
              <a:rPr lang="en-US" sz="2000" b="1" u="sng" dirty="0">
                <a:solidFill>
                  <a:schemeClr val="accent6"/>
                </a:solidFill>
              </a:rPr>
              <a:t>levels</a:t>
            </a:r>
            <a:r>
              <a:rPr lang="en-US" sz="2000" dirty="0">
                <a:solidFill>
                  <a:schemeClr val="accent6"/>
                </a:solidFill>
              </a:rPr>
              <a:t> of spiritual growth </a:t>
            </a:r>
            <a:r>
              <a:rPr lang="en-US" altLang="en-US" sz="2600" dirty="0" smtClean="0"/>
              <a:t/>
            </a:r>
            <a:br>
              <a:rPr lang="en-US" altLang="en-US" sz="2600" dirty="0" smtClean="0"/>
            </a:br>
            <a:r>
              <a:rPr lang="az-Cyrl-AZ" sz="2800" dirty="0"/>
              <a:t>духовного развития</a:t>
            </a:r>
            <a:endParaRPr lang="en-US" alt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15316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457200" y="1676400"/>
            <a:ext cx="8650357" cy="1044575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57200" indent="-457200" eaLnBrk="1" hangingPunct="1">
              <a:spcAft>
                <a:spcPts val="3000"/>
              </a:spcAft>
              <a:buNone/>
              <a:defRPr/>
            </a:pPr>
            <a:r>
              <a:rPr lang="en-US" sz="12800" dirty="0" smtClean="0">
                <a:solidFill>
                  <a:schemeClr val="accent6"/>
                </a:solidFill>
              </a:rPr>
              <a:t>4.</a:t>
            </a:r>
            <a:r>
              <a:rPr lang="en-US" sz="12800" dirty="0" smtClean="0">
                <a:solidFill>
                  <a:schemeClr val="tx2"/>
                </a:solidFill>
              </a:rPr>
              <a:t>	</a:t>
            </a:r>
            <a:r>
              <a:rPr lang="ru-RU" altLang="en-US" sz="12800" dirty="0" smtClean="0"/>
              <a:t>Это </a:t>
            </a:r>
            <a:r>
              <a:rPr lang="ru-RU" altLang="en-US" sz="12800" dirty="0"/>
              <a:t>дополняет ваше служение наставника 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sz="8000" dirty="0" smtClean="0">
                <a:solidFill>
                  <a:schemeClr val="accent6"/>
                </a:solidFill>
              </a:rPr>
              <a:t>Complements your counseling ministry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3048000"/>
            <a:ext cx="4876800" cy="3251200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az-Cyrl-AZ" dirty="0" smtClean="0">
                <a:solidFill>
                  <a:schemeClr val="tx1"/>
                </a:solidFill>
              </a:rPr>
              <a:t>Зачем </a:t>
            </a:r>
            <a:r>
              <a:rPr lang="az-Cyrl-AZ" dirty="0">
                <a:solidFill>
                  <a:schemeClr val="tx1"/>
                </a:solidFill>
              </a:rPr>
              <a:t>нужны контракты</a:t>
            </a:r>
            <a:r>
              <a:rPr lang="az-Cyrl-AZ" dirty="0" smtClean="0">
                <a:solidFill>
                  <a:schemeClr val="tx1"/>
                </a:solidFill>
              </a:rPr>
              <a:t>?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accent6"/>
                </a:solidFill>
              </a:rPr>
              <a:t>Why Contracts?</a:t>
            </a:r>
            <a:endParaRPr lang="en-US" sz="27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29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13449</TotalTime>
  <Words>467</Words>
  <Application>Microsoft Office PowerPoint</Application>
  <PresentationFormat>On-screen Show (4:3)</PresentationFormat>
  <Paragraphs>248</Paragraphs>
  <Slides>41</Slides>
  <Notes>1</Notes>
  <HiddenSlides>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Concourse</vt:lpstr>
      <vt:lpstr>КАК СОСТАВИТЬ УЧЕБНЫЙ КОНТРАКТ СТУДЕНТА Writing Student Learning Contracts </vt:lpstr>
      <vt:lpstr>Акселератор, тормоза, система навигации Accelerator &amp; Brakes &amp; GPS Navigation System</vt:lpstr>
      <vt:lpstr>Что такое контракты? What are Contracts?</vt:lpstr>
      <vt:lpstr>Что такое контракты? What are Contracts?</vt:lpstr>
      <vt:lpstr>Что такое контракты? What are Contracts?</vt:lpstr>
      <vt:lpstr>Что такое контракты? What are Contracts?</vt:lpstr>
      <vt:lpstr>Зачем нужны контракты? Why Contracts?</vt:lpstr>
      <vt:lpstr>Зачем нужны контракты? Why Contracts?</vt:lpstr>
      <vt:lpstr>Зачем нужны контракты? Why Contracts?</vt:lpstr>
      <vt:lpstr>Что включено в контракт? What’s included in a Contract? </vt:lpstr>
      <vt:lpstr>Что включено в контракт? What’s included in a Contract? </vt:lpstr>
      <vt:lpstr>Что включено в контракт? What’s included in a Contract? </vt:lpstr>
      <vt:lpstr>Что включено в контракт? What’s included in a Contract? </vt:lpstr>
      <vt:lpstr>ПИШЕМ КОНТРАКТЫ Writing Contracts</vt:lpstr>
      <vt:lpstr>Составление контракта – как поход в магазин и выбрать продукты, которые вы хотите использовать, затем принести их домой и применить. Writing a contract is like going to the grocery store and choosing the items you want to use and then bringing them home and using them.</vt:lpstr>
      <vt:lpstr>A. Разрабатываем инструменты  Develop Tools</vt:lpstr>
      <vt:lpstr>A. Разрабатываем инструменты  Develop Tools</vt:lpstr>
      <vt:lpstr>PowerPoint Presentation</vt:lpstr>
      <vt:lpstr>Б. Блок 1. Спасение Unit 1  Salvation  </vt:lpstr>
      <vt:lpstr>Б. Блок 1. Спасение Unit 1  Salvation  </vt:lpstr>
      <vt:lpstr>Б. Блок 1. Спасение Unit 1  Salvation  </vt:lpstr>
      <vt:lpstr>B. Обзор контрактов для Блока 2 и следующих за ним Блоков  Units 2 &amp; up</vt:lpstr>
      <vt:lpstr>B. Обзор контрактов для Блока 2 и следующих за ним Блоков  Units 2 &amp; up</vt:lpstr>
      <vt:lpstr>B. Обзор контрактов для Блока 2 и следующих за ним Блоков  Units 2 &amp; up</vt:lpstr>
      <vt:lpstr>Выберите нужные вам продукты для каждой части контракта Pick the items you need for each area of the contract.</vt:lpstr>
      <vt:lpstr>Учебный контракт студента   Student Learning Contract</vt:lpstr>
      <vt:lpstr>B. Обзор контрактов для Блока 2 и следующих за ним Блоков  Units 2 &amp; up</vt:lpstr>
      <vt:lpstr>B. Обзор контрактов для Блока 2 и следующих за ним Блоков  Units 2 &amp; up</vt:lpstr>
      <vt:lpstr>B. Обзор контрактов для Блока 2 и следующих за ним Блоков  Units 2 &amp; up</vt:lpstr>
      <vt:lpstr>Учебный контракт студента БЛОК 2. Самопознание  Student Learning Contract    Unit 2. Self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Акселератор, тормоза, система навигации Accelerator &amp; Brakes &amp; GPS Navigation System</vt:lpstr>
      <vt:lpstr>Вопросы для обсуждения Questions for discussion </vt:lpstr>
      <vt:lpstr>Контактная информация 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Student Learning Contracts</dc:title>
  <dc:creator>Teen Challenge</dc:creator>
  <cp:lastModifiedBy>Dave Batty</cp:lastModifiedBy>
  <cp:revision>238</cp:revision>
  <dcterms:created xsi:type="dcterms:W3CDTF">2005-06-07T21:46:24Z</dcterms:created>
  <dcterms:modified xsi:type="dcterms:W3CDTF">2017-10-02T12:32:16Z</dcterms:modified>
</cp:coreProperties>
</file>