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757" r:id="rId2"/>
  </p:sldMasterIdLst>
  <p:notesMasterIdLst>
    <p:notesMasterId r:id="rId30"/>
  </p:notesMasterIdLst>
  <p:handoutMasterIdLst>
    <p:handoutMasterId r:id="rId31"/>
  </p:handoutMasterIdLst>
  <p:sldIdLst>
    <p:sldId id="256" r:id="rId3"/>
    <p:sldId id="304" r:id="rId4"/>
    <p:sldId id="322" r:id="rId5"/>
    <p:sldId id="257" r:id="rId6"/>
    <p:sldId id="323" r:id="rId7"/>
    <p:sldId id="306" r:id="rId8"/>
    <p:sldId id="325" r:id="rId9"/>
    <p:sldId id="307" r:id="rId10"/>
    <p:sldId id="308" r:id="rId11"/>
    <p:sldId id="299" r:id="rId12"/>
    <p:sldId id="309" r:id="rId13"/>
    <p:sldId id="318" r:id="rId14"/>
    <p:sldId id="319" r:id="rId15"/>
    <p:sldId id="311" r:id="rId16"/>
    <p:sldId id="302" r:id="rId17"/>
    <p:sldId id="303" r:id="rId18"/>
    <p:sldId id="320" r:id="rId19"/>
    <p:sldId id="267" r:id="rId20"/>
    <p:sldId id="321" r:id="rId21"/>
    <p:sldId id="326" r:id="rId22"/>
    <p:sldId id="312" r:id="rId23"/>
    <p:sldId id="293" r:id="rId24"/>
    <p:sldId id="313" r:id="rId25"/>
    <p:sldId id="314" r:id="rId26"/>
    <p:sldId id="324" r:id="rId27"/>
    <p:sldId id="317" r:id="rId28"/>
    <p:sldId id="31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0" autoAdjust="0"/>
  </p:normalViewPr>
  <p:slideViewPr>
    <p:cSldViewPr>
      <p:cViewPr varScale="1">
        <p:scale>
          <a:sx n="50" d="100"/>
          <a:sy n="50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6927BCFE-BF62-4E07-8C53-993ADA6C80CF}" type="datetimeFigureOut">
              <a:rPr lang="en-US" altLang="en-US"/>
              <a:pPr/>
              <a:t>4/22/2017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82D40ECD-7EE9-4A62-9FE6-580083AD77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842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2C3BA0E3-5075-46B8-919B-0BEEA91F0B07}" type="datetimeFigureOut">
              <a:rPr lang="en-US" altLang="en-US"/>
              <a:pPr/>
              <a:t>4/22/2017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436898AF-ACCA-4BF8-B4D5-ABC4CD0CA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199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r>
              <a:rPr lang="en-US" smtClean="0"/>
              <a:t>04-2017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4800600" cy="320675"/>
          </a:xfrm>
        </p:spPr>
        <p:txBody>
          <a:bodyPr/>
          <a:lstStyle>
            <a:lvl1pPr>
              <a:defRPr u="none"/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 cap="non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/>
            </a:lvl1pPr>
          </a:lstStyle>
          <a:p>
            <a:fld id="{64F2FD9D-F2F6-4CD1-BF86-5118C095639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960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9FF4A-0DFC-43BD-B5EF-6EF620439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86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92BB4-7B2E-4B1B-9330-C409EA52F0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645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1027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2400" b="0" u="none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" name="Arc 1028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T0" fmla="*/ 1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5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quarter" idx="10"/>
          </p:nvPr>
        </p:nvSpPr>
        <p:spPr>
          <a:xfrm>
            <a:off x="5508625" y="6381750"/>
            <a:ext cx="1905000" cy="38100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27875" y="6308725"/>
            <a:ext cx="1905000" cy="381000"/>
          </a:xfrm>
        </p:spPr>
        <p:txBody>
          <a:bodyPr/>
          <a:lstStyle>
            <a:lvl2pPr lvl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imes New Roman" pitchFamily="18" charset="0"/>
              </a:defRPr>
            </a:lvl2pPr>
          </a:lstStyle>
          <a:p>
            <a:pPr lvl="1"/>
            <a:fld id="{750988D4-8C12-4EE8-91CB-E4D1F7FA4598}" type="slidenum">
              <a:rPr lang="en-US" altLang="en-US"/>
              <a:pPr lvl="1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967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0313" y="6381750"/>
            <a:ext cx="1905000" cy="38100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288088"/>
            <a:ext cx="1905000" cy="381000"/>
          </a:xfrm>
        </p:spPr>
        <p:txBody>
          <a:bodyPr/>
          <a:lstStyle>
            <a:lvl2pPr lvl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/>
            </a:lvl2pPr>
          </a:lstStyle>
          <a:p>
            <a:pPr lvl="1"/>
            <a:fld id="{3739749B-B7C8-43CE-A6DA-B97AD90B2EB7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52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/>
            </a:lvl2pPr>
          </a:lstStyle>
          <a:p>
            <a:pPr lvl="1"/>
            <a:fld id="{0A888EEF-CB0A-4B97-AE8D-3D4D5FA9AE89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38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/>
            </a:lvl2pPr>
          </a:lstStyle>
          <a:p>
            <a:pPr lvl="1"/>
            <a:fld id="{1BE65944-F77A-4430-A60E-EE9206324F59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57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/>
            </a:lvl2pPr>
          </a:lstStyle>
          <a:p>
            <a:pPr lvl="1"/>
            <a:fld id="{931D745F-D31C-4D03-8756-49BCC5CA9BCB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85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/>
            </a:lvl2pPr>
          </a:lstStyle>
          <a:p>
            <a:pPr lvl="1"/>
            <a:fld id="{39B8E942-1076-4708-AC38-E17D6A9B4E17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418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67288" y="6381750"/>
            <a:ext cx="1905000" cy="38100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5463" y="6345238"/>
            <a:ext cx="1905000" cy="381000"/>
          </a:xfrm>
        </p:spPr>
        <p:txBody>
          <a:bodyPr/>
          <a:lstStyle>
            <a:lvl2pPr lvl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/>
            </a:lvl2pPr>
          </a:lstStyle>
          <a:p>
            <a:pPr lvl="1"/>
            <a:fld id="{D071D749-9BD1-46F1-8BFE-EC3309CBA641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39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/>
            </a:lvl2pPr>
          </a:lstStyle>
          <a:p>
            <a:pPr lvl="1"/>
            <a:fld id="{993BB42F-E4E4-410A-83C3-9933C2D36135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34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buFontTx/>
              <a:buNone/>
              <a:defRPr/>
            </a:pPr>
            <a:r>
              <a:rPr lang="en-US" smtClean="0"/>
              <a:t>04-2017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09600" y="6400800"/>
            <a:ext cx="4876800" cy="320675"/>
          </a:xfrm>
        </p:spPr>
        <p:txBody>
          <a:bodyPr/>
          <a:lstStyle>
            <a:lvl1pPr>
              <a:defRPr u="none" cap="none" baseline="0"/>
            </a:lvl1pPr>
          </a:lstStyle>
          <a:p>
            <a:pPr>
              <a:buFontTx/>
              <a:buNone/>
              <a:defRPr/>
            </a:pPr>
            <a:r>
              <a:rPr lang="en-US" dirty="0" err="1" smtClean="0"/>
              <a:t>PSNC</a:t>
            </a:r>
            <a:r>
              <a:rPr lang="en-US" dirty="0" smtClean="0"/>
              <a:t> #11   </a:t>
            </a:r>
            <a:r>
              <a:rPr lang="en-US" dirty="0" err="1" smtClean="0"/>
              <a:t>T505.21</a:t>
            </a:r>
            <a:r>
              <a:rPr lang="en-US" dirty="0" smtClean="0"/>
              <a:t>       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617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/>
            </a:lvl2pPr>
          </a:lstStyle>
          <a:p>
            <a:pPr lvl="1"/>
            <a:fld id="{30747954-D810-412B-8429-AD985B3618E3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309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/>
            </a:lvl2pPr>
          </a:lstStyle>
          <a:p>
            <a:pPr lvl="1"/>
            <a:fld id="{207D6324-B111-4B28-BB72-EE73F9AED589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359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 b="1" u="sng"/>
            </a:lvl2pPr>
          </a:lstStyle>
          <a:p>
            <a:pPr lvl="1"/>
            <a:fld id="{CF4B7DA6-A029-4070-A3A2-43DAE8A14A5E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38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285BD-2AB9-44E5-BF5B-9126E73838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79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856A4B6-9D3E-4187-9ADB-DCFA6B8683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83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A961219-FF2C-4784-AF21-30F8539614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15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17F3A-29E6-468C-B99F-427A02CAB0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09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008F2-ABDF-4EB5-A7D5-76C4EBA90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38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806733E-53EE-4EB5-8ED2-61AC57DC29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94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CBEE1-47EE-4EE7-8A7D-BE9F1B0A11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08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83838"/>
            </a:gs>
            <a:gs pos="3100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u="none" strike="noStrike" spc="60" baseline="0">
                <a:solidFill>
                  <a:schemeClr val="tx1"/>
                </a:solidFill>
              </a:defRPr>
            </a:lvl1pPr>
          </a:lstStyle>
          <a:p>
            <a:pPr>
              <a:buFontTx/>
              <a:buNone/>
              <a:defRPr/>
            </a:pPr>
            <a:r>
              <a:rPr lang="en-US" smtClean="0"/>
              <a:t>04-2017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24600"/>
            <a:ext cx="4724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u="none" cap="none" spc="60" baseline="0">
                <a:solidFill>
                  <a:schemeClr val="tx1"/>
                </a:solidFill>
              </a:defRPr>
            </a:lvl1pPr>
          </a:lstStyle>
          <a:p>
            <a:pPr>
              <a:buFontTx/>
              <a:buNone/>
              <a:defRPr/>
            </a:pPr>
            <a:r>
              <a:rPr lang="en-US" dirty="0" err="1" smtClean="0"/>
              <a:t>PSNC</a:t>
            </a:r>
            <a:r>
              <a:rPr lang="en-US" dirty="0" smtClean="0"/>
              <a:t> #11   </a:t>
            </a:r>
            <a:r>
              <a:rPr lang="en-US" dirty="0" err="1" smtClean="0"/>
              <a:t>T505.21</a:t>
            </a:r>
            <a:r>
              <a:rPr lang="en-US" dirty="0" smtClean="0"/>
              <a:t>       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u="none"/>
            </a:lvl1pPr>
          </a:lstStyle>
          <a:p>
            <a:pPr>
              <a:buFontTx/>
              <a:buNone/>
            </a:pPr>
            <a:fld id="{70BC5810-65E3-4CE9-AE00-654AE2484C30}" type="slidenum">
              <a:rPr lang="en-US" altLang="en-US" smtClean="0"/>
              <a:pPr>
                <a:buFontTx/>
                <a:buNone/>
              </a:pPr>
              <a:t>‹#›</a:t>
            </a:fld>
            <a:endParaRPr lang="en-US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1" r:id="rId1"/>
    <p:sldLayoutId id="2147483963" r:id="rId2"/>
    <p:sldLayoutId id="2147483972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73" r:id="rId9"/>
    <p:sldLayoutId id="2147483969" r:id="rId10"/>
    <p:sldLayoutId id="214748397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050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9459" name="Freeform 2051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2400" b="0" u="none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7" name="Arc 2052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T0" fmla="*/ 2 w 43200"/>
                <a:gd name="T1" fmla="*/ 0 h 43200"/>
                <a:gd name="T2" fmla="*/ 1 w 43200"/>
                <a:gd name="T3" fmla="*/ 0 h 43200"/>
                <a:gd name="T4" fmla="*/ 1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1" name="Rectangle 2053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2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3" name="Rectangle 20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 u="none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19464" name="Rectangle 20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b="0" u="none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19465" name="Rectangle 2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spcBef>
                <a:spcPct val="0"/>
              </a:spcBef>
              <a:buClrTx/>
              <a:buSzTx/>
              <a:buFontTx/>
              <a:buNone/>
              <a:defRPr sz="1400" b="0" u="none">
                <a:solidFill>
                  <a:srgbClr val="FFFFFF"/>
                </a:solidFill>
                <a:latin typeface="Arial" charset="0"/>
              </a:defRPr>
            </a:lvl2pPr>
          </a:lstStyle>
          <a:p>
            <a:pPr lvl="1"/>
            <a:fld id="{D93C158F-DF75-42A6-8D2E-F0BFAD31BFD2}" type="slidenum">
              <a:rPr lang="en-US" altLang="en-US"/>
              <a:pPr lvl="1"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4E609821-7765-46ED-A7E6-DCE2E97D2E4B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1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990600"/>
            <a:ext cx="8686800" cy="18288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b="1" dirty="0"/>
              <a:t>УЧЕБНЫЕ ИЗНХ БЛОКИ ДЛЯ </a:t>
            </a:r>
            <a:r>
              <a:rPr lang="ru-RU" sz="4000" b="1" dirty="0" smtClean="0"/>
              <a:t>РОСТА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altLang="en-US" sz="2000" b="1" cap="none" dirty="0" err="1" smtClean="0">
                <a:solidFill>
                  <a:schemeClr val="tx2"/>
                </a:solidFill>
              </a:rPr>
              <a:t>PSNC</a:t>
            </a:r>
            <a:r>
              <a:rPr lang="en-US" altLang="en-US" sz="2000" b="1" cap="none" dirty="0" smtClean="0">
                <a:solidFill>
                  <a:schemeClr val="tx2"/>
                </a:solidFill>
              </a:rPr>
              <a:t> UNITS FOR GROWTH</a:t>
            </a:r>
            <a:r>
              <a:rPr lang="en-US" altLang="en-US" sz="4400" b="1" cap="none" dirty="0" smtClean="0">
                <a:solidFill>
                  <a:schemeClr val="tx2"/>
                </a:solidFill>
              </a:rPr>
              <a:t/>
            </a:r>
            <a:br>
              <a:rPr lang="en-US" altLang="en-US" sz="4400" b="1" cap="none" dirty="0" smtClean="0">
                <a:solidFill>
                  <a:schemeClr val="tx2"/>
                </a:solidFill>
              </a:rPr>
            </a:br>
            <a:endParaRPr lang="en-US" altLang="en-US" sz="4000" cap="none" dirty="0" smtClean="0"/>
          </a:p>
        </p:txBody>
      </p:sp>
      <p:pic>
        <p:nvPicPr>
          <p:cNvPr id="174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36576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19200" y="2743200"/>
            <a:ext cx="6400800" cy="1219200"/>
          </a:xfrm>
        </p:spPr>
        <p:txBody>
          <a:bodyPr/>
          <a:lstStyle/>
          <a:p>
            <a:pPr marL="0" lvl="1"/>
            <a:r>
              <a:rPr lang="az-Cyrl-AZ" altLang="en-US" sz="3200" dirty="0">
                <a:latin typeface="Arial" charset="0"/>
              </a:rPr>
              <a:t>Автор – Дэвид Бэтти</a:t>
            </a:r>
            <a:endParaRPr lang="en-US" altLang="en-US" sz="3200" dirty="0">
              <a:latin typeface="Arial" charset="0"/>
            </a:endParaRPr>
          </a:p>
          <a:p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343400"/>
            <a:ext cx="2158027" cy="1394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marL="695325" indent="-695325" eaLnBrk="1" hangingPunct="1"/>
            <a:r>
              <a:rPr lang="ru-RU" altLang="en-US" sz="3200" b="1" cap="none" dirty="0"/>
              <a:t>Б. 	КАК БЛОКИ ПОДХОДЯТ К ИЗНХ? </a:t>
            </a:r>
            <a:r>
              <a:rPr lang="en-US" altLang="en-US" sz="3200" cap="none" dirty="0" smtClean="0"/>
              <a:t/>
            </a:r>
            <a:br>
              <a:rPr lang="en-US" altLang="en-US" sz="3200" cap="none" dirty="0" smtClean="0"/>
            </a:br>
            <a:r>
              <a:rPr lang="en-US" altLang="en-US" sz="2000" b="1" cap="none" dirty="0" smtClean="0">
                <a:solidFill>
                  <a:schemeClr val="tx2"/>
                </a:solidFill>
              </a:rPr>
              <a:t>HOW DO THE UNITS FIT INTO THE </a:t>
            </a:r>
            <a:r>
              <a:rPr lang="en-US" altLang="en-US" sz="2000" b="1" cap="none" dirty="0" err="1" smtClean="0">
                <a:solidFill>
                  <a:schemeClr val="tx2"/>
                </a:solidFill>
              </a:rPr>
              <a:t>PSNC</a:t>
            </a:r>
            <a:r>
              <a:rPr lang="en-US" altLang="en-US" sz="2000" b="1" cap="none" dirty="0" smtClean="0">
                <a:solidFill>
                  <a:schemeClr val="tx2"/>
                </a:solidFill>
              </a:rPr>
              <a:t>?</a:t>
            </a:r>
            <a:endParaRPr lang="en-US" altLang="en-US" sz="2800" cap="none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24581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BD4C46C1-1571-4B89-B8B7-E21DEAC2547E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10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1600200"/>
            <a:ext cx="8001000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spcAft>
                <a:spcPts val="3000"/>
              </a:spcAft>
              <a:buFont typeface="Calibri" pitchFamily="34" charset="0"/>
              <a:buAutoNum type="arabicPeriod"/>
            </a:pPr>
            <a:r>
              <a:rPr lang="ru-RU" sz="3200" dirty="0"/>
              <a:t>Занятия ИЗНХ разделены на блоки для роста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The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PSNC</a:t>
            </a:r>
            <a:r>
              <a:rPr lang="en-US" altLang="en-US" sz="2000" dirty="0" smtClean="0">
                <a:solidFill>
                  <a:schemeClr val="tx2"/>
                </a:solidFill>
              </a:rPr>
              <a:t> classes are divided into Units for growth</a:t>
            </a:r>
            <a:endParaRPr lang="en-US" altLang="en-US" sz="2800" dirty="0" smtClean="0"/>
          </a:p>
          <a:p>
            <a:pPr marL="514350" indent="-514350" eaLnBrk="1" hangingPunct="1">
              <a:lnSpc>
                <a:spcPct val="80000"/>
              </a:lnSpc>
              <a:spcAft>
                <a:spcPts val="3000"/>
              </a:spcAft>
              <a:buFont typeface="Calibri" pitchFamily="34" charset="0"/>
              <a:buAutoNum type="arabicPeriod"/>
            </a:pPr>
            <a:r>
              <a:rPr lang="ru-RU" altLang="en-US" sz="3200" dirty="0"/>
              <a:t>Каждый блок требует </a:t>
            </a:r>
            <a:r>
              <a:rPr lang="en-US" altLang="en-US" sz="3200" b="1" u="sng" dirty="0">
                <a:solidFill>
                  <a:srgbClr val="FFC000"/>
                </a:solidFill>
              </a:rPr>
              <a:t>3 – 5 </a:t>
            </a:r>
            <a:r>
              <a:rPr lang="ru-RU" altLang="en-US" sz="3200" dirty="0"/>
              <a:t>недель на выполнение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Each unit takes </a:t>
            </a:r>
            <a:r>
              <a:rPr lang="en-US" altLang="en-US" sz="2000" b="1" u="sng" dirty="0" smtClean="0">
                <a:solidFill>
                  <a:schemeClr val="tx2"/>
                </a:solidFill>
              </a:rPr>
              <a:t>3-5</a:t>
            </a:r>
            <a:r>
              <a:rPr lang="en-US" altLang="en-US" sz="2000" dirty="0" smtClean="0">
                <a:solidFill>
                  <a:schemeClr val="tx2"/>
                </a:solidFill>
              </a:rPr>
              <a:t> weeks to complete</a:t>
            </a:r>
            <a:endParaRPr lang="en-US" altLang="en-US" sz="2800" dirty="0" smtClean="0"/>
          </a:p>
          <a:p>
            <a:pPr marL="514350" indent="-514350" eaLnBrk="1" hangingPunct="1">
              <a:lnSpc>
                <a:spcPct val="80000"/>
              </a:lnSpc>
              <a:spcAft>
                <a:spcPct val="20000"/>
              </a:spcAft>
              <a:buFont typeface="Calibri" pitchFamily="34" charset="0"/>
              <a:buAutoNum type="arabicPeriod"/>
            </a:pPr>
            <a:r>
              <a:rPr lang="ru-RU" altLang="en-US" sz="3200" dirty="0"/>
              <a:t>В каждом блоке есть своя </a:t>
            </a:r>
            <a:r>
              <a:rPr lang="ru-RU" sz="3200" b="1" u="sng" dirty="0">
                <a:solidFill>
                  <a:srgbClr val="FFC000"/>
                </a:solidFill>
              </a:rPr>
              <a:t>главная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altLang="en-US" sz="3200" dirty="0"/>
              <a:t>тема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Each unit has a </a:t>
            </a:r>
            <a:r>
              <a:rPr lang="en-US" altLang="en-US" sz="2000" b="1" u="sng" dirty="0" smtClean="0">
                <a:solidFill>
                  <a:schemeClr val="tx2"/>
                </a:solidFill>
              </a:rPr>
              <a:t>major</a:t>
            </a:r>
            <a:r>
              <a:rPr lang="en-US" altLang="en-US" sz="2000" dirty="0" smtClean="0">
                <a:solidFill>
                  <a:schemeClr val="tx2"/>
                </a:solidFill>
              </a:rPr>
              <a:t> theme</a:t>
            </a: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25605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1F4161D1-47D7-4311-A846-BF52F2AAFD8C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11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1600200"/>
            <a:ext cx="8001000" cy="16002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514350" indent="-514350" eaLnBrk="1" hangingPunct="1">
              <a:lnSpc>
                <a:spcPct val="90000"/>
              </a:lnSpc>
              <a:spcAft>
                <a:spcPct val="20000"/>
              </a:spcAft>
              <a:buFont typeface="Calibri" pitchFamily="34" charset="0"/>
              <a:buAutoNum type="arabicPeriod" startAt="4"/>
            </a:pPr>
            <a:r>
              <a:rPr lang="ru-RU" altLang="en-US" sz="3200" dirty="0"/>
              <a:t>Каждый блок требует свои типы материалов и проекты на выбор 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Each unit has basic required material and also electives</a:t>
            </a:r>
            <a:endParaRPr lang="en-US" altLang="en-US" sz="2600" i="1" dirty="0" smtClean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marL="695325" indent="-695325" eaLnBrk="1" hangingPunct="1"/>
            <a:r>
              <a:rPr lang="ru-RU" altLang="en-US" sz="3200" b="1" cap="none" dirty="0"/>
              <a:t>Б. 	КАК БЛОКИ ПОДХОДЯТ К ИЗНХ? </a:t>
            </a:r>
            <a:r>
              <a:rPr lang="en-US" altLang="en-US" sz="3200" cap="none" dirty="0" smtClean="0"/>
              <a:t/>
            </a:r>
            <a:br>
              <a:rPr lang="en-US" altLang="en-US" sz="3200" cap="none" dirty="0" smtClean="0"/>
            </a:br>
            <a:r>
              <a:rPr lang="en-US" altLang="en-US" sz="2000" b="1" cap="none" dirty="0" smtClean="0">
                <a:solidFill>
                  <a:schemeClr val="tx2"/>
                </a:solidFill>
              </a:rPr>
              <a:t>HOW DO THE UNITS FIT INTO THE </a:t>
            </a:r>
            <a:r>
              <a:rPr lang="en-US" altLang="en-US" sz="2000" b="1" cap="none" dirty="0" err="1" smtClean="0">
                <a:solidFill>
                  <a:schemeClr val="tx2"/>
                </a:solidFill>
              </a:rPr>
              <a:t>PSNC</a:t>
            </a:r>
            <a:r>
              <a:rPr lang="en-US" altLang="en-US" sz="2000" b="1" cap="none" dirty="0" smtClean="0">
                <a:solidFill>
                  <a:schemeClr val="tx2"/>
                </a:solidFill>
              </a:rPr>
              <a:t>?</a:t>
            </a:r>
            <a:endParaRPr lang="en-US" altLang="en-US" sz="2800" cap="none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124200"/>
            <a:ext cx="1930642" cy="27314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191959"/>
            <a:ext cx="1885942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191959"/>
            <a:ext cx="1415636" cy="1995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940189"/>
            <a:ext cx="1287669" cy="1995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25605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1F4161D1-47D7-4311-A846-BF52F2AAFD8C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12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1371600"/>
            <a:ext cx="8001000" cy="48768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514350" indent="-514350" eaLnBrk="1" hangingPunct="1">
              <a:lnSpc>
                <a:spcPct val="90000"/>
              </a:lnSpc>
              <a:spcAft>
                <a:spcPts val="1200"/>
              </a:spcAft>
              <a:buFont typeface="+mj-lt"/>
              <a:buAutoNum type="arabicPeriod" startAt="5"/>
            </a:pPr>
            <a:r>
              <a:rPr lang="ru-RU" altLang="en-US" sz="2800" dirty="0"/>
              <a:t>Студенту назначаются 6 различных видов обучения 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The student will be assigned 6 different types of studies</a:t>
            </a:r>
            <a:endParaRPr lang="en-US" altLang="en-US" sz="2600" dirty="0" smtClean="0"/>
          </a:p>
          <a:p>
            <a:pPr marL="914400" lvl="1" indent="-457200" eaLnBrk="1" hangingPunct="1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altLang="en-US" sz="2600" dirty="0" smtClean="0"/>
              <a:t>a.	</a:t>
            </a:r>
            <a:r>
              <a:rPr lang="az-Cyrl-AZ" altLang="en-US" sz="2800" dirty="0" smtClean="0"/>
              <a:t>Изучение </a:t>
            </a:r>
            <a:r>
              <a:rPr lang="az-Cyrl-AZ" altLang="en-US" sz="2800" dirty="0"/>
              <a:t>Библии, уроки ИЗНХ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Bible studies,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PSNC</a:t>
            </a:r>
            <a:r>
              <a:rPr lang="en-US" altLang="en-US" sz="2000" dirty="0" smtClean="0">
                <a:solidFill>
                  <a:schemeClr val="tx2"/>
                </a:solidFill>
              </a:rPr>
              <a:t> lessons</a:t>
            </a:r>
            <a:endParaRPr lang="en-US" altLang="en-US" sz="2600" dirty="0" smtClean="0"/>
          </a:p>
          <a:p>
            <a:pPr marL="914400" lvl="1" indent="-457200" eaLnBrk="1" hangingPunct="1">
              <a:lnSpc>
                <a:spcPct val="90000"/>
              </a:lnSpc>
              <a:spcAft>
                <a:spcPts val="1200"/>
              </a:spcAft>
              <a:buNone/>
            </a:pPr>
            <a:r>
              <a:rPr lang="az-Cyrl-AZ" altLang="en-US" sz="2800" dirty="0" smtClean="0"/>
              <a:t>Б</a:t>
            </a:r>
            <a:r>
              <a:rPr lang="en-US" altLang="en-US" sz="2800" dirty="0" smtClean="0"/>
              <a:t>.	</a:t>
            </a:r>
            <a:r>
              <a:rPr lang="ru-RU" altLang="en-US" sz="2800" dirty="0" smtClean="0"/>
              <a:t>Работа </a:t>
            </a:r>
            <a:r>
              <a:rPr lang="ru-RU" altLang="en-US" sz="2800" dirty="0"/>
              <a:t>по запоминанию библейских стихов </a:t>
            </a:r>
            <a:r>
              <a:rPr lang="en-US" altLang="en-US" sz="2000" dirty="0" smtClean="0">
                <a:solidFill>
                  <a:schemeClr val="tx2"/>
                </a:solidFill>
              </a:rPr>
              <a:t>Scriptures to memorize</a:t>
            </a:r>
          </a:p>
          <a:p>
            <a:pPr marL="914400" lvl="1" indent="-457200" eaLnBrk="1" hangingPunct="1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altLang="en-US" sz="2800" dirty="0" smtClean="0"/>
              <a:t>B.	</a:t>
            </a:r>
            <a:r>
              <a:rPr lang="az-Cyrl-AZ" altLang="en-US" sz="2800" dirty="0" smtClean="0"/>
              <a:t>Качества </a:t>
            </a:r>
            <a:r>
              <a:rPr lang="az-Cyrl-AZ" altLang="en-US" sz="2800" dirty="0"/>
              <a:t>характера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Character qualities</a:t>
            </a:r>
            <a:endParaRPr lang="en-US" altLang="en-US" sz="2000" dirty="0" smtClean="0"/>
          </a:p>
          <a:p>
            <a:pPr marL="914400" lvl="1" indent="-457200" eaLnBrk="1" hangingPunct="1">
              <a:lnSpc>
                <a:spcPct val="90000"/>
              </a:lnSpc>
              <a:spcAft>
                <a:spcPct val="20000"/>
              </a:spcAft>
              <a:buNone/>
            </a:pPr>
            <a:r>
              <a:rPr lang="ru-RU" sz="2800" dirty="0"/>
              <a:t>Г </a:t>
            </a:r>
            <a:r>
              <a:rPr lang="en-US" sz="2800" dirty="0" smtClean="0"/>
              <a:t>.	</a:t>
            </a:r>
            <a:r>
              <a:rPr lang="az-Cyrl-AZ" altLang="en-US" sz="2800" dirty="0" smtClean="0"/>
              <a:t>Чтение </a:t>
            </a:r>
            <a:r>
              <a:rPr lang="az-Cyrl-AZ" altLang="en-US" sz="2800" dirty="0"/>
              <a:t>Библии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Bible reading</a:t>
            </a:r>
            <a:endParaRPr lang="pt-BR" altLang="en-US" sz="2600" i="1" dirty="0" smtClean="0"/>
          </a:p>
          <a:p>
            <a:pPr marL="514350" indent="-514350" eaLnBrk="1" hangingPunct="1">
              <a:lnSpc>
                <a:spcPct val="90000"/>
              </a:lnSpc>
              <a:spcAft>
                <a:spcPct val="20000"/>
              </a:spcAft>
              <a:buFont typeface="Calibri" pitchFamily="34" charset="0"/>
              <a:buAutoNum type="arabicPeriod" startAt="5"/>
            </a:pPr>
            <a:endParaRPr lang="en-US" altLang="en-US" sz="2600" i="1" dirty="0" smtClean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marL="695325" indent="-695325" eaLnBrk="1" hangingPunct="1"/>
            <a:r>
              <a:rPr lang="ru-RU" altLang="en-US" sz="3200" b="1" cap="none" dirty="0"/>
              <a:t>Б. 	КАК БЛОКИ ПОДХОДЯТ К ИЗНХ? </a:t>
            </a:r>
            <a:r>
              <a:rPr lang="en-US" altLang="en-US" sz="3200" cap="none" dirty="0" smtClean="0"/>
              <a:t/>
            </a:r>
            <a:br>
              <a:rPr lang="en-US" altLang="en-US" sz="3200" cap="none" dirty="0" smtClean="0"/>
            </a:br>
            <a:r>
              <a:rPr lang="en-US" altLang="en-US" sz="2000" b="1" cap="none" dirty="0" smtClean="0">
                <a:solidFill>
                  <a:schemeClr val="tx2"/>
                </a:solidFill>
              </a:rPr>
              <a:t>HOW DO THE UNITS FIT INTO THE </a:t>
            </a:r>
            <a:r>
              <a:rPr lang="en-US" altLang="en-US" sz="2000" b="1" cap="none" dirty="0" err="1" smtClean="0">
                <a:solidFill>
                  <a:schemeClr val="tx2"/>
                </a:solidFill>
              </a:rPr>
              <a:t>PSNC</a:t>
            </a:r>
            <a:r>
              <a:rPr lang="en-US" altLang="en-US" sz="2000" b="1" cap="none" dirty="0" smtClean="0">
                <a:solidFill>
                  <a:schemeClr val="tx2"/>
                </a:solidFill>
              </a:rPr>
              <a:t>?</a:t>
            </a:r>
            <a:endParaRPr lang="en-US" altLang="en-US" sz="2800" cap="none" dirty="0" smtClean="0"/>
          </a:p>
        </p:txBody>
      </p:sp>
    </p:spTree>
    <p:extLst>
      <p:ext uri="{BB962C8B-B14F-4D97-AF65-F5344CB8AC3E}">
        <p14:creationId xmlns:p14="http://schemas.microsoft.com/office/powerpoint/2010/main" val="177542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25605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1F4161D1-47D7-4311-A846-BF52F2AAFD8C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13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1371600"/>
            <a:ext cx="8001000" cy="48768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514350" indent="-514350" eaLnBrk="1" hangingPunct="1">
              <a:lnSpc>
                <a:spcPct val="90000"/>
              </a:lnSpc>
              <a:spcAft>
                <a:spcPts val="1200"/>
              </a:spcAft>
              <a:buFont typeface="+mj-lt"/>
              <a:buAutoNum type="arabicPeriod" startAt="5"/>
            </a:pPr>
            <a:r>
              <a:rPr lang="ru-RU" altLang="en-US" sz="2800" dirty="0"/>
              <a:t>Студенту назначаются 6 различных видов обучения 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The student will be assigned 6 different types of studies</a:t>
            </a:r>
            <a:endParaRPr lang="en-US" altLang="en-US" sz="2600" dirty="0" smtClean="0"/>
          </a:p>
          <a:p>
            <a:pPr marL="911225" indent="-454025" eaLnBrk="1" hangingPunct="1">
              <a:lnSpc>
                <a:spcPct val="90000"/>
              </a:lnSpc>
              <a:spcAft>
                <a:spcPct val="20000"/>
              </a:spcAft>
              <a:buNone/>
            </a:pPr>
            <a:r>
              <a:rPr lang="ru-RU" sz="2800" dirty="0"/>
              <a:t>Д. </a:t>
            </a:r>
            <a:r>
              <a:rPr lang="en-US" sz="2800" dirty="0"/>
              <a:t>	</a:t>
            </a:r>
            <a:r>
              <a:rPr lang="ru-RU" altLang="en-US" sz="2800" dirty="0" smtClean="0"/>
              <a:t>Книги</a:t>
            </a:r>
            <a:r>
              <a:rPr lang="ru-RU" altLang="en-US" sz="2800" dirty="0"/>
              <a:t>, видеозаписи, диски, ДВД-диски, статьи из журналов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Books</a:t>
            </a:r>
            <a:r>
              <a:rPr lang="en-US" altLang="en-US" sz="2000" dirty="0">
                <a:solidFill>
                  <a:schemeClr val="tx2"/>
                </a:solidFill>
              </a:rPr>
              <a:t>, tapes, CDs, DVDs, </a:t>
            </a:r>
            <a:r>
              <a:rPr lang="en-US" altLang="en-US" sz="2000" dirty="0" smtClean="0">
                <a:solidFill>
                  <a:schemeClr val="tx2"/>
                </a:solidFill>
              </a:rPr>
              <a:t>tracts</a:t>
            </a:r>
            <a:endParaRPr lang="en-US" altLang="en-US" sz="2000" dirty="0"/>
          </a:p>
          <a:p>
            <a:pPr marL="911225" indent="-454025" eaLnBrk="1" hangingPunct="1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altLang="en-US" sz="2800" dirty="0" smtClean="0"/>
              <a:t>E.	</a:t>
            </a:r>
            <a:r>
              <a:rPr lang="ru-RU" altLang="en-US" sz="2800" dirty="0" smtClean="0"/>
              <a:t>Другие </a:t>
            </a:r>
            <a:r>
              <a:rPr lang="ru-RU" altLang="en-US" sz="2800" dirty="0"/>
              <a:t>особые проекты на выбор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Other </a:t>
            </a:r>
            <a:r>
              <a:rPr lang="en-US" altLang="en-US" sz="2000" dirty="0">
                <a:solidFill>
                  <a:schemeClr val="tx2"/>
                </a:solidFill>
              </a:rPr>
              <a:t>special projects or </a:t>
            </a:r>
            <a:r>
              <a:rPr lang="en-US" altLang="en-US" sz="2000" dirty="0" smtClean="0">
                <a:solidFill>
                  <a:schemeClr val="tx2"/>
                </a:solidFill>
              </a:rPr>
              <a:t>electives</a:t>
            </a:r>
            <a:endParaRPr lang="en-US" altLang="en-US" sz="2800" i="1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marL="695325" indent="-695325" eaLnBrk="1" hangingPunct="1"/>
            <a:r>
              <a:rPr lang="ru-RU" altLang="en-US" sz="3200" b="1" cap="none" dirty="0"/>
              <a:t>Б. 	КАК БЛОКИ ПОДХОДЯТ К ИЗНХ? </a:t>
            </a:r>
            <a:r>
              <a:rPr lang="en-US" altLang="en-US" sz="3200" cap="none" dirty="0" smtClean="0"/>
              <a:t/>
            </a:r>
            <a:br>
              <a:rPr lang="en-US" altLang="en-US" sz="3200" cap="none" dirty="0" smtClean="0"/>
            </a:br>
            <a:r>
              <a:rPr lang="en-US" altLang="en-US" sz="2000" b="1" cap="none" dirty="0" smtClean="0">
                <a:solidFill>
                  <a:schemeClr val="tx2"/>
                </a:solidFill>
              </a:rPr>
              <a:t>HOW DO THE UNITS FIT INTO THE </a:t>
            </a:r>
            <a:r>
              <a:rPr lang="en-US" altLang="en-US" sz="2000" b="1" cap="none" dirty="0" err="1" smtClean="0">
                <a:solidFill>
                  <a:schemeClr val="tx2"/>
                </a:solidFill>
              </a:rPr>
              <a:t>PSNC</a:t>
            </a:r>
            <a:r>
              <a:rPr lang="en-US" altLang="en-US" sz="2000" b="1" cap="none" dirty="0" smtClean="0">
                <a:solidFill>
                  <a:schemeClr val="tx2"/>
                </a:solidFill>
              </a:rPr>
              <a:t>?</a:t>
            </a:r>
            <a:endParaRPr lang="en-US" altLang="en-US" sz="2800" cap="none" dirty="0" smtClean="0"/>
          </a:p>
        </p:txBody>
      </p:sp>
    </p:spTree>
    <p:extLst>
      <p:ext uri="{BB962C8B-B14F-4D97-AF65-F5344CB8AC3E}">
        <p14:creationId xmlns:p14="http://schemas.microsoft.com/office/powerpoint/2010/main" val="93286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97D53BC0-4E6D-4B27-A3A6-BE4120C90FF9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14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38200" y="1447800"/>
            <a:ext cx="8077200" cy="3276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90000"/>
              </a:lnSpc>
              <a:spcAft>
                <a:spcPct val="20000"/>
              </a:spcAft>
              <a:buFont typeface="Calibri" pitchFamily="34" charset="0"/>
              <a:buAutoNum type="arabicPeriod" startAt="6"/>
            </a:pPr>
            <a:r>
              <a:rPr lang="ru-RU" sz="2800" dirty="0"/>
              <a:t>Напишите </a:t>
            </a:r>
            <a:r>
              <a:rPr lang="ru-RU" sz="2800" b="1" dirty="0"/>
              <a:t>Учебный контракт студента</a:t>
            </a:r>
            <a:r>
              <a:rPr lang="ru-RU" sz="2800" dirty="0"/>
              <a:t> для каждого блока</a:t>
            </a:r>
            <a:r>
              <a:rPr lang="ru-RU" altLang="en-US" sz="2800" dirty="0" smtClean="0"/>
              <a:t>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Write a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student learning contract </a:t>
            </a:r>
            <a:r>
              <a:rPr lang="en-US" altLang="en-US" sz="2000" dirty="0" smtClean="0">
                <a:solidFill>
                  <a:schemeClr val="tx2"/>
                </a:solidFill>
              </a:rPr>
              <a:t>for each unit</a:t>
            </a:r>
            <a:endParaRPr lang="en-US" altLang="en-US" sz="2800" dirty="0" smtClean="0"/>
          </a:p>
          <a:p>
            <a:pPr marL="514350" indent="-514350" eaLnBrk="1" hangingPunct="1">
              <a:lnSpc>
                <a:spcPct val="90000"/>
              </a:lnSpc>
              <a:spcAft>
                <a:spcPct val="20000"/>
              </a:spcAft>
              <a:buFont typeface="Calibri" pitchFamily="34" charset="0"/>
              <a:buAutoNum type="arabicPeriod" startAt="6"/>
            </a:pPr>
            <a:r>
              <a:rPr lang="ru-RU" altLang="en-US" sz="2800" dirty="0"/>
              <a:t>В конце каждого блока студент награждается </a:t>
            </a:r>
            <a:r>
              <a:rPr lang="ru-RU" altLang="en-US" sz="2800" b="1" dirty="0"/>
              <a:t>Сертификат достижения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At the end of the contract, they are awarded a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certificate of achievement</a:t>
            </a:r>
            <a:r>
              <a:rPr lang="ru-RU" altLang="en-US" sz="2000" dirty="0" smtClean="0"/>
              <a:t> </a:t>
            </a:r>
            <a:endParaRPr lang="en-US" altLang="en-US" sz="2800" dirty="0" smtClean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marL="695325" indent="-695325" eaLnBrk="1" hangingPunct="1"/>
            <a:r>
              <a:rPr lang="ru-RU" altLang="en-US" sz="3200" b="1" cap="none" dirty="0"/>
              <a:t>Б. 	КАК БЛОКИ ПОДХОДЯТ К ИЗНХ? </a:t>
            </a:r>
            <a:r>
              <a:rPr lang="en-US" altLang="en-US" sz="3200" cap="none" dirty="0" smtClean="0"/>
              <a:t/>
            </a:r>
            <a:br>
              <a:rPr lang="en-US" altLang="en-US" sz="3200" cap="none" dirty="0" smtClean="0"/>
            </a:br>
            <a:r>
              <a:rPr lang="en-US" altLang="en-US" sz="2000" b="1" cap="none" dirty="0" smtClean="0">
                <a:solidFill>
                  <a:schemeClr val="tx2"/>
                </a:solidFill>
              </a:rPr>
              <a:t>HOW DO THE UNITS FIT INTO THE </a:t>
            </a:r>
            <a:r>
              <a:rPr lang="en-US" altLang="en-US" sz="2000" b="1" cap="none" dirty="0" err="1" smtClean="0">
                <a:solidFill>
                  <a:schemeClr val="tx2"/>
                </a:solidFill>
              </a:rPr>
              <a:t>PSNC</a:t>
            </a:r>
            <a:r>
              <a:rPr lang="en-US" altLang="en-US" sz="2000" b="1" cap="none" dirty="0" smtClean="0">
                <a:solidFill>
                  <a:schemeClr val="tx2"/>
                </a:solidFill>
              </a:rPr>
              <a:t>?</a:t>
            </a:r>
            <a:endParaRPr lang="en-US" altLang="en-US" sz="2800" cap="none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218157"/>
            <a:ext cx="3733800" cy="2639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924800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695325" indent="-695325" eaLnBrk="1" hangingPunct="1"/>
            <a:r>
              <a:rPr lang="en-US" altLang="en-US" sz="3200" b="1" cap="none" dirty="0" smtClean="0"/>
              <a:t>B.	</a:t>
            </a:r>
            <a:r>
              <a:rPr lang="az-Cyrl-AZ" altLang="en-US" sz="3200" b="1" cap="none" dirty="0" smtClean="0"/>
              <a:t>ОБЗОР </a:t>
            </a:r>
            <a:r>
              <a:rPr lang="az-Cyrl-AZ" altLang="en-US" sz="3200" b="1" cap="none" dirty="0"/>
              <a:t>БЛОКОВ 1 – </a:t>
            </a:r>
            <a:r>
              <a:rPr lang="az-Cyrl-AZ" altLang="en-US" sz="3200" b="1" cap="none" dirty="0" smtClean="0"/>
              <a:t>5</a:t>
            </a:r>
            <a:r>
              <a:rPr lang="en-US" altLang="en-US" sz="3200" cap="none" dirty="0" smtClean="0"/>
              <a:t/>
            </a:r>
            <a:br>
              <a:rPr lang="en-US" altLang="en-US" sz="3200" cap="none" dirty="0" smtClean="0"/>
            </a:br>
            <a:r>
              <a:rPr lang="en-US" altLang="en-US" sz="2000" b="1" cap="none" dirty="0" smtClean="0">
                <a:solidFill>
                  <a:schemeClr val="tx2"/>
                </a:solidFill>
              </a:rPr>
              <a:t>OVERVIEW OF UNITS 1-5</a:t>
            </a:r>
            <a:endParaRPr lang="en-US" altLang="en-US" sz="2000" cap="none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28677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B7D25814-C9C1-4CD4-84BD-F7A31DA6AD2A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15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5800" y="1600200"/>
            <a:ext cx="8534400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90000"/>
              </a:lnSpc>
              <a:spcAft>
                <a:spcPct val="20000"/>
              </a:spcAft>
              <a:buFont typeface="Calibri" pitchFamily="34" charset="0"/>
              <a:buAutoNum type="arabicPeriod"/>
            </a:pPr>
            <a:r>
              <a:rPr lang="az-Cyrl-AZ" altLang="en-US" sz="2800" dirty="0" smtClean="0"/>
              <a:t>Спасение</a:t>
            </a:r>
            <a:r>
              <a:rPr lang="en-US" altLang="en-US" sz="2800" dirty="0" smtClean="0"/>
              <a:t>			</a:t>
            </a:r>
            <a:r>
              <a:rPr lang="en-US" altLang="en-US" sz="2800" dirty="0" smtClean="0">
                <a:solidFill>
                  <a:schemeClr val="tx2"/>
                </a:solidFill>
              </a:rPr>
              <a:t>Salvation</a:t>
            </a:r>
            <a:endParaRPr lang="en-US" altLang="en-US" sz="2800" dirty="0" smtClean="0"/>
          </a:p>
          <a:p>
            <a:pPr marL="514350" indent="-514350" eaLnBrk="1" hangingPunct="1">
              <a:lnSpc>
                <a:spcPct val="90000"/>
              </a:lnSpc>
              <a:spcAft>
                <a:spcPct val="20000"/>
              </a:spcAft>
              <a:buFont typeface="Calibri" pitchFamily="34" charset="0"/>
              <a:buAutoNum type="arabicPeriod"/>
            </a:pPr>
            <a:r>
              <a:rPr lang="az-Cyrl-AZ" altLang="en-US" sz="2800" dirty="0" smtClean="0"/>
              <a:t>Самопознание</a:t>
            </a:r>
            <a:r>
              <a:rPr lang="en-US" altLang="en-US" sz="2800" dirty="0" smtClean="0"/>
              <a:t>	</a:t>
            </a:r>
            <a:r>
              <a:rPr lang="en-US" altLang="en-US" sz="2800" dirty="0">
                <a:solidFill>
                  <a:schemeClr val="tx2"/>
                </a:solidFill>
              </a:rPr>
              <a:t> </a:t>
            </a:r>
            <a:r>
              <a:rPr lang="en-US" altLang="en-US" sz="2800" dirty="0" smtClean="0">
                <a:solidFill>
                  <a:schemeClr val="tx2"/>
                </a:solidFill>
              </a:rPr>
              <a:t>	Self Image</a:t>
            </a:r>
            <a:endParaRPr lang="en-US" altLang="en-US" sz="2800" dirty="0" smtClean="0"/>
          </a:p>
          <a:p>
            <a:pPr marL="514350" indent="-514350" eaLnBrk="1" hangingPunct="1">
              <a:lnSpc>
                <a:spcPct val="90000"/>
              </a:lnSpc>
              <a:spcAft>
                <a:spcPct val="20000"/>
              </a:spcAft>
              <a:buFont typeface="Calibri" pitchFamily="34" charset="0"/>
              <a:buAutoNum type="arabicPeriod"/>
            </a:pPr>
            <a:r>
              <a:rPr lang="az-Cyrl-AZ" altLang="en-US" sz="2800" dirty="0"/>
              <a:t>Духовный рост </a:t>
            </a:r>
            <a:r>
              <a:rPr lang="en-US" altLang="en-US" sz="2800" dirty="0" smtClean="0"/>
              <a:t>		</a:t>
            </a:r>
            <a:r>
              <a:rPr lang="en-US" altLang="en-US" sz="2800" dirty="0" smtClean="0">
                <a:solidFill>
                  <a:schemeClr val="tx2"/>
                </a:solidFill>
              </a:rPr>
              <a:t>Spiritual Growth</a:t>
            </a:r>
            <a:endParaRPr lang="en-US" altLang="en-US" sz="2800" dirty="0" smtClean="0"/>
          </a:p>
          <a:p>
            <a:pPr marL="514350" indent="-514350" eaLnBrk="1" hangingPunct="1">
              <a:lnSpc>
                <a:spcPct val="90000"/>
              </a:lnSpc>
              <a:spcAft>
                <a:spcPct val="20000"/>
              </a:spcAft>
              <a:buFont typeface="Calibri" pitchFamily="34" charset="0"/>
              <a:buAutoNum type="arabicPeriod"/>
            </a:pPr>
            <a:r>
              <a:rPr lang="az-Cyrl-AZ" altLang="en-US" sz="2800" dirty="0" smtClean="0"/>
              <a:t>Семейные </a:t>
            </a:r>
            <a:r>
              <a:rPr lang="en-US" altLang="en-US" sz="2800" dirty="0" smtClean="0"/>
              <a:t>	</a:t>
            </a:r>
            <a:r>
              <a:rPr lang="en-US" altLang="en-US" sz="2800" dirty="0">
                <a:solidFill>
                  <a:schemeClr val="tx2"/>
                </a:solidFill>
              </a:rPr>
              <a:t> </a:t>
            </a:r>
            <a:r>
              <a:rPr lang="en-US" altLang="en-US" sz="2800" dirty="0" smtClean="0">
                <a:solidFill>
                  <a:schemeClr val="tx2"/>
                </a:solidFill>
              </a:rPr>
              <a:t>		Family Relationships</a:t>
            </a:r>
            <a:br>
              <a:rPr lang="en-US" altLang="en-US" sz="2800" dirty="0" smtClean="0">
                <a:solidFill>
                  <a:schemeClr val="tx2"/>
                </a:solidFill>
              </a:rPr>
            </a:br>
            <a:r>
              <a:rPr lang="az-Cyrl-AZ" altLang="en-US" sz="2800" dirty="0"/>
              <a:t>взаимоотношения</a:t>
            </a:r>
            <a:r>
              <a:rPr lang="en-US" altLang="en-US" sz="2800" dirty="0" smtClean="0">
                <a:solidFill>
                  <a:schemeClr val="tx2"/>
                </a:solidFill>
              </a:rPr>
              <a:t> </a:t>
            </a:r>
            <a:endParaRPr lang="en-US" altLang="en-US" sz="2800" dirty="0" smtClean="0"/>
          </a:p>
          <a:p>
            <a:pPr marL="514350" indent="-514350" eaLnBrk="1" hangingPunct="1">
              <a:lnSpc>
                <a:spcPct val="90000"/>
              </a:lnSpc>
              <a:spcAft>
                <a:spcPct val="20000"/>
              </a:spcAft>
              <a:buFont typeface="Calibri" pitchFamily="34" charset="0"/>
              <a:buAutoNum type="arabicPeriod"/>
            </a:pPr>
            <a:r>
              <a:rPr lang="az-Cyrl-AZ" altLang="en-US" sz="2800" dirty="0" smtClean="0"/>
              <a:t>Работа и ответственность</a:t>
            </a:r>
            <a:r>
              <a:rPr lang="en-US" altLang="en-US" sz="2800" dirty="0" smtClean="0"/>
              <a:t>	</a:t>
            </a:r>
            <a:r>
              <a:rPr lang="en-US" altLang="en-US" sz="2800" dirty="0">
                <a:solidFill>
                  <a:schemeClr val="tx2"/>
                </a:solidFill>
              </a:rPr>
              <a:t> Work and </a:t>
            </a:r>
            <a:r>
              <a:rPr lang="en-US" altLang="en-US" sz="2800" dirty="0" smtClean="0">
                <a:solidFill>
                  <a:schemeClr val="tx2"/>
                </a:solidFill>
              </a:rPr>
              <a:t>Responsibility</a:t>
            </a: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924800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695325" indent="-695325" eaLnBrk="1" hangingPunct="1"/>
            <a:r>
              <a:rPr lang="ru-RU" sz="3200" dirty="0"/>
              <a:t>Г. </a:t>
            </a:r>
            <a:r>
              <a:rPr lang="en-US" sz="3200" dirty="0" smtClean="0"/>
              <a:t>	</a:t>
            </a:r>
            <a:r>
              <a:rPr lang="az-Cyrl-AZ" altLang="en-US" sz="3200" cap="none" dirty="0" smtClean="0"/>
              <a:t>СПЕЦИАЛЬНЫЕ </a:t>
            </a:r>
            <a:r>
              <a:rPr lang="az-Cyrl-AZ" altLang="en-US" sz="3200" cap="none" dirty="0"/>
              <a:t>БЛОКИ НА </a:t>
            </a:r>
            <a:r>
              <a:rPr lang="az-Cyrl-AZ" altLang="en-US" sz="3200" cap="none" dirty="0" smtClean="0"/>
              <a:t>ВЫБОР</a:t>
            </a:r>
            <a:r>
              <a:rPr lang="en-US" altLang="en-US" sz="3200" cap="none" dirty="0" smtClean="0"/>
              <a:t/>
            </a:r>
            <a:br>
              <a:rPr lang="en-US" altLang="en-US" sz="3200" cap="none" dirty="0" smtClean="0"/>
            </a:br>
            <a:r>
              <a:rPr lang="en-US" altLang="en-US" sz="2000" b="1" cap="none" dirty="0" smtClean="0">
                <a:solidFill>
                  <a:schemeClr val="tx2"/>
                </a:solidFill>
              </a:rPr>
              <a:t>OPTIONAL SPECIAL UNITS</a:t>
            </a:r>
            <a:endParaRPr lang="en-US" altLang="en-US" sz="1400" cap="none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BA782167-DE11-4381-8967-B42E6413BF02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16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66800" y="1447800"/>
            <a:ext cx="7620000" cy="4648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70000"/>
              </a:lnSpc>
              <a:spcAft>
                <a:spcPts val="3600"/>
              </a:spcAft>
              <a:buFont typeface="Calibri" pitchFamily="34" charset="0"/>
              <a:buAutoNum type="arabicPeriod"/>
            </a:pPr>
            <a:r>
              <a:rPr lang="ru-RU" altLang="en-US" sz="3200" dirty="0"/>
              <a:t>Посвящен свободе – развираясь с сексуальными издевательствами 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Committed to Freedom—sexual abuse</a:t>
            </a:r>
            <a:endParaRPr lang="en-US" altLang="en-US" sz="2000" dirty="0" smtClean="0"/>
          </a:p>
          <a:p>
            <a:pPr marL="514350" indent="-514350" eaLnBrk="1" hangingPunct="1">
              <a:lnSpc>
                <a:spcPct val="70000"/>
              </a:lnSpc>
              <a:spcAft>
                <a:spcPts val="3600"/>
              </a:spcAft>
              <a:buFont typeface="Calibri" pitchFamily="34" charset="0"/>
              <a:buAutoNum type="arabicPeriod"/>
            </a:pPr>
            <a:r>
              <a:rPr lang="az-Cyrl-AZ" altLang="en-US" sz="3200" dirty="0"/>
              <a:t>Личный рост 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Personal Growth</a:t>
            </a:r>
            <a:endParaRPr lang="en-US" altLang="en-US" sz="2000" dirty="0" smtClean="0"/>
          </a:p>
          <a:p>
            <a:pPr marL="514350" indent="-514350" eaLnBrk="1" hangingPunct="1">
              <a:lnSpc>
                <a:spcPct val="70000"/>
              </a:lnSpc>
              <a:spcAft>
                <a:spcPts val="3600"/>
              </a:spcAft>
              <a:buFont typeface="Calibri" pitchFamily="34" charset="0"/>
              <a:buAutoNum type="arabicPeriod"/>
            </a:pPr>
            <a:r>
              <a:rPr lang="ru-RU" altLang="en-US" sz="3200" dirty="0"/>
              <a:t>Рецидив и возвращение в программу «Тин Челлендж</a:t>
            </a:r>
            <a:r>
              <a:rPr lang="ru-RU" altLang="en-US" sz="3200" dirty="0" smtClean="0"/>
              <a:t>»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Relapse and return to TC</a:t>
            </a:r>
            <a:r>
              <a:rPr lang="en-US" altLang="en-US" sz="3700" b="1" dirty="0" smtClean="0"/>
              <a:t>    </a:t>
            </a:r>
            <a:endParaRPr lang="en-US" altLang="en-US" sz="1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BA782167-DE11-4381-8967-B42E6413BF02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17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09600" y="228600"/>
            <a:ext cx="7924800" cy="2209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70000"/>
              </a:lnSpc>
              <a:spcAft>
                <a:spcPct val="20000"/>
              </a:spcAft>
              <a:buNone/>
            </a:pPr>
            <a:r>
              <a:rPr lang="pt-BR" altLang="en-US" sz="3700" dirty="0" smtClean="0"/>
              <a:t>Pla</a:t>
            </a:r>
            <a:r>
              <a:rPr lang="ru-RU" altLang="en-US" sz="3700" dirty="0" smtClean="0"/>
              <a:t>лан единиц в течение нескольких месяцев 5-12</a:t>
            </a:r>
            <a:r>
              <a:rPr lang="en-US" altLang="en-US" sz="1400" b="1" dirty="0">
                <a:solidFill>
                  <a:schemeClr val="tx2"/>
                </a:solidFill>
              </a:rPr>
              <a:t> </a:t>
            </a:r>
            <a:r>
              <a:rPr lang="en-US" altLang="en-US" sz="1400" b="1" dirty="0" smtClean="0">
                <a:solidFill>
                  <a:schemeClr val="tx2"/>
                </a:solidFill>
              </a:rPr>
              <a:t/>
            </a:r>
            <a:br>
              <a:rPr lang="en-US" altLang="en-US" sz="1400" b="1" dirty="0" smtClean="0">
                <a:solidFill>
                  <a:schemeClr val="tx2"/>
                </a:solidFill>
              </a:rPr>
            </a:br>
            <a:r>
              <a:rPr lang="en-US" altLang="en-US" sz="2000" b="1" dirty="0" smtClean="0">
                <a:solidFill>
                  <a:schemeClr val="tx2"/>
                </a:solidFill>
              </a:rPr>
              <a:t>Plan </a:t>
            </a:r>
            <a:r>
              <a:rPr lang="en-US" altLang="en-US" sz="2000" b="1" dirty="0">
                <a:solidFill>
                  <a:schemeClr val="tx2"/>
                </a:solidFill>
              </a:rPr>
              <a:t>for Units for Months 5-12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/>
            </a:r>
            <a:br>
              <a:rPr lang="en-US" altLang="en-US" sz="2000" b="1" dirty="0" smtClean="0">
                <a:solidFill>
                  <a:schemeClr val="tx2"/>
                </a:solidFill>
              </a:rPr>
            </a:br>
            <a:r>
              <a:rPr lang="en-US" altLang="en-US" sz="2000" dirty="0" smtClean="0">
                <a:solidFill>
                  <a:srgbClr val="FFC000"/>
                </a:solidFill>
              </a:rPr>
              <a:t>A sample list is available with topics for the units for 12 months or more</a:t>
            </a:r>
          </a:p>
          <a:p>
            <a:pPr marL="0" indent="0" eaLnBrk="1" hangingPunct="1">
              <a:lnSpc>
                <a:spcPct val="70000"/>
              </a:lnSpc>
              <a:spcBef>
                <a:spcPts val="1800"/>
              </a:spcBef>
              <a:spcAft>
                <a:spcPct val="20000"/>
              </a:spcAft>
              <a:buNone/>
            </a:pPr>
            <a:r>
              <a:rPr lang="en-US" sz="2800" dirty="0" err="1" smtClean="0"/>
              <a:t>страницы</a:t>
            </a:r>
            <a:r>
              <a:rPr lang="en-US" sz="2800" dirty="0" smtClean="0"/>
              <a:t> 5-9 </a:t>
            </a:r>
            <a:endParaRPr lang="en-US" sz="2800" dirty="0"/>
          </a:p>
          <a:p>
            <a:pPr marL="0" indent="0" eaLnBrk="1" hangingPunct="1">
              <a:lnSpc>
                <a:spcPct val="70000"/>
              </a:lnSpc>
              <a:spcAft>
                <a:spcPct val="20000"/>
              </a:spcAft>
              <a:buNone/>
            </a:pPr>
            <a:endParaRPr lang="en-US" altLang="en-US" sz="2000" dirty="0" smtClean="0">
              <a:solidFill>
                <a:srgbClr val="FFC000"/>
              </a:solidFill>
            </a:endParaRPr>
          </a:p>
          <a:p>
            <a:pPr marL="0" indent="0" eaLnBrk="1" hangingPunct="1">
              <a:lnSpc>
                <a:spcPct val="70000"/>
              </a:lnSpc>
              <a:spcAft>
                <a:spcPct val="20000"/>
              </a:spcAft>
              <a:buNone/>
            </a:pPr>
            <a:endParaRPr lang="en-US" altLang="en-US" sz="2000" dirty="0" smtClean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124200"/>
            <a:ext cx="2101478" cy="2971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47561"/>
            <a:ext cx="2101478" cy="297180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618961"/>
            <a:ext cx="2101479" cy="297180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02564"/>
            <a:ext cx="2092106" cy="2958547"/>
          </a:xfrm>
          <a:prstGeom prst="rect">
            <a:avLst/>
          </a:prstGeom>
          <a:ln w="31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74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924800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695325" indent="-695325" eaLnBrk="1" hangingPunct="1"/>
            <a:r>
              <a:rPr lang="ru-RU" sz="3200" b="1" dirty="0" smtClean="0"/>
              <a:t>Д</a:t>
            </a:r>
            <a:r>
              <a:rPr lang="en-US" sz="3200" b="1" dirty="0" smtClean="0"/>
              <a:t>.	</a:t>
            </a:r>
            <a:r>
              <a:rPr lang="az-Cyrl-AZ" altLang="en-US" sz="3200" b="1" cap="none" dirty="0" smtClean="0"/>
              <a:t>БЛОК </a:t>
            </a:r>
            <a:r>
              <a:rPr lang="az-Cyrl-AZ" altLang="en-US" sz="3200" b="1" cap="none" dirty="0"/>
              <a:t>1. СПАСЕНИЕ </a:t>
            </a:r>
            <a:r>
              <a:rPr lang="en-US" altLang="en-US" sz="3200" cap="none" dirty="0" smtClean="0"/>
              <a:t/>
            </a:r>
            <a:br>
              <a:rPr lang="en-US" altLang="en-US" sz="3200" cap="none" dirty="0" smtClean="0"/>
            </a:br>
            <a:r>
              <a:rPr lang="en-US" altLang="en-US" sz="2000" b="1" cap="none" dirty="0" smtClean="0">
                <a:solidFill>
                  <a:schemeClr val="tx2"/>
                </a:solidFill>
              </a:rPr>
              <a:t>UNIT 1 SALVATION</a:t>
            </a:r>
            <a:endParaRPr lang="en-US" altLang="en-US" sz="2000" cap="none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1CC52F5B-3B3E-465C-86CC-C2C9BE264666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18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90600" y="1295400"/>
            <a:ext cx="8001000" cy="49530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514350" indent="-514350" eaLnBrk="1" hangingPunct="1">
              <a:spcAft>
                <a:spcPts val="2400"/>
              </a:spcAft>
              <a:buNone/>
            </a:pPr>
            <a:r>
              <a:rPr lang="en-US" altLang="en-US" sz="3500" dirty="0" smtClean="0">
                <a:solidFill>
                  <a:schemeClr val="tx2"/>
                </a:solidFill>
              </a:rPr>
              <a:t>1.</a:t>
            </a:r>
            <a:r>
              <a:rPr lang="en-US" altLang="en-US" sz="3500" dirty="0" smtClean="0"/>
              <a:t>	</a:t>
            </a:r>
            <a:r>
              <a:rPr lang="ru-RU" altLang="en-US" sz="3500" dirty="0" smtClean="0"/>
              <a:t>Блок </a:t>
            </a:r>
            <a:r>
              <a:rPr lang="ru-RU" altLang="en-US" sz="3500" dirty="0"/>
              <a:t>первый отличается от остальных блоков 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Unit One is different from all the others</a:t>
            </a:r>
            <a:endParaRPr lang="en-US" altLang="en-US" sz="2600" i="1" dirty="0" smtClean="0"/>
          </a:p>
          <a:p>
            <a:pPr marL="800100" eaLnBrk="1" hangingPunct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ru-RU" altLang="en-US" sz="3000" dirty="0"/>
              <a:t>Вы можете работать со </a:t>
            </a: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r>
              <a:rPr lang="ru-RU" altLang="en-US" sz="3000" dirty="0" smtClean="0"/>
              <a:t>списком </a:t>
            </a:r>
            <a:r>
              <a:rPr lang="ru-RU" altLang="en-US" sz="3000" dirty="0"/>
              <a:t>требуемых уроков, </a:t>
            </a: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r>
              <a:rPr lang="ru-RU" altLang="en-US" sz="3000" dirty="0" smtClean="0"/>
              <a:t>стихов</a:t>
            </a:r>
            <a:r>
              <a:rPr lang="ru-RU" altLang="en-US" sz="3000" dirty="0"/>
              <a:t>, качеств характера </a:t>
            </a: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r>
              <a:rPr lang="ru-RU" altLang="en-US" sz="3000" dirty="0" smtClean="0"/>
              <a:t>и </a:t>
            </a:r>
            <a:r>
              <a:rPr lang="ru-RU" altLang="en-US" sz="3000" dirty="0"/>
              <a:t>прочее 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r>
              <a:rPr lang="en-US" altLang="en-US" sz="2200" dirty="0" smtClean="0">
                <a:solidFill>
                  <a:schemeClr val="tx2"/>
                </a:solidFill>
              </a:rPr>
              <a:t>You can work with a list of required </a:t>
            </a:r>
            <a:br>
              <a:rPr lang="en-US" altLang="en-US" sz="2200" dirty="0" smtClean="0">
                <a:solidFill>
                  <a:schemeClr val="tx2"/>
                </a:solidFill>
              </a:rPr>
            </a:br>
            <a:r>
              <a:rPr lang="en-US" altLang="en-US" sz="2200" dirty="0" smtClean="0">
                <a:solidFill>
                  <a:schemeClr val="tx2"/>
                </a:solidFill>
              </a:rPr>
              <a:t>lessons, verses, character qualities, etc.</a:t>
            </a:r>
            <a:endParaRPr lang="en-US" altLang="en-US" sz="2600" i="1" dirty="0" smtClean="0"/>
          </a:p>
          <a:p>
            <a:pPr marL="800100" eaLnBrk="1" hangingPunct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ru-RU" altLang="en-US" sz="3000" dirty="0" smtClean="0"/>
              <a:t>В </a:t>
            </a:r>
            <a:r>
              <a:rPr lang="ru-RU" altLang="en-US" sz="3000" dirty="0"/>
              <a:t>целом это будет тот же список, что и для новообращенных студентов 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r>
              <a:rPr lang="en-US" altLang="en-US" sz="2200" dirty="0" smtClean="0">
                <a:solidFill>
                  <a:schemeClr val="tx2"/>
                </a:solidFill>
              </a:rPr>
              <a:t>This will be basically the same list for all new students</a:t>
            </a:r>
            <a:endParaRPr lang="en-US" altLang="en-US" sz="2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057400"/>
            <a:ext cx="1885941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04-2017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PSNC #11   T505.21       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19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-234773"/>
            <a:ext cx="5410199" cy="765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3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B9EA0F39-DAF1-412E-9459-065913980F41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2</a:t>
            </a:fld>
            <a:endParaRPr lang="en-US" altLang="en-US" sz="1100">
              <a:latin typeface="Tahoma" pitchFamily="34" charset="0"/>
            </a:endParaRPr>
          </a:p>
        </p:txBody>
      </p:sp>
      <p:pic>
        <p:nvPicPr>
          <p:cNvPr id="19461" name="Picture 6" descr="MCj024582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7763"/>
            <a:ext cx="50292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04-2017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PSNC #11   T505.21       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20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9919"/>
            <a:ext cx="5410199" cy="700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chemeClr val="hlink"/>
              </a:buClr>
              <a:buSzPct val="120000"/>
              <a:buFontTx/>
              <a:buChar char="•"/>
            </a:pPr>
            <a:r>
              <a:rPr lang="en-US" altLang="en-US" sz="1400" smtClean="0">
                <a:solidFill>
                  <a:srgbClr val="FFFFFF"/>
                </a:solidFill>
              </a:rPr>
              <a:t>04-2017</a:t>
            </a:r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3277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chemeClr val="hlink"/>
              </a:buClr>
              <a:buSzPct val="120000"/>
              <a:buFontTx/>
              <a:buChar char="•"/>
            </a:pPr>
            <a:r>
              <a:rPr lang="en-US" altLang="en-US" sz="1400" smtClean="0">
                <a:solidFill>
                  <a:srgbClr val="FFFFFF"/>
                </a:solidFill>
              </a:rPr>
              <a:t>PSNC #11   T505.21       www.iTeenChallenge.org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3200" b="1" u="sng"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 sz="3200" b="1" u="sng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 b="1"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 b="1"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 b="1"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 b="1"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 eaLnBrk="1" hangingPunct="1"/>
            <a:fld id="{44F5827D-7C83-4D9B-9AAF-2924918E4485}" type="slidenum">
              <a:rPr lang="en-US" altLang="en-US" sz="1400">
                <a:solidFill>
                  <a:srgbClr val="FFFFFF"/>
                </a:solidFill>
                <a:latin typeface="Arial" charset="0"/>
              </a:rPr>
              <a:pPr lvl="1" eaLnBrk="1" hangingPunct="1"/>
              <a:t>21</a:t>
            </a:fld>
            <a:endParaRPr lang="en-US" altLang="en-US" sz="1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900113" y="5300663"/>
            <a:ext cx="7343775" cy="8651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 u="none">
              <a:solidFill>
                <a:srgbClr val="FFFFFF"/>
              </a:solidFill>
            </a:endParaRP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2771775" y="4329113"/>
            <a:ext cx="5472113" cy="97155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 u="none">
              <a:solidFill>
                <a:srgbClr val="FFFFFF"/>
              </a:solidFill>
            </a:endParaRPr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3671888" y="3429000"/>
            <a:ext cx="4572000" cy="900113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 u="none">
              <a:solidFill>
                <a:srgbClr val="FFFFFF"/>
              </a:solidFill>
            </a:endParaRPr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4103688" y="2492375"/>
            <a:ext cx="4140200" cy="270033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 u="none">
              <a:solidFill>
                <a:srgbClr val="FFFFFF"/>
              </a:solidFill>
            </a:endParaRPr>
          </a:p>
        </p:txBody>
      </p:sp>
      <p:sp>
        <p:nvSpPr>
          <p:cNvPr id="32777" name="Rectangle 8"/>
          <p:cNvSpPr>
            <a:spLocks noChangeArrowheads="1"/>
          </p:cNvSpPr>
          <p:nvPr/>
        </p:nvSpPr>
        <p:spPr bwMode="auto">
          <a:xfrm>
            <a:off x="4859338" y="1595438"/>
            <a:ext cx="3384550" cy="900112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 u="none">
              <a:solidFill>
                <a:srgbClr val="FFFFFF"/>
              </a:solidFill>
            </a:endParaRPr>
          </a:p>
        </p:txBody>
      </p:sp>
      <p:sp>
        <p:nvSpPr>
          <p:cNvPr id="32778" name="Rectangle 9"/>
          <p:cNvSpPr>
            <a:spLocks noChangeArrowheads="1"/>
          </p:cNvSpPr>
          <p:nvPr/>
        </p:nvSpPr>
        <p:spPr bwMode="auto">
          <a:xfrm>
            <a:off x="5435600" y="692150"/>
            <a:ext cx="2808288" cy="900113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 u="none">
              <a:solidFill>
                <a:srgbClr val="FFFFFF"/>
              </a:solidFill>
            </a:endParaRPr>
          </a:p>
        </p:txBody>
      </p:sp>
      <p:cxnSp>
        <p:nvCxnSpPr>
          <p:cNvPr id="32779" name="Straight Connector 11"/>
          <p:cNvCxnSpPr>
            <a:cxnSpLocks noChangeShapeType="1"/>
          </p:cNvCxnSpPr>
          <p:nvPr/>
        </p:nvCxnSpPr>
        <p:spPr bwMode="auto">
          <a:xfrm>
            <a:off x="1835150" y="5300663"/>
            <a:ext cx="0" cy="8651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0" name="Straight Connector 13"/>
          <p:cNvCxnSpPr>
            <a:cxnSpLocks noChangeShapeType="1"/>
          </p:cNvCxnSpPr>
          <p:nvPr/>
        </p:nvCxnSpPr>
        <p:spPr bwMode="auto">
          <a:xfrm>
            <a:off x="2771775" y="5300663"/>
            <a:ext cx="0" cy="8651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1" name="Straight Connector 15"/>
          <p:cNvCxnSpPr>
            <a:cxnSpLocks noChangeShapeType="1"/>
          </p:cNvCxnSpPr>
          <p:nvPr/>
        </p:nvCxnSpPr>
        <p:spPr bwMode="auto">
          <a:xfrm>
            <a:off x="3671888" y="4329113"/>
            <a:ext cx="0" cy="9715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2" name="Straight Connector 27"/>
          <p:cNvCxnSpPr>
            <a:cxnSpLocks noChangeShapeType="1"/>
          </p:cNvCxnSpPr>
          <p:nvPr/>
        </p:nvCxnSpPr>
        <p:spPr bwMode="auto">
          <a:xfrm>
            <a:off x="3671888" y="5300663"/>
            <a:ext cx="0" cy="8651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3" name="Straight Connector 31"/>
          <p:cNvCxnSpPr>
            <a:cxnSpLocks noChangeShapeType="1"/>
            <a:endCxn id="32773" idx="0"/>
          </p:cNvCxnSpPr>
          <p:nvPr/>
        </p:nvCxnSpPr>
        <p:spPr bwMode="auto">
          <a:xfrm>
            <a:off x="4572000" y="4329113"/>
            <a:ext cx="0" cy="9715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4" name="Straight Connector 33"/>
          <p:cNvCxnSpPr>
            <a:cxnSpLocks noChangeShapeType="1"/>
          </p:cNvCxnSpPr>
          <p:nvPr/>
        </p:nvCxnSpPr>
        <p:spPr bwMode="auto">
          <a:xfrm>
            <a:off x="5832475" y="3429000"/>
            <a:ext cx="0" cy="90011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5" name="Straight Connector 35"/>
          <p:cNvCxnSpPr>
            <a:cxnSpLocks noChangeShapeType="1"/>
          </p:cNvCxnSpPr>
          <p:nvPr/>
        </p:nvCxnSpPr>
        <p:spPr bwMode="auto">
          <a:xfrm>
            <a:off x="6985000" y="3429000"/>
            <a:ext cx="0" cy="90011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6" name="Straight Connector 37"/>
          <p:cNvCxnSpPr>
            <a:cxnSpLocks noChangeShapeType="1"/>
          </p:cNvCxnSpPr>
          <p:nvPr/>
        </p:nvCxnSpPr>
        <p:spPr bwMode="auto">
          <a:xfrm>
            <a:off x="5219700" y="2492375"/>
            <a:ext cx="0" cy="9366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7" name="Straight Connector 39"/>
          <p:cNvCxnSpPr>
            <a:cxnSpLocks noChangeShapeType="1"/>
          </p:cNvCxnSpPr>
          <p:nvPr/>
        </p:nvCxnSpPr>
        <p:spPr bwMode="auto">
          <a:xfrm>
            <a:off x="5957888" y="2492375"/>
            <a:ext cx="0" cy="9366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8" name="Straight Connector 41"/>
          <p:cNvCxnSpPr>
            <a:cxnSpLocks noChangeShapeType="1"/>
          </p:cNvCxnSpPr>
          <p:nvPr/>
        </p:nvCxnSpPr>
        <p:spPr bwMode="auto">
          <a:xfrm>
            <a:off x="6696075" y="2492375"/>
            <a:ext cx="0" cy="9366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9" name="Straight Connector 43"/>
          <p:cNvCxnSpPr>
            <a:cxnSpLocks noChangeShapeType="1"/>
          </p:cNvCxnSpPr>
          <p:nvPr/>
        </p:nvCxnSpPr>
        <p:spPr bwMode="auto">
          <a:xfrm>
            <a:off x="7416800" y="2492375"/>
            <a:ext cx="0" cy="9366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0" name="Straight Connector 45"/>
          <p:cNvCxnSpPr>
            <a:cxnSpLocks noChangeShapeType="1"/>
          </p:cNvCxnSpPr>
          <p:nvPr/>
        </p:nvCxnSpPr>
        <p:spPr bwMode="auto">
          <a:xfrm>
            <a:off x="5832475" y="1592263"/>
            <a:ext cx="0" cy="90011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1" name="Straight Connector 47"/>
          <p:cNvCxnSpPr>
            <a:cxnSpLocks noChangeShapeType="1"/>
          </p:cNvCxnSpPr>
          <p:nvPr/>
        </p:nvCxnSpPr>
        <p:spPr bwMode="auto">
          <a:xfrm>
            <a:off x="6696075" y="1592263"/>
            <a:ext cx="0" cy="90011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2" name="Straight Connector 49"/>
          <p:cNvCxnSpPr>
            <a:cxnSpLocks noChangeShapeType="1"/>
          </p:cNvCxnSpPr>
          <p:nvPr/>
        </p:nvCxnSpPr>
        <p:spPr bwMode="auto">
          <a:xfrm>
            <a:off x="7308850" y="1592263"/>
            <a:ext cx="0" cy="90011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3" name="Straight Connector 51"/>
          <p:cNvCxnSpPr>
            <a:cxnSpLocks noChangeShapeType="1"/>
            <a:endCxn id="32773" idx="2"/>
          </p:cNvCxnSpPr>
          <p:nvPr/>
        </p:nvCxnSpPr>
        <p:spPr bwMode="auto">
          <a:xfrm>
            <a:off x="4572000" y="5300663"/>
            <a:ext cx="0" cy="8651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4" name="Straight Connector 55"/>
          <p:cNvCxnSpPr>
            <a:cxnSpLocks noChangeShapeType="1"/>
          </p:cNvCxnSpPr>
          <p:nvPr/>
        </p:nvCxnSpPr>
        <p:spPr bwMode="auto">
          <a:xfrm>
            <a:off x="5508625" y="5300663"/>
            <a:ext cx="0" cy="8651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5" name="Straight Connector 57"/>
          <p:cNvCxnSpPr>
            <a:cxnSpLocks noChangeShapeType="1"/>
          </p:cNvCxnSpPr>
          <p:nvPr/>
        </p:nvCxnSpPr>
        <p:spPr bwMode="auto">
          <a:xfrm>
            <a:off x="7308850" y="5300663"/>
            <a:ext cx="0" cy="8651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6" name="Straight Connector 59"/>
          <p:cNvCxnSpPr>
            <a:cxnSpLocks noChangeShapeType="1"/>
          </p:cNvCxnSpPr>
          <p:nvPr/>
        </p:nvCxnSpPr>
        <p:spPr bwMode="auto">
          <a:xfrm>
            <a:off x="6408738" y="5300663"/>
            <a:ext cx="0" cy="8651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97" name="TextBox 63"/>
          <p:cNvSpPr txBox="1">
            <a:spLocks noChangeArrowheads="1"/>
          </p:cNvSpPr>
          <p:nvPr/>
        </p:nvSpPr>
        <p:spPr bwMode="auto">
          <a:xfrm>
            <a:off x="971550" y="5445125"/>
            <a:ext cx="863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100" b="0" u="none">
                <a:solidFill>
                  <a:srgbClr val="FFFFFF"/>
                </a:solidFill>
              </a:rPr>
              <a:t>Projeto 301, Estou Aqui!</a:t>
            </a:r>
            <a:endParaRPr lang="en-US" altLang="en-US" sz="1100" b="0" u="none">
              <a:solidFill>
                <a:srgbClr val="FFFFFF"/>
              </a:solidFill>
            </a:endParaRPr>
          </a:p>
        </p:txBody>
      </p:sp>
      <p:sp>
        <p:nvSpPr>
          <p:cNvPr id="32798" name="TextBox 64"/>
          <p:cNvSpPr txBox="1">
            <a:spLocks noChangeArrowheads="1"/>
          </p:cNvSpPr>
          <p:nvPr/>
        </p:nvSpPr>
        <p:spPr bwMode="auto">
          <a:xfrm>
            <a:off x="576263" y="188913"/>
            <a:ext cx="7667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 u="none">
                <a:solidFill>
                  <a:srgbClr val="FFCC00"/>
                </a:solidFill>
                <a:latin typeface="Arial" charset="0"/>
              </a:rPr>
              <a:t>Ordem das Lições do EPNC para os Alunos Novos</a:t>
            </a:r>
            <a:endParaRPr lang="en-US" altLang="en-US" sz="2400" u="none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32799" name="TextBox 65"/>
          <p:cNvSpPr txBox="1">
            <a:spLocks noChangeArrowheads="1"/>
          </p:cNvSpPr>
          <p:nvPr/>
        </p:nvSpPr>
        <p:spPr bwMode="auto">
          <a:xfrm>
            <a:off x="1943100" y="5516563"/>
            <a:ext cx="720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0" u="none">
                <a:solidFill>
                  <a:srgbClr val="FFFFFF"/>
                </a:solidFill>
              </a:rPr>
              <a:t>Lição 101</a:t>
            </a:r>
          </a:p>
        </p:txBody>
      </p:sp>
      <p:sp>
        <p:nvSpPr>
          <p:cNvPr id="32800" name="TextBox 66"/>
          <p:cNvSpPr txBox="1">
            <a:spLocks noChangeArrowheads="1"/>
          </p:cNvSpPr>
          <p:nvPr/>
        </p:nvSpPr>
        <p:spPr bwMode="auto">
          <a:xfrm>
            <a:off x="3671888" y="5445125"/>
            <a:ext cx="900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900" b="0" u="none">
                <a:solidFill>
                  <a:srgbClr val="FFFFFF"/>
                </a:solidFill>
              </a:rPr>
              <a:t>Segunda Lição, 102, 108, ou 309</a:t>
            </a:r>
            <a:endParaRPr lang="en-US" altLang="en-US" sz="900" b="0" u="none">
              <a:solidFill>
                <a:srgbClr val="FFFFFF"/>
              </a:solidFill>
            </a:endParaRPr>
          </a:p>
        </p:txBody>
      </p:sp>
      <p:sp>
        <p:nvSpPr>
          <p:cNvPr id="32801" name="TextBox 67"/>
          <p:cNvSpPr txBox="1">
            <a:spLocks noChangeArrowheads="1"/>
          </p:cNvSpPr>
          <p:nvPr/>
        </p:nvSpPr>
        <p:spPr bwMode="auto">
          <a:xfrm>
            <a:off x="4643438" y="5373688"/>
            <a:ext cx="792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000" b="0" u="none">
                <a:solidFill>
                  <a:srgbClr val="FFFFFF"/>
                </a:solidFill>
              </a:rPr>
              <a:t>Lição 102, se o aluno ainda não o completou</a:t>
            </a:r>
            <a:endParaRPr lang="en-US" altLang="en-US" sz="1000" b="0" u="none">
              <a:solidFill>
                <a:srgbClr val="FFFFFF"/>
              </a:solidFill>
            </a:endParaRPr>
          </a:p>
        </p:txBody>
      </p:sp>
      <p:sp>
        <p:nvSpPr>
          <p:cNvPr id="32802" name="TextBox 68"/>
          <p:cNvSpPr txBox="1">
            <a:spLocks noChangeArrowheads="1"/>
          </p:cNvSpPr>
          <p:nvPr/>
        </p:nvSpPr>
        <p:spPr bwMode="auto">
          <a:xfrm>
            <a:off x="5508625" y="5384800"/>
            <a:ext cx="900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000" b="0" u="none">
                <a:solidFill>
                  <a:srgbClr val="FFFFFF"/>
                </a:solidFill>
              </a:rPr>
              <a:t>Próxima lição é uma dessas 103, 104, 105, 106</a:t>
            </a:r>
            <a:endParaRPr lang="en-US" altLang="en-US" sz="1000" b="0" u="none">
              <a:solidFill>
                <a:srgbClr val="FFFFFF"/>
              </a:solidFill>
            </a:endParaRPr>
          </a:p>
        </p:txBody>
      </p:sp>
      <p:sp>
        <p:nvSpPr>
          <p:cNvPr id="32803" name="TextBox 69"/>
          <p:cNvSpPr txBox="1">
            <a:spLocks noChangeArrowheads="1"/>
          </p:cNvSpPr>
          <p:nvPr/>
        </p:nvSpPr>
        <p:spPr bwMode="auto">
          <a:xfrm>
            <a:off x="6408738" y="5445125"/>
            <a:ext cx="827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0" u="none">
                <a:solidFill>
                  <a:srgbClr val="FFFFFF"/>
                </a:solidFill>
              </a:rPr>
              <a:t>Próxima lição 108</a:t>
            </a:r>
          </a:p>
        </p:txBody>
      </p:sp>
      <p:sp>
        <p:nvSpPr>
          <p:cNvPr id="32804" name="TextBox 70"/>
          <p:cNvSpPr txBox="1">
            <a:spLocks noChangeArrowheads="1"/>
          </p:cNvSpPr>
          <p:nvPr/>
        </p:nvSpPr>
        <p:spPr bwMode="auto">
          <a:xfrm>
            <a:off x="7308850" y="5349875"/>
            <a:ext cx="935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000" b="0" u="none">
                <a:solidFill>
                  <a:srgbClr val="FFFFFF"/>
                </a:solidFill>
              </a:rPr>
              <a:t>Unidade 2 Lições  (Veja Anotação #1, página 8)</a:t>
            </a:r>
            <a:endParaRPr lang="en-US" altLang="en-US" sz="1000" b="0" u="none">
              <a:solidFill>
                <a:srgbClr val="FFFFFF"/>
              </a:solidFill>
            </a:endParaRPr>
          </a:p>
        </p:txBody>
      </p:sp>
      <p:sp>
        <p:nvSpPr>
          <p:cNvPr id="32805" name="TextBox 71"/>
          <p:cNvSpPr txBox="1">
            <a:spLocks noChangeArrowheads="1"/>
          </p:cNvSpPr>
          <p:nvPr/>
        </p:nvSpPr>
        <p:spPr bwMode="auto">
          <a:xfrm>
            <a:off x="2771775" y="4424363"/>
            <a:ext cx="9001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100" b="0" u="none">
                <a:solidFill>
                  <a:srgbClr val="FFFFFF"/>
                </a:solidFill>
              </a:rPr>
              <a:t>Aula de Memória da Escritura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100" b="0" u="none">
                <a:solidFill>
                  <a:srgbClr val="FFFFFF"/>
                </a:solidFill>
              </a:rPr>
              <a:t>1º versículo</a:t>
            </a:r>
          </a:p>
        </p:txBody>
      </p:sp>
      <p:sp>
        <p:nvSpPr>
          <p:cNvPr id="32806" name="TextBox 72"/>
          <p:cNvSpPr txBox="1">
            <a:spLocks noChangeArrowheads="1"/>
          </p:cNvSpPr>
          <p:nvPr/>
        </p:nvSpPr>
        <p:spPr bwMode="auto">
          <a:xfrm>
            <a:off x="3671888" y="4508500"/>
            <a:ext cx="9001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0" u="none">
                <a:solidFill>
                  <a:srgbClr val="FFFFFF"/>
                </a:solidFill>
              </a:rPr>
              <a:t>2º Versículo</a:t>
            </a:r>
          </a:p>
        </p:txBody>
      </p:sp>
      <p:sp>
        <p:nvSpPr>
          <p:cNvPr id="32807" name="TextBox 73"/>
          <p:cNvSpPr txBox="1">
            <a:spLocks noChangeArrowheads="1"/>
          </p:cNvSpPr>
          <p:nvPr/>
        </p:nvSpPr>
        <p:spPr bwMode="auto">
          <a:xfrm>
            <a:off x="4643438" y="4508500"/>
            <a:ext cx="3492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200" b="0" u="none">
                <a:solidFill>
                  <a:srgbClr val="FFFFFF"/>
                </a:solidFill>
              </a:rPr>
              <a:t>Daqui em diante, eles iniciam um novo versículo assim que finalizarem um. </a:t>
            </a:r>
            <a:endParaRPr lang="en-US" altLang="en-US" sz="1200" b="0" u="none">
              <a:solidFill>
                <a:srgbClr val="FFFFFF"/>
              </a:solidFill>
            </a:endParaRPr>
          </a:p>
        </p:txBody>
      </p:sp>
      <p:sp>
        <p:nvSpPr>
          <p:cNvPr id="32808" name="TextBox 74"/>
          <p:cNvSpPr txBox="1">
            <a:spLocks noChangeArrowheads="1"/>
          </p:cNvSpPr>
          <p:nvPr/>
        </p:nvSpPr>
        <p:spPr bwMode="auto">
          <a:xfrm>
            <a:off x="3671888" y="3573463"/>
            <a:ext cx="2087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200" b="0" u="none">
                <a:solidFill>
                  <a:srgbClr val="FFFFFF"/>
                </a:solidFill>
              </a:rPr>
              <a:t>Aula de Leitura Pessoal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200" b="0" u="none">
                <a:solidFill>
                  <a:srgbClr val="FFFFFF"/>
                </a:solidFill>
              </a:rPr>
              <a:t>1º Livro – Comece diariamente lendo os resumos</a:t>
            </a:r>
          </a:p>
        </p:txBody>
      </p:sp>
      <p:sp>
        <p:nvSpPr>
          <p:cNvPr id="32809" name="TextBox 75"/>
          <p:cNvSpPr txBox="1">
            <a:spLocks noChangeArrowheads="1"/>
          </p:cNvSpPr>
          <p:nvPr/>
        </p:nvSpPr>
        <p:spPr bwMode="auto">
          <a:xfrm>
            <a:off x="5832475" y="3465513"/>
            <a:ext cx="10795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000" b="0" u="none">
                <a:solidFill>
                  <a:srgbClr val="FFFFFF"/>
                </a:solidFill>
              </a:rPr>
              <a:t>Quando o primeiro livro for finalizado, escreva um relatório deste.</a:t>
            </a:r>
            <a:endParaRPr lang="en-US" altLang="en-US" sz="1000" b="0" u="none">
              <a:solidFill>
                <a:srgbClr val="FFFFFF"/>
              </a:solidFill>
            </a:endParaRPr>
          </a:p>
        </p:txBody>
      </p:sp>
      <p:sp>
        <p:nvSpPr>
          <p:cNvPr id="32810" name="TextBox 76"/>
          <p:cNvSpPr txBox="1">
            <a:spLocks noChangeArrowheads="1"/>
          </p:cNvSpPr>
          <p:nvPr/>
        </p:nvSpPr>
        <p:spPr bwMode="auto">
          <a:xfrm>
            <a:off x="7056438" y="3357563"/>
            <a:ext cx="11525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000" b="0" u="none">
                <a:solidFill>
                  <a:srgbClr val="FFFFFF"/>
                </a:solidFill>
              </a:rPr>
              <a:t>Daqui em diante, iniciam um novo livro conforme o Contrato de Aprendizado do Aluno</a:t>
            </a:r>
            <a:endParaRPr lang="en-US" altLang="en-US" sz="1000" b="0" u="none">
              <a:solidFill>
                <a:srgbClr val="FFFFFF"/>
              </a:solidFill>
            </a:endParaRPr>
          </a:p>
        </p:txBody>
      </p:sp>
      <p:sp>
        <p:nvSpPr>
          <p:cNvPr id="32811" name="TextBox 77"/>
          <p:cNvSpPr txBox="1">
            <a:spLocks noChangeArrowheads="1"/>
          </p:cNvSpPr>
          <p:nvPr/>
        </p:nvSpPr>
        <p:spPr bwMode="auto">
          <a:xfrm>
            <a:off x="4284663" y="2528888"/>
            <a:ext cx="9350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200" b="0" u="none">
                <a:solidFill>
                  <a:srgbClr val="FFFFFF"/>
                </a:solidFill>
              </a:rPr>
              <a:t>Aula de Leitura Bíblica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200" b="0" u="none">
                <a:solidFill>
                  <a:srgbClr val="FFFFFF"/>
                </a:solidFill>
              </a:rPr>
              <a:t>Marcos</a:t>
            </a:r>
          </a:p>
        </p:txBody>
      </p:sp>
      <p:sp>
        <p:nvSpPr>
          <p:cNvPr id="32812" name="TextBox 78"/>
          <p:cNvSpPr txBox="1">
            <a:spLocks noChangeArrowheads="1"/>
          </p:cNvSpPr>
          <p:nvPr/>
        </p:nvSpPr>
        <p:spPr bwMode="auto">
          <a:xfrm>
            <a:off x="5273675" y="2816225"/>
            <a:ext cx="7381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0" u="none">
                <a:solidFill>
                  <a:srgbClr val="FFFFFF"/>
                </a:solidFill>
              </a:rPr>
              <a:t>Tiago</a:t>
            </a:r>
          </a:p>
        </p:txBody>
      </p:sp>
      <p:sp>
        <p:nvSpPr>
          <p:cNvPr id="32813" name="TextBox 79"/>
          <p:cNvSpPr txBox="1">
            <a:spLocks noChangeArrowheads="1"/>
          </p:cNvSpPr>
          <p:nvPr/>
        </p:nvSpPr>
        <p:spPr bwMode="auto">
          <a:xfrm>
            <a:off x="5903913" y="2816225"/>
            <a:ext cx="863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0" u="none">
                <a:solidFill>
                  <a:srgbClr val="FFFFFF"/>
                </a:solidFill>
              </a:rPr>
              <a:t>Filipenses</a:t>
            </a:r>
          </a:p>
        </p:txBody>
      </p:sp>
      <p:sp>
        <p:nvSpPr>
          <p:cNvPr id="32814" name="TextBox 80"/>
          <p:cNvSpPr txBox="1">
            <a:spLocks noChangeArrowheads="1"/>
          </p:cNvSpPr>
          <p:nvPr/>
        </p:nvSpPr>
        <p:spPr bwMode="auto">
          <a:xfrm>
            <a:off x="6732588" y="2816225"/>
            <a:ext cx="7191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0" u="none">
                <a:solidFill>
                  <a:srgbClr val="FFFFFF"/>
                </a:solidFill>
              </a:rPr>
              <a:t>Gálatas</a:t>
            </a:r>
          </a:p>
        </p:txBody>
      </p:sp>
      <p:sp>
        <p:nvSpPr>
          <p:cNvPr id="32815" name="TextBox 81"/>
          <p:cNvSpPr txBox="1">
            <a:spLocks noChangeArrowheads="1"/>
          </p:cNvSpPr>
          <p:nvPr/>
        </p:nvSpPr>
        <p:spPr bwMode="auto">
          <a:xfrm>
            <a:off x="7416800" y="2495550"/>
            <a:ext cx="8270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900" b="0" u="none">
                <a:solidFill>
                  <a:srgbClr val="FFFFFF"/>
                </a:solidFill>
              </a:rPr>
              <a:t>Veja o manual do aluno para o resto do cronograma/agenda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en-US" sz="1000" b="0" u="none">
              <a:solidFill>
                <a:srgbClr val="FFFFFF"/>
              </a:solidFill>
            </a:endParaRPr>
          </a:p>
        </p:txBody>
      </p:sp>
      <p:sp>
        <p:nvSpPr>
          <p:cNvPr id="32816" name="TextBox 82"/>
          <p:cNvSpPr txBox="1">
            <a:spLocks noChangeArrowheads="1"/>
          </p:cNvSpPr>
          <p:nvPr/>
        </p:nvSpPr>
        <p:spPr bwMode="auto">
          <a:xfrm>
            <a:off x="4824413" y="1590675"/>
            <a:ext cx="10620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0" u="none">
                <a:solidFill>
                  <a:srgbClr val="FFFFFF"/>
                </a:solidFill>
              </a:rPr>
              <a:t>Qualidades de Caráter  </a:t>
            </a:r>
            <a:r>
              <a:rPr lang="pt-BR" altLang="en-US" sz="1200" b="0" u="none">
                <a:solidFill>
                  <a:srgbClr val="FFFFFF"/>
                </a:solidFill>
              </a:rPr>
              <a:t>Leia o manual do aluno</a:t>
            </a:r>
            <a:endParaRPr lang="en-US" altLang="en-US" sz="1200" b="0" u="none">
              <a:solidFill>
                <a:srgbClr val="FFFFFF"/>
              </a:solidFill>
            </a:endParaRPr>
          </a:p>
        </p:txBody>
      </p:sp>
      <p:sp>
        <p:nvSpPr>
          <p:cNvPr id="32817" name="TextBox 83"/>
          <p:cNvSpPr txBox="1">
            <a:spLocks noChangeArrowheads="1"/>
          </p:cNvSpPr>
          <p:nvPr/>
        </p:nvSpPr>
        <p:spPr bwMode="auto">
          <a:xfrm>
            <a:off x="5867400" y="1592263"/>
            <a:ext cx="828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200" b="0" u="none">
                <a:solidFill>
                  <a:srgbClr val="FFFFFF"/>
                </a:solidFill>
              </a:rPr>
              <a:t>Faça a primeira qualidade de caráter</a:t>
            </a:r>
            <a:endParaRPr lang="en-US" altLang="en-US" sz="1200" b="0" u="none">
              <a:solidFill>
                <a:srgbClr val="FFFFFF"/>
              </a:solidFill>
            </a:endParaRPr>
          </a:p>
        </p:txBody>
      </p:sp>
      <p:sp>
        <p:nvSpPr>
          <p:cNvPr id="32818" name="TextBox 84"/>
          <p:cNvSpPr txBox="1">
            <a:spLocks noChangeArrowheads="1"/>
          </p:cNvSpPr>
          <p:nvPr/>
        </p:nvSpPr>
        <p:spPr bwMode="auto">
          <a:xfrm>
            <a:off x="6588125" y="1736725"/>
            <a:ext cx="863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0" u="none">
                <a:solidFill>
                  <a:srgbClr val="FFFFFF"/>
                </a:solidFill>
              </a:rPr>
              <a:t>2ª Qualidade</a:t>
            </a:r>
          </a:p>
        </p:txBody>
      </p:sp>
      <p:sp>
        <p:nvSpPr>
          <p:cNvPr id="32819" name="TextBox 85"/>
          <p:cNvSpPr txBox="1">
            <a:spLocks noChangeArrowheads="1"/>
          </p:cNvSpPr>
          <p:nvPr/>
        </p:nvSpPr>
        <p:spPr bwMode="auto">
          <a:xfrm>
            <a:off x="7308850" y="1628775"/>
            <a:ext cx="9001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800" b="0" u="none">
                <a:solidFill>
                  <a:srgbClr val="FFFFFF"/>
                </a:solidFill>
              </a:rPr>
              <a:t>Veja a anotação do professor #2 na página 8 da Dando Seqüência às lições do EPNC</a:t>
            </a:r>
            <a:endParaRPr lang="en-US" altLang="en-US" sz="800" b="0" u="none">
              <a:solidFill>
                <a:srgbClr val="FFFFFF"/>
              </a:solidFill>
            </a:endParaRPr>
          </a:p>
        </p:txBody>
      </p:sp>
      <p:sp>
        <p:nvSpPr>
          <p:cNvPr id="32820" name="TextBox 86"/>
          <p:cNvSpPr txBox="1">
            <a:spLocks noChangeArrowheads="1"/>
          </p:cNvSpPr>
          <p:nvPr/>
        </p:nvSpPr>
        <p:spPr bwMode="auto">
          <a:xfrm>
            <a:off x="5462588" y="800100"/>
            <a:ext cx="2781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chemeClr val="accent1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200" b="0" u="none">
                <a:solidFill>
                  <a:srgbClr val="FFFFFF"/>
                </a:solidFill>
              </a:rPr>
              <a:t>Projetos Especiais e/ou Aulas de Reforço de Leitura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en-US" sz="1200" b="0" u="none">
              <a:solidFill>
                <a:srgbClr val="FFFFFF"/>
              </a:solidFill>
            </a:endParaRPr>
          </a:p>
        </p:txBody>
      </p:sp>
      <p:pic>
        <p:nvPicPr>
          <p:cNvPr id="32821" name="Picture 53" descr="C:\Users\tim.hanson\Desktop\Sequencing the PSNC chart 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2202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1-9SequencingofPSNClessons_Page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1" t="15451" r="12170" b="11752"/>
          <a:stretch>
            <a:fillRect/>
          </a:stretch>
        </p:blipFill>
        <p:spPr bwMode="auto">
          <a:xfrm>
            <a:off x="152400" y="126865"/>
            <a:ext cx="8763000" cy="647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C1B2D71E-3C10-42E1-90B7-39C53A780086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22</a:t>
            </a:fld>
            <a:endParaRPr lang="en-US" altLang="en-US" sz="1100"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FE2C1413-B606-4547-A0ED-8D6541F70274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23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66800" y="1371600"/>
            <a:ext cx="8153400" cy="45720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514350" indent="-514350" eaLnBrk="1" hangingPunct="1">
              <a:lnSpc>
                <a:spcPct val="90000"/>
              </a:lnSpc>
              <a:spcAft>
                <a:spcPts val="2400"/>
              </a:spcAft>
              <a:buNone/>
            </a:pPr>
            <a:r>
              <a:rPr lang="en-US" altLang="en-US" sz="2800" dirty="0" smtClean="0">
                <a:solidFill>
                  <a:schemeClr val="tx2"/>
                </a:solidFill>
              </a:rPr>
              <a:t>2. 	</a:t>
            </a:r>
            <a:r>
              <a:rPr lang="ru-RU" altLang="en-US" sz="2800" dirty="0" smtClean="0"/>
              <a:t>Для </a:t>
            </a:r>
            <a:r>
              <a:rPr lang="ru-RU" altLang="en-US" sz="2800" dirty="0"/>
              <a:t>вашего же блага вы можете составить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ru-RU" altLang="en-US" sz="2800" dirty="0" smtClean="0"/>
              <a:t>список </a:t>
            </a:r>
            <a:r>
              <a:rPr lang="ru-RU" altLang="en-US" sz="2800" dirty="0"/>
              <a:t>материалов, которые необходимо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ru-RU" altLang="en-US" sz="2800" dirty="0" smtClean="0"/>
              <a:t>охватить </a:t>
            </a:r>
            <a:r>
              <a:rPr lang="ru-RU" altLang="en-US" sz="2800" dirty="0"/>
              <a:t>в </a:t>
            </a:r>
            <a:r>
              <a:rPr lang="ru-RU" altLang="en-US" sz="2800" dirty="0" smtClean="0"/>
              <a:t>Блоке</a:t>
            </a:r>
            <a:r>
              <a:rPr lang="en-US" altLang="en-US" sz="2800" dirty="0" smtClean="0"/>
              <a:t> </a:t>
            </a:r>
            <a:r>
              <a:rPr lang="ru-RU" altLang="en-US" sz="2800" dirty="0" smtClean="0"/>
              <a:t>1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For your own benefit, you can create a list of the materials that must be covered in Unit One</a:t>
            </a:r>
            <a:endParaRPr lang="pt-BR" altLang="en-US" sz="2400" dirty="0" smtClean="0"/>
          </a:p>
          <a:p>
            <a:pPr marL="514350" indent="-514350" eaLnBrk="1" hangingPunct="1">
              <a:lnSpc>
                <a:spcPct val="90000"/>
              </a:lnSpc>
              <a:spcAft>
                <a:spcPts val="2400"/>
              </a:spcAft>
              <a:buNone/>
            </a:pPr>
            <a:r>
              <a:rPr lang="en-US" altLang="en-US" sz="2800" dirty="0" smtClean="0">
                <a:solidFill>
                  <a:schemeClr val="tx2"/>
                </a:solidFill>
              </a:rPr>
              <a:t>3.	</a:t>
            </a:r>
            <a:r>
              <a:rPr lang="ru-RU" altLang="en-US" sz="2800" dirty="0" smtClean="0"/>
              <a:t>Чтобы </a:t>
            </a:r>
            <a:r>
              <a:rPr lang="ru-RU" altLang="en-US" sz="2800" dirty="0"/>
              <a:t>лучше узнать студента,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ru-RU" altLang="en-US" sz="2800" dirty="0" smtClean="0"/>
              <a:t>начните </a:t>
            </a:r>
            <a:r>
              <a:rPr lang="ru-RU" altLang="en-US" sz="2800" dirty="0"/>
              <a:t>с проекта </a:t>
            </a:r>
            <a:r>
              <a:rPr lang="ru-RU" altLang="en-US" sz="2800" dirty="0" smtClean="0"/>
              <a:t>301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Start with Project 301 to get to know </a:t>
            </a:r>
            <a:br>
              <a:rPr lang="en-US" altLang="en-US" sz="2000" dirty="0" smtClean="0">
                <a:solidFill>
                  <a:schemeClr val="tx2"/>
                </a:solidFill>
              </a:rPr>
            </a:br>
            <a:r>
              <a:rPr lang="en-US" altLang="en-US" sz="2000" dirty="0" smtClean="0">
                <a:solidFill>
                  <a:schemeClr val="tx2"/>
                </a:solidFill>
              </a:rPr>
              <a:t>the student</a:t>
            </a:r>
            <a:endParaRPr lang="pt-BR" altLang="en-US" sz="2400" i="1" dirty="0" smtClean="0"/>
          </a:p>
          <a:p>
            <a:pPr marL="514350" indent="-514350" eaLnBrk="1" hangingPunct="1">
              <a:lnSpc>
                <a:spcPct val="90000"/>
              </a:lnSpc>
              <a:spcAft>
                <a:spcPts val="2400"/>
              </a:spcAft>
              <a:buNone/>
            </a:pPr>
            <a:r>
              <a:rPr lang="pt-BR" altLang="en-US" sz="3000" dirty="0" smtClean="0">
                <a:solidFill>
                  <a:schemeClr val="tx2"/>
                </a:solidFill>
              </a:rPr>
              <a:t>4.</a:t>
            </a:r>
            <a:r>
              <a:rPr lang="en-US" altLang="en-US" sz="3000" dirty="0" smtClean="0">
                <a:solidFill>
                  <a:schemeClr val="tx2"/>
                </a:solidFill>
              </a:rPr>
              <a:t> 	</a:t>
            </a:r>
            <a:r>
              <a:rPr lang="ru-RU" altLang="en-US" sz="3000" dirty="0" smtClean="0"/>
              <a:t>Нужен </a:t>
            </a:r>
            <a:r>
              <a:rPr lang="ru-RU" altLang="en-US" sz="3000" dirty="0"/>
              <a:t>ли тест на чтение?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200" dirty="0" smtClean="0">
                <a:solidFill>
                  <a:schemeClr val="tx2"/>
                </a:solidFill>
              </a:rPr>
              <a:t>Is a reading test needed?  </a:t>
            </a:r>
            <a:r>
              <a:rPr lang="pt-BR" altLang="en-US" sz="2200" dirty="0" smtClean="0">
                <a:solidFill>
                  <a:schemeClr val="tx2"/>
                </a:solidFill>
              </a:rPr>
              <a:t> </a:t>
            </a:r>
            <a:endParaRPr lang="en-US" altLang="en-US" sz="2400" dirty="0" smtClean="0"/>
          </a:p>
          <a:p>
            <a:pPr marL="514350" indent="-514350" eaLnBrk="1" hangingPunct="1">
              <a:lnSpc>
                <a:spcPct val="90000"/>
              </a:lnSpc>
              <a:spcAft>
                <a:spcPts val="2400"/>
              </a:spcAft>
              <a:buNone/>
            </a:pPr>
            <a:r>
              <a:rPr lang="en-US" altLang="en-US" sz="3000" dirty="0" smtClean="0">
                <a:solidFill>
                  <a:schemeClr val="tx2"/>
                </a:solidFill>
              </a:rPr>
              <a:t>5. 	</a:t>
            </a:r>
            <a:r>
              <a:rPr lang="ru-RU" altLang="en-US" sz="3000" dirty="0" smtClean="0"/>
              <a:t>Занятия </a:t>
            </a:r>
            <a:r>
              <a:rPr lang="ru-RU" altLang="en-US" sz="3000" dirty="0"/>
              <a:t>ИЗНХ будут из 100 серий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200" dirty="0" smtClean="0">
                <a:solidFill>
                  <a:schemeClr val="tx2"/>
                </a:solidFill>
              </a:rPr>
              <a:t>Lessons will be from the 100 series</a:t>
            </a:r>
            <a:endParaRPr lang="en-US" altLang="en-US" sz="1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924800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695325" indent="-695325" eaLnBrk="1" hangingPunct="1"/>
            <a:r>
              <a:rPr lang="ru-RU" sz="3200" b="1" dirty="0" smtClean="0"/>
              <a:t>Д</a:t>
            </a:r>
            <a:r>
              <a:rPr lang="en-US" sz="3200" b="1" dirty="0" smtClean="0"/>
              <a:t>.	</a:t>
            </a:r>
            <a:r>
              <a:rPr lang="az-Cyrl-AZ" altLang="en-US" sz="3200" b="1" cap="none" dirty="0" smtClean="0"/>
              <a:t>БЛОК </a:t>
            </a:r>
            <a:r>
              <a:rPr lang="az-Cyrl-AZ" altLang="en-US" sz="3200" b="1" cap="none" dirty="0"/>
              <a:t>1. СПАСЕНИЕ </a:t>
            </a:r>
            <a:r>
              <a:rPr lang="en-US" altLang="en-US" sz="3200" cap="none" dirty="0" smtClean="0"/>
              <a:t/>
            </a:r>
            <a:br>
              <a:rPr lang="en-US" altLang="en-US" sz="3200" cap="none" dirty="0" smtClean="0"/>
            </a:br>
            <a:r>
              <a:rPr lang="en-US" altLang="en-US" sz="2000" b="1" cap="none" dirty="0" smtClean="0">
                <a:solidFill>
                  <a:schemeClr val="tx2"/>
                </a:solidFill>
              </a:rPr>
              <a:t>UNIT 1 SALVATION</a:t>
            </a:r>
            <a:endParaRPr lang="en-US" altLang="en-US" sz="2000" cap="none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666998"/>
            <a:ext cx="1659170" cy="23463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/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88401243-192F-49B6-BA4B-FDB0C882CBBB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24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90600" y="1219200"/>
            <a:ext cx="8153400" cy="52578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514350" indent="-514350" eaLnBrk="1" hangingPunct="1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altLang="en-US" sz="3000" dirty="0" smtClean="0">
                <a:solidFill>
                  <a:schemeClr val="tx2"/>
                </a:solidFill>
              </a:rPr>
              <a:t>6. 	</a:t>
            </a:r>
            <a:r>
              <a:rPr lang="az-Cyrl-AZ" altLang="en-US" sz="3000" dirty="0" smtClean="0"/>
              <a:t>Познакомьте студентов с ИЗНХ 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Introduce students to the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PSNC</a:t>
            </a:r>
            <a:r>
              <a:rPr lang="en-US" altLang="en-US" sz="2000" dirty="0" smtClean="0">
                <a:solidFill>
                  <a:schemeClr val="tx2"/>
                </a:solidFill>
              </a:rPr>
              <a:t> </a:t>
            </a:r>
            <a:br>
              <a:rPr lang="en-US" altLang="en-US" sz="2000" dirty="0" smtClean="0">
                <a:solidFill>
                  <a:schemeClr val="tx2"/>
                </a:solidFill>
              </a:rPr>
            </a:br>
            <a:r>
              <a:rPr lang="ru-RU" altLang="en-US" sz="2400" dirty="0"/>
              <a:t>(Объясните студентам, с какой целью проводятся </a:t>
            </a:r>
            <a:r>
              <a:rPr lang="ru-RU" altLang="en-US" sz="2400" dirty="0" smtClean="0"/>
              <a:t>занятия) </a:t>
            </a:r>
            <a:r>
              <a:rPr lang="ru-RU" altLang="en-US" sz="2400" dirty="0"/>
              <a:t/>
            </a:r>
            <a:br>
              <a:rPr lang="ru-RU" altLang="en-US" sz="2400" dirty="0"/>
            </a:br>
            <a:r>
              <a:rPr lang="ru-RU" altLang="en-US" sz="2000" dirty="0">
                <a:solidFill>
                  <a:schemeClr val="tx2"/>
                </a:solidFill>
              </a:rPr>
              <a:t>Explain purpose of lessons to the student</a:t>
            </a:r>
          </a:p>
          <a:p>
            <a:pPr marL="800100" eaLnBrk="1" hangingPunct="1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az-Cyrl-AZ" altLang="en-US" sz="2800" dirty="0" smtClean="0"/>
              <a:t>занятия</a:t>
            </a:r>
            <a:r>
              <a:rPr lang="az-Cyrl-AZ" altLang="en-US" sz="2400" dirty="0" smtClean="0"/>
              <a:t> </a:t>
            </a:r>
            <a:r>
              <a:rPr lang="en-US" altLang="en-US" sz="2000" dirty="0" smtClean="0">
                <a:solidFill>
                  <a:schemeClr val="tx2"/>
                </a:solidFill>
              </a:rPr>
              <a:t>Lessons</a:t>
            </a:r>
            <a:endParaRPr lang="en-US" altLang="en-US" sz="2400" dirty="0" smtClean="0"/>
          </a:p>
          <a:p>
            <a:pPr marL="800100" eaLnBrk="1" hangingPunct="1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altLang="en-US" sz="2800" dirty="0"/>
              <a:t>Занятие по заучиванию мест Писания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Scripture Memorization Class</a:t>
            </a:r>
            <a:endParaRPr lang="en-US" altLang="en-US" sz="2400" dirty="0" smtClean="0"/>
          </a:p>
          <a:p>
            <a:pPr marL="800100" eaLnBrk="1" hangingPunct="1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altLang="en-US" sz="2800" dirty="0"/>
              <a:t>Занятие по утеа чтению Библии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Bible Reading Class</a:t>
            </a:r>
            <a:endParaRPr lang="en-US" altLang="en-US" sz="2400" dirty="0" smtClean="0"/>
          </a:p>
          <a:p>
            <a:pPr marL="800100" eaLnBrk="1" hangingPunct="1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3000" dirty="0"/>
              <a:t>Занятие самостоятельным чтением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altLang="en-US" sz="2200" dirty="0" smtClean="0">
                <a:solidFill>
                  <a:schemeClr val="tx2"/>
                </a:solidFill>
              </a:rPr>
              <a:t>Personal Reading Class</a:t>
            </a:r>
            <a:endParaRPr lang="en-US" altLang="en-US" sz="2400" dirty="0" smtClean="0"/>
          </a:p>
          <a:p>
            <a:pPr marL="800100" eaLnBrk="1" hangingPunct="1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az-Cyrl-AZ" altLang="en-US" sz="2400" dirty="0"/>
              <a:t>Занятие по качествам характера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200" dirty="0" smtClean="0">
                <a:solidFill>
                  <a:schemeClr val="tx2"/>
                </a:solidFill>
              </a:rPr>
              <a:t>Character Qualities Class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924800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695325" indent="-695325" eaLnBrk="1" hangingPunct="1"/>
            <a:r>
              <a:rPr lang="ru-RU" sz="3200" b="1" dirty="0" smtClean="0"/>
              <a:t>Д</a:t>
            </a:r>
            <a:r>
              <a:rPr lang="en-US" sz="3200" b="1" dirty="0" smtClean="0"/>
              <a:t>.	</a:t>
            </a:r>
            <a:r>
              <a:rPr lang="az-Cyrl-AZ" altLang="en-US" sz="3200" b="1" cap="none" dirty="0" smtClean="0"/>
              <a:t>БЛОК </a:t>
            </a:r>
            <a:r>
              <a:rPr lang="az-Cyrl-AZ" altLang="en-US" sz="3200" b="1" cap="none" dirty="0"/>
              <a:t>1. СПАСЕНИЕ </a:t>
            </a:r>
            <a:r>
              <a:rPr lang="en-US" altLang="en-US" sz="3200" cap="none" dirty="0" smtClean="0"/>
              <a:t/>
            </a:r>
            <a:br>
              <a:rPr lang="en-US" altLang="en-US" sz="3200" cap="none" dirty="0" smtClean="0"/>
            </a:br>
            <a:r>
              <a:rPr lang="en-US" altLang="en-US" sz="2000" b="1" cap="none" dirty="0" smtClean="0">
                <a:solidFill>
                  <a:schemeClr val="tx2"/>
                </a:solidFill>
              </a:rPr>
              <a:t>UNIT 1 SALVATION</a:t>
            </a:r>
            <a:endParaRPr lang="en-US" altLang="en-US" sz="2000" cap="none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9899"/>
            <a:ext cx="3848100" cy="282194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04-2017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PSNC #11   T505.21       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25</a:t>
            </a:fld>
            <a:endParaRPr lang="en-US" altLang="en-US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7400"/>
            <a:ext cx="3950110" cy="279455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1143000"/>
          </a:xfrm>
        </p:spPr>
        <p:txBody>
          <a:bodyPr/>
          <a:lstStyle/>
          <a:p>
            <a:r>
              <a:rPr lang="ru-RU" dirty="0"/>
              <a:t>Акселератор, тормоза, система навигации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sz="2000" dirty="0" smtClean="0">
                <a:solidFill>
                  <a:srgbClr val="FFC000"/>
                </a:solidFill>
              </a:rPr>
              <a:t>A</a:t>
            </a:r>
            <a:r>
              <a:rPr lang="en-US" sz="2000" cap="none" dirty="0" smtClean="0">
                <a:solidFill>
                  <a:srgbClr val="FFC000"/>
                </a:solidFill>
              </a:rPr>
              <a:t>ccelerator &amp; Brakes &amp; GPS Navigation System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9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593850"/>
          </a:xfrm>
        </p:spPr>
        <p:txBody>
          <a:bodyPr/>
          <a:lstStyle/>
          <a:p>
            <a:pPr algn="ctr"/>
            <a:r>
              <a:rPr lang="ru-RU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для обсуждения</a:t>
            </a:r>
            <a: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for discussion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5040313" y="6381750"/>
            <a:ext cx="19050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04-2017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82625" y="6365875"/>
            <a:ext cx="42672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mtClean="0"/>
              <a:t>PSNC #11   T505.21       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9925" y="6288088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664DA85-CB79-48F6-95E8-A2ABE88F520D}" type="slidenum">
              <a:rPr lang="en-US" altLang="en-US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81000"/>
            <a:ext cx="8080375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az-Cyrl-AZ" altLang="en-US" sz="3200" b="1" cap="none" dirty="0"/>
              <a:t>КОНТАКТНАЯ </a:t>
            </a:r>
            <a:r>
              <a:rPr lang="en-US" altLang="en-US" sz="3200" b="1" cap="none" dirty="0" smtClean="0"/>
              <a:t/>
            </a:r>
            <a:br>
              <a:rPr lang="en-US" altLang="en-US" sz="3200" b="1" cap="none" dirty="0" smtClean="0"/>
            </a:br>
            <a:r>
              <a:rPr lang="en-US" altLang="en-US" sz="2000" b="1" cap="none" dirty="0" smtClean="0">
                <a:solidFill>
                  <a:schemeClr val="tx2"/>
                </a:solidFill>
              </a:rPr>
              <a:t>CONTACT INFORMATION</a:t>
            </a:r>
            <a:endParaRPr lang="en-US" altLang="en-US" sz="2000" i="1" cap="none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8229600" cy="3276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400" dirty="0" smtClean="0"/>
              <a:t>Global Teen Challenge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400" dirty="0" smtClean="0"/>
              <a:t>www.GlobalTC.org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400" dirty="0" smtClean="0"/>
              <a:t>www.iTeenChallenge.org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3400" dirty="0" smtClean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04-2017</a:t>
            </a:r>
            <a:endParaRPr lang="en-US" sz="1400" smtClean="0"/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BCDA0A3B-A2F0-4FF2-B589-4D8828CA82A4}" type="slidenum">
              <a:rPr lang="en-US" altLang="en-US" sz="2400">
                <a:latin typeface="Times New Roman" pitchFamily="18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27</a:t>
            </a:fld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726" name="Footer Placeholder 5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PSNC #11   T505.21       www.iTeenChallenge.org</a:t>
            </a:r>
          </a:p>
        </p:txBody>
      </p:sp>
      <p:pic>
        <p:nvPicPr>
          <p:cNvPr id="3584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11413"/>
            <a:ext cx="36576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1143000"/>
          </a:xfrm>
        </p:spPr>
        <p:txBody>
          <a:bodyPr/>
          <a:lstStyle/>
          <a:p>
            <a:r>
              <a:rPr lang="ru-RU" dirty="0"/>
              <a:t>Акселератор, тормоза, система навигации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sz="2000" dirty="0" smtClean="0">
                <a:solidFill>
                  <a:srgbClr val="FFC000"/>
                </a:solidFill>
              </a:rPr>
              <a:t>A</a:t>
            </a:r>
            <a:r>
              <a:rPr lang="en-US" sz="2000" cap="none" dirty="0" smtClean="0">
                <a:solidFill>
                  <a:srgbClr val="FFC000"/>
                </a:solidFill>
              </a:rPr>
              <a:t>ccelerator &amp; Brakes &amp; GPS Navigation System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9899"/>
            <a:ext cx="3848100" cy="282194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04-2017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PSNC #11   T505.21       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3</a:t>
            </a:fld>
            <a:endParaRPr lang="en-US" altLang="en-US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7400"/>
            <a:ext cx="3950110" cy="27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524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681038" indent="-681038" eaLnBrk="1" hangingPunct="1"/>
            <a:r>
              <a:rPr lang="en-US" altLang="en-US" sz="3200" b="1" cap="none" dirty="0" smtClean="0">
                <a:solidFill>
                  <a:schemeClr val="tx2"/>
                </a:solidFill>
              </a:rPr>
              <a:t>A. 	</a:t>
            </a:r>
            <a:r>
              <a:rPr lang="ru-RU" altLang="en-US" sz="3200" b="1" cap="none" dirty="0" smtClean="0"/>
              <a:t>ЗАЧЕМ ИСПОЛЬЗОВАТЬ ИЗНХ</a:t>
            </a:r>
            <a:r>
              <a:rPr lang="en-US" altLang="en-US" sz="3200" b="1" cap="none" dirty="0" smtClean="0"/>
              <a:t> </a:t>
            </a:r>
            <a:r>
              <a:rPr lang="ru-RU" altLang="en-US" sz="3200" b="1" cap="none" dirty="0" smtClean="0"/>
              <a:t>ЕДИНИЦ И КОНТРАКТЫ? </a:t>
            </a:r>
            <a:r>
              <a:rPr lang="en-US" altLang="en-US" sz="3200" b="1" cap="none" dirty="0" smtClean="0"/>
              <a:t/>
            </a:r>
            <a:br>
              <a:rPr lang="en-US" altLang="en-US" sz="3200" b="1" cap="none" dirty="0" smtClean="0"/>
            </a:br>
            <a:r>
              <a:rPr lang="en-US" altLang="en-US" sz="2000" b="1" cap="none" dirty="0" smtClean="0">
                <a:solidFill>
                  <a:schemeClr val="tx2"/>
                </a:solidFill>
              </a:rPr>
              <a:t>WHY USE </a:t>
            </a:r>
            <a:r>
              <a:rPr lang="en-US" altLang="en-US" sz="2000" b="1" cap="none" dirty="0" err="1" smtClean="0">
                <a:solidFill>
                  <a:schemeClr val="tx2"/>
                </a:solidFill>
              </a:rPr>
              <a:t>PSNC</a:t>
            </a:r>
            <a:r>
              <a:rPr lang="en-US" altLang="en-US" sz="2000" b="1" cap="none" dirty="0" smtClean="0">
                <a:solidFill>
                  <a:schemeClr val="tx2"/>
                </a:solidFill>
              </a:rPr>
              <a:t> UNITS AND CONTRACTS? </a:t>
            </a:r>
            <a:endParaRPr lang="en-US" altLang="en-US" sz="3200" i="1" cap="none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04-2017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 dirty="0"/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3DE36AE8-77F5-4394-A2D7-EECBD708C405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4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90600" y="2438400"/>
            <a:ext cx="7696200" cy="41148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514350" indent="-514350" eaLnBrk="1" hangingPunct="1">
              <a:lnSpc>
                <a:spcPct val="80000"/>
              </a:lnSpc>
              <a:spcAft>
                <a:spcPts val="3000"/>
              </a:spcAft>
              <a:buFont typeface="Arial" charset="0"/>
              <a:buAutoNum type="arabicPeriod"/>
            </a:pPr>
            <a:r>
              <a:rPr lang="ru-RU" altLang="en-US" sz="3200" dirty="0" smtClean="0"/>
              <a:t>Нам необходима базовая </a:t>
            </a:r>
            <a:r>
              <a:rPr lang="ru-RU" altLang="en-US" sz="3200" b="1" u="sng" dirty="0" smtClean="0">
                <a:solidFill>
                  <a:srgbClr val="FFC000"/>
                </a:solidFill>
              </a:rPr>
              <a:t>структура</a:t>
            </a:r>
            <a:r>
              <a:rPr lang="ru-RU" altLang="en-US" sz="3200" dirty="0" smtClean="0">
                <a:solidFill>
                  <a:srgbClr val="FFC000"/>
                </a:solidFill>
              </a:rPr>
              <a:t> </a:t>
            </a:r>
            <a:r>
              <a:rPr lang="ru-RU" altLang="en-US" sz="3200" dirty="0" smtClean="0"/>
              <a:t>для занятий ИЗНХ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We need a basic </a:t>
            </a:r>
            <a:r>
              <a:rPr lang="en-US" altLang="en-US" sz="2000" b="1" u="sng" dirty="0" smtClean="0">
                <a:solidFill>
                  <a:schemeClr val="tx2"/>
                </a:solidFill>
              </a:rPr>
              <a:t>structure</a:t>
            </a:r>
            <a:r>
              <a:rPr lang="en-US" altLang="en-US" sz="2000" dirty="0" smtClean="0">
                <a:solidFill>
                  <a:schemeClr val="tx2"/>
                </a:solidFill>
              </a:rPr>
              <a:t> for the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PSNC</a:t>
            </a:r>
            <a:r>
              <a:rPr lang="en-US" altLang="en-US" sz="2000" dirty="0" smtClean="0">
                <a:solidFill>
                  <a:schemeClr val="tx2"/>
                </a:solidFill>
              </a:rPr>
              <a:t> classes</a:t>
            </a:r>
            <a:endParaRPr lang="en-US" altLang="en-US" sz="2000" dirty="0" smtClean="0"/>
          </a:p>
          <a:p>
            <a:pPr marL="514350" indent="-514350" eaLnBrk="1" hangingPunct="1">
              <a:lnSpc>
                <a:spcPct val="80000"/>
              </a:lnSpc>
              <a:spcAft>
                <a:spcPts val="3000"/>
              </a:spcAft>
              <a:buFont typeface="Arial" charset="0"/>
              <a:buAutoNum type="arabicPeriod"/>
            </a:pPr>
            <a:r>
              <a:rPr lang="ru-RU" sz="3200" b="1" u="sng" dirty="0" smtClean="0">
                <a:solidFill>
                  <a:srgbClr val="FFC000"/>
                </a:solidFill>
              </a:rPr>
              <a:t>Особые</a:t>
            </a:r>
            <a:r>
              <a:rPr lang="ru-RU" sz="3200" dirty="0" smtClean="0">
                <a:solidFill>
                  <a:srgbClr val="FFC000"/>
                </a:solidFill>
              </a:rPr>
              <a:t> </a:t>
            </a:r>
            <a:r>
              <a:rPr lang="ru-RU" sz="3200" dirty="0" smtClean="0"/>
              <a:t>нужды каждого студента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2000" b="1" u="sng" dirty="0" smtClean="0">
                <a:solidFill>
                  <a:schemeClr val="tx2"/>
                </a:solidFill>
              </a:rPr>
              <a:t>Special</a:t>
            </a:r>
            <a:r>
              <a:rPr lang="en-US" altLang="en-US" sz="2000" dirty="0" smtClean="0">
                <a:solidFill>
                  <a:schemeClr val="tx2"/>
                </a:solidFill>
              </a:rPr>
              <a:t> needs of each student</a:t>
            </a:r>
            <a:r>
              <a:rPr lang="en-US" altLang="en-US" sz="2400" dirty="0" smtClean="0">
                <a:solidFill>
                  <a:schemeClr val="tx2"/>
                </a:solidFill>
              </a:rPr>
              <a:t/>
            </a:r>
            <a:br>
              <a:rPr lang="en-US" altLang="en-US" sz="2400" dirty="0" smtClean="0">
                <a:solidFill>
                  <a:schemeClr val="tx2"/>
                </a:solidFill>
              </a:rPr>
            </a:b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524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681038" indent="-681038" eaLnBrk="1" hangingPunct="1"/>
            <a:r>
              <a:rPr lang="en-US" altLang="en-US" sz="3200" b="1" cap="none" dirty="0" smtClean="0">
                <a:solidFill>
                  <a:schemeClr val="tx2"/>
                </a:solidFill>
              </a:rPr>
              <a:t>A. 	</a:t>
            </a:r>
            <a:r>
              <a:rPr lang="ru-RU" altLang="en-US" sz="3200" b="1" cap="none" dirty="0" smtClean="0"/>
              <a:t>ЗАЧЕМ ИСПОЛЬЗОВАТЬ ИЗНХ</a:t>
            </a:r>
            <a:r>
              <a:rPr lang="en-US" altLang="en-US" sz="3200" b="1" cap="none" dirty="0" smtClean="0"/>
              <a:t> </a:t>
            </a:r>
            <a:r>
              <a:rPr lang="ru-RU" altLang="en-US" sz="3200" b="1" cap="none" dirty="0" smtClean="0"/>
              <a:t>ЕДИНИЦ И КОНТРАКТЫ? </a:t>
            </a:r>
            <a:r>
              <a:rPr lang="en-US" altLang="en-US" sz="3200" b="1" cap="none" dirty="0" smtClean="0"/>
              <a:t/>
            </a:r>
            <a:br>
              <a:rPr lang="en-US" altLang="en-US" sz="3200" b="1" cap="none" dirty="0" smtClean="0"/>
            </a:br>
            <a:r>
              <a:rPr lang="en-US" altLang="en-US" sz="2000" b="1" cap="none" dirty="0" smtClean="0">
                <a:solidFill>
                  <a:schemeClr val="tx2"/>
                </a:solidFill>
              </a:rPr>
              <a:t>WHY USE </a:t>
            </a:r>
            <a:r>
              <a:rPr lang="en-US" altLang="en-US" sz="2000" b="1" cap="none" dirty="0" err="1" smtClean="0">
                <a:solidFill>
                  <a:schemeClr val="tx2"/>
                </a:solidFill>
              </a:rPr>
              <a:t>PSNC</a:t>
            </a:r>
            <a:r>
              <a:rPr lang="en-US" altLang="en-US" sz="2000" b="1" cap="none" dirty="0" smtClean="0">
                <a:solidFill>
                  <a:schemeClr val="tx2"/>
                </a:solidFill>
              </a:rPr>
              <a:t> UNITS AND CONTRACTS? </a:t>
            </a:r>
            <a:endParaRPr lang="en-US" altLang="en-US" sz="3200" i="1" cap="none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04-2017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 dirty="0"/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3DE36AE8-77F5-4394-A2D7-EECBD708C405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5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90600" y="1981200"/>
            <a:ext cx="7696200" cy="11430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514350" indent="-514350" eaLnBrk="1" hangingPunct="1">
              <a:lnSpc>
                <a:spcPct val="80000"/>
              </a:lnSpc>
              <a:spcAft>
                <a:spcPts val="3000"/>
              </a:spcAft>
              <a:buFont typeface="+mj-lt"/>
              <a:buAutoNum type="arabicPeriod" startAt="3"/>
            </a:pPr>
            <a:r>
              <a:rPr lang="az-Cyrl-AZ" altLang="en-US" sz="3200" dirty="0" smtClean="0"/>
              <a:t>Стирается эффект «медового месяца».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The “Honeymoon effect” wears off</a:t>
            </a:r>
            <a:r>
              <a:rPr lang="en-US" altLang="en-US" sz="2400" dirty="0" smtClean="0">
                <a:solidFill>
                  <a:schemeClr val="tx2"/>
                </a:solidFill>
              </a:rPr>
              <a:t/>
            </a:r>
            <a:br>
              <a:rPr lang="en-US" altLang="en-US" sz="2400" dirty="0" smtClean="0">
                <a:solidFill>
                  <a:schemeClr val="tx2"/>
                </a:solidFill>
              </a:rPr>
            </a:br>
            <a:endParaRPr lang="en-US" alt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8" t="18911" r="36451" b="20846"/>
          <a:stretch/>
        </p:blipFill>
        <p:spPr>
          <a:xfrm>
            <a:off x="5517999" y="3124200"/>
            <a:ext cx="2940201" cy="2691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6" y="3131574"/>
            <a:ext cx="4105463" cy="268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04-2017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 dirty="0"/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AC81ACD3-4809-4E0C-ABA9-991EF3D64A1C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6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90600" y="1752600"/>
            <a:ext cx="7696200" cy="28956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 eaLnBrk="1" hangingPunct="1">
              <a:lnSpc>
                <a:spcPct val="80000"/>
              </a:lnSpc>
              <a:spcAft>
                <a:spcPts val="3000"/>
              </a:spcAft>
              <a:buNone/>
            </a:pPr>
            <a:r>
              <a:rPr lang="en-US" altLang="en-US" sz="2600" dirty="0" smtClean="0">
                <a:solidFill>
                  <a:schemeClr val="tx2"/>
                </a:solidFill>
              </a:rPr>
              <a:t>4. 	</a:t>
            </a:r>
            <a:r>
              <a:rPr lang="ru-RU" altLang="en-US" sz="3200" dirty="0" smtClean="0"/>
              <a:t>У студентов проблема со временем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2000" dirty="0" smtClean="0">
                <a:solidFill>
                  <a:schemeClr val="tx2"/>
                </a:solidFill>
              </a:rPr>
              <a:t>Students have a problem with time</a:t>
            </a:r>
            <a:endParaRPr lang="en-US" altLang="en-US" sz="2600" dirty="0" smtClean="0"/>
          </a:p>
          <a:p>
            <a:pPr marL="914400" indent="-457200" eaLnBrk="1" hangingPunct="1">
              <a:lnSpc>
                <a:spcPct val="80000"/>
              </a:lnSpc>
              <a:spcAft>
                <a:spcPts val="3000"/>
              </a:spcAft>
              <a:buNone/>
            </a:pPr>
            <a:r>
              <a:rPr lang="en-US" sz="2800" dirty="0" smtClean="0"/>
              <a:t>A.	</a:t>
            </a:r>
            <a:r>
              <a:rPr lang="ru-RU" sz="2800" dirty="0" smtClean="0"/>
              <a:t>Студенты </a:t>
            </a:r>
            <a:r>
              <a:rPr lang="ru-RU" sz="2800" dirty="0"/>
              <a:t>должны иметь чувство достижения и прогресса</a:t>
            </a:r>
            <a:r>
              <a:rPr lang="ru-RU" sz="280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Students need to have a sense of accomplishment and progress</a:t>
            </a:r>
            <a:endParaRPr lang="en-US" altLang="en-US" sz="20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524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681038" indent="-681038" eaLnBrk="1" hangingPunct="1"/>
            <a:r>
              <a:rPr lang="en-US" altLang="en-US" sz="3200" b="1" cap="none" dirty="0" smtClean="0">
                <a:solidFill>
                  <a:schemeClr val="tx2"/>
                </a:solidFill>
              </a:rPr>
              <a:t>A. 	</a:t>
            </a:r>
            <a:r>
              <a:rPr lang="ru-RU" altLang="en-US" sz="3200" b="1" cap="none" dirty="0" smtClean="0"/>
              <a:t>ЗАЧЕМ ИСПОЛЬЗОВАТЬ </a:t>
            </a:r>
            <a:r>
              <a:rPr lang="ru-RU" altLang="en-US" sz="3200" b="1" cap="none" dirty="0"/>
              <a:t>ИЗНХ</a:t>
            </a:r>
            <a:r>
              <a:rPr lang="en-US" altLang="en-US" sz="3200" b="1" cap="none" dirty="0"/>
              <a:t> </a:t>
            </a:r>
            <a:r>
              <a:rPr lang="ru-RU" altLang="en-US" sz="3200" b="1" cap="none" dirty="0" smtClean="0"/>
              <a:t>ЕДИНИЦ И КОНТРАКТЫ? </a:t>
            </a:r>
            <a:r>
              <a:rPr lang="en-US" altLang="en-US" sz="3200" b="1" cap="none" dirty="0" smtClean="0"/>
              <a:t/>
            </a:r>
            <a:br>
              <a:rPr lang="en-US" altLang="en-US" sz="3200" b="1" cap="none" dirty="0" smtClean="0"/>
            </a:br>
            <a:r>
              <a:rPr lang="en-US" altLang="en-US" sz="2000" b="1" cap="none" dirty="0" smtClean="0">
                <a:solidFill>
                  <a:schemeClr val="tx2"/>
                </a:solidFill>
              </a:rPr>
              <a:t>WHY USE </a:t>
            </a:r>
            <a:r>
              <a:rPr lang="en-US" altLang="en-US" sz="2000" b="1" cap="none" dirty="0" err="1" smtClean="0">
                <a:solidFill>
                  <a:schemeClr val="tx2"/>
                </a:solidFill>
              </a:rPr>
              <a:t>PSNC</a:t>
            </a:r>
            <a:r>
              <a:rPr lang="en-US" altLang="en-US" sz="2000" b="1" cap="none" dirty="0" smtClean="0">
                <a:solidFill>
                  <a:schemeClr val="tx2"/>
                </a:solidFill>
              </a:rPr>
              <a:t> UNITS AND CONTRACTS? </a:t>
            </a:r>
            <a:endParaRPr lang="en-US" altLang="en-US" sz="3200" i="1" cap="none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7"/>
          <a:stretch/>
        </p:blipFill>
        <p:spPr>
          <a:xfrm>
            <a:off x="4495800" y="4077287"/>
            <a:ext cx="3581399" cy="2780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04-2017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 dirty="0"/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AC81ACD3-4809-4E0C-ABA9-991EF3D64A1C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7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90600" y="1752600"/>
            <a:ext cx="7696200" cy="42672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 eaLnBrk="1" hangingPunct="1">
              <a:lnSpc>
                <a:spcPct val="80000"/>
              </a:lnSpc>
              <a:spcAft>
                <a:spcPts val="3000"/>
              </a:spcAft>
              <a:buNone/>
            </a:pPr>
            <a:r>
              <a:rPr lang="en-US" altLang="en-US" sz="2600" dirty="0" smtClean="0">
                <a:solidFill>
                  <a:schemeClr val="tx2"/>
                </a:solidFill>
              </a:rPr>
              <a:t>4. 	</a:t>
            </a:r>
            <a:r>
              <a:rPr lang="ru-RU" altLang="en-US" sz="3200" dirty="0" smtClean="0"/>
              <a:t>У студентов проблема со временем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Students have a problem with time</a:t>
            </a:r>
            <a:endParaRPr lang="en-US" altLang="en-US" sz="2600" dirty="0" smtClean="0"/>
          </a:p>
          <a:p>
            <a:pPr marL="914400" indent="-457200" eaLnBrk="1" hangingPunct="1">
              <a:lnSpc>
                <a:spcPct val="80000"/>
              </a:lnSpc>
              <a:spcAft>
                <a:spcPts val="3000"/>
              </a:spcAft>
              <a:buNone/>
            </a:pPr>
            <a:r>
              <a:rPr lang="ru-RU" sz="2800" dirty="0" smtClean="0"/>
              <a:t>Б</a:t>
            </a:r>
            <a:r>
              <a:rPr lang="en-US" sz="2800" dirty="0" smtClean="0"/>
              <a:t>.	</a:t>
            </a:r>
            <a:r>
              <a:rPr lang="ru-RU" sz="2800" dirty="0" smtClean="0"/>
              <a:t>Помогите </a:t>
            </a:r>
            <a:r>
              <a:rPr lang="ru-RU" sz="2800" dirty="0"/>
              <a:t>им сфокусироваться на росте – а не на том, чтобы «сделать вовремя</a:t>
            </a:r>
            <a:r>
              <a:rPr lang="ru-RU" sz="2800" dirty="0" smtClean="0"/>
              <a:t>»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Help </a:t>
            </a:r>
            <a:r>
              <a:rPr lang="en-US" altLang="en-US" sz="2000" dirty="0">
                <a:solidFill>
                  <a:schemeClr val="tx2"/>
                </a:solidFill>
              </a:rPr>
              <a:t>them focus on growth—not “doing </a:t>
            </a:r>
            <a:r>
              <a:rPr lang="en-US" altLang="en-US" sz="2000" dirty="0" smtClean="0">
                <a:solidFill>
                  <a:schemeClr val="tx2"/>
                </a:solidFill>
              </a:rPr>
              <a:t>time”</a:t>
            </a:r>
            <a:endParaRPr lang="en-US" altLang="en-US" sz="20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524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681038" indent="-681038" eaLnBrk="1" hangingPunct="1"/>
            <a:r>
              <a:rPr lang="en-US" altLang="en-US" sz="3200" b="1" cap="none" dirty="0" smtClean="0">
                <a:solidFill>
                  <a:schemeClr val="tx2"/>
                </a:solidFill>
              </a:rPr>
              <a:t>A. 	</a:t>
            </a:r>
            <a:r>
              <a:rPr lang="ru-RU" altLang="en-US" sz="3200" b="1" cap="none" dirty="0" smtClean="0"/>
              <a:t>ЗАЧЕМ ИСПОЛЬЗОВАТЬ </a:t>
            </a:r>
            <a:r>
              <a:rPr lang="ru-RU" altLang="en-US" sz="3200" b="1" cap="none" dirty="0"/>
              <a:t>ИЗНХ</a:t>
            </a:r>
            <a:r>
              <a:rPr lang="en-US" altLang="en-US" sz="3200" b="1" cap="none" dirty="0"/>
              <a:t> </a:t>
            </a:r>
            <a:r>
              <a:rPr lang="ru-RU" altLang="en-US" sz="3200" b="1" cap="none" dirty="0" smtClean="0"/>
              <a:t>ЕДИНИЦ И КОНТРАКТЫ? </a:t>
            </a:r>
            <a:r>
              <a:rPr lang="en-US" altLang="en-US" sz="3200" b="1" cap="none" dirty="0" smtClean="0"/>
              <a:t/>
            </a:r>
            <a:br>
              <a:rPr lang="en-US" altLang="en-US" sz="3200" b="1" cap="none" dirty="0" smtClean="0"/>
            </a:br>
            <a:r>
              <a:rPr lang="en-US" altLang="en-US" sz="2000" b="1" cap="none" dirty="0" smtClean="0">
                <a:solidFill>
                  <a:schemeClr val="tx2"/>
                </a:solidFill>
              </a:rPr>
              <a:t>WHY USE </a:t>
            </a:r>
            <a:r>
              <a:rPr lang="en-US" altLang="en-US" sz="2000" b="1" cap="none" dirty="0" err="1" smtClean="0">
                <a:solidFill>
                  <a:schemeClr val="tx2"/>
                </a:solidFill>
              </a:rPr>
              <a:t>PSNC</a:t>
            </a:r>
            <a:r>
              <a:rPr lang="en-US" altLang="en-US" sz="2000" b="1" cap="none" dirty="0" smtClean="0">
                <a:solidFill>
                  <a:schemeClr val="tx2"/>
                </a:solidFill>
              </a:rPr>
              <a:t> UNITS AND CONTRACTS? </a:t>
            </a:r>
            <a:endParaRPr lang="en-US" altLang="en-US" sz="3200" i="1" cap="none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114800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6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04-2017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 dirty="0"/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35EE80E4-BFA9-418A-8C62-4E1924C29222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8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990600" y="1752600"/>
            <a:ext cx="8229600" cy="44196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 eaLnBrk="1" hangingPunct="1">
              <a:spcAft>
                <a:spcPts val="1200"/>
              </a:spcAft>
              <a:buNone/>
            </a:pPr>
            <a:r>
              <a:rPr lang="en-US" altLang="en-US" sz="3200" dirty="0" smtClean="0">
                <a:solidFill>
                  <a:schemeClr val="tx2"/>
                </a:solidFill>
              </a:rPr>
              <a:t>5. 	</a:t>
            </a:r>
            <a:r>
              <a:rPr lang="ru-RU" altLang="en-US" sz="3200" dirty="0" smtClean="0"/>
              <a:t>Это </a:t>
            </a:r>
            <a:r>
              <a:rPr lang="ru-RU" altLang="en-US" sz="3200" dirty="0"/>
              <a:t>обеспечивает «</a:t>
            </a:r>
            <a:r>
              <a:rPr lang="ru-RU" sz="3200" b="1" u="sng" dirty="0">
                <a:solidFill>
                  <a:srgbClr val="FFC000"/>
                </a:solidFill>
              </a:rPr>
              <a:t>гибкое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altLang="en-US" sz="3200" dirty="0">
                <a:solidFill>
                  <a:srgbClr val="FFC000"/>
                </a:solidFill>
              </a:rPr>
              <a:t> </a:t>
            </a:r>
            <a:r>
              <a:rPr lang="ru-RU" altLang="en-US" sz="3200" dirty="0"/>
              <a:t>отношение» для различных </a:t>
            </a:r>
            <a:r>
              <a:rPr lang="ru-RU" altLang="en-US" sz="3200" dirty="0" smtClean="0"/>
              <a:t>студентов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r>
              <a:rPr lang="en-US" altLang="en-US" sz="2000" dirty="0" smtClean="0">
                <a:solidFill>
                  <a:schemeClr val="tx2"/>
                </a:solidFill>
              </a:rPr>
              <a:t>Provides </a:t>
            </a:r>
            <a:r>
              <a:rPr lang="en-US" altLang="en-US" sz="2000" b="1" u="sng" dirty="0" smtClean="0">
                <a:solidFill>
                  <a:schemeClr val="tx2"/>
                </a:solidFill>
              </a:rPr>
              <a:t>flexibility</a:t>
            </a:r>
            <a:r>
              <a:rPr lang="en-US" altLang="en-US" sz="2000" dirty="0" smtClean="0">
                <a:solidFill>
                  <a:schemeClr val="tx2"/>
                </a:solidFill>
              </a:rPr>
              <a:t> for different students</a:t>
            </a:r>
            <a:endParaRPr lang="pt-BR" altLang="en-US" sz="2600" dirty="0" smtClean="0"/>
          </a:p>
          <a:p>
            <a:pPr marL="457200" indent="0" eaLnBrk="1" hangingPunct="1">
              <a:spcAft>
                <a:spcPts val="1200"/>
              </a:spcAft>
              <a:buNone/>
              <a:tabLst>
                <a:tab pos="5029200" algn="l"/>
              </a:tabLst>
            </a:pPr>
            <a:r>
              <a:rPr lang="az-Cyrl-AZ" altLang="en-US" sz="2800" dirty="0"/>
              <a:t>- академические уровни </a:t>
            </a:r>
            <a:r>
              <a:rPr lang="en-US" altLang="en-US" sz="2800" dirty="0" smtClean="0"/>
              <a:t>	</a:t>
            </a:r>
            <a:r>
              <a:rPr lang="en-US" altLang="en-US" sz="2000" dirty="0" smtClean="0">
                <a:solidFill>
                  <a:schemeClr val="tx2"/>
                </a:solidFill>
              </a:rPr>
              <a:t>-academic levels</a:t>
            </a:r>
            <a:endParaRPr lang="en-US" altLang="en-US" sz="2000" dirty="0" smtClean="0"/>
          </a:p>
          <a:p>
            <a:pPr marL="457200" indent="0" eaLnBrk="1" hangingPunct="1">
              <a:spcAft>
                <a:spcPts val="1200"/>
              </a:spcAft>
              <a:buNone/>
              <a:tabLst>
                <a:tab pos="5029200" algn="l"/>
              </a:tabLst>
            </a:pPr>
            <a:r>
              <a:rPr lang="az-Cyrl-AZ" altLang="en-US" sz="2800" dirty="0"/>
              <a:t>- нужды </a:t>
            </a:r>
            <a:r>
              <a:rPr lang="en-US" altLang="en-US" sz="2800" dirty="0" smtClean="0"/>
              <a:t>	</a:t>
            </a:r>
            <a:r>
              <a:rPr lang="en-US" altLang="en-US" sz="2000" dirty="0" smtClean="0">
                <a:solidFill>
                  <a:schemeClr val="tx2"/>
                </a:solidFill>
              </a:rPr>
              <a:t>-needs</a:t>
            </a:r>
            <a:endParaRPr lang="en-US" altLang="en-US" sz="2000" dirty="0" smtClean="0"/>
          </a:p>
          <a:p>
            <a:pPr marL="457200" indent="0" eaLnBrk="1" hangingPunct="1">
              <a:spcAft>
                <a:spcPts val="1200"/>
              </a:spcAft>
              <a:buNone/>
              <a:tabLst>
                <a:tab pos="5029200" algn="l"/>
              </a:tabLst>
            </a:pPr>
            <a:r>
              <a:rPr lang="az-Cyrl-AZ" altLang="en-US" sz="2800" dirty="0"/>
              <a:t>- интересы </a:t>
            </a:r>
            <a:r>
              <a:rPr lang="en-US" altLang="en-US" sz="2800" dirty="0" smtClean="0"/>
              <a:t> 	</a:t>
            </a:r>
            <a:r>
              <a:rPr lang="en-US" altLang="en-US" sz="2000" dirty="0" smtClean="0">
                <a:solidFill>
                  <a:schemeClr val="tx2"/>
                </a:solidFill>
              </a:rPr>
              <a:t>-interests</a:t>
            </a:r>
            <a:endParaRPr lang="en-US" altLang="en-US" sz="2600" dirty="0" smtClean="0"/>
          </a:p>
          <a:p>
            <a:pPr marL="457200" indent="0" eaLnBrk="1" hangingPunct="1">
              <a:spcAft>
                <a:spcPts val="1200"/>
              </a:spcAft>
              <a:buNone/>
              <a:tabLst>
                <a:tab pos="5029200" algn="l"/>
              </a:tabLst>
            </a:pPr>
            <a:r>
              <a:rPr lang="az-Cyrl-AZ" altLang="en-US" sz="2600" dirty="0"/>
              <a:t>- религиозное происхождение </a:t>
            </a:r>
            <a:r>
              <a:rPr lang="en-US" altLang="en-US" sz="2600" dirty="0" smtClean="0"/>
              <a:t>	</a:t>
            </a:r>
            <a:r>
              <a:rPr lang="en-US" altLang="en-US" sz="2000" dirty="0" smtClean="0">
                <a:solidFill>
                  <a:schemeClr val="tx2"/>
                </a:solidFill>
              </a:rPr>
              <a:t>-religious backgrounds</a:t>
            </a:r>
            <a:endParaRPr lang="en-US" altLang="en-US" sz="2600" dirty="0" smtClean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524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681038" indent="-681038" eaLnBrk="1" hangingPunct="1"/>
            <a:r>
              <a:rPr lang="en-US" altLang="en-US" sz="3200" b="1" cap="none" dirty="0" smtClean="0">
                <a:solidFill>
                  <a:schemeClr val="tx2"/>
                </a:solidFill>
              </a:rPr>
              <a:t>A. 	</a:t>
            </a:r>
            <a:r>
              <a:rPr lang="ru-RU" altLang="en-US" sz="3200" b="1" cap="none" dirty="0" smtClean="0"/>
              <a:t>ЗАЧЕМ ИСПОЛЬЗОВАТЬ </a:t>
            </a:r>
            <a:r>
              <a:rPr lang="ru-RU" altLang="en-US" sz="3200" b="1" cap="none" dirty="0"/>
              <a:t>ИЗНХ</a:t>
            </a:r>
            <a:r>
              <a:rPr lang="en-US" altLang="en-US" sz="3200" b="1" cap="none" dirty="0"/>
              <a:t> </a:t>
            </a:r>
            <a:r>
              <a:rPr lang="ru-RU" altLang="en-US" sz="3200" b="1" cap="none" dirty="0" smtClean="0"/>
              <a:t>ЕДИНИЦ И КОНТРАКТЫ? </a:t>
            </a:r>
            <a:r>
              <a:rPr lang="en-US" altLang="en-US" sz="3200" b="1" cap="none" dirty="0" smtClean="0"/>
              <a:t/>
            </a:r>
            <a:br>
              <a:rPr lang="en-US" altLang="en-US" sz="3200" b="1" cap="none" dirty="0" smtClean="0"/>
            </a:br>
            <a:r>
              <a:rPr lang="en-US" altLang="en-US" sz="2000" b="1" cap="none" dirty="0" smtClean="0">
                <a:solidFill>
                  <a:schemeClr val="tx2"/>
                </a:solidFill>
              </a:rPr>
              <a:t>WHY USE </a:t>
            </a:r>
            <a:r>
              <a:rPr lang="en-US" altLang="en-US" sz="2000" b="1" cap="none" dirty="0" err="1" smtClean="0">
                <a:solidFill>
                  <a:schemeClr val="tx2"/>
                </a:solidFill>
              </a:rPr>
              <a:t>PSNC</a:t>
            </a:r>
            <a:r>
              <a:rPr lang="en-US" altLang="en-US" sz="2000" b="1" cap="none" dirty="0" smtClean="0">
                <a:solidFill>
                  <a:schemeClr val="tx2"/>
                </a:solidFill>
              </a:rPr>
              <a:t> UNITS AND CONTRACTS? </a:t>
            </a:r>
            <a:endParaRPr lang="en-US" altLang="en-US" sz="3200" i="1" cap="non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04-2017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#11   T505.21       www.iTeenChallenge.org</a:t>
            </a:r>
            <a:endParaRPr lang="en-US" dirty="0"/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E749DBD3-A104-42A8-8ADE-0FB3CD8B8177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9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877957" y="2057400"/>
            <a:ext cx="8229600" cy="663575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57200" indent="-457200" eaLnBrk="1" hangingPunct="1">
              <a:spcAft>
                <a:spcPts val="3000"/>
              </a:spcAft>
              <a:buNone/>
              <a:defRPr/>
            </a:pPr>
            <a:r>
              <a:rPr lang="en-US" sz="12800" dirty="0" smtClean="0">
                <a:solidFill>
                  <a:schemeClr val="tx2"/>
                </a:solidFill>
              </a:rPr>
              <a:t>6. 	</a:t>
            </a:r>
            <a:r>
              <a:rPr lang="ru-RU" altLang="en-US" sz="12800" dirty="0" smtClean="0"/>
              <a:t>Это </a:t>
            </a:r>
            <a:r>
              <a:rPr lang="ru-RU" altLang="en-US" sz="12800" dirty="0"/>
              <a:t>дополняет ваше служение наставника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sz="8000" dirty="0" smtClean="0">
                <a:solidFill>
                  <a:schemeClr val="tx2"/>
                </a:solidFill>
              </a:rPr>
              <a:t>Complements your counseling ministry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524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681038" indent="-681038" eaLnBrk="1" hangingPunct="1"/>
            <a:r>
              <a:rPr lang="en-US" altLang="en-US" sz="3200" b="1" cap="none" dirty="0" smtClean="0">
                <a:solidFill>
                  <a:schemeClr val="tx2"/>
                </a:solidFill>
              </a:rPr>
              <a:t>A. 	</a:t>
            </a:r>
            <a:r>
              <a:rPr lang="ru-RU" altLang="en-US" sz="3200" b="1" cap="none" dirty="0" smtClean="0"/>
              <a:t>ЗАЧЕМ ИСПОЛЬЗОВАТЬ </a:t>
            </a:r>
            <a:r>
              <a:rPr lang="ru-RU" altLang="en-US" sz="3200" b="1" cap="none" dirty="0"/>
              <a:t>ИЗНХ</a:t>
            </a:r>
            <a:r>
              <a:rPr lang="en-US" altLang="en-US" sz="3200" b="1" cap="none" dirty="0"/>
              <a:t> </a:t>
            </a:r>
            <a:r>
              <a:rPr lang="ru-RU" altLang="en-US" sz="3200" b="1" cap="none" dirty="0" smtClean="0"/>
              <a:t>ЕДИНИЦ И КОНТРАКТЫ? </a:t>
            </a:r>
            <a:r>
              <a:rPr lang="en-US" altLang="en-US" sz="3200" b="1" cap="none" dirty="0" smtClean="0"/>
              <a:t/>
            </a:r>
            <a:br>
              <a:rPr lang="en-US" altLang="en-US" sz="3200" b="1" cap="none" dirty="0" smtClean="0"/>
            </a:br>
            <a:r>
              <a:rPr lang="en-US" altLang="en-US" sz="2000" b="1" cap="none" dirty="0" smtClean="0">
                <a:solidFill>
                  <a:schemeClr val="tx2"/>
                </a:solidFill>
              </a:rPr>
              <a:t>WHY USE </a:t>
            </a:r>
            <a:r>
              <a:rPr lang="en-US" altLang="en-US" sz="2000" b="1" cap="none" dirty="0" err="1" smtClean="0">
                <a:solidFill>
                  <a:schemeClr val="tx2"/>
                </a:solidFill>
              </a:rPr>
              <a:t>PSNC</a:t>
            </a:r>
            <a:r>
              <a:rPr lang="en-US" altLang="en-US" sz="2000" b="1" cap="none" dirty="0" smtClean="0">
                <a:solidFill>
                  <a:schemeClr val="tx2"/>
                </a:solidFill>
              </a:rPr>
              <a:t> UNITS AND CONTRACTS? </a:t>
            </a:r>
            <a:endParaRPr lang="en-US" altLang="en-US" sz="3200" i="1" cap="non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25800"/>
            <a:ext cx="4876800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ining">
  <a:themeElements>
    <a:clrScheme name="Training 6">
      <a:dk1>
        <a:srgbClr val="000000"/>
      </a:dk1>
      <a:lt1>
        <a:srgbClr val="FFFFFF"/>
      </a:lt1>
      <a:dk2>
        <a:srgbClr val="993300"/>
      </a:dk2>
      <a:lt2>
        <a:srgbClr val="FFCC66"/>
      </a:lt2>
      <a:accent1>
        <a:srgbClr val="FF6633"/>
      </a:accent1>
      <a:accent2>
        <a:srgbClr val="FFFF00"/>
      </a:accent2>
      <a:accent3>
        <a:srgbClr val="CAADAA"/>
      </a:accent3>
      <a:accent4>
        <a:srgbClr val="DADADA"/>
      </a:accent4>
      <a:accent5>
        <a:srgbClr val="FFB8AD"/>
      </a:accent5>
      <a:accent6>
        <a:srgbClr val="E7E700"/>
      </a:accent6>
      <a:hlink>
        <a:srgbClr val="FFFFFF"/>
      </a:hlink>
      <a:folHlink>
        <a:srgbClr val="CC6600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6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FFFFFF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6217</TotalTime>
  <Words>514</Words>
  <Application>Microsoft Office PowerPoint</Application>
  <PresentationFormat>On-screen Show (4:3)</PresentationFormat>
  <Paragraphs>187</Paragraphs>
  <Slides>27</Slides>
  <Notes>0</Notes>
  <HiddenSlides>6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Horizon</vt:lpstr>
      <vt:lpstr>Training</vt:lpstr>
      <vt:lpstr>УЧЕБНЫЕ ИЗНХ БЛОКИ ДЛЯ РОСТА PSNC UNITS FOR GROWTH </vt:lpstr>
      <vt:lpstr>PowerPoint Presentation</vt:lpstr>
      <vt:lpstr>Акселератор, тормоза, система навигации Accelerator &amp; Brakes &amp; GPS Navigation System</vt:lpstr>
      <vt:lpstr>A.  ЗАЧЕМ ИСПОЛЬЗОВАТЬ ИЗНХ ЕДИНИЦ И КОНТРАКТЫ?  WHY USE PSNC UNITS AND CONTRACTS? </vt:lpstr>
      <vt:lpstr>A.  ЗАЧЕМ ИСПОЛЬЗОВАТЬ ИЗНХ ЕДИНИЦ И КОНТРАКТЫ?  WHY USE PSNC UNITS AND CONTRACTS? </vt:lpstr>
      <vt:lpstr>A.  ЗАЧЕМ ИСПОЛЬЗОВАТЬ ИЗНХ ЕДИНИЦ И КОНТРАКТЫ?  WHY USE PSNC UNITS AND CONTRACTS? </vt:lpstr>
      <vt:lpstr>A.  ЗАЧЕМ ИСПОЛЬЗОВАТЬ ИЗНХ ЕДИНИЦ И КОНТРАКТЫ?  WHY USE PSNC UNITS AND CONTRACTS? </vt:lpstr>
      <vt:lpstr>A.  ЗАЧЕМ ИСПОЛЬЗОВАТЬ ИЗНХ ЕДИНИЦ И КОНТРАКТЫ?  WHY USE PSNC UNITS AND CONTRACTS? </vt:lpstr>
      <vt:lpstr>A.  ЗАЧЕМ ИСПОЛЬЗОВАТЬ ИЗНХ ЕДИНИЦ И КОНТРАКТЫ?  WHY USE PSNC UNITS AND CONTRACTS? </vt:lpstr>
      <vt:lpstr>Б.  КАК БЛОКИ ПОДХОДЯТ К ИЗНХ?  HOW DO THE UNITS FIT INTO THE PSNC?</vt:lpstr>
      <vt:lpstr>Б.  КАК БЛОКИ ПОДХОДЯТ К ИЗНХ?  HOW DO THE UNITS FIT INTO THE PSNC?</vt:lpstr>
      <vt:lpstr>Б.  КАК БЛОКИ ПОДХОДЯТ К ИЗНХ?  HOW DO THE UNITS FIT INTO THE PSNC?</vt:lpstr>
      <vt:lpstr>Б.  КАК БЛОКИ ПОДХОДЯТ К ИЗНХ?  HOW DO THE UNITS FIT INTO THE PSNC?</vt:lpstr>
      <vt:lpstr>Б.  КАК БЛОКИ ПОДХОДЯТ К ИЗНХ?  HOW DO THE UNITS FIT INTO THE PSNC?</vt:lpstr>
      <vt:lpstr>B. ОБЗОР БЛОКОВ 1 – 5 OVERVIEW OF UNITS 1-5</vt:lpstr>
      <vt:lpstr>Г.  СПЕЦИАЛЬНЫЕ БЛОКИ НА ВЫБОР OPTIONAL SPECIAL UNITS</vt:lpstr>
      <vt:lpstr>PowerPoint Presentation</vt:lpstr>
      <vt:lpstr>Д. БЛОК 1. СПАСЕНИЕ  UNIT 1 SALVATION</vt:lpstr>
      <vt:lpstr>PowerPoint Presentation</vt:lpstr>
      <vt:lpstr>PowerPoint Presentation</vt:lpstr>
      <vt:lpstr>PowerPoint Presentation</vt:lpstr>
      <vt:lpstr>PowerPoint Presentation</vt:lpstr>
      <vt:lpstr>Д. БЛОК 1. СПАСЕНИЕ  UNIT 1 SALVATION</vt:lpstr>
      <vt:lpstr>Д. БЛОК 1. СПАСЕНИЕ  UNIT 1 SALVATION</vt:lpstr>
      <vt:lpstr>Акселератор, тормоза, система навигации Accelerator &amp; Brakes &amp; GPS Navigation System</vt:lpstr>
      <vt:lpstr>Вопросы для обсуждения Questions for discussion </vt:lpstr>
      <vt:lpstr>КОНТАКТНАЯ  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Student Learning Contracts</dc:title>
  <dc:creator>Teen Challenge</dc:creator>
  <cp:lastModifiedBy>Dave Batty</cp:lastModifiedBy>
  <cp:revision>93</cp:revision>
  <dcterms:created xsi:type="dcterms:W3CDTF">2005-06-07T21:46:24Z</dcterms:created>
  <dcterms:modified xsi:type="dcterms:W3CDTF">2017-04-22T11:06:43Z</dcterms:modified>
</cp:coreProperties>
</file>