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3" r:id="rId3"/>
    <p:sldId id="331" r:id="rId4"/>
    <p:sldId id="330" r:id="rId5"/>
    <p:sldId id="326" r:id="rId6"/>
    <p:sldId id="332" r:id="rId7"/>
    <p:sldId id="333" r:id="rId8"/>
    <p:sldId id="335" r:id="rId9"/>
    <p:sldId id="336" r:id="rId10"/>
    <p:sldId id="337" r:id="rId11"/>
    <p:sldId id="338" r:id="rId12"/>
    <p:sldId id="339" r:id="rId13"/>
    <p:sldId id="340" r:id="rId14"/>
    <p:sldId id="348" r:id="rId15"/>
    <p:sldId id="341" r:id="rId16"/>
    <p:sldId id="342" r:id="rId17"/>
    <p:sldId id="334" r:id="rId18"/>
    <p:sldId id="316" r:id="rId19"/>
    <p:sldId id="343" r:id="rId20"/>
    <p:sldId id="344" r:id="rId21"/>
    <p:sldId id="345" r:id="rId22"/>
    <p:sldId id="346" r:id="rId23"/>
    <p:sldId id="347" r:id="rId24"/>
    <p:sldId id="328" r:id="rId25"/>
    <p:sldId id="329" r:id="rId2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62" d="100"/>
          <a:sy n="62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8EC391A-8437-4A77-94DA-132C455DC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7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A025DE2-29F8-4C96-9B2B-F25321960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8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885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>
          <a:xfrm>
            <a:off x="5580063" y="638175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itchFamily="18" charset="0"/>
              </a:defRPr>
            </a:lvl2pPr>
          </a:lstStyle>
          <a:p>
            <a:pPr lvl="1"/>
            <a:fld id="{559604E0-6940-4D82-A8A8-42A48D659CD8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3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9B57EA8-998E-47B3-B5F3-C838BDFB53B7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9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B29DA99-42E2-4108-9656-0AE1797E0AC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6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00D7E4-39E4-4315-8D0F-B279C578B921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7F55239-1539-46C6-97CE-B0862ACDFB3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962BAED-9025-4CAF-A31C-E6A6AC012196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9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17BC1AC-0940-4EA3-8587-6FC4B06BD81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0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489D4B-62C0-40C8-8AC8-188FD7AA3BF8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5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7C1918E-3B0B-4D04-90A4-3D3DDBD79A1F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9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B8E153A-1F0D-4823-BB24-4F02412EDBBC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A9B5F50-E765-46B4-8694-CF1267AFBDBE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7288" y="638175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7875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Arial" charset="0"/>
              </a:defRPr>
            </a:lvl2pPr>
          </a:lstStyle>
          <a:p>
            <a:pPr lvl="1"/>
            <a:fld id="{A2B27D0D-D60A-478C-B078-A2BCA8A12D77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worldchallenge.org/russian-newslett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royallib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zon.ru/" TargetMode="External"/><Relationship Id="rId3" Type="http://schemas.openxmlformats.org/officeDocument/2006/relationships/hyperlink" Target="http://www.triad.ru/" TargetMode="External"/><Relationship Id="rId7" Type="http://schemas.openxmlformats.org/officeDocument/2006/relationships/hyperlink" Target="http://www.christianrussianbook.com/" TargetMode="External"/><Relationship Id="rId2" Type="http://schemas.openxmlformats.org/officeDocument/2006/relationships/hyperlink" Target="http://www.visson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rt.ru/" TargetMode="External"/><Relationship Id="rId5" Type="http://schemas.openxmlformats.org/officeDocument/2006/relationships/hyperlink" Target="http://www.bible.org.ru/" TargetMode="External"/><Relationship Id="rId4" Type="http://schemas.openxmlformats.org/officeDocument/2006/relationships/hyperlink" Target="http://www.fb.com/gospelandlife" TargetMode="External"/><Relationship Id="rId9" Type="http://schemas.openxmlformats.org/officeDocument/2006/relationships/hyperlink" Target="http://www.slovo.net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iteenchalleng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F46FBD3-23F8-491F-A5F9-F52238546693}" type="slidenum">
              <a:rPr lang="en-US" altLang="en-US" sz="1400"/>
              <a:pPr lvl="1" eaLnBrk="1" hangingPunct="1"/>
              <a:t>1</a:t>
            </a:fld>
            <a:endParaRPr lang="en-US" altLang="en-US" sz="14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1800" y="908050"/>
            <a:ext cx="8634413" cy="1512888"/>
          </a:xfrm>
        </p:spPr>
        <p:txBody>
          <a:bodyPr/>
          <a:lstStyle/>
          <a:p>
            <a:pPr eaLnBrk="1" hangingPunct="1"/>
            <a:r>
              <a:rPr lang="ru-RU" altLang="en-US" sz="4000" dirty="0">
                <a:solidFill>
                  <a:schemeClr val="tx1"/>
                </a:solidFill>
              </a:rPr>
              <a:t>Как организовать библиотеку ресурсов ИЗНХ</a:t>
            </a: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How to set up the </a:t>
            </a:r>
            <a:r>
              <a:rPr lang="en-US" altLang="en-US" sz="2000" b="1" dirty="0" err="1" smtClean="0"/>
              <a:t>PSNC</a:t>
            </a:r>
            <a:r>
              <a:rPr lang="en-US" altLang="en-US" sz="2000" b="1" dirty="0" smtClean="0"/>
              <a:t> resource library</a:t>
            </a:r>
            <a:endParaRPr lang="en-US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378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113076"/>
            <a:ext cx="36576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2966839"/>
            <a:ext cx="5638800" cy="1038225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az-Cyrl-AZ" altLang="en-US" sz="3200" dirty="0">
                <a:latin typeface="Arial" charset="0"/>
              </a:rPr>
              <a:t>Автор – Дэвид Бэтти</a:t>
            </a:r>
            <a:endParaRPr lang="en-US" altLang="en-US" sz="3200" dirty="0" smtClean="0">
              <a:latin typeface="Arial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8" y="4374800"/>
            <a:ext cx="2158027" cy="139446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10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640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cloudlibrary.org/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Джона Бивера,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аудио материалы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 </a:t>
            </a:r>
            <a:r>
              <a:rPr lang="en-US" altLang="en-US" sz="200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Bevere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books, videos, &amp; audio files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t="16860" r="26226" b="26800"/>
          <a:stretch/>
        </p:blipFill>
        <p:spPr>
          <a:xfrm>
            <a:off x="1079612" y="3537011"/>
            <a:ext cx="6372708" cy="34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2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11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640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tv.joycemeyer.org/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Джойс Майерс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Joyce </a:t>
            </a:r>
            <a:r>
              <a:rPr lang="en-US" altLang="en-US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Meyer 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materials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17817" r="9991"/>
          <a:stretch/>
        </p:blipFill>
        <p:spPr>
          <a:xfrm>
            <a:off x="719572" y="3140968"/>
            <a:ext cx="798768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12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188640"/>
            <a:ext cx="900049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www.worldchallenge.org/russian-newsletters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Рассылка проповедей Дэвида Вилкерсона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Wilkerson sermon newsletters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r="55095" b="12665"/>
          <a:stretch/>
        </p:blipFill>
        <p:spPr>
          <a:xfrm>
            <a:off x="430636" y="3571336"/>
            <a:ext cx="3891054" cy="3585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r="51573" b="-1"/>
          <a:stretch/>
        </p:blipFill>
        <p:spPr>
          <a:xfrm>
            <a:off x="4716094" y="3571336"/>
            <a:ext cx="3780342" cy="37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8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13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188640"/>
            <a:ext cx="900049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lnSpc>
                <a:spcPct val="100000"/>
              </a:lnSpc>
              <a:spcAft>
                <a:spcPts val="2400"/>
              </a:spcAft>
              <a:buClr>
                <a:srgbClr val="FFCC66"/>
              </a:buCl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бесплатной электронной библиотеке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www.Royallib.ru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Download books a free electronic library </a:t>
            </a:r>
            <a:r>
              <a:rPr lang="en-US" altLang="en-US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www.Royallib.ru</a:t>
            </a:r>
            <a:r>
              <a:rPr lang="en-US" altLang="en-US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altLang="en-US" sz="2000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4000" r="2862" b="62667"/>
          <a:stretch/>
        </p:blipFill>
        <p:spPr>
          <a:xfrm>
            <a:off x="827584" y="3528392"/>
            <a:ext cx="716148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77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14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188640"/>
            <a:ext cx="9000492" cy="6121375"/>
          </a:xfrm>
        </p:spPr>
        <p:txBody>
          <a:bodyPr/>
          <a:lstStyle/>
          <a:p>
            <a:pPr marL="466725" indent="-466725" eaLnBrk="1" hangingPunct="1">
              <a:spcAft>
                <a:spcPts val="12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0"/>
              </a:spcAft>
              <a:buClr>
                <a:srgbClr val="FFCC66"/>
              </a:buCl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Российские христианские издательства – дополнительные бесплатные материалы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 publishers – extra free </a:t>
            </a:r>
            <a:r>
              <a:rPr lang="en-US" altLang="en-US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materials</a:t>
            </a:r>
          </a:p>
          <a:p>
            <a:pPr marL="1033463">
              <a:spcBef>
                <a:spcPts val="0"/>
              </a:spcBef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visson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net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3463">
              <a:spcBef>
                <a:spcPts val="0"/>
              </a:spcBef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triad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ru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3463">
              <a:spcBef>
                <a:spcPts val="0"/>
              </a:spcBef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fb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com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gospelandlife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3463">
              <a:spcBef>
                <a:spcPts val="0"/>
              </a:spcBef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.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bible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.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org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.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ru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3463"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www.mirt.ru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0288">
              <a:spcBef>
                <a:spcPts val="0"/>
              </a:spcBef>
            </a:pPr>
            <a:r>
              <a:rPr lang="en-US" sz="2800" u="sng" dirty="0">
                <a:hlinkClick r:id="rId7"/>
              </a:rPr>
              <a:t>www</a:t>
            </a:r>
            <a:r>
              <a:rPr lang="ru-RU" sz="2800" u="sng" dirty="0">
                <a:hlinkClick r:id="rId7"/>
              </a:rPr>
              <a:t>.</a:t>
            </a:r>
            <a:r>
              <a:rPr lang="en-US" sz="2800" u="sng" dirty="0" err="1">
                <a:hlinkClick r:id="rId7"/>
              </a:rPr>
              <a:t>christianrussianbook</a:t>
            </a:r>
            <a:r>
              <a:rPr lang="ru-RU" sz="2800" u="sng" dirty="0">
                <a:hlinkClick r:id="rId7"/>
              </a:rPr>
              <a:t>.</a:t>
            </a:r>
            <a:r>
              <a:rPr lang="en-US" sz="2800" u="sng" dirty="0">
                <a:hlinkClick r:id="rId7"/>
              </a:rPr>
              <a:t>com</a:t>
            </a:r>
            <a:r>
              <a:rPr lang="en-US" sz="2800" dirty="0"/>
              <a:t> </a:t>
            </a:r>
          </a:p>
          <a:p>
            <a:pPr marL="1030288">
              <a:spcBef>
                <a:spcPts val="0"/>
              </a:spcBef>
            </a:pPr>
            <a:r>
              <a:rPr lang="en-US" sz="2800" u="sng" dirty="0">
                <a:hlinkClick r:id="rId8"/>
              </a:rPr>
              <a:t>www</a:t>
            </a:r>
            <a:r>
              <a:rPr lang="ru-RU" sz="2800" u="sng" dirty="0">
                <a:hlinkClick r:id="rId8"/>
              </a:rPr>
              <a:t>.</a:t>
            </a:r>
            <a:r>
              <a:rPr lang="en-US" sz="2800" u="sng" dirty="0" err="1">
                <a:hlinkClick r:id="rId8"/>
              </a:rPr>
              <a:t>ozon</a:t>
            </a:r>
            <a:r>
              <a:rPr lang="ru-RU" sz="2800" u="sng" dirty="0">
                <a:hlinkClick r:id="rId8"/>
              </a:rPr>
              <a:t>.</a:t>
            </a:r>
            <a:r>
              <a:rPr lang="en-US" sz="2800" u="sng" dirty="0" err="1">
                <a:hlinkClick r:id="rId8"/>
              </a:rPr>
              <a:t>ru</a:t>
            </a:r>
            <a:r>
              <a:rPr lang="en-US" sz="2800" u="sng" dirty="0"/>
              <a:t> </a:t>
            </a:r>
            <a:endParaRPr lang="en-US" sz="2800" dirty="0"/>
          </a:p>
          <a:p>
            <a:pPr marL="1030288">
              <a:spcBef>
                <a:spcPts val="0"/>
              </a:spcBef>
            </a:pPr>
            <a:r>
              <a:rPr lang="en-US" sz="2800" u="sng" dirty="0">
                <a:hlinkClick r:id="rId9"/>
              </a:rPr>
              <a:t>www</a:t>
            </a:r>
            <a:r>
              <a:rPr lang="ru-RU" sz="2800" u="sng" dirty="0">
                <a:hlinkClick r:id="rId9"/>
              </a:rPr>
              <a:t>.</a:t>
            </a:r>
            <a:r>
              <a:rPr lang="en-US" sz="2800" u="sng" dirty="0" err="1">
                <a:hlinkClick r:id="rId9"/>
              </a:rPr>
              <a:t>slovo</a:t>
            </a:r>
            <a:r>
              <a:rPr lang="ru-RU" sz="2800" u="sng" dirty="0">
                <a:hlinkClick r:id="rId9"/>
              </a:rPr>
              <a:t>.</a:t>
            </a:r>
            <a:r>
              <a:rPr lang="en-US" sz="2800" u="sng" dirty="0">
                <a:hlinkClick r:id="rId9"/>
              </a:rPr>
              <a:t>net</a:t>
            </a:r>
            <a:r>
              <a:rPr lang="ru-RU" sz="2800" u="sng" dirty="0">
                <a:hlinkClick r:id="rId9"/>
              </a:rPr>
              <a:t>.</a:t>
            </a:r>
            <a:r>
              <a:rPr lang="en-US" sz="2800" u="sng" dirty="0" err="1">
                <a:hlinkClick r:id="rId9"/>
              </a:rPr>
              <a:t>ru</a:t>
            </a:r>
            <a:r>
              <a:rPr lang="en-US" sz="2800" u="sng" dirty="0"/>
              <a:t> </a:t>
            </a:r>
            <a:endParaRPr lang="en-US" sz="2800" dirty="0"/>
          </a:p>
          <a:p>
            <a:pPr marL="1033463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79601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1"/>
          <a:stretch/>
        </p:blipFill>
        <p:spPr>
          <a:xfrm>
            <a:off x="-612577" y="-675456"/>
            <a:ext cx="10099193" cy="85329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15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542"/>
            <a:ext cx="3179618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16</a:t>
            </a:fld>
            <a:endParaRPr lang="en-US" altLang="en-US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25942"/>
            <a:ext cx="3240359" cy="4193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35" y="2040013"/>
            <a:ext cx="3276364" cy="4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17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668"/>
            <a:ext cx="8748712" cy="6121375"/>
          </a:xfrm>
        </p:spPr>
        <p:txBody>
          <a:bodyPr/>
          <a:lstStyle/>
          <a:p>
            <a:pPr marL="514350" indent="-514350" eaLnBrk="1" hangingPunct="1">
              <a:buAutoNum type="arabicPeriod" startAt="6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Составление рабочих тетрадей и заданий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 study guides and assignments</a:t>
            </a:r>
          </a:p>
          <a:p>
            <a:pPr marL="514350" indent="-514350" eaLnBrk="1" hangingPunct="1">
              <a:buAutoNum type="arabicPeriod" startAt="6"/>
            </a:pPr>
            <a:endParaRPr lang="en-US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ru-RU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Воспользуйтесь тремя основными этапами обучения в качестве руководства для составления вопросов.</a:t>
            </a:r>
          </a:p>
          <a:p>
            <a:pPr marL="914400" indent="-449263" eaLnBrk="1" hangingPunct="1">
              <a:buNone/>
            </a:pPr>
            <a:r>
              <a:rPr lang="ru-RU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Поймите факты</a:t>
            </a:r>
          </a:p>
          <a:p>
            <a:pPr marL="914400" indent="-449263" eaLnBrk="1" hangingPunct="1">
              <a:buNone/>
            </a:pPr>
            <a:r>
              <a:rPr lang="ru-RU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Соотнесите их со своей жизнью</a:t>
            </a:r>
          </a:p>
          <a:p>
            <a:pPr marL="979487" indent="-514350" eaLnBrk="1" hangingPunct="1">
              <a:buAutoNum type="arabicPeriod" startAt="3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Применение </a:t>
            </a:r>
            <a:r>
              <a:rPr lang="ru-RU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личном 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опыте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3 basic steps of learning as a guide for writing questions.</a:t>
            </a:r>
          </a:p>
          <a:p>
            <a:pPr marL="922337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facts</a:t>
            </a:r>
          </a:p>
          <a:p>
            <a:pPr marL="922337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 this to your life</a:t>
            </a:r>
          </a:p>
          <a:p>
            <a:pPr marL="922337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application</a:t>
            </a:r>
            <a:endParaRPr lang="ru-RU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AutoNum type="arabicPeriod" startAt="6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00220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C2BC884-2C07-4A90-ACE0-0F9331C99165}" type="slidenum">
              <a:rPr lang="en-US" altLang="en-US" sz="1400">
                <a:latin typeface="Arial" charset="0"/>
              </a:rPr>
              <a:pPr lvl="1" eaLnBrk="1" hangingPunct="1"/>
              <a:t>18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3600"/>
            <a:ext cx="8244408" cy="42862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7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Ресурсы для обучения ваших студентов чтению (для студентов с низким уровнем навыков чтения)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 to teach your students to read better (for students with low reading levels)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AutoNum type="arabicPeriod" startAt="7"/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English language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475662" cy="2205038"/>
          </a:xfrm>
        </p:spPr>
        <p:txBody>
          <a:bodyPr/>
          <a:lstStyle/>
          <a:p>
            <a:pPr marL="690563" indent="-690563" eaLnBrk="1" hangingPunct="1">
              <a:lnSpc>
                <a:spcPct val="90000"/>
              </a:lnSpc>
            </a:pPr>
            <a:r>
              <a:rPr lang="ru-RU" altLang="en-US" dirty="0" smtClean="0"/>
              <a:t>Д</a:t>
            </a:r>
            <a:r>
              <a:rPr lang="en-US" altLang="en-US" dirty="0" smtClean="0"/>
              <a:t>. 	</a:t>
            </a: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Creating a resource center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1038" indent="-681038" algn="l"/>
            <a:r>
              <a:rPr lang="en-US" dirty="0" smtClean="0"/>
              <a:t>	Remedial reading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595" y="2263273"/>
            <a:ext cx="5643729" cy="1777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Firm Foundations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55" y="3140969"/>
            <a:ext cx="1849549" cy="261598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13" y="3198865"/>
            <a:ext cx="1767679" cy="25001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3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2</a:t>
            </a:fld>
            <a:endParaRPr lang="en-US" altLang="en-US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475662" cy="2205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Creating a resource center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40868"/>
            <a:ext cx="4752776" cy="4321175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 занятий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ИЗНХ и проектов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lessons and projects</a:t>
            </a:r>
          </a:p>
          <a:p>
            <a:pPr marL="817563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серия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563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серия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563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серия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563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серия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Aft>
                <a:spcPct val="25000"/>
              </a:spcAft>
              <a:buNone/>
            </a:pP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80" y="1752380"/>
            <a:ext cx="1372917" cy="1942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36812"/>
            <a:ext cx="1385360" cy="1957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24" y="3987922"/>
            <a:ext cx="1344662" cy="190155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73" y="4257092"/>
            <a:ext cx="1344054" cy="190155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00" y="4551284"/>
            <a:ext cx="1344054" cy="190155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58" y="-9823"/>
            <a:ext cx="4847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75" y="-9807"/>
            <a:ext cx="4899878" cy="69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" y="-12255"/>
            <a:ext cx="484757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5" y="-12255"/>
            <a:ext cx="484956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23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Write 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23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5082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#10      T505.20 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4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670050"/>
          </a:xfrm>
        </p:spPr>
        <p:txBody>
          <a:bodyPr/>
          <a:lstStyle/>
          <a:p>
            <a:pPr algn="ctr"/>
            <a:r>
              <a:rPr lang="az-Cyrl-AZ" dirty="0">
                <a:solidFill>
                  <a:srgbClr val="FFFF66"/>
                </a:solidFill>
              </a:rPr>
              <a:t>Контактная информация</a:t>
            </a:r>
            <a:r>
              <a:rPr lang="en-US" dirty="0">
                <a:solidFill>
                  <a:srgbClr val="FFFF66"/>
                </a:solidFill>
              </a:rPr>
              <a:t/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Contact information</a:t>
            </a:r>
            <a:endParaRPr lang="en-US" alt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800" b="1" dirty="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 smtClean="0"/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79CD5-BFB1-4571-BB53-D7B4D63B1DE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6275" y="6057292"/>
            <a:ext cx="42672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#10      T505.20      www.iTeenChallenge.org</a:t>
            </a:r>
            <a:endParaRPr lang="en-US" altLang="en-US" dirty="0"/>
          </a:p>
        </p:txBody>
      </p:sp>
      <p:pic>
        <p:nvPicPr>
          <p:cNvPr id="276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14600"/>
            <a:ext cx="3286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3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6632"/>
            <a:ext cx="8641208" cy="6445411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Воспользуйтесь основными темами разделов </a:t>
            </a:r>
            <a:r>
              <a:rPr lang="ru-RU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ИЗНХ</a:t>
            </a:r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и </a:t>
            </a:r>
            <a:r>
              <a:rPr lang="ru-RU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Учебных контрактов студентов, а также по каждой из тем собирайте различные ресурсы. </a:t>
            </a:r>
            <a:r>
              <a:rPr lang="ru-R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Например: 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80168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представление </a:t>
            </a:r>
            <a:r>
              <a:rPr lang="ru-R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о </a:t>
            </a: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себе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80168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духовное возрастание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80168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отношения </a:t>
            </a:r>
            <a:r>
              <a:rPr lang="ru-R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в </a:t>
            </a: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семье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801688" eaLnBrk="1" hangingPunct="1"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Гнев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0" indent="0" eaLnBrk="1" hangingPunct="1">
              <a:spcAft>
                <a:spcPct val="25000"/>
              </a:spcAft>
              <a:buNone/>
            </a:pPr>
            <a:r>
              <a:rPr lang="en-US" altLang="en-US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Use 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the main topics of </a:t>
            </a:r>
            <a:r>
              <a:rPr lang="en-US" altLang="en-US" sz="200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PSNC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 Units &amp; Student Learning Contracts and list resources under each topic. For example, self-image, spiritual growth, family relationships, anger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217251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4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684" y="404664"/>
            <a:ext cx="5688632" cy="5544616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2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Христианские книги,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CD-диски,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видео- и аудиозаписи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 books, CDs, DVD’s videos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tapes</a:t>
            </a:r>
          </a:p>
          <a:p>
            <a:pPr marL="801688" lvl="0" eaLnBrk="1" hangingPunct="1">
              <a:spcAft>
                <a:spcPct val="25000"/>
              </a:spcAft>
              <a:buClr>
                <a:srgbClr val="FFCC66"/>
              </a:buClr>
              <a:buFont typeface="Wingdings" panose="05000000000000000000" pitchFamily="2" charset="2"/>
              <a:buChar char="Ø"/>
            </a:pPr>
            <a:r>
              <a:rPr lang="ru-RU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Книги с рабочими тетрадями или вопросы в конце каждой из глав 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8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Books with Study Guides or Questions at the end of each chapter</a:t>
            </a:r>
            <a:endParaRPr lang="en-US" altLang="en-US" sz="1800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1688" eaLnBrk="1" hangingPunct="1">
              <a:spcAft>
                <a:spcPct val="25000"/>
              </a:spcAft>
              <a:buClr>
                <a:srgbClr val="FFCC66"/>
              </a:buClr>
              <a:buFont typeface="Wingdings" panose="05000000000000000000" pitchFamily="2" charset="2"/>
              <a:buChar char="Ø"/>
            </a:pPr>
            <a:r>
              <a:rPr lang="ru-RU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Книги по практическому христианству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Christian living books</a:t>
            </a:r>
          </a:p>
          <a:p>
            <a:pPr marL="801688" eaLnBrk="1" hangingPunct="1">
              <a:spcAft>
                <a:spcPct val="25000"/>
              </a:spcAft>
              <a:buClr>
                <a:srgbClr val="FFCC66"/>
              </a:buClr>
              <a:buFont typeface="Wingdings" panose="05000000000000000000" pitchFamily="2" charset="2"/>
              <a:buChar char="Ø"/>
            </a:pPr>
            <a:r>
              <a:rPr lang="ru-RU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Биографии </a:t>
            </a:r>
            <a:r>
              <a:rPr lang="ru-RU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христиан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 </a:t>
            </a:r>
            <a:r>
              <a:rPr lang="en-US" alt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biographies</a:t>
            </a:r>
            <a:endParaRPr lang="en-US" altLang="en-US" sz="1800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PSNC</a:t>
            </a:r>
            <a:r>
              <a:rPr lang="en-US" altLang="en-US" sz="1400" dirty="0" smtClean="0"/>
              <a:t> #10      </a:t>
            </a:r>
            <a:r>
              <a:rPr lang="en-US" altLang="en-US" sz="1400" dirty="0" err="1" smtClean="0"/>
              <a:t>T505.20</a:t>
            </a:r>
            <a:r>
              <a:rPr lang="en-US" altLang="en-US" sz="1400" dirty="0" smtClean="0"/>
              <a:t>      www.iTeenChallenge.org</a:t>
            </a:r>
          </a:p>
        </p:txBody>
      </p:sp>
      <p:pic>
        <p:nvPicPr>
          <p:cNvPr id="7" name="Picture 2" descr="C:\Documents and Settings\allent\Desktop\PB06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4" y="5031970"/>
            <a:ext cx="1756016" cy="126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29" y="656692"/>
            <a:ext cx="1407311" cy="2116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61" y="1484784"/>
            <a:ext cx="1407311" cy="1904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09019"/>
            <a:ext cx="1292558" cy="1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9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5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96652"/>
            <a:ext cx="5256832" cy="6265391"/>
          </a:xfrm>
        </p:spPr>
        <p:txBody>
          <a:bodyPr/>
          <a:lstStyle/>
          <a:p>
            <a:pPr marL="465138" indent="-465138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Статьи из журналов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Magazine articles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Доступны </a:t>
            </a:r>
            <a:r>
              <a:rPr lang="ru-RU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ли для пользования старые выпуски этих журналов онлайн?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old issues of these magazines available online?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вопросы для студентов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Write questions for students to answer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Предложите студентам составить вопросы для обучения, а затем ответить на них. Воспользуйтесь этими вопросами в работе с будущими студентами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students write study questions </a:t>
            </a:r>
            <a: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answer them. </a:t>
            </a:r>
            <a: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</a:t>
            </a: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for future students</a:t>
            </a:r>
          </a:p>
          <a:p>
            <a:pPr marL="0" indent="0" eaLnBrk="1" hangingPunct="1">
              <a:spcAft>
                <a:spcPts val="2400"/>
              </a:spcAft>
              <a:buNone/>
            </a:pPr>
            <a:endParaRPr lang="en-US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 startAt="3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7" y="425843"/>
            <a:ext cx="1905000" cy="250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20705"/>
            <a:ext cx="1905000" cy="2505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86590"/>
            <a:ext cx="1843198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6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669"/>
            <a:ext cx="8748712" cy="5724636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Проекты для изучения Библии 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Bible Study projects</a:t>
            </a:r>
            <a:endParaRPr lang="en-US" alt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2636912"/>
            <a:ext cx="4530838" cy="33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56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7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668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программа Свободной Жизни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Living Free Curriculum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04964"/>
            <a:ext cx="2067094" cy="292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14" y="3105719"/>
            <a:ext cx="2067094" cy="29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37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8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668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программа Бизнес сети La Red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Red Curriculum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6" y="3229904"/>
            <a:ext cx="3186366" cy="4123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29904"/>
            <a:ext cx="3276364" cy="42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60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9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640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1588"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iTeenChallenge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org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бесплатные материалы для подготовки персонала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52475" indent="-285750">
              <a:buNone/>
            </a:pP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--free staff training materials</a:t>
            </a:r>
            <a:endParaRPr lang="pt-B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Дейва Бетти с рабочими тетрадями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Dave Batty articles with study guides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976459"/>
            <a:ext cx="2067094" cy="292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88" y="3969060"/>
            <a:ext cx="2067094" cy="292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969061"/>
            <a:ext cx="2067094" cy="29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3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theme/theme1.xml><?xml version="1.0" encoding="utf-8"?>
<a:theme xmlns:a="http://schemas.openxmlformats.org/drawingml/2006/main" name="Training">
  <a:themeElements>
    <a:clrScheme name="Training 6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FFFFFF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FFFFFF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8475</TotalTime>
  <Words>312</Words>
  <Application>Microsoft Office PowerPoint</Application>
  <PresentationFormat>On-screen Show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Training</vt:lpstr>
      <vt:lpstr>Как организовать библиотеку ресурсов ИЗНХ How to set up the PSNC resource library</vt:lpstr>
      <vt:lpstr>Создание центра учебных ресурсов  Creating a resource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Д.  Создание центра учебных ресурсов  Creating a resource center</vt:lpstr>
      <vt:lpstr> Remedial reading materials</vt:lpstr>
      <vt:lpstr>PowerPoint Presentation</vt:lpstr>
      <vt:lpstr>PowerPoint Presentation</vt:lpstr>
      <vt:lpstr>PowerPoint Presentation</vt:lpstr>
      <vt:lpstr>Write new project</vt:lpstr>
      <vt:lpstr>Вопросы для обсуждения Questions for discussion </vt:lpstr>
      <vt:lpstr>Контактная информация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Dave Batty</cp:lastModifiedBy>
  <cp:revision>106</cp:revision>
  <cp:lastPrinted>1601-01-01T00:00:00Z</cp:lastPrinted>
  <dcterms:created xsi:type="dcterms:W3CDTF">1601-01-01T00:00:00Z</dcterms:created>
  <dcterms:modified xsi:type="dcterms:W3CDTF">2017-09-14T23:45:37Z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