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handoutMasterIdLst>
    <p:handoutMasterId r:id="rId31"/>
  </p:handoutMasterIdLst>
  <p:sldIdLst>
    <p:sldId id="256" r:id="rId2"/>
    <p:sldId id="285" r:id="rId3"/>
    <p:sldId id="286" r:id="rId4"/>
    <p:sldId id="287" r:id="rId5"/>
    <p:sldId id="288" r:id="rId6"/>
    <p:sldId id="260" r:id="rId7"/>
    <p:sldId id="289" r:id="rId8"/>
    <p:sldId id="290" r:id="rId9"/>
    <p:sldId id="259" r:id="rId10"/>
    <p:sldId id="274" r:id="rId11"/>
    <p:sldId id="275" r:id="rId12"/>
    <p:sldId id="263" r:id="rId13"/>
    <p:sldId id="264" r:id="rId14"/>
    <p:sldId id="265" r:id="rId15"/>
    <p:sldId id="266" r:id="rId16"/>
    <p:sldId id="291" r:id="rId17"/>
    <p:sldId id="268" r:id="rId18"/>
    <p:sldId id="272" r:id="rId19"/>
    <p:sldId id="270" r:id="rId20"/>
    <p:sldId id="278" r:id="rId21"/>
    <p:sldId id="271" r:id="rId22"/>
    <p:sldId id="292" r:id="rId23"/>
    <p:sldId id="293" r:id="rId24"/>
    <p:sldId id="295" r:id="rId25"/>
    <p:sldId id="279" r:id="rId26"/>
    <p:sldId id="269" r:id="rId27"/>
    <p:sldId id="276" r:id="rId28"/>
    <p:sldId id="277" r:id="rId29"/>
    <p:sldId id="294" r:id="rId30"/>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FF0000"/>
    </p:penClr>
  </p:showPr>
  <p:clrMru>
    <a:srgbClr val="D6072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7" d="100"/>
          <a:sy n="87" d="100"/>
        </p:scale>
        <p:origin x="-96" y="-1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theme" Target="theme/theme1.xml"/><Relationship Id="rId3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4C468135-668B-4364-84F6-488773FBF0D5}" type="datetimeFigureOut">
              <a:rPr lang="en-US" smtClean="0"/>
              <a:pPr/>
              <a:t>6/6/11</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A043E80C-C158-4C9E-8B6D-A6BD731DE84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FA7517-FC57-41A6-91EF-1F9EC86EF0C1}" type="datetimeFigureOut">
              <a:rPr lang="en-US" smtClean="0"/>
              <a:pPr/>
              <a:t>6/6/11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A7517-FC57-41A6-91EF-1F9EC86EF0C1}" type="datetimeFigureOut">
              <a:rPr lang="en-US" smtClean="0"/>
              <a:pPr/>
              <a:t>6/6/11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A7517-FC57-41A6-91EF-1F9EC86EF0C1}" type="datetimeFigureOut">
              <a:rPr lang="en-US" smtClean="0"/>
              <a:pPr/>
              <a:t>6/6/11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A7517-FC57-41A6-91EF-1F9EC86EF0C1}" type="datetimeFigureOut">
              <a:rPr lang="en-US" smtClean="0"/>
              <a:pPr/>
              <a:t>6/6/11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FA7517-FC57-41A6-91EF-1F9EC86EF0C1}" type="datetimeFigureOut">
              <a:rPr lang="en-US" smtClean="0"/>
              <a:pPr/>
              <a:t>6/6/11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FA7517-FC57-41A6-91EF-1F9EC86EF0C1}" type="datetimeFigureOut">
              <a:rPr lang="en-US" smtClean="0"/>
              <a:pPr/>
              <a:t>6/6/11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FA7517-FC57-41A6-91EF-1F9EC86EF0C1}" type="datetimeFigureOut">
              <a:rPr lang="en-US" smtClean="0"/>
              <a:pPr/>
              <a:t>6/6/11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FA7517-FC57-41A6-91EF-1F9EC86EF0C1}" type="datetimeFigureOut">
              <a:rPr lang="en-US" smtClean="0"/>
              <a:pPr/>
              <a:t>6/6/11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A7517-FC57-41A6-91EF-1F9EC86EF0C1}" type="datetimeFigureOut">
              <a:rPr lang="en-US" smtClean="0"/>
              <a:pPr/>
              <a:t>6/6/11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FA7517-FC57-41A6-91EF-1F9EC86EF0C1}" type="datetimeFigureOut">
              <a:rPr lang="en-US" smtClean="0"/>
              <a:pPr/>
              <a:t>6/6/11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FA7517-FC57-41A6-91EF-1F9EC86EF0C1}" type="datetimeFigureOut">
              <a:rPr lang="en-US" smtClean="0"/>
              <a:pPr/>
              <a:t>6/6/11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A7517-FC57-41A6-91EF-1F9EC86EF0C1}" type="datetimeFigureOut">
              <a:rPr lang="en-US" smtClean="0"/>
              <a:pPr/>
              <a:t>6/6/11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8CCBC-E339-4042-AA9F-FB77FA579B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ounseling.jpg"/>
          <p:cNvPicPr>
            <a:picLocks noChangeAspect="1"/>
          </p:cNvPicPr>
          <p:nvPr/>
        </p:nvPicPr>
        <p:blipFill>
          <a:blip r:embed="rId2" cstate="print"/>
          <a:stretch>
            <a:fillRect/>
          </a:stretch>
        </p:blipFill>
        <p:spPr>
          <a:xfrm>
            <a:off x="-1119631" y="0"/>
            <a:ext cx="11383261" cy="6858000"/>
          </a:xfrm>
          <a:prstGeom prst="rect">
            <a:avLst/>
          </a:prstGeom>
        </p:spPr>
      </p:pic>
      <p:sp>
        <p:nvSpPr>
          <p:cNvPr id="2" name="Title 1"/>
          <p:cNvSpPr>
            <a:spLocks noGrp="1"/>
          </p:cNvSpPr>
          <p:nvPr>
            <p:ph type="ctrTitle"/>
          </p:nvPr>
        </p:nvSpPr>
        <p:spPr>
          <a:xfrm>
            <a:off x="457200" y="2971800"/>
            <a:ext cx="6248400" cy="1470025"/>
          </a:xfrm>
        </p:spPr>
        <p:txBody>
          <a:bodyPr>
            <a:normAutofit fontScale="90000"/>
          </a:bodyPr>
          <a:lstStyle/>
          <a:p>
            <a:pPr algn="l"/>
            <a:r>
              <a:rPr lang="en-US" sz="6600" b="1" dirty="0" smtClean="0">
                <a:solidFill>
                  <a:schemeClr val="bg1"/>
                </a:solidFill>
              </a:rPr>
              <a:t>Teen Challenge </a:t>
            </a:r>
            <a:r>
              <a:rPr lang="en-US" sz="6600" b="1" dirty="0" smtClean="0">
                <a:solidFill>
                  <a:schemeClr val="bg1"/>
                </a:solidFill>
              </a:rPr>
              <a:t>Counseling</a:t>
            </a:r>
            <a:br>
              <a:rPr lang="en-US" sz="6600" b="1" dirty="0" smtClean="0">
                <a:solidFill>
                  <a:schemeClr val="bg1"/>
                </a:solidFill>
              </a:rPr>
            </a:br>
            <a:r>
              <a:rPr lang="en-US" sz="4444" b="1" dirty="0" smtClean="0">
                <a:solidFill>
                  <a:schemeClr val="bg1"/>
                </a:solidFill>
              </a:rPr>
              <a:t>By Duane </a:t>
            </a:r>
            <a:r>
              <a:rPr lang="en-US" sz="4444" b="1" dirty="0" err="1" smtClean="0">
                <a:solidFill>
                  <a:schemeClr val="bg1"/>
                </a:solidFill>
              </a:rPr>
              <a:t>Henders</a:t>
            </a:r>
            <a:r>
              <a:rPr lang="en-US" sz="4444" b="1" dirty="0" smtClean="0">
                <a:solidFill>
                  <a:schemeClr val="bg1"/>
                </a:solidFill>
              </a:rPr>
              <a:t> </a:t>
            </a:r>
            <a:r>
              <a:rPr lang="en-US" sz="6600" b="1" dirty="0" smtClean="0">
                <a:solidFill>
                  <a:schemeClr val="bg1"/>
                </a:solidFill>
              </a:rPr>
              <a:t/>
            </a:r>
            <a:br>
              <a:rPr lang="en-US" sz="6600" b="1" dirty="0" smtClean="0">
                <a:solidFill>
                  <a:schemeClr val="bg1"/>
                </a:solidFill>
              </a:rPr>
            </a:br>
            <a:r>
              <a:rPr lang="en-US" sz="6600" b="1" dirty="0" smtClean="0">
                <a:solidFill>
                  <a:schemeClr val="bg1"/>
                </a:solidFill>
              </a:rPr>
              <a:t>            </a:t>
            </a:r>
            <a:endParaRPr lang="en-US" sz="66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D60728"/>
                </a:solidFill>
              </a:rPr>
              <a:t>Qualifications</a:t>
            </a:r>
            <a:r>
              <a:rPr lang="en-US" dirty="0" smtClean="0"/>
              <a:t> of a TC counselor</a:t>
            </a:r>
            <a:endParaRPr lang="en-US" dirty="0"/>
          </a:p>
        </p:txBody>
      </p:sp>
      <p:sp>
        <p:nvSpPr>
          <p:cNvPr id="3" name="Content Placeholder 2"/>
          <p:cNvSpPr>
            <a:spLocks noGrp="1"/>
          </p:cNvSpPr>
          <p:nvPr>
            <p:ph idx="1"/>
          </p:nvPr>
        </p:nvSpPr>
        <p:spPr>
          <a:xfrm>
            <a:off x="457200" y="1219200"/>
            <a:ext cx="8229600" cy="5105400"/>
          </a:xfrm>
        </p:spPr>
        <p:txBody>
          <a:bodyPr/>
          <a:lstStyle/>
          <a:p>
            <a:pPr marL="514350" indent="-514350">
              <a:spcAft>
                <a:spcPts val="1000"/>
              </a:spcAft>
              <a:buClr>
                <a:srgbClr val="D60728"/>
              </a:buClr>
              <a:buFont typeface="+mj-lt"/>
              <a:buAutoNum type="arabicPeriod"/>
            </a:pPr>
            <a:r>
              <a:rPr lang="en-US" dirty="0" smtClean="0"/>
              <a:t>An absolute assurance of their </a:t>
            </a:r>
            <a:r>
              <a:rPr lang="en-US" dirty="0" smtClean="0">
                <a:solidFill>
                  <a:srgbClr val="D60728"/>
                </a:solidFill>
              </a:rPr>
              <a:t>salvation</a:t>
            </a:r>
          </a:p>
          <a:p>
            <a:pPr marL="514350" indent="-514350">
              <a:spcAft>
                <a:spcPts val="1000"/>
              </a:spcAft>
              <a:buClr>
                <a:srgbClr val="D60728"/>
              </a:buClr>
              <a:buFont typeface="+mj-lt"/>
              <a:buAutoNum type="arabicPeriod"/>
            </a:pPr>
            <a:r>
              <a:rPr lang="en-US" dirty="0" smtClean="0"/>
              <a:t>A </a:t>
            </a:r>
            <a:r>
              <a:rPr lang="en-US" dirty="0" smtClean="0">
                <a:solidFill>
                  <a:srgbClr val="D60728"/>
                </a:solidFill>
              </a:rPr>
              <a:t>victorious</a:t>
            </a:r>
            <a:r>
              <a:rPr lang="en-US" dirty="0" smtClean="0"/>
              <a:t> Christian life</a:t>
            </a:r>
          </a:p>
          <a:p>
            <a:pPr marL="514350" indent="-514350">
              <a:spcAft>
                <a:spcPts val="1000"/>
              </a:spcAft>
              <a:buClr>
                <a:srgbClr val="D60728"/>
              </a:buClr>
              <a:buFont typeface="+mj-lt"/>
              <a:buAutoNum type="arabicPeriod"/>
            </a:pPr>
            <a:r>
              <a:rPr lang="en-US" dirty="0" smtClean="0"/>
              <a:t>Emotional </a:t>
            </a:r>
            <a:r>
              <a:rPr lang="en-US" dirty="0" smtClean="0">
                <a:solidFill>
                  <a:srgbClr val="D60728"/>
                </a:solidFill>
              </a:rPr>
              <a:t>stability</a:t>
            </a:r>
          </a:p>
          <a:p>
            <a:pPr marL="514350" indent="-514350">
              <a:spcAft>
                <a:spcPts val="1000"/>
              </a:spcAft>
              <a:buClr>
                <a:srgbClr val="D60728"/>
              </a:buClr>
              <a:buFont typeface="+mj-lt"/>
              <a:buAutoNum type="arabicPeriod"/>
            </a:pPr>
            <a:r>
              <a:rPr lang="en-US" dirty="0" smtClean="0"/>
              <a:t>A compassionate, loving </a:t>
            </a:r>
            <a:r>
              <a:rPr lang="en-US" dirty="0" smtClean="0">
                <a:solidFill>
                  <a:srgbClr val="D60728"/>
                </a:solidFill>
              </a:rPr>
              <a:t>heart</a:t>
            </a:r>
          </a:p>
          <a:p>
            <a:pPr marL="514350" indent="-514350">
              <a:spcAft>
                <a:spcPts val="1000"/>
              </a:spcAft>
              <a:buClr>
                <a:srgbClr val="D60728"/>
              </a:buClr>
              <a:buFont typeface="+mj-lt"/>
              <a:buAutoNum type="arabicPeriod"/>
            </a:pPr>
            <a:r>
              <a:rPr lang="en-US" dirty="0" smtClean="0"/>
              <a:t>An ability to </a:t>
            </a:r>
            <a:r>
              <a:rPr lang="en-US" dirty="0" smtClean="0">
                <a:solidFill>
                  <a:srgbClr val="D60728"/>
                </a:solidFill>
              </a:rPr>
              <a:t>empathize</a:t>
            </a:r>
          </a:p>
          <a:p>
            <a:pPr marL="514350" indent="-514350">
              <a:spcAft>
                <a:spcPts val="1000"/>
              </a:spcAft>
              <a:buClr>
                <a:srgbClr val="D60728"/>
              </a:buClr>
              <a:buFont typeface="+mj-lt"/>
              <a:buAutoNum type="arabicPeriod"/>
            </a:pPr>
            <a:r>
              <a:rPr lang="en-US" dirty="0" smtClean="0"/>
              <a:t>A basic </a:t>
            </a:r>
            <a:r>
              <a:rPr lang="en-US" dirty="0" smtClean="0">
                <a:solidFill>
                  <a:srgbClr val="D60728"/>
                </a:solidFill>
              </a:rPr>
              <a:t>knowledge of the Bible </a:t>
            </a:r>
            <a:r>
              <a:rPr lang="en-US" dirty="0" smtClean="0"/>
              <a:t>and its fundamental teachings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D60728"/>
                </a:solidFill>
              </a:rPr>
              <a:t>Qualifications </a:t>
            </a:r>
            <a:r>
              <a:rPr lang="en-US" dirty="0" smtClean="0"/>
              <a:t>of a TC counselor</a:t>
            </a:r>
            <a:endParaRPr lang="en-US" dirty="0"/>
          </a:p>
        </p:txBody>
      </p:sp>
      <p:sp>
        <p:nvSpPr>
          <p:cNvPr id="3" name="Content Placeholder 2"/>
          <p:cNvSpPr>
            <a:spLocks noGrp="1"/>
          </p:cNvSpPr>
          <p:nvPr>
            <p:ph idx="1"/>
          </p:nvPr>
        </p:nvSpPr>
        <p:spPr>
          <a:xfrm>
            <a:off x="457200" y="1219200"/>
            <a:ext cx="7696200" cy="5105400"/>
          </a:xfrm>
        </p:spPr>
        <p:txBody>
          <a:bodyPr/>
          <a:lstStyle/>
          <a:p>
            <a:pPr marL="514350" indent="-514350">
              <a:spcAft>
                <a:spcPts val="1000"/>
              </a:spcAft>
              <a:buClr>
                <a:srgbClr val="D60728"/>
              </a:buClr>
              <a:buFont typeface="+mj-lt"/>
              <a:buAutoNum type="arabicPeriod" startAt="7"/>
            </a:pPr>
            <a:r>
              <a:rPr lang="en-US" dirty="0" smtClean="0"/>
              <a:t>A daily reliance on the </a:t>
            </a:r>
            <a:r>
              <a:rPr lang="en-US" dirty="0" smtClean="0">
                <a:solidFill>
                  <a:srgbClr val="D60728"/>
                </a:solidFill>
              </a:rPr>
              <a:t>Holy Spirit</a:t>
            </a:r>
          </a:p>
          <a:p>
            <a:pPr marL="514350" indent="-514350">
              <a:spcAft>
                <a:spcPts val="1000"/>
              </a:spcAft>
              <a:buClr>
                <a:srgbClr val="D60728"/>
              </a:buClr>
              <a:buFont typeface="+mj-lt"/>
              <a:buAutoNum type="arabicPeriod" startAt="7"/>
            </a:pPr>
            <a:r>
              <a:rPr lang="en-US" dirty="0" smtClean="0"/>
              <a:t>Some </a:t>
            </a:r>
            <a:r>
              <a:rPr lang="en-US" dirty="0" smtClean="0">
                <a:solidFill>
                  <a:srgbClr val="D60728"/>
                </a:solidFill>
              </a:rPr>
              <a:t>basic training </a:t>
            </a:r>
            <a:r>
              <a:rPr lang="en-US" dirty="0" smtClean="0"/>
              <a:t>on counseling</a:t>
            </a:r>
          </a:p>
          <a:p>
            <a:pPr marL="514350" indent="-514350">
              <a:spcAft>
                <a:spcPts val="1000"/>
              </a:spcAft>
              <a:buClr>
                <a:srgbClr val="D60728"/>
              </a:buClr>
              <a:buFont typeface="+mj-lt"/>
              <a:buAutoNum type="arabicPeriod" startAt="7"/>
            </a:pPr>
            <a:r>
              <a:rPr lang="en-US" dirty="0" smtClean="0"/>
              <a:t>An understanding of the value and importance of the </a:t>
            </a:r>
            <a:r>
              <a:rPr lang="en-US" dirty="0" smtClean="0">
                <a:solidFill>
                  <a:srgbClr val="D60728"/>
                </a:solidFill>
              </a:rPr>
              <a:t>“Body of Christ”</a:t>
            </a:r>
          </a:p>
          <a:p>
            <a:pPr marL="514350" indent="-514350">
              <a:spcAft>
                <a:spcPts val="1000"/>
              </a:spcAft>
              <a:buClr>
                <a:srgbClr val="D60728"/>
              </a:buClr>
              <a:buFont typeface="+mj-lt"/>
              <a:buAutoNum type="arabicPeriod" startAt="7"/>
            </a:pPr>
            <a:r>
              <a:rPr lang="en-US" dirty="0" smtClean="0"/>
              <a:t>A willingness to become a spiritual </a:t>
            </a:r>
            <a:r>
              <a:rPr lang="en-US" dirty="0" smtClean="0">
                <a:solidFill>
                  <a:srgbClr val="D60728"/>
                </a:solidFill>
              </a:rPr>
              <a:t>“father”</a:t>
            </a:r>
          </a:p>
          <a:p>
            <a:pPr marL="514350" indent="-514350">
              <a:spcAft>
                <a:spcPts val="1000"/>
              </a:spcAft>
              <a:buClr>
                <a:srgbClr val="D60728"/>
              </a:buClr>
              <a:buFont typeface="+mj-lt"/>
              <a:buAutoNum type="arabicPeriod" startAt="7"/>
            </a:pPr>
            <a:r>
              <a:rPr lang="en-US" dirty="0" smtClean="0"/>
              <a:t>Knowledge of </a:t>
            </a:r>
            <a:r>
              <a:rPr lang="en-US" dirty="0" smtClean="0">
                <a:solidFill>
                  <a:srgbClr val="D60728"/>
                </a:solidFill>
              </a:rPr>
              <a:t>TC rules</a:t>
            </a:r>
            <a:endParaRPr lang="en-US" dirty="0">
              <a:solidFill>
                <a:srgbClr val="D6072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 Primary Resources</a:t>
            </a:r>
            <a:endParaRPr lang="en-US" b="1" dirty="0"/>
          </a:p>
        </p:txBody>
      </p:sp>
      <p:sp>
        <p:nvSpPr>
          <p:cNvPr id="3" name="Content Placeholder 2"/>
          <p:cNvSpPr>
            <a:spLocks noGrp="1"/>
          </p:cNvSpPr>
          <p:nvPr>
            <p:ph idx="1"/>
          </p:nvPr>
        </p:nvSpPr>
        <p:spPr>
          <a:xfrm>
            <a:off x="457200" y="1600200"/>
            <a:ext cx="8229600" cy="4800600"/>
          </a:xfrm>
        </p:spPr>
        <p:txBody>
          <a:bodyPr>
            <a:normAutofit fontScale="40000" lnSpcReduction="20000"/>
          </a:bodyPr>
          <a:lstStyle/>
          <a:p>
            <a:pPr>
              <a:buNone/>
            </a:pPr>
            <a:r>
              <a:rPr lang="en-US" sz="11000" b="1" dirty="0" smtClean="0"/>
              <a:t>1. The Word</a:t>
            </a:r>
          </a:p>
          <a:p>
            <a:endParaRPr lang="en-US" sz="7000" dirty="0" smtClean="0"/>
          </a:p>
          <a:p>
            <a:r>
              <a:rPr lang="en-US" sz="6700" dirty="0" smtClean="0"/>
              <a:t>The </a:t>
            </a:r>
            <a:r>
              <a:rPr lang="en-US" sz="6700" dirty="0"/>
              <a:t>truth will set you </a:t>
            </a:r>
            <a:r>
              <a:rPr lang="en-US" sz="6700" dirty="0" smtClean="0"/>
              <a:t>free. </a:t>
            </a:r>
            <a:endParaRPr lang="en-US" sz="6700" dirty="0"/>
          </a:p>
          <a:p>
            <a:pPr>
              <a:buNone/>
            </a:pPr>
            <a:r>
              <a:rPr lang="en-US" sz="6700" dirty="0" smtClean="0"/>
              <a:t>                                                     </a:t>
            </a:r>
            <a:r>
              <a:rPr lang="en-US" sz="6700" b="1" dirty="0" smtClean="0"/>
              <a:t>John </a:t>
            </a:r>
            <a:r>
              <a:rPr lang="en-US" sz="6700" b="1" dirty="0"/>
              <a:t>8:32</a:t>
            </a:r>
          </a:p>
          <a:p>
            <a:pPr>
              <a:buNone/>
            </a:pPr>
            <a:endParaRPr lang="en-US" sz="4300" dirty="0" smtClean="0"/>
          </a:p>
          <a:p>
            <a:r>
              <a:rPr lang="en-US" sz="6700" dirty="0" smtClean="0"/>
              <a:t>For the word of God is living and active, sharper than any two-edged sword, piercing to the division of soul and of spirit, of joints and of marrow, and discerning the thoughts and intentions of the heart. </a:t>
            </a:r>
          </a:p>
          <a:p>
            <a:pPr algn="r">
              <a:buNone/>
            </a:pPr>
            <a:r>
              <a:rPr lang="en-US" sz="6800" b="1" dirty="0" smtClean="0"/>
              <a:t>Hebrews </a:t>
            </a:r>
            <a:r>
              <a:rPr lang="en-US" sz="6800" b="1" dirty="0"/>
              <a:t>4:12</a:t>
            </a:r>
          </a:p>
          <a:p>
            <a:pPr>
              <a:buNone/>
            </a:pPr>
            <a:endParaRPr lang="en-US" sz="5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 Primary Resources</a:t>
            </a:r>
            <a:endParaRPr lang="en-US" b="1" dirty="0"/>
          </a:p>
        </p:txBody>
      </p:sp>
      <p:sp>
        <p:nvSpPr>
          <p:cNvPr id="3" name="Content Placeholder 2"/>
          <p:cNvSpPr>
            <a:spLocks noGrp="1"/>
          </p:cNvSpPr>
          <p:nvPr>
            <p:ph idx="1"/>
          </p:nvPr>
        </p:nvSpPr>
        <p:spPr>
          <a:xfrm>
            <a:off x="457200" y="1447800"/>
            <a:ext cx="8229600" cy="5181600"/>
          </a:xfrm>
        </p:spPr>
        <p:txBody>
          <a:bodyPr wrap="square" anchor="t">
            <a:normAutofit/>
          </a:bodyPr>
          <a:lstStyle/>
          <a:p>
            <a:pPr>
              <a:buNone/>
            </a:pPr>
            <a:r>
              <a:rPr lang="en-US" sz="4400" b="1" dirty="0"/>
              <a:t>2</a:t>
            </a:r>
            <a:r>
              <a:rPr lang="en-US" sz="4400" b="1" dirty="0" smtClean="0"/>
              <a:t>. The Spirit</a:t>
            </a:r>
          </a:p>
          <a:p>
            <a:pPr marL="0" indent="0">
              <a:buNone/>
            </a:pPr>
            <a:r>
              <a:rPr lang="en-US" sz="2700" dirty="0" smtClean="0"/>
              <a:t>Nevertheless, I tell you the truth: it is to your advantage that I go away, for if I do not go away, the Helper will not come to you. But if I go, I will send him to you. </a:t>
            </a:r>
            <a:r>
              <a:rPr lang="en-US" sz="2700" b="1" dirty="0" smtClean="0"/>
              <a:t>John 16:7</a:t>
            </a:r>
            <a:endParaRPr lang="en-US" sz="2700" dirty="0" smtClean="0"/>
          </a:p>
          <a:p>
            <a:pPr marL="0" indent="0" algn="r">
              <a:buNone/>
            </a:pPr>
            <a:endParaRPr lang="en-US" sz="2700" dirty="0" smtClean="0"/>
          </a:p>
          <a:p>
            <a:pPr marL="0" indent="0">
              <a:buNone/>
            </a:pPr>
            <a:r>
              <a:rPr lang="en-US" sz="2700" dirty="0" smtClean="0"/>
              <a:t>When the Spirit of truth comes, he will guide you into all                      the truth. 						</a:t>
            </a:r>
            <a:r>
              <a:rPr lang="en-US" sz="2700" b="1" dirty="0" smtClean="0"/>
              <a:t>John 16:13</a:t>
            </a:r>
            <a:endParaRPr lang="en-US" sz="2700" dirty="0" smtClean="0"/>
          </a:p>
          <a:p>
            <a:pPr marL="0" indent="0">
              <a:buNone/>
            </a:pPr>
            <a:r>
              <a:rPr lang="en-US" sz="2700" dirty="0" smtClean="0"/>
              <a:t>							</a:t>
            </a:r>
          </a:p>
          <a:p>
            <a:pPr>
              <a:buNone/>
            </a:pPr>
            <a:r>
              <a:rPr lang="en-US" sz="2700" dirty="0" smtClean="0"/>
              <a:t>When the Spirit of truth comes, he will guide you into all the truth 						</a:t>
            </a:r>
            <a:r>
              <a:rPr lang="en-US" sz="2700" b="1" dirty="0" smtClean="0"/>
              <a:t>John 16:3</a:t>
            </a:r>
          </a:p>
          <a:p>
            <a:pPr algn="r">
              <a:buNone/>
            </a:pPr>
            <a:endParaRPr lang="en-US" sz="2700" b="1" dirty="0" smtClean="0"/>
          </a:p>
          <a:p>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 Primary Resources</a:t>
            </a:r>
            <a:endParaRPr lang="en-US" b="1" dirty="0"/>
          </a:p>
        </p:txBody>
      </p:sp>
      <p:sp>
        <p:nvSpPr>
          <p:cNvPr id="3" name="Content Placeholder 2"/>
          <p:cNvSpPr>
            <a:spLocks noGrp="1"/>
          </p:cNvSpPr>
          <p:nvPr>
            <p:ph idx="1"/>
          </p:nvPr>
        </p:nvSpPr>
        <p:spPr>
          <a:xfrm>
            <a:off x="457200" y="1600200"/>
            <a:ext cx="8229600" cy="4724400"/>
          </a:xfrm>
        </p:spPr>
        <p:txBody>
          <a:bodyPr>
            <a:normAutofit fontScale="62500" lnSpcReduction="20000"/>
          </a:bodyPr>
          <a:lstStyle/>
          <a:p>
            <a:pPr>
              <a:buNone/>
            </a:pPr>
            <a:r>
              <a:rPr lang="en-US" sz="6300" b="1" dirty="0" smtClean="0"/>
              <a:t>3. The Body of Christ – the Church</a:t>
            </a:r>
          </a:p>
          <a:p>
            <a:pPr>
              <a:buNone/>
            </a:pPr>
            <a:endParaRPr lang="en-US" dirty="0" smtClean="0"/>
          </a:p>
          <a:p>
            <a:pPr marL="0" indent="0">
              <a:buNone/>
            </a:pPr>
            <a:r>
              <a:rPr lang="en-US" sz="3900" dirty="0" smtClean="0"/>
              <a:t>Do you not know that you are God’s temple and that God’s Spirit dwells in you? </a:t>
            </a:r>
          </a:p>
          <a:p>
            <a:pPr marL="0" indent="0" algn="r">
              <a:buNone/>
            </a:pPr>
            <a:r>
              <a:rPr lang="en-US" sz="3900" b="1" dirty="0" smtClean="0"/>
              <a:t>1 Corinthians 3:16</a:t>
            </a:r>
            <a:endParaRPr lang="en-US" sz="3900" dirty="0" smtClean="0"/>
          </a:p>
          <a:p>
            <a:pPr marL="0" indent="0">
              <a:buNone/>
            </a:pPr>
            <a:endParaRPr lang="en-US" sz="3900" dirty="0" smtClean="0"/>
          </a:p>
          <a:p>
            <a:pPr marL="0" indent="0">
              <a:buNone/>
            </a:pPr>
            <a:r>
              <a:rPr lang="en-US" sz="3900" b="1" baseline="30000" dirty="0" smtClean="0"/>
              <a:t>15 </a:t>
            </a:r>
            <a:r>
              <a:rPr lang="en-US" sz="3900" dirty="0" smtClean="0"/>
              <a:t>Rather, speaking the truth in love, we are to grow up in every way into him who is the head, into Christ, </a:t>
            </a:r>
            <a:r>
              <a:rPr lang="en-US" sz="3900" b="1" baseline="30000" dirty="0" smtClean="0"/>
              <a:t>16 </a:t>
            </a:r>
            <a:r>
              <a:rPr lang="en-US" sz="3900" dirty="0" smtClean="0"/>
              <a:t>from whom the whole body, joined and held together by every joint with which it is equipped, when each part is working properly, makes the body grow so that it builds itself up in love.</a:t>
            </a:r>
          </a:p>
          <a:p>
            <a:pPr marL="0" indent="0" algn="r">
              <a:buNone/>
            </a:pPr>
            <a:r>
              <a:rPr lang="en-US" sz="3900" b="1" dirty="0" smtClean="0"/>
              <a:t>Ephesians 4:15-16</a:t>
            </a:r>
            <a:endParaRPr lang="en-US" sz="3900"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The Body of Christ Provides</a:t>
            </a:r>
            <a:endParaRPr lang="en-US" sz="3600" b="1" dirty="0"/>
          </a:p>
        </p:txBody>
      </p:sp>
      <p:sp>
        <p:nvSpPr>
          <p:cNvPr id="3" name="Content Placeholder 2"/>
          <p:cNvSpPr>
            <a:spLocks noGrp="1"/>
          </p:cNvSpPr>
          <p:nvPr>
            <p:ph idx="1"/>
          </p:nvPr>
        </p:nvSpPr>
        <p:spPr/>
        <p:txBody>
          <a:bodyPr/>
          <a:lstStyle/>
          <a:p>
            <a:pPr marL="365760" indent="-365760">
              <a:buFont typeface="+mj-lt"/>
              <a:buAutoNum type="alphaLcPeriod"/>
            </a:pPr>
            <a:r>
              <a:rPr lang="en-US" sz="4000" dirty="0" smtClean="0"/>
              <a:t>Connection</a:t>
            </a:r>
          </a:p>
          <a:p>
            <a:pPr marL="365760" indent="-365760">
              <a:buFont typeface="+mj-lt"/>
              <a:buAutoNum type="alphaLcPeriod"/>
            </a:pPr>
            <a:r>
              <a:rPr lang="en-US" sz="4000" dirty="0" smtClean="0"/>
              <a:t>Discipline </a:t>
            </a:r>
            <a:br>
              <a:rPr lang="en-US" sz="4000" dirty="0" smtClean="0"/>
            </a:br>
            <a:r>
              <a:rPr lang="en-US" sz="4000" dirty="0" smtClean="0"/>
              <a:t>and Structure</a:t>
            </a:r>
          </a:p>
          <a:p>
            <a:pPr marL="365760" indent="-365760">
              <a:buFont typeface="+mj-lt"/>
              <a:buAutoNum type="alphaLcPeriod"/>
            </a:pPr>
            <a:r>
              <a:rPr lang="en-US" sz="4000" dirty="0" smtClean="0"/>
              <a:t>Accountability</a:t>
            </a:r>
          </a:p>
          <a:p>
            <a:pPr marL="365760" indent="-365760">
              <a:buFont typeface="+mj-lt"/>
              <a:buAutoNum type="alphaLcPeriod"/>
            </a:pPr>
            <a:r>
              <a:rPr lang="en-US" sz="4000" dirty="0" smtClean="0"/>
              <a:t>Grace and Forgiveness   </a:t>
            </a:r>
          </a:p>
          <a:p>
            <a:pPr marL="365760" indent="-365760">
              <a:buFont typeface="+mj-lt"/>
              <a:buAutoNum type="alphaLcPeriod"/>
            </a:pPr>
            <a:r>
              <a:rPr lang="en-US" sz="4000" dirty="0" smtClean="0"/>
              <a:t>Support and Strength </a:t>
            </a:r>
          </a:p>
        </p:txBody>
      </p:sp>
      <p:pic>
        <p:nvPicPr>
          <p:cNvPr id="4" name="Picture 3" descr="team.jpg"/>
          <p:cNvPicPr>
            <a:picLocks noChangeAspect="1"/>
          </p:cNvPicPr>
          <p:nvPr/>
        </p:nvPicPr>
        <p:blipFill>
          <a:blip r:embed="rId2" cstate="print"/>
          <a:stretch>
            <a:fillRect/>
          </a:stretch>
        </p:blipFill>
        <p:spPr>
          <a:xfrm>
            <a:off x="4343400" y="1447800"/>
            <a:ext cx="4465589"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hirt openl.jpg"/>
          <p:cNvPicPr>
            <a:picLocks noChangeAspect="1"/>
          </p:cNvPicPr>
          <p:nvPr/>
        </p:nvPicPr>
        <p:blipFill>
          <a:blip r:embed="rId2" cstate="print"/>
          <a:stretch>
            <a:fillRect/>
          </a:stretch>
        </p:blipFill>
        <p:spPr>
          <a:xfrm>
            <a:off x="-172711" y="0"/>
            <a:ext cx="9489422" cy="6858000"/>
          </a:xfrm>
          <a:prstGeom prst="rect">
            <a:avLst/>
          </a:prstGeom>
        </p:spPr>
      </p:pic>
      <p:sp>
        <p:nvSpPr>
          <p:cNvPr id="2" name="Title 1"/>
          <p:cNvSpPr>
            <a:spLocks noGrp="1"/>
          </p:cNvSpPr>
          <p:nvPr>
            <p:ph type="title"/>
          </p:nvPr>
        </p:nvSpPr>
        <p:spPr>
          <a:xfrm>
            <a:off x="762000" y="914400"/>
            <a:ext cx="7924800" cy="3581400"/>
          </a:xfrm>
        </p:spPr>
        <p:txBody>
          <a:bodyPr>
            <a:normAutofit/>
          </a:bodyPr>
          <a:lstStyle/>
          <a:p>
            <a:r>
              <a:rPr lang="en-US" b="1" dirty="0" smtClean="0"/>
              <a:t>What are </a:t>
            </a:r>
            <a:br>
              <a:rPr lang="en-US" b="1" dirty="0" smtClean="0"/>
            </a:br>
            <a:r>
              <a:rPr lang="en-US" b="1" dirty="0" smtClean="0"/>
              <a:t>Some ways</a:t>
            </a:r>
            <a:br>
              <a:rPr lang="en-US" b="1" dirty="0" smtClean="0"/>
            </a:br>
            <a:r>
              <a:rPr lang="en-US" b="1" dirty="0" smtClean="0"/>
              <a:t>that Counseling </a:t>
            </a:r>
            <a:br>
              <a:rPr lang="en-US" b="1" dirty="0" smtClean="0"/>
            </a:br>
            <a:r>
              <a:rPr lang="en-US" b="1" dirty="0" smtClean="0"/>
              <a:t>is done at</a:t>
            </a:r>
            <a:br>
              <a:rPr lang="en-US" b="1" dirty="0" smtClean="0"/>
            </a:br>
            <a:r>
              <a:rPr lang="en-US" b="1" dirty="0" smtClean="0"/>
              <a:t>Teen Challenge?</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04800" y="3200400"/>
            <a:ext cx="4267200" cy="3354765"/>
          </a:xfrm>
          <a:prstGeom prst="rect">
            <a:avLst/>
          </a:prstGeom>
          <a:noFill/>
        </p:spPr>
        <p:txBody>
          <a:bodyPr wrap="square" rtlCol="0">
            <a:spAutoFit/>
          </a:bodyPr>
          <a:lstStyle/>
          <a:p>
            <a:pPr marL="514350" indent="-514350">
              <a:buFont typeface="+mj-lt"/>
              <a:buAutoNum type="arabicPeriod"/>
            </a:pPr>
            <a:r>
              <a:rPr lang="en-US" sz="3200" b="1" dirty="0" smtClean="0"/>
              <a:t>Formal Counseling </a:t>
            </a:r>
          </a:p>
          <a:p>
            <a:pPr marL="514350" indent="-514350">
              <a:buFont typeface="+mj-lt"/>
              <a:buAutoNum type="arabicPeriod"/>
            </a:pPr>
            <a:r>
              <a:rPr lang="en-US" sz="3200" b="1" dirty="0" smtClean="0"/>
              <a:t>Informal Counseling </a:t>
            </a:r>
          </a:p>
          <a:p>
            <a:pPr marL="514350" indent="-514350">
              <a:buFont typeface="+mj-lt"/>
              <a:buAutoNum type="arabicPeriod"/>
            </a:pPr>
            <a:r>
              <a:rPr lang="en-US" sz="3200" b="1" dirty="0" smtClean="0"/>
              <a:t>Chapel &amp; Prayer Counseling</a:t>
            </a:r>
          </a:p>
          <a:p>
            <a:pPr marL="514350" indent="-514350">
              <a:buFont typeface="+mj-lt"/>
              <a:buAutoNum type="arabicPeriod"/>
            </a:pPr>
            <a:r>
              <a:rPr lang="en-US" sz="3200" b="1" dirty="0" smtClean="0"/>
              <a:t>“Know Your Sheep” Counseling</a:t>
            </a:r>
          </a:p>
          <a:p>
            <a:pPr marL="742950" indent="-742950">
              <a:buAutoNum type="arabicPeriod"/>
            </a:pPr>
            <a:endParaRPr lang="en-US" sz="2000" dirty="0" smtClean="0"/>
          </a:p>
        </p:txBody>
      </p:sp>
      <p:sp>
        <p:nvSpPr>
          <p:cNvPr id="2" name="Title 1"/>
          <p:cNvSpPr>
            <a:spLocks noGrp="1"/>
          </p:cNvSpPr>
          <p:nvPr>
            <p:ph type="title"/>
          </p:nvPr>
        </p:nvSpPr>
        <p:spPr>
          <a:xfrm>
            <a:off x="0" y="228600"/>
            <a:ext cx="4419600" cy="2514600"/>
          </a:xfrm>
        </p:spPr>
        <p:txBody>
          <a:bodyPr>
            <a:noAutofit/>
          </a:bodyPr>
          <a:lstStyle/>
          <a:p>
            <a:r>
              <a:rPr lang="en-US" sz="3600" b="1" dirty="0" smtClean="0"/>
              <a:t>How does </a:t>
            </a:r>
            <a:br>
              <a:rPr lang="en-US" sz="3600" b="1" dirty="0" smtClean="0"/>
            </a:br>
            <a:r>
              <a:rPr lang="en-US" sz="3600" b="1" dirty="0" smtClean="0"/>
              <a:t>Counseling </a:t>
            </a:r>
            <a:br>
              <a:rPr lang="en-US" sz="3600" b="1" dirty="0" smtClean="0"/>
            </a:br>
            <a:r>
              <a:rPr lang="en-US" sz="3600" b="1" dirty="0" smtClean="0"/>
              <a:t>Take Place in </a:t>
            </a:r>
            <a:br>
              <a:rPr lang="en-US" sz="3600" b="1" dirty="0" smtClean="0"/>
            </a:br>
            <a:r>
              <a:rPr lang="en-US" sz="3600" b="1" dirty="0" smtClean="0"/>
              <a:t>Teen Challenge?</a:t>
            </a:r>
            <a:endParaRPr lang="en-US" sz="3600" b="1" dirty="0"/>
          </a:p>
        </p:txBody>
      </p:sp>
      <p:cxnSp>
        <p:nvCxnSpPr>
          <p:cNvPr id="7" name="Straight Connector 6"/>
          <p:cNvCxnSpPr/>
          <p:nvPr/>
        </p:nvCxnSpPr>
        <p:spPr>
          <a:xfrm>
            <a:off x="609600" y="2743200"/>
            <a:ext cx="31242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IMG_1657.JPG"/>
          <p:cNvPicPr>
            <a:picLocks noChangeAspect="1"/>
          </p:cNvPicPr>
          <p:nvPr/>
        </p:nvPicPr>
        <p:blipFill>
          <a:blip r:embed="rId2"/>
          <a:srcRect r="11413"/>
          <a:stretch>
            <a:fillRect/>
          </a:stretch>
        </p:blipFill>
        <p:spPr>
          <a:xfrm>
            <a:off x="4724400" y="533400"/>
            <a:ext cx="4419600" cy="525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762000" y="3048000"/>
            <a:ext cx="5943600" cy="3231654"/>
          </a:xfrm>
          <a:prstGeom prst="rect">
            <a:avLst/>
          </a:prstGeom>
          <a:noFill/>
        </p:spPr>
        <p:txBody>
          <a:bodyPr wrap="square" rtlCol="0">
            <a:spAutoFit/>
          </a:bodyPr>
          <a:lstStyle/>
          <a:p>
            <a:endParaRPr lang="en-US" sz="4000" dirty="0" smtClean="0"/>
          </a:p>
          <a:p>
            <a:r>
              <a:rPr lang="en-US" sz="3600" b="1" dirty="0" smtClean="0"/>
              <a:t>5</a:t>
            </a:r>
            <a:r>
              <a:rPr lang="en-US" sz="3200" b="1" dirty="0" smtClean="0"/>
              <a:t>. Crises Counseling</a:t>
            </a:r>
          </a:p>
          <a:p>
            <a:endParaRPr lang="en-US" sz="3200" b="1" dirty="0" smtClean="0"/>
          </a:p>
          <a:p>
            <a:r>
              <a:rPr lang="en-US" sz="3200" b="1" dirty="0" smtClean="0"/>
              <a:t>6. Classroom (PSNC) Counseling</a:t>
            </a:r>
          </a:p>
          <a:p>
            <a:endParaRPr lang="en-US" sz="3200" b="1" dirty="0" smtClean="0"/>
          </a:p>
          <a:p>
            <a:r>
              <a:rPr lang="en-US" sz="3200" b="1" dirty="0" smtClean="0"/>
              <a:t>7. Counseling through modeling</a:t>
            </a:r>
          </a:p>
        </p:txBody>
      </p:sp>
      <p:sp>
        <p:nvSpPr>
          <p:cNvPr id="2" name="Title 1"/>
          <p:cNvSpPr>
            <a:spLocks noGrp="1"/>
          </p:cNvSpPr>
          <p:nvPr>
            <p:ph type="title"/>
          </p:nvPr>
        </p:nvSpPr>
        <p:spPr>
          <a:xfrm>
            <a:off x="0" y="228600"/>
            <a:ext cx="4419600" cy="3124200"/>
          </a:xfrm>
        </p:spPr>
        <p:txBody>
          <a:bodyPr>
            <a:noAutofit/>
          </a:bodyPr>
          <a:lstStyle/>
          <a:p>
            <a:r>
              <a:rPr lang="en-US" b="1" dirty="0" smtClean="0"/>
              <a:t>How does </a:t>
            </a:r>
            <a:br>
              <a:rPr lang="en-US" b="1" dirty="0" smtClean="0"/>
            </a:br>
            <a:r>
              <a:rPr lang="en-US" b="1" dirty="0" smtClean="0"/>
              <a:t>Counseling </a:t>
            </a:r>
            <a:br>
              <a:rPr lang="en-US" b="1" dirty="0" smtClean="0"/>
            </a:br>
            <a:r>
              <a:rPr lang="en-US" b="1" dirty="0" smtClean="0"/>
              <a:t>Take Place in </a:t>
            </a:r>
            <a:br>
              <a:rPr lang="en-US" b="1" dirty="0" smtClean="0"/>
            </a:br>
            <a:r>
              <a:rPr lang="en-US" b="1" dirty="0" smtClean="0"/>
              <a:t>Teen Challenge?</a:t>
            </a:r>
            <a:endParaRPr lang="en-US" b="1" dirty="0"/>
          </a:p>
        </p:txBody>
      </p:sp>
      <p:cxnSp>
        <p:nvCxnSpPr>
          <p:cNvPr id="7" name="Straight Connector 6"/>
          <p:cNvCxnSpPr/>
          <p:nvPr/>
        </p:nvCxnSpPr>
        <p:spPr>
          <a:xfrm>
            <a:off x="609600" y="3581400"/>
            <a:ext cx="31242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P1020209.JPG"/>
          <p:cNvPicPr>
            <a:picLocks noChangeAspect="1"/>
          </p:cNvPicPr>
          <p:nvPr/>
        </p:nvPicPr>
        <p:blipFill>
          <a:blip r:embed="rId2"/>
          <a:srcRect r="4167" b="11111"/>
          <a:stretch>
            <a:fillRect/>
          </a:stretch>
        </p:blipFill>
        <p:spPr>
          <a:xfrm>
            <a:off x="4419600" y="1295400"/>
            <a:ext cx="4162425"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talking with boxes.jpg"/>
          <p:cNvPicPr>
            <a:picLocks noChangeAspect="1"/>
          </p:cNvPicPr>
          <p:nvPr/>
        </p:nvPicPr>
        <p:blipFill>
          <a:blip r:embed="rId2" cstate="print"/>
          <a:stretch>
            <a:fillRect/>
          </a:stretch>
        </p:blipFill>
        <p:spPr>
          <a:xfrm>
            <a:off x="-762000" y="0"/>
            <a:ext cx="10305207" cy="6858000"/>
          </a:xfrm>
          <a:prstGeom prst="rect">
            <a:avLst/>
          </a:prstGeom>
        </p:spPr>
      </p:pic>
      <p:sp>
        <p:nvSpPr>
          <p:cNvPr id="2" name="Title 1"/>
          <p:cNvSpPr>
            <a:spLocks noGrp="1"/>
          </p:cNvSpPr>
          <p:nvPr>
            <p:ph type="title"/>
          </p:nvPr>
        </p:nvSpPr>
        <p:spPr>
          <a:xfrm>
            <a:off x="4876800" y="2057400"/>
            <a:ext cx="4572000" cy="3200400"/>
          </a:xfrm>
        </p:spPr>
        <p:txBody>
          <a:bodyPr>
            <a:noAutofit/>
          </a:bodyPr>
          <a:lstStyle/>
          <a:p>
            <a:r>
              <a:rPr lang="en-US" sz="5400" b="1" dirty="0" smtClean="0"/>
              <a:t>Techniques </a:t>
            </a:r>
            <a:br>
              <a:rPr lang="en-US" sz="5400" b="1" dirty="0" smtClean="0"/>
            </a:br>
            <a:r>
              <a:rPr lang="en-US" sz="5400" b="1" dirty="0" smtClean="0"/>
              <a:t>for </a:t>
            </a:r>
            <a:br>
              <a:rPr lang="en-US" sz="5400" b="1" dirty="0" smtClean="0"/>
            </a:br>
            <a:r>
              <a:rPr lang="en-US" sz="5400" b="1" dirty="0" smtClean="0"/>
              <a:t>Effective </a:t>
            </a:r>
            <a:br>
              <a:rPr lang="en-US" sz="5400" b="1" dirty="0" smtClean="0"/>
            </a:br>
            <a:r>
              <a:rPr lang="en-US" sz="5400" b="1" dirty="0" smtClean="0"/>
              <a:t>Counseling</a:t>
            </a:r>
            <a:endParaRPr lang="en-US" sz="5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hirt openl.jpg"/>
          <p:cNvPicPr>
            <a:picLocks noChangeAspect="1"/>
          </p:cNvPicPr>
          <p:nvPr/>
        </p:nvPicPr>
        <p:blipFill>
          <a:blip r:embed="rId2" cstate="print"/>
          <a:stretch>
            <a:fillRect/>
          </a:stretch>
        </p:blipFill>
        <p:spPr>
          <a:xfrm>
            <a:off x="-172711" y="0"/>
            <a:ext cx="9489422" cy="6858000"/>
          </a:xfrm>
          <a:prstGeom prst="rect">
            <a:avLst/>
          </a:prstGeom>
        </p:spPr>
      </p:pic>
      <p:sp>
        <p:nvSpPr>
          <p:cNvPr id="2" name="Title 1"/>
          <p:cNvSpPr>
            <a:spLocks noGrp="1"/>
          </p:cNvSpPr>
          <p:nvPr>
            <p:ph type="title"/>
          </p:nvPr>
        </p:nvSpPr>
        <p:spPr>
          <a:xfrm>
            <a:off x="838200" y="1295400"/>
            <a:ext cx="7924800" cy="3581400"/>
          </a:xfrm>
        </p:spPr>
        <p:txBody>
          <a:bodyPr>
            <a:normAutofit/>
          </a:bodyPr>
          <a:lstStyle/>
          <a:p>
            <a:r>
              <a:rPr lang="en-US" b="1" dirty="0" smtClean="0"/>
              <a:t>The Biblical </a:t>
            </a:r>
            <a:br>
              <a:rPr lang="en-US" b="1" dirty="0" smtClean="0"/>
            </a:br>
            <a:r>
              <a:rPr lang="en-US" b="1" dirty="0" smtClean="0"/>
              <a:t>Basis for</a:t>
            </a:r>
            <a:br>
              <a:rPr lang="en-US" b="1" dirty="0" smtClean="0"/>
            </a:br>
            <a:r>
              <a:rPr lang="en-US" b="1" dirty="0" smtClean="0"/>
              <a:t>Counseling</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Techniques for Effective Counseling</a:t>
            </a:r>
            <a:endParaRPr lang="en-US" dirty="0"/>
          </a:p>
        </p:txBody>
      </p:sp>
      <p:sp>
        <p:nvSpPr>
          <p:cNvPr id="3" name="Content Placeholder 2"/>
          <p:cNvSpPr>
            <a:spLocks noGrp="1"/>
          </p:cNvSpPr>
          <p:nvPr>
            <p:ph idx="1"/>
          </p:nvPr>
        </p:nvSpPr>
        <p:spPr>
          <a:xfrm>
            <a:off x="457200" y="1219200"/>
            <a:ext cx="4953000" cy="5105400"/>
          </a:xfrm>
        </p:spPr>
        <p:txBody>
          <a:bodyPr>
            <a:normAutofit/>
          </a:bodyPr>
          <a:lstStyle/>
          <a:p>
            <a:pPr marL="514350" indent="-514350">
              <a:spcAft>
                <a:spcPts val="2400"/>
              </a:spcAft>
              <a:buFont typeface="+mj-lt"/>
              <a:buAutoNum type="arabicPeriod"/>
            </a:pPr>
            <a:r>
              <a:rPr lang="en-US" dirty="0" smtClean="0"/>
              <a:t>Connecting – build relationships</a:t>
            </a:r>
          </a:p>
          <a:p>
            <a:pPr marL="514350" indent="-514350">
              <a:spcAft>
                <a:spcPts val="2400"/>
              </a:spcAft>
              <a:buFont typeface="+mj-lt"/>
              <a:buAutoNum type="arabicPeriod"/>
            </a:pPr>
            <a:r>
              <a:rPr lang="en-US" dirty="0" smtClean="0"/>
              <a:t>Learn good Listening skills</a:t>
            </a:r>
          </a:p>
        </p:txBody>
      </p:sp>
      <p:pic>
        <p:nvPicPr>
          <p:cNvPr id="4" name="Picture 3" descr="IMG_1649.JPG"/>
          <p:cNvPicPr>
            <a:picLocks noChangeAspect="1"/>
          </p:cNvPicPr>
          <p:nvPr/>
        </p:nvPicPr>
        <p:blipFill>
          <a:blip r:embed="rId2"/>
          <a:stretch>
            <a:fillRect/>
          </a:stretch>
        </p:blipFill>
        <p:spPr>
          <a:xfrm>
            <a:off x="5486400" y="1828800"/>
            <a:ext cx="365760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dog with ears.jpg"/>
          <p:cNvPicPr>
            <a:picLocks noChangeAspect="1"/>
          </p:cNvPicPr>
          <p:nvPr/>
        </p:nvPicPr>
        <p:blipFill>
          <a:blip r:embed="rId2" cstate="print"/>
          <a:stretch>
            <a:fillRect/>
          </a:stretch>
        </p:blipFill>
        <p:spPr>
          <a:xfrm>
            <a:off x="-457200" y="0"/>
            <a:ext cx="10335638" cy="6858000"/>
          </a:xfrm>
          <a:prstGeom prst="rect">
            <a:avLst/>
          </a:prstGeom>
        </p:spPr>
      </p:pic>
      <p:sp>
        <p:nvSpPr>
          <p:cNvPr id="2" name="Title 1"/>
          <p:cNvSpPr>
            <a:spLocks noGrp="1"/>
          </p:cNvSpPr>
          <p:nvPr>
            <p:ph type="title"/>
          </p:nvPr>
        </p:nvSpPr>
        <p:spPr>
          <a:xfrm>
            <a:off x="-304800" y="2590800"/>
            <a:ext cx="4114800" cy="2286000"/>
          </a:xfrm>
        </p:spPr>
        <p:txBody>
          <a:bodyPr>
            <a:normAutofit/>
          </a:bodyPr>
          <a:lstStyle/>
          <a:p>
            <a:r>
              <a:rPr lang="en-US" b="1" dirty="0" smtClean="0"/>
              <a:t>Learn Good Listening Skills</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Listening</a:t>
            </a:r>
            <a:endParaRPr lang="en-US" dirty="0"/>
          </a:p>
        </p:txBody>
      </p:sp>
      <p:sp>
        <p:nvSpPr>
          <p:cNvPr id="3" name="Content Placeholder 2"/>
          <p:cNvSpPr>
            <a:spLocks noGrp="1"/>
          </p:cNvSpPr>
          <p:nvPr>
            <p:ph idx="1"/>
          </p:nvPr>
        </p:nvSpPr>
        <p:spPr>
          <a:xfrm>
            <a:off x="457200" y="1524000"/>
            <a:ext cx="8153400" cy="4953000"/>
          </a:xfrm>
        </p:spPr>
        <p:txBody>
          <a:bodyPr>
            <a:noAutofit/>
          </a:bodyPr>
          <a:lstStyle/>
          <a:p>
            <a:pPr>
              <a:buClr>
                <a:srgbClr val="D60728"/>
              </a:buClr>
              <a:buFont typeface="Arial"/>
              <a:buChar char="•"/>
            </a:pPr>
            <a:r>
              <a:rPr lang="en-US" sz="2800" dirty="0" smtClean="0"/>
              <a:t>Develop a listening ear – not just a big mouth</a:t>
            </a:r>
          </a:p>
          <a:p>
            <a:pPr>
              <a:buClr>
                <a:srgbClr val="D60728"/>
              </a:buClr>
              <a:buFont typeface="Arial"/>
              <a:buChar char="•"/>
            </a:pPr>
            <a:r>
              <a:rPr lang="en-US" sz="2800" dirty="0" smtClean="0"/>
              <a:t>Listen between the lines – listen for the unspoken</a:t>
            </a:r>
          </a:p>
          <a:p>
            <a:pPr lvl="1">
              <a:buClr>
                <a:srgbClr val="D60728"/>
              </a:buClr>
              <a:buFont typeface="Arial"/>
              <a:buChar char="•"/>
            </a:pPr>
            <a:r>
              <a:rPr lang="en-US" sz="2400" dirty="0" smtClean="0"/>
              <a:t>Listen to what is being said, and what IS NOT being said!</a:t>
            </a:r>
          </a:p>
          <a:p>
            <a:pPr lvl="1">
              <a:buClr>
                <a:srgbClr val="D60728"/>
              </a:buClr>
              <a:buNone/>
            </a:pPr>
            <a:endParaRPr lang="en-US" sz="2400" dirty="0" smtClean="0"/>
          </a:p>
          <a:p>
            <a:pPr>
              <a:buClr>
                <a:srgbClr val="D60728"/>
              </a:buClr>
              <a:buFont typeface="Arial"/>
              <a:buChar char="•"/>
            </a:pPr>
            <a:r>
              <a:rPr lang="en-US" sz="2800" dirty="0" smtClean="0"/>
              <a:t>Ask questions, listen, be sensitive and patient  </a:t>
            </a:r>
          </a:p>
          <a:p>
            <a:pPr>
              <a:buClr>
                <a:srgbClr val="D60728"/>
              </a:buClr>
              <a:buNone/>
            </a:pPr>
            <a:endParaRPr lang="en-US" sz="2800" dirty="0" smtClean="0"/>
          </a:p>
          <a:p>
            <a:pPr>
              <a:buClr>
                <a:srgbClr val="D60728"/>
              </a:buClr>
              <a:buFont typeface="Arial"/>
              <a:buChar char="•"/>
            </a:pPr>
            <a:r>
              <a:rPr lang="en-US" sz="2800" dirty="0" smtClean="0"/>
              <a:t>Learn to WAIT during pauses, tears or uncomfortable stories.  </a:t>
            </a:r>
          </a:p>
          <a:p>
            <a:pPr lvl="1">
              <a:buClr>
                <a:srgbClr val="D60728"/>
              </a:buClr>
              <a:buFont typeface="Arial"/>
              <a:buChar char="•"/>
            </a:pPr>
            <a:r>
              <a:rPr lang="en-US" sz="2400" dirty="0" smtClean="0"/>
              <a:t>Avoid disapproving or judgmental verbal or non-verbal responses even if shocking or offensive things are said.</a:t>
            </a:r>
          </a:p>
          <a:p>
            <a:pPr>
              <a:buNone/>
            </a:pPr>
            <a:endParaRPr lang="en-US" sz="28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Listening</a:t>
            </a:r>
            <a:endParaRPr lang="en-US" dirty="0"/>
          </a:p>
        </p:txBody>
      </p:sp>
      <p:sp>
        <p:nvSpPr>
          <p:cNvPr id="3" name="Content Placeholder 2"/>
          <p:cNvSpPr>
            <a:spLocks noGrp="1"/>
          </p:cNvSpPr>
          <p:nvPr>
            <p:ph idx="1"/>
          </p:nvPr>
        </p:nvSpPr>
        <p:spPr/>
        <p:txBody>
          <a:bodyPr>
            <a:normAutofit fontScale="92500" lnSpcReduction="20000"/>
          </a:bodyPr>
          <a:lstStyle/>
          <a:p>
            <a:pPr>
              <a:buClr>
                <a:srgbClr val="D60728"/>
              </a:buClr>
              <a:buFont typeface="Arial"/>
              <a:buChar char="•"/>
            </a:pPr>
            <a:r>
              <a:rPr lang="en-US" b="1" dirty="0" smtClean="0"/>
              <a:t>Reflective listening</a:t>
            </a:r>
            <a:r>
              <a:rPr lang="en-US" dirty="0" smtClean="0"/>
              <a:t> is letting the student know you understand what they are going through.  This can be communicated by saying, “You must feel…” or “That must be difficult…”  </a:t>
            </a:r>
          </a:p>
          <a:p>
            <a:pPr>
              <a:buClr>
                <a:srgbClr val="D60728"/>
              </a:buClr>
              <a:buNone/>
            </a:pPr>
            <a:r>
              <a:rPr lang="en-US" dirty="0" smtClean="0"/>
              <a:t>     </a:t>
            </a:r>
          </a:p>
          <a:p>
            <a:pPr>
              <a:buClr>
                <a:srgbClr val="D60728"/>
              </a:buClr>
              <a:buFont typeface="Arial"/>
              <a:buChar char="•"/>
            </a:pPr>
            <a:r>
              <a:rPr lang="en-US" b="1" dirty="0" smtClean="0"/>
              <a:t>Listen for “I’m hurting” signals.</a:t>
            </a:r>
            <a:endParaRPr lang="en-US" dirty="0" smtClean="0"/>
          </a:p>
          <a:p>
            <a:pPr lvl="1">
              <a:buClr>
                <a:srgbClr val="D60728"/>
              </a:buClr>
              <a:buFont typeface="Arial"/>
              <a:buChar char="•"/>
            </a:pPr>
            <a:r>
              <a:rPr lang="en-US" dirty="0" smtClean="0"/>
              <a:t>Some people have strange ways to signal that they need help, like breaking the rules, acting out, and rebelling.</a:t>
            </a:r>
          </a:p>
          <a:p>
            <a:pPr lvl="1">
              <a:buClr>
                <a:srgbClr val="D60728"/>
              </a:buClr>
              <a:buFont typeface="Arial"/>
              <a:buChar char="•"/>
            </a:pPr>
            <a:r>
              <a:rPr lang="en-US" dirty="0" smtClean="0"/>
              <a:t>Don’t just deal with the action, but try to determine what is behind it. </a:t>
            </a:r>
            <a:r>
              <a:rPr lang="en-US" b="1" dirty="0" smtClean="0"/>
              <a:t> </a:t>
            </a:r>
            <a:endParaRPr lang="en-US" dirty="0" smtClean="0"/>
          </a:p>
          <a:p>
            <a:pPr>
              <a:buNone/>
            </a:pPr>
            <a:endParaRPr lang="en-US" dirty="0" smtClean="0"/>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Techniques for Effective Counseling</a:t>
            </a:r>
            <a:endParaRPr lang="en-US" dirty="0"/>
          </a:p>
        </p:txBody>
      </p:sp>
      <p:sp>
        <p:nvSpPr>
          <p:cNvPr id="3" name="Content Placeholder 2"/>
          <p:cNvSpPr>
            <a:spLocks noGrp="1"/>
          </p:cNvSpPr>
          <p:nvPr>
            <p:ph idx="1"/>
          </p:nvPr>
        </p:nvSpPr>
        <p:spPr>
          <a:xfrm>
            <a:off x="457200" y="1219200"/>
            <a:ext cx="4953000" cy="5105400"/>
          </a:xfrm>
        </p:spPr>
        <p:txBody>
          <a:bodyPr>
            <a:normAutofit lnSpcReduction="10000"/>
          </a:bodyPr>
          <a:lstStyle/>
          <a:p>
            <a:pPr marL="514350" indent="-514350">
              <a:spcAft>
                <a:spcPts val="2400"/>
              </a:spcAft>
              <a:buFont typeface="+mj-lt"/>
              <a:buAutoNum type="arabicPeriod"/>
            </a:pPr>
            <a:r>
              <a:rPr lang="en-US" dirty="0" smtClean="0"/>
              <a:t>Connecting – build relationships</a:t>
            </a:r>
          </a:p>
          <a:p>
            <a:pPr marL="514350" indent="-514350">
              <a:spcAft>
                <a:spcPts val="2400"/>
              </a:spcAft>
              <a:buFont typeface="+mj-lt"/>
              <a:buAutoNum type="arabicPeriod"/>
            </a:pPr>
            <a:r>
              <a:rPr lang="en-US" dirty="0" smtClean="0"/>
              <a:t>Learn good Listening skills</a:t>
            </a:r>
          </a:p>
          <a:p>
            <a:pPr marL="514350" indent="-514350">
              <a:spcAft>
                <a:spcPts val="2400"/>
              </a:spcAft>
              <a:buFont typeface="+mj-lt"/>
              <a:buAutoNum type="arabicPeriod"/>
            </a:pPr>
            <a:r>
              <a:rPr lang="en-US" dirty="0" smtClean="0"/>
              <a:t>Setting boundaries </a:t>
            </a:r>
          </a:p>
          <a:p>
            <a:pPr marL="514350" indent="-514350">
              <a:spcAft>
                <a:spcPts val="2400"/>
              </a:spcAft>
              <a:buFont typeface="+mj-lt"/>
              <a:buAutoNum type="arabicPeriod"/>
            </a:pPr>
            <a:r>
              <a:rPr lang="en-US" dirty="0" smtClean="0"/>
              <a:t>Learn to ask good questions (open ended)</a:t>
            </a:r>
          </a:p>
          <a:p>
            <a:pPr marL="514350" indent="-514350">
              <a:spcAft>
                <a:spcPts val="2400"/>
              </a:spcAft>
              <a:buFont typeface="+mj-lt"/>
              <a:buAutoNum type="arabicPeriod"/>
            </a:pPr>
            <a:r>
              <a:rPr lang="en-US" dirty="0" smtClean="0"/>
              <a:t>Use gentle confronting</a:t>
            </a:r>
          </a:p>
        </p:txBody>
      </p:sp>
      <p:pic>
        <p:nvPicPr>
          <p:cNvPr id="4" name="Picture 3" descr="IMG_1649.JPG"/>
          <p:cNvPicPr>
            <a:picLocks noChangeAspect="1"/>
          </p:cNvPicPr>
          <p:nvPr/>
        </p:nvPicPr>
        <p:blipFill>
          <a:blip r:embed="rId2"/>
          <a:stretch>
            <a:fillRect/>
          </a:stretch>
        </p:blipFill>
        <p:spPr>
          <a:xfrm>
            <a:off x="5486400" y="1828800"/>
            <a:ext cx="365760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Techniques for Effective Counseling</a:t>
            </a:r>
            <a:endParaRPr lang="en-US" dirty="0"/>
          </a:p>
        </p:txBody>
      </p:sp>
      <p:sp>
        <p:nvSpPr>
          <p:cNvPr id="3" name="Content Placeholder 2"/>
          <p:cNvSpPr>
            <a:spLocks noGrp="1"/>
          </p:cNvSpPr>
          <p:nvPr>
            <p:ph idx="1"/>
          </p:nvPr>
        </p:nvSpPr>
        <p:spPr>
          <a:xfrm>
            <a:off x="457200" y="1219200"/>
            <a:ext cx="8229600" cy="5105400"/>
          </a:xfrm>
        </p:spPr>
        <p:txBody>
          <a:bodyPr/>
          <a:lstStyle/>
          <a:p>
            <a:pPr marL="514350" indent="-514350">
              <a:spcAft>
                <a:spcPts val="2400"/>
              </a:spcAft>
              <a:buFont typeface="+mj-lt"/>
              <a:buAutoNum type="arabicPeriod" startAt="6"/>
            </a:pPr>
            <a:r>
              <a:rPr lang="en-US" dirty="0" smtClean="0"/>
              <a:t>Teaching  --  keep it short!!!</a:t>
            </a:r>
          </a:p>
          <a:p>
            <a:pPr marL="514350" indent="-514350">
              <a:spcAft>
                <a:spcPts val="2400"/>
              </a:spcAft>
              <a:buFont typeface="+mj-lt"/>
              <a:buAutoNum type="arabicPeriod" startAt="6"/>
            </a:pPr>
            <a:r>
              <a:rPr lang="en-US" dirty="0" smtClean="0"/>
              <a:t>Praying</a:t>
            </a:r>
          </a:p>
          <a:p>
            <a:pPr marL="514350" indent="-514350">
              <a:spcAft>
                <a:spcPts val="2400"/>
              </a:spcAft>
              <a:buFont typeface="+mj-lt"/>
              <a:buAutoNum type="arabicPeriod" startAt="6"/>
            </a:pPr>
            <a:r>
              <a:rPr lang="en-US" dirty="0" smtClean="0"/>
              <a:t>Goal setting</a:t>
            </a:r>
          </a:p>
          <a:p>
            <a:pPr marL="514350" indent="-514350">
              <a:spcAft>
                <a:spcPts val="2400"/>
              </a:spcAft>
              <a:buFont typeface="+mj-lt"/>
              <a:buAutoNum type="arabicPeriod" startAt="6"/>
            </a:pPr>
            <a:r>
              <a:rPr lang="en-US" dirty="0" smtClean="0"/>
              <a:t>Affirming</a:t>
            </a:r>
          </a:p>
          <a:p>
            <a:pPr marL="514350" indent="-514350">
              <a:spcAft>
                <a:spcPts val="2400"/>
              </a:spcAft>
              <a:buFont typeface="+mj-lt"/>
              <a:buAutoNum type="arabicPeriod" startAt="6"/>
            </a:pPr>
            <a:r>
              <a:rPr lang="en-US" dirty="0" smtClean="0"/>
              <a:t>Disengaging</a:t>
            </a:r>
          </a:p>
        </p:txBody>
      </p:sp>
      <p:pic>
        <p:nvPicPr>
          <p:cNvPr id="4" name="Picture 3" descr="IMG_1598.JPG"/>
          <p:cNvPicPr>
            <a:picLocks noChangeAspect="1"/>
          </p:cNvPicPr>
          <p:nvPr/>
        </p:nvPicPr>
        <p:blipFill>
          <a:blip r:embed="rId2"/>
          <a:srcRect l="11719" r="10938"/>
          <a:stretch>
            <a:fillRect/>
          </a:stretch>
        </p:blipFill>
        <p:spPr>
          <a:xfrm>
            <a:off x="4314825" y="2057400"/>
            <a:ext cx="3457575"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azordous waste.jpg"/>
          <p:cNvPicPr>
            <a:picLocks noChangeAspect="1"/>
          </p:cNvPicPr>
          <p:nvPr/>
        </p:nvPicPr>
        <p:blipFill>
          <a:blip r:embed="rId2" cstate="print"/>
          <a:stretch>
            <a:fillRect/>
          </a:stretch>
        </p:blipFill>
        <p:spPr>
          <a:xfrm>
            <a:off x="0" y="0"/>
            <a:ext cx="4290164" cy="6858000"/>
          </a:xfrm>
          <a:prstGeom prst="rect">
            <a:avLst/>
          </a:prstGeom>
        </p:spPr>
      </p:pic>
      <p:sp>
        <p:nvSpPr>
          <p:cNvPr id="2" name="Title 1"/>
          <p:cNvSpPr>
            <a:spLocks noGrp="1"/>
          </p:cNvSpPr>
          <p:nvPr>
            <p:ph type="title"/>
          </p:nvPr>
        </p:nvSpPr>
        <p:spPr>
          <a:xfrm>
            <a:off x="4038600" y="838200"/>
            <a:ext cx="4800600" cy="2286000"/>
          </a:xfrm>
        </p:spPr>
        <p:txBody>
          <a:bodyPr/>
          <a:lstStyle/>
          <a:p>
            <a:r>
              <a:rPr lang="en-US" b="1" dirty="0" smtClean="0"/>
              <a:t>Dangers to Avoid in Counseling</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D60728"/>
                </a:solidFill>
              </a:rPr>
              <a:t>Dangers to avoid in counseling</a:t>
            </a:r>
            <a:endParaRPr lang="en-US" dirty="0">
              <a:solidFill>
                <a:srgbClr val="D60728"/>
              </a:solidFill>
            </a:endParaRPr>
          </a:p>
        </p:txBody>
      </p:sp>
      <p:sp>
        <p:nvSpPr>
          <p:cNvPr id="3" name="Content Placeholder 2"/>
          <p:cNvSpPr>
            <a:spLocks noGrp="1"/>
          </p:cNvSpPr>
          <p:nvPr>
            <p:ph idx="1"/>
          </p:nvPr>
        </p:nvSpPr>
        <p:spPr>
          <a:xfrm>
            <a:off x="457200" y="1219200"/>
            <a:ext cx="5943600" cy="5105400"/>
          </a:xfrm>
        </p:spPr>
        <p:txBody>
          <a:bodyPr>
            <a:normAutofit fontScale="92500" lnSpcReduction="10000"/>
          </a:bodyPr>
          <a:lstStyle/>
          <a:p>
            <a:pPr marL="514350" indent="-514350">
              <a:spcAft>
                <a:spcPts val="2400"/>
              </a:spcAft>
              <a:buFont typeface="+mj-lt"/>
              <a:buAutoNum type="arabicPeriod"/>
            </a:pPr>
            <a:r>
              <a:rPr lang="en-US" dirty="0" smtClean="0"/>
              <a:t>Don’t make deals with students</a:t>
            </a:r>
          </a:p>
          <a:p>
            <a:pPr marL="514350" indent="-514350">
              <a:spcAft>
                <a:spcPts val="2400"/>
              </a:spcAft>
              <a:buFont typeface="+mj-lt"/>
              <a:buAutoNum type="arabicPeriod"/>
            </a:pPr>
            <a:r>
              <a:rPr lang="en-US" dirty="0" smtClean="0"/>
              <a:t>Don’t let a student undermine your loyalty</a:t>
            </a:r>
          </a:p>
          <a:p>
            <a:pPr marL="514350" indent="-514350">
              <a:spcAft>
                <a:spcPts val="2400"/>
              </a:spcAft>
              <a:buFont typeface="+mj-lt"/>
              <a:buAutoNum type="arabicPeriod"/>
            </a:pPr>
            <a:r>
              <a:rPr lang="en-US" dirty="0" smtClean="0"/>
              <a:t>Don’t threaten or try to intimidate students</a:t>
            </a:r>
          </a:p>
          <a:p>
            <a:pPr marL="514350" indent="-514350">
              <a:spcAft>
                <a:spcPts val="2400"/>
              </a:spcAft>
              <a:buFont typeface="+mj-lt"/>
              <a:buAutoNum type="arabicPeriod"/>
            </a:pPr>
            <a:r>
              <a:rPr lang="en-US" dirty="0" smtClean="0"/>
              <a:t>Don’t entertain “cry babies”</a:t>
            </a:r>
          </a:p>
          <a:p>
            <a:pPr marL="514350" indent="-514350">
              <a:spcAft>
                <a:spcPts val="2400"/>
              </a:spcAft>
              <a:buFont typeface="+mj-lt"/>
              <a:buAutoNum type="arabicPeriod"/>
            </a:pPr>
            <a:r>
              <a:rPr lang="en-US" dirty="0" smtClean="0"/>
              <a:t>Don’t solve every problem for the student</a:t>
            </a:r>
          </a:p>
        </p:txBody>
      </p:sp>
      <p:pic>
        <p:nvPicPr>
          <p:cNvPr id="5" name="Picture 4" descr="hazordous waste.jpg"/>
          <p:cNvPicPr>
            <a:picLocks noChangeAspect="1"/>
          </p:cNvPicPr>
          <p:nvPr/>
        </p:nvPicPr>
        <p:blipFill>
          <a:blip r:embed="rId2" cstate="print"/>
          <a:stretch>
            <a:fillRect/>
          </a:stretch>
        </p:blipFill>
        <p:spPr>
          <a:xfrm>
            <a:off x="6629400" y="1447800"/>
            <a:ext cx="2209800" cy="3532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D60728"/>
                </a:solidFill>
              </a:rPr>
              <a:t>Dangers to avoid in counseling</a:t>
            </a:r>
            <a:endParaRPr lang="en-US" dirty="0">
              <a:solidFill>
                <a:srgbClr val="D60728"/>
              </a:solidFill>
            </a:endParaRPr>
          </a:p>
        </p:txBody>
      </p:sp>
      <p:sp>
        <p:nvSpPr>
          <p:cNvPr id="3" name="Content Placeholder 2"/>
          <p:cNvSpPr>
            <a:spLocks noGrp="1"/>
          </p:cNvSpPr>
          <p:nvPr>
            <p:ph idx="1"/>
          </p:nvPr>
        </p:nvSpPr>
        <p:spPr>
          <a:xfrm>
            <a:off x="457200" y="1219200"/>
            <a:ext cx="6324600" cy="5105400"/>
          </a:xfrm>
        </p:spPr>
        <p:txBody>
          <a:bodyPr/>
          <a:lstStyle/>
          <a:p>
            <a:pPr marL="514350" indent="-514350">
              <a:spcAft>
                <a:spcPts val="2400"/>
              </a:spcAft>
              <a:buFont typeface="+mj-lt"/>
              <a:buAutoNum type="arabicPeriod" startAt="6"/>
            </a:pPr>
            <a:r>
              <a:rPr lang="en-US" dirty="0" smtClean="0"/>
              <a:t>Don’t just visit</a:t>
            </a:r>
          </a:p>
          <a:p>
            <a:pPr marL="514350" indent="-514350">
              <a:spcAft>
                <a:spcPts val="2400"/>
              </a:spcAft>
              <a:buFont typeface="+mj-lt"/>
              <a:buAutoNum type="arabicPeriod" startAt="6"/>
            </a:pPr>
            <a:r>
              <a:rPr lang="en-US" dirty="0" smtClean="0"/>
              <a:t>Don’t get over-involved emotionally</a:t>
            </a:r>
          </a:p>
          <a:p>
            <a:pPr marL="514350" indent="-514350">
              <a:spcAft>
                <a:spcPts val="2400"/>
              </a:spcAft>
              <a:buFont typeface="+mj-lt"/>
              <a:buAutoNum type="arabicPeriod" startAt="6"/>
            </a:pPr>
            <a:r>
              <a:rPr lang="en-US" dirty="0" smtClean="0"/>
              <a:t>Don’t violate confidentiality</a:t>
            </a:r>
          </a:p>
          <a:p>
            <a:pPr marL="514350" indent="-514350">
              <a:spcAft>
                <a:spcPts val="2400"/>
              </a:spcAft>
              <a:buFont typeface="+mj-lt"/>
              <a:buAutoNum type="arabicPeriod" startAt="6"/>
            </a:pPr>
            <a:r>
              <a:rPr lang="en-US" dirty="0" smtClean="0"/>
              <a:t>Don’t share intimate details of your life</a:t>
            </a:r>
          </a:p>
        </p:txBody>
      </p:sp>
      <p:pic>
        <p:nvPicPr>
          <p:cNvPr id="4" name="Picture 3" descr="hazordous waste.jpg"/>
          <p:cNvPicPr>
            <a:picLocks noChangeAspect="1"/>
          </p:cNvPicPr>
          <p:nvPr/>
        </p:nvPicPr>
        <p:blipFill>
          <a:blip r:embed="rId2" cstate="print"/>
          <a:stretch>
            <a:fillRect/>
          </a:stretch>
        </p:blipFill>
        <p:spPr>
          <a:xfrm>
            <a:off x="6324600" y="1371600"/>
            <a:ext cx="2209800" cy="3532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azordous waste.jpg"/>
          <p:cNvPicPr>
            <a:picLocks noChangeAspect="1"/>
          </p:cNvPicPr>
          <p:nvPr/>
        </p:nvPicPr>
        <p:blipFill>
          <a:blip r:embed="rId2" cstate="print"/>
          <a:stretch>
            <a:fillRect/>
          </a:stretch>
        </p:blipFill>
        <p:spPr>
          <a:xfrm>
            <a:off x="0" y="0"/>
            <a:ext cx="4290164" cy="6858000"/>
          </a:xfrm>
          <a:prstGeom prst="rect">
            <a:avLst/>
          </a:prstGeom>
        </p:spPr>
      </p:pic>
      <p:sp>
        <p:nvSpPr>
          <p:cNvPr id="2" name="Title 1"/>
          <p:cNvSpPr>
            <a:spLocks noGrp="1"/>
          </p:cNvSpPr>
          <p:nvPr>
            <p:ph type="title"/>
          </p:nvPr>
        </p:nvSpPr>
        <p:spPr>
          <a:xfrm>
            <a:off x="4114800" y="381000"/>
            <a:ext cx="4038600" cy="5257800"/>
          </a:xfrm>
        </p:spPr>
        <p:txBody>
          <a:bodyPr>
            <a:normAutofit/>
          </a:bodyPr>
          <a:lstStyle/>
          <a:p>
            <a:r>
              <a:rPr lang="en-US" b="1" dirty="0" smtClean="0"/>
              <a:t>Tactics that Students Use to Avoid Accountability and to continue their present way of living</a:t>
            </a:r>
            <a:br>
              <a:rPr lang="en-US" b="1" dirty="0" smtClean="0"/>
            </a:br>
            <a:r>
              <a:rPr lang="en-US" sz="2800" b="1" dirty="0" smtClean="0"/>
              <a:t>(see Handout)</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The Biblical Basis for Counseling</a:t>
            </a:r>
            <a:endParaRPr lang="en-US" dirty="0"/>
          </a:p>
        </p:txBody>
      </p:sp>
      <p:sp>
        <p:nvSpPr>
          <p:cNvPr id="3" name="Content Placeholder 2"/>
          <p:cNvSpPr>
            <a:spLocks noGrp="1"/>
          </p:cNvSpPr>
          <p:nvPr>
            <p:ph idx="1"/>
          </p:nvPr>
        </p:nvSpPr>
        <p:spPr>
          <a:xfrm>
            <a:off x="457200" y="1524000"/>
            <a:ext cx="4953000" cy="5105400"/>
          </a:xfrm>
        </p:spPr>
        <p:txBody>
          <a:bodyPr>
            <a:normAutofit/>
          </a:bodyPr>
          <a:lstStyle/>
          <a:p>
            <a:pPr marL="514350" indent="-514350">
              <a:spcAft>
                <a:spcPts val="2400"/>
              </a:spcAft>
              <a:buFont typeface="+mj-lt"/>
              <a:buAutoNum type="arabicPeriod"/>
            </a:pPr>
            <a:r>
              <a:rPr lang="en-US" dirty="0" smtClean="0"/>
              <a:t>Isaiah 9:6</a:t>
            </a:r>
          </a:p>
          <a:p>
            <a:pPr marL="514350" indent="-514350">
              <a:spcAft>
                <a:spcPts val="2400"/>
              </a:spcAft>
              <a:buFont typeface="+mj-lt"/>
              <a:buAutoNum type="arabicPeriod"/>
            </a:pPr>
            <a:r>
              <a:rPr lang="en-US" dirty="0" smtClean="0"/>
              <a:t>Romans 12:8</a:t>
            </a:r>
          </a:p>
          <a:p>
            <a:pPr marL="514350" indent="-514350">
              <a:spcAft>
                <a:spcPts val="2400"/>
              </a:spcAft>
              <a:buFont typeface="+mj-lt"/>
              <a:buAutoNum type="arabicPeriod"/>
            </a:pPr>
            <a:r>
              <a:rPr lang="en-US" dirty="0" smtClean="0"/>
              <a:t>Proverbs 11:14</a:t>
            </a:r>
          </a:p>
          <a:p>
            <a:pPr marL="514350" indent="-514350">
              <a:spcAft>
                <a:spcPts val="2400"/>
              </a:spcAft>
              <a:buFont typeface="+mj-lt"/>
              <a:buAutoNum type="arabicPeriod"/>
            </a:pPr>
            <a:r>
              <a:rPr lang="en-US" dirty="0" smtClean="0"/>
              <a:t>Proverbs 12:15</a:t>
            </a:r>
          </a:p>
          <a:p>
            <a:pPr marL="514350" indent="-514350">
              <a:spcAft>
                <a:spcPts val="2400"/>
              </a:spcAft>
              <a:buFont typeface="+mj-lt"/>
              <a:buAutoNum type="arabicPeriod"/>
            </a:pPr>
            <a:r>
              <a:rPr lang="en-US" dirty="0" smtClean="0"/>
              <a:t>John 3:16</a:t>
            </a:r>
          </a:p>
          <a:p>
            <a:pPr marL="514350" indent="-514350">
              <a:spcAft>
                <a:spcPts val="2400"/>
              </a:spcAft>
              <a:buNone/>
            </a:pPr>
            <a:endParaRPr lang="en-US" dirty="0" smtClean="0"/>
          </a:p>
        </p:txBody>
      </p:sp>
      <p:pic>
        <p:nvPicPr>
          <p:cNvPr id="4" name="Picture 3" descr="IMG_1649.JPG"/>
          <p:cNvPicPr>
            <a:picLocks noChangeAspect="1"/>
          </p:cNvPicPr>
          <p:nvPr/>
        </p:nvPicPr>
        <p:blipFill>
          <a:blip r:embed="rId2"/>
          <a:stretch>
            <a:fillRect/>
          </a:stretch>
        </p:blipFill>
        <p:spPr>
          <a:xfrm>
            <a:off x="5486400" y="1828800"/>
            <a:ext cx="365760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92162"/>
          </a:xfrm>
        </p:spPr>
        <p:txBody>
          <a:bodyPr>
            <a:normAutofit fontScale="90000"/>
          </a:bodyPr>
          <a:lstStyle/>
          <a:p>
            <a:r>
              <a:rPr lang="en-US" dirty="0" smtClean="0"/>
              <a:t>Basic Assumptions in Biblical Counseling</a:t>
            </a:r>
            <a:endParaRPr lang="en-US" dirty="0"/>
          </a:p>
        </p:txBody>
      </p:sp>
      <p:sp>
        <p:nvSpPr>
          <p:cNvPr id="3" name="Content Placeholder 2"/>
          <p:cNvSpPr>
            <a:spLocks noGrp="1"/>
          </p:cNvSpPr>
          <p:nvPr>
            <p:ph idx="1"/>
          </p:nvPr>
        </p:nvSpPr>
        <p:spPr>
          <a:xfrm>
            <a:off x="457200" y="1219200"/>
            <a:ext cx="5181600" cy="5105400"/>
          </a:xfrm>
        </p:spPr>
        <p:txBody>
          <a:bodyPr>
            <a:normAutofit fontScale="92500" lnSpcReduction="10000"/>
          </a:bodyPr>
          <a:lstStyle/>
          <a:p>
            <a:pPr marL="514350" indent="-514350">
              <a:spcAft>
                <a:spcPts val="2400"/>
              </a:spcAft>
              <a:buFont typeface="+mj-lt"/>
              <a:buAutoNum type="arabicPeriod"/>
            </a:pPr>
            <a:r>
              <a:rPr lang="en-US" dirty="0" smtClean="0"/>
              <a:t>God is love – 1 John 4:16</a:t>
            </a:r>
          </a:p>
          <a:p>
            <a:pPr marL="514350" indent="-514350">
              <a:spcAft>
                <a:spcPts val="2400"/>
              </a:spcAft>
              <a:buFont typeface="+mj-lt"/>
              <a:buAutoNum type="arabicPeriod"/>
            </a:pPr>
            <a:r>
              <a:rPr lang="en-US" dirty="0" smtClean="0"/>
              <a:t>Fall of Man – Isa 59:2-3</a:t>
            </a:r>
          </a:p>
          <a:p>
            <a:pPr marL="514350" indent="-514350">
              <a:spcAft>
                <a:spcPts val="2400"/>
              </a:spcAft>
              <a:buFont typeface="+mj-lt"/>
              <a:buAutoNum type="arabicPeriod"/>
            </a:pPr>
            <a:r>
              <a:rPr lang="en-US" dirty="0" smtClean="0"/>
              <a:t>Personal Relationship with Jesus Christ – Isa 55:7</a:t>
            </a:r>
          </a:p>
          <a:p>
            <a:pPr marL="514350" indent="-514350">
              <a:spcAft>
                <a:spcPts val="2400"/>
              </a:spcAft>
              <a:buFont typeface="+mj-lt"/>
              <a:buAutoNum type="arabicPeriod"/>
            </a:pPr>
            <a:r>
              <a:rPr lang="en-US" dirty="0" smtClean="0"/>
              <a:t>God hears and answers Prayers – Phil 4:6</a:t>
            </a:r>
          </a:p>
          <a:p>
            <a:pPr marL="514350" indent="-514350">
              <a:spcAft>
                <a:spcPts val="2400"/>
              </a:spcAft>
              <a:buFont typeface="+mj-lt"/>
              <a:buAutoNum type="arabicPeriod"/>
            </a:pPr>
            <a:r>
              <a:rPr lang="en-US" dirty="0" smtClean="0"/>
              <a:t>The Work of the Holy Spirit – John 14:26</a:t>
            </a:r>
          </a:p>
        </p:txBody>
      </p:sp>
      <p:pic>
        <p:nvPicPr>
          <p:cNvPr id="4" name="Picture 3" descr="IMG_1649.JPG"/>
          <p:cNvPicPr>
            <a:picLocks noChangeAspect="1"/>
          </p:cNvPicPr>
          <p:nvPr/>
        </p:nvPicPr>
        <p:blipFill>
          <a:blip r:embed="rId2"/>
          <a:stretch>
            <a:fillRect/>
          </a:stretch>
        </p:blipFill>
        <p:spPr>
          <a:xfrm>
            <a:off x="5486400" y="1828800"/>
            <a:ext cx="365760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92162"/>
          </a:xfrm>
        </p:spPr>
        <p:txBody>
          <a:bodyPr>
            <a:normAutofit fontScale="90000"/>
          </a:bodyPr>
          <a:lstStyle/>
          <a:p>
            <a:r>
              <a:rPr lang="en-US" dirty="0" smtClean="0"/>
              <a:t>Basic Assumptions in Biblical Counseling</a:t>
            </a:r>
            <a:endParaRPr lang="en-US" dirty="0"/>
          </a:p>
        </p:txBody>
      </p:sp>
      <p:sp>
        <p:nvSpPr>
          <p:cNvPr id="3" name="Content Placeholder 2"/>
          <p:cNvSpPr>
            <a:spLocks noGrp="1"/>
          </p:cNvSpPr>
          <p:nvPr>
            <p:ph idx="1"/>
          </p:nvPr>
        </p:nvSpPr>
        <p:spPr>
          <a:xfrm>
            <a:off x="457200" y="1219200"/>
            <a:ext cx="5181600" cy="5105400"/>
          </a:xfrm>
        </p:spPr>
        <p:txBody>
          <a:bodyPr>
            <a:normAutofit fontScale="85000" lnSpcReduction="20000"/>
          </a:bodyPr>
          <a:lstStyle/>
          <a:p>
            <a:pPr marL="514350" indent="-514350">
              <a:spcAft>
                <a:spcPts val="2400"/>
              </a:spcAft>
              <a:buFont typeface="+mj-lt"/>
              <a:buAutoNum type="arabicPeriod" startAt="6"/>
            </a:pPr>
            <a:r>
              <a:rPr lang="en-US" dirty="0" smtClean="0"/>
              <a:t>Healthy relationships –                2 Corinthians 6:14</a:t>
            </a:r>
          </a:p>
          <a:p>
            <a:pPr marL="514350" indent="-514350">
              <a:spcAft>
                <a:spcPts val="2400"/>
              </a:spcAft>
              <a:buFont typeface="+mj-lt"/>
              <a:buAutoNum type="arabicPeriod" startAt="6"/>
            </a:pPr>
            <a:r>
              <a:rPr lang="en-US" dirty="0" smtClean="0"/>
              <a:t>There is complete healing –             2 Corinthians 5:17</a:t>
            </a:r>
          </a:p>
          <a:p>
            <a:pPr marL="514350" indent="-514350">
              <a:spcAft>
                <a:spcPts val="2400"/>
              </a:spcAft>
              <a:buFont typeface="+mj-lt"/>
              <a:buAutoNum type="arabicPeriod" startAt="6"/>
            </a:pPr>
            <a:r>
              <a:rPr lang="en-US" dirty="0" smtClean="0"/>
              <a:t>Sound Bible teaching –              Ps 119:9, 11, 105</a:t>
            </a:r>
          </a:p>
          <a:p>
            <a:pPr marL="514350" indent="-514350">
              <a:spcAft>
                <a:spcPts val="2400"/>
              </a:spcAft>
              <a:buFont typeface="+mj-lt"/>
              <a:buAutoNum type="arabicPeriod" startAt="6"/>
            </a:pPr>
            <a:r>
              <a:rPr lang="en-US" dirty="0" smtClean="0"/>
              <a:t>Wholeness is a process – Romans 6:6, 11-13</a:t>
            </a:r>
          </a:p>
          <a:p>
            <a:pPr marL="514350" indent="-514350">
              <a:spcAft>
                <a:spcPts val="2400"/>
              </a:spcAft>
              <a:buFont typeface="+mj-lt"/>
              <a:buAutoNum type="arabicPeriod" startAt="6"/>
            </a:pPr>
            <a:r>
              <a:rPr lang="en-US" dirty="0" smtClean="0"/>
              <a:t> In Christ victory is assured- Romans 8:37</a:t>
            </a:r>
          </a:p>
        </p:txBody>
      </p:sp>
      <p:pic>
        <p:nvPicPr>
          <p:cNvPr id="4" name="Picture 3" descr="IMG_1649.JPG"/>
          <p:cNvPicPr>
            <a:picLocks noChangeAspect="1"/>
          </p:cNvPicPr>
          <p:nvPr/>
        </p:nvPicPr>
        <p:blipFill>
          <a:blip r:embed="rId2"/>
          <a:stretch>
            <a:fillRect/>
          </a:stretch>
        </p:blipFill>
        <p:spPr>
          <a:xfrm>
            <a:off x="5486400" y="1828800"/>
            <a:ext cx="365760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target picture.JPG"/>
          <p:cNvPicPr>
            <a:picLocks noChangeAspect="1"/>
          </p:cNvPicPr>
          <p:nvPr/>
        </p:nvPicPr>
        <p:blipFill>
          <a:blip r:embed="rId2" cstate="print"/>
          <a:stretch>
            <a:fillRect/>
          </a:stretch>
        </p:blipFill>
        <p:spPr>
          <a:xfrm>
            <a:off x="2819400" y="0"/>
            <a:ext cx="6858000" cy="6858000"/>
          </a:xfrm>
          <a:prstGeom prst="rect">
            <a:avLst/>
          </a:prstGeom>
        </p:spPr>
      </p:pic>
      <p:sp>
        <p:nvSpPr>
          <p:cNvPr id="2" name="Title 1"/>
          <p:cNvSpPr>
            <a:spLocks noGrp="1"/>
          </p:cNvSpPr>
          <p:nvPr>
            <p:ph type="title"/>
          </p:nvPr>
        </p:nvSpPr>
        <p:spPr>
          <a:xfrm>
            <a:off x="533400" y="1828800"/>
            <a:ext cx="5562600" cy="1143000"/>
          </a:xfrm>
        </p:spPr>
        <p:txBody>
          <a:bodyPr>
            <a:noAutofit/>
          </a:bodyPr>
          <a:lstStyle/>
          <a:p>
            <a:r>
              <a:rPr lang="en-US" sz="8800" b="1" dirty="0" smtClean="0"/>
              <a:t>The Goals</a:t>
            </a:r>
            <a:br>
              <a:rPr lang="en-US" sz="8800" b="1" dirty="0" smtClean="0"/>
            </a:br>
            <a:r>
              <a:rPr lang="en-US" sz="8800" b="1" dirty="0" smtClean="0"/>
              <a:t>and </a:t>
            </a:r>
            <a:br>
              <a:rPr lang="en-US" sz="8800" b="1" dirty="0" smtClean="0"/>
            </a:br>
            <a:r>
              <a:rPr lang="en-US" sz="8800" b="1" dirty="0" smtClean="0"/>
              <a:t>Purpose</a:t>
            </a:r>
            <a:endParaRPr lang="en-US" sz="8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92162"/>
          </a:xfrm>
        </p:spPr>
        <p:txBody>
          <a:bodyPr>
            <a:normAutofit/>
          </a:bodyPr>
          <a:lstStyle/>
          <a:p>
            <a:r>
              <a:rPr lang="en-US" dirty="0" smtClean="0">
                <a:solidFill>
                  <a:srgbClr val="D60728"/>
                </a:solidFill>
              </a:rPr>
              <a:t>Goals of Christian Counseling</a:t>
            </a:r>
            <a:endParaRPr lang="en-US" dirty="0">
              <a:solidFill>
                <a:srgbClr val="D60728"/>
              </a:solidFill>
            </a:endParaRPr>
          </a:p>
        </p:txBody>
      </p:sp>
      <p:sp>
        <p:nvSpPr>
          <p:cNvPr id="3" name="Content Placeholder 2"/>
          <p:cNvSpPr>
            <a:spLocks noGrp="1"/>
          </p:cNvSpPr>
          <p:nvPr>
            <p:ph idx="1"/>
          </p:nvPr>
        </p:nvSpPr>
        <p:spPr>
          <a:xfrm>
            <a:off x="457200" y="1905000"/>
            <a:ext cx="5181600" cy="4419600"/>
          </a:xfrm>
        </p:spPr>
        <p:txBody>
          <a:bodyPr>
            <a:normAutofit/>
          </a:bodyPr>
          <a:lstStyle/>
          <a:p>
            <a:pPr marL="514350" indent="-514350">
              <a:spcAft>
                <a:spcPts val="2400"/>
              </a:spcAft>
              <a:buClr>
                <a:srgbClr val="D60728"/>
              </a:buClr>
              <a:buFont typeface="Wingdings" charset="2"/>
              <a:buChar char="ü"/>
            </a:pPr>
            <a:r>
              <a:rPr lang="en-US" sz="4000" dirty="0" smtClean="0"/>
              <a:t>Spiritual wholeness</a:t>
            </a:r>
          </a:p>
          <a:p>
            <a:pPr marL="514350" indent="-514350">
              <a:spcAft>
                <a:spcPts val="2400"/>
              </a:spcAft>
              <a:buClr>
                <a:srgbClr val="D60728"/>
              </a:buClr>
              <a:buFont typeface="Wingdings" charset="2"/>
              <a:buChar char="ü"/>
            </a:pPr>
            <a:r>
              <a:rPr lang="en-US" sz="4000" dirty="0" smtClean="0"/>
              <a:t>Emotional wholeness</a:t>
            </a:r>
          </a:p>
          <a:p>
            <a:pPr marL="514350" indent="-514350">
              <a:spcAft>
                <a:spcPts val="2400"/>
              </a:spcAft>
              <a:buClr>
                <a:srgbClr val="D60728"/>
              </a:buClr>
              <a:buFont typeface="Wingdings" charset="2"/>
              <a:buChar char="ü"/>
            </a:pPr>
            <a:r>
              <a:rPr lang="en-US" sz="4000" dirty="0" smtClean="0"/>
              <a:t>Relational wholeness</a:t>
            </a:r>
          </a:p>
          <a:p>
            <a:pPr marL="514350" indent="-514350">
              <a:spcAft>
                <a:spcPts val="2400"/>
              </a:spcAft>
              <a:buClr>
                <a:srgbClr val="800000"/>
              </a:buClr>
              <a:buFont typeface="Wingdings" charset="2"/>
              <a:buChar char="ü"/>
            </a:pPr>
            <a:endParaRPr lang="en-US" dirty="0" smtClean="0"/>
          </a:p>
        </p:txBody>
      </p:sp>
      <p:pic>
        <p:nvPicPr>
          <p:cNvPr id="5" name="Picture 4" descr="target picture.JPG"/>
          <p:cNvPicPr>
            <a:picLocks noChangeAspect="1"/>
          </p:cNvPicPr>
          <p:nvPr/>
        </p:nvPicPr>
        <p:blipFill>
          <a:blip r:embed="rId2" cstate="print"/>
          <a:stretch>
            <a:fillRect/>
          </a:stretch>
        </p:blipFill>
        <p:spPr>
          <a:xfrm>
            <a:off x="5486400" y="1524000"/>
            <a:ext cx="3657600"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92162"/>
          </a:xfrm>
        </p:spPr>
        <p:txBody>
          <a:bodyPr>
            <a:normAutofit/>
          </a:bodyPr>
          <a:lstStyle/>
          <a:p>
            <a:r>
              <a:rPr lang="en-US" dirty="0" smtClean="0">
                <a:solidFill>
                  <a:srgbClr val="D60728"/>
                </a:solidFill>
              </a:rPr>
              <a:t>Purpose of Christian Counseling</a:t>
            </a:r>
            <a:endParaRPr lang="en-US" dirty="0">
              <a:solidFill>
                <a:srgbClr val="D60728"/>
              </a:solidFill>
            </a:endParaRPr>
          </a:p>
        </p:txBody>
      </p:sp>
      <p:sp>
        <p:nvSpPr>
          <p:cNvPr id="3" name="Content Placeholder 2"/>
          <p:cNvSpPr>
            <a:spLocks noGrp="1"/>
          </p:cNvSpPr>
          <p:nvPr>
            <p:ph idx="1"/>
          </p:nvPr>
        </p:nvSpPr>
        <p:spPr>
          <a:xfrm>
            <a:off x="533400" y="1524000"/>
            <a:ext cx="5181600" cy="5029200"/>
          </a:xfrm>
        </p:spPr>
        <p:txBody>
          <a:bodyPr>
            <a:normAutofit fontScale="92500" lnSpcReduction="10000"/>
          </a:bodyPr>
          <a:lstStyle/>
          <a:p>
            <a:pPr marL="514350" indent="-514350">
              <a:spcAft>
                <a:spcPts val="2400"/>
              </a:spcAft>
              <a:buClr>
                <a:srgbClr val="D60728"/>
              </a:buClr>
              <a:buFont typeface="Wingdings" charset="2"/>
              <a:buChar char="ü"/>
            </a:pPr>
            <a:r>
              <a:rPr lang="en-US" sz="4000" dirty="0" smtClean="0"/>
              <a:t>To build relationship and trust</a:t>
            </a:r>
          </a:p>
          <a:p>
            <a:pPr marL="514350" indent="-514350">
              <a:spcAft>
                <a:spcPts val="2400"/>
              </a:spcAft>
              <a:buClr>
                <a:srgbClr val="D60728"/>
              </a:buClr>
              <a:buFont typeface="Wingdings" charset="2"/>
              <a:buChar char="ü"/>
            </a:pPr>
            <a:r>
              <a:rPr lang="en-US" sz="4000" dirty="0" smtClean="0"/>
              <a:t>Provide a safe place to express</a:t>
            </a:r>
          </a:p>
          <a:p>
            <a:pPr marL="514350" indent="-514350">
              <a:spcAft>
                <a:spcPts val="2400"/>
              </a:spcAft>
              <a:buClr>
                <a:srgbClr val="D60728"/>
              </a:buClr>
              <a:buFont typeface="Wingdings" charset="2"/>
              <a:buChar char="ü"/>
            </a:pPr>
            <a:r>
              <a:rPr lang="en-US" sz="4000" dirty="0" smtClean="0"/>
              <a:t>Provide guidance</a:t>
            </a:r>
          </a:p>
          <a:p>
            <a:pPr marL="514350" indent="-514350">
              <a:spcAft>
                <a:spcPts val="2400"/>
              </a:spcAft>
              <a:buClr>
                <a:srgbClr val="D60728"/>
              </a:buClr>
              <a:buFont typeface="Wingdings" charset="2"/>
              <a:buChar char="ü"/>
            </a:pPr>
            <a:r>
              <a:rPr lang="en-US" sz="4000" dirty="0" smtClean="0"/>
              <a:t>Gain Personal Insight</a:t>
            </a:r>
          </a:p>
          <a:p>
            <a:pPr marL="514350" indent="-514350">
              <a:spcAft>
                <a:spcPts val="2400"/>
              </a:spcAft>
              <a:buClr>
                <a:srgbClr val="800000"/>
              </a:buClr>
              <a:buFont typeface="Wingdings" charset="2"/>
              <a:buChar char="ü"/>
            </a:pPr>
            <a:endParaRPr lang="en-US" dirty="0" smtClean="0"/>
          </a:p>
        </p:txBody>
      </p:sp>
      <p:pic>
        <p:nvPicPr>
          <p:cNvPr id="5" name="Picture 4" descr="target picture.JPG"/>
          <p:cNvPicPr>
            <a:picLocks noChangeAspect="1"/>
          </p:cNvPicPr>
          <p:nvPr/>
        </p:nvPicPr>
        <p:blipFill>
          <a:blip r:embed="rId2" cstate="print"/>
          <a:stretch>
            <a:fillRect/>
          </a:stretch>
        </p:blipFill>
        <p:spPr>
          <a:xfrm>
            <a:off x="5486400" y="1524000"/>
            <a:ext cx="3657600"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hirt openl.jpg"/>
          <p:cNvPicPr>
            <a:picLocks noChangeAspect="1"/>
          </p:cNvPicPr>
          <p:nvPr/>
        </p:nvPicPr>
        <p:blipFill>
          <a:blip r:embed="rId2" cstate="print"/>
          <a:stretch>
            <a:fillRect/>
          </a:stretch>
        </p:blipFill>
        <p:spPr>
          <a:xfrm>
            <a:off x="-172711" y="0"/>
            <a:ext cx="9489422" cy="6858000"/>
          </a:xfrm>
          <a:prstGeom prst="rect">
            <a:avLst/>
          </a:prstGeom>
        </p:spPr>
      </p:pic>
      <p:sp>
        <p:nvSpPr>
          <p:cNvPr id="2" name="Title 1"/>
          <p:cNvSpPr>
            <a:spLocks noGrp="1"/>
          </p:cNvSpPr>
          <p:nvPr>
            <p:ph type="title"/>
          </p:nvPr>
        </p:nvSpPr>
        <p:spPr>
          <a:xfrm>
            <a:off x="838200" y="1295400"/>
            <a:ext cx="7924800" cy="3581400"/>
          </a:xfrm>
        </p:spPr>
        <p:txBody>
          <a:bodyPr>
            <a:normAutofit/>
          </a:bodyPr>
          <a:lstStyle/>
          <a:p>
            <a:r>
              <a:rPr lang="en-US" b="1" dirty="0" smtClean="0"/>
              <a:t>Qualifications </a:t>
            </a:r>
            <a:br>
              <a:rPr lang="en-US" b="1" dirty="0" smtClean="0"/>
            </a:br>
            <a:r>
              <a:rPr lang="en-US" b="1" dirty="0" smtClean="0"/>
              <a:t>of a </a:t>
            </a:r>
            <a:br>
              <a:rPr lang="en-US" b="1" dirty="0" smtClean="0"/>
            </a:br>
            <a:r>
              <a:rPr lang="en-US" b="1" dirty="0" smtClean="0"/>
              <a:t>Teen Challenge </a:t>
            </a:r>
            <a:br>
              <a:rPr lang="en-US" b="1" dirty="0" smtClean="0"/>
            </a:br>
            <a:r>
              <a:rPr lang="en-US" b="1" dirty="0" smtClean="0"/>
              <a:t>Counselor</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1482</TotalTime>
  <Words>969</Words>
  <Application>Microsoft Macintosh PowerPoint</Application>
  <PresentationFormat>On-screen Show (4:3)</PresentationFormat>
  <Paragraphs>132</Paragraphs>
  <Slides>29</Slides>
  <Notes>0</Notes>
  <HiddenSlides>1</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Office Theme</vt:lpstr>
      <vt:lpstr>Teen Challenge Counseling By Duane Henders              </vt:lpstr>
      <vt:lpstr>The Biblical  Basis for Counseling</vt:lpstr>
      <vt:lpstr>The Biblical Basis for Counseling</vt:lpstr>
      <vt:lpstr>Basic Assumptions in Biblical Counseling</vt:lpstr>
      <vt:lpstr>Basic Assumptions in Biblical Counseling</vt:lpstr>
      <vt:lpstr>The Goals and  Purpose</vt:lpstr>
      <vt:lpstr>Goals of Christian Counseling</vt:lpstr>
      <vt:lpstr>Purpose of Christian Counseling</vt:lpstr>
      <vt:lpstr>Qualifications  of a  Teen Challenge  Counselor</vt:lpstr>
      <vt:lpstr>Qualifications of a TC counselor</vt:lpstr>
      <vt:lpstr>Qualifications of a TC counselor</vt:lpstr>
      <vt:lpstr>Three Primary Resources</vt:lpstr>
      <vt:lpstr>Three Primary Resources</vt:lpstr>
      <vt:lpstr>Three Primary Resources</vt:lpstr>
      <vt:lpstr>The Body of Christ Provides</vt:lpstr>
      <vt:lpstr>What are  Some ways that Counseling  is done at Teen Challenge?</vt:lpstr>
      <vt:lpstr>How does  Counseling  Take Place in  Teen Challenge?</vt:lpstr>
      <vt:lpstr>How does  Counseling  Take Place in  Teen Challenge?</vt:lpstr>
      <vt:lpstr>Techniques  for  Effective  Counseling</vt:lpstr>
      <vt:lpstr>Techniques for Effective Counseling</vt:lpstr>
      <vt:lpstr>Learn Good Listening Skills</vt:lpstr>
      <vt:lpstr>Effective Listening</vt:lpstr>
      <vt:lpstr>Effective Listening</vt:lpstr>
      <vt:lpstr>Techniques for Effective Counseling</vt:lpstr>
      <vt:lpstr>Techniques for Effective Counseling</vt:lpstr>
      <vt:lpstr>Dangers to Avoid in Counseling</vt:lpstr>
      <vt:lpstr>Dangers to avoid in counseling</vt:lpstr>
      <vt:lpstr>Dangers to avoid in counseling</vt:lpstr>
      <vt:lpstr>Tactics that Students Use to Avoid Accountability and to continue their present way of living (see Handout)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Counseling 101</dc:title>
  <dc:creator>allent</dc:creator>
  <cp:lastModifiedBy>Daryel Erickson</cp:lastModifiedBy>
  <cp:revision>44</cp:revision>
  <dcterms:created xsi:type="dcterms:W3CDTF">2011-06-06T18:54:00Z</dcterms:created>
  <dcterms:modified xsi:type="dcterms:W3CDTF">2011-06-06T18:55:16Z</dcterms:modified>
</cp:coreProperties>
</file>